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2.xml" ContentType="application/vnd.openxmlformats-officedocument.themeOverrid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Override3.xml" ContentType="application/vnd.openxmlformats-officedocument.themeOverrid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Override4.xml" ContentType="application/vnd.openxmlformats-officedocument.themeOverrid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theme/themeOverride5.xml" ContentType="application/vnd.openxmlformats-officedocument.themeOverride+xml"/>
  <Override PartName="/ppt/theme/theme7.xml" ContentType="application/vnd.openxmlformats-officedocument.theme+xml"/>
  <Override PartName="/ppt/theme/theme8.xml" ContentType="application/vnd.openxmlformats-officedocument.them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34" r:id="rId1"/>
    <p:sldMasterId id="2147483980" r:id="rId2"/>
    <p:sldMasterId id="2147483992" r:id="rId3"/>
    <p:sldMasterId id="2147488247" r:id="rId4"/>
    <p:sldMasterId id="2147488272" r:id="rId5"/>
    <p:sldMasterId id="2147488284" r:id="rId6"/>
  </p:sldMasterIdLst>
  <p:notesMasterIdLst>
    <p:notesMasterId r:id="rId144"/>
  </p:notesMasterIdLst>
  <p:handoutMasterIdLst>
    <p:handoutMasterId r:id="rId145"/>
  </p:handoutMasterIdLst>
  <p:sldIdLst>
    <p:sldId id="1261" r:id="rId7"/>
    <p:sldId id="1233" r:id="rId8"/>
    <p:sldId id="1568" r:id="rId9"/>
    <p:sldId id="1555" r:id="rId10"/>
    <p:sldId id="1556" r:id="rId11"/>
    <p:sldId id="1557" r:id="rId12"/>
    <p:sldId id="1558" r:id="rId13"/>
    <p:sldId id="1559" r:id="rId14"/>
    <p:sldId id="1560" r:id="rId15"/>
    <p:sldId id="1561" r:id="rId16"/>
    <p:sldId id="1562" r:id="rId17"/>
    <p:sldId id="1563" r:id="rId18"/>
    <p:sldId id="1564" r:id="rId19"/>
    <p:sldId id="1565" r:id="rId20"/>
    <p:sldId id="1566" r:id="rId21"/>
    <p:sldId id="1567" r:id="rId22"/>
    <p:sldId id="1580" r:id="rId23"/>
    <p:sldId id="1459" r:id="rId24"/>
    <p:sldId id="1519" r:id="rId25"/>
    <p:sldId id="1520" r:id="rId26"/>
    <p:sldId id="1521" r:id="rId27"/>
    <p:sldId id="1522" r:id="rId28"/>
    <p:sldId id="1523" r:id="rId29"/>
    <p:sldId id="1524" r:id="rId30"/>
    <p:sldId id="1525" r:id="rId31"/>
    <p:sldId id="1526" r:id="rId32"/>
    <p:sldId id="1527" r:id="rId33"/>
    <p:sldId id="1528" r:id="rId34"/>
    <p:sldId id="1469" r:id="rId35"/>
    <p:sldId id="1470" r:id="rId36"/>
    <p:sldId id="1471" r:id="rId37"/>
    <p:sldId id="1472" r:id="rId38"/>
    <p:sldId id="1570" r:id="rId39"/>
    <p:sldId id="908" r:id="rId40"/>
    <p:sldId id="1535" r:id="rId41"/>
    <p:sldId id="1536" r:id="rId42"/>
    <p:sldId id="1516" r:id="rId43"/>
    <p:sldId id="1543" r:id="rId44"/>
    <p:sldId id="1545" r:id="rId45"/>
    <p:sldId id="1544" r:id="rId46"/>
    <p:sldId id="1546" r:id="rId47"/>
    <p:sldId id="1547" r:id="rId48"/>
    <p:sldId id="1548" r:id="rId49"/>
    <p:sldId id="1549" r:id="rId50"/>
    <p:sldId id="1550" r:id="rId51"/>
    <p:sldId id="1551" r:id="rId52"/>
    <p:sldId id="1552" r:id="rId53"/>
    <p:sldId id="1553" r:id="rId54"/>
    <p:sldId id="1554" r:id="rId55"/>
    <p:sldId id="1572" r:id="rId56"/>
    <p:sldId id="1573" r:id="rId57"/>
    <p:sldId id="1574" r:id="rId58"/>
    <p:sldId id="1575" r:id="rId59"/>
    <p:sldId id="1587" r:id="rId60"/>
    <p:sldId id="1576" r:id="rId61"/>
    <p:sldId id="1577" r:id="rId62"/>
    <p:sldId id="1579" r:id="rId63"/>
    <p:sldId id="1581" r:id="rId64"/>
    <p:sldId id="1582" r:id="rId65"/>
    <p:sldId id="1583" r:id="rId66"/>
    <p:sldId id="1491" r:id="rId67"/>
    <p:sldId id="1492" r:id="rId68"/>
    <p:sldId id="1493" r:id="rId69"/>
    <p:sldId id="1494" r:id="rId70"/>
    <p:sldId id="1495" r:id="rId71"/>
    <p:sldId id="1496" r:id="rId72"/>
    <p:sldId id="1497" r:id="rId73"/>
    <p:sldId id="1578" r:id="rId74"/>
    <p:sldId id="1498" r:id="rId75"/>
    <p:sldId id="1499" r:id="rId76"/>
    <p:sldId id="1500" r:id="rId77"/>
    <p:sldId id="1501" r:id="rId78"/>
    <p:sldId id="1502" r:id="rId79"/>
    <p:sldId id="1503" r:id="rId80"/>
    <p:sldId id="1504" r:id="rId81"/>
    <p:sldId id="1219" r:id="rId82"/>
    <p:sldId id="1584" r:id="rId83"/>
    <p:sldId id="1585" r:id="rId84"/>
    <p:sldId id="1586" r:id="rId85"/>
    <p:sldId id="1508" r:id="rId86"/>
    <p:sldId id="1512" r:id="rId87"/>
    <p:sldId id="1224" r:id="rId88"/>
    <p:sldId id="1220" r:id="rId89"/>
    <p:sldId id="1513" r:id="rId90"/>
    <p:sldId id="1229" r:id="rId91"/>
    <p:sldId id="1514" r:id="rId92"/>
    <p:sldId id="1515" r:id="rId93"/>
    <p:sldId id="1588" r:id="rId94"/>
    <p:sldId id="1589" r:id="rId95"/>
    <p:sldId id="1590" r:id="rId96"/>
    <p:sldId id="1591" r:id="rId97"/>
    <p:sldId id="1592" r:id="rId98"/>
    <p:sldId id="1593" r:id="rId99"/>
    <p:sldId id="1485" r:id="rId100"/>
    <p:sldId id="1486" r:id="rId101"/>
    <p:sldId id="1487" r:id="rId102"/>
    <p:sldId id="1488" r:id="rId103"/>
    <p:sldId id="1489" r:id="rId104"/>
    <p:sldId id="1230" r:id="rId105"/>
    <p:sldId id="1172" r:id="rId106"/>
    <p:sldId id="1170" r:id="rId107"/>
    <p:sldId id="1571" r:id="rId108"/>
    <p:sldId id="1506" r:id="rId109"/>
    <p:sldId id="974" r:id="rId110"/>
    <p:sldId id="1473" r:id="rId111"/>
    <p:sldId id="1569" r:id="rId112"/>
    <p:sldId id="1474" r:id="rId113"/>
    <p:sldId id="1475" r:id="rId114"/>
    <p:sldId id="1476" r:id="rId115"/>
    <p:sldId id="1477" r:id="rId116"/>
    <p:sldId id="1478" r:id="rId117"/>
    <p:sldId id="1479" r:id="rId118"/>
    <p:sldId id="1480" r:id="rId119"/>
    <p:sldId id="1481" r:id="rId120"/>
    <p:sldId id="1482" r:id="rId121"/>
    <p:sldId id="1483" r:id="rId122"/>
    <p:sldId id="1484" r:id="rId123"/>
    <p:sldId id="839" r:id="rId124"/>
    <p:sldId id="987" r:id="rId125"/>
    <p:sldId id="988" r:id="rId126"/>
    <p:sldId id="989" r:id="rId127"/>
    <p:sldId id="1343" r:id="rId128"/>
    <p:sldId id="1344" r:id="rId129"/>
    <p:sldId id="1345" r:id="rId130"/>
    <p:sldId id="1119" r:id="rId131"/>
    <p:sldId id="1047" r:id="rId132"/>
    <p:sldId id="1020" r:id="rId133"/>
    <p:sldId id="838" r:id="rId134"/>
    <p:sldId id="1021" r:id="rId135"/>
    <p:sldId id="851" r:id="rId136"/>
    <p:sldId id="1175" r:id="rId137"/>
    <p:sldId id="990" r:id="rId138"/>
    <p:sldId id="1594" r:id="rId139"/>
    <p:sldId id="1595" r:id="rId140"/>
    <p:sldId id="848" r:id="rId141"/>
    <p:sldId id="849" r:id="rId142"/>
    <p:sldId id="1596" r:id="rId143"/>
  </p:sldIdLst>
  <p:sldSz cx="9144000" cy="6858000" type="screen4x3"/>
  <p:notesSz cx="7099300" cy="10234613"/>
  <p:defaultTextStyle>
    <a:defPPr>
      <a:defRPr lang="en-US"/>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新細明體" panose="02020500000000000000" pitchFamily="18" charset="-120"/>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新細明體" panose="02020500000000000000" pitchFamily="18" charset="-120"/>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新細明體" panose="02020500000000000000" pitchFamily="18" charset="-120"/>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新細明體" panose="02020500000000000000" pitchFamily="18" charset="-120"/>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新細明體" panose="02020500000000000000" pitchFamily="18" charset="-120"/>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新細明體" panose="02020500000000000000" pitchFamily="18" charset="-120"/>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新細明體" panose="02020500000000000000" pitchFamily="18" charset="-120"/>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新細明體" panose="02020500000000000000" pitchFamily="18" charset="-120"/>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新細明體" panose="02020500000000000000" pitchFamily="18" charset="-12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6600"/>
    <a:srgbClr val="660033"/>
    <a:srgbClr val="100278"/>
    <a:srgbClr val="000099"/>
    <a:srgbClr val="00CC99"/>
    <a:srgbClr val="800000"/>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464" autoAdjust="0"/>
    <p:restoredTop sz="91003" autoAdjust="0"/>
  </p:normalViewPr>
  <p:slideViewPr>
    <p:cSldViewPr>
      <p:cViewPr varScale="1">
        <p:scale>
          <a:sx n="100" d="100"/>
          <a:sy n="100" d="100"/>
        </p:scale>
        <p:origin x="221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56" d="100"/>
          <a:sy n="56" d="100"/>
        </p:scale>
        <p:origin x="-1854" y="-96"/>
      </p:cViewPr>
      <p:guideLst>
        <p:guide orient="horz" pos="3224"/>
        <p:guide pos="2236"/>
      </p:guideLst>
    </p:cSldViewPr>
  </p:notesViewPr>
  <p:gridSpacing cx="36004" cy="36004"/>
</p:viewPr>
</file>

<file path=ppt/_rels/presentation.xml.rels><?xml version="1.0" encoding="UTF-8" standalone="yes"?>
<Relationships xmlns="http://schemas.openxmlformats.org/package/2006/relationships"><Relationship Id="rId117" Type="http://schemas.openxmlformats.org/officeDocument/2006/relationships/slide" Target="slides/slide111.xml"/><Relationship Id="rId21" Type="http://schemas.openxmlformats.org/officeDocument/2006/relationships/slide" Target="slides/slide15.xml"/><Relationship Id="rId42" Type="http://schemas.openxmlformats.org/officeDocument/2006/relationships/slide" Target="slides/slide36.xml"/><Relationship Id="rId63" Type="http://schemas.openxmlformats.org/officeDocument/2006/relationships/slide" Target="slides/slide57.xml"/><Relationship Id="rId84" Type="http://schemas.openxmlformats.org/officeDocument/2006/relationships/slide" Target="slides/slide78.xml"/><Relationship Id="rId138" Type="http://schemas.openxmlformats.org/officeDocument/2006/relationships/slide" Target="slides/slide132.xml"/><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53" Type="http://schemas.openxmlformats.org/officeDocument/2006/relationships/slide" Target="slides/slide47.xml"/><Relationship Id="rId74" Type="http://schemas.openxmlformats.org/officeDocument/2006/relationships/slide" Target="slides/slide68.xml"/><Relationship Id="rId128" Type="http://schemas.openxmlformats.org/officeDocument/2006/relationships/slide" Target="slides/slide122.xml"/><Relationship Id="rId149" Type="http://schemas.openxmlformats.org/officeDocument/2006/relationships/tableStyles" Target="tableStyles.xml"/><Relationship Id="rId5" Type="http://schemas.openxmlformats.org/officeDocument/2006/relationships/slideMaster" Target="slideMasters/slideMaster5.xml"/><Relationship Id="rId95" Type="http://schemas.openxmlformats.org/officeDocument/2006/relationships/slide" Target="slides/slide89.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113" Type="http://schemas.openxmlformats.org/officeDocument/2006/relationships/slide" Target="slides/slide107.xml"/><Relationship Id="rId118" Type="http://schemas.openxmlformats.org/officeDocument/2006/relationships/slide" Target="slides/slide112.xml"/><Relationship Id="rId134" Type="http://schemas.openxmlformats.org/officeDocument/2006/relationships/slide" Target="slides/slide128.xml"/><Relationship Id="rId139" Type="http://schemas.openxmlformats.org/officeDocument/2006/relationships/slide" Target="slides/slide133.xml"/><Relationship Id="rId80" Type="http://schemas.openxmlformats.org/officeDocument/2006/relationships/slide" Target="slides/slide74.xml"/><Relationship Id="rId85" Type="http://schemas.openxmlformats.org/officeDocument/2006/relationships/slide" Target="slides/slide79.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08" Type="http://schemas.openxmlformats.org/officeDocument/2006/relationships/slide" Target="slides/slide102.xml"/><Relationship Id="rId124" Type="http://schemas.openxmlformats.org/officeDocument/2006/relationships/slide" Target="slides/slide118.xml"/><Relationship Id="rId129" Type="http://schemas.openxmlformats.org/officeDocument/2006/relationships/slide" Target="slides/slide123.xml"/><Relationship Id="rId54" Type="http://schemas.openxmlformats.org/officeDocument/2006/relationships/slide" Target="slides/slide48.xml"/><Relationship Id="rId70" Type="http://schemas.openxmlformats.org/officeDocument/2006/relationships/slide" Target="slides/slide64.xml"/><Relationship Id="rId75" Type="http://schemas.openxmlformats.org/officeDocument/2006/relationships/slide" Target="slides/slide69.xml"/><Relationship Id="rId91" Type="http://schemas.openxmlformats.org/officeDocument/2006/relationships/slide" Target="slides/slide85.xml"/><Relationship Id="rId96" Type="http://schemas.openxmlformats.org/officeDocument/2006/relationships/slide" Target="slides/slide90.xml"/><Relationship Id="rId140" Type="http://schemas.openxmlformats.org/officeDocument/2006/relationships/slide" Target="slides/slide134.xml"/><Relationship Id="rId14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7.xml"/><Relationship Id="rId28" Type="http://schemas.openxmlformats.org/officeDocument/2006/relationships/slide" Target="slides/slide22.xml"/><Relationship Id="rId49" Type="http://schemas.openxmlformats.org/officeDocument/2006/relationships/slide" Target="slides/slide43.xml"/><Relationship Id="rId114" Type="http://schemas.openxmlformats.org/officeDocument/2006/relationships/slide" Target="slides/slide108.xml"/><Relationship Id="rId119" Type="http://schemas.openxmlformats.org/officeDocument/2006/relationships/slide" Target="slides/slide113.xml"/><Relationship Id="rId44" Type="http://schemas.openxmlformats.org/officeDocument/2006/relationships/slide" Target="slides/slide38.xml"/><Relationship Id="rId60" Type="http://schemas.openxmlformats.org/officeDocument/2006/relationships/slide" Target="slides/slide54.xml"/><Relationship Id="rId65" Type="http://schemas.openxmlformats.org/officeDocument/2006/relationships/slide" Target="slides/slide59.xml"/><Relationship Id="rId81" Type="http://schemas.openxmlformats.org/officeDocument/2006/relationships/slide" Target="slides/slide75.xml"/><Relationship Id="rId86" Type="http://schemas.openxmlformats.org/officeDocument/2006/relationships/slide" Target="slides/slide80.xml"/><Relationship Id="rId130" Type="http://schemas.openxmlformats.org/officeDocument/2006/relationships/slide" Target="slides/slide124.xml"/><Relationship Id="rId135" Type="http://schemas.openxmlformats.org/officeDocument/2006/relationships/slide" Target="slides/slide129.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slide" Target="slides/slide10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120" Type="http://schemas.openxmlformats.org/officeDocument/2006/relationships/slide" Target="slides/slide114.xml"/><Relationship Id="rId125" Type="http://schemas.openxmlformats.org/officeDocument/2006/relationships/slide" Target="slides/slide119.xml"/><Relationship Id="rId141" Type="http://schemas.openxmlformats.org/officeDocument/2006/relationships/slide" Target="slides/slide135.xml"/><Relationship Id="rId146" Type="http://schemas.openxmlformats.org/officeDocument/2006/relationships/presProps" Target="presProps.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slide" Target="slides/slide104.xml"/><Relationship Id="rId115" Type="http://schemas.openxmlformats.org/officeDocument/2006/relationships/slide" Target="slides/slide109.xml"/><Relationship Id="rId131" Type="http://schemas.openxmlformats.org/officeDocument/2006/relationships/slide" Target="slides/slide125.xml"/><Relationship Id="rId136" Type="http://schemas.openxmlformats.org/officeDocument/2006/relationships/slide" Target="slides/slide130.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126" Type="http://schemas.openxmlformats.org/officeDocument/2006/relationships/slide" Target="slides/slide120.xml"/><Relationship Id="rId147" Type="http://schemas.openxmlformats.org/officeDocument/2006/relationships/viewProps" Target="viewProps.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121" Type="http://schemas.openxmlformats.org/officeDocument/2006/relationships/slide" Target="slides/slide115.xml"/><Relationship Id="rId142" Type="http://schemas.openxmlformats.org/officeDocument/2006/relationships/slide" Target="slides/slide136.xml"/><Relationship Id="rId3" Type="http://schemas.openxmlformats.org/officeDocument/2006/relationships/slideMaster" Target="slideMasters/slideMaster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116" Type="http://schemas.openxmlformats.org/officeDocument/2006/relationships/slide" Target="slides/slide110.xml"/><Relationship Id="rId137" Type="http://schemas.openxmlformats.org/officeDocument/2006/relationships/slide" Target="slides/slide131.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slide" Target="slides/slide105.xml"/><Relationship Id="rId132" Type="http://schemas.openxmlformats.org/officeDocument/2006/relationships/slide" Target="slides/slide126.xml"/><Relationship Id="rId15" Type="http://schemas.openxmlformats.org/officeDocument/2006/relationships/slide" Target="slides/slide9.xml"/><Relationship Id="rId36" Type="http://schemas.openxmlformats.org/officeDocument/2006/relationships/slide" Target="slides/slide30.xml"/><Relationship Id="rId57" Type="http://schemas.openxmlformats.org/officeDocument/2006/relationships/slide" Target="slides/slide51.xml"/><Relationship Id="rId106" Type="http://schemas.openxmlformats.org/officeDocument/2006/relationships/slide" Target="slides/slide100.xml"/><Relationship Id="rId127" Type="http://schemas.openxmlformats.org/officeDocument/2006/relationships/slide" Target="slides/slide121.xml"/><Relationship Id="rId10" Type="http://schemas.openxmlformats.org/officeDocument/2006/relationships/slide" Target="slides/slide4.xml"/><Relationship Id="rId31" Type="http://schemas.openxmlformats.org/officeDocument/2006/relationships/slide" Target="slides/slide25.xml"/><Relationship Id="rId52" Type="http://schemas.openxmlformats.org/officeDocument/2006/relationships/slide" Target="slides/slide46.xml"/><Relationship Id="rId73" Type="http://schemas.openxmlformats.org/officeDocument/2006/relationships/slide" Target="slides/slide67.xml"/><Relationship Id="rId78" Type="http://schemas.openxmlformats.org/officeDocument/2006/relationships/slide" Target="slides/slide72.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122" Type="http://schemas.openxmlformats.org/officeDocument/2006/relationships/slide" Target="slides/slide116.xml"/><Relationship Id="rId143" Type="http://schemas.openxmlformats.org/officeDocument/2006/relationships/slide" Target="slides/slide137.xml"/><Relationship Id="rId148"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3.xml"/><Relationship Id="rId26" Type="http://schemas.openxmlformats.org/officeDocument/2006/relationships/slide" Target="slides/slide20.xml"/><Relationship Id="rId47" Type="http://schemas.openxmlformats.org/officeDocument/2006/relationships/slide" Target="slides/slide41.xml"/><Relationship Id="rId68" Type="http://schemas.openxmlformats.org/officeDocument/2006/relationships/slide" Target="slides/slide62.xml"/><Relationship Id="rId89" Type="http://schemas.openxmlformats.org/officeDocument/2006/relationships/slide" Target="slides/slide83.xml"/><Relationship Id="rId112" Type="http://schemas.openxmlformats.org/officeDocument/2006/relationships/slide" Target="slides/slide106.xml"/><Relationship Id="rId133" Type="http://schemas.openxmlformats.org/officeDocument/2006/relationships/slide" Target="slides/slide127.xml"/><Relationship Id="rId16" Type="http://schemas.openxmlformats.org/officeDocument/2006/relationships/slide" Target="slides/slide10.xml"/><Relationship Id="rId37" Type="http://schemas.openxmlformats.org/officeDocument/2006/relationships/slide" Target="slides/slide31.xml"/><Relationship Id="rId58" Type="http://schemas.openxmlformats.org/officeDocument/2006/relationships/slide" Target="slides/slide52.xml"/><Relationship Id="rId79" Type="http://schemas.openxmlformats.org/officeDocument/2006/relationships/slide" Target="slides/slide73.xml"/><Relationship Id="rId102" Type="http://schemas.openxmlformats.org/officeDocument/2006/relationships/slide" Target="slides/slide96.xml"/><Relationship Id="rId123" Type="http://schemas.openxmlformats.org/officeDocument/2006/relationships/slide" Target="slides/slide117.xml"/><Relationship Id="rId144" Type="http://schemas.openxmlformats.org/officeDocument/2006/relationships/notesMaster" Target="notesMasters/notesMaster1.xml"/><Relationship Id="rId90" Type="http://schemas.openxmlformats.org/officeDocument/2006/relationships/slide" Target="slides/slide8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8AB0586-9111-4F52-BA21-C1835083A464}"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zh-TW" altLang="en-US"/>
        </a:p>
      </dgm:t>
    </dgm:pt>
    <dgm:pt modelId="{5B02F940-6EF4-4B41-89F6-7DB727AC4C42}">
      <dgm:prSet phldrT="[文字]" custT="1"/>
      <dgm:spPr>
        <a:solidFill>
          <a:schemeClr val="tx2">
            <a:lumMod val="75000"/>
          </a:schemeClr>
        </a:solidFill>
      </dgm:spPr>
      <dgm:t>
        <a:bodyPr/>
        <a:lstStyle/>
        <a:p>
          <a:r>
            <a:rPr lang="zh-TW" altLang="en-US" sz="2400" b="1">
              <a:solidFill>
                <a:schemeClr val="bg1"/>
              </a:solidFill>
              <a:latin typeface="微軟正黑體" panose="020B0604030504040204" pitchFamily="34" charset="-120"/>
              <a:ea typeface="微軟正黑體" panose="020B0604030504040204" pitchFamily="34" charset="-120"/>
            </a:rPr>
            <a:t>政府資訊服務採購作業指引</a:t>
          </a:r>
          <a:endParaRPr lang="zh-TW" altLang="en-US" sz="2400">
            <a:solidFill>
              <a:schemeClr val="bg1"/>
            </a:solidFill>
          </a:endParaRPr>
        </a:p>
      </dgm:t>
    </dgm:pt>
    <dgm:pt modelId="{8C9E83DF-36AD-4304-8730-17515368CD3E}" type="parTrans" cxnId="{225609DD-67BA-47FA-BAD1-62DFA224AE8F}">
      <dgm:prSet/>
      <dgm:spPr/>
      <dgm:t>
        <a:bodyPr/>
        <a:lstStyle/>
        <a:p>
          <a:endParaRPr lang="zh-TW" altLang="en-US"/>
        </a:p>
      </dgm:t>
    </dgm:pt>
    <dgm:pt modelId="{073C0656-1CA9-4EF9-A5C1-C66DC89C00C2}" type="sibTrans" cxnId="{225609DD-67BA-47FA-BAD1-62DFA224AE8F}">
      <dgm:prSet/>
      <dgm:spPr/>
      <dgm:t>
        <a:bodyPr/>
        <a:lstStyle/>
        <a:p>
          <a:endParaRPr lang="zh-TW" altLang="en-US"/>
        </a:p>
      </dgm:t>
    </dgm:pt>
    <dgm:pt modelId="{90D6C202-39D2-4F0C-802C-4F9C5D54ABBF}">
      <dgm:prSet phldrT="[文字]"/>
      <dgm:spPr>
        <a:solidFill>
          <a:srgbClr val="100278"/>
        </a:solidFill>
      </dgm:spPr>
      <dgm:t>
        <a:bodyPr/>
        <a:lstStyle/>
        <a:p>
          <a:r>
            <a:rPr lang="zh-TW" altLang="en-US" b="1">
              <a:solidFill>
                <a:srgbClr val="FFFF00"/>
              </a:solidFill>
              <a:latin typeface="+mj-ea"/>
              <a:ea typeface="+mj-ea"/>
            </a:rPr>
            <a:t>預算編列</a:t>
          </a:r>
        </a:p>
      </dgm:t>
    </dgm:pt>
    <dgm:pt modelId="{C2B4D26F-3412-4F42-91B2-9C60183FA28F}" type="parTrans" cxnId="{7C2B99F8-6F4F-46E7-AC16-465CD8001A71}">
      <dgm:prSet/>
      <dgm:spPr>
        <a:ln>
          <a:solidFill>
            <a:srgbClr val="C00000"/>
          </a:solidFill>
        </a:ln>
      </dgm:spPr>
      <dgm:t>
        <a:bodyPr/>
        <a:lstStyle/>
        <a:p>
          <a:endParaRPr lang="zh-TW" altLang="en-US"/>
        </a:p>
      </dgm:t>
    </dgm:pt>
    <dgm:pt modelId="{A7758CFA-6B9D-4A21-A0B8-BB5CF7CE6C47}" type="sibTrans" cxnId="{7C2B99F8-6F4F-46E7-AC16-465CD8001A71}">
      <dgm:prSet/>
      <dgm:spPr/>
      <dgm:t>
        <a:bodyPr/>
        <a:lstStyle/>
        <a:p>
          <a:endParaRPr lang="zh-TW" altLang="en-US"/>
        </a:p>
      </dgm:t>
    </dgm:pt>
    <dgm:pt modelId="{0609F83E-E494-4ED9-934B-840D5B78B9DF}">
      <dgm:prSet phldrT="[文字]"/>
      <dgm:spPr>
        <a:solidFill>
          <a:srgbClr val="100278"/>
        </a:solidFill>
      </dgm:spPr>
      <dgm:t>
        <a:bodyPr/>
        <a:lstStyle/>
        <a:p>
          <a:r>
            <a:rPr lang="zh-TW" altLang="en-US" b="1">
              <a:solidFill>
                <a:srgbClr val="FFFF00"/>
              </a:solidFill>
              <a:latin typeface="+mj-ea"/>
              <a:ea typeface="+mj-ea"/>
            </a:rPr>
            <a:t>契約執行</a:t>
          </a:r>
        </a:p>
      </dgm:t>
    </dgm:pt>
    <dgm:pt modelId="{90D02D66-84C8-4EA9-A239-0417619C2D30}" type="parTrans" cxnId="{35983DF5-FED9-4126-9B8E-D8D50ADB8BA8}">
      <dgm:prSet/>
      <dgm:spPr>
        <a:ln>
          <a:solidFill>
            <a:srgbClr val="C00000"/>
          </a:solidFill>
        </a:ln>
      </dgm:spPr>
      <dgm:t>
        <a:bodyPr/>
        <a:lstStyle/>
        <a:p>
          <a:endParaRPr lang="zh-TW" altLang="en-US"/>
        </a:p>
      </dgm:t>
    </dgm:pt>
    <dgm:pt modelId="{FAEDCE04-AE2B-47A9-AFFF-1A8AD7F558C8}" type="sibTrans" cxnId="{35983DF5-FED9-4126-9B8E-D8D50ADB8BA8}">
      <dgm:prSet/>
      <dgm:spPr/>
      <dgm:t>
        <a:bodyPr/>
        <a:lstStyle/>
        <a:p>
          <a:endParaRPr lang="zh-TW" altLang="en-US"/>
        </a:p>
      </dgm:t>
    </dgm:pt>
    <dgm:pt modelId="{E0B9A9C5-A17F-4046-813E-AD5C6AFFFB1E}">
      <dgm:prSet/>
      <dgm:spPr>
        <a:solidFill>
          <a:srgbClr val="100278"/>
        </a:solidFill>
      </dgm:spPr>
      <dgm:t>
        <a:bodyPr/>
        <a:lstStyle/>
        <a:p>
          <a:r>
            <a:rPr lang="zh-TW" altLang="en-US" b="1">
              <a:solidFill>
                <a:srgbClr val="FFFF00"/>
              </a:solidFill>
              <a:latin typeface="+mj-ea"/>
              <a:ea typeface="+mj-ea"/>
            </a:rPr>
            <a:t>招、決標作業</a:t>
          </a:r>
          <a:endParaRPr lang="zh-TW" altLang="en-US">
            <a:solidFill>
              <a:srgbClr val="FFFF00"/>
            </a:solidFill>
            <a:latin typeface="+mj-ea"/>
            <a:ea typeface="+mj-ea"/>
          </a:endParaRPr>
        </a:p>
      </dgm:t>
    </dgm:pt>
    <dgm:pt modelId="{8FEE024B-696A-4869-8A14-734681685DA6}" type="parTrans" cxnId="{2443F3A8-9BFD-4FE3-B7CF-B210DC8D2DAF}">
      <dgm:prSet/>
      <dgm:spPr>
        <a:ln>
          <a:solidFill>
            <a:srgbClr val="C00000"/>
          </a:solidFill>
        </a:ln>
      </dgm:spPr>
      <dgm:t>
        <a:bodyPr/>
        <a:lstStyle/>
        <a:p>
          <a:endParaRPr lang="zh-TW" altLang="en-US"/>
        </a:p>
      </dgm:t>
    </dgm:pt>
    <dgm:pt modelId="{7C9D65AD-7859-41D4-A26C-B1BECFEA0D3A}" type="sibTrans" cxnId="{2443F3A8-9BFD-4FE3-B7CF-B210DC8D2DAF}">
      <dgm:prSet/>
      <dgm:spPr/>
      <dgm:t>
        <a:bodyPr/>
        <a:lstStyle/>
        <a:p>
          <a:endParaRPr lang="zh-TW" altLang="en-US"/>
        </a:p>
      </dgm:t>
    </dgm:pt>
    <dgm:pt modelId="{0BEC1CF2-9A14-40DE-9DA3-318E8165458B}">
      <dgm:prSet/>
      <dgm:spPr>
        <a:solidFill>
          <a:srgbClr val="100278"/>
        </a:solidFill>
      </dgm:spPr>
      <dgm:t>
        <a:bodyPr/>
        <a:lstStyle/>
        <a:p>
          <a:r>
            <a:rPr lang="zh-TW" altLang="en-US" b="1">
              <a:solidFill>
                <a:srgbClr val="FFFF00"/>
              </a:solidFill>
              <a:latin typeface="+mj-ea"/>
              <a:ea typeface="+mj-ea"/>
            </a:rPr>
            <a:t>爭議處理</a:t>
          </a:r>
          <a:endParaRPr lang="zh-TW" altLang="en-US">
            <a:solidFill>
              <a:srgbClr val="FFFF00"/>
            </a:solidFill>
            <a:latin typeface="+mj-ea"/>
            <a:ea typeface="+mj-ea"/>
          </a:endParaRPr>
        </a:p>
      </dgm:t>
    </dgm:pt>
    <dgm:pt modelId="{2BEEE2B3-F74B-4D4E-AB68-076F8B3D3CC8}" type="parTrans" cxnId="{6B073A7C-B771-45C3-90EA-534C241DFA98}">
      <dgm:prSet/>
      <dgm:spPr>
        <a:ln>
          <a:solidFill>
            <a:srgbClr val="C00000"/>
          </a:solidFill>
        </a:ln>
      </dgm:spPr>
      <dgm:t>
        <a:bodyPr/>
        <a:lstStyle/>
        <a:p>
          <a:endParaRPr lang="zh-TW" altLang="en-US"/>
        </a:p>
      </dgm:t>
    </dgm:pt>
    <dgm:pt modelId="{8D68A73D-869F-4FD7-BEE5-4D5817EE8BC2}" type="sibTrans" cxnId="{6B073A7C-B771-45C3-90EA-534C241DFA98}">
      <dgm:prSet/>
      <dgm:spPr/>
      <dgm:t>
        <a:bodyPr/>
        <a:lstStyle/>
        <a:p>
          <a:endParaRPr lang="zh-TW" altLang="en-US"/>
        </a:p>
      </dgm:t>
    </dgm:pt>
    <dgm:pt modelId="{19A39C61-DD82-481B-AAD2-57F7F4ED5E41}">
      <dgm:prSet/>
      <dgm:spPr>
        <a:solidFill>
          <a:srgbClr val="100278"/>
        </a:solidFill>
      </dgm:spPr>
      <dgm:t>
        <a:bodyPr/>
        <a:lstStyle/>
        <a:p>
          <a:r>
            <a:rPr lang="zh-TW" altLang="en-US" b="1">
              <a:solidFill>
                <a:srgbClr val="FFFF00"/>
              </a:solidFill>
              <a:latin typeface="+mj-ea"/>
              <a:ea typeface="+mj-ea"/>
            </a:rPr>
            <a:t>廠商資格</a:t>
          </a:r>
          <a:endParaRPr lang="zh-TW" altLang="en-US">
            <a:solidFill>
              <a:srgbClr val="FFFF00"/>
            </a:solidFill>
            <a:latin typeface="+mj-ea"/>
            <a:ea typeface="+mj-ea"/>
          </a:endParaRPr>
        </a:p>
      </dgm:t>
    </dgm:pt>
    <dgm:pt modelId="{B9EB4232-0124-426E-9E6C-523AFEE99C3C}" type="parTrans" cxnId="{761205EF-B1F1-4C55-B6CF-6328BFE1A016}">
      <dgm:prSet/>
      <dgm:spPr>
        <a:ln>
          <a:solidFill>
            <a:srgbClr val="C00000"/>
          </a:solidFill>
        </a:ln>
      </dgm:spPr>
      <dgm:t>
        <a:bodyPr/>
        <a:lstStyle/>
        <a:p>
          <a:endParaRPr lang="zh-TW" altLang="en-US"/>
        </a:p>
      </dgm:t>
    </dgm:pt>
    <dgm:pt modelId="{C72457E3-25C7-428A-83F5-C3B966CBB48B}" type="sibTrans" cxnId="{761205EF-B1F1-4C55-B6CF-6328BFE1A016}">
      <dgm:prSet/>
      <dgm:spPr/>
      <dgm:t>
        <a:bodyPr/>
        <a:lstStyle/>
        <a:p>
          <a:endParaRPr lang="zh-TW" altLang="en-US"/>
        </a:p>
      </dgm:t>
    </dgm:pt>
    <dgm:pt modelId="{DC2D22AE-567A-4737-ADA9-3EBC9C521489}">
      <dgm:prSet/>
      <dgm:spPr>
        <a:solidFill>
          <a:srgbClr val="100278"/>
        </a:solidFill>
      </dgm:spPr>
      <dgm:t>
        <a:bodyPr/>
        <a:lstStyle/>
        <a:p>
          <a:r>
            <a:rPr lang="zh-TW" altLang="en-US" b="1">
              <a:solidFill>
                <a:srgbClr val="FFFF00"/>
              </a:solidFill>
              <a:latin typeface="+mj-ea"/>
              <a:ea typeface="+mj-ea"/>
            </a:rPr>
            <a:t>需求文件</a:t>
          </a:r>
          <a:endParaRPr lang="en-US" altLang="zh-TW" b="1">
            <a:solidFill>
              <a:srgbClr val="FFFF00"/>
            </a:solidFill>
            <a:latin typeface="+mj-ea"/>
            <a:ea typeface="+mj-ea"/>
          </a:endParaRPr>
        </a:p>
      </dgm:t>
    </dgm:pt>
    <dgm:pt modelId="{21E2CEDF-782A-450C-8593-B218A4B5ADFE}" type="parTrans" cxnId="{ECB3A932-C7A2-4615-85D5-6659742EFE36}">
      <dgm:prSet/>
      <dgm:spPr>
        <a:ln>
          <a:solidFill>
            <a:srgbClr val="C00000"/>
          </a:solidFill>
        </a:ln>
      </dgm:spPr>
      <dgm:t>
        <a:bodyPr/>
        <a:lstStyle/>
        <a:p>
          <a:endParaRPr lang="zh-TW" altLang="en-US"/>
        </a:p>
      </dgm:t>
    </dgm:pt>
    <dgm:pt modelId="{3F0DA0BB-CC89-4FA9-B7F0-ADD43BDAD18C}" type="sibTrans" cxnId="{ECB3A932-C7A2-4615-85D5-6659742EFE36}">
      <dgm:prSet/>
      <dgm:spPr/>
      <dgm:t>
        <a:bodyPr/>
        <a:lstStyle/>
        <a:p>
          <a:endParaRPr lang="zh-TW" altLang="en-US"/>
        </a:p>
      </dgm:t>
    </dgm:pt>
    <dgm:pt modelId="{4797E415-FB16-4FB0-924A-817C6C0B9253}" type="pres">
      <dgm:prSet presAssocID="{F8AB0586-9111-4F52-BA21-C1835083A464}" presName="diagram" presStyleCnt="0">
        <dgm:presLayoutVars>
          <dgm:chPref val="1"/>
          <dgm:dir/>
          <dgm:animOne val="branch"/>
          <dgm:animLvl val="lvl"/>
          <dgm:resizeHandles val="exact"/>
        </dgm:presLayoutVars>
      </dgm:prSet>
      <dgm:spPr/>
    </dgm:pt>
    <dgm:pt modelId="{E76A3859-5345-4C5D-A18E-71CA3F88A8D5}" type="pres">
      <dgm:prSet presAssocID="{5B02F940-6EF4-4B41-89F6-7DB727AC4C42}" presName="root1" presStyleCnt="0"/>
      <dgm:spPr/>
    </dgm:pt>
    <dgm:pt modelId="{872737E5-1E5E-4971-81CE-9E5969A4C3AB}" type="pres">
      <dgm:prSet presAssocID="{5B02F940-6EF4-4B41-89F6-7DB727AC4C42}" presName="LevelOneTextNode" presStyleLbl="node0" presStyleIdx="0" presStyleCnt="1" custScaleX="33051" custScaleY="699239" custLinFactX="-45152" custLinFactNeighborX="-100000" custLinFactNeighborY="4518">
        <dgm:presLayoutVars>
          <dgm:chPref val="3"/>
        </dgm:presLayoutVars>
      </dgm:prSet>
      <dgm:spPr/>
    </dgm:pt>
    <dgm:pt modelId="{BD1A6260-C962-4AAB-9579-E1D4E023765E}" type="pres">
      <dgm:prSet presAssocID="{5B02F940-6EF4-4B41-89F6-7DB727AC4C42}" presName="level2hierChild" presStyleCnt="0"/>
      <dgm:spPr/>
    </dgm:pt>
    <dgm:pt modelId="{842BC693-5522-44D9-A62E-DA445BEA39B6}" type="pres">
      <dgm:prSet presAssocID="{C2B4D26F-3412-4F42-91B2-9C60183FA28F}" presName="conn2-1" presStyleLbl="parChTrans1D2" presStyleIdx="0" presStyleCnt="6"/>
      <dgm:spPr/>
    </dgm:pt>
    <dgm:pt modelId="{7204D099-E2FC-4CC5-953F-D1EB91DBBC4D}" type="pres">
      <dgm:prSet presAssocID="{C2B4D26F-3412-4F42-91B2-9C60183FA28F}" presName="connTx" presStyleLbl="parChTrans1D2" presStyleIdx="0" presStyleCnt="6"/>
      <dgm:spPr/>
    </dgm:pt>
    <dgm:pt modelId="{2916FB18-ABA5-49FD-B2C9-38B96648F68D}" type="pres">
      <dgm:prSet presAssocID="{90D6C202-39D2-4F0C-802C-4F9C5D54ABBF}" presName="root2" presStyleCnt="0"/>
      <dgm:spPr/>
    </dgm:pt>
    <dgm:pt modelId="{CDDB7D2A-5CF2-4B22-A39B-045B87957203}" type="pres">
      <dgm:prSet presAssocID="{90D6C202-39D2-4F0C-802C-4F9C5D54ABBF}" presName="LevelTwoTextNode" presStyleLbl="node2" presStyleIdx="0" presStyleCnt="6" custLinFactX="-38502" custLinFactNeighborX="-100000" custLinFactNeighborY="13514">
        <dgm:presLayoutVars>
          <dgm:chPref val="3"/>
        </dgm:presLayoutVars>
      </dgm:prSet>
      <dgm:spPr/>
    </dgm:pt>
    <dgm:pt modelId="{144FC9A3-D4DB-4554-B238-3C2079D6A8CE}" type="pres">
      <dgm:prSet presAssocID="{90D6C202-39D2-4F0C-802C-4F9C5D54ABBF}" presName="level3hierChild" presStyleCnt="0"/>
      <dgm:spPr/>
    </dgm:pt>
    <dgm:pt modelId="{C8ABCC0F-FC14-4EAF-A790-66ECB7157C33}" type="pres">
      <dgm:prSet presAssocID="{B9EB4232-0124-426E-9E6C-523AFEE99C3C}" presName="conn2-1" presStyleLbl="parChTrans1D2" presStyleIdx="1" presStyleCnt="6"/>
      <dgm:spPr/>
    </dgm:pt>
    <dgm:pt modelId="{56EA8618-B083-462C-AB9B-E610520530EB}" type="pres">
      <dgm:prSet presAssocID="{B9EB4232-0124-426E-9E6C-523AFEE99C3C}" presName="connTx" presStyleLbl="parChTrans1D2" presStyleIdx="1" presStyleCnt="6"/>
      <dgm:spPr/>
    </dgm:pt>
    <dgm:pt modelId="{680C85D1-CD05-459A-8BD9-124A6183319E}" type="pres">
      <dgm:prSet presAssocID="{19A39C61-DD82-481B-AAD2-57F7F4ED5E41}" presName="root2" presStyleCnt="0"/>
      <dgm:spPr/>
    </dgm:pt>
    <dgm:pt modelId="{A881D0CD-A32D-4DD7-A04A-C81B3B79D1C3}" type="pres">
      <dgm:prSet presAssocID="{19A39C61-DD82-481B-AAD2-57F7F4ED5E41}" presName="LevelTwoTextNode" presStyleLbl="node2" presStyleIdx="1" presStyleCnt="6" custLinFactX="-39918" custLinFactNeighborX="-100000" custLinFactNeighborY="5870">
        <dgm:presLayoutVars>
          <dgm:chPref val="3"/>
        </dgm:presLayoutVars>
      </dgm:prSet>
      <dgm:spPr/>
    </dgm:pt>
    <dgm:pt modelId="{A0970CDD-A0B1-4233-9668-E0576A651B2E}" type="pres">
      <dgm:prSet presAssocID="{19A39C61-DD82-481B-AAD2-57F7F4ED5E41}" presName="level3hierChild" presStyleCnt="0"/>
      <dgm:spPr/>
    </dgm:pt>
    <dgm:pt modelId="{67B9B35D-BD8C-4A64-9AF8-84B66FA8A1F0}" type="pres">
      <dgm:prSet presAssocID="{21E2CEDF-782A-450C-8593-B218A4B5ADFE}" presName="conn2-1" presStyleLbl="parChTrans1D2" presStyleIdx="2" presStyleCnt="6"/>
      <dgm:spPr/>
    </dgm:pt>
    <dgm:pt modelId="{82FA7A11-29B0-4AC1-AE89-E3B0D00EE0CD}" type="pres">
      <dgm:prSet presAssocID="{21E2CEDF-782A-450C-8593-B218A4B5ADFE}" presName="connTx" presStyleLbl="parChTrans1D2" presStyleIdx="2" presStyleCnt="6"/>
      <dgm:spPr/>
    </dgm:pt>
    <dgm:pt modelId="{6A5F957D-CD40-4CE7-B51A-00FD6186A94D}" type="pres">
      <dgm:prSet presAssocID="{DC2D22AE-567A-4737-ADA9-3EBC9C521489}" presName="root2" presStyleCnt="0"/>
      <dgm:spPr/>
    </dgm:pt>
    <dgm:pt modelId="{C17AFC69-F1A4-4090-BE9F-7C5A533701F8}" type="pres">
      <dgm:prSet presAssocID="{DC2D22AE-567A-4737-ADA9-3EBC9C521489}" presName="LevelTwoTextNode" presStyleLbl="node2" presStyleIdx="2" presStyleCnt="6" custLinFactX="-39918" custLinFactNeighborX="-100000" custLinFactNeighborY="7443">
        <dgm:presLayoutVars>
          <dgm:chPref val="3"/>
        </dgm:presLayoutVars>
      </dgm:prSet>
      <dgm:spPr/>
    </dgm:pt>
    <dgm:pt modelId="{E98746B7-1979-412F-892F-7B76764F7786}" type="pres">
      <dgm:prSet presAssocID="{DC2D22AE-567A-4737-ADA9-3EBC9C521489}" presName="level3hierChild" presStyleCnt="0"/>
      <dgm:spPr/>
    </dgm:pt>
    <dgm:pt modelId="{5375D23E-9FE2-4744-919D-F9A7867B3F7E}" type="pres">
      <dgm:prSet presAssocID="{8FEE024B-696A-4869-8A14-734681685DA6}" presName="conn2-1" presStyleLbl="parChTrans1D2" presStyleIdx="3" presStyleCnt="6"/>
      <dgm:spPr/>
    </dgm:pt>
    <dgm:pt modelId="{85D76CD6-E2D8-4C74-9691-D7F7C3E6C893}" type="pres">
      <dgm:prSet presAssocID="{8FEE024B-696A-4869-8A14-734681685DA6}" presName="connTx" presStyleLbl="parChTrans1D2" presStyleIdx="3" presStyleCnt="6"/>
      <dgm:spPr/>
    </dgm:pt>
    <dgm:pt modelId="{E2C536D2-6BE3-4372-BC6F-8F8CD045F9DA}" type="pres">
      <dgm:prSet presAssocID="{E0B9A9C5-A17F-4046-813E-AD5C6AFFFB1E}" presName="root2" presStyleCnt="0"/>
      <dgm:spPr/>
    </dgm:pt>
    <dgm:pt modelId="{2C68BBC8-7305-4C52-95A7-1B3A172B7033}" type="pres">
      <dgm:prSet presAssocID="{E0B9A9C5-A17F-4046-813E-AD5C6AFFFB1E}" presName="LevelTwoTextNode" presStyleLbl="node2" presStyleIdx="3" presStyleCnt="6" custLinFactX="-39918" custLinFactNeighborX="-100000" custLinFactNeighborY="4853">
        <dgm:presLayoutVars>
          <dgm:chPref val="3"/>
        </dgm:presLayoutVars>
      </dgm:prSet>
      <dgm:spPr/>
    </dgm:pt>
    <dgm:pt modelId="{910842D2-0CED-48C0-9520-808FA0AA0D73}" type="pres">
      <dgm:prSet presAssocID="{E0B9A9C5-A17F-4046-813E-AD5C6AFFFB1E}" presName="level3hierChild" presStyleCnt="0"/>
      <dgm:spPr/>
    </dgm:pt>
    <dgm:pt modelId="{02985823-1A87-410C-868B-AC4287B74732}" type="pres">
      <dgm:prSet presAssocID="{90D02D66-84C8-4EA9-A239-0417619C2D30}" presName="conn2-1" presStyleLbl="parChTrans1D2" presStyleIdx="4" presStyleCnt="6"/>
      <dgm:spPr/>
    </dgm:pt>
    <dgm:pt modelId="{417939DA-1905-4390-B28A-0F9630F0D7D8}" type="pres">
      <dgm:prSet presAssocID="{90D02D66-84C8-4EA9-A239-0417619C2D30}" presName="connTx" presStyleLbl="parChTrans1D2" presStyleIdx="4" presStyleCnt="6"/>
      <dgm:spPr/>
    </dgm:pt>
    <dgm:pt modelId="{42EAA044-015A-47AE-B88F-F0795890ECCA}" type="pres">
      <dgm:prSet presAssocID="{0609F83E-E494-4ED9-934B-840D5B78B9DF}" presName="root2" presStyleCnt="0"/>
      <dgm:spPr/>
    </dgm:pt>
    <dgm:pt modelId="{B51D075D-C82F-49D4-80E4-C600D2740237}" type="pres">
      <dgm:prSet presAssocID="{0609F83E-E494-4ED9-934B-840D5B78B9DF}" presName="LevelTwoTextNode" presStyleLbl="node2" presStyleIdx="4" presStyleCnt="6" custLinFactX="-39918" custLinFactNeighborX="-100000" custLinFactNeighborY="-1446">
        <dgm:presLayoutVars>
          <dgm:chPref val="3"/>
        </dgm:presLayoutVars>
      </dgm:prSet>
      <dgm:spPr/>
    </dgm:pt>
    <dgm:pt modelId="{688B857B-297E-439E-98B1-F0F6CB580333}" type="pres">
      <dgm:prSet presAssocID="{0609F83E-E494-4ED9-934B-840D5B78B9DF}" presName="level3hierChild" presStyleCnt="0"/>
      <dgm:spPr/>
    </dgm:pt>
    <dgm:pt modelId="{D1B8DD7F-5021-4398-A967-4822CEAEC08C}" type="pres">
      <dgm:prSet presAssocID="{2BEEE2B3-F74B-4D4E-AB68-076F8B3D3CC8}" presName="conn2-1" presStyleLbl="parChTrans1D2" presStyleIdx="5" presStyleCnt="6"/>
      <dgm:spPr/>
    </dgm:pt>
    <dgm:pt modelId="{D46AB574-CD9F-421A-B472-44380501BE64}" type="pres">
      <dgm:prSet presAssocID="{2BEEE2B3-F74B-4D4E-AB68-076F8B3D3CC8}" presName="connTx" presStyleLbl="parChTrans1D2" presStyleIdx="5" presStyleCnt="6"/>
      <dgm:spPr/>
    </dgm:pt>
    <dgm:pt modelId="{33F92EC2-DE38-45D8-93DA-905168F087E4}" type="pres">
      <dgm:prSet presAssocID="{0BEC1CF2-9A14-40DE-9DA3-318E8165458B}" presName="root2" presStyleCnt="0"/>
      <dgm:spPr/>
    </dgm:pt>
    <dgm:pt modelId="{B0B27C90-9201-4AFD-8CAA-5A069A8D764C}" type="pres">
      <dgm:prSet presAssocID="{0BEC1CF2-9A14-40DE-9DA3-318E8165458B}" presName="LevelTwoTextNode" presStyleLbl="node2" presStyleIdx="5" presStyleCnt="6" custLinFactX="-39918" custLinFactNeighborX="-100000" custLinFactNeighborY="-1446">
        <dgm:presLayoutVars>
          <dgm:chPref val="3"/>
        </dgm:presLayoutVars>
      </dgm:prSet>
      <dgm:spPr/>
    </dgm:pt>
    <dgm:pt modelId="{43E42DF4-1ECA-4475-9F9B-4C192621F23E}" type="pres">
      <dgm:prSet presAssocID="{0BEC1CF2-9A14-40DE-9DA3-318E8165458B}" presName="level3hierChild" presStyleCnt="0"/>
      <dgm:spPr/>
    </dgm:pt>
  </dgm:ptLst>
  <dgm:cxnLst>
    <dgm:cxn modelId="{73D7A414-B295-4D2A-B9C2-19F8F72B76CB}" type="presOf" srcId="{21E2CEDF-782A-450C-8593-B218A4B5ADFE}" destId="{67B9B35D-BD8C-4A64-9AF8-84B66FA8A1F0}" srcOrd="0" destOrd="0" presId="urn:microsoft.com/office/officeart/2005/8/layout/hierarchy2"/>
    <dgm:cxn modelId="{CE580917-CA96-4E3E-AA34-2817C1A369FC}" type="presOf" srcId="{2BEEE2B3-F74B-4D4E-AB68-076F8B3D3CC8}" destId="{D1B8DD7F-5021-4398-A967-4822CEAEC08C}" srcOrd="0" destOrd="0" presId="urn:microsoft.com/office/officeart/2005/8/layout/hierarchy2"/>
    <dgm:cxn modelId="{F6C1BB1B-5DF9-4E3F-8CD3-98CD415BDCAF}" type="presOf" srcId="{B9EB4232-0124-426E-9E6C-523AFEE99C3C}" destId="{C8ABCC0F-FC14-4EAF-A790-66ECB7157C33}" srcOrd="0" destOrd="0" presId="urn:microsoft.com/office/officeart/2005/8/layout/hierarchy2"/>
    <dgm:cxn modelId="{7950F728-033A-4049-9A95-E4BE90937685}" type="presOf" srcId="{8FEE024B-696A-4869-8A14-734681685DA6}" destId="{5375D23E-9FE2-4744-919D-F9A7867B3F7E}" srcOrd="0" destOrd="0" presId="urn:microsoft.com/office/officeart/2005/8/layout/hierarchy2"/>
    <dgm:cxn modelId="{ECB3A932-C7A2-4615-85D5-6659742EFE36}" srcId="{5B02F940-6EF4-4B41-89F6-7DB727AC4C42}" destId="{DC2D22AE-567A-4737-ADA9-3EBC9C521489}" srcOrd="2" destOrd="0" parTransId="{21E2CEDF-782A-450C-8593-B218A4B5ADFE}" sibTransId="{3F0DA0BB-CC89-4FA9-B7F0-ADD43BDAD18C}"/>
    <dgm:cxn modelId="{401B6B38-6C2F-4B6C-909D-E54A177BAC07}" type="presOf" srcId="{90D02D66-84C8-4EA9-A239-0417619C2D30}" destId="{02985823-1A87-410C-868B-AC4287B74732}" srcOrd="0" destOrd="0" presId="urn:microsoft.com/office/officeart/2005/8/layout/hierarchy2"/>
    <dgm:cxn modelId="{068EBA6D-B898-4F28-9DCA-AE18CCDEB63F}" type="presOf" srcId="{0609F83E-E494-4ED9-934B-840D5B78B9DF}" destId="{B51D075D-C82F-49D4-80E4-C600D2740237}" srcOrd="0" destOrd="0" presId="urn:microsoft.com/office/officeart/2005/8/layout/hierarchy2"/>
    <dgm:cxn modelId="{6CC40173-C5F6-4653-8B3A-26D118DBBFCF}" type="presOf" srcId="{8FEE024B-696A-4869-8A14-734681685DA6}" destId="{85D76CD6-E2D8-4C74-9691-D7F7C3E6C893}" srcOrd="1" destOrd="0" presId="urn:microsoft.com/office/officeart/2005/8/layout/hierarchy2"/>
    <dgm:cxn modelId="{33BCB774-BEC9-4A6B-AC1E-6234ED3136F5}" type="presOf" srcId="{C2B4D26F-3412-4F42-91B2-9C60183FA28F}" destId="{7204D099-E2FC-4CC5-953F-D1EB91DBBC4D}" srcOrd="1" destOrd="0" presId="urn:microsoft.com/office/officeart/2005/8/layout/hierarchy2"/>
    <dgm:cxn modelId="{6B073A7C-B771-45C3-90EA-534C241DFA98}" srcId="{5B02F940-6EF4-4B41-89F6-7DB727AC4C42}" destId="{0BEC1CF2-9A14-40DE-9DA3-318E8165458B}" srcOrd="5" destOrd="0" parTransId="{2BEEE2B3-F74B-4D4E-AB68-076F8B3D3CC8}" sibTransId="{8D68A73D-869F-4FD7-BEE5-4D5817EE8BC2}"/>
    <dgm:cxn modelId="{0F58C47C-E468-4C4B-B00E-C8A8D9DC9BB6}" type="presOf" srcId="{0BEC1CF2-9A14-40DE-9DA3-318E8165458B}" destId="{B0B27C90-9201-4AFD-8CAA-5A069A8D764C}" srcOrd="0" destOrd="0" presId="urn:microsoft.com/office/officeart/2005/8/layout/hierarchy2"/>
    <dgm:cxn modelId="{A261A885-CBEB-417F-8AB2-FDFC7A936B3E}" type="presOf" srcId="{90D6C202-39D2-4F0C-802C-4F9C5D54ABBF}" destId="{CDDB7D2A-5CF2-4B22-A39B-045B87957203}" srcOrd="0" destOrd="0" presId="urn:microsoft.com/office/officeart/2005/8/layout/hierarchy2"/>
    <dgm:cxn modelId="{2443F3A8-9BFD-4FE3-B7CF-B210DC8D2DAF}" srcId="{5B02F940-6EF4-4B41-89F6-7DB727AC4C42}" destId="{E0B9A9C5-A17F-4046-813E-AD5C6AFFFB1E}" srcOrd="3" destOrd="0" parTransId="{8FEE024B-696A-4869-8A14-734681685DA6}" sibTransId="{7C9D65AD-7859-41D4-A26C-B1BECFEA0D3A}"/>
    <dgm:cxn modelId="{497E74B8-749C-492A-908B-32FFA5FFF687}" type="presOf" srcId="{C2B4D26F-3412-4F42-91B2-9C60183FA28F}" destId="{842BC693-5522-44D9-A62E-DA445BEA39B6}" srcOrd="0" destOrd="0" presId="urn:microsoft.com/office/officeart/2005/8/layout/hierarchy2"/>
    <dgm:cxn modelId="{7445D0C6-E433-492F-B90A-AE2D026EEFD6}" type="presOf" srcId="{F8AB0586-9111-4F52-BA21-C1835083A464}" destId="{4797E415-FB16-4FB0-924A-817C6C0B9253}" srcOrd="0" destOrd="0" presId="urn:microsoft.com/office/officeart/2005/8/layout/hierarchy2"/>
    <dgm:cxn modelId="{225609DD-67BA-47FA-BAD1-62DFA224AE8F}" srcId="{F8AB0586-9111-4F52-BA21-C1835083A464}" destId="{5B02F940-6EF4-4B41-89F6-7DB727AC4C42}" srcOrd="0" destOrd="0" parTransId="{8C9E83DF-36AD-4304-8730-17515368CD3E}" sibTransId="{073C0656-1CA9-4EF9-A5C1-C66DC89C00C2}"/>
    <dgm:cxn modelId="{54011BE1-4324-4EC8-8BD6-ACC1EFC66836}" type="presOf" srcId="{2BEEE2B3-F74B-4D4E-AB68-076F8B3D3CC8}" destId="{D46AB574-CD9F-421A-B472-44380501BE64}" srcOrd="1" destOrd="0" presId="urn:microsoft.com/office/officeart/2005/8/layout/hierarchy2"/>
    <dgm:cxn modelId="{581D98E4-AF72-4141-9742-426B44077B96}" type="presOf" srcId="{B9EB4232-0124-426E-9E6C-523AFEE99C3C}" destId="{56EA8618-B083-462C-AB9B-E610520530EB}" srcOrd="1" destOrd="0" presId="urn:microsoft.com/office/officeart/2005/8/layout/hierarchy2"/>
    <dgm:cxn modelId="{2B4F3AE8-44B1-4084-9BA2-8EE8F620E6E9}" type="presOf" srcId="{90D02D66-84C8-4EA9-A239-0417619C2D30}" destId="{417939DA-1905-4390-B28A-0F9630F0D7D8}" srcOrd="1" destOrd="0" presId="urn:microsoft.com/office/officeart/2005/8/layout/hierarchy2"/>
    <dgm:cxn modelId="{F8AE92E8-AB41-4191-A482-90F75972DDFC}" type="presOf" srcId="{19A39C61-DD82-481B-AAD2-57F7F4ED5E41}" destId="{A881D0CD-A32D-4DD7-A04A-C81B3B79D1C3}" srcOrd="0" destOrd="0" presId="urn:microsoft.com/office/officeart/2005/8/layout/hierarchy2"/>
    <dgm:cxn modelId="{11766FE9-174D-4B9C-93C6-177A384C1997}" type="presOf" srcId="{21E2CEDF-782A-450C-8593-B218A4B5ADFE}" destId="{82FA7A11-29B0-4AC1-AE89-E3B0D00EE0CD}" srcOrd="1" destOrd="0" presId="urn:microsoft.com/office/officeart/2005/8/layout/hierarchy2"/>
    <dgm:cxn modelId="{FC4C84E9-3325-477B-91E9-7079D2BFB89D}" type="presOf" srcId="{E0B9A9C5-A17F-4046-813E-AD5C6AFFFB1E}" destId="{2C68BBC8-7305-4C52-95A7-1B3A172B7033}" srcOrd="0" destOrd="0" presId="urn:microsoft.com/office/officeart/2005/8/layout/hierarchy2"/>
    <dgm:cxn modelId="{761205EF-B1F1-4C55-B6CF-6328BFE1A016}" srcId="{5B02F940-6EF4-4B41-89F6-7DB727AC4C42}" destId="{19A39C61-DD82-481B-AAD2-57F7F4ED5E41}" srcOrd="1" destOrd="0" parTransId="{B9EB4232-0124-426E-9E6C-523AFEE99C3C}" sibTransId="{C72457E3-25C7-428A-83F5-C3B966CBB48B}"/>
    <dgm:cxn modelId="{31653DEF-A31A-4338-8437-B3C727DF538C}" type="presOf" srcId="{DC2D22AE-567A-4737-ADA9-3EBC9C521489}" destId="{C17AFC69-F1A4-4090-BE9F-7C5A533701F8}" srcOrd="0" destOrd="0" presId="urn:microsoft.com/office/officeart/2005/8/layout/hierarchy2"/>
    <dgm:cxn modelId="{35983DF5-FED9-4126-9B8E-D8D50ADB8BA8}" srcId="{5B02F940-6EF4-4B41-89F6-7DB727AC4C42}" destId="{0609F83E-E494-4ED9-934B-840D5B78B9DF}" srcOrd="4" destOrd="0" parTransId="{90D02D66-84C8-4EA9-A239-0417619C2D30}" sibTransId="{FAEDCE04-AE2B-47A9-AFFF-1A8AD7F558C8}"/>
    <dgm:cxn modelId="{7C2B99F8-6F4F-46E7-AC16-465CD8001A71}" srcId="{5B02F940-6EF4-4B41-89F6-7DB727AC4C42}" destId="{90D6C202-39D2-4F0C-802C-4F9C5D54ABBF}" srcOrd="0" destOrd="0" parTransId="{C2B4D26F-3412-4F42-91B2-9C60183FA28F}" sibTransId="{A7758CFA-6B9D-4A21-A0B8-BB5CF7CE6C47}"/>
    <dgm:cxn modelId="{D175DBFF-D7F2-4C9F-86F4-09EDB945E4E1}" type="presOf" srcId="{5B02F940-6EF4-4B41-89F6-7DB727AC4C42}" destId="{872737E5-1E5E-4971-81CE-9E5969A4C3AB}" srcOrd="0" destOrd="0" presId="urn:microsoft.com/office/officeart/2005/8/layout/hierarchy2"/>
    <dgm:cxn modelId="{C37D7CFE-57BA-47B9-A2E0-8E38D02ACC6D}" type="presParOf" srcId="{4797E415-FB16-4FB0-924A-817C6C0B9253}" destId="{E76A3859-5345-4C5D-A18E-71CA3F88A8D5}" srcOrd="0" destOrd="0" presId="urn:microsoft.com/office/officeart/2005/8/layout/hierarchy2"/>
    <dgm:cxn modelId="{02572121-7BAA-49AB-A6C2-528D61F5FC35}" type="presParOf" srcId="{E76A3859-5345-4C5D-A18E-71CA3F88A8D5}" destId="{872737E5-1E5E-4971-81CE-9E5969A4C3AB}" srcOrd="0" destOrd="0" presId="urn:microsoft.com/office/officeart/2005/8/layout/hierarchy2"/>
    <dgm:cxn modelId="{4ED0CB56-CCF8-4935-8255-2AA9AEE640DA}" type="presParOf" srcId="{E76A3859-5345-4C5D-A18E-71CA3F88A8D5}" destId="{BD1A6260-C962-4AAB-9579-E1D4E023765E}" srcOrd="1" destOrd="0" presId="urn:microsoft.com/office/officeart/2005/8/layout/hierarchy2"/>
    <dgm:cxn modelId="{6A2078FD-2D47-4845-8CC0-CF011B356433}" type="presParOf" srcId="{BD1A6260-C962-4AAB-9579-E1D4E023765E}" destId="{842BC693-5522-44D9-A62E-DA445BEA39B6}" srcOrd="0" destOrd="0" presId="urn:microsoft.com/office/officeart/2005/8/layout/hierarchy2"/>
    <dgm:cxn modelId="{536A2A28-91D5-4CA6-A378-CBA1EB85C557}" type="presParOf" srcId="{842BC693-5522-44D9-A62E-DA445BEA39B6}" destId="{7204D099-E2FC-4CC5-953F-D1EB91DBBC4D}" srcOrd="0" destOrd="0" presId="urn:microsoft.com/office/officeart/2005/8/layout/hierarchy2"/>
    <dgm:cxn modelId="{0943498E-1264-404D-AA82-336749633A04}" type="presParOf" srcId="{BD1A6260-C962-4AAB-9579-E1D4E023765E}" destId="{2916FB18-ABA5-49FD-B2C9-38B96648F68D}" srcOrd="1" destOrd="0" presId="urn:microsoft.com/office/officeart/2005/8/layout/hierarchy2"/>
    <dgm:cxn modelId="{513F461A-7B81-4592-8936-7C35C3AE1FE7}" type="presParOf" srcId="{2916FB18-ABA5-49FD-B2C9-38B96648F68D}" destId="{CDDB7D2A-5CF2-4B22-A39B-045B87957203}" srcOrd="0" destOrd="0" presId="urn:microsoft.com/office/officeart/2005/8/layout/hierarchy2"/>
    <dgm:cxn modelId="{C8C86303-5291-4BE3-BEF6-E9284CC382A6}" type="presParOf" srcId="{2916FB18-ABA5-49FD-B2C9-38B96648F68D}" destId="{144FC9A3-D4DB-4554-B238-3C2079D6A8CE}" srcOrd="1" destOrd="0" presId="urn:microsoft.com/office/officeart/2005/8/layout/hierarchy2"/>
    <dgm:cxn modelId="{5B4A0C43-AFE6-4D1D-B88D-D1453D51F5DD}" type="presParOf" srcId="{BD1A6260-C962-4AAB-9579-E1D4E023765E}" destId="{C8ABCC0F-FC14-4EAF-A790-66ECB7157C33}" srcOrd="2" destOrd="0" presId="urn:microsoft.com/office/officeart/2005/8/layout/hierarchy2"/>
    <dgm:cxn modelId="{51D5E5F0-6896-4996-948C-8C509BE0D3D8}" type="presParOf" srcId="{C8ABCC0F-FC14-4EAF-A790-66ECB7157C33}" destId="{56EA8618-B083-462C-AB9B-E610520530EB}" srcOrd="0" destOrd="0" presId="urn:microsoft.com/office/officeart/2005/8/layout/hierarchy2"/>
    <dgm:cxn modelId="{A9A34D33-CCE3-4102-868B-D52D77862FF1}" type="presParOf" srcId="{BD1A6260-C962-4AAB-9579-E1D4E023765E}" destId="{680C85D1-CD05-459A-8BD9-124A6183319E}" srcOrd="3" destOrd="0" presId="urn:microsoft.com/office/officeart/2005/8/layout/hierarchy2"/>
    <dgm:cxn modelId="{ABDF6CF8-5536-46B4-9A54-582EBAA8CEBA}" type="presParOf" srcId="{680C85D1-CD05-459A-8BD9-124A6183319E}" destId="{A881D0CD-A32D-4DD7-A04A-C81B3B79D1C3}" srcOrd="0" destOrd="0" presId="urn:microsoft.com/office/officeart/2005/8/layout/hierarchy2"/>
    <dgm:cxn modelId="{C5B94A9F-9FAB-44AD-B402-ACF4478ED269}" type="presParOf" srcId="{680C85D1-CD05-459A-8BD9-124A6183319E}" destId="{A0970CDD-A0B1-4233-9668-E0576A651B2E}" srcOrd="1" destOrd="0" presId="urn:microsoft.com/office/officeart/2005/8/layout/hierarchy2"/>
    <dgm:cxn modelId="{941BC005-861A-4725-8398-84F219AD2775}" type="presParOf" srcId="{BD1A6260-C962-4AAB-9579-E1D4E023765E}" destId="{67B9B35D-BD8C-4A64-9AF8-84B66FA8A1F0}" srcOrd="4" destOrd="0" presId="urn:microsoft.com/office/officeart/2005/8/layout/hierarchy2"/>
    <dgm:cxn modelId="{9B9DE8DB-903A-4AF8-8512-33DA435AEF2F}" type="presParOf" srcId="{67B9B35D-BD8C-4A64-9AF8-84B66FA8A1F0}" destId="{82FA7A11-29B0-4AC1-AE89-E3B0D00EE0CD}" srcOrd="0" destOrd="0" presId="urn:microsoft.com/office/officeart/2005/8/layout/hierarchy2"/>
    <dgm:cxn modelId="{DF22B17D-16F8-437C-9989-F9688B00181D}" type="presParOf" srcId="{BD1A6260-C962-4AAB-9579-E1D4E023765E}" destId="{6A5F957D-CD40-4CE7-B51A-00FD6186A94D}" srcOrd="5" destOrd="0" presId="urn:microsoft.com/office/officeart/2005/8/layout/hierarchy2"/>
    <dgm:cxn modelId="{30A736DD-1497-4CA8-8FB2-2D868834D4CD}" type="presParOf" srcId="{6A5F957D-CD40-4CE7-B51A-00FD6186A94D}" destId="{C17AFC69-F1A4-4090-BE9F-7C5A533701F8}" srcOrd="0" destOrd="0" presId="urn:microsoft.com/office/officeart/2005/8/layout/hierarchy2"/>
    <dgm:cxn modelId="{CD72582E-5D8D-443B-906C-3E19B62BE8DB}" type="presParOf" srcId="{6A5F957D-CD40-4CE7-B51A-00FD6186A94D}" destId="{E98746B7-1979-412F-892F-7B76764F7786}" srcOrd="1" destOrd="0" presId="urn:microsoft.com/office/officeart/2005/8/layout/hierarchy2"/>
    <dgm:cxn modelId="{042A194E-68EE-4177-8BEA-5576259B6521}" type="presParOf" srcId="{BD1A6260-C962-4AAB-9579-E1D4E023765E}" destId="{5375D23E-9FE2-4744-919D-F9A7867B3F7E}" srcOrd="6" destOrd="0" presId="urn:microsoft.com/office/officeart/2005/8/layout/hierarchy2"/>
    <dgm:cxn modelId="{15D262BA-9E82-4D47-931E-84B663B30661}" type="presParOf" srcId="{5375D23E-9FE2-4744-919D-F9A7867B3F7E}" destId="{85D76CD6-E2D8-4C74-9691-D7F7C3E6C893}" srcOrd="0" destOrd="0" presId="urn:microsoft.com/office/officeart/2005/8/layout/hierarchy2"/>
    <dgm:cxn modelId="{E19543FE-25D0-48CA-AAD9-795ED61D9A6F}" type="presParOf" srcId="{BD1A6260-C962-4AAB-9579-E1D4E023765E}" destId="{E2C536D2-6BE3-4372-BC6F-8F8CD045F9DA}" srcOrd="7" destOrd="0" presId="urn:microsoft.com/office/officeart/2005/8/layout/hierarchy2"/>
    <dgm:cxn modelId="{50F6E6B9-5AF0-4398-8B85-92FE21AE435D}" type="presParOf" srcId="{E2C536D2-6BE3-4372-BC6F-8F8CD045F9DA}" destId="{2C68BBC8-7305-4C52-95A7-1B3A172B7033}" srcOrd="0" destOrd="0" presId="urn:microsoft.com/office/officeart/2005/8/layout/hierarchy2"/>
    <dgm:cxn modelId="{6EDA0C43-E639-440C-8D97-0ACB14DB9C02}" type="presParOf" srcId="{E2C536D2-6BE3-4372-BC6F-8F8CD045F9DA}" destId="{910842D2-0CED-48C0-9520-808FA0AA0D73}" srcOrd="1" destOrd="0" presId="urn:microsoft.com/office/officeart/2005/8/layout/hierarchy2"/>
    <dgm:cxn modelId="{465E3E11-67E4-4FA6-A68C-D961720A3CA6}" type="presParOf" srcId="{BD1A6260-C962-4AAB-9579-E1D4E023765E}" destId="{02985823-1A87-410C-868B-AC4287B74732}" srcOrd="8" destOrd="0" presId="urn:microsoft.com/office/officeart/2005/8/layout/hierarchy2"/>
    <dgm:cxn modelId="{C3449AC6-F434-4888-B78B-261B0F4320F2}" type="presParOf" srcId="{02985823-1A87-410C-868B-AC4287B74732}" destId="{417939DA-1905-4390-B28A-0F9630F0D7D8}" srcOrd="0" destOrd="0" presId="urn:microsoft.com/office/officeart/2005/8/layout/hierarchy2"/>
    <dgm:cxn modelId="{595A1182-77E0-4B21-AE11-92C877AF3CC4}" type="presParOf" srcId="{BD1A6260-C962-4AAB-9579-E1D4E023765E}" destId="{42EAA044-015A-47AE-B88F-F0795890ECCA}" srcOrd="9" destOrd="0" presId="urn:microsoft.com/office/officeart/2005/8/layout/hierarchy2"/>
    <dgm:cxn modelId="{E1AB6CBA-2120-4272-BB1F-2126A2F3CAB5}" type="presParOf" srcId="{42EAA044-015A-47AE-B88F-F0795890ECCA}" destId="{B51D075D-C82F-49D4-80E4-C600D2740237}" srcOrd="0" destOrd="0" presId="urn:microsoft.com/office/officeart/2005/8/layout/hierarchy2"/>
    <dgm:cxn modelId="{58610409-2146-4AE4-A04B-6FADB796468C}" type="presParOf" srcId="{42EAA044-015A-47AE-B88F-F0795890ECCA}" destId="{688B857B-297E-439E-98B1-F0F6CB580333}" srcOrd="1" destOrd="0" presId="urn:microsoft.com/office/officeart/2005/8/layout/hierarchy2"/>
    <dgm:cxn modelId="{734DE7AB-A0B1-41F4-BE60-1B3C7950D78F}" type="presParOf" srcId="{BD1A6260-C962-4AAB-9579-E1D4E023765E}" destId="{D1B8DD7F-5021-4398-A967-4822CEAEC08C}" srcOrd="10" destOrd="0" presId="urn:microsoft.com/office/officeart/2005/8/layout/hierarchy2"/>
    <dgm:cxn modelId="{7E1F60E8-4E12-41F8-99E8-BE48E22D44B3}" type="presParOf" srcId="{D1B8DD7F-5021-4398-A967-4822CEAEC08C}" destId="{D46AB574-CD9F-421A-B472-44380501BE64}" srcOrd="0" destOrd="0" presId="urn:microsoft.com/office/officeart/2005/8/layout/hierarchy2"/>
    <dgm:cxn modelId="{22964F62-36B0-463E-8BD7-B8A5D4846DE6}" type="presParOf" srcId="{BD1A6260-C962-4AAB-9579-E1D4E023765E}" destId="{33F92EC2-DE38-45D8-93DA-905168F087E4}" srcOrd="11" destOrd="0" presId="urn:microsoft.com/office/officeart/2005/8/layout/hierarchy2"/>
    <dgm:cxn modelId="{6003CB2D-BF0E-4686-A055-366C9B5B2B17}" type="presParOf" srcId="{33F92EC2-DE38-45D8-93DA-905168F087E4}" destId="{B0B27C90-9201-4AFD-8CAA-5A069A8D764C}" srcOrd="0" destOrd="0" presId="urn:microsoft.com/office/officeart/2005/8/layout/hierarchy2"/>
    <dgm:cxn modelId="{6FF869A1-7A21-4892-A744-639093C056B0}" type="presParOf" srcId="{33F92EC2-DE38-45D8-93DA-905168F087E4}" destId="{43E42DF4-1ECA-4475-9F9B-4C192621F23E}"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2737E5-1E5E-4971-81CE-9E5969A4C3AB}">
      <dsp:nvSpPr>
        <dsp:cNvPr id="0" name=""/>
        <dsp:cNvSpPr/>
      </dsp:nvSpPr>
      <dsp:spPr>
        <a:xfrm>
          <a:off x="108013" y="14867"/>
          <a:ext cx="608018" cy="6431732"/>
        </a:xfrm>
        <a:prstGeom prst="roundRect">
          <a:avLst>
            <a:gd name="adj" fmla="val 10000"/>
          </a:avLst>
        </a:prstGeom>
        <a:solidFill>
          <a:schemeClr val="tx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zh-TW" altLang="en-US" sz="2400" b="1" kern="1200">
              <a:solidFill>
                <a:schemeClr val="bg1"/>
              </a:solidFill>
              <a:latin typeface="微軟正黑體" panose="020B0604030504040204" pitchFamily="34" charset="-120"/>
              <a:ea typeface="微軟正黑體" panose="020B0604030504040204" pitchFamily="34" charset="-120"/>
            </a:rPr>
            <a:t>政府資訊服務採購作業指引</a:t>
          </a:r>
          <a:endParaRPr lang="zh-TW" altLang="en-US" sz="2400" kern="1200">
            <a:solidFill>
              <a:schemeClr val="bg1"/>
            </a:solidFill>
          </a:endParaRPr>
        </a:p>
      </dsp:txBody>
      <dsp:txXfrm>
        <a:off x="125821" y="32675"/>
        <a:ext cx="572402" cy="6396116"/>
      </dsp:txXfrm>
    </dsp:sp>
    <dsp:sp modelId="{842BC693-5522-44D9-A62E-DA445BEA39B6}">
      <dsp:nvSpPr>
        <dsp:cNvPr id="0" name=""/>
        <dsp:cNvSpPr/>
      </dsp:nvSpPr>
      <dsp:spPr>
        <a:xfrm rot="17325224">
          <a:off x="-189535" y="1954087"/>
          <a:ext cx="2669325" cy="25682"/>
        </a:xfrm>
        <a:custGeom>
          <a:avLst/>
          <a:gdLst/>
          <a:ahLst/>
          <a:cxnLst/>
          <a:rect l="0" t="0" r="0" b="0"/>
          <a:pathLst>
            <a:path>
              <a:moveTo>
                <a:pt x="0" y="12841"/>
              </a:moveTo>
              <a:lnTo>
                <a:pt x="2669325" y="12841"/>
              </a:lnTo>
            </a:path>
          </a:pathLst>
        </a:custGeom>
        <a:noFill/>
        <a:ln w="25400" cap="flat" cmpd="sng" algn="ctr">
          <a:solidFill>
            <a:srgbClr val="C00000"/>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zh-TW" altLang="en-US" sz="1000" kern="1200"/>
        </a:p>
      </dsp:txBody>
      <dsp:txXfrm>
        <a:off x="1078394" y="1900196"/>
        <a:ext cx="133466" cy="133466"/>
      </dsp:txXfrm>
    </dsp:sp>
    <dsp:sp modelId="{CDDB7D2A-5CF2-4B22-A39B-045B87957203}">
      <dsp:nvSpPr>
        <dsp:cNvPr id="0" name=""/>
        <dsp:cNvSpPr/>
      </dsp:nvSpPr>
      <dsp:spPr>
        <a:xfrm>
          <a:off x="1574222" y="243215"/>
          <a:ext cx="1839637" cy="919818"/>
        </a:xfrm>
        <a:prstGeom prst="roundRect">
          <a:avLst>
            <a:gd name="adj" fmla="val 10000"/>
          </a:avLst>
        </a:prstGeom>
        <a:solidFill>
          <a:srgbClr val="10027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zh-TW" altLang="en-US" sz="2300" b="1" kern="1200">
              <a:solidFill>
                <a:srgbClr val="FFFF00"/>
              </a:solidFill>
              <a:latin typeface="+mj-ea"/>
              <a:ea typeface="+mj-ea"/>
            </a:rPr>
            <a:t>預算編列</a:t>
          </a:r>
        </a:p>
      </dsp:txBody>
      <dsp:txXfrm>
        <a:off x="1601163" y="270156"/>
        <a:ext cx="1785755" cy="865936"/>
      </dsp:txXfrm>
    </dsp:sp>
    <dsp:sp modelId="{C8ABCC0F-FC14-4EAF-A790-66ECB7157C33}">
      <dsp:nvSpPr>
        <dsp:cNvPr id="0" name=""/>
        <dsp:cNvSpPr/>
      </dsp:nvSpPr>
      <dsp:spPr>
        <a:xfrm rot="17902959">
          <a:off x="256823" y="2447828"/>
          <a:ext cx="1750558" cy="25682"/>
        </a:xfrm>
        <a:custGeom>
          <a:avLst/>
          <a:gdLst/>
          <a:ahLst/>
          <a:cxnLst/>
          <a:rect l="0" t="0" r="0" b="0"/>
          <a:pathLst>
            <a:path>
              <a:moveTo>
                <a:pt x="0" y="12841"/>
              </a:moveTo>
              <a:lnTo>
                <a:pt x="1750558" y="12841"/>
              </a:lnTo>
            </a:path>
          </a:pathLst>
        </a:custGeom>
        <a:noFill/>
        <a:ln w="25400" cap="flat" cmpd="sng" algn="ctr">
          <a:solidFill>
            <a:srgbClr val="C00000"/>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zh-TW" altLang="en-US" sz="600" kern="1200"/>
        </a:p>
      </dsp:txBody>
      <dsp:txXfrm>
        <a:off x="1088338" y="2416905"/>
        <a:ext cx="87527" cy="87527"/>
      </dsp:txXfrm>
    </dsp:sp>
    <dsp:sp modelId="{A881D0CD-A32D-4DD7-A04A-C81B3B79D1C3}">
      <dsp:nvSpPr>
        <dsp:cNvPr id="0" name=""/>
        <dsp:cNvSpPr/>
      </dsp:nvSpPr>
      <dsp:spPr>
        <a:xfrm>
          <a:off x="1548173" y="1230696"/>
          <a:ext cx="1839637" cy="919818"/>
        </a:xfrm>
        <a:prstGeom prst="roundRect">
          <a:avLst>
            <a:gd name="adj" fmla="val 10000"/>
          </a:avLst>
        </a:prstGeom>
        <a:solidFill>
          <a:srgbClr val="10027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zh-TW" altLang="en-US" sz="2300" b="1" kern="1200">
              <a:solidFill>
                <a:srgbClr val="FFFF00"/>
              </a:solidFill>
              <a:latin typeface="+mj-ea"/>
              <a:ea typeface="+mj-ea"/>
            </a:rPr>
            <a:t>廠商資格</a:t>
          </a:r>
          <a:endParaRPr lang="zh-TW" altLang="en-US" sz="2300" kern="1200">
            <a:solidFill>
              <a:srgbClr val="FFFF00"/>
            </a:solidFill>
            <a:latin typeface="+mj-ea"/>
            <a:ea typeface="+mj-ea"/>
          </a:endParaRPr>
        </a:p>
      </dsp:txBody>
      <dsp:txXfrm>
        <a:off x="1575114" y="1257637"/>
        <a:ext cx="1785755" cy="865936"/>
      </dsp:txXfrm>
    </dsp:sp>
    <dsp:sp modelId="{67B9B35D-BD8C-4A64-9AF8-84B66FA8A1F0}">
      <dsp:nvSpPr>
        <dsp:cNvPr id="0" name=""/>
        <dsp:cNvSpPr/>
      </dsp:nvSpPr>
      <dsp:spPr>
        <a:xfrm rot="19839201">
          <a:off x="654776" y="2983958"/>
          <a:ext cx="954651" cy="25682"/>
        </a:xfrm>
        <a:custGeom>
          <a:avLst/>
          <a:gdLst/>
          <a:ahLst/>
          <a:cxnLst/>
          <a:rect l="0" t="0" r="0" b="0"/>
          <a:pathLst>
            <a:path>
              <a:moveTo>
                <a:pt x="0" y="12841"/>
              </a:moveTo>
              <a:lnTo>
                <a:pt x="954651" y="12841"/>
              </a:lnTo>
            </a:path>
          </a:pathLst>
        </a:custGeom>
        <a:noFill/>
        <a:ln w="25400" cap="flat" cmpd="sng" algn="ctr">
          <a:solidFill>
            <a:srgbClr val="C00000"/>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TW" altLang="en-US" sz="500" kern="1200"/>
        </a:p>
      </dsp:txBody>
      <dsp:txXfrm>
        <a:off x="1108236" y="2972933"/>
        <a:ext cx="47732" cy="47732"/>
      </dsp:txXfrm>
    </dsp:sp>
    <dsp:sp modelId="{C17AFC69-F1A4-4090-BE9F-7C5A533701F8}">
      <dsp:nvSpPr>
        <dsp:cNvPr id="0" name=""/>
        <dsp:cNvSpPr/>
      </dsp:nvSpPr>
      <dsp:spPr>
        <a:xfrm>
          <a:off x="1548173" y="2302956"/>
          <a:ext cx="1839637" cy="919818"/>
        </a:xfrm>
        <a:prstGeom prst="roundRect">
          <a:avLst>
            <a:gd name="adj" fmla="val 10000"/>
          </a:avLst>
        </a:prstGeom>
        <a:solidFill>
          <a:srgbClr val="10027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zh-TW" altLang="en-US" sz="2300" b="1" kern="1200">
              <a:solidFill>
                <a:srgbClr val="FFFF00"/>
              </a:solidFill>
              <a:latin typeface="+mj-ea"/>
              <a:ea typeface="+mj-ea"/>
            </a:rPr>
            <a:t>需求文件</a:t>
          </a:r>
          <a:endParaRPr lang="en-US" altLang="zh-TW" sz="2300" b="1" kern="1200">
            <a:solidFill>
              <a:srgbClr val="FFFF00"/>
            </a:solidFill>
            <a:latin typeface="+mj-ea"/>
            <a:ea typeface="+mj-ea"/>
          </a:endParaRPr>
        </a:p>
      </dsp:txBody>
      <dsp:txXfrm>
        <a:off x="1575114" y="2329897"/>
        <a:ext cx="1785755" cy="865936"/>
      </dsp:txXfrm>
    </dsp:sp>
    <dsp:sp modelId="{5375D23E-9FE2-4744-919D-F9A7867B3F7E}">
      <dsp:nvSpPr>
        <dsp:cNvPr id="0" name=""/>
        <dsp:cNvSpPr/>
      </dsp:nvSpPr>
      <dsp:spPr>
        <a:xfrm rot="2053633">
          <a:off x="628880" y="3500942"/>
          <a:ext cx="1006444" cy="25682"/>
        </a:xfrm>
        <a:custGeom>
          <a:avLst/>
          <a:gdLst/>
          <a:ahLst/>
          <a:cxnLst/>
          <a:rect l="0" t="0" r="0" b="0"/>
          <a:pathLst>
            <a:path>
              <a:moveTo>
                <a:pt x="0" y="12841"/>
              </a:moveTo>
              <a:lnTo>
                <a:pt x="1006444" y="12841"/>
              </a:lnTo>
            </a:path>
          </a:pathLst>
        </a:custGeom>
        <a:noFill/>
        <a:ln w="25400" cap="flat" cmpd="sng" algn="ctr">
          <a:solidFill>
            <a:srgbClr val="C00000"/>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TW" altLang="en-US" sz="500" kern="1200"/>
        </a:p>
      </dsp:txBody>
      <dsp:txXfrm>
        <a:off x="1106941" y="3488623"/>
        <a:ext cx="50322" cy="50322"/>
      </dsp:txXfrm>
    </dsp:sp>
    <dsp:sp modelId="{2C68BBC8-7305-4C52-95A7-1B3A172B7033}">
      <dsp:nvSpPr>
        <dsp:cNvPr id="0" name=""/>
        <dsp:cNvSpPr/>
      </dsp:nvSpPr>
      <dsp:spPr>
        <a:xfrm>
          <a:off x="1548173" y="3336925"/>
          <a:ext cx="1839637" cy="919818"/>
        </a:xfrm>
        <a:prstGeom prst="roundRect">
          <a:avLst>
            <a:gd name="adj" fmla="val 10000"/>
          </a:avLst>
        </a:prstGeom>
        <a:solidFill>
          <a:srgbClr val="10027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zh-TW" altLang="en-US" sz="2300" b="1" kern="1200">
              <a:solidFill>
                <a:srgbClr val="FFFF00"/>
              </a:solidFill>
              <a:latin typeface="+mj-ea"/>
              <a:ea typeface="+mj-ea"/>
            </a:rPr>
            <a:t>招、決標作業</a:t>
          </a:r>
          <a:endParaRPr lang="zh-TW" altLang="en-US" sz="2300" kern="1200">
            <a:solidFill>
              <a:srgbClr val="FFFF00"/>
            </a:solidFill>
            <a:latin typeface="+mj-ea"/>
            <a:ea typeface="+mj-ea"/>
          </a:endParaRPr>
        </a:p>
      </dsp:txBody>
      <dsp:txXfrm>
        <a:off x="1575114" y="3363866"/>
        <a:ext cx="1785755" cy="865936"/>
      </dsp:txXfrm>
    </dsp:sp>
    <dsp:sp modelId="{02985823-1A87-410C-868B-AC4287B74732}">
      <dsp:nvSpPr>
        <dsp:cNvPr id="0" name=""/>
        <dsp:cNvSpPr/>
      </dsp:nvSpPr>
      <dsp:spPr>
        <a:xfrm rot="3720839">
          <a:off x="245442" y="4000868"/>
          <a:ext cx="1773321" cy="25682"/>
        </a:xfrm>
        <a:custGeom>
          <a:avLst/>
          <a:gdLst/>
          <a:ahLst/>
          <a:cxnLst/>
          <a:rect l="0" t="0" r="0" b="0"/>
          <a:pathLst>
            <a:path>
              <a:moveTo>
                <a:pt x="0" y="12841"/>
              </a:moveTo>
              <a:lnTo>
                <a:pt x="1773321" y="12841"/>
              </a:lnTo>
            </a:path>
          </a:pathLst>
        </a:custGeom>
        <a:noFill/>
        <a:ln w="25400" cap="flat" cmpd="sng" algn="ctr">
          <a:solidFill>
            <a:srgbClr val="C00000"/>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zh-TW" altLang="en-US" sz="600" kern="1200"/>
        </a:p>
      </dsp:txBody>
      <dsp:txXfrm>
        <a:off x="1087769" y="3969377"/>
        <a:ext cx="88666" cy="88666"/>
      </dsp:txXfrm>
    </dsp:sp>
    <dsp:sp modelId="{B51D075D-C82F-49D4-80E4-C600D2740237}">
      <dsp:nvSpPr>
        <dsp:cNvPr id="0" name=""/>
        <dsp:cNvSpPr/>
      </dsp:nvSpPr>
      <dsp:spPr>
        <a:xfrm>
          <a:off x="1548173" y="4336777"/>
          <a:ext cx="1839637" cy="919818"/>
        </a:xfrm>
        <a:prstGeom prst="roundRect">
          <a:avLst>
            <a:gd name="adj" fmla="val 10000"/>
          </a:avLst>
        </a:prstGeom>
        <a:solidFill>
          <a:srgbClr val="10027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zh-TW" altLang="en-US" sz="2300" b="1" kern="1200">
              <a:solidFill>
                <a:srgbClr val="FFFF00"/>
              </a:solidFill>
              <a:latin typeface="+mj-ea"/>
              <a:ea typeface="+mj-ea"/>
            </a:rPr>
            <a:t>契約執行</a:t>
          </a:r>
        </a:p>
      </dsp:txBody>
      <dsp:txXfrm>
        <a:off x="1575114" y="4363718"/>
        <a:ext cx="1785755" cy="865936"/>
      </dsp:txXfrm>
    </dsp:sp>
    <dsp:sp modelId="{D1B8DD7F-5021-4398-A967-4822CEAEC08C}">
      <dsp:nvSpPr>
        <dsp:cNvPr id="0" name=""/>
        <dsp:cNvSpPr/>
      </dsp:nvSpPr>
      <dsp:spPr>
        <a:xfrm rot="4344189">
          <a:off x="-244169" y="4529764"/>
          <a:ext cx="2752543" cy="25682"/>
        </a:xfrm>
        <a:custGeom>
          <a:avLst/>
          <a:gdLst/>
          <a:ahLst/>
          <a:cxnLst/>
          <a:rect l="0" t="0" r="0" b="0"/>
          <a:pathLst>
            <a:path>
              <a:moveTo>
                <a:pt x="0" y="12841"/>
              </a:moveTo>
              <a:lnTo>
                <a:pt x="2752543" y="12841"/>
              </a:lnTo>
            </a:path>
          </a:pathLst>
        </a:custGeom>
        <a:noFill/>
        <a:ln w="25400" cap="flat" cmpd="sng" algn="ctr">
          <a:solidFill>
            <a:srgbClr val="C00000"/>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zh-TW" altLang="en-US" sz="1000" kern="1200"/>
        </a:p>
      </dsp:txBody>
      <dsp:txXfrm>
        <a:off x="1063289" y="4473792"/>
        <a:ext cx="137627" cy="137627"/>
      </dsp:txXfrm>
    </dsp:sp>
    <dsp:sp modelId="{B0B27C90-9201-4AFD-8CAA-5A069A8D764C}">
      <dsp:nvSpPr>
        <dsp:cNvPr id="0" name=""/>
        <dsp:cNvSpPr/>
      </dsp:nvSpPr>
      <dsp:spPr>
        <a:xfrm>
          <a:off x="1548173" y="5394569"/>
          <a:ext cx="1839637" cy="919818"/>
        </a:xfrm>
        <a:prstGeom prst="roundRect">
          <a:avLst>
            <a:gd name="adj" fmla="val 10000"/>
          </a:avLst>
        </a:prstGeom>
        <a:solidFill>
          <a:srgbClr val="10027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zh-TW" altLang="en-US" sz="2300" b="1" kern="1200">
              <a:solidFill>
                <a:srgbClr val="FFFF00"/>
              </a:solidFill>
              <a:latin typeface="+mj-ea"/>
              <a:ea typeface="+mj-ea"/>
            </a:rPr>
            <a:t>爭議處理</a:t>
          </a:r>
          <a:endParaRPr lang="zh-TW" altLang="en-US" sz="2300" kern="1200">
            <a:solidFill>
              <a:srgbClr val="FFFF00"/>
            </a:solidFill>
            <a:latin typeface="+mj-ea"/>
            <a:ea typeface="+mj-ea"/>
          </a:endParaRPr>
        </a:p>
      </dsp:txBody>
      <dsp:txXfrm>
        <a:off x="1575114" y="5421510"/>
        <a:ext cx="1785755" cy="86593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8114" name="Rectangle 2"/>
          <p:cNvSpPr>
            <a:spLocks noGrp="1" noChangeArrowheads="1"/>
          </p:cNvSpPr>
          <p:nvPr>
            <p:ph type="hdr" sz="quarter"/>
          </p:nvPr>
        </p:nvSpPr>
        <p:spPr bwMode="auto">
          <a:xfrm>
            <a:off x="0" y="0"/>
            <a:ext cx="3076575" cy="511175"/>
          </a:xfrm>
          <a:prstGeom prst="rect">
            <a:avLst/>
          </a:prstGeom>
          <a:noFill/>
          <a:ln w="9525">
            <a:noFill/>
            <a:miter lim="800000"/>
            <a:headEnd/>
            <a:tailEnd/>
          </a:ln>
        </p:spPr>
        <p:txBody>
          <a:bodyPr vert="horz" wrap="square" lIns="99048" tIns="49524" rIns="99048" bIns="49524" numCol="1" anchor="t" anchorCtr="0" compatLnSpc="1">
            <a:prstTxWarp prst="textNoShape">
              <a:avLst/>
            </a:prstTxWarp>
          </a:bodyPr>
          <a:lstStyle>
            <a:lvl1pPr algn="l" defTabSz="990600" eaLnBrk="1" hangingPunct="1">
              <a:defRPr sz="1300">
                <a:latin typeface="Arial" charset="0"/>
                <a:ea typeface="新細明體" pitchFamily="18" charset="-120"/>
              </a:defRPr>
            </a:lvl1pPr>
          </a:lstStyle>
          <a:p>
            <a:pPr>
              <a:defRPr/>
            </a:pPr>
            <a:endParaRPr lang="en-US" altLang="zh-TW"/>
          </a:p>
        </p:txBody>
      </p:sp>
      <p:sp>
        <p:nvSpPr>
          <p:cNvPr id="218115" name="Rectangle 3"/>
          <p:cNvSpPr>
            <a:spLocks noGrp="1" noChangeArrowheads="1"/>
          </p:cNvSpPr>
          <p:nvPr>
            <p:ph type="dt" sz="quarter" idx="1"/>
          </p:nvPr>
        </p:nvSpPr>
        <p:spPr bwMode="auto">
          <a:xfrm>
            <a:off x="4021138" y="0"/>
            <a:ext cx="3076575" cy="511175"/>
          </a:xfrm>
          <a:prstGeom prst="rect">
            <a:avLst/>
          </a:prstGeom>
          <a:noFill/>
          <a:ln w="9525">
            <a:noFill/>
            <a:miter lim="800000"/>
            <a:headEnd/>
            <a:tailEnd/>
          </a:ln>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ea typeface="新細明體" pitchFamily="18" charset="-120"/>
              </a:defRPr>
            </a:lvl1pPr>
          </a:lstStyle>
          <a:p>
            <a:pPr>
              <a:defRPr/>
            </a:pPr>
            <a:endParaRPr lang="en-US" altLang="zh-TW"/>
          </a:p>
        </p:txBody>
      </p:sp>
      <p:sp>
        <p:nvSpPr>
          <p:cNvPr id="218116" name="Rectangle 4"/>
          <p:cNvSpPr>
            <a:spLocks noGrp="1" noChangeArrowheads="1"/>
          </p:cNvSpPr>
          <p:nvPr>
            <p:ph type="ftr" sz="quarter" idx="2"/>
          </p:nvPr>
        </p:nvSpPr>
        <p:spPr bwMode="auto">
          <a:xfrm>
            <a:off x="0" y="9721850"/>
            <a:ext cx="3076575" cy="511175"/>
          </a:xfrm>
          <a:prstGeom prst="rect">
            <a:avLst/>
          </a:prstGeom>
          <a:noFill/>
          <a:ln w="9525">
            <a:noFill/>
            <a:miter lim="800000"/>
            <a:headEnd/>
            <a:tailEnd/>
          </a:ln>
        </p:spPr>
        <p:txBody>
          <a:bodyPr vert="horz" wrap="square" lIns="99048" tIns="49524" rIns="99048" bIns="49524" numCol="1" anchor="b" anchorCtr="0" compatLnSpc="1">
            <a:prstTxWarp prst="textNoShape">
              <a:avLst/>
            </a:prstTxWarp>
          </a:bodyPr>
          <a:lstStyle>
            <a:lvl1pPr algn="l" defTabSz="990600" eaLnBrk="1" hangingPunct="1">
              <a:defRPr sz="1300">
                <a:latin typeface="Arial" charset="0"/>
                <a:ea typeface="新細明體" pitchFamily="18" charset="-120"/>
              </a:defRPr>
            </a:lvl1pPr>
          </a:lstStyle>
          <a:p>
            <a:pPr>
              <a:defRPr/>
            </a:pPr>
            <a:endParaRPr lang="en-US" altLang="zh-TW"/>
          </a:p>
        </p:txBody>
      </p:sp>
      <p:sp>
        <p:nvSpPr>
          <p:cNvPr id="218117" name="Rectangle 5"/>
          <p:cNvSpPr>
            <a:spLocks noGrp="1" noChangeArrowheads="1"/>
          </p:cNvSpPr>
          <p:nvPr>
            <p:ph type="sldNum" sz="quarter" idx="3"/>
          </p:nvPr>
        </p:nvSpPr>
        <p:spPr bwMode="auto">
          <a:xfrm>
            <a:off x="4021138" y="9721850"/>
            <a:ext cx="3076575" cy="511175"/>
          </a:xfrm>
          <a:prstGeom prst="rect">
            <a:avLst/>
          </a:prstGeom>
          <a:noFill/>
          <a:ln w="9525">
            <a:noFill/>
            <a:miter lim="800000"/>
            <a:headEnd/>
            <a:tailEnd/>
          </a:ln>
        </p:spPr>
        <p:txBody>
          <a:bodyPr vert="horz" wrap="square" lIns="99048" tIns="49524" rIns="99048" bIns="49524" numCol="1" anchor="b" anchorCtr="0" compatLnSpc="1">
            <a:prstTxWarp prst="textNoShape">
              <a:avLst/>
            </a:prstTxWarp>
          </a:bodyPr>
          <a:lstStyle>
            <a:lvl1pPr algn="r" defTabSz="990600" eaLnBrk="1" hangingPunct="1">
              <a:defRPr sz="1300">
                <a:latin typeface="Arial" panose="020B0604020202020204" pitchFamily="34" charset="0"/>
              </a:defRPr>
            </a:lvl1pPr>
          </a:lstStyle>
          <a:p>
            <a:pPr>
              <a:defRPr/>
            </a:pPr>
            <a:fld id="{03F0D577-8CF9-494B-9CE6-745AEC889760}" type="slidenum">
              <a:rPr lang="zh-TW" altLang="en-US"/>
              <a:pPr>
                <a:defRPr/>
              </a:pPr>
              <a:t>‹#›</a:t>
            </a:fld>
            <a:endParaRPr lang="en-US" altLang="zh-TW"/>
          </a:p>
        </p:txBody>
      </p:sp>
    </p:spTree>
    <p:extLst>
      <p:ext uri="{BB962C8B-B14F-4D97-AF65-F5344CB8AC3E}">
        <p14:creationId xmlns:p14="http://schemas.microsoft.com/office/powerpoint/2010/main" val="17746739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bwMode="auto">
          <a:xfrm>
            <a:off x="0" y="0"/>
            <a:ext cx="3076575" cy="511175"/>
          </a:xfrm>
          <a:prstGeom prst="rect">
            <a:avLst/>
          </a:prstGeom>
          <a:noFill/>
          <a:ln w="9525">
            <a:noFill/>
            <a:miter lim="800000"/>
            <a:headEnd/>
            <a:tailEnd/>
          </a:ln>
        </p:spPr>
        <p:txBody>
          <a:bodyPr vert="horz" wrap="square" lIns="99048" tIns="49524" rIns="99048" bIns="49524" numCol="1" anchor="t" anchorCtr="0" compatLnSpc="1">
            <a:prstTxWarp prst="textNoShape">
              <a:avLst/>
            </a:prstTxWarp>
          </a:bodyPr>
          <a:lstStyle>
            <a:lvl1pPr algn="l" defTabSz="990600" eaLnBrk="1" hangingPunct="1">
              <a:defRPr sz="1300">
                <a:ea typeface="新細明體" pitchFamily="18" charset="-120"/>
              </a:defRPr>
            </a:lvl1pPr>
          </a:lstStyle>
          <a:p>
            <a:pPr>
              <a:defRPr/>
            </a:pPr>
            <a:endParaRPr lang="en-US" altLang="zh-TW"/>
          </a:p>
        </p:txBody>
      </p:sp>
      <p:sp>
        <p:nvSpPr>
          <p:cNvPr id="44035" name="Rectangle 3"/>
          <p:cNvSpPr>
            <a:spLocks noGrp="1" noChangeArrowheads="1"/>
          </p:cNvSpPr>
          <p:nvPr>
            <p:ph type="dt" idx="1"/>
          </p:nvPr>
        </p:nvSpPr>
        <p:spPr bwMode="auto">
          <a:xfrm>
            <a:off x="4022725" y="0"/>
            <a:ext cx="3076575" cy="511175"/>
          </a:xfrm>
          <a:prstGeom prst="rect">
            <a:avLst/>
          </a:prstGeom>
          <a:noFill/>
          <a:ln w="9525">
            <a:noFill/>
            <a:miter lim="800000"/>
            <a:headEnd/>
            <a:tailEnd/>
          </a:ln>
        </p:spPr>
        <p:txBody>
          <a:bodyPr vert="horz" wrap="square" lIns="99048" tIns="49524" rIns="99048" bIns="49524" numCol="1" anchor="t" anchorCtr="0" compatLnSpc="1">
            <a:prstTxWarp prst="textNoShape">
              <a:avLst/>
            </a:prstTxWarp>
          </a:bodyPr>
          <a:lstStyle>
            <a:lvl1pPr algn="r" defTabSz="990600" eaLnBrk="1" hangingPunct="1">
              <a:defRPr sz="1300">
                <a:ea typeface="新細明體" pitchFamily="18" charset="-120"/>
              </a:defRPr>
            </a:lvl1pPr>
          </a:lstStyle>
          <a:p>
            <a:pPr>
              <a:defRPr/>
            </a:pPr>
            <a:endParaRPr lang="en-US" altLang="zh-TW"/>
          </a:p>
        </p:txBody>
      </p:sp>
      <p:sp>
        <p:nvSpPr>
          <p:cNvPr id="89092" name="Rectangle 4"/>
          <p:cNvSpPr>
            <a:spLocks noGrp="1" noRot="1" noChangeAspect="1" noChangeArrowheads="1" noTextEdit="1"/>
          </p:cNvSpPr>
          <p:nvPr>
            <p:ph type="sldImg" idx="2"/>
          </p:nvPr>
        </p:nvSpPr>
        <p:spPr bwMode="auto">
          <a:xfrm>
            <a:off x="990600" y="768350"/>
            <a:ext cx="5118100"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7"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p:spPr>
        <p:txBody>
          <a:bodyPr vert="horz" wrap="square" lIns="99048" tIns="49524" rIns="99048" bIns="49524" numCol="1" anchor="t" anchorCtr="0" compatLnSpc="1">
            <a:prstTxWarp prst="textNoShape">
              <a:avLst/>
            </a:prstTxWarp>
          </a:bodyPr>
          <a:lstStyle/>
          <a:p>
            <a:pPr lvl="0"/>
            <a:r>
              <a:rPr lang="zh-TW" altLang="en-US" noProof="0"/>
              <a:t>按一下以編輯母片</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p>
        </p:txBody>
      </p:sp>
      <p:sp>
        <p:nvSpPr>
          <p:cNvPr id="44038"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p:spPr>
        <p:txBody>
          <a:bodyPr vert="horz" wrap="square" lIns="99048" tIns="49524" rIns="99048" bIns="49524" numCol="1" anchor="b" anchorCtr="0" compatLnSpc="1">
            <a:prstTxWarp prst="textNoShape">
              <a:avLst/>
            </a:prstTxWarp>
          </a:bodyPr>
          <a:lstStyle>
            <a:lvl1pPr algn="l" defTabSz="990600" eaLnBrk="1" hangingPunct="1">
              <a:defRPr sz="1300">
                <a:ea typeface="新細明體" pitchFamily="18" charset="-120"/>
              </a:defRPr>
            </a:lvl1pPr>
          </a:lstStyle>
          <a:p>
            <a:pPr>
              <a:defRPr/>
            </a:pPr>
            <a:endParaRPr lang="en-US" altLang="zh-TW"/>
          </a:p>
        </p:txBody>
      </p:sp>
      <p:sp>
        <p:nvSpPr>
          <p:cNvPr id="44039"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DFD466CE-B475-4CF7-9FFC-1692E81AD189}" type="slidenum">
              <a:rPr lang="zh-TW" altLang="en-US"/>
              <a:pPr>
                <a:defRPr/>
              </a:pPr>
              <a:t>‹#›</a:t>
            </a:fld>
            <a:endParaRPr lang="en-US" altLang="zh-TW"/>
          </a:p>
        </p:txBody>
      </p:sp>
    </p:spTree>
    <p:extLst>
      <p:ext uri="{BB962C8B-B14F-4D97-AF65-F5344CB8AC3E}">
        <p14:creationId xmlns:p14="http://schemas.microsoft.com/office/powerpoint/2010/main" val="334987449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新細明體" pitchFamily="18" charset="-120"/>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新細明體" pitchFamily="18" charset="-120"/>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新細明體" pitchFamily="18" charset="-120"/>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新細明體" pitchFamily="18" charset="-120"/>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新細明體" pitchFamily="18" charset="-12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3.xml"/><Relationship Id="rId1" Type="http://schemas.openxmlformats.org/officeDocument/2006/relationships/themeOverride" Target="../theme/themeOverride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4.xml"/><Relationship Id="rId1" Type="http://schemas.openxmlformats.org/officeDocument/2006/relationships/themeOverride" Target="../theme/themeOverride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6.xml"/><Relationship Id="rId1" Type="http://schemas.openxmlformats.org/officeDocument/2006/relationships/themeOverride" Target="../theme/themeOverride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直線接點 3"/>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p>
        </p:txBody>
      </p:sp>
      <p:sp>
        <p:nvSpPr>
          <p:cNvPr id="29" name="標題 28"/>
          <p:cNvSpPr>
            <a:spLocks noGrp="1"/>
          </p:cNvSpPr>
          <p:nvPr>
            <p:ph type="ctrTitle"/>
          </p:nvPr>
        </p:nvSpPr>
        <p:spPr>
          <a:xfrm>
            <a:off x="381000" y="4853411"/>
            <a:ext cx="8458200" cy="1222375"/>
          </a:xfrm>
        </p:spPr>
        <p:txBody>
          <a:bodyPr anchor="t"/>
          <a:lstStyle/>
          <a:p>
            <a:r>
              <a:rPr lang="zh-TW" altLang="en-US"/>
              <a:t>按一下以編輯母片標題樣式</a:t>
            </a:r>
            <a:endParaRPr lang="en-US"/>
          </a:p>
        </p:txBody>
      </p:sp>
      <p:sp>
        <p:nvSpPr>
          <p:cNvPr id="9" name="副標題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zh-TW" altLang="en-US"/>
              <a:t>按一下以編輯母片副標題樣式</a:t>
            </a:r>
            <a:endParaRPr lang="en-US"/>
          </a:p>
        </p:txBody>
      </p:sp>
      <p:sp>
        <p:nvSpPr>
          <p:cNvPr id="5" name="日期版面配置區 15"/>
          <p:cNvSpPr>
            <a:spLocks noGrp="1"/>
          </p:cNvSpPr>
          <p:nvPr>
            <p:ph type="dt" sz="half" idx="10"/>
          </p:nvPr>
        </p:nvSpPr>
        <p:spPr>
          <a:xfrm>
            <a:off x="6477000" y="76200"/>
            <a:ext cx="2514600" cy="288925"/>
          </a:xfrm>
          <a:prstGeom prst="rect">
            <a:avLst/>
          </a:prstGeom>
        </p:spPr>
        <p:txBody>
          <a:bodyPr vert="horz"/>
          <a:lstStyle>
            <a:lvl1pPr algn="l" eaLnBrk="1" hangingPunct="1">
              <a:defRPr kumimoji="0" sz="1200">
                <a:solidFill>
                  <a:schemeClr val="accent1">
                    <a:shade val="75000"/>
                  </a:schemeClr>
                </a:solidFill>
                <a:ea typeface="新細明體" pitchFamily="18" charset="-120"/>
              </a:defRPr>
            </a:lvl1pPr>
          </a:lstStyle>
          <a:p>
            <a:pPr>
              <a:defRPr/>
            </a:pPr>
            <a:fld id="{3DB4C415-AB48-4E16-B03F-F76C4DBD20DE}" type="datetime1">
              <a:rPr lang="en-US"/>
              <a:pPr>
                <a:defRPr/>
              </a:pPr>
              <a:t>9/18/2024</a:t>
            </a:fld>
            <a:endParaRPr lang="en-US"/>
          </a:p>
        </p:txBody>
      </p:sp>
      <p:sp>
        <p:nvSpPr>
          <p:cNvPr id="6" name="頁尾版面配置區 1"/>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7" name="投影片編號版面配置區 14"/>
          <p:cNvSpPr>
            <a:spLocks noGrp="1"/>
          </p:cNvSpPr>
          <p:nvPr>
            <p:ph type="sldNum" sz="quarter" idx="12"/>
          </p:nvPr>
        </p:nvSpPr>
        <p:spPr>
          <a:xfrm>
            <a:off x="8229600" y="6473825"/>
            <a:ext cx="758825" cy="247650"/>
          </a:xfrm>
        </p:spPr>
        <p:txBody>
          <a:bodyPr/>
          <a:lstStyle>
            <a:lvl1pPr>
              <a:defRPr sz="1200" b="0">
                <a:solidFill>
                  <a:srgbClr val="D38E27"/>
                </a:solidFill>
                <a:effectLst/>
              </a:defRPr>
            </a:lvl1pPr>
          </a:lstStyle>
          <a:p>
            <a:pPr>
              <a:defRPr/>
            </a:pPr>
            <a:fld id="{9EDA78F0-DCC6-4BEA-BCD2-D4C97C3E25FF}" type="slidenum">
              <a:rPr lang="en-US" altLang="zh-TW"/>
              <a:pPr>
                <a:defRPr/>
              </a:pPr>
              <a:t>‹#›</a:t>
            </a:fld>
            <a:endParaRPr lang="en-US" altLang="zh-TW"/>
          </a:p>
        </p:txBody>
      </p:sp>
    </p:spTree>
    <p:extLst>
      <p:ext uri="{BB962C8B-B14F-4D97-AF65-F5344CB8AC3E}">
        <p14:creationId xmlns:p14="http://schemas.microsoft.com/office/powerpoint/2010/main" val="920168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2" name="標題 21"/>
          <p:cNvSpPr>
            <a:spLocks noGrp="1"/>
          </p:cNvSpPr>
          <p:nvPr>
            <p:ph type="title"/>
          </p:nvPr>
        </p:nvSpPr>
        <p:spPr/>
        <p:txBody>
          <a:bodyPr/>
          <a:lstStyle/>
          <a:p>
            <a:r>
              <a:rPr lang="zh-TW" altLang="en-US"/>
              <a:t>按一下以編輯母片標題樣式</a:t>
            </a:r>
            <a:endParaRPr lang="en-US"/>
          </a:p>
        </p:txBody>
      </p:sp>
      <p:sp>
        <p:nvSpPr>
          <p:cNvPr id="27" name="內容版面配置區 26"/>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24"/>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A465DCCE-4087-4968-9F74-467103BC5C85}" type="datetime1">
              <a:rPr lang="zh-TW" altLang="en-US"/>
              <a:pPr>
                <a:defRPr/>
              </a:pPr>
              <a:t>2024/9/18</a:t>
            </a:fld>
            <a:r>
              <a:rPr lang="en-US" altLang="zh-TW"/>
              <a:t>96.02.11</a:t>
            </a:r>
          </a:p>
        </p:txBody>
      </p:sp>
      <p:sp>
        <p:nvSpPr>
          <p:cNvPr id="5" name="頁尾版面配置區 18"/>
          <p:cNvSpPr>
            <a:spLocks noGrp="1"/>
          </p:cNvSpPr>
          <p:nvPr>
            <p:ph type="ftr" sz="quarter" idx="11"/>
          </p:nvPr>
        </p:nvSpPr>
        <p:spPr>
          <a:xfrm>
            <a:off x="3581400" y="76200"/>
            <a:ext cx="28956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6" name="投影片編號版面配置區 15"/>
          <p:cNvSpPr>
            <a:spLocks noGrp="1"/>
          </p:cNvSpPr>
          <p:nvPr>
            <p:ph type="sldNum" sz="quarter" idx="12"/>
          </p:nvPr>
        </p:nvSpPr>
        <p:spPr>
          <a:xfrm>
            <a:off x="8229600" y="6473825"/>
            <a:ext cx="758825" cy="247650"/>
          </a:xfrm>
        </p:spPr>
        <p:txBody>
          <a:bodyPr/>
          <a:lstStyle>
            <a:lvl1pPr>
              <a:defRPr sz="1400"/>
            </a:lvl1pPr>
          </a:lstStyle>
          <a:p>
            <a:pPr>
              <a:defRPr/>
            </a:pPr>
            <a:fld id="{DCD57B29-7018-4487-93BD-6EBDA16276E8}" type="slidenum">
              <a:rPr lang="en-US" altLang="zh-TW"/>
              <a:pPr>
                <a:defRPr/>
              </a:pPr>
              <a:t>‹#›</a:t>
            </a:fld>
            <a:endParaRPr lang="en-US" altLang="zh-TW"/>
          </a:p>
        </p:txBody>
      </p:sp>
    </p:spTree>
    <p:extLst>
      <p:ext uri="{BB962C8B-B14F-4D97-AF65-F5344CB8AC3E}">
        <p14:creationId xmlns:p14="http://schemas.microsoft.com/office/powerpoint/2010/main" val="1576554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區段標題">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直線接點 3"/>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p>
        </p:txBody>
      </p:sp>
      <p:sp>
        <p:nvSpPr>
          <p:cNvPr id="6" name="文字版面配置區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zh-TW" altLang="en-US"/>
              <a:t>按一下以編輯母片文字樣式</a:t>
            </a:r>
          </a:p>
        </p:txBody>
      </p:sp>
      <p:sp>
        <p:nvSpPr>
          <p:cNvPr id="8" name="標題 7"/>
          <p:cNvSpPr>
            <a:spLocks noGrp="1"/>
          </p:cNvSpPr>
          <p:nvPr>
            <p:ph type="title"/>
          </p:nvPr>
        </p:nvSpPr>
        <p:spPr>
          <a:xfrm>
            <a:off x="180475" y="2947085"/>
            <a:ext cx="8686800" cy="1184825"/>
          </a:xfrm>
        </p:spPr>
        <p:txBody>
          <a:bodyPr rtlCol="0" anchor="t"/>
          <a:lstStyle>
            <a:lvl1pPr algn="r">
              <a:defRPr/>
            </a:lvl1pPr>
          </a:lstStyle>
          <a:p>
            <a:r>
              <a:rPr lang="zh-TW" altLang="en-US"/>
              <a:t>按一下以編輯母片標題樣式</a:t>
            </a:r>
            <a:endParaRPr lang="en-US"/>
          </a:p>
        </p:txBody>
      </p:sp>
      <p:sp>
        <p:nvSpPr>
          <p:cNvPr id="5" name="日期版面配置區 18"/>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6B26B560-C5D6-401E-84DE-ED549E4DEBBD}" type="datetime1">
              <a:rPr lang="zh-TW" altLang="en-US"/>
              <a:pPr>
                <a:defRPr/>
              </a:pPr>
              <a:t>2024/9/18</a:t>
            </a:fld>
            <a:r>
              <a:rPr lang="en-US" altLang="zh-TW"/>
              <a:t>96.02.11</a:t>
            </a:r>
          </a:p>
        </p:txBody>
      </p:sp>
      <p:sp>
        <p:nvSpPr>
          <p:cNvPr id="7" name="頁尾版面配置區 10"/>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9" name="投影片編號版面配置區 15"/>
          <p:cNvSpPr>
            <a:spLocks noGrp="1"/>
          </p:cNvSpPr>
          <p:nvPr>
            <p:ph type="sldNum" sz="quarter" idx="12"/>
          </p:nvPr>
        </p:nvSpPr>
        <p:spPr/>
        <p:txBody>
          <a:bodyPr/>
          <a:lstStyle>
            <a:lvl1pPr>
              <a:defRPr sz="1200" b="0">
                <a:solidFill>
                  <a:srgbClr val="D38E27"/>
                </a:solidFill>
                <a:effectLst/>
              </a:defRPr>
            </a:lvl1pPr>
          </a:lstStyle>
          <a:p>
            <a:pPr>
              <a:defRPr/>
            </a:pPr>
            <a:fld id="{5666DCDD-8F0C-4C02-AD0C-87812D0B946C}" type="slidenum">
              <a:rPr lang="en-US" altLang="zh-TW"/>
              <a:pPr>
                <a:defRPr/>
              </a:pPr>
              <a:t>‹#›</a:t>
            </a:fld>
            <a:endParaRPr lang="en-US" altLang="zh-TW"/>
          </a:p>
        </p:txBody>
      </p:sp>
    </p:spTree>
    <p:extLst>
      <p:ext uri="{BB962C8B-B14F-4D97-AF65-F5344CB8AC3E}">
        <p14:creationId xmlns:p14="http://schemas.microsoft.com/office/powerpoint/2010/main" val="3286458814"/>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0" name="標題 19"/>
          <p:cNvSpPr>
            <a:spLocks noGrp="1"/>
          </p:cNvSpPr>
          <p:nvPr>
            <p:ph type="title"/>
          </p:nvPr>
        </p:nvSpPr>
        <p:spPr>
          <a:xfrm>
            <a:off x="301752" y="457200"/>
            <a:ext cx="8686800" cy="841248"/>
          </a:xfrm>
        </p:spPr>
        <p:txBody>
          <a:bodyPr/>
          <a:lstStyle/>
          <a:p>
            <a:r>
              <a:rPr lang="zh-TW" altLang="en-US"/>
              <a:t>按一下以編輯母片標題樣式</a:t>
            </a:r>
            <a:endParaRPr lang="en-US"/>
          </a:p>
        </p:txBody>
      </p:sp>
      <p:sp>
        <p:nvSpPr>
          <p:cNvPr id="14" name="內容版面配置區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13" name="內容版面配置區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投影片編號版面配置區 4"/>
          <p:cNvSpPr>
            <a:spLocks noGrp="1"/>
          </p:cNvSpPr>
          <p:nvPr>
            <p:ph type="sldNum" sz="quarter" idx="10"/>
          </p:nvPr>
        </p:nvSpPr>
        <p:spPr/>
        <p:txBody>
          <a:bodyPr/>
          <a:lstStyle>
            <a:lvl1pPr>
              <a:defRPr/>
            </a:lvl1pPr>
          </a:lstStyle>
          <a:p>
            <a:pPr>
              <a:defRPr/>
            </a:pPr>
            <a:fld id="{0F2FF3B0-BAF5-4722-AA57-97073798D5A8}" type="slidenum">
              <a:rPr lang="en-US" altLang="zh-TW"/>
              <a:pPr>
                <a:defRPr/>
              </a:pPr>
              <a:t>‹#›</a:t>
            </a:fld>
            <a:endParaRPr lang="en-US" altLang="zh-TW"/>
          </a:p>
        </p:txBody>
      </p:sp>
    </p:spTree>
    <p:extLst>
      <p:ext uri="{BB962C8B-B14F-4D97-AF65-F5344CB8AC3E}">
        <p14:creationId xmlns:p14="http://schemas.microsoft.com/office/powerpoint/2010/main" val="3208415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7" name="直線接點 6"/>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p>
        </p:txBody>
      </p:sp>
      <p:sp>
        <p:nvSpPr>
          <p:cNvPr id="29" name="標題 28"/>
          <p:cNvSpPr>
            <a:spLocks noGrp="1"/>
          </p:cNvSpPr>
          <p:nvPr>
            <p:ph type="title"/>
          </p:nvPr>
        </p:nvSpPr>
        <p:spPr>
          <a:xfrm>
            <a:off x="304800" y="5410200"/>
            <a:ext cx="8610600" cy="882650"/>
          </a:xfrm>
        </p:spPr>
        <p:txBody>
          <a:bodyPr/>
          <a:lstStyle>
            <a:lvl1pPr>
              <a:defRPr/>
            </a:lvl1pPr>
          </a:lstStyle>
          <a:p>
            <a:r>
              <a:rPr lang="zh-TW" altLang="en-US"/>
              <a:t>按一下以編輯母片標題樣式</a:t>
            </a:r>
            <a:endParaRPr lang="en-US"/>
          </a:p>
        </p:txBody>
      </p:sp>
      <p:sp>
        <p:nvSpPr>
          <p:cNvPr id="13" name="文字版面配置區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zh-TW" altLang="en-US"/>
              <a:t>按一下以編輯母片文字樣式</a:t>
            </a:r>
          </a:p>
        </p:txBody>
      </p:sp>
      <p:sp>
        <p:nvSpPr>
          <p:cNvPr id="25" name="文字版面配置區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zh-TW" altLang="en-US"/>
              <a:t>按一下以編輯母片文字樣式</a:t>
            </a:r>
          </a:p>
        </p:txBody>
      </p:sp>
      <p:sp>
        <p:nvSpPr>
          <p:cNvPr id="4" name="內容版面配置區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28" name="內容版面配置區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8" name="日期版面配置區 9"/>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3054F9B3-CC11-4A72-B9E7-A6CEEA79E6BF}" type="datetime1">
              <a:rPr lang="zh-TW" altLang="en-US"/>
              <a:pPr>
                <a:defRPr/>
              </a:pPr>
              <a:t>2024/9/18</a:t>
            </a:fld>
            <a:r>
              <a:rPr lang="en-US" altLang="zh-TW"/>
              <a:t>96.02.11</a:t>
            </a:r>
          </a:p>
        </p:txBody>
      </p:sp>
      <p:sp>
        <p:nvSpPr>
          <p:cNvPr id="9" name="頁尾版面配置區 5"/>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10" name="投影片編號版面配置區 6"/>
          <p:cNvSpPr>
            <a:spLocks noGrp="1"/>
          </p:cNvSpPr>
          <p:nvPr>
            <p:ph type="sldNum" sz="quarter" idx="12"/>
          </p:nvPr>
        </p:nvSpPr>
        <p:spPr>
          <a:xfrm>
            <a:off x="8229600" y="6477000"/>
            <a:ext cx="762000" cy="247650"/>
          </a:xfrm>
        </p:spPr>
        <p:txBody>
          <a:bodyPr/>
          <a:lstStyle>
            <a:lvl1pPr>
              <a:defRPr sz="1200" b="0">
                <a:solidFill>
                  <a:srgbClr val="D38E27"/>
                </a:solidFill>
                <a:effectLst/>
              </a:defRPr>
            </a:lvl1pPr>
          </a:lstStyle>
          <a:p>
            <a:pPr>
              <a:defRPr/>
            </a:pPr>
            <a:fld id="{0EC7F8A0-2067-49D9-8942-7199C855A232}" type="slidenum">
              <a:rPr lang="en-US" altLang="zh-TW"/>
              <a:pPr>
                <a:defRPr/>
              </a:pPr>
              <a:t>‹#›</a:t>
            </a:fld>
            <a:endParaRPr lang="en-US" altLang="zh-TW"/>
          </a:p>
        </p:txBody>
      </p:sp>
    </p:spTree>
    <p:extLst>
      <p:ext uri="{BB962C8B-B14F-4D97-AF65-F5344CB8AC3E}">
        <p14:creationId xmlns:p14="http://schemas.microsoft.com/office/powerpoint/2010/main" val="42537702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30" name="標題 29"/>
          <p:cNvSpPr>
            <a:spLocks noGrp="1"/>
          </p:cNvSpPr>
          <p:nvPr>
            <p:ph type="title"/>
          </p:nvPr>
        </p:nvSpPr>
        <p:spPr>
          <a:xfrm>
            <a:off x="301752" y="457200"/>
            <a:ext cx="8686800" cy="841248"/>
          </a:xfrm>
        </p:spPr>
        <p:txBody>
          <a:bodyPr/>
          <a:lstStyle/>
          <a:p>
            <a:r>
              <a:rPr lang="zh-TW" altLang="en-US"/>
              <a:t>按一下以編輯母片標題樣式</a:t>
            </a:r>
            <a:endParaRPr lang="en-US"/>
          </a:p>
        </p:txBody>
      </p:sp>
      <p:sp>
        <p:nvSpPr>
          <p:cNvPr id="3" name="投影片編號版面配置區 4"/>
          <p:cNvSpPr>
            <a:spLocks noGrp="1"/>
          </p:cNvSpPr>
          <p:nvPr>
            <p:ph type="sldNum" sz="quarter" idx="10"/>
          </p:nvPr>
        </p:nvSpPr>
        <p:spPr/>
        <p:txBody>
          <a:bodyPr/>
          <a:lstStyle>
            <a:lvl1pPr>
              <a:defRPr/>
            </a:lvl1pPr>
          </a:lstStyle>
          <a:p>
            <a:pPr>
              <a:defRPr/>
            </a:pPr>
            <a:fld id="{F6913F2F-2E35-47E6-AAC9-1B8412FBCA41}" type="slidenum">
              <a:rPr lang="en-US" altLang="zh-TW"/>
              <a:pPr>
                <a:defRPr/>
              </a:pPr>
              <a:t>‹#›</a:t>
            </a:fld>
            <a:endParaRPr lang="en-US" altLang="zh-TW"/>
          </a:p>
        </p:txBody>
      </p:sp>
    </p:spTree>
    <p:extLst>
      <p:ext uri="{BB962C8B-B14F-4D97-AF65-F5344CB8AC3E}">
        <p14:creationId xmlns:p14="http://schemas.microsoft.com/office/powerpoint/2010/main" val="42199090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5" name="直線接點 4"/>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p>
        </p:txBody>
      </p:sp>
      <p:sp>
        <p:nvSpPr>
          <p:cNvPr id="12" name="標題 11"/>
          <p:cNvSpPr>
            <a:spLocks noGrp="1"/>
          </p:cNvSpPr>
          <p:nvPr>
            <p:ph type="title"/>
          </p:nvPr>
        </p:nvSpPr>
        <p:spPr>
          <a:xfrm>
            <a:off x="457200" y="5486400"/>
            <a:ext cx="8458200" cy="520700"/>
          </a:xfrm>
        </p:spPr>
        <p:txBody>
          <a:bodyPr/>
          <a:lstStyle>
            <a:lvl1pPr algn="l">
              <a:buNone/>
              <a:defRPr sz="2000" b="1"/>
            </a:lvl1pPr>
          </a:lstStyle>
          <a:p>
            <a:r>
              <a:rPr lang="zh-TW" altLang="en-US"/>
              <a:t>按一下以編輯母片標題樣式</a:t>
            </a:r>
            <a:endParaRPr lang="en-US"/>
          </a:p>
        </p:txBody>
      </p:sp>
      <p:sp>
        <p:nvSpPr>
          <p:cNvPr id="26" name="文字版面配置區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zh-TW" altLang="en-US"/>
              <a:t>按一下以編輯母片文字樣式</a:t>
            </a:r>
          </a:p>
        </p:txBody>
      </p:sp>
      <p:sp>
        <p:nvSpPr>
          <p:cNvPr id="14" name="內容版面配置區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6" name="日期版面配置區 24"/>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37410972-CE44-4936-AF7F-61A43A330CD5}" type="datetime1">
              <a:rPr lang="zh-TW" altLang="en-US"/>
              <a:pPr>
                <a:defRPr/>
              </a:pPr>
              <a:t>2024/9/18</a:t>
            </a:fld>
            <a:r>
              <a:rPr lang="en-US" altLang="zh-TW"/>
              <a:t>96.02.11</a:t>
            </a:r>
          </a:p>
        </p:txBody>
      </p:sp>
      <p:sp>
        <p:nvSpPr>
          <p:cNvPr id="7" name="頁尾版面配置區 28"/>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8" name="投影片編號版面配置區 6"/>
          <p:cNvSpPr>
            <a:spLocks noGrp="1"/>
          </p:cNvSpPr>
          <p:nvPr>
            <p:ph type="sldNum" sz="quarter" idx="12"/>
          </p:nvPr>
        </p:nvSpPr>
        <p:spPr/>
        <p:txBody>
          <a:bodyPr/>
          <a:lstStyle>
            <a:lvl1pPr>
              <a:defRPr sz="1200" b="0">
                <a:solidFill>
                  <a:srgbClr val="D38E27"/>
                </a:solidFill>
                <a:effectLst/>
              </a:defRPr>
            </a:lvl1pPr>
          </a:lstStyle>
          <a:p>
            <a:pPr>
              <a:defRPr/>
            </a:pPr>
            <a:fld id="{75641B60-B5B8-43D8-A714-A31970B0C6D5}" type="slidenum">
              <a:rPr lang="en-US" altLang="zh-TW"/>
              <a:pPr>
                <a:defRPr/>
              </a:pPr>
              <a:t>‹#›</a:t>
            </a:fld>
            <a:endParaRPr lang="en-US" altLang="zh-TW"/>
          </a:p>
        </p:txBody>
      </p:sp>
    </p:spTree>
    <p:extLst>
      <p:ext uri="{BB962C8B-B14F-4D97-AF65-F5344CB8AC3E}">
        <p14:creationId xmlns:p14="http://schemas.microsoft.com/office/powerpoint/2010/main" val="1677527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13" name="圖片版面配置區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zh-TW" altLang="en-US" noProof="0"/>
              <a:t>按一下圖示以新增圖片</a:t>
            </a:r>
            <a:endParaRPr lang="en-US" noProof="0" dirty="0"/>
          </a:p>
        </p:txBody>
      </p:sp>
      <p:sp>
        <p:nvSpPr>
          <p:cNvPr id="17" name="標題 16"/>
          <p:cNvSpPr>
            <a:spLocks noGrp="1"/>
          </p:cNvSpPr>
          <p:nvPr>
            <p:ph type="title"/>
          </p:nvPr>
        </p:nvSpPr>
        <p:spPr>
          <a:xfrm>
            <a:off x="381000" y="4993760"/>
            <a:ext cx="5867400" cy="522288"/>
          </a:xfrm>
        </p:spPr>
        <p:txBody>
          <a:bodyPr/>
          <a:lstStyle>
            <a:lvl1pPr algn="l">
              <a:buNone/>
              <a:defRPr sz="2000" b="1"/>
            </a:lvl1pPr>
          </a:lstStyle>
          <a:p>
            <a:r>
              <a:rPr lang="zh-TW" altLang="en-US"/>
              <a:t>按一下以編輯母片標題樣式</a:t>
            </a:r>
            <a:endParaRPr lang="en-US"/>
          </a:p>
        </p:txBody>
      </p:sp>
      <p:sp>
        <p:nvSpPr>
          <p:cNvPr id="26" name="文字版面配置區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zh-TW" altLang="en-US"/>
              <a:t>按一下以編輯母片文字樣式</a:t>
            </a:r>
          </a:p>
        </p:txBody>
      </p:sp>
      <p:sp>
        <p:nvSpPr>
          <p:cNvPr id="5" name="日期版面配置區 6"/>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D4BBA238-033F-4D33-B365-C2ACEED0E4D7}" type="datetime1">
              <a:rPr lang="zh-TW" altLang="en-US"/>
              <a:pPr>
                <a:defRPr/>
              </a:pPr>
              <a:t>2024/9/18</a:t>
            </a:fld>
            <a:r>
              <a:rPr lang="en-US" altLang="zh-TW"/>
              <a:t>96.02.11</a:t>
            </a:r>
          </a:p>
        </p:txBody>
      </p:sp>
      <p:sp>
        <p:nvSpPr>
          <p:cNvPr id="6" name="頁尾版面配置區 4"/>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7" name="投影片編號版面配置區 30"/>
          <p:cNvSpPr>
            <a:spLocks noGrp="1"/>
          </p:cNvSpPr>
          <p:nvPr>
            <p:ph type="sldNum" sz="quarter" idx="12"/>
          </p:nvPr>
        </p:nvSpPr>
        <p:spPr/>
        <p:txBody>
          <a:bodyPr/>
          <a:lstStyle>
            <a:lvl1pPr>
              <a:defRPr sz="1200" b="0">
                <a:solidFill>
                  <a:srgbClr val="D38E27"/>
                </a:solidFill>
                <a:effectLst/>
              </a:defRPr>
            </a:lvl1pPr>
          </a:lstStyle>
          <a:p>
            <a:pPr>
              <a:defRPr/>
            </a:pPr>
            <a:fld id="{721309EE-D092-4105-AECF-8469FCB86665}" type="slidenum">
              <a:rPr lang="en-US" altLang="zh-TW"/>
              <a:pPr>
                <a:defRPr/>
              </a:pPr>
              <a:t>‹#›</a:t>
            </a:fld>
            <a:endParaRPr lang="en-US" altLang="zh-TW"/>
          </a:p>
        </p:txBody>
      </p:sp>
    </p:spTree>
    <p:extLst>
      <p:ext uri="{BB962C8B-B14F-4D97-AF65-F5344CB8AC3E}">
        <p14:creationId xmlns:p14="http://schemas.microsoft.com/office/powerpoint/2010/main" val="9697805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投影片編號版面配置區 4"/>
          <p:cNvSpPr>
            <a:spLocks noGrp="1"/>
          </p:cNvSpPr>
          <p:nvPr>
            <p:ph type="sldNum" sz="quarter" idx="10"/>
          </p:nvPr>
        </p:nvSpPr>
        <p:spPr/>
        <p:txBody>
          <a:bodyPr/>
          <a:lstStyle>
            <a:lvl1pPr>
              <a:defRPr/>
            </a:lvl1pPr>
          </a:lstStyle>
          <a:p>
            <a:pPr>
              <a:defRPr/>
            </a:pPr>
            <a:fld id="{B2A49640-267C-4394-9FFE-B03245B15533}" type="slidenum">
              <a:rPr lang="en-US" altLang="zh-TW"/>
              <a:pPr>
                <a:defRPr/>
              </a:pPr>
              <a:t>‹#›</a:t>
            </a:fld>
            <a:endParaRPr lang="en-US" altLang="zh-TW"/>
          </a:p>
        </p:txBody>
      </p:sp>
    </p:spTree>
    <p:extLst>
      <p:ext uri="{BB962C8B-B14F-4D97-AF65-F5344CB8AC3E}">
        <p14:creationId xmlns:p14="http://schemas.microsoft.com/office/powerpoint/2010/main" val="3552580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858000" y="549276"/>
            <a:ext cx="18288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457200" y="549276"/>
            <a:ext cx="6248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3"/>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83D1F502-B66B-4B4D-9625-774468C60043}" type="datetime1">
              <a:rPr lang="zh-TW" altLang="en-US"/>
              <a:pPr>
                <a:defRPr/>
              </a:pPr>
              <a:t>2024/9/18</a:t>
            </a:fld>
            <a:r>
              <a:rPr lang="en-US" altLang="zh-TW"/>
              <a:t>96.02.11</a:t>
            </a:r>
          </a:p>
        </p:txBody>
      </p:sp>
      <p:sp>
        <p:nvSpPr>
          <p:cNvPr id="5" name="頁尾版面配置區 4"/>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sz="1200" b="0">
                <a:solidFill>
                  <a:srgbClr val="D38E27"/>
                </a:solidFill>
                <a:effectLst/>
              </a:defRPr>
            </a:lvl1pPr>
          </a:lstStyle>
          <a:p>
            <a:pPr>
              <a:defRPr/>
            </a:pPr>
            <a:fld id="{DFE1A72C-E12E-44AC-BC78-7CEB4C64C185}" type="slidenum">
              <a:rPr lang="en-US" altLang="zh-TW"/>
              <a:pPr>
                <a:defRPr/>
              </a:pPr>
              <a:t>‹#›</a:t>
            </a:fld>
            <a:endParaRPr lang="en-US" altLang="zh-TW"/>
          </a:p>
        </p:txBody>
      </p:sp>
    </p:spTree>
    <p:extLst>
      <p:ext uri="{BB962C8B-B14F-4D97-AF65-F5344CB8AC3E}">
        <p14:creationId xmlns:p14="http://schemas.microsoft.com/office/powerpoint/2010/main" val="42672739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投影片編號版面配置區 4"/>
          <p:cNvSpPr>
            <a:spLocks noGrp="1"/>
          </p:cNvSpPr>
          <p:nvPr>
            <p:ph type="sldNum" sz="quarter" idx="10"/>
          </p:nvPr>
        </p:nvSpPr>
        <p:spPr/>
        <p:txBody>
          <a:bodyPr/>
          <a:lstStyle>
            <a:lvl1pPr>
              <a:defRPr/>
            </a:lvl1pPr>
          </a:lstStyle>
          <a:p>
            <a:pPr>
              <a:defRPr/>
            </a:pPr>
            <a:fld id="{F897B2C1-2754-4A1A-AB8B-DB8CAC01373C}" type="slidenum">
              <a:rPr lang="en-US" altLang="zh-TW"/>
              <a:pPr>
                <a:defRPr/>
              </a:pPr>
              <a:t>‹#›</a:t>
            </a:fld>
            <a:endParaRPr lang="en-US" altLang="zh-TW"/>
          </a:p>
        </p:txBody>
      </p:sp>
    </p:spTree>
    <p:extLst>
      <p:ext uri="{BB962C8B-B14F-4D97-AF65-F5344CB8AC3E}">
        <p14:creationId xmlns:p14="http://schemas.microsoft.com/office/powerpoint/2010/main" val="6509234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直線接點 3"/>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29" name="標題 28"/>
          <p:cNvSpPr>
            <a:spLocks noGrp="1"/>
          </p:cNvSpPr>
          <p:nvPr>
            <p:ph type="ctrTitle"/>
          </p:nvPr>
        </p:nvSpPr>
        <p:spPr>
          <a:xfrm>
            <a:off x="381000" y="4853411"/>
            <a:ext cx="8458200" cy="1222375"/>
          </a:xfrm>
        </p:spPr>
        <p:txBody>
          <a:bodyPr anchor="t"/>
          <a:lstStyle/>
          <a:p>
            <a:r>
              <a:rPr lang="zh-TW" altLang="en-US"/>
              <a:t>按一下以編輯母片標題樣式</a:t>
            </a:r>
            <a:endParaRPr lang="en-US"/>
          </a:p>
        </p:txBody>
      </p:sp>
      <p:sp>
        <p:nvSpPr>
          <p:cNvPr id="9" name="副標題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zh-TW" altLang="en-US"/>
              <a:t>按一下以編輯母片副標題樣式</a:t>
            </a:r>
            <a:endParaRPr lang="en-US"/>
          </a:p>
        </p:txBody>
      </p:sp>
      <p:sp>
        <p:nvSpPr>
          <p:cNvPr id="5" name="日期版面配置區 15"/>
          <p:cNvSpPr>
            <a:spLocks noGrp="1"/>
          </p:cNvSpPr>
          <p:nvPr>
            <p:ph type="dt" sz="half" idx="10"/>
          </p:nvPr>
        </p:nvSpPr>
        <p:spPr>
          <a:xfrm>
            <a:off x="6477000" y="76200"/>
            <a:ext cx="2514600" cy="288925"/>
          </a:xfrm>
          <a:prstGeom prst="rect">
            <a:avLst/>
          </a:prstGeom>
        </p:spPr>
        <p:txBody>
          <a:bodyPr vert="horz"/>
          <a:lstStyle>
            <a:lvl1pPr algn="l" eaLnBrk="1" hangingPunct="1">
              <a:defRPr kumimoji="0" sz="1200">
                <a:solidFill>
                  <a:srgbClr val="F0A22E">
                    <a:shade val="75000"/>
                  </a:srgbClr>
                </a:solidFill>
                <a:ea typeface="新細明體" pitchFamily="18" charset="-120"/>
              </a:defRPr>
            </a:lvl1pPr>
          </a:lstStyle>
          <a:p>
            <a:pPr>
              <a:defRPr/>
            </a:pPr>
            <a:fld id="{DBE69571-79D1-4CC7-8A60-D96E26975205}" type="datetime1">
              <a:rPr lang="en-US"/>
              <a:pPr>
                <a:defRPr/>
              </a:pPr>
              <a:t>9/18/2024</a:t>
            </a:fld>
            <a:endParaRPr lang="en-US"/>
          </a:p>
        </p:txBody>
      </p:sp>
      <p:sp>
        <p:nvSpPr>
          <p:cNvPr id="6" name="頁尾版面配置區 1"/>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7" name="投影片編號版面配置區 14"/>
          <p:cNvSpPr>
            <a:spLocks noGrp="1"/>
          </p:cNvSpPr>
          <p:nvPr>
            <p:ph type="sldNum" sz="quarter" idx="12"/>
          </p:nvPr>
        </p:nvSpPr>
        <p:spPr>
          <a:xfrm>
            <a:off x="8229600" y="6473825"/>
            <a:ext cx="758825" cy="247650"/>
          </a:xfrm>
        </p:spPr>
        <p:txBody>
          <a:bodyPr/>
          <a:lstStyle>
            <a:lvl1pPr>
              <a:defRPr sz="1200" b="0">
                <a:solidFill>
                  <a:srgbClr val="D38E27"/>
                </a:solidFill>
                <a:effectLst/>
              </a:defRPr>
            </a:lvl1pPr>
          </a:lstStyle>
          <a:p>
            <a:pPr>
              <a:defRPr/>
            </a:pPr>
            <a:fld id="{16650AE4-DE9F-4C6C-9FAB-379B8A3BC45B}" type="slidenum">
              <a:rPr lang="en-US" altLang="zh-TW"/>
              <a:pPr>
                <a:defRPr/>
              </a:pPr>
              <a:t>‹#›</a:t>
            </a:fld>
            <a:endParaRPr lang="en-US" altLang="zh-TW"/>
          </a:p>
        </p:txBody>
      </p:sp>
    </p:spTree>
    <p:extLst>
      <p:ext uri="{BB962C8B-B14F-4D97-AF65-F5344CB8AC3E}">
        <p14:creationId xmlns:p14="http://schemas.microsoft.com/office/powerpoint/2010/main" val="38993170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2" name="標題 21"/>
          <p:cNvSpPr>
            <a:spLocks noGrp="1"/>
          </p:cNvSpPr>
          <p:nvPr>
            <p:ph type="title"/>
          </p:nvPr>
        </p:nvSpPr>
        <p:spPr/>
        <p:txBody>
          <a:bodyPr/>
          <a:lstStyle/>
          <a:p>
            <a:r>
              <a:rPr lang="zh-TW" altLang="en-US"/>
              <a:t>按一下以編輯母片標題樣式</a:t>
            </a:r>
            <a:endParaRPr lang="en-US"/>
          </a:p>
        </p:txBody>
      </p:sp>
      <p:sp>
        <p:nvSpPr>
          <p:cNvPr id="27" name="內容版面配置區 26"/>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24"/>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AE1C0671-AAB3-4517-B14C-A3E36D8FB96A}" type="datetime1">
              <a:rPr lang="zh-TW" altLang="en-US"/>
              <a:pPr>
                <a:defRPr/>
              </a:pPr>
              <a:t>2024/9/18</a:t>
            </a:fld>
            <a:r>
              <a:rPr lang="en-US" altLang="zh-TW"/>
              <a:t>96.02.11</a:t>
            </a:r>
          </a:p>
        </p:txBody>
      </p:sp>
      <p:sp>
        <p:nvSpPr>
          <p:cNvPr id="5" name="頁尾版面配置區 18"/>
          <p:cNvSpPr>
            <a:spLocks noGrp="1"/>
          </p:cNvSpPr>
          <p:nvPr>
            <p:ph type="ftr" sz="quarter" idx="11"/>
          </p:nvPr>
        </p:nvSpPr>
        <p:spPr>
          <a:xfrm>
            <a:off x="3581400" y="76200"/>
            <a:ext cx="28956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6" name="投影片編號版面配置區 15"/>
          <p:cNvSpPr>
            <a:spLocks noGrp="1"/>
          </p:cNvSpPr>
          <p:nvPr>
            <p:ph type="sldNum" sz="quarter" idx="12"/>
          </p:nvPr>
        </p:nvSpPr>
        <p:spPr>
          <a:xfrm>
            <a:off x="8229600" y="6473825"/>
            <a:ext cx="758825" cy="247650"/>
          </a:xfrm>
        </p:spPr>
        <p:txBody>
          <a:bodyPr/>
          <a:lstStyle>
            <a:lvl1pPr>
              <a:defRPr sz="1400"/>
            </a:lvl1pPr>
          </a:lstStyle>
          <a:p>
            <a:pPr>
              <a:defRPr/>
            </a:pPr>
            <a:fld id="{EA6067C8-5F14-41C5-896B-735C1099AE17}" type="slidenum">
              <a:rPr lang="en-US" altLang="zh-TW"/>
              <a:pPr>
                <a:defRPr/>
              </a:pPr>
              <a:t>‹#›</a:t>
            </a:fld>
            <a:endParaRPr lang="en-US" altLang="zh-TW"/>
          </a:p>
        </p:txBody>
      </p:sp>
    </p:spTree>
    <p:extLst>
      <p:ext uri="{BB962C8B-B14F-4D97-AF65-F5344CB8AC3E}">
        <p14:creationId xmlns:p14="http://schemas.microsoft.com/office/powerpoint/2010/main" val="21212808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區段標題">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直線接點 3"/>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white"/>
              </a:solidFill>
            </a:endParaRPr>
          </a:p>
        </p:txBody>
      </p:sp>
      <p:sp>
        <p:nvSpPr>
          <p:cNvPr id="6" name="文字版面配置區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zh-TW" altLang="en-US"/>
              <a:t>按一下以編輯母片文字樣式</a:t>
            </a:r>
          </a:p>
        </p:txBody>
      </p:sp>
      <p:sp>
        <p:nvSpPr>
          <p:cNvPr id="8" name="標題 7"/>
          <p:cNvSpPr>
            <a:spLocks noGrp="1"/>
          </p:cNvSpPr>
          <p:nvPr>
            <p:ph type="title"/>
          </p:nvPr>
        </p:nvSpPr>
        <p:spPr>
          <a:xfrm>
            <a:off x="180475" y="2947085"/>
            <a:ext cx="8686800" cy="1184825"/>
          </a:xfrm>
        </p:spPr>
        <p:txBody>
          <a:bodyPr rtlCol="0" anchor="t"/>
          <a:lstStyle>
            <a:lvl1pPr algn="r">
              <a:defRPr/>
            </a:lvl1pPr>
          </a:lstStyle>
          <a:p>
            <a:r>
              <a:rPr lang="zh-TW" altLang="en-US"/>
              <a:t>按一下以編輯母片標題樣式</a:t>
            </a:r>
            <a:endParaRPr lang="en-US"/>
          </a:p>
        </p:txBody>
      </p:sp>
      <p:sp>
        <p:nvSpPr>
          <p:cNvPr id="5" name="日期版面配置區 18"/>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D06EE0BB-D5F2-4CA6-8F15-97E618A9AEC3}" type="datetime1">
              <a:rPr lang="zh-TW" altLang="en-US"/>
              <a:pPr>
                <a:defRPr/>
              </a:pPr>
              <a:t>2024/9/18</a:t>
            </a:fld>
            <a:r>
              <a:rPr lang="en-US" altLang="zh-TW"/>
              <a:t>96.02.11</a:t>
            </a:r>
          </a:p>
        </p:txBody>
      </p:sp>
      <p:sp>
        <p:nvSpPr>
          <p:cNvPr id="7" name="頁尾版面配置區 10"/>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9" name="投影片編號版面配置區 15"/>
          <p:cNvSpPr>
            <a:spLocks noGrp="1"/>
          </p:cNvSpPr>
          <p:nvPr>
            <p:ph type="sldNum" sz="quarter" idx="12"/>
          </p:nvPr>
        </p:nvSpPr>
        <p:spPr/>
        <p:txBody>
          <a:bodyPr/>
          <a:lstStyle>
            <a:lvl1pPr>
              <a:defRPr sz="1200" b="0">
                <a:solidFill>
                  <a:srgbClr val="D38E27"/>
                </a:solidFill>
                <a:effectLst/>
              </a:defRPr>
            </a:lvl1pPr>
          </a:lstStyle>
          <a:p>
            <a:pPr>
              <a:defRPr/>
            </a:pPr>
            <a:fld id="{87955AE9-BE4A-45CA-9A95-8290D3C4D532}" type="slidenum">
              <a:rPr lang="en-US" altLang="zh-TW"/>
              <a:pPr>
                <a:defRPr/>
              </a:pPr>
              <a:t>‹#›</a:t>
            </a:fld>
            <a:endParaRPr lang="en-US" altLang="zh-TW"/>
          </a:p>
        </p:txBody>
      </p:sp>
    </p:spTree>
    <p:extLst>
      <p:ext uri="{BB962C8B-B14F-4D97-AF65-F5344CB8AC3E}">
        <p14:creationId xmlns:p14="http://schemas.microsoft.com/office/powerpoint/2010/main" val="1341311337"/>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0" name="標題 19"/>
          <p:cNvSpPr>
            <a:spLocks noGrp="1"/>
          </p:cNvSpPr>
          <p:nvPr>
            <p:ph type="title"/>
          </p:nvPr>
        </p:nvSpPr>
        <p:spPr>
          <a:xfrm>
            <a:off x="301752" y="457200"/>
            <a:ext cx="8686800" cy="841248"/>
          </a:xfrm>
        </p:spPr>
        <p:txBody>
          <a:bodyPr/>
          <a:lstStyle/>
          <a:p>
            <a:r>
              <a:rPr lang="zh-TW" altLang="en-US"/>
              <a:t>按一下以編輯母片標題樣式</a:t>
            </a:r>
            <a:endParaRPr lang="en-US"/>
          </a:p>
        </p:txBody>
      </p:sp>
      <p:sp>
        <p:nvSpPr>
          <p:cNvPr id="14" name="內容版面配置區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13" name="內容版面配置區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投影片編號版面配置區 4"/>
          <p:cNvSpPr>
            <a:spLocks noGrp="1"/>
          </p:cNvSpPr>
          <p:nvPr>
            <p:ph type="sldNum" sz="quarter" idx="10"/>
          </p:nvPr>
        </p:nvSpPr>
        <p:spPr/>
        <p:txBody>
          <a:bodyPr/>
          <a:lstStyle>
            <a:lvl1pPr>
              <a:defRPr/>
            </a:lvl1pPr>
          </a:lstStyle>
          <a:p>
            <a:pPr>
              <a:defRPr/>
            </a:pPr>
            <a:fld id="{B76DEDEB-6415-4A7B-A780-B1F0730BC076}" type="slidenum">
              <a:rPr lang="en-US" altLang="zh-TW"/>
              <a:pPr>
                <a:defRPr/>
              </a:pPr>
              <a:t>‹#›</a:t>
            </a:fld>
            <a:endParaRPr lang="en-US" altLang="zh-TW"/>
          </a:p>
        </p:txBody>
      </p:sp>
    </p:spTree>
    <p:extLst>
      <p:ext uri="{BB962C8B-B14F-4D97-AF65-F5344CB8AC3E}">
        <p14:creationId xmlns:p14="http://schemas.microsoft.com/office/powerpoint/2010/main" val="38385173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7" name="直線接點 6"/>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29" name="標題 28"/>
          <p:cNvSpPr>
            <a:spLocks noGrp="1"/>
          </p:cNvSpPr>
          <p:nvPr>
            <p:ph type="title"/>
          </p:nvPr>
        </p:nvSpPr>
        <p:spPr>
          <a:xfrm>
            <a:off x="304800" y="5410200"/>
            <a:ext cx="8610600" cy="882650"/>
          </a:xfrm>
        </p:spPr>
        <p:txBody>
          <a:bodyPr/>
          <a:lstStyle>
            <a:lvl1pPr>
              <a:defRPr/>
            </a:lvl1pPr>
          </a:lstStyle>
          <a:p>
            <a:r>
              <a:rPr lang="zh-TW" altLang="en-US"/>
              <a:t>按一下以編輯母片標題樣式</a:t>
            </a:r>
            <a:endParaRPr lang="en-US"/>
          </a:p>
        </p:txBody>
      </p:sp>
      <p:sp>
        <p:nvSpPr>
          <p:cNvPr id="13" name="文字版面配置區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zh-TW" altLang="en-US"/>
              <a:t>按一下以編輯母片文字樣式</a:t>
            </a:r>
          </a:p>
        </p:txBody>
      </p:sp>
      <p:sp>
        <p:nvSpPr>
          <p:cNvPr id="25" name="文字版面配置區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zh-TW" altLang="en-US"/>
              <a:t>按一下以編輯母片文字樣式</a:t>
            </a:r>
          </a:p>
        </p:txBody>
      </p:sp>
      <p:sp>
        <p:nvSpPr>
          <p:cNvPr id="4" name="內容版面配置區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28" name="內容版面配置區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8" name="日期版面配置區 9"/>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259E0B2A-A56E-4E73-82EB-3D573CCEB752}" type="datetime1">
              <a:rPr lang="zh-TW" altLang="en-US"/>
              <a:pPr>
                <a:defRPr/>
              </a:pPr>
              <a:t>2024/9/18</a:t>
            </a:fld>
            <a:r>
              <a:rPr lang="en-US" altLang="zh-TW"/>
              <a:t>96.02.11</a:t>
            </a:r>
          </a:p>
        </p:txBody>
      </p:sp>
      <p:sp>
        <p:nvSpPr>
          <p:cNvPr id="9" name="頁尾版面配置區 5"/>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10" name="投影片編號版面配置區 6"/>
          <p:cNvSpPr>
            <a:spLocks noGrp="1"/>
          </p:cNvSpPr>
          <p:nvPr>
            <p:ph type="sldNum" sz="quarter" idx="12"/>
          </p:nvPr>
        </p:nvSpPr>
        <p:spPr>
          <a:xfrm>
            <a:off x="8229600" y="6477000"/>
            <a:ext cx="762000" cy="247650"/>
          </a:xfrm>
        </p:spPr>
        <p:txBody>
          <a:bodyPr/>
          <a:lstStyle>
            <a:lvl1pPr>
              <a:defRPr sz="1200" b="0">
                <a:solidFill>
                  <a:srgbClr val="D38E27"/>
                </a:solidFill>
                <a:effectLst/>
              </a:defRPr>
            </a:lvl1pPr>
          </a:lstStyle>
          <a:p>
            <a:pPr>
              <a:defRPr/>
            </a:pPr>
            <a:fld id="{4C069F3E-B5DC-4D1D-9B0C-7AA3879B5264}" type="slidenum">
              <a:rPr lang="en-US" altLang="zh-TW"/>
              <a:pPr>
                <a:defRPr/>
              </a:pPr>
              <a:t>‹#›</a:t>
            </a:fld>
            <a:endParaRPr lang="en-US" altLang="zh-TW"/>
          </a:p>
        </p:txBody>
      </p:sp>
    </p:spTree>
    <p:extLst>
      <p:ext uri="{BB962C8B-B14F-4D97-AF65-F5344CB8AC3E}">
        <p14:creationId xmlns:p14="http://schemas.microsoft.com/office/powerpoint/2010/main" val="25301381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30" name="標題 29"/>
          <p:cNvSpPr>
            <a:spLocks noGrp="1"/>
          </p:cNvSpPr>
          <p:nvPr>
            <p:ph type="title"/>
          </p:nvPr>
        </p:nvSpPr>
        <p:spPr>
          <a:xfrm>
            <a:off x="301752" y="457200"/>
            <a:ext cx="8686800" cy="841248"/>
          </a:xfrm>
        </p:spPr>
        <p:txBody>
          <a:bodyPr/>
          <a:lstStyle/>
          <a:p>
            <a:r>
              <a:rPr lang="zh-TW" altLang="en-US"/>
              <a:t>按一下以編輯母片標題樣式</a:t>
            </a:r>
            <a:endParaRPr lang="en-US"/>
          </a:p>
        </p:txBody>
      </p:sp>
      <p:sp>
        <p:nvSpPr>
          <p:cNvPr id="3" name="投影片編號版面配置區 4"/>
          <p:cNvSpPr>
            <a:spLocks noGrp="1"/>
          </p:cNvSpPr>
          <p:nvPr>
            <p:ph type="sldNum" sz="quarter" idx="10"/>
          </p:nvPr>
        </p:nvSpPr>
        <p:spPr/>
        <p:txBody>
          <a:bodyPr/>
          <a:lstStyle>
            <a:lvl1pPr>
              <a:defRPr/>
            </a:lvl1pPr>
          </a:lstStyle>
          <a:p>
            <a:pPr>
              <a:defRPr/>
            </a:pPr>
            <a:fld id="{084BE2EB-4E1C-44CE-A6AC-4A5941A1CC7B}" type="slidenum">
              <a:rPr lang="en-US" altLang="zh-TW"/>
              <a:pPr>
                <a:defRPr/>
              </a:pPr>
              <a:t>‹#›</a:t>
            </a:fld>
            <a:endParaRPr lang="en-US" altLang="zh-TW"/>
          </a:p>
        </p:txBody>
      </p:sp>
    </p:spTree>
    <p:extLst>
      <p:ext uri="{BB962C8B-B14F-4D97-AF65-F5344CB8AC3E}">
        <p14:creationId xmlns:p14="http://schemas.microsoft.com/office/powerpoint/2010/main" val="2300247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5" name="直線接點 4"/>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12" name="標題 11"/>
          <p:cNvSpPr>
            <a:spLocks noGrp="1"/>
          </p:cNvSpPr>
          <p:nvPr>
            <p:ph type="title"/>
          </p:nvPr>
        </p:nvSpPr>
        <p:spPr>
          <a:xfrm>
            <a:off x="457200" y="5486400"/>
            <a:ext cx="8458200" cy="520700"/>
          </a:xfrm>
        </p:spPr>
        <p:txBody>
          <a:bodyPr/>
          <a:lstStyle>
            <a:lvl1pPr algn="l">
              <a:buNone/>
              <a:defRPr sz="2000" b="1"/>
            </a:lvl1pPr>
          </a:lstStyle>
          <a:p>
            <a:r>
              <a:rPr lang="zh-TW" altLang="en-US"/>
              <a:t>按一下以編輯母片標題樣式</a:t>
            </a:r>
            <a:endParaRPr lang="en-US"/>
          </a:p>
        </p:txBody>
      </p:sp>
      <p:sp>
        <p:nvSpPr>
          <p:cNvPr id="26" name="文字版面配置區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zh-TW" altLang="en-US"/>
              <a:t>按一下以編輯母片文字樣式</a:t>
            </a:r>
          </a:p>
        </p:txBody>
      </p:sp>
      <p:sp>
        <p:nvSpPr>
          <p:cNvPr id="14" name="內容版面配置區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6" name="日期版面配置區 24"/>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901182DA-EF02-4EAC-B59D-A61D5A549403}" type="datetime1">
              <a:rPr lang="zh-TW" altLang="en-US"/>
              <a:pPr>
                <a:defRPr/>
              </a:pPr>
              <a:t>2024/9/18</a:t>
            </a:fld>
            <a:r>
              <a:rPr lang="en-US" altLang="zh-TW"/>
              <a:t>96.02.11</a:t>
            </a:r>
          </a:p>
        </p:txBody>
      </p:sp>
      <p:sp>
        <p:nvSpPr>
          <p:cNvPr id="7" name="頁尾版面配置區 28"/>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8" name="投影片編號版面配置區 6"/>
          <p:cNvSpPr>
            <a:spLocks noGrp="1"/>
          </p:cNvSpPr>
          <p:nvPr>
            <p:ph type="sldNum" sz="quarter" idx="12"/>
          </p:nvPr>
        </p:nvSpPr>
        <p:spPr/>
        <p:txBody>
          <a:bodyPr/>
          <a:lstStyle>
            <a:lvl1pPr>
              <a:defRPr sz="1200" b="0">
                <a:solidFill>
                  <a:srgbClr val="D38E27"/>
                </a:solidFill>
                <a:effectLst/>
              </a:defRPr>
            </a:lvl1pPr>
          </a:lstStyle>
          <a:p>
            <a:pPr>
              <a:defRPr/>
            </a:pPr>
            <a:fld id="{EA94CB38-7653-4A26-B028-CAC572A6A55D}" type="slidenum">
              <a:rPr lang="en-US" altLang="zh-TW"/>
              <a:pPr>
                <a:defRPr/>
              </a:pPr>
              <a:t>‹#›</a:t>
            </a:fld>
            <a:endParaRPr lang="en-US" altLang="zh-TW"/>
          </a:p>
        </p:txBody>
      </p:sp>
    </p:spTree>
    <p:extLst>
      <p:ext uri="{BB962C8B-B14F-4D97-AF65-F5344CB8AC3E}">
        <p14:creationId xmlns:p14="http://schemas.microsoft.com/office/powerpoint/2010/main" val="16089342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13" name="圖片版面配置區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zh-TW" altLang="en-US" noProof="0"/>
              <a:t>按一下圖示以新增圖片</a:t>
            </a:r>
            <a:endParaRPr lang="en-US" noProof="0" dirty="0"/>
          </a:p>
        </p:txBody>
      </p:sp>
      <p:sp>
        <p:nvSpPr>
          <p:cNvPr id="17" name="標題 16"/>
          <p:cNvSpPr>
            <a:spLocks noGrp="1"/>
          </p:cNvSpPr>
          <p:nvPr>
            <p:ph type="title"/>
          </p:nvPr>
        </p:nvSpPr>
        <p:spPr>
          <a:xfrm>
            <a:off x="381000" y="4993760"/>
            <a:ext cx="5867400" cy="522288"/>
          </a:xfrm>
        </p:spPr>
        <p:txBody>
          <a:bodyPr/>
          <a:lstStyle>
            <a:lvl1pPr algn="l">
              <a:buNone/>
              <a:defRPr sz="2000" b="1"/>
            </a:lvl1pPr>
          </a:lstStyle>
          <a:p>
            <a:r>
              <a:rPr lang="zh-TW" altLang="en-US"/>
              <a:t>按一下以編輯母片標題樣式</a:t>
            </a:r>
            <a:endParaRPr lang="en-US"/>
          </a:p>
        </p:txBody>
      </p:sp>
      <p:sp>
        <p:nvSpPr>
          <p:cNvPr id="26" name="文字版面配置區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zh-TW" altLang="en-US"/>
              <a:t>按一下以編輯母片文字樣式</a:t>
            </a:r>
          </a:p>
        </p:txBody>
      </p:sp>
      <p:sp>
        <p:nvSpPr>
          <p:cNvPr id="5" name="日期版面配置區 6"/>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13A35375-702E-46F0-BC94-BC071D340E75}" type="datetime1">
              <a:rPr lang="zh-TW" altLang="en-US"/>
              <a:pPr>
                <a:defRPr/>
              </a:pPr>
              <a:t>2024/9/18</a:t>
            </a:fld>
            <a:r>
              <a:rPr lang="en-US" altLang="zh-TW"/>
              <a:t>96.02.11</a:t>
            </a:r>
          </a:p>
        </p:txBody>
      </p:sp>
      <p:sp>
        <p:nvSpPr>
          <p:cNvPr id="6" name="頁尾版面配置區 4"/>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7" name="投影片編號版面配置區 30"/>
          <p:cNvSpPr>
            <a:spLocks noGrp="1"/>
          </p:cNvSpPr>
          <p:nvPr>
            <p:ph type="sldNum" sz="quarter" idx="12"/>
          </p:nvPr>
        </p:nvSpPr>
        <p:spPr/>
        <p:txBody>
          <a:bodyPr/>
          <a:lstStyle>
            <a:lvl1pPr>
              <a:defRPr sz="1200" b="0">
                <a:solidFill>
                  <a:srgbClr val="D38E27"/>
                </a:solidFill>
                <a:effectLst/>
              </a:defRPr>
            </a:lvl1pPr>
          </a:lstStyle>
          <a:p>
            <a:pPr>
              <a:defRPr/>
            </a:pPr>
            <a:fld id="{0AD89E5A-AAE0-4261-A21E-AAE50C8C46AD}" type="slidenum">
              <a:rPr lang="en-US" altLang="zh-TW"/>
              <a:pPr>
                <a:defRPr/>
              </a:pPr>
              <a:t>‹#›</a:t>
            </a:fld>
            <a:endParaRPr lang="en-US" altLang="zh-TW"/>
          </a:p>
        </p:txBody>
      </p:sp>
    </p:spTree>
    <p:extLst>
      <p:ext uri="{BB962C8B-B14F-4D97-AF65-F5344CB8AC3E}">
        <p14:creationId xmlns:p14="http://schemas.microsoft.com/office/powerpoint/2010/main" val="26734803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投影片編號版面配置區 4"/>
          <p:cNvSpPr>
            <a:spLocks noGrp="1"/>
          </p:cNvSpPr>
          <p:nvPr>
            <p:ph type="sldNum" sz="quarter" idx="10"/>
          </p:nvPr>
        </p:nvSpPr>
        <p:spPr/>
        <p:txBody>
          <a:bodyPr/>
          <a:lstStyle>
            <a:lvl1pPr>
              <a:defRPr/>
            </a:lvl1pPr>
          </a:lstStyle>
          <a:p>
            <a:pPr>
              <a:defRPr/>
            </a:pPr>
            <a:fld id="{E1E7888D-CA56-488F-B1B3-02F72B8AE5C3}" type="slidenum">
              <a:rPr lang="en-US" altLang="zh-TW"/>
              <a:pPr>
                <a:defRPr/>
              </a:pPr>
              <a:t>‹#›</a:t>
            </a:fld>
            <a:endParaRPr lang="en-US" altLang="zh-TW"/>
          </a:p>
        </p:txBody>
      </p:sp>
    </p:spTree>
    <p:extLst>
      <p:ext uri="{BB962C8B-B14F-4D97-AF65-F5344CB8AC3E}">
        <p14:creationId xmlns:p14="http://schemas.microsoft.com/office/powerpoint/2010/main" val="1201828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858000" y="549276"/>
            <a:ext cx="18288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457200" y="549276"/>
            <a:ext cx="6248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3"/>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26A2C5CD-DCF4-43FA-8B03-B2106C823D4E}" type="datetime1">
              <a:rPr lang="zh-TW" altLang="en-US"/>
              <a:pPr>
                <a:defRPr/>
              </a:pPr>
              <a:t>2024/9/18</a:t>
            </a:fld>
            <a:r>
              <a:rPr lang="en-US" altLang="zh-TW"/>
              <a:t>96.02.11</a:t>
            </a:r>
          </a:p>
        </p:txBody>
      </p:sp>
      <p:sp>
        <p:nvSpPr>
          <p:cNvPr id="5" name="頁尾版面配置區 4"/>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sz="1200" b="0">
                <a:solidFill>
                  <a:srgbClr val="D38E27"/>
                </a:solidFill>
                <a:effectLst/>
              </a:defRPr>
            </a:lvl1pPr>
          </a:lstStyle>
          <a:p>
            <a:pPr>
              <a:defRPr/>
            </a:pPr>
            <a:fld id="{E3EA1D02-5B9D-42EE-93E5-1765FF293316}" type="slidenum">
              <a:rPr lang="en-US" altLang="zh-TW"/>
              <a:pPr>
                <a:defRPr/>
              </a:pPr>
              <a:t>‹#›</a:t>
            </a:fld>
            <a:endParaRPr lang="en-US" altLang="zh-TW"/>
          </a:p>
        </p:txBody>
      </p:sp>
    </p:spTree>
    <p:extLst>
      <p:ext uri="{BB962C8B-B14F-4D97-AF65-F5344CB8AC3E}">
        <p14:creationId xmlns:p14="http://schemas.microsoft.com/office/powerpoint/2010/main" val="8765584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投影片編號版面配置區 4"/>
          <p:cNvSpPr>
            <a:spLocks noGrp="1"/>
          </p:cNvSpPr>
          <p:nvPr>
            <p:ph type="sldNum" sz="quarter" idx="10"/>
          </p:nvPr>
        </p:nvSpPr>
        <p:spPr/>
        <p:txBody>
          <a:bodyPr/>
          <a:lstStyle>
            <a:lvl1pPr>
              <a:defRPr/>
            </a:lvl1pPr>
          </a:lstStyle>
          <a:p>
            <a:pPr>
              <a:defRPr/>
            </a:pPr>
            <a:fld id="{00FCF0F1-646B-4011-98F1-7E122313E371}" type="slidenum">
              <a:rPr lang="en-US" altLang="zh-TW"/>
              <a:pPr>
                <a:defRPr/>
              </a:pPr>
              <a:t>‹#›</a:t>
            </a:fld>
            <a:endParaRPr lang="en-US" altLang="zh-TW"/>
          </a:p>
        </p:txBody>
      </p:sp>
    </p:spTree>
    <p:extLst>
      <p:ext uri="{BB962C8B-B14F-4D97-AF65-F5344CB8AC3E}">
        <p14:creationId xmlns:p14="http://schemas.microsoft.com/office/powerpoint/2010/main" val="33370616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直線接點 3"/>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29" name="標題 28"/>
          <p:cNvSpPr>
            <a:spLocks noGrp="1"/>
          </p:cNvSpPr>
          <p:nvPr>
            <p:ph type="ctrTitle"/>
          </p:nvPr>
        </p:nvSpPr>
        <p:spPr>
          <a:xfrm>
            <a:off x="381000" y="4853411"/>
            <a:ext cx="8458200" cy="1222375"/>
          </a:xfrm>
        </p:spPr>
        <p:txBody>
          <a:bodyPr anchor="t"/>
          <a:lstStyle/>
          <a:p>
            <a:r>
              <a:rPr lang="zh-TW" altLang="en-US"/>
              <a:t>按一下以編輯母片標題樣式</a:t>
            </a:r>
            <a:endParaRPr lang="en-US"/>
          </a:p>
        </p:txBody>
      </p:sp>
      <p:sp>
        <p:nvSpPr>
          <p:cNvPr id="9" name="副標題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zh-TW" altLang="en-US"/>
              <a:t>按一下以編輯母片副標題樣式</a:t>
            </a:r>
            <a:endParaRPr lang="en-US"/>
          </a:p>
        </p:txBody>
      </p:sp>
      <p:sp>
        <p:nvSpPr>
          <p:cNvPr id="5" name="日期版面配置區 15"/>
          <p:cNvSpPr>
            <a:spLocks noGrp="1"/>
          </p:cNvSpPr>
          <p:nvPr>
            <p:ph type="dt" sz="half" idx="10"/>
          </p:nvPr>
        </p:nvSpPr>
        <p:spPr>
          <a:xfrm>
            <a:off x="6477000" y="76200"/>
            <a:ext cx="2514600" cy="288925"/>
          </a:xfrm>
          <a:prstGeom prst="rect">
            <a:avLst/>
          </a:prstGeom>
        </p:spPr>
        <p:txBody>
          <a:bodyPr vert="horz"/>
          <a:lstStyle>
            <a:lvl1pPr algn="l" eaLnBrk="1" hangingPunct="1">
              <a:defRPr kumimoji="0" sz="1200">
                <a:solidFill>
                  <a:srgbClr val="F0A22E">
                    <a:shade val="75000"/>
                  </a:srgbClr>
                </a:solidFill>
                <a:ea typeface="新細明體" pitchFamily="18" charset="-120"/>
              </a:defRPr>
            </a:lvl1pPr>
          </a:lstStyle>
          <a:p>
            <a:pPr>
              <a:defRPr/>
            </a:pPr>
            <a:fld id="{1B818445-2665-43A4-915D-19BB9F7ECD8A}" type="datetime1">
              <a:rPr lang="en-US"/>
              <a:pPr>
                <a:defRPr/>
              </a:pPr>
              <a:t>9/18/2024</a:t>
            </a:fld>
            <a:endParaRPr lang="en-US"/>
          </a:p>
        </p:txBody>
      </p:sp>
      <p:sp>
        <p:nvSpPr>
          <p:cNvPr id="6" name="頁尾版面配置區 1"/>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pitchFamily="18" charset="-120"/>
              </a:defRPr>
            </a:lvl1pPr>
          </a:lstStyle>
          <a:p>
            <a:pPr>
              <a:defRPr/>
            </a:pPr>
            <a:endParaRPr lang="en-US" altLang="zh-TW"/>
          </a:p>
        </p:txBody>
      </p:sp>
      <p:sp>
        <p:nvSpPr>
          <p:cNvPr id="7" name="投影片編號版面配置區 14"/>
          <p:cNvSpPr>
            <a:spLocks noGrp="1"/>
          </p:cNvSpPr>
          <p:nvPr>
            <p:ph type="sldNum" sz="quarter" idx="12"/>
          </p:nvPr>
        </p:nvSpPr>
        <p:spPr>
          <a:xfrm>
            <a:off x="8229600" y="6473825"/>
            <a:ext cx="758825" cy="247650"/>
          </a:xfrm>
        </p:spPr>
        <p:txBody>
          <a:bodyPr/>
          <a:lstStyle>
            <a:lvl1pPr>
              <a:defRPr sz="1200" b="0">
                <a:solidFill>
                  <a:srgbClr val="D38E27"/>
                </a:solidFill>
                <a:effectLst/>
              </a:defRPr>
            </a:lvl1pPr>
          </a:lstStyle>
          <a:p>
            <a:pPr>
              <a:defRPr/>
            </a:pPr>
            <a:fld id="{1C611C57-FE2D-4FB6-9932-11A4CF0AA300}" type="slidenum">
              <a:rPr lang="en-US" altLang="zh-TW"/>
              <a:pPr>
                <a:defRPr/>
              </a:pPr>
              <a:t>‹#›</a:t>
            </a:fld>
            <a:endParaRPr lang="en-US" altLang="zh-TW"/>
          </a:p>
        </p:txBody>
      </p:sp>
    </p:spTree>
    <p:extLst>
      <p:ext uri="{BB962C8B-B14F-4D97-AF65-F5344CB8AC3E}">
        <p14:creationId xmlns:p14="http://schemas.microsoft.com/office/powerpoint/2010/main" val="2635383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2" name="標題 21"/>
          <p:cNvSpPr>
            <a:spLocks noGrp="1"/>
          </p:cNvSpPr>
          <p:nvPr>
            <p:ph type="title"/>
          </p:nvPr>
        </p:nvSpPr>
        <p:spPr/>
        <p:txBody>
          <a:bodyPr/>
          <a:lstStyle/>
          <a:p>
            <a:r>
              <a:rPr lang="zh-TW" altLang="en-US"/>
              <a:t>按一下以編輯母片標題樣式</a:t>
            </a:r>
            <a:endParaRPr lang="en-US"/>
          </a:p>
        </p:txBody>
      </p:sp>
      <p:sp>
        <p:nvSpPr>
          <p:cNvPr id="27" name="內容版面配置區 26"/>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24"/>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pitchFamily="18" charset="-120"/>
              </a:defRPr>
            </a:lvl1pPr>
          </a:lstStyle>
          <a:p>
            <a:pPr>
              <a:defRPr/>
            </a:pPr>
            <a:fld id="{714B147C-C79B-45E1-98F4-B65E7A1C3B97}" type="datetime1">
              <a:rPr lang="zh-TW" altLang="en-US"/>
              <a:pPr>
                <a:defRPr/>
              </a:pPr>
              <a:t>2024/9/18</a:t>
            </a:fld>
            <a:r>
              <a:rPr lang="en-US" altLang="zh-TW"/>
              <a:t>96.02.11</a:t>
            </a:r>
          </a:p>
        </p:txBody>
      </p:sp>
      <p:sp>
        <p:nvSpPr>
          <p:cNvPr id="5" name="頁尾版面配置區 18"/>
          <p:cNvSpPr>
            <a:spLocks noGrp="1"/>
          </p:cNvSpPr>
          <p:nvPr>
            <p:ph type="ftr" sz="quarter" idx="11"/>
          </p:nvPr>
        </p:nvSpPr>
        <p:spPr>
          <a:xfrm>
            <a:off x="3581400" y="76200"/>
            <a:ext cx="28956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pitchFamily="18" charset="-120"/>
              </a:defRPr>
            </a:lvl1pPr>
          </a:lstStyle>
          <a:p>
            <a:pPr>
              <a:defRPr/>
            </a:pPr>
            <a:endParaRPr lang="en-US" altLang="zh-TW"/>
          </a:p>
        </p:txBody>
      </p:sp>
    </p:spTree>
    <p:extLst>
      <p:ext uri="{BB962C8B-B14F-4D97-AF65-F5344CB8AC3E}">
        <p14:creationId xmlns:p14="http://schemas.microsoft.com/office/powerpoint/2010/main" val="37788027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區段標題">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直線接點 3"/>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white"/>
              </a:solidFill>
            </a:endParaRPr>
          </a:p>
        </p:txBody>
      </p:sp>
      <p:sp>
        <p:nvSpPr>
          <p:cNvPr id="6" name="文字版面配置區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zh-TW" altLang="en-US"/>
              <a:t>按一下以編輯母片文字樣式</a:t>
            </a:r>
          </a:p>
        </p:txBody>
      </p:sp>
      <p:sp>
        <p:nvSpPr>
          <p:cNvPr id="8" name="標題 7"/>
          <p:cNvSpPr>
            <a:spLocks noGrp="1"/>
          </p:cNvSpPr>
          <p:nvPr>
            <p:ph type="title"/>
          </p:nvPr>
        </p:nvSpPr>
        <p:spPr>
          <a:xfrm>
            <a:off x="180475" y="2947085"/>
            <a:ext cx="8686800" cy="1184825"/>
          </a:xfrm>
        </p:spPr>
        <p:txBody>
          <a:bodyPr rtlCol="0" anchor="t"/>
          <a:lstStyle>
            <a:lvl1pPr algn="r">
              <a:defRPr/>
            </a:lvl1pPr>
          </a:lstStyle>
          <a:p>
            <a:r>
              <a:rPr lang="zh-TW" altLang="en-US"/>
              <a:t>按一下以編輯母片標題樣式</a:t>
            </a:r>
            <a:endParaRPr lang="en-US"/>
          </a:p>
        </p:txBody>
      </p:sp>
      <p:sp>
        <p:nvSpPr>
          <p:cNvPr id="5" name="日期版面配置區 18"/>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pitchFamily="18" charset="-120"/>
              </a:defRPr>
            </a:lvl1pPr>
          </a:lstStyle>
          <a:p>
            <a:pPr>
              <a:defRPr/>
            </a:pPr>
            <a:fld id="{6D785227-F400-4A40-8DC4-842B0BD10C72}" type="datetime1">
              <a:rPr lang="zh-TW" altLang="en-US"/>
              <a:pPr>
                <a:defRPr/>
              </a:pPr>
              <a:t>2024/9/18</a:t>
            </a:fld>
            <a:r>
              <a:rPr lang="en-US" altLang="zh-TW"/>
              <a:t>96.02.11</a:t>
            </a:r>
          </a:p>
        </p:txBody>
      </p:sp>
      <p:sp>
        <p:nvSpPr>
          <p:cNvPr id="7" name="頁尾版面配置區 10"/>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pitchFamily="18" charset="-120"/>
              </a:defRPr>
            </a:lvl1pPr>
          </a:lstStyle>
          <a:p>
            <a:pPr>
              <a:defRPr/>
            </a:pPr>
            <a:endParaRPr lang="en-US" altLang="zh-TW"/>
          </a:p>
        </p:txBody>
      </p:sp>
      <p:sp>
        <p:nvSpPr>
          <p:cNvPr id="9" name="投影片編號版面配置區 15"/>
          <p:cNvSpPr>
            <a:spLocks noGrp="1"/>
          </p:cNvSpPr>
          <p:nvPr>
            <p:ph type="sldNum" sz="quarter" idx="12"/>
          </p:nvPr>
        </p:nvSpPr>
        <p:spPr/>
        <p:txBody>
          <a:bodyPr/>
          <a:lstStyle>
            <a:lvl1pPr>
              <a:defRPr sz="1200" b="0">
                <a:solidFill>
                  <a:srgbClr val="D38E27"/>
                </a:solidFill>
                <a:effectLst/>
              </a:defRPr>
            </a:lvl1pPr>
          </a:lstStyle>
          <a:p>
            <a:pPr>
              <a:defRPr/>
            </a:pPr>
            <a:fld id="{CADC0E47-9B8B-47AE-AC14-0B4F8B92C6B8}" type="slidenum">
              <a:rPr lang="en-US" altLang="zh-TW"/>
              <a:pPr>
                <a:defRPr/>
              </a:pPr>
              <a:t>‹#›</a:t>
            </a:fld>
            <a:endParaRPr lang="en-US" altLang="zh-TW"/>
          </a:p>
        </p:txBody>
      </p:sp>
    </p:spTree>
    <p:extLst>
      <p:ext uri="{BB962C8B-B14F-4D97-AF65-F5344CB8AC3E}">
        <p14:creationId xmlns:p14="http://schemas.microsoft.com/office/powerpoint/2010/main" val="536167360"/>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0" name="標題 19"/>
          <p:cNvSpPr>
            <a:spLocks noGrp="1"/>
          </p:cNvSpPr>
          <p:nvPr>
            <p:ph type="title"/>
          </p:nvPr>
        </p:nvSpPr>
        <p:spPr>
          <a:xfrm>
            <a:off x="301752" y="457200"/>
            <a:ext cx="8686800" cy="841248"/>
          </a:xfrm>
        </p:spPr>
        <p:txBody>
          <a:bodyPr/>
          <a:lstStyle/>
          <a:p>
            <a:r>
              <a:rPr lang="zh-TW" altLang="en-US"/>
              <a:t>按一下以編輯母片標題樣式</a:t>
            </a:r>
            <a:endParaRPr lang="en-US"/>
          </a:p>
        </p:txBody>
      </p:sp>
      <p:sp>
        <p:nvSpPr>
          <p:cNvPr id="14" name="內容版面配置區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13" name="內容版面配置區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投影片編號版面配置區 4"/>
          <p:cNvSpPr>
            <a:spLocks noGrp="1"/>
          </p:cNvSpPr>
          <p:nvPr>
            <p:ph type="sldNum" sz="quarter" idx="10"/>
          </p:nvPr>
        </p:nvSpPr>
        <p:spPr/>
        <p:txBody>
          <a:bodyPr/>
          <a:lstStyle>
            <a:lvl1pPr>
              <a:defRPr/>
            </a:lvl1pPr>
          </a:lstStyle>
          <a:p>
            <a:pPr>
              <a:defRPr/>
            </a:pPr>
            <a:fld id="{2109384D-6F29-469A-9CAD-A83B16ECBCAB}" type="slidenum">
              <a:rPr lang="en-US" altLang="zh-TW"/>
              <a:pPr>
                <a:defRPr/>
              </a:pPr>
              <a:t>‹#›</a:t>
            </a:fld>
            <a:endParaRPr lang="en-US" altLang="zh-TW"/>
          </a:p>
        </p:txBody>
      </p:sp>
    </p:spTree>
    <p:extLst>
      <p:ext uri="{BB962C8B-B14F-4D97-AF65-F5344CB8AC3E}">
        <p14:creationId xmlns:p14="http://schemas.microsoft.com/office/powerpoint/2010/main" val="14848370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7" name="直線接點 6"/>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29" name="標題 28"/>
          <p:cNvSpPr>
            <a:spLocks noGrp="1"/>
          </p:cNvSpPr>
          <p:nvPr>
            <p:ph type="title"/>
          </p:nvPr>
        </p:nvSpPr>
        <p:spPr>
          <a:xfrm>
            <a:off x="304800" y="5410200"/>
            <a:ext cx="8610600" cy="882650"/>
          </a:xfrm>
        </p:spPr>
        <p:txBody>
          <a:bodyPr/>
          <a:lstStyle>
            <a:lvl1pPr>
              <a:defRPr/>
            </a:lvl1pPr>
          </a:lstStyle>
          <a:p>
            <a:r>
              <a:rPr lang="zh-TW" altLang="en-US"/>
              <a:t>按一下以編輯母片標題樣式</a:t>
            </a:r>
            <a:endParaRPr lang="en-US"/>
          </a:p>
        </p:txBody>
      </p:sp>
      <p:sp>
        <p:nvSpPr>
          <p:cNvPr id="13" name="文字版面配置區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zh-TW" altLang="en-US"/>
              <a:t>按一下以編輯母片文字樣式</a:t>
            </a:r>
          </a:p>
        </p:txBody>
      </p:sp>
      <p:sp>
        <p:nvSpPr>
          <p:cNvPr id="25" name="文字版面配置區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zh-TW" altLang="en-US"/>
              <a:t>按一下以編輯母片文字樣式</a:t>
            </a:r>
          </a:p>
        </p:txBody>
      </p:sp>
      <p:sp>
        <p:nvSpPr>
          <p:cNvPr id="4" name="內容版面配置區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28" name="內容版面配置區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8" name="日期版面配置區 9"/>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pitchFamily="18" charset="-120"/>
              </a:defRPr>
            </a:lvl1pPr>
          </a:lstStyle>
          <a:p>
            <a:pPr>
              <a:defRPr/>
            </a:pPr>
            <a:fld id="{61D112FB-CE35-462C-9138-63CAB2CB9B12}" type="datetime1">
              <a:rPr lang="zh-TW" altLang="en-US"/>
              <a:pPr>
                <a:defRPr/>
              </a:pPr>
              <a:t>2024/9/18</a:t>
            </a:fld>
            <a:r>
              <a:rPr lang="en-US" altLang="zh-TW"/>
              <a:t>96.02.11</a:t>
            </a:r>
          </a:p>
        </p:txBody>
      </p:sp>
      <p:sp>
        <p:nvSpPr>
          <p:cNvPr id="9" name="頁尾版面配置區 5"/>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pitchFamily="18" charset="-120"/>
              </a:defRPr>
            </a:lvl1pPr>
          </a:lstStyle>
          <a:p>
            <a:pPr>
              <a:defRPr/>
            </a:pPr>
            <a:endParaRPr lang="en-US" altLang="zh-TW"/>
          </a:p>
        </p:txBody>
      </p:sp>
      <p:sp>
        <p:nvSpPr>
          <p:cNvPr id="10" name="投影片編號版面配置區 6"/>
          <p:cNvSpPr>
            <a:spLocks noGrp="1"/>
          </p:cNvSpPr>
          <p:nvPr>
            <p:ph type="sldNum" sz="quarter" idx="12"/>
          </p:nvPr>
        </p:nvSpPr>
        <p:spPr>
          <a:xfrm>
            <a:off x="8229600" y="6477000"/>
            <a:ext cx="762000" cy="247650"/>
          </a:xfrm>
        </p:spPr>
        <p:txBody>
          <a:bodyPr/>
          <a:lstStyle>
            <a:lvl1pPr>
              <a:defRPr sz="1200" b="0">
                <a:solidFill>
                  <a:srgbClr val="D38E27"/>
                </a:solidFill>
                <a:effectLst/>
              </a:defRPr>
            </a:lvl1pPr>
          </a:lstStyle>
          <a:p>
            <a:pPr>
              <a:defRPr/>
            </a:pPr>
            <a:fld id="{051BD083-21D6-4E3E-88DE-5D4F5ABAD135}" type="slidenum">
              <a:rPr lang="en-US" altLang="zh-TW"/>
              <a:pPr>
                <a:defRPr/>
              </a:pPr>
              <a:t>‹#›</a:t>
            </a:fld>
            <a:endParaRPr lang="en-US" altLang="zh-TW"/>
          </a:p>
        </p:txBody>
      </p:sp>
    </p:spTree>
    <p:extLst>
      <p:ext uri="{BB962C8B-B14F-4D97-AF65-F5344CB8AC3E}">
        <p14:creationId xmlns:p14="http://schemas.microsoft.com/office/powerpoint/2010/main" val="36548805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30" name="標題 29"/>
          <p:cNvSpPr>
            <a:spLocks noGrp="1"/>
          </p:cNvSpPr>
          <p:nvPr>
            <p:ph type="title"/>
          </p:nvPr>
        </p:nvSpPr>
        <p:spPr>
          <a:xfrm>
            <a:off x="301752" y="457200"/>
            <a:ext cx="8686800" cy="841248"/>
          </a:xfrm>
        </p:spPr>
        <p:txBody>
          <a:bodyPr/>
          <a:lstStyle/>
          <a:p>
            <a:r>
              <a:rPr lang="zh-TW" altLang="en-US"/>
              <a:t>按一下以編輯母片標題樣式</a:t>
            </a:r>
            <a:endParaRPr lang="en-US"/>
          </a:p>
        </p:txBody>
      </p:sp>
      <p:sp>
        <p:nvSpPr>
          <p:cNvPr id="3" name="投影片編號版面配置區 4"/>
          <p:cNvSpPr>
            <a:spLocks noGrp="1"/>
          </p:cNvSpPr>
          <p:nvPr>
            <p:ph type="sldNum" sz="quarter" idx="10"/>
          </p:nvPr>
        </p:nvSpPr>
        <p:spPr/>
        <p:txBody>
          <a:bodyPr/>
          <a:lstStyle>
            <a:lvl1pPr>
              <a:defRPr/>
            </a:lvl1pPr>
          </a:lstStyle>
          <a:p>
            <a:pPr>
              <a:defRPr/>
            </a:pPr>
            <a:fld id="{93799D20-7DF9-4887-8534-912EA96670A5}" type="slidenum">
              <a:rPr lang="en-US" altLang="zh-TW"/>
              <a:pPr>
                <a:defRPr/>
              </a:pPr>
              <a:t>‹#›</a:t>
            </a:fld>
            <a:endParaRPr lang="en-US" altLang="zh-TW"/>
          </a:p>
        </p:txBody>
      </p:sp>
    </p:spTree>
    <p:extLst>
      <p:ext uri="{BB962C8B-B14F-4D97-AF65-F5344CB8AC3E}">
        <p14:creationId xmlns:p14="http://schemas.microsoft.com/office/powerpoint/2010/main" val="18397435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版面配置區 2"/>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pitchFamily="18" charset="-120"/>
              </a:defRPr>
            </a:lvl1pPr>
          </a:lstStyle>
          <a:p>
            <a:pPr>
              <a:defRPr/>
            </a:pPr>
            <a:fld id="{307CF8A9-0B25-4263-A824-4FAEFB52EC8D}" type="datetime1">
              <a:rPr lang="zh-TW" altLang="en-US"/>
              <a:pPr>
                <a:defRPr/>
              </a:pPr>
              <a:t>2024/9/18</a:t>
            </a:fld>
            <a:r>
              <a:rPr lang="en-US" altLang="zh-TW"/>
              <a:t>96.02.11</a:t>
            </a:r>
          </a:p>
        </p:txBody>
      </p:sp>
      <p:sp>
        <p:nvSpPr>
          <p:cNvPr id="3" name="頁尾版面配置區 23"/>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pitchFamily="18" charset="-120"/>
              </a:defRPr>
            </a:lvl1pPr>
          </a:lstStyle>
          <a:p>
            <a:pPr>
              <a:defRPr/>
            </a:pPr>
            <a:endParaRPr lang="en-US" altLang="zh-TW"/>
          </a:p>
        </p:txBody>
      </p:sp>
    </p:spTree>
    <p:extLst>
      <p:ext uri="{BB962C8B-B14F-4D97-AF65-F5344CB8AC3E}">
        <p14:creationId xmlns:p14="http://schemas.microsoft.com/office/powerpoint/2010/main" val="35505232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5" name="直線接點 4"/>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12" name="標題 11"/>
          <p:cNvSpPr>
            <a:spLocks noGrp="1"/>
          </p:cNvSpPr>
          <p:nvPr>
            <p:ph type="title"/>
          </p:nvPr>
        </p:nvSpPr>
        <p:spPr>
          <a:xfrm>
            <a:off x="457200" y="5486400"/>
            <a:ext cx="8458200" cy="520700"/>
          </a:xfrm>
        </p:spPr>
        <p:txBody>
          <a:bodyPr/>
          <a:lstStyle>
            <a:lvl1pPr algn="l">
              <a:buNone/>
              <a:defRPr sz="2000" b="1"/>
            </a:lvl1pPr>
          </a:lstStyle>
          <a:p>
            <a:r>
              <a:rPr lang="zh-TW" altLang="en-US"/>
              <a:t>按一下以編輯母片標題樣式</a:t>
            </a:r>
            <a:endParaRPr lang="en-US"/>
          </a:p>
        </p:txBody>
      </p:sp>
      <p:sp>
        <p:nvSpPr>
          <p:cNvPr id="26" name="文字版面配置區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zh-TW" altLang="en-US"/>
              <a:t>按一下以編輯母片文字樣式</a:t>
            </a:r>
          </a:p>
        </p:txBody>
      </p:sp>
      <p:sp>
        <p:nvSpPr>
          <p:cNvPr id="14" name="內容版面配置區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6" name="日期版面配置區 24"/>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pitchFamily="18" charset="-120"/>
              </a:defRPr>
            </a:lvl1pPr>
          </a:lstStyle>
          <a:p>
            <a:pPr>
              <a:defRPr/>
            </a:pPr>
            <a:fld id="{4B01EF4A-27CF-4204-8778-DA08B1F3AEB3}" type="datetime1">
              <a:rPr lang="zh-TW" altLang="en-US"/>
              <a:pPr>
                <a:defRPr/>
              </a:pPr>
              <a:t>2024/9/18</a:t>
            </a:fld>
            <a:r>
              <a:rPr lang="en-US" altLang="zh-TW"/>
              <a:t>96.02.11</a:t>
            </a:r>
          </a:p>
        </p:txBody>
      </p:sp>
      <p:sp>
        <p:nvSpPr>
          <p:cNvPr id="7" name="頁尾版面配置區 28"/>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pitchFamily="18" charset="-120"/>
              </a:defRPr>
            </a:lvl1pPr>
          </a:lstStyle>
          <a:p>
            <a:pPr>
              <a:defRPr/>
            </a:pPr>
            <a:endParaRPr lang="en-US" altLang="zh-TW"/>
          </a:p>
        </p:txBody>
      </p:sp>
      <p:sp>
        <p:nvSpPr>
          <p:cNvPr id="8" name="投影片編號版面配置區 6"/>
          <p:cNvSpPr>
            <a:spLocks noGrp="1"/>
          </p:cNvSpPr>
          <p:nvPr>
            <p:ph type="sldNum" sz="quarter" idx="12"/>
          </p:nvPr>
        </p:nvSpPr>
        <p:spPr/>
        <p:txBody>
          <a:bodyPr/>
          <a:lstStyle>
            <a:lvl1pPr>
              <a:defRPr sz="1200" b="0">
                <a:solidFill>
                  <a:srgbClr val="D38E27"/>
                </a:solidFill>
                <a:effectLst/>
              </a:defRPr>
            </a:lvl1pPr>
          </a:lstStyle>
          <a:p>
            <a:pPr>
              <a:defRPr/>
            </a:pPr>
            <a:fld id="{60ECB7B0-0D4F-4CC6-AF66-2B2FF2D1A52E}" type="slidenum">
              <a:rPr lang="en-US" altLang="zh-TW"/>
              <a:pPr>
                <a:defRPr/>
              </a:pPr>
              <a:t>‹#›</a:t>
            </a:fld>
            <a:endParaRPr lang="en-US" altLang="zh-TW"/>
          </a:p>
        </p:txBody>
      </p:sp>
    </p:spTree>
    <p:extLst>
      <p:ext uri="{BB962C8B-B14F-4D97-AF65-F5344CB8AC3E}">
        <p14:creationId xmlns:p14="http://schemas.microsoft.com/office/powerpoint/2010/main" val="1901711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13" name="圖片版面配置區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zh-TW" altLang="en-US" noProof="0"/>
              <a:t>按一下圖示以新增圖片</a:t>
            </a:r>
            <a:endParaRPr lang="en-US" noProof="0" dirty="0"/>
          </a:p>
        </p:txBody>
      </p:sp>
      <p:sp>
        <p:nvSpPr>
          <p:cNvPr id="17" name="標題 16"/>
          <p:cNvSpPr>
            <a:spLocks noGrp="1"/>
          </p:cNvSpPr>
          <p:nvPr>
            <p:ph type="title"/>
          </p:nvPr>
        </p:nvSpPr>
        <p:spPr>
          <a:xfrm>
            <a:off x="381000" y="4993760"/>
            <a:ext cx="5867400" cy="522288"/>
          </a:xfrm>
        </p:spPr>
        <p:txBody>
          <a:bodyPr/>
          <a:lstStyle>
            <a:lvl1pPr algn="l">
              <a:buNone/>
              <a:defRPr sz="2000" b="1"/>
            </a:lvl1pPr>
          </a:lstStyle>
          <a:p>
            <a:r>
              <a:rPr lang="zh-TW" altLang="en-US"/>
              <a:t>按一下以編輯母片標題樣式</a:t>
            </a:r>
            <a:endParaRPr lang="en-US"/>
          </a:p>
        </p:txBody>
      </p:sp>
      <p:sp>
        <p:nvSpPr>
          <p:cNvPr id="26" name="文字版面配置區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zh-TW" altLang="en-US"/>
              <a:t>按一下以編輯母片文字樣式</a:t>
            </a:r>
          </a:p>
        </p:txBody>
      </p:sp>
      <p:sp>
        <p:nvSpPr>
          <p:cNvPr id="5" name="日期版面配置區 6"/>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pitchFamily="18" charset="-120"/>
              </a:defRPr>
            </a:lvl1pPr>
          </a:lstStyle>
          <a:p>
            <a:pPr>
              <a:defRPr/>
            </a:pPr>
            <a:fld id="{7497FF79-68C0-4A25-AD58-75F96EFD2561}" type="datetime1">
              <a:rPr lang="zh-TW" altLang="en-US"/>
              <a:pPr>
                <a:defRPr/>
              </a:pPr>
              <a:t>2024/9/18</a:t>
            </a:fld>
            <a:r>
              <a:rPr lang="en-US" altLang="zh-TW"/>
              <a:t>96.02.11</a:t>
            </a:r>
          </a:p>
        </p:txBody>
      </p:sp>
      <p:sp>
        <p:nvSpPr>
          <p:cNvPr id="6" name="頁尾版面配置區 4"/>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pitchFamily="18" charset="-120"/>
              </a:defRPr>
            </a:lvl1pPr>
          </a:lstStyle>
          <a:p>
            <a:pPr>
              <a:defRPr/>
            </a:pPr>
            <a:endParaRPr lang="en-US" altLang="zh-TW"/>
          </a:p>
        </p:txBody>
      </p:sp>
      <p:sp>
        <p:nvSpPr>
          <p:cNvPr id="7" name="投影片編號版面配置區 30"/>
          <p:cNvSpPr>
            <a:spLocks noGrp="1"/>
          </p:cNvSpPr>
          <p:nvPr>
            <p:ph type="sldNum" sz="quarter" idx="12"/>
          </p:nvPr>
        </p:nvSpPr>
        <p:spPr/>
        <p:txBody>
          <a:bodyPr/>
          <a:lstStyle>
            <a:lvl1pPr>
              <a:defRPr sz="1200" b="0">
                <a:solidFill>
                  <a:srgbClr val="D38E27"/>
                </a:solidFill>
                <a:effectLst/>
              </a:defRPr>
            </a:lvl1pPr>
          </a:lstStyle>
          <a:p>
            <a:pPr>
              <a:defRPr/>
            </a:pPr>
            <a:fld id="{33AB6348-0AEA-4007-85F1-88BFD7EF54AC}" type="slidenum">
              <a:rPr lang="en-US" altLang="zh-TW"/>
              <a:pPr>
                <a:defRPr/>
              </a:pPr>
              <a:t>‹#›</a:t>
            </a:fld>
            <a:endParaRPr lang="en-US" altLang="zh-TW"/>
          </a:p>
        </p:txBody>
      </p:sp>
    </p:spTree>
    <p:extLst>
      <p:ext uri="{BB962C8B-B14F-4D97-AF65-F5344CB8AC3E}">
        <p14:creationId xmlns:p14="http://schemas.microsoft.com/office/powerpoint/2010/main" val="4373537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投影片編號版面配置區 4"/>
          <p:cNvSpPr>
            <a:spLocks noGrp="1"/>
          </p:cNvSpPr>
          <p:nvPr>
            <p:ph type="sldNum" sz="quarter" idx="10"/>
          </p:nvPr>
        </p:nvSpPr>
        <p:spPr/>
        <p:txBody>
          <a:bodyPr/>
          <a:lstStyle>
            <a:lvl1pPr>
              <a:defRPr/>
            </a:lvl1pPr>
          </a:lstStyle>
          <a:p>
            <a:pPr>
              <a:defRPr/>
            </a:pPr>
            <a:fld id="{CBAD26A9-2D4F-4052-B5DE-8A3D01B40753}" type="slidenum">
              <a:rPr lang="en-US" altLang="zh-TW"/>
              <a:pPr>
                <a:defRPr/>
              </a:pPr>
              <a:t>‹#›</a:t>
            </a:fld>
            <a:endParaRPr lang="en-US" altLang="zh-TW"/>
          </a:p>
        </p:txBody>
      </p:sp>
    </p:spTree>
    <p:extLst>
      <p:ext uri="{BB962C8B-B14F-4D97-AF65-F5344CB8AC3E}">
        <p14:creationId xmlns:p14="http://schemas.microsoft.com/office/powerpoint/2010/main" val="9385519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858000" y="549276"/>
            <a:ext cx="18288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457200" y="549276"/>
            <a:ext cx="6248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3"/>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pitchFamily="18" charset="-120"/>
              </a:defRPr>
            </a:lvl1pPr>
          </a:lstStyle>
          <a:p>
            <a:pPr>
              <a:defRPr/>
            </a:pPr>
            <a:fld id="{98DCE15D-7B3D-47B3-8D9A-DD6C554F4164}" type="datetime1">
              <a:rPr lang="zh-TW" altLang="en-US"/>
              <a:pPr>
                <a:defRPr/>
              </a:pPr>
              <a:t>2024/9/18</a:t>
            </a:fld>
            <a:r>
              <a:rPr lang="en-US" altLang="zh-TW"/>
              <a:t>96.02.11</a:t>
            </a:r>
          </a:p>
        </p:txBody>
      </p:sp>
      <p:sp>
        <p:nvSpPr>
          <p:cNvPr id="5" name="頁尾版面配置區 4"/>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pitchFamily="18" charset="-120"/>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sz="1200" b="0">
                <a:solidFill>
                  <a:srgbClr val="D38E27"/>
                </a:solidFill>
                <a:effectLst/>
              </a:defRPr>
            </a:lvl1pPr>
          </a:lstStyle>
          <a:p>
            <a:pPr>
              <a:defRPr/>
            </a:pPr>
            <a:fld id="{B29C3706-CB6C-45E2-9CE1-31DE52B65A9C}" type="slidenum">
              <a:rPr lang="en-US" altLang="zh-TW"/>
              <a:pPr>
                <a:defRPr/>
              </a:pPr>
              <a:t>‹#›</a:t>
            </a:fld>
            <a:endParaRPr lang="en-US" altLang="zh-TW"/>
          </a:p>
        </p:txBody>
      </p:sp>
    </p:spTree>
    <p:extLst>
      <p:ext uri="{BB962C8B-B14F-4D97-AF65-F5344CB8AC3E}">
        <p14:creationId xmlns:p14="http://schemas.microsoft.com/office/powerpoint/2010/main" val="27881952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投影片編號版面配置區 4"/>
          <p:cNvSpPr>
            <a:spLocks noGrp="1"/>
          </p:cNvSpPr>
          <p:nvPr>
            <p:ph type="sldNum" sz="quarter" idx="10"/>
          </p:nvPr>
        </p:nvSpPr>
        <p:spPr/>
        <p:txBody>
          <a:bodyPr/>
          <a:lstStyle>
            <a:lvl1pPr>
              <a:defRPr/>
            </a:lvl1pPr>
          </a:lstStyle>
          <a:p>
            <a:pPr>
              <a:defRPr/>
            </a:pPr>
            <a:fld id="{5A78A844-8BFE-435F-9486-8C756A37A75B}" type="slidenum">
              <a:rPr lang="en-US" altLang="zh-TW"/>
              <a:pPr>
                <a:defRPr/>
              </a:pPr>
              <a:t>‹#›</a:t>
            </a:fld>
            <a:endParaRPr lang="en-US" altLang="zh-TW"/>
          </a:p>
        </p:txBody>
      </p:sp>
    </p:spTree>
    <p:extLst>
      <p:ext uri="{BB962C8B-B14F-4D97-AF65-F5344CB8AC3E}">
        <p14:creationId xmlns:p14="http://schemas.microsoft.com/office/powerpoint/2010/main" val="11011850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直線接點 3"/>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29" name="標題 28"/>
          <p:cNvSpPr>
            <a:spLocks noGrp="1"/>
          </p:cNvSpPr>
          <p:nvPr>
            <p:ph type="ctrTitle"/>
          </p:nvPr>
        </p:nvSpPr>
        <p:spPr>
          <a:xfrm>
            <a:off x="381000" y="4853411"/>
            <a:ext cx="8458200" cy="1222375"/>
          </a:xfrm>
        </p:spPr>
        <p:txBody>
          <a:bodyPr anchor="t"/>
          <a:lstStyle/>
          <a:p>
            <a:r>
              <a:rPr lang="zh-TW" altLang="en-US"/>
              <a:t>按一下以編輯母片標題樣式</a:t>
            </a:r>
            <a:endParaRPr lang="en-US"/>
          </a:p>
        </p:txBody>
      </p:sp>
      <p:sp>
        <p:nvSpPr>
          <p:cNvPr id="9" name="副標題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zh-TW" altLang="en-US"/>
              <a:t>按一下以編輯母片副標題樣式</a:t>
            </a:r>
            <a:endParaRPr lang="en-US"/>
          </a:p>
        </p:txBody>
      </p:sp>
      <p:sp>
        <p:nvSpPr>
          <p:cNvPr id="5" name="日期版面配置區 15"/>
          <p:cNvSpPr>
            <a:spLocks noGrp="1"/>
          </p:cNvSpPr>
          <p:nvPr>
            <p:ph type="dt" sz="half" idx="10"/>
          </p:nvPr>
        </p:nvSpPr>
        <p:spPr>
          <a:xfrm>
            <a:off x="6477000" y="76200"/>
            <a:ext cx="2514600" cy="288925"/>
          </a:xfrm>
          <a:prstGeom prst="rect">
            <a:avLst/>
          </a:prstGeom>
        </p:spPr>
        <p:txBody>
          <a:bodyPr vert="horz"/>
          <a:lstStyle>
            <a:lvl1pPr algn="l" eaLnBrk="1" hangingPunct="1">
              <a:defRPr kumimoji="0" sz="1200">
                <a:solidFill>
                  <a:schemeClr val="accent1">
                    <a:shade val="75000"/>
                  </a:schemeClr>
                </a:solidFill>
                <a:ea typeface="新細明體" pitchFamily="18" charset="-120"/>
              </a:defRPr>
            </a:lvl1pPr>
          </a:lstStyle>
          <a:p>
            <a:pPr>
              <a:defRPr/>
            </a:pPr>
            <a:fld id="{D4E488AE-D034-48F5-B26B-6F1F6269CDAF}" type="datetime1">
              <a:rPr lang="en-US">
                <a:solidFill>
                  <a:srgbClr val="F0A22E">
                    <a:shade val="75000"/>
                  </a:srgbClr>
                </a:solidFill>
              </a:rPr>
              <a:pPr>
                <a:defRPr/>
              </a:pPr>
              <a:t>9/18/2024</a:t>
            </a:fld>
            <a:endParaRPr lang="en-US">
              <a:solidFill>
                <a:srgbClr val="F0A22E">
                  <a:shade val="75000"/>
                </a:srgbClr>
              </a:solidFill>
            </a:endParaRPr>
          </a:p>
        </p:txBody>
      </p:sp>
      <p:sp>
        <p:nvSpPr>
          <p:cNvPr id="6" name="頁尾版面配置區 1"/>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7" name="投影片編號版面配置區 14"/>
          <p:cNvSpPr>
            <a:spLocks noGrp="1"/>
          </p:cNvSpPr>
          <p:nvPr>
            <p:ph type="sldNum" sz="quarter" idx="12"/>
          </p:nvPr>
        </p:nvSpPr>
        <p:spPr>
          <a:xfrm>
            <a:off x="8229600" y="6473825"/>
            <a:ext cx="758825" cy="247650"/>
          </a:xfrm>
        </p:spPr>
        <p:txBody>
          <a:bodyPr/>
          <a:lstStyle>
            <a:lvl1pPr>
              <a:defRPr sz="1200" b="0">
                <a:solidFill>
                  <a:srgbClr val="D38E27"/>
                </a:solidFill>
                <a:effectLst/>
              </a:defRPr>
            </a:lvl1pPr>
          </a:lstStyle>
          <a:p>
            <a:pPr>
              <a:defRPr/>
            </a:pPr>
            <a:fld id="{A2EEA6D2-7D25-4811-9992-605CA110B588}" type="slidenum">
              <a:rPr lang="en-US" altLang="zh-TW"/>
              <a:pPr>
                <a:defRPr/>
              </a:pPr>
              <a:t>‹#›</a:t>
            </a:fld>
            <a:endParaRPr lang="en-US" altLang="zh-TW"/>
          </a:p>
        </p:txBody>
      </p:sp>
    </p:spTree>
    <p:extLst>
      <p:ext uri="{BB962C8B-B14F-4D97-AF65-F5344CB8AC3E}">
        <p14:creationId xmlns:p14="http://schemas.microsoft.com/office/powerpoint/2010/main" val="11257574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區段標題">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直線接點 3"/>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white"/>
              </a:solidFill>
            </a:endParaRPr>
          </a:p>
        </p:txBody>
      </p:sp>
      <p:sp>
        <p:nvSpPr>
          <p:cNvPr id="6" name="文字版面配置區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zh-TW" altLang="en-US"/>
              <a:t>按一下以編輯母片文字樣式</a:t>
            </a:r>
          </a:p>
        </p:txBody>
      </p:sp>
      <p:sp>
        <p:nvSpPr>
          <p:cNvPr id="8" name="標題 7"/>
          <p:cNvSpPr>
            <a:spLocks noGrp="1"/>
          </p:cNvSpPr>
          <p:nvPr>
            <p:ph type="title"/>
          </p:nvPr>
        </p:nvSpPr>
        <p:spPr>
          <a:xfrm>
            <a:off x="180475" y="2947085"/>
            <a:ext cx="8686800" cy="1184825"/>
          </a:xfrm>
        </p:spPr>
        <p:txBody>
          <a:bodyPr rtlCol="0" anchor="t"/>
          <a:lstStyle>
            <a:lvl1pPr algn="r">
              <a:defRPr/>
            </a:lvl1pPr>
          </a:lstStyle>
          <a:p>
            <a:r>
              <a:rPr lang="zh-TW" altLang="en-US"/>
              <a:t>按一下以編輯母片標題樣式</a:t>
            </a:r>
            <a:endParaRPr lang="en-US"/>
          </a:p>
        </p:txBody>
      </p:sp>
      <p:sp>
        <p:nvSpPr>
          <p:cNvPr id="5" name="日期版面配置區 18"/>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68D58253-20FD-4C83-92BC-53A2CD7797B0}" type="datetime1">
              <a:rPr lang="zh-TW" altLang="en-US"/>
              <a:pPr>
                <a:defRPr/>
              </a:pPr>
              <a:t>2024/9/18</a:t>
            </a:fld>
            <a:r>
              <a:rPr lang="en-US" altLang="zh-TW"/>
              <a:t>96.02.11</a:t>
            </a:r>
          </a:p>
        </p:txBody>
      </p:sp>
      <p:sp>
        <p:nvSpPr>
          <p:cNvPr id="7" name="頁尾版面配置區 10"/>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9" name="投影片編號版面配置區 15"/>
          <p:cNvSpPr>
            <a:spLocks noGrp="1"/>
          </p:cNvSpPr>
          <p:nvPr>
            <p:ph type="sldNum" sz="quarter" idx="12"/>
          </p:nvPr>
        </p:nvSpPr>
        <p:spPr/>
        <p:txBody>
          <a:bodyPr/>
          <a:lstStyle>
            <a:lvl1pPr>
              <a:defRPr sz="1200" b="0">
                <a:solidFill>
                  <a:srgbClr val="D38E27"/>
                </a:solidFill>
                <a:effectLst/>
              </a:defRPr>
            </a:lvl1pPr>
          </a:lstStyle>
          <a:p>
            <a:pPr>
              <a:defRPr/>
            </a:pPr>
            <a:fld id="{CA5112D8-2EA3-47EC-BEEC-33A4C4144D9D}" type="slidenum">
              <a:rPr lang="en-US" altLang="zh-TW"/>
              <a:pPr>
                <a:defRPr/>
              </a:pPr>
              <a:t>‹#›</a:t>
            </a:fld>
            <a:endParaRPr lang="en-US" altLang="zh-TW"/>
          </a:p>
        </p:txBody>
      </p:sp>
    </p:spTree>
    <p:extLst>
      <p:ext uri="{BB962C8B-B14F-4D97-AF65-F5344CB8AC3E}">
        <p14:creationId xmlns:p14="http://schemas.microsoft.com/office/powerpoint/2010/main" val="3997777696"/>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0" name="標題 19"/>
          <p:cNvSpPr>
            <a:spLocks noGrp="1"/>
          </p:cNvSpPr>
          <p:nvPr>
            <p:ph type="title"/>
          </p:nvPr>
        </p:nvSpPr>
        <p:spPr>
          <a:xfrm>
            <a:off x="301752" y="457200"/>
            <a:ext cx="8686800" cy="841248"/>
          </a:xfrm>
        </p:spPr>
        <p:txBody>
          <a:bodyPr/>
          <a:lstStyle/>
          <a:p>
            <a:r>
              <a:rPr lang="zh-TW" altLang="en-US"/>
              <a:t>按一下以編輯母片標題樣式</a:t>
            </a:r>
            <a:endParaRPr lang="en-US"/>
          </a:p>
        </p:txBody>
      </p:sp>
      <p:sp>
        <p:nvSpPr>
          <p:cNvPr id="14" name="內容版面配置區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13" name="內容版面配置區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投影片編號版面配置區 4"/>
          <p:cNvSpPr>
            <a:spLocks noGrp="1"/>
          </p:cNvSpPr>
          <p:nvPr>
            <p:ph type="sldNum" sz="quarter" idx="10"/>
          </p:nvPr>
        </p:nvSpPr>
        <p:spPr/>
        <p:txBody>
          <a:bodyPr/>
          <a:lstStyle>
            <a:lvl1pPr>
              <a:defRPr/>
            </a:lvl1pPr>
          </a:lstStyle>
          <a:p>
            <a:pPr>
              <a:defRPr/>
            </a:pPr>
            <a:fld id="{D66B4CC1-0DD6-4075-9F9B-1EB8A4D18114}" type="slidenum">
              <a:rPr lang="en-US" altLang="zh-TW">
                <a:solidFill>
                  <a:srgbClr val="AD1F1F"/>
                </a:solidFill>
              </a:rPr>
              <a:pPr>
                <a:defRPr/>
              </a:pPr>
              <a:t>‹#›</a:t>
            </a:fld>
            <a:endParaRPr lang="en-US" altLang="zh-TW">
              <a:solidFill>
                <a:srgbClr val="AD1F1F"/>
              </a:solidFill>
            </a:endParaRPr>
          </a:p>
        </p:txBody>
      </p:sp>
    </p:spTree>
    <p:extLst>
      <p:ext uri="{BB962C8B-B14F-4D97-AF65-F5344CB8AC3E}">
        <p14:creationId xmlns:p14="http://schemas.microsoft.com/office/powerpoint/2010/main" val="35410417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7" name="直線接點 6"/>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29" name="標題 28"/>
          <p:cNvSpPr>
            <a:spLocks noGrp="1"/>
          </p:cNvSpPr>
          <p:nvPr>
            <p:ph type="title"/>
          </p:nvPr>
        </p:nvSpPr>
        <p:spPr>
          <a:xfrm>
            <a:off x="304800" y="5410200"/>
            <a:ext cx="8610600" cy="882650"/>
          </a:xfrm>
        </p:spPr>
        <p:txBody>
          <a:bodyPr/>
          <a:lstStyle>
            <a:lvl1pPr>
              <a:defRPr/>
            </a:lvl1pPr>
          </a:lstStyle>
          <a:p>
            <a:r>
              <a:rPr lang="zh-TW" altLang="en-US"/>
              <a:t>按一下以編輯母片標題樣式</a:t>
            </a:r>
            <a:endParaRPr lang="en-US"/>
          </a:p>
        </p:txBody>
      </p:sp>
      <p:sp>
        <p:nvSpPr>
          <p:cNvPr id="13" name="文字版面配置區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zh-TW" altLang="en-US"/>
              <a:t>按一下以編輯母片文字樣式</a:t>
            </a:r>
          </a:p>
        </p:txBody>
      </p:sp>
      <p:sp>
        <p:nvSpPr>
          <p:cNvPr id="25" name="文字版面配置區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zh-TW" altLang="en-US"/>
              <a:t>按一下以編輯母片文字樣式</a:t>
            </a:r>
          </a:p>
        </p:txBody>
      </p:sp>
      <p:sp>
        <p:nvSpPr>
          <p:cNvPr id="4" name="內容版面配置區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28" name="內容版面配置區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8" name="日期版面配置區 9"/>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8CA7B12D-464A-4D8B-A6A0-B1C201D41464}" type="datetime1">
              <a:rPr lang="zh-TW" altLang="en-US"/>
              <a:pPr>
                <a:defRPr/>
              </a:pPr>
              <a:t>2024/9/18</a:t>
            </a:fld>
            <a:r>
              <a:rPr lang="en-US" altLang="zh-TW"/>
              <a:t>96.02.11</a:t>
            </a:r>
          </a:p>
        </p:txBody>
      </p:sp>
      <p:sp>
        <p:nvSpPr>
          <p:cNvPr id="9" name="頁尾版面配置區 5"/>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10" name="投影片編號版面配置區 6"/>
          <p:cNvSpPr>
            <a:spLocks noGrp="1"/>
          </p:cNvSpPr>
          <p:nvPr>
            <p:ph type="sldNum" sz="quarter" idx="12"/>
          </p:nvPr>
        </p:nvSpPr>
        <p:spPr>
          <a:xfrm>
            <a:off x="8229600" y="6477000"/>
            <a:ext cx="762000" cy="247650"/>
          </a:xfrm>
        </p:spPr>
        <p:txBody>
          <a:bodyPr/>
          <a:lstStyle>
            <a:lvl1pPr>
              <a:defRPr sz="1200" b="0">
                <a:solidFill>
                  <a:srgbClr val="D38E27"/>
                </a:solidFill>
                <a:effectLst/>
              </a:defRPr>
            </a:lvl1pPr>
          </a:lstStyle>
          <a:p>
            <a:pPr>
              <a:defRPr/>
            </a:pPr>
            <a:fld id="{1D493B31-59D0-4797-AD86-C2040D46D62B}" type="slidenum">
              <a:rPr lang="en-US" altLang="zh-TW"/>
              <a:pPr>
                <a:defRPr/>
              </a:pPr>
              <a:t>‹#›</a:t>
            </a:fld>
            <a:endParaRPr lang="en-US" altLang="zh-TW"/>
          </a:p>
        </p:txBody>
      </p:sp>
    </p:spTree>
    <p:extLst>
      <p:ext uri="{BB962C8B-B14F-4D97-AF65-F5344CB8AC3E}">
        <p14:creationId xmlns:p14="http://schemas.microsoft.com/office/powerpoint/2010/main" val="198720166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30" name="標題 29"/>
          <p:cNvSpPr>
            <a:spLocks noGrp="1"/>
          </p:cNvSpPr>
          <p:nvPr>
            <p:ph type="title"/>
          </p:nvPr>
        </p:nvSpPr>
        <p:spPr>
          <a:xfrm>
            <a:off x="301752" y="457200"/>
            <a:ext cx="8686800" cy="841248"/>
          </a:xfrm>
        </p:spPr>
        <p:txBody>
          <a:bodyPr/>
          <a:lstStyle/>
          <a:p>
            <a:r>
              <a:rPr lang="zh-TW" altLang="en-US"/>
              <a:t>按一下以編輯母片標題樣式</a:t>
            </a:r>
            <a:endParaRPr lang="en-US"/>
          </a:p>
        </p:txBody>
      </p:sp>
      <p:sp>
        <p:nvSpPr>
          <p:cNvPr id="3" name="投影片編號版面配置區 4"/>
          <p:cNvSpPr>
            <a:spLocks noGrp="1"/>
          </p:cNvSpPr>
          <p:nvPr>
            <p:ph type="sldNum" sz="quarter" idx="10"/>
          </p:nvPr>
        </p:nvSpPr>
        <p:spPr/>
        <p:txBody>
          <a:bodyPr/>
          <a:lstStyle>
            <a:lvl1pPr>
              <a:defRPr/>
            </a:lvl1pPr>
          </a:lstStyle>
          <a:p>
            <a:pPr>
              <a:defRPr/>
            </a:pPr>
            <a:fld id="{E2567BCA-B93D-46EE-B8FC-0452E8B12861}" type="slidenum">
              <a:rPr lang="en-US" altLang="zh-TW">
                <a:solidFill>
                  <a:srgbClr val="AD1F1F"/>
                </a:solidFill>
              </a:rPr>
              <a:pPr>
                <a:defRPr/>
              </a:pPr>
              <a:t>‹#›</a:t>
            </a:fld>
            <a:endParaRPr lang="en-US" altLang="zh-TW">
              <a:solidFill>
                <a:srgbClr val="AD1F1F"/>
              </a:solidFill>
            </a:endParaRPr>
          </a:p>
        </p:txBody>
      </p:sp>
    </p:spTree>
    <p:extLst>
      <p:ext uri="{BB962C8B-B14F-4D97-AF65-F5344CB8AC3E}">
        <p14:creationId xmlns:p14="http://schemas.microsoft.com/office/powerpoint/2010/main" val="75115840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版面配置區 2"/>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CA244BDB-9916-47DD-925B-06933842A56B}" type="datetime1">
              <a:rPr lang="zh-TW" altLang="en-US"/>
              <a:pPr>
                <a:defRPr/>
              </a:pPr>
              <a:t>2024/9/18</a:t>
            </a:fld>
            <a:r>
              <a:rPr lang="en-US" altLang="zh-TW"/>
              <a:t>96.02.11</a:t>
            </a:r>
          </a:p>
        </p:txBody>
      </p:sp>
      <p:sp>
        <p:nvSpPr>
          <p:cNvPr id="3" name="頁尾版面配置區 23"/>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Tree>
    <p:extLst>
      <p:ext uri="{BB962C8B-B14F-4D97-AF65-F5344CB8AC3E}">
        <p14:creationId xmlns:p14="http://schemas.microsoft.com/office/powerpoint/2010/main" val="66170655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5" name="直線接點 4"/>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12" name="標題 11"/>
          <p:cNvSpPr>
            <a:spLocks noGrp="1"/>
          </p:cNvSpPr>
          <p:nvPr>
            <p:ph type="title"/>
          </p:nvPr>
        </p:nvSpPr>
        <p:spPr>
          <a:xfrm>
            <a:off x="457200" y="5486400"/>
            <a:ext cx="8458200" cy="520700"/>
          </a:xfrm>
        </p:spPr>
        <p:txBody>
          <a:bodyPr/>
          <a:lstStyle>
            <a:lvl1pPr algn="l">
              <a:buNone/>
              <a:defRPr sz="2000" b="1"/>
            </a:lvl1pPr>
          </a:lstStyle>
          <a:p>
            <a:r>
              <a:rPr lang="zh-TW" altLang="en-US"/>
              <a:t>按一下以編輯母片標題樣式</a:t>
            </a:r>
            <a:endParaRPr lang="en-US"/>
          </a:p>
        </p:txBody>
      </p:sp>
      <p:sp>
        <p:nvSpPr>
          <p:cNvPr id="26" name="文字版面配置區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zh-TW" altLang="en-US"/>
              <a:t>按一下以編輯母片文字樣式</a:t>
            </a:r>
          </a:p>
        </p:txBody>
      </p:sp>
      <p:sp>
        <p:nvSpPr>
          <p:cNvPr id="14" name="內容版面配置區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6" name="日期版面配置區 24"/>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EA75034F-E0A2-4C38-A41F-5A213D3D6A58}" type="datetime1">
              <a:rPr lang="zh-TW" altLang="en-US"/>
              <a:pPr>
                <a:defRPr/>
              </a:pPr>
              <a:t>2024/9/18</a:t>
            </a:fld>
            <a:r>
              <a:rPr lang="en-US" altLang="zh-TW"/>
              <a:t>96.02.11</a:t>
            </a:r>
          </a:p>
        </p:txBody>
      </p:sp>
      <p:sp>
        <p:nvSpPr>
          <p:cNvPr id="7" name="頁尾版面配置區 28"/>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8" name="投影片編號版面配置區 6"/>
          <p:cNvSpPr>
            <a:spLocks noGrp="1"/>
          </p:cNvSpPr>
          <p:nvPr>
            <p:ph type="sldNum" sz="quarter" idx="12"/>
          </p:nvPr>
        </p:nvSpPr>
        <p:spPr/>
        <p:txBody>
          <a:bodyPr/>
          <a:lstStyle>
            <a:lvl1pPr>
              <a:defRPr sz="1200" b="0">
                <a:solidFill>
                  <a:srgbClr val="D38E27"/>
                </a:solidFill>
                <a:effectLst/>
              </a:defRPr>
            </a:lvl1pPr>
          </a:lstStyle>
          <a:p>
            <a:pPr>
              <a:defRPr/>
            </a:pPr>
            <a:fld id="{1C135110-B7F4-4350-ADE3-46C9022EE094}" type="slidenum">
              <a:rPr lang="en-US" altLang="zh-TW"/>
              <a:pPr>
                <a:defRPr/>
              </a:pPr>
              <a:t>‹#›</a:t>
            </a:fld>
            <a:endParaRPr lang="en-US" altLang="zh-TW"/>
          </a:p>
        </p:txBody>
      </p:sp>
    </p:spTree>
    <p:extLst>
      <p:ext uri="{BB962C8B-B14F-4D97-AF65-F5344CB8AC3E}">
        <p14:creationId xmlns:p14="http://schemas.microsoft.com/office/powerpoint/2010/main" val="55957728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13" name="圖片版面配置區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zh-TW" altLang="en-US" noProof="0"/>
              <a:t>按一下圖示以新增圖片</a:t>
            </a:r>
            <a:endParaRPr lang="en-US" noProof="0" dirty="0"/>
          </a:p>
        </p:txBody>
      </p:sp>
      <p:sp>
        <p:nvSpPr>
          <p:cNvPr id="17" name="標題 16"/>
          <p:cNvSpPr>
            <a:spLocks noGrp="1"/>
          </p:cNvSpPr>
          <p:nvPr>
            <p:ph type="title"/>
          </p:nvPr>
        </p:nvSpPr>
        <p:spPr>
          <a:xfrm>
            <a:off x="381000" y="4993760"/>
            <a:ext cx="5867400" cy="522288"/>
          </a:xfrm>
        </p:spPr>
        <p:txBody>
          <a:bodyPr/>
          <a:lstStyle>
            <a:lvl1pPr algn="l">
              <a:buNone/>
              <a:defRPr sz="2000" b="1"/>
            </a:lvl1pPr>
          </a:lstStyle>
          <a:p>
            <a:r>
              <a:rPr lang="zh-TW" altLang="en-US"/>
              <a:t>按一下以編輯母片標題樣式</a:t>
            </a:r>
            <a:endParaRPr lang="en-US"/>
          </a:p>
        </p:txBody>
      </p:sp>
      <p:sp>
        <p:nvSpPr>
          <p:cNvPr id="26" name="文字版面配置區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zh-TW" altLang="en-US"/>
              <a:t>按一下以編輯母片文字樣式</a:t>
            </a:r>
          </a:p>
        </p:txBody>
      </p:sp>
      <p:sp>
        <p:nvSpPr>
          <p:cNvPr id="5" name="日期版面配置區 6"/>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2A1AE447-E02F-4AF0-B256-D2691E850157}" type="datetime1">
              <a:rPr lang="zh-TW" altLang="en-US"/>
              <a:pPr>
                <a:defRPr/>
              </a:pPr>
              <a:t>2024/9/18</a:t>
            </a:fld>
            <a:r>
              <a:rPr lang="en-US" altLang="zh-TW"/>
              <a:t>96.02.11</a:t>
            </a:r>
          </a:p>
        </p:txBody>
      </p:sp>
      <p:sp>
        <p:nvSpPr>
          <p:cNvPr id="6" name="頁尾版面配置區 4"/>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7" name="投影片編號版面配置區 30"/>
          <p:cNvSpPr>
            <a:spLocks noGrp="1"/>
          </p:cNvSpPr>
          <p:nvPr>
            <p:ph type="sldNum" sz="quarter" idx="12"/>
          </p:nvPr>
        </p:nvSpPr>
        <p:spPr/>
        <p:txBody>
          <a:bodyPr/>
          <a:lstStyle>
            <a:lvl1pPr>
              <a:defRPr sz="1200" b="0">
                <a:solidFill>
                  <a:srgbClr val="D38E27"/>
                </a:solidFill>
                <a:effectLst/>
              </a:defRPr>
            </a:lvl1pPr>
          </a:lstStyle>
          <a:p>
            <a:pPr>
              <a:defRPr/>
            </a:pPr>
            <a:fld id="{24D9A622-8468-41A1-AAE8-16B049122F2F}" type="slidenum">
              <a:rPr lang="en-US" altLang="zh-TW"/>
              <a:pPr>
                <a:defRPr/>
              </a:pPr>
              <a:t>‹#›</a:t>
            </a:fld>
            <a:endParaRPr lang="en-US" altLang="zh-TW"/>
          </a:p>
        </p:txBody>
      </p:sp>
    </p:spTree>
    <p:extLst>
      <p:ext uri="{BB962C8B-B14F-4D97-AF65-F5344CB8AC3E}">
        <p14:creationId xmlns:p14="http://schemas.microsoft.com/office/powerpoint/2010/main" val="234181450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投影片編號版面配置區 4"/>
          <p:cNvSpPr>
            <a:spLocks noGrp="1"/>
          </p:cNvSpPr>
          <p:nvPr>
            <p:ph type="sldNum" sz="quarter" idx="10"/>
          </p:nvPr>
        </p:nvSpPr>
        <p:spPr/>
        <p:txBody>
          <a:bodyPr/>
          <a:lstStyle>
            <a:lvl1pPr>
              <a:defRPr/>
            </a:lvl1pPr>
          </a:lstStyle>
          <a:p>
            <a:pPr>
              <a:defRPr/>
            </a:pPr>
            <a:fld id="{3913A46D-B56F-4A46-AAB5-4EB8BCC077AA}" type="slidenum">
              <a:rPr lang="en-US" altLang="zh-TW">
                <a:solidFill>
                  <a:srgbClr val="AD1F1F"/>
                </a:solidFill>
              </a:rPr>
              <a:pPr>
                <a:defRPr/>
              </a:pPr>
              <a:t>‹#›</a:t>
            </a:fld>
            <a:endParaRPr lang="en-US" altLang="zh-TW">
              <a:solidFill>
                <a:srgbClr val="AD1F1F"/>
              </a:solidFill>
            </a:endParaRPr>
          </a:p>
        </p:txBody>
      </p:sp>
    </p:spTree>
    <p:extLst>
      <p:ext uri="{BB962C8B-B14F-4D97-AF65-F5344CB8AC3E}">
        <p14:creationId xmlns:p14="http://schemas.microsoft.com/office/powerpoint/2010/main" val="71123102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858000" y="549276"/>
            <a:ext cx="18288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457200" y="549276"/>
            <a:ext cx="6248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3"/>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DDC4B1F9-2676-4886-B596-B7DF11D4058E}" type="datetime1">
              <a:rPr lang="zh-TW" altLang="en-US"/>
              <a:pPr>
                <a:defRPr/>
              </a:pPr>
              <a:t>2024/9/18</a:t>
            </a:fld>
            <a:r>
              <a:rPr lang="en-US" altLang="zh-TW"/>
              <a:t>96.02.11</a:t>
            </a:r>
          </a:p>
        </p:txBody>
      </p:sp>
      <p:sp>
        <p:nvSpPr>
          <p:cNvPr id="5" name="頁尾版面配置區 4"/>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sz="1200" b="0">
                <a:solidFill>
                  <a:srgbClr val="D38E27"/>
                </a:solidFill>
                <a:effectLst/>
              </a:defRPr>
            </a:lvl1pPr>
          </a:lstStyle>
          <a:p>
            <a:pPr>
              <a:defRPr/>
            </a:pPr>
            <a:fld id="{B90C5410-F851-466A-899D-016B835C3040}" type="slidenum">
              <a:rPr lang="en-US" altLang="zh-TW"/>
              <a:pPr>
                <a:defRPr/>
              </a:pPr>
              <a:t>‹#›</a:t>
            </a:fld>
            <a:endParaRPr lang="en-US" altLang="zh-TW"/>
          </a:p>
        </p:txBody>
      </p:sp>
    </p:spTree>
    <p:extLst>
      <p:ext uri="{BB962C8B-B14F-4D97-AF65-F5344CB8AC3E}">
        <p14:creationId xmlns:p14="http://schemas.microsoft.com/office/powerpoint/2010/main" val="167073688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投影片編號版面配置區 4"/>
          <p:cNvSpPr>
            <a:spLocks noGrp="1"/>
          </p:cNvSpPr>
          <p:nvPr>
            <p:ph type="sldNum" sz="quarter" idx="10"/>
          </p:nvPr>
        </p:nvSpPr>
        <p:spPr/>
        <p:txBody>
          <a:bodyPr/>
          <a:lstStyle>
            <a:lvl1pPr>
              <a:defRPr/>
            </a:lvl1pPr>
          </a:lstStyle>
          <a:p>
            <a:pPr>
              <a:defRPr/>
            </a:pPr>
            <a:fld id="{915DE587-8209-40C9-AEF5-E2DF26E71852}" type="slidenum">
              <a:rPr lang="en-US" altLang="zh-TW">
                <a:solidFill>
                  <a:srgbClr val="AD1F1F"/>
                </a:solidFill>
              </a:rPr>
              <a:pPr>
                <a:defRPr/>
              </a:pPr>
              <a:t>‹#›</a:t>
            </a:fld>
            <a:endParaRPr lang="en-US" altLang="zh-TW">
              <a:solidFill>
                <a:srgbClr val="AD1F1F"/>
              </a:solidFill>
            </a:endParaRPr>
          </a:p>
        </p:txBody>
      </p:sp>
    </p:spTree>
    <p:extLst>
      <p:ext uri="{BB962C8B-B14F-4D97-AF65-F5344CB8AC3E}">
        <p14:creationId xmlns:p14="http://schemas.microsoft.com/office/powerpoint/2010/main" val="366160247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4" name="Text Box 21"/>
          <p:cNvSpPr txBox="1">
            <a:spLocks noChangeArrowheads="1"/>
          </p:cNvSpPr>
          <p:nvPr userDrawn="1"/>
        </p:nvSpPr>
        <p:spPr bwMode="auto">
          <a:xfrm>
            <a:off x="8353425" y="254000"/>
            <a:ext cx="5397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eaLnBrk="1" hangingPunct="1">
              <a:defRPr/>
            </a:pPr>
            <a:fld id="{4F6DB13C-79B3-4697-B493-1F03B87A1C40}" type="slidenum">
              <a:rPr lang="zh-TW" altLang="en-US" sz="1800" b="1" smtClean="0">
                <a:solidFill>
                  <a:srgbClr val="0000FF"/>
                </a:solidFill>
                <a:effectLst>
                  <a:outerShdw blurRad="38100" dist="38100" dir="2700000" algn="tl">
                    <a:srgbClr val="C0C0C0"/>
                  </a:outerShdw>
                </a:effectLst>
              </a:rPr>
              <a:pPr eaLnBrk="1" hangingPunct="1">
                <a:defRPr/>
              </a:pPr>
              <a:t>‹#›</a:t>
            </a:fld>
            <a:endParaRPr lang="en-US" altLang="zh-TW" sz="1800" b="1">
              <a:solidFill>
                <a:srgbClr val="0000FF"/>
              </a:solidFill>
              <a:effectLst>
                <a:outerShdw blurRad="38100" dist="38100" dir="2700000" algn="tl">
                  <a:srgbClr val="C0C0C0"/>
                </a:outerShdw>
              </a:effectLst>
            </a:endParaRPr>
          </a:p>
        </p:txBody>
      </p:sp>
      <p:sp>
        <p:nvSpPr>
          <p:cNvPr id="8197" name="Rectangle 5"/>
          <p:cNvSpPr>
            <a:spLocks noGrp="1" noChangeArrowheads="1"/>
          </p:cNvSpPr>
          <p:nvPr>
            <p:ph type="subTitle" idx="1"/>
          </p:nvPr>
        </p:nvSpPr>
        <p:spPr>
          <a:xfrm>
            <a:off x="4673600" y="2927350"/>
            <a:ext cx="3657600" cy="1822450"/>
          </a:xfrm>
        </p:spPr>
        <p:txBody>
          <a:bodyPr anchor="b"/>
          <a:lstStyle>
            <a:lvl1pPr marL="0" indent="0">
              <a:buFont typeface="Wingdings" pitchFamily="2" charset="2"/>
              <a:buNone/>
              <a:defRPr>
                <a:solidFill>
                  <a:schemeClr val="tx2"/>
                </a:solidFill>
              </a:defRPr>
            </a:lvl1pPr>
          </a:lstStyle>
          <a:p>
            <a:pPr lvl="0"/>
            <a:r>
              <a:rPr lang="zh-TW" altLang="en-US" noProof="0"/>
              <a:t>按一下以編輯母片副標題樣式</a:t>
            </a:r>
          </a:p>
        </p:txBody>
      </p:sp>
      <p:sp>
        <p:nvSpPr>
          <p:cNvPr id="8211" name="Rectangle 19"/>
          <p:cNvSpPr>
            <a:spLocks noGrp="1" noChangeArrowheads="1"/>
          </p:cNvSpPr>
          <p:nvPr>
            <p:ph type="ctrTitle" sz="quarter"/>
          </p:nvPr>
        </p:nvSpPr>
        <p:spPr bwMode="auto">
          <a:xfrm>
            <a:off x="936625" y="1425575"/>
            <a:ext cx="7772400" cy="11430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a:defRPr>
                <a:solidFill>
                  <a:schemeClr val="tx1"/>
                </a:solidFill>
              </a:defRPr>
            </a:lvl1pPr>
          </a:lstStyle>
          <a:p>
            <a:pPr lvl="0"/>
            <a:r>
              <a:rPr lang="zh-TW" altLang="en-US" noProof="0"/>
              <a:t>按一下以編輯母片標題樣式</a:t>
            </a:r>
          </a:p>
        </p:txBody>
      </p:sp>
    </p:spTree>
    <p:extLst>
      <p:ext uri="{BB962C8B-B14F-4D97-AF65-F5344CB8AC3E}">
        <p14:creationId xmlns:p14="http://schemas.microsoft.com/office/powerpoint/2010/main" val="424872445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14"/>
          <p:cNvSpPr>
            <a:spLocks noGrp="1" noChangeArrowheads="1"/>
          </p:cNvSpPr>
          <p:nvPr>
            <p:ph type="ftr" sz="quarter" idx="10"/>
          </p:nvPr>
        </p:nvSpPr>
        <p:spPr>
          <a:ln/>
        </p:spPr>
        <p:txBody>
          <a:bodyPr/>
          <a:lstStyle>
            <a:lvl1pPr>
              <a:defRPr/>
            </a:lvl1pPr>
          </a:lstStyle>
          <a:p>
            <a:pPr>
              <a:defRPr/>
            </a:pPr>
            <a:endParaRPr lang="en-US" altLang="zh-TW">
              <a:solidFill>
                <a:srgbClr val="003366"/>
              </a:solidFill>
            </a:endParaRPr>
          </a:p>
        </p:txBody>
      </p:sp>
    </p:spTree>
    <p:extLst>
      <p:ext uri="{BB962C8B-B14F-4D97-AF65-F5344CB8AC3E}">
        <p14:creationId xmlns:p14="http://schemas.microsoft.com/office/powerpoint/2010/main" val="44574045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4" name="Rectangle 14"/>
          <p:cNvSpPr>
            <a:spLocks noGrp="1" noChangeArrowheads="1"/>
          </p:cNvSpPr>
          <p:nvPr>
            <p:ph type="ftr" sz="quarter" idx="10"/>
          </p:nvPr>
        </p:nvSpPr>
        <p:spPr>
          <a:ln/>
        </p:spPr>
        <p:txBody>
          <a:bodyPr/>
          <a:lstStyle>
            <a:lvl1pPr>
              <a:defRPr/>
            </a:lvl1pPr>
          </a:lstStyle>
          <a:p>
            <a:pPr>
              <a:defRPr/>
            </a:pPr>
            <a:endParaRPr lang="en-US" altLang="zh-TW">
              <a:solidFill>
                <a:srgbClr val="003366"/>
              </a:solidFill>
            </a:endParaRPr>
          </a:p>
        </p:txBody>
      </p:sp>
    </p:spTree>
    <p:extLst>
      <p:ext uri="{BB962C8B-B14F-4D97-AF65-F5344CB8AC3E}">
        <p14:creationId xmlns:p14="http://schemas.microsoft.com/office/powerpoint/2010/main" val="362607659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a:lstStyle/>
          <a:p>
            <a:r>
              <a:rPr lang="zh-TW" altLang="en-US"/>
              <a:t>按一下以編輯母片標題樣式</a:t>
            </a:r>
          </a:p>
        </p:txBody>
      </p:sp>
      <p:sp>
        <p:nvSpPr>
          <p:cNvPr id="3" name="內容版面配置區 2"/>
          <p:cNvSpPr>
            <a:spLocks noGrp="1"/>
          </p:cNvSpPr>
          <p:nvPr>
            <p:ph sz="half" idx="1"/>
          </p:nvPr>
        </p:nvSpPr>
        <p:spPr>
          <a:xfrm>
            <a:off x="914400" y="2362200"/>
            <a:ext cx="3924300" cy="3733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991100" y="2362200"/>
            <a:ext cx="3924300" cy="3733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14"/>
          <p:cNvSpPr>
            <a:spLocks noGrp="1" noChangeArrowheads="1"/>
          </p:cNvSpPr>
          <p:nvPr>
            <p:ph type="ftr" sz="quarter" idx="10"/>
          </p:nvPr>
        </p:nvSpPr>
        <p:spPr>
          <a:ln/>
        </p:spPr>
        <p:txBody>
          <a:bodyPr/>
          <a:lstStyle>
            <a:lvl1pPr>
              <a:defRPr/>
            </a:lvl1pPr>
          </a:lstStyle>
          <a:p>
            <a:pPr>
              <a:defRPr/>
            </a:pPr>
            <a:endParaRPr lang="en-US" altLang="zh-TW">
              <a:solidFill>
                <a:srgbClr val="003366"/>
              </a:solidFill>
            </a:endParaRPr>
          </a:p>
        </p:txBody>
      </p:sp>
    </p:spTree>
    <p:extLst>
      <p:ext uri="{BB962C8B-B14F-4D97-AF65-F5344CB8AC3E}">
        <p14:creationId xmlns:p14="http://schemas.microsoft.com/office/powerpoint/2010/main" val="95488561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Rectangle 14"/>
          <p:cNvSpPr>
            <a:spLocks noGrp="1" noChangeArrowheads="1"/>
          </p:cNvSpPr>
          <p:nvPr>
            <p:ph type="ftr" sz="quarter" idx="10"/>
          </p:nvPr>
        </p:nvSpPr>
        <p:spPr>
          <a:ln/>
        </p:spPr>
        <p:txBody>
          <a:bodyPr/>
          <a:lstStyle>
            <a:lvl1pPr>
              <a:defRPr/>
            </a:lvl1pPr>
          </a:lstStyle>
          <a:p>
            <a:pPr>
              <a:defRPr/>
            </a:pPr>
            <a:endParaRPr lang="en-US" altLang="zh-TW">
              <a:solidFill>
                <a:srgbClr val="003366"/>
              </a:solidFill>
            </a:endParaRPr>
          </a:p>
        </p:txBody>
      </p:sp>
    </p:spTree>
    <p:extLst>
      <p:ext uri="{BB962C8B-B14F-4D97-AF65-F5344CB8AC3E}">
        <p14:creationId xmlns:p14="http://schemas.microsoft.com/office/powerpoint/2010/main" val="108958981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a:lstStyle/>
          <a:p>
            <a:r>
              <a:rPr lang="zh-TW" altLang="en-US"/>
              <a:t>按一下以編輯母片標題樣式</a:t>
            </a:r>
          </a:p>
        </p:txBody>
      </p:sp>
      <p:sp>
        <p:nvSpPr>
          <p:cNvPr id="3" name="Rectangle 14"/>
          <p:cNvSpPr>
            <a:spLocks noGrp="1" noChangeArrowheads="1"/>
          </p:cNvSpPr>
          <p:nvPr>
            <p:ph type="ftr" sz="quarter" idx="10"/>
          </p:nvPr>
        </p:nvSpPr>
        <p:spPr>
          <a:ln/>
        </p:spPr>
        <p:txBody>
          <a:bodyPr/>
          <a:lstStyle>
            <a:lvl1pPr>
              <a:defRPr/>
            </a:lvl1pPr>
          </a:lstStyle>
          <a:p>
            <a:pPr>
              <a:defRPr/>
            </a:pPr>
            <a:endParaRPr lang="en-US" altLang="zh-TW">
              <a:solidFill>
                <a:srgbClr val="003366"/>
              </a:solidFill>
            </a:endParaRPr>
          </a:p>
        </p:txBody>
      </p:sp>
    </p:spTree>
    <p:extLst>
      <p:ext uri="{BB962C8B-B14F-4D97-AF65-F5344CB8AC3E}">
        <p14:creationId xmlns:p14="http://schemas.microsoft.com/office/powerpoint/2010/main" val="243625812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4"/>
          <p:cNvSpPr>
            <a:spLocks noGrp="1" noChangeArrowheads="1"/>
          </p:cNvSpPr>
          <p:nvPr>
            <p:ph type="ftr" sz="quarter" idx="10"/>
          </p:nvPr>
        </p:nvSpPr>
        <p:spPr>
          <a:ln/>
        </p:spPr>
        <p:txBody>
          <a:bodyPr/>
          <a:lstStyle>
            <a:lvl1pPr>
              <a:defRPr/>
            </a:lvl1pPr>
          </a:lstStyle>
          <a:p>
            <a:pPr>
              <a:defRPr/>
            </a:pPr>
            <a:endParaRPr lang="en-US" altLang="zh-TW">
              <a:solidFill>
                <a:srgbClr val="003366"/>
              </a:solidFill>
            </a:endParaRPr>
          </a:p>
        </p:txBody>
      </p:sp>
    </p:spTree>
    <p:extLst>
      <p:ext uri="{BB962C8B-B14F-4D97-AF65-F5344CB8AC3E}">
        <p14:creationId xmlns:p14="http://schemas.microsoft.com/office/powerpoint/2010/main" val="282470196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a:prstGeom prst="rect">
            <a:avLst/>
          </a:prstGeo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14"/>
          <p:cNvSpPr>
            <a:spLocks noGrp="1" noChangeArrowheads="1"/>
          </p:cNvSpPr>
          <p:nvPr>
            <p:ph type="ftr" sz="quarter" idx="10"/>
          </p:nvPr>
        </p:nvSpPr>
        <p:spPr>
          <a:ln/>
        </p:spPr>
        <p:txBody>
          <a:bodyPr/>
          <a:lstStyle>
            <a:lvl1pPr>
              <a:defRPr/>
            </a:lvl1pPr>
          </a:lstStyle>
          <a:p>
            <a:pPr>
              <a:defRPr/>
            </a:pPr>
            <a:endParaRPr lang="en-US" altLang="zh-TW">
              <a:solidFill>
                <a:srgbClr val="003366"/>
              </a:solidFill>
            </a:endParaRPr>
          </a:p>
        </p:txBody>
      </p:sp>
    </p:spTree>
    <p:extLst>
      <p:ext uri="{BB962C8B-B14F-4D97-AF65-F5344CB8AC3E}">
        <p14:creationId xmlns:p14="http://schemas.microsoft.com/office/powerpoint/2010/main" val="87646547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a:prstGeom prst="rect">
            <a:avLst/>
          </a:prstGeo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14"/>
          <p:cNvSpPr>
            <a:spLocks noGrp="1" noChangeArrowheads="1"/>
          </p:cNvSpPr>
          <p:nvPr>
            <p:ph type="ftr" sz="quarter" idx="10"/>
          </p:nvPr>
        </p:nvSpPr>
        <p:spPr>
          <a:ln/>
        </p:spPr>
        <p:txBody>
          <a:bodyPr/>
          <a:lstStyle>
            <a:lvl1pPr>
              <a:defRPr/>
            </a:lvl1pPr>
          </a:lstStyle>
          <a:p>
            <a:pPr>
              <a:defRPr/>
            </a:pPr>
            <a:endParaRPr lang="en-US" altLang="zh-TW">
              <a:solidFill>
                <a:srgbClr val="003366"/>
              </a:solidFill>
            </a:endParaRPr>
          </a:p>
        </p:txBody>
      </p:sp>
    </p:spTree>
    <p:extLst>
      <p:ext uri="{BB962C8B-B14F-4D97-AF65-F5344CB8AC3E}">
        <p14:creationId xmlns:p14="http://schemas.microsoft.com/office/powerpoint/2010/main" val="342792101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14"/>
          <p:cNvSpPr>
            <a:spLocks noGrp="1" noChangeArrowheads="1"/>
          </p:cNvSpPr>
          <p:nvPr>
            <p:ph type="ftr" sz="quarter" idx="10"/>
          </p:nvPr>
        </p:nvSpPr>
        <p:spPr>
          <a:ln/>
        </p:spPr>
        <p:txBody>
          <a:bodyPr/>
          <a:lstStyle>
            <a:lvl1pPr>
              <a:defRPr/>
            </a:lvl1pPr>
          </a:lstStyle>
          <a:p>
            <a:pPr>
              <a:defRPr/>
            </a:pPr>
            <a:endParaRPr lang="en-US" altLang="zh-TW">
              <a:solidFill>
                <a:srgbClr val="003366"/>
              </a:solidFill>
            </a:endParaRPr>
          </a:p>
        </p:txBody>
      </p:sp>
    </p:spTree>
    <p:extLst>
      <p:ext uri="{BB962C8B-B14F-4D97-AF65-F5344CB8AC3E}">
        <p14:creationId xmlns:p14="http://schemas.microsoft.com/office/powerpoint/2010/main" val="166312507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800850" y="274638"/>
            <a:ext cx="2114550" cy="5821362"/>
          </a:xfrm>
          <a:prstGeom prst="rect">
            <a:avLst/>
          </a:prstGeo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457200" y="274638"/>
            <a:ext cx="6191250" cy="5821362"/>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14"/>
          <p:cNvSpPr>
            <a:spLocks noGrp="1" noChangeArrowheads="1"/>
          </p:cNvSpPr>
          <p:nvPr>
            <p:ph type="ftr" sz="quarter" idx="10"/>
          </p:nvPr>
        </p:nvSpPr>
        <p:spPr>
          <a:ln/>
        </p:spPr>
        <p:txBody>
          <a:bodyPr/>
          <a:lstStyle>
            <a:lvl1pPr>
              <a:defRPr/>
            </a:lvl1pPr>
          </a:lstStyle>
          <a:p>
            <a:pPr>
              <a:defRPr/>
            </a:pPr>
            <a:endParaRPr lang="en-US" altLang="zh-TW">
              <a:solidFill>
                <a:srgbClr val="003366"/>
              </a:solidFill>
            </a:endParaRPr>
          </a:p>
        </p:txBody>
      </p:sp>
    </p:spTree>
    <p:extLst>
      <p:ext uri="{BB962C8B-B14F-4D97-AF65-F5344CB8AC3E}">
        <p14:creationId xmlns:p14="http://schemas.microsoft.com/office/powerpoint/2010/main" val="156523772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直線接點 3"/>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29" name="標題 28"/>
          <p:cNvSpPr>
            <a:spLocks noGrp="1"/>
          </p:cNvSpPr>
          <p:nvPr>
            <p:ph type="ctrTitle"/>
          </p:nvPr>
        </p:nvSpPr>
        <p:spPr>
          <a:xfrm>
            <a:off x="381000" y="4853411"/>
            <a:ext cx="8458200" cy="1222375"/>
          </a:xfrm>
        </p:spPr>
        <p:txBody>
          <a:bodyPr anchor="t"/>
          <a:lstStyle/>
          <a:p>
            <a:r>
              <a:rPr lang="zh-TW" altLang="en-US"/>
              <a:t>按一下以編輯母片標題樣式</a:t>
            </a:r>
            <a:endParaRPr lang="en-US"/>
          </a:p>
        </p:txBody>
      </p:sp>
      <p:sp>
        <p:nvSpPr>
          <p:cNvPr id="9" name="副標題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zh-TW" altLang="en-US"/>
              <a:t>按一下以編輯母片副標題樣式</a:t>
            </a:r>
            <a:endParaRPr lang="en-US"/>
          </a:p>
        </p:txBody>
      </p:sp>
      <p:sp>
        <p:nvSpPr>
          <p:cNvPr id="5" name="日期版面配置區 15"/>
          <p:cNvSpPr>
            <a:spLocks noGrp="1"/>
          </p:cNvSpPr>
          <p:nvPr>
            <p:ph type="dt" sz="half" idx="10"/>
          </p:nvPr>
        </p:nvSpPr>
        <p:spPr>
          <a:xfrm>
            <a:off x="6477000" y="76200"/>
            <a:ext cx="2514600" cy="288925"/>
          </a:xfrm>
          <a:prstGeom prst="rect">
            <a:avLst/>
          </a:prstGeom>
        </p:spPr>
        <p:txBody>
          <a:bodyPr vert="horz"/>
          <a:lstStyle>
            <a:lvl1pPr algn="l" eaLnBrk="1" hangingPunct="1">
              <a:defRPr kumimoji="0" sz="1200">
                <a:solidFill>
                  <a:srgbClr val="F0A22E">
                    <a:shade val="75000"/>
                  </a:srgbClr>
                </a:solidFill>
                <a:ea typeface="新細明體" pitchFamily="18" charset="-120"/>
              </a:defRPr>
            </a:lvl1pPr>
          </a:lstStyle>
          <a:p>
            <a:pPr>
              <a:defRPr/>
            </a:pPr>
            <a:fld id="{5258BF5D-4731-4A98-8424-C017E658C67D}" type="datetime1">
              <a:rPr lang="en-US"/>
              <a:pPr>
                <a:defRPr/>
              </a:pPr>
              <a:t>9/18/2024</a:t>
            </a:fld>
            <a:endParaRPr lang="en-US"/>
          </a:p>
        </p:txBody>
      </p:sp>
      <p:sp>
        <p:nvSpPr>
          <p:cNvPr id="6" name="頁尾版面配置區 1"/>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7" name="投影片編號版面配置區 14"/>
          <p:cNvSpPr>
            <a:spLocks noGrp="1"/>
          </p:cNvSpPr>
          <p:nvPr>
            <p:ph type="sldNum" sz="quarter" idx="12"/>
          </p:nvPr>
        </p:nvSpPr>
        <p:spPr>
          <a:xfrm>
            <a:off x="8229600" y="6473825"/>
            <a:ext cx="758825" cy="247650"/>
          </a:xfrm>
        </p:spPr>
        <p:txBody>
          <a:bodyPr/>
          <a:lstStyle>
            <a:lvl1pPr>
              <a:defRPr sz="1200" b="0">
                <a:solidFill>
                  <a:srgbClr val="D38E27"/>
                </a:solidFill>
                <a:effectLst/>
              </a:defRPr>
            </a:lvl1pPr>
          </a:lstStyle>
          <a:p>
            <a:pPr>
              <a:defRPr/>
            </a:pPr>
            <a:fld id="{DE884D5B-2458-4ACC-9AE0-91F2DA7BF2FA}" type="slidenum">
              <a:rPr lang="en-US" altLang="zh-TW"/>
              <a:pPr>
                <a:defRPr/>
              </a:pPr>
              <a:t>‹#›</a:t>
            </a:fld>
            <a:endParaRPr lang="en-US" altLang="zh-TW"/>
          </a:p>
        </p:txBody>
      </p:sp>
    </p:spTree>
    <p:extLst>
      <p:ext uri="{BB962C8B-B14F-4D97-AF65-F5344CB8AC3E}">
        <p14:creationId xmlns:p14="http://schemas.microsoft.com/office/powerpoint/2010/main" val="83833124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2" name="標題 21"/>
          <p:cNvSpPr>
            <a:spLocks noGrp="1"/>
          </p:cNvSpPr>
          <p:nvPr>
            <p:ph type="title"/>
          </p:nvPr>
        </p:nvSpPr>
        <p:spPr/>
        <p:txBody>
          <a:bodyPr/>
          <a:lstStyle/>
          <a:p>
            <a:r>
              <a:rPr lang="zh-TW" altLang="en-US"/>
              <a:t>按一下以編輯母片標題樣式</a:t>
            </a:r>
            <a:endParaRPr lang="en-US"/>
          </a:p>
        </p:txBody>
      </p:sp>
      <p:sp>
        <p:nvSpPr>
          <p:cNvPr id="27" name="內容版面配置區 26"/>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24"/>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1999FFA7-9B71-4304-97EB-E87FA04DCB19}" type="datetime1">
              <a:rPr lang="zh-TW" altLang="en-US"/>
              <a:pPr>
                <a:defRPr/>
              </a:pPr>
              <a:t>2024/9/18</a:t>
            </a:fld>
            <a:r>
              <a:rPr lang="en-US" altLang="zh-TW"/>
              <a:t>96.02.11</a:t>
            </a:r>
          </a:p>
        </p:txBody>
      </p:sp>
      <p:sp>
        <p:nvSpPr>
          <p:cNvPr id="5" name="頁尾版面配置區 18"/>
          <p:cNvSpPr>
            <a:spLocks noGrp="1"/>
          </p:cNvSpPr>
          <p:nvPr>
            <p:ph type="ftr" sz="quarter" idx="11"/>
          </p:nvPr>
        </p:nvSpPr>
        <p:spPr>
          <a:xfrm>
            <a:off x="3581400" y="76200"/>
            <a:ext cx="28956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Tree>
    <p:extLst>
      <p:ext uri="{BB962C8B-B14F-4D97-AF65-F5344CB8AC3E}">
        <p14:creationId xmlns:p14="http://schemas.microsoft.com/office/powerpoint/2010/main" val="372760844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secHead" preserve="1">
  <p:cSld name="區段標題">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直線接點 3"/>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white"/>
              </a:solidFill>
            </a:endParaRPr>
          </a:p>
        </p:txBody>
      </p:sp>
      <p:sp>
        <p:nvSpPr>
          <p:cNvPr id="6" name="文字版面配置區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zh-TW" altLang="en-US"/>
              <a:t>按一下以編輯母片文字樣式</a:t>
            </a:r>
          </a:p>
        </p:txBody>
      </p:sp>
      <p:sp>
        <p:nvSpPr>
          <p:cNvPr id="8" name="標題 7"/>
          <p:cNvSpPr>
            <a:spLocks noGrp="1"/>
          </p:cNvSpPr>
          <p:nvPr>
            <p:ph type="title"/>
          </p:nvPr>
        </p:nvSpPr>
        <p:spPr>
          <a:xfrm>
            <a:off x="180475" y="2947085"/>
            <a:ext cx="8686800" cy="1184825"/>
          </a:xfrm>
        </p:spPr>
        <p:txBody>
          <a:bodyPr rtlCol="0" anchor="t"/>
          <a:lstStyle>
            <a:lvl1pPr algn="r">
              <a:defRPr/>
            </a:lvl1pPr>
          </a:lstStyle>
          <a:p>
            <a:r>
              <a:rPr lang="zh-TW" altLang="en-US"/>
              <a:t>按一下以編輯母片標題樣式</a:t>
            </a:r>
            <a:endParaRPr lang="en-US"/>
          </a:p>
        </p:txBody>
      </p:sp>
      <p:sp>
        <p:nvSpPr>
          <p:cNvPr id="5" name="日期版面配置區 18"/>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09845311-192B-4AEC-A198-50AD93781F7E}" type="datetime1">
              <a:rPr lang="zh-TW" altLang="en-US"/>
              <a:pPr>
                <a:defRPr/>
              </a:pPr>
              <a:t>2024/9/18</a:t>
            </a:fld>
            <a:r>
              <a:rPr lang="en-US" altLang="zh-TW"/>
              <a:t>96.02.11</a:t>
            </a:r>
          </a:p>
        </p:txBody>
      </p:sp>
      <p:sp>
        <p:nvSpPr>
          <p:cNvPr id="7" name="頁尾版面配置區 10"/>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9" name="投影片編號版面配置區 15"/>
          <p:cNvSpPr>
            <a:spLocks noGrp="1"/>
          </p:cNvSpPr>
          <p:nvPr>
            <p:ph type="sldNum" sz="quarter" idx="12"/>
          </p:nvPr>
        </p:nvSpPr>
        <p:spPr/>
        <p:txBody>
          <a:bodyPr/>
          <a:lstStyle>
            <a:lvl1pPr>
              <a:defRPr sz="1200" b="0">
                <a:solidFill>
                  <a:srgbClr val="D38E27"/>
                </a:solidFill>
                <a:effectLst/>
              </a:defRPr>
            </a:lvl1pPr>
          </a:lstStyle>
          <a:p>
            <a:pPr>
              <a:defRPr/>
            </a:pPr>
            <a:fld id="{E62A59FF-E513-4B8A-9AA7-FD45682DF70D}" type="slidenum">
              <a:rPr lang="en-US" altLang="zh-TW"/>
              <a:pPr>
                <a:defRPr/>
              </a:pPr>
              <a:t>‹#›</a:t>
            </a:fld>
            <a:endParaRPr lang="en-US" altLang="zh-TW"/>
          </a:p>
        </p:txBody>
      </p:sp>
    </p:spTree>
    <p:extLst>
      <p:ext uri="{BB962C8B-B14F-4D97-AF65-F5344CB8AC3E}">
        <p14:creationId xmlns:p14="http://schemas.microsoft.com/office/powerpoint/2010/main" val="1757477183"/>
      </p:ext>
    </p:extLst>
  </p:cSld>
  <p:clrMapOvr>
    <a:overrideClrMapping bg1="dk1" tx1="lt1" bg2="dk2" tx2="lt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0" name="標題 19"/>
          <p:cNvSpPr>
            <a:spLocks noGrp="1"/>
          </p:cNvSpPr>
          <p:nvPr>
            <p:ph type="title"/>
          </p:nvPr>
        </p:nvSpPr>
        <p:spPr>
          <a:xfrm>
            <a:off x="301752" y="457200"/>
            <a:ext cx="8686800" cy="841248"/>
          </a:xfrm>
        </p:spPr>
        <p:txBody>
          <a:bodyPr/>
          <a:lstStyle/>
          <a:p>
            <a:r>
              <a:rPr lang="zh-TW" altLang="en-US"/>
              <a:t>按一下以編輯母片標題樣式</a:t>
            </a:r>
            <a:endParaRPr lang="en-US"/>
          </a:p>
        </p:txBody>
      </p:sp>
      <p:sp>
        <p:nvSpPr>
          <p:cNvPr id="14" name="內容版面配置區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13" name="內容版面配置區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投影片編號版面配置區 4"/>
          <p:cNvSpPr>
            <a:spLocks noGrp="1"/>
          </p:cNvSpPr>
          <p:nvPr>
            <p:ph type="sldNum" sz="quarter" idx="10"/>
          </p:nvPr>
        </p:nvSpPr>
        <p:spPr/>
        <p:txBody>
          <a:bodyPr/>
          <a:lstStyle>
            <a:lvl1pPr>
              <a:defRPr/>
            </a:lvl1pPr>
          </a:lstStyle>
          <a:p>
            <a:pPr>
              <a:defRPr/>
            </a:pPr>
            <a:fld id="{8E8B21FF-95F0-407B-A696-F57473AB0D5D}" type="slidenum">
              <a:rPr lang="en-US" altLang="zh-TW"/>
              <a:pPr>
                <a:defRPr/>
              </a:pPr>
              <a:t>‹#›</a:t>
            </a:fld>
            <a:endParaRPr lang="en-US" altLang="zh-TW"/>
          </a:p>
        </p:txBody>
      </p:sp>
    </p:spTree>
    <p:extLst>
      <p:ext uri="{BB962C8B-B14F-4D97-AF65-F5344CB8AC3E}">
        <p14:creationId xmlns:p14="http://schemas.microsoft.com/office/powerpoint/2010/main" val="111343618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7" name="直線接點 6"/>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29" name="標題 28"/>
          <p:cNvSpPr>
            <a:spLocks noGrp="1"/>
          </p:cNvSpPr>
          <p:nvPr>
            <p:ph type="title"/>
          </p:nvPr>
        </p:nvSpPr>
        <p:spPr>
          <a:xfrm>
            <a:off x="304800" y="5410200"/>
            <a:ext cx="8610600" cy="882650"/>
          </a:xfrm>
        </p:spPr>
        <p:txBody>
          <a:bodyPr/>
          <a:lstStyle>
            <a:lvl1pPr>
              <a:defRPr/>
            </a:lvl1pPr>
          </a:lstStyle>
          <a:p>
            <a:r>
              <a:rPr lang="zh-TW" altLang="en-US"/>
              <a:t>按一下以編輯母片標題樣式</a:t>
            </a:r>
            <a:endParaRPr lang="en-US"/>
          </a:p>
        </p:txBody>
      </p:sp>
      <p:sp>
        <p:nvSpPr>
          <p:cNvPr id="13" name="文字版面配置區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zh-TW" altLang="en-US"/>
              <a:t>按一下以編輯母片文字樣式</a:t>
            </a:r>
          </a:p>
        </p:txBody>
      </p:sp>
      <p:sp>
        <p:nvSpPr>
          <p:cNvPr id="25" name="文字版面配置區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zh-TW" altLang="en-US"/>
              <a:t>按一下以編輯母片文字樣式</a:t>
            </a:r>
          </a:p>
        </p:txBody>
      </p:sp>
      <p:sp>
        <p:nvSpPr>
          <p:cNvPr id="4" name="內容版面配置區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28" name="內容版面配置區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8" name="日期版面配置區 9"/>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0CCE173D-A3C0-46EE-B2E2-34A4A69FA9C3}" type="datetime1">
              <a:rPr lang="zh-TW" altLang="en-US"/>
              <a:pPr>
                <a:defRPr/>
              </a:pPr>
              <a:t>2024/9/18</a:t>
            </a:fld>
            <a:r>
              <a:rPr lang="en-US" altLang="zh-TW"/>
              <a:t>96.02.11</a:t>
            </a:r>
          </a:p>
        </p:txBody>
      </p:sp>
      <p:sp>
        <p:nvSpPr>
          <p:cNvPr id="9" name="頁尾版面配置區 5"/>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10" name="投影片編號版面配置區 6"/>
          <p:cNvSpPr>
            <a:spLocks noGrp="1"/>
          </p:cNvSpPr>
          <p:nvPr>
            <p:ph type="sldNum" sz="quarter" idx="12"/>
          </p:nvPr>
        </p:nvSpPr>
        <p:spPr>
          <a:xfrm>
            <a:off x="8229600" y="6477000"/>
            <a:ext cx="762000" cy="247650"/>
          </a:xfrm>
        </p:spPr>
        <p:txBody>
          <a:bodyPr/>
          <a:lstStyle>
            <a:lvl1pPr>
              <a:defRPr sz="1200" b="0">
                <a:solidFill>
                  <a:srgbClr val="D38E27"/>
                </a:solidFill>
                <a:effectLst/>
              </a:defRPr>
            </a:lvl1pPr>
          </a:lstStyle>
          <a:p>
            <a:pPr>
              <a:defRPr/>
            </a:pPr>
            <a:fld id="{04F4DF47-C6AA-4C30-BE54-D83B088592A0}" type="slidenum">
              <a:rPr lang="en-US" altLang="zh-TW"/>
              <a:pPr>
                <a:defRPr/>
              </a:pPr>
              <a:t>‹#›</a:t>
            </a:fld>
            <a:endParaRPr lang="en-US" altLang="zh-TW"/>
          </a:p>
        </p:txBody>
      </p:sp>
    </p:spTree>
    <p:extLst>
      <p:ext uri="{BB962C8B-B14F-4D97-AF65-F5344CB8AC3E}">
        <p14:creationId xmlns:p14="http://schemas.microsoft.com/office/powerpoint/2010/main" val="203536899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30" name="標題 29"/>
          <p:cNvSpPr>
            <a:spLocks noGrp="1"/>
          </p:cNvSpPr>
          <p:nvPr>
            <p:ph type="title"/>
          </p:nvPr>
        </p:nvSpPr>
        <p:spPr>
          <a:xfrm>
            <a:off x="301752" y="457200"/>
            <a:ext cx="8686800" cy="841248"/>
          </a:xfrm>
        </p:spPr>
        <p:txBody>
          <a:bodyPr/>
          <a:lstStyle/>
          <a:p>
            <a:r>
              <a:rPr lang="zh-TW" altLang="en-US"/>
              <a:t>按一下以編輯母片標題樣式</a:t>
            </a:r>
            <a:endParaRPr lang="en-US"/>
          </a:p>
        </p:txBody>
      </p:sp>
      <p:sp>
        <p:nvSpPr>
          <p:cNvPr id="3" name="投影片編號版面配置區 4"/>
          <p:cNvSpPr>
            <a:spLocks noGrp="1"/>
          </p:cNvSpPr>
          <p:nvPr>
            <p:ph type="sldNum" sz="quarter" idx="10"/>
          </p:nvPr>
        </p:nvSpPr>
        <p:spPr/>
        <p:txBody>
          <a:bodyPr/>
          <a:lstStyle>
            <a:lvl1pPr>
              <a:defRPr/>
            </a:lvl1pPr>
          </a:lstStyle>
          <a:p>
            <a:pPr>
              <a:defRPr/>
            </a:pPr>
            <a:fld id="{109602A7-F687-4C52-B360-B33A84F2AFBD}" type="slidenum">
              <a:rPr lang="en-US" altLang="zh-TW"/>
              <a:pPr>
                <a:defRPr/>
              </a:pPr>
              <a:t>‹#›</a:t>
            </a:fld>
            <a:endParaRPr lang="en-US" altLang="zh-TW"/>
          </a:p>
        </p:txBody>
      </p:sp>
    </p:spTree>
    <p:extLst>
      <p:ext uri="{BB962C8B-B14F-4D97-AF65-F5344CB8AC3E}">
        <p14:creationId xmlns:p14="http://schemas.microsoft.com/office/powerpoint/2010/main" val="64534351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版面配置區 2"/>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3512DF7F-983D-47E6-99FA-3BCE3DE6F733}" type="datetime1">
              <a:rPr lang="zh-TW" altLang="en-US"/>
              <a:pPr>
                <a:defRPr/>
              </a:pPr>
              <a:t>2024/9/18</a:t>
            </a:fld>
            <a:r>
              <a:rPr lang="en-US" altLang="zh-TW"/>
              <a:t>96.02.11</a:t>
            </a:r>
          </a:p>
        </p:txBody>
      </p:sp>
      <p:sp>
        <p:nvSpPr>
          <p:cNvPr id="3" name="頁尾版面配置區 23"/>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Tree>
    <p:extLst>
      <p:ext uri="{BB962C8B-B14F-4D97-AF65-F5344CB8AC3E}">
        <p14:creationId xmlns:p14="http://schemas.microsoft.com/office/powerpoint/2010/main" val="390501996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5" name="直線接點 4"/>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12" name="標題 11"/>
          <p:cNvSpPr>
            <a:spLocks noGrp="1"/>
          </p:cNvSpPr>
          <p:nvPr>
            <p:ph type="title"/>
          </p:nvPr>
        </p:nvSpPr>
        <p:spPr>
          <a:xfrm>
            <a:off x="457200" y="5486400"/>
            <a:ext cx="8458200" cy="520700"/>
          </a:xfrm>
        </p:spPr>
        <p:txBody>
          <a:bodyPr/>
          <a:lstStyle>
            <a:lvl1pPr algn="l">
              <a:buNone/>
              <a:defRPr sz="2000" b="1"/>
            </a:lvl1pPr>
          </a:lstStyle>
          <a:p>
            <a:r>
              <a:rPr lang="zh-TW" altLang="en-US"/>
              <a:t>按一下以編輯母片標題樣式</a:t>
            </a:r>
            <a:endParaRPr lang="en-US"/>
          </a:p>
        </p:txBody>
      </p:sp>
      <p:sp>
        <p:nvSpPr>
          <p:cNvPr id="26" name="文字版面配置區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zh-TW" altLang="en-US"/>
              <a:t>按一下以編輯母片文字樣式</a:t>
            </a:r>
          </a:p>
        </p:txBody>
      </p:sp>
      <p:sp>
        <p:nvSpPr>
          <p:cNvPr id="14" name="內容版面配置區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6" name="日期版面配置區 24"/>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252BD2B2-E369-4FE9-A7BD-52C28F7CB6C1}" type="datetime1">
              <a:rPr lang="zh-TW" altLang="en-US"/>
              <a:pPr>
                <a:defRPr/>
              </a:pPr>
              <a:t>2024/9/18</a:t>
            </a:fld>
            <a:r>
              <a:rPr lang="en-US" altLang="zh-TW"/>
              <a:t>96.02.11</a:t>
            </a:r>
          </a:p>
        </p:txBody>
      </p:sp>
      <p:sp>
        <p:nvSpPr>
          <p:cNvPr id="7" name="頁尾版面配置區 28"/>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8" name="投影片編號版面配置區 6"/>
          <p:cNvSpPr>
            <a:spLocks noGrp="1"/>
          </p:cNvSpPr>
          <p:nvPr>
            <p:ph type="sldNum" sz="quarter" idx="12"/>
          </p:nvPr>
        </p:nvSpPr>
        <p:spPr/>
        <p:txBody>
          <a:bodyPr/>
          <a:lstStyle>
            <a:lvl1pPr>
              <a:defRPr sz="1200" b="0">
                <a:solidFill>
                  <a:srgbClr val="D38E27"/>
                </a:solidFill>
                <a:effectLst/>
              </a:defRPr>
            </a:lvl1pPr>
          </a:lstStyle>
          <a:p>
            <a:pPr>
              <a:defRPr/>
            </a:pPr>
            <a:fld id="{EC97658F-34ED-46D9-BFD2-6AE9F9AE5FDF}" type="slidenum">
              <a:rPr lang="en-US" altLang="zh-TW"/>
              <a:pPr>
                <a:defRPr/>
              </a:pPr>
              <a:t>‹#›</a:t>
            </a:fld>
            <a:endParaRPr lang="en-US" altLang="zh-TW"/>
          </a:p>
        </p:txBody>
      </p:sp>
    </p:spTree>
    <p:extLst>
      <p:ext uri="{BB962C8B-B14F-4D97-AF65-F5344CB8AC3E}">
        <p14:creationId xmlns:p14="http://schemas.microsoft.com/office/powerpoint/2010/main" val="285827390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13" name="圖片版面配置區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zh-TW" altLang="en-US" noProof="0"/>
              <a:t>按一下圖示以新增圖片</a:t>
            </a:r>
            <a:endParaRPr lang="en-US" noProof="0" dirty="0"/>
          </a:p>
        </p:txBody>
      </p:sp>
      <p:sp>
        <p:nvSpPr>
          <p:cNvPr id="17" name="標題 16"/>
          <p:cNvSpPr>
            <a:spLocks noGrp="1"/>
          </p:cNvSpPr>
          <p:nvPr>
            <p:ph type="title"/>
          </p:nvPr>
        </p:nvSpPr>
        <p:spPr>
          <a:xfrm>
            <a:off x="381000" y="4993760"/>
            <a:ext cx="5867400" cy="522288"/>
          </a:xfrm>
        </p:spPr>
        <p:txBody>
          <a:bodyPr/>
          <a:lstStyle>
            <a:lvl1pPr algn="l">
              <a:buNone/>
              <a:defRPr sz="2000" b="1"/>
            </a:lvl1pPr>
          </a:lstStyle>
          <a:p>
            <a:r>
              <a:rPr lang="zh-TW" altLang="en-US"/>
              <a:t>按一下以編輯母片標題樣式</a:t>
            </a:r>
            <a:endParaRPr lang="en-US"/>
          </a:p>
        </p:txBody>
      </p:sp>
      <p:sp>
        <p:nvSpPr>
          <p:cNvPr id="26" name="文字版面配置區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zh-TW" altLang="en-US"/>
              <a:t>按一下以編輯母片文字樣式</a:t>
            </a:r>
          </a:p>
        </p:txBody>
      </p:sp>
      <p:sp>
        <p:nvSpPr>
          <p:cNvPr id="5" name="日期版面配置區 6"/>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5B7622FA-8B67-4D67-90CF-FAC42C8228DA}" type="datetime1">
              <a:rPr lang="zh-TW" altLang="en-US"/>
              <a:pPr>
                <a:defRPr/>
              </a:pPr>
              <a:t>2024/9/18</a:t>
            </a:fld>
            <a:r>
              <a:rPr lang="en-US" altLang="zh-TW"/>
              <a:t>96.02.11</a:t>
            </a:r>
          </a:p>
        </p:txBody>
      </p:sp>
      <p:sp>
        <p:nvSpPr>
          <p:cNvPr id="6" name="頁尾版面配置區 4"/>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7" name="投影片編號版面配置區 30"/>
          <p:cNvSpPr>
            <a:spLocks noGrp="1"/>
          </p:cNvSpPr>
          <p:nvPr>
            <p:ph type="sldNum" sz="quarter" idx="12"/>
          </p:nvPr>
        </p:nvSpPr>
        <p:spPr/>
        <p:txBody>
          <a:bodyPr/>
          <a:lstStyle>
            <a:lvl1pPr>
              <a:defRPr sz="1200" b="0">
                <a:solidFill>
                  <a:srgbClr val="D38E27"/>
                </a:solidFill>
                <a:effectLst/>
              </a:defRPr>
            </a:lvl1pPr>
          </a:lstStyle>
          <a:p>
            <a:pPr>
              <a:defRPr/>
            </a:pPr>
            <a:fld id="{8CF2B1A0-6759-4E8A-B4D4-B369ACF9B6E6}" type="slidenum">
              <a:rPr lang="en-US" altLang="zh-TW"/>
              <a:pPr>
                <a:defRPr/>
              </a:pPr>
              <a:t>‹#›</a:t>
            </a:fld>
            <a:endParaRPr lang="en-US" altLang="zh-TW"/>
          </a:p>
        </p:txBody>
      </p:sp>
    </p:spTree>
    <p:extLst>
      <p:ext uri="{BB962C8B-B14F-4D97-AF65-F5344CB8AC3E}">
        <p14:creationId xmlns:p14="http://schemas.microsoft.com/office/powerpoint/2010/main" val="133276018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投影片編號版面配置區 4"/>
          <p:cNvSpPr>
            <a:spLocks noGrp="1"/>
          </p:cNvSpPr>
          <p:nvPr>
            <p:ph type="sldNum" sz="quarter" idx="10"/>
          </p:nvPr>
        </p:nvSpPr>
        <p:spPr/>
        <p:txBody>
          <a:bodyPr/>
          <a:lstStyle>
            <a:lvl1pPr>
              <a:defRPr/>
            </a:lvl1pPr>
          </a:lstStyle>
          <a:p>
            <a:pPr>
              <a:defRPr/>
            </a:pPr>
            <a:fld id="{53306CE0-378A-46F0-A46B-4A584C44825B}" type="slidenum">
              <a:rPr lang="en-US" altLang="zh-TW"/>
              <a:pPr>
                <a:defRPr/>
              </a:pPr>
              <a:t>‹#›</a:t>
            </a:fld>
            <a:endParaRPr lang="en-US" altLang="zh-TW"/>
          </a:p>
        </p:txBody>
      </p:sp>
    </p:spTree>
    <p:extLst>
      <p:ext uri="{BB962C8B-B14F-4D97-AF65-F5344CB8AC3E}">
        <p14:creationId xmlns:p14="http://schemas.microsoft.com/office/powerpoint/2010/main" val="259026106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858000" y="549276"/>
            <a:ext cx="18288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457200" y="549276"/>
            <a:ext cx="6248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3"/>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B5B7DDD6-DF07-4846-9D23-1C9068BEB887}" type="datetime1">
              <a:rPr lang="zh-TW" altLang="en-US"/>
              <a:pPr>
                <a:defRPr/>
              </a:pPr>
              <a:t>2024/9/18</a:t>
            </a:fld>
            <a:r>
              <a:rPr lang="en-US" altLang="zh-TW"/>
              <a:t>96.02.11</a:t>
            </a:r>
          </a:p>
        </p:txBody>
      </p:sp>
      <p:sp>
        <p:nvSpPr>
          <p:cNvPr id="5" name="頁尾版面配置區 4"/>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sz="1200" b="0">
                <a:solidFill>
                  <a:srgbClr val="D38E27"/>
                </a:solidFill>
                <a:effectLst/>
              </a:defRPr>
            </a:lvl1pPr>
          </a:lstStyle>
          <a:p>
            <a:pPr>
              <a:defRPr/>
            </a:pPr>
            <a:fld id="{7692A4F2-9195-43D5-B23C-54218D1AA890}" type="slidenum">
              <a:rPr lang="en-US" altLang="zh-TW"/>
              <a:pPr>
                <a:defRPr/>
              </a:pPr>
              <a:t>‹#›</a:t>
            </a:fld>
            <a:endParaRPr lang="en-US" altLang="zh-TW"/>
          </a:p>
        </p:txBody>
      </p:sp>
    </p:spTree>
    <p:extLst>
      <p:ext uri="{BB962C8B-B14F-4D97-AF65-F5344CB8AC3E}">
        <p14:creationId xmlns:p14="http://schemas.microsoft.com/office/powerpoint/2010/main" val="36021044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3.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3.jpe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image" Target="../media/image5.jpe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image" Target="../media/image3.jpeg"/><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直線接點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p>
        </p:txBody>
      </p:sp>
      <p:sp>
        <p:nvSpPr>
          <p:cNvPr id="1029" name="文字版面配置區 7"/>
          <p:cNvSpPr>
            <a:spLocks noGrp="1"/>
          </p:cNvSpPr>
          <p:nvPr>
            <p:ph type="body" idx="1"/>
          </p:nvPr>
        </p:nvSpPr>
        <p:spPr bwMode="auto">
          <a:xfrm>
            <a:off x="304800" y="1554163"/>
            <a:ext cx="8686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投影片編號版面配置區 4"/>
          <p:cNvSpPr>
            <a:spLocks noGrp="1"/>
          </p:cNvSpPr>
          <p:nvPr>
            <p:ph type="sldNum" sz="quarter" idx="4"/>
          </p:nvPr>
        </p:nvSpPr>
        <p:spPr>
          <a:xfrm>
            <a:off x="8229600" y="6477000"/>
            <a:ext cx="7620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600" b="1">
                <a:solidFill>
                  <a:schemeClr val="hlink"/>
                </a:solidFill>
                <a:effectLst>
                  <a:outerShdw blurRad="38100" dist="38100" dir="2700000" algn="tl">
                    <a:srgbClr val="C0C0C0"/>
                  </a:outerShdw>
                </a:effectLst>
              </a:defRPr>
            </a:lvl1pPr>
          </a:lstStyle>
          <a:p>
            <a:pPr>
              <a:defRPr/>
            </a:pPr>
            <a:fld id="{FA7EE027-1BFD-4C37-855C-74BF4D48AF33}" type="slidenum">
              <a:rPr lang="en-US" altLang="zh-TW"/>
              <a:pPr>
                <a:defRPr/>
              </a:pPr>
              <a:t>‹#›</a:t>
            </a:fld>
            <a:endParaRPr lang="en-US" altLang="zh-TW"/>
          </a:p>
        </p:txBody>
      </p:sp>
      <p:sp>
        <p:nvSpPr>
          <p:cNvPr id="10" name="標題版面配置區 9"/>
          <p:cNvSpPr>
            <a:spLocks noGrp="1"/>
          </p:cNvSpPr>
          <p:nvPr>
            <p:ph type="title"/>
          </p:nvPr>
        </p:nvSpPr>
        <p:spPr>
          <a:xfrm>
            <a:off x="304800" y="457200"/>
            <a:ext cx="8686800" cy="838200"/>
          </a:xfrm>
          <a:prstGeom prst="rect">
            <a:avLst/>
          </a:prstGeom>
        </p:spPr>
        <p:txBody>
          <a:bodyPr vert="horz" anchor="ctr">
            <a:normAutofit/>
          </a:bodyPr>
          <a:lstStyle/>
          <a:p>
            <a:r>
              <a:rPr lang="zh-TW" altLang="en-US"/>
              <a:t>按一下以編輯母片標題樣式</a:t>
            </a:r>
            <a:endParaRPr lang="en-US"/>
          </a:p>
        </p:txBody>
      </p:sp>
      <p:sp>
        <p:nvSpPr>
          <p:cNvPr id="9" name="直線接點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p>
        </p:txBody>
      </p:sp>
      <p:sp>
        <p:nvSpPr>
          <p:cNvPr id="12" name="直線接點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p>
        </p:txBody>
      </p:sp>
    </p:spTree>
  </p:cSld>
  <p:clrMap bg1="lt1" tx1="dk1" bg2="lt2" tx2="dk2" accent1="accent1" accent2="accent2" accent3="accent3" accent4="accent4" accent5="accent5" accent6="accent6" hlink="hlink" folHlink="folHlink"/>
  <p:sldLayoutIdLst>
    <p:sldLayoutId id="2147488111" r:id="rId1"/>
    <p:sldLayoutId id="2147488112" r:id="rId2"/>
    <p:sldLayoutId id="2147488113" r:id="rId3"/>
    <p:sldLayoutId id="2147488076" r:id="rId4"/>
    <p:sldLayoutId id="2147488114" r:id="rId5"/>
    <p:sldLayoutId id="2147488077" r:id="rId6"/>
    <p:sldLayoutId id="2147488115" r:id="rId7"/>
    <p:sldLayoutId id="2147488116" r:id="rId8"/>
    <p:sldLayoutId id="2147488078" r:id="rId9"/>
    <p:sldLayoutId id="2147488117" r:id="rId10"/>
    <p:sldLayoutId id="2147488079" r:id="rId11"/>
  </p:sldLayoutIdLst>
  <p:hf hdr="0" ftr="0" dt="0"/>
  <p:txStyles>
    <p:title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p:titleStyle>
    <p:body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直線接點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2053" name="文字版面配置區 7"/>
          <p:cNvSpPr>
            <a:spLocks noGrp="1"/>
          </p:cNvSpPr>
          <p:nvPr>
            <p:ph type="body" idx="1"/>
          </p:nvPr>
        </p:nvSpPr>
        <p:spPr bwMode="auto">
          <a:xfrm>
            <a:off x="304800" y="1554163"/>
            <a:ext cx="8686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投影片編號版面配置區 4"/>
          <p:cNvSpPr>
            <a:spLocks noGrp="1"/>
          </p:cNvSpPr>
          <p:nvPr>
            <p:ph type="sldNum" sz="quarter" idx="4"/>
          </p:nvPr>
        </p:nvSpPr>
        <p:spPr>
          <a:xfrm>
            <a:off x="8229600" y="6477000"/>
            <a:ext cx="7620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600" b="1">
                <a:solidFill>
                  <a:srgbClr val="AD1F1F"/>
                </a:solidFill>
                <a:effectLst>
                  <a:outerShdw blurRad="38100" dist="38100" dir="2700000" algn="tl">
                    <a:srgbClr val="C0C0C0"/>
                  </a:outerShdw>
                </a:effectLst>
              </a:defRPr>
            </a:lvl1pPr>
          </a:lstStyle>
          <a:p>
            <a:pPr>
              <a:defRPr/>
            </a:pPr>
            <a:fld id="{B67B2F74-56B5-4E66-96C3-134934064E30}" type="slidenum">
              <a:rPr lang="en-US" altLang="zh-TW"/>
              <a:pPr>
                <a:defRPr/>
              </a:pPr>
              <a:t>‹#›</a:t>
            </a:fld>
            <a:endParaRPr lang="en-US" altLang="zh-TW"/>
          </a:p>
        </p:txBody>
      </p:sp>
      <p:sp>
        <p:nvSpPr>
          <p:cNvPr id="10" name="標題版面配置區 9"/>
          <p:cNvSpPr>
            <a:spLocks noGrp="1"/>
          </p:cNvSpPr>
          <p:nvPr>
            <p:ph type="title"/>
          </p:nvPr>
        </p:nvSpPr>
        <p:spPr>
          <a:xfrm>
            <a:off x="304800" y="457200"/>
            <a:ext cx="8686800" cy="838200"/>
          </a:xfrm>
          <a:prstGeom prst="rect">
            <a:avLst/>
          </a:prstGeom>
        </p:spPr>
        <p:txBody>
          <a:bodyPr vert="horz" anchor="ctr">
            <a:normAutofit/>
          </a:bodyPr>
          <a:lstStyle/>
          <a:p>
            <a:r>
              <a:rPr lang="zh-TW" altLang="en-US"/>
              <a:t>按一下以編輯母片標題樣式</a:t>
            </a:r>
            <a:endParaRPr lang="en-US"/>
          </a:p>
        </p:txBody>
      </p:sp>
      <p:sp>
        <p:nvSpPr>
          <p:cNvPr id="9" name="直線接點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12" name="直線接點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Tree>
  </p:cSld>
  <p:clrMap bg1="lt1" tx1="dk1" bg2="lt2" tx2="dk2" accent1="accent1" accent2="accent2" accent3="accent3" accent4="accent4" accent5="accent5" accent6="accent6" hlink="hlink" folHlink="folHlink"/>
  <p:sldLayoutIdLst>
    <p:sldLayoutId id="2147488118" r:id="rId1"/>
    <p:sldLayoutId id="2147488119" r:id="rId2"/>
    <p:sldLayoutId id="2147488120" r:id="rId3"/>
    <p:sldLayoutId id="2147488080" r:id="rId4"/>
    <p:sldLayoutId id="2147488121" r:id="rId5"/>
    <p:sldLayoutId id="2147488081" r:id="rId6"/>
    <p:sldLayoutId id="2147488122" r:id="rId7"/>
    <p:sldLayoutId id="2147488123" r:id="rId8"/>
    <p:sldLayoutId id="2147488082" r:id="rId9"/>
    <p:sldLayoutId id="2147488124" r:id="rId10"/>
    <p:sldLayoutId id="2147488083" r:id="rId11"/>
  </p:sldLayoutIdLst>
  <p:hf hdr="0" ftr="0" dt="0"/>
  <p:txStyles>
    <p:title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p:titleStyle>
    <p:body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7" name="直線接點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3077" name="文字版面配置區 7"/>
          <p:cNvSpPr>
            <a:spLocks noGrp="1"/>
          </p:cNvSpPr>
          <p:nvPr>
            <p:ph type="body" idx="1"/>
          </p:nvPr>
        </p:nvSpPr>
        <p:spPr bwMode="auto">
          <a:xfrm>
            <a:off x="304800" y="1554163"/>
            <a:ext cx="8686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投影片編號版面配置區 4"/>
          <p:cNvSpPr>
            <a:spLocks noGrp="1"/>
          </p:cNvSpPr>
          <p:nvPr>
            <p:ph type="sldNum" sz="quarter" idx="4"/>
          </p:nvPr>
        </p:nvSpPr>
        <p:spPr>
          <a:xfrm>
            <a:off x="8229600" y="6477000"/>
            <a:ext cx="7620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400" b="1">
                <a:solidFill>
                  <a:srgbClr val="AD1F1F"/>
                </a:solidFill>
                <a:effectLst>
                  <a:outerShdw blurRad="38100" dist="38100" dir="2700000" algn="tl">
                    <a:srgbClr val="C0C0C0"/>
                  </a:outerShdw>
                </a:effectLst>
              </a:defRPr>
            </a:lvl1pPr>
          </a:lstStyle>
          <a:p>
            <a:pPr>
              <a:defRPr/>
            </a:pPr>
            <a:fld id="{961C78F8-E100-493F-9A8D-8CEE2A6F79A6}" type="slidenum">
              <a:rPr lang="en-US" altLang="zh-TW"/>
              <a:pPr>
                <a:defRPr/>
              </a:pPr>
              <a:t>‹#›</a:t>
            </a:fld>
            <a:endParaRPr lang="en-US" altLang="zh-TW"/>
          </a:p>
        </p:txBody>
      </p:sp>
      <p:sp>
        <p:nvSpPr>
          <p:cNvPr id="10" name="標題版面配置區 9"/>
          <p:cNvSpPr>
            <a:spLocks noGrp="1"/>
          </p:cNvSpPr>
          <p:nvPr>
            <p:ph type="title"/>
          </p:nvPr>
        </p:nvSpPr>
        <p:spPr>
          <a:xfrm>
            <a:off x="304800" y="457200"/>
            <a:ext cx="8686800" cy="838200"/>
          </a:xfrm>
          <a:prstGeom prst="rect">
            <a:avLst/>
          </a:prstGeom>
        </p:spPr>
        <p:txBody>
          <a:bodyPr vert="horz" anchor="ctr">
            <a:normAutofit/>
          </a:bodyPr>
          <a:lstStyle/>
          <a:p>
            <a:r>
              <a:rPr lang="zh-TW" altLang="en-US"/>
              <a:t>按一下以編輯母片標題樣式</a:t>
            </a:r>
            <a:endParaRPr lang="en-US"/>
          </a:p>
        </p:txBody>
      </p:sp>
      <p:sp>
        <p:nvSpPr>
          <p:cNvPr id="9" name="直線接點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12" name="直線接點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Tree>
  </p:cSld>
  <p:clrMap bg1="lt1" tx1="dk1" bg2="lt2" tx2="dk2" accent1="accent1" accent2="accent2" accent3="accent3" accent4="accent4" accent5="accent5" accent6="accent6" hlink="hlink" folHlink="folHlink"/>
  <p:sldLayoutIdLst>
    <p:sldLayoutId id="2147488125" r:id="rId1"/>
    <p:sldLayoutId id="2147488126" r:id="rId2"/>
    <p:sldLayoutId id="2147488127" r:id="rId3"/>
    <p:sldLayoutId id="2147488084" r:id="rId4"/>
    <p:sldLayoutId id="2147488128" r:id="rId5"/>
    <p:sldLayoutId id="2147488085" r:id="rId6"/>
    <p:sldLayoutId id="2147488129" r:id="rId7"/>
    <p:sldLayoutId id="2147488130" r:id="rId8"/>
    <p:sldLayoutId id="2147488131" r:id="rId9"/>
    <p:sldLayoutId id="2147488086" r:id="rId10"/>
    <p:sldLayoutId id="2147488132" r:id="rId11"/>
    <p:sldLayoutId id="2147488087" r:id="rId12"/>
  </p:sldLayoutIdLst>
  <p:hf hdr="0" ftr="0" dt="0"/>
  <p:txStyles>
    <p:title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p:titleStyle>
    <p:body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直線接點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1029" name="文字版面配置區 7"/>
          <p:cNvSpPr>
            <a:spLocks noGrp="1"/>
          </p:cNvSpPr>
          <p:nvPr>
            <p:ph type="body" idx="1"/>
          </p:nvPr>
        </p:nvSpPr>
        <p:spPr bwMode="auto">
          <a:xfrm>
            <a:off x="304800" y="1554163"/>
            <a:ext cx="8686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投影片編號版面配置區 4"/>
          <p:cNvSpPr>
            <a:spLocks noGrp="1"/>
          </p:cNvSpPr>
          <p:nvPr>
            <p:ph type="sldNum" sz="quarter" idx="4"/>
          </p:nvPr>
        </p:nvSpPr>
        <p:spPr>
          <a:xfrm>
            <a:off x="8229600" y="6477000"/>
            <a:ext cx="7620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400" b="1">
                <a:solidFill>
                  <a:schemeClr val="hlink"/>
                </a:solidFill>
                <a:effectLst>
                  <a:outerShdw blurRad="38100" dist="38100" dir="2700000" algn="tl">
                    <a:srgbClr val="C0C0C0"/>
                  </a:outerShdw>
                </a:effectLst>
              </a:defRPr>
            </a:lvl1pPr>
          </a:lstStyle>
          <a:p>
            <a:pPr>
              <a:defRPr/>
            </a:pPr>
            <a:fld id="{DCCA9A82-FD47-4A5C-B719-06EE60498BCF}" type="slidenum">
              <a:rPr lang="en-US" altLang="zh-TW">
                <a:solidFill>
                  <a:srgbClr val="AD1F1F"/>
                </a:solidFill>
              </a:rPr>
              <a:pPr>
                <a:defRPr/>
              </a:pPr>
              <a:t>‹#›</a:t>
            </a:fld>
            <a:endParaRPr lang="en-US" altLang="zh-TW">
              <a:solidFill>
                <a:srgbClr val="AD1F1F"/>
              </a:solidFill>
            </a:endParaRPr>
          </a:p>
        </p:txBody>
      </p:sp>
      <p:sp>
        <p:nvSpPr>
          <p:cNvPr id="10" name="標題版面配置區 9"/>
          <p:cNvSpPr>
            <a:spLocks noGrp="1"/>
          </p:cNvSpPr>
          <p:nvPr>
            <p:ph type="title"/>
          </p:nvPr>
        </p:nvSpPr>
        <p:spPr>
          <a:xfrm>
            <a:off x="304800" y="457200"/>
            <a:ext cx="8686800" cy="838200"/>
          </a:xfrm>
          <a:prstGeom prst="rect">
            <a:avLst/>
          </a:prstGeom>
        </p:spPr>
        <p:txBody>
          <a:bodyPr vert="horz" anchor="ctr">
            <a:normAutofit/>
          </a:bodyPr>
          <a:lstStyle/>
          <a:p>
            <a:r>
              <a:rPr lang="zh-TW" altLang="en-US"/>
              <a:t>按一下以編輯母片標題樣式</a:t>
            </a:r>
            <a:endParaRPr lang="en-US"/>
          </a:p>
        </p:txBody>
      </p:sp>
      <p:sp>
        <p:nvSpPr>
          <p:cNvPr id="9" name="直線接點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12" name="直線接點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Tree>
    <p:extLst>
      <p:ext uri="{BB962C8B-B14F-4D97-AF65-F5344CB8AC3E}">
        <p14:creationId xmlns:p14="http://schemas.microsoft.com/office/powerpoint/2010/main" val="2645852285"/>
      </p:ext>
    </p:extLst>
  </p:cSld>
  <p:clrMap bg1="lt1" tx1="dk1" bg2="lt2" tx2="dk2" accent1="accent1" accent2="accent2" accent3="accent3" accent4="accent4" accent5="accent5" accent6="accent6" hlink="hlink" folHlink="folHlink"/>
  <p:sldLayoutIdLst>
    <p:sldLayoutId id="2147488248" r:id="rId1"/>
    <p:sldLayoutId id="2147488249" r:id="rId2"/>
    <p:sldLayoutId id="2147488250" r:id="rId3"/>
    <p:sldLayoutId id="2147488251" r:id="rId4"/>
    <p:sldLayoutId id="2147488252" r:id="rId5"/>
    <p:sldLayoutId id="2147488253" r:id="rId6"/>
    <p:sldLayoutId id="2147488254" r:id="rId7"/>
    <p:sldLayoutId id="2147488255" r:id="rId8"/>
    <p:sldLayoutId id="2147488256" r:id="rId9"/>
    <p:sldLayoutId id="2147488257" r:id="rId10"/>
    <p:sldLayoutId id="2147488258" r:id="rId11"/>
  </p:sldLayoutIdLst>
  <p:hf hdr="0" ftr="0" dt="0"/>
  <p:txStyles>
    <p:title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p:titleStyle>
    <p:body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1026" name="Rectangle 8"/>
          <p:cNvSpPr>
            <a:spLocks noGrp="1" noChangeArrowheads="1"/>
          </p:cNvSpPr>
          <p:nvPr>
            <p:ph type="body" idx="1"/>
          </p:nvPr>
        </p:nvSpPr>
        <p:spPr bwMode="auto">
          <a:xfrm>
            <a:off x="914400" y="2362200"/>
            <a:ext cx="8001000"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TW" altLang="en-US"/>
              <a:t>按一下以編輯母片</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038" name="Rectangle 14"/>
          <p:cNvSpPr>
            <a:spLocks noGrp="1" noChangeArrowheads="1"/>
          </p:cNvSpPr>
          <p:nvPr>
            <p:ph type="ftr" sz="quarter" idx="3"/>
          </p:nvPr>
        </p:nvSpPr>
        <p:spPr bwMode="auto">
          <a:xfrm>
            <a:off x="2936875" y="6529388"/>
            <a:ext cx="2895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spAutoFit/>
          </a:bodyPr>
          <a:lstStyle>
            <a:lvl1pPr algn="ctr" eaLnBrk="1" hangingPunct="1">
              <a:defRPr kumimoji="0" sz="1400">
                <a:latin typeface="+mn-lt"/>
              </a:defRPr>
            </a:lvl1pPr>
          </a:lstStyle>
          <a:p>
            <a:pPr>
              <a:defRPr/>
            </a:pPr>
            <a:endParaRPr lang="en-US" altLang="zh-TW">
              <a:solidFill>
                <a:srgbClr val="003366"/>
              </a:solidFill>
            </a:endParaRPr>
          </a:p>
        </p:txBody>
      </p:sp>
    </p:spTree>
    <p:extLst>
      <p:ext uri="{BB962C8B-B14F-4D97-AF65-F5344CB8AC3E}">
        <p14:creationId xmlns:p14="http://schemas.microsoft.com/office/powerpoint/2010/main" val="278835304"/>
      </p:ext>
    </p:extLst>
  </p:cSld>
  <p:clrMap bg1="lt1" tx1="dk1" bg2="lt2" tx2="dk2" accent1="accent1" accent2="accent2" accent3="accent3" accent4="accent4" accent5="accent5" accent6="accent6" hlink="hlink" folHlink="folHlink"/>
  <p:sldLayoutIdLst>
    <p:sldLayoutId id="2147488273" r:id="rId1"/>
    <p:sldLayoutId id="2147488274" r:id="rId2"/>
    <p:sldLayoutId id="2147488275" r:id="rId3"/>
    <p:sldLayoutId id="2147488276" r:id="rId4"/>
    <p:sldLayoutId id="2147488277" r:id="rId5"/>
    <p:sldLayoutId id="2147488278" r:id="rId6"/>
    <p:sldLayoutId id="2147488279" r:id="rId7"/>
    <p:sldLayoutId id="2147488280" r:id="rId8"/>
    <p:sldLayoutId id="2147488281" r:id="rId9"/>
    <p:sldLayoutId id="2147488282" r:id="rId10"/>
    <p:sldLayoutId id="2147488283" r:id="rId11"/>
  </p:sldLayoutIdLst>
  <p:txStyles>
    <p:title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pitchFamily="18"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pitchFamily="18"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pitchFamily="18"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pitchFamily="18"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pitchFamily="18"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pitchFamily="18"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pitchFamily="18"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pitchFamily="18" charset="-120"/>
        </a:defRPr>
      </a:lvl9pPr>
    </p:titleStyle>
    <p:bodyStyle>
      <a:lvl1pPr marL="342900" indent="-342900" algn="l" rtl="0" eaLnBrk="0" fontAlgn="base" hangingPunct="0">
        <a:spcBef>
          <a:spcPct val="20000"/>
        </a:spcBef>
        <a:spcAft>
          <a:spcPct val="0"/>
        </a:spcAft>
        <a:buClr>
          <a:schemeClr val="tx1"/>
        </a:buClr>
        <a:buSzPct val="75000"/>
        <a:buFont typeface="Wingdings" panose="05000000000000000000" pitchFamily="2" charset="2"/>
        <a:buChar char="l"/>
        <a:defRPr kumimoji="1"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75000"/>
        <a:buChar char="–"/>
        <a:defRPr kumimoji="1" sz="2400">
          <a:solidFill>
            <a:schemeClr val="tx1"/>
          </a:solidFill>
          <a:latin typeface="+mn-lt"/>
          <a:ea typeface="+mn-ea"/>
        </a:defRPr>
      </a:lvl2pPr>
      <a:lvl3pPr marL="1143000" indent="-228600" algn="l" rtl="0" eaLnBrk="0" fontAlgn="base" hangingPunct="0">
        <a:spcBef>
          <a:spcPct val="20000"/>
        </a:spcBef>
        <a:spcAft>
          <a:spcPct val="0"/>
        </a:spcAft>
        <a:buClr>
          <a:schemeClr val="tx1"/>
        </a:buClr>
        <a:buSzPct val="75000"/>
        <a:buFont typeface="Wingdings" panose="05000000000000000000" pitchFamily="2" charset="2"/>
        <a:buChar char="l"/>
        <a:defRPr kumimoji="1" sz="2000">
          <a:solidFill>
            <a:schemeClr val="tx1"/>
          </a:solidFill>
          <a:latin typeface="+mn-lt"/>
          <a:ea typeface="+mn-ea"/>
        </a:defRPr>
      </a:lvl3pPr>
      <a:lvl4pPr marL="1600200" indent="-228600" algn="l" rtl="0" eaLnBrk="0" fontAlgn="base" hangingPunct="0">
        <a:spcBef>
          <a:spcPct val="20000"/>
        </a:spcBef>
        <a:spcAft>
          <a:spcPct val="0"/>
        </a:spcAft>
        <a:buClr>
          <a:schemeClr val="tx1"/>
        </a:buClr>
        <a:buSzPct val="80000"/>
        <a:buChar char="–"/>
        <a:defRPr kumimoji="1">
          <a:solidFill>
            <a:schemeClr val="tx1"/>
          </a:solidFill>
          <a:latin typeface="+mn-lt"/>
          <a:ea typeface="+mn-ea"/>
        </a:defRPr>
      </a:lvl4pPr>
      <a:lvl5pPr marL="2057400" indent="-228600" algn="l" rtl="0" eaLnBrk="0" fontAlgn="base" hangingPunct="0">
        <a:spcBef>
          <a:spcPct val="20000"/>
        </a:spcBef>
        <a:spcAft>
          <a:spcPct val="0"/>
        </a:spcAft>
        <a:buClr>
          <a:schemeClr val="tx1"/>
        </a:buClr>
        <a:buSzPct val="65000"/>
        <a:buFont typeface="Wingdings" panose="05000000000000000000" pitchFamily="2" charset="2"/>
        <a:buChar char="l"/>
        <a:defRPr kumimoji="1">
          <a:solidFill>
            <a:schemeClr val="tx1"/>
          </a:solidFill>
          <a:latin typeface="+mn-lt"/>
          <a:ea typeface="+mn-ea"/>
        </a:defRPr>
      </a:lvl5pPr>
      <a:lvl6pPr marL="2514600" indent="-228600" algn="l" rtl="0" fontAlgn="base">
        <a:spcBef>
          <a:spcPct val="20000"/>
        </a:spcBef>
        <a:spcAft>
          <a:spcPct val="0"/>
        </a:spcAft>
        <a:buClr>
          <a:schemeClr val="tx1"/>
        </a:buClr>
        <a:buSzPct val="65000"/>
        <a:buFont typeface="Wingdings" pitchFamily="2" charset="2"/>
        <a:buChar char="l"/>
        <a:defRPr kumimoji="1">
          <a:solidFill>
            <a:schemeClr val="tx1"/>
          </a:solidFill>
          <a:latin typeface="+mn-lt"/>
          <a:ea typeface="+mn-ea"/>
        </a:defRPr>
      </a:lvl6pPr>
      <a:lvl7pPr marL="2971800" indent="-228600" algn="l" rtl="0" fontAlgn="base">
        <a:spcBef>
          <a:spcPct val="20000"/>
        </a:spcBef>
        <a:spcAft>
          <a:spcPct val="0"/>
        </a:spcAft>
        <a:buClr>
          <a:schemeClr val="tx1"/>
        </a:buClr>
        <a:buSzPct val="65000"/>
        <a:buFont typeface="Wingdings" pitchFamily="2" charset="2"/>
        <a:buChar char="l"/>
        <a:defRPr kumimoji="1">
          <a:solidFill>
            <a:schemeClr val="tx1"/>
          </a:solidFill>
          <a:latin typeface="+mn-lt"/>
          <a:ea typeface="+mn-ea"/>
        </a:defRPr>
      </a:lvl7pPr>
      <a:lvl8pPr marL="3429000" indent="-228600" algn="l" rtl="0" fontAlgn="base">
        <a:spcBef>
          <a:spcPct val="20000"/>
        </a:spcBef>
        <a:spcAft>
          <a:spcPct val="0"/>
        </a:spcAft>
        <a:buClr>
          <a:schemeClr val="tx1"/>
        </a:buClr>
        <a:buSzPct val="65000"/>
        <a:buFont typeface="Wingdings" pitchFamily="2" charset="2"/>
        <a:buChar char="l"/>
        <a:defRPr kumimoji="1">
          <a:solidFill>
            <a:schemeClr val="tx1"/>
          </a:solidFill>
          <a:latin typeface="+mn-lt"/>
          <a:ea typeface="+mn-ea"/>
        </a:defRPr>
      </a:lvl8pPr>
      <a:lvl9pPr marL="3886200" indent="-228600" algn="l" rtl="0" fontAlgn="base">
        <a:spcBef>
          <a:spcPct val="20000"/>
        </a:spcBef>
        <a:spcAft>
          <a:spcPct val="0"/>
        </a:spcAft>
        <a:buClr>
          <a:schemeClr val="tx1"/>
        </a:buClr>
        <a:buSzPct val="65000"/>
        <a:buFont typeface="Wingdings" pitchFamily="2" charset="2"/>
        <a:buChar char="l"/>
        <a:defRPr kumimoji="1">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直線接點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4101" name="文字版面配置區 7"/>
          <p:cNvSpPr>
            <a:spLocks noGrp="1"/>
          </p:cNvSpPr>
          <p:nvPr>
            <p:ph type="body" idx="1"/>
          </p:nvPr>
        </p:nvSpPr>
        <p:spPr bwMode="auto">
          <a:xfrm>
            <a:off x="304800" y="1554163"/>
            <a:ext cx="8686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投影片編號版面配置區 4"/>
          <p:cNvSpPr>
            <a:spLocks noGrp="1"/>
          </p:cNvSpPr>
          <p:nvPr>
            <p:ph type="sldNum" sz="quarter" idx="4"/>
          </p:nvPr>
        </p:nvSpPr>
        <p:spPr>
          <a:xfrm>
            <a:off x="8229600" y="6477000"/>
            <a:ext cx="7620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400" b="1">
                <a:solidFill>
                  <a:srgbClr val="AD1F1F"/>
                </a:solidFill>
                <a:effectLst>
                  <a:outerShdw blurRad="38100" dist="38100" dir="2700000" algn="tl">
                    <a:srgbClr val="C0C0C0"/>
                  </a:outerShdw>
                </a:effectLst>
              </a:defRPr>
            </a:lvl1pPr>
          </a:lstStyle>
          <a:p>
            <a:pPr>
              <a:defRPr/>
            </a:pPr>
            <a:fld id="{3A03B8AE-AD3D-49E1-B3A2-BB1D9D4EA5C5}" type="slidenum">
              <a:rPr lang="en-US" altLang="zh-TW"/>
              <a:pPr>
                <a:defRPr/>
              </a:pPr>
              <a:t>‹#›</a:t>
            </a:fld>
            <a:endParaRPr lang="en-US" altLang="zh-TW"/>
          </a:p>
        </p:txBody>
      </p:sp>
      <p:sp>
        <p:nvSpPr>
          <p:cNvPr id="10" name="標題版面配置區 9"/>
          <p:cNvSpPr>
            <a:spLocks noGrp="1"/>
          </p:cNvSpPr>
          <p:nvPr>
            <p:ph type="title"/>
          </p:nvPr>
        </p:nvSpPr>
        <p:spPr>
          <a:xfrm>
            <a:off x="304800" y="457200"/>
            <a:ext cx="8686800" cy="838200"/>
          </a:xfrm>
          <a:prstGeom prst="rect">
            <a:avLst/>
          </a:prstGeom>
        </p:spPr>
        <p:txBody>
          <a:bodyPr vert="horz" anchor="ctr">
            <a:normAutofit/>
          </a:bodyPr>
          <a:lstStyle/>
          <a:p>
            <a:r>
              <a:rPr lang="zh-TW" altLang="en-US"/>
              <a:t>按一下以編輯母片標題樣式</a:t>
            </a:r>
            <a:endParaRPr lang="en-US"/>
          </a:p>
        </p:txBody>
      </p:sp>
      <p:sp>
        <p:nvSpPr>
          <p:cNvPr id="9" name="直線接點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12" name="直線接點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Tree>
    <p:extLst>
      <p:ext uri="{BB962C8B-B14F-4D97-AF65-F5344CB8AC3E}">
        <p14:creationId xmlns:p14="http://schemas.microsoft.com/office/powerpoint/2010/main" val="3508544419"/>
      </p:ext>
    </p:extLst>
  </p:cSld>
  <p:clrMap bg1="lt1" tx1="dk1" bg2="lt2" tx2="dk2" accent1="accent1" accent2="accent2" accent3="accent3" accent4="accent4" accent5="accent5" accent6="accent6" hlink="hlink" folHlink="folHlink"/>
  <p:sldLayoutIdLst>
    <p:sldLayoutId id="2147488285" r:id="rId1"/>
    <p:sldLayoutId id="2147488286" r:id="rId2"/>
    <p:sldLayoutId id="2147488287" r:id="rId3"/>
    <p:sldLayoutId id="2147488288" r:id="rId4"/>
    <p:sldLayoutId id="2147488289" r:id="rId5"/>
    <p:sldLayoutId id="2147488290" r:id="rId6"/>
    <p:sldLayoutId id="2147488291" r:id="rId7"/>
    <p:sldLayoutId id="2147488292" r:id="rId8"/>
    <p:sldLayoutId id="2147488293" r:id="rId9"/>
    <p:sldLayoutId id="2147488294" r:id="rId10"/>
    <p:sldLayoutId id="2147488295" r:id="rId11"/>
  </p:sldLayoutIdLst>
  <p:hf hdr="0" ftr="0" dt="0"/>
  <p:txStyles>
    <p:title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p:titleStyle>
    <p:body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6.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4.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jpeg"/><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2.xml"/><Relationship Id="rId1" Type="http://schemas.openxmlformats.org/officeDocument/2006/relationships/themeOverride" Target="../theme/themeOverride6.xml"/><Relationship Id="rId5" Type="http://schemas.openxmlformats.org/officeDocument/2006/relationships/image" Target="../media/image14.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2.xml"/><Relationship Id="rId1" Type="http://schemas.openxmlformats.org/officeDocument/2006/relationships/themeOverride" Target="../theme/themeOverride7.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2.xml"/><Relationship Id="rId1" Type="http://schemas.openxmlformats.org/officeDocument/2006/relationships/themeOverride" Target="../theme/themeOverride8.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2.xml"/><Relationship Id="rId1" Type="http://schemas.openxmlformats.org/officeDocument/2006/relationships/themeOverride" Target="../theme/themeOverride9.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4.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jpeg"/><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7.jpeg"/><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7.jpeg"/><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7.jpeg"/><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7.jpeg"/><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4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7.jpeg"/><Relationship Id="rId1" Type="http://schemas.openxmlformats.org/officeDocument/2006/relationships/slideLayout" Target="../slideLayouts/slideLayout4.xml"/><Relationship Id="rId5" Type="http://schemas.openxmlformats.org/officeDocument/2006/relationships/image" Target="../media/image35.png"/><Relationship Id="rId4" Type="http://schemas.openxmlformats.org/officeDocument/2006/relationships/image" Target="../media/image34.png"/></Relationships>
</file>

<file path=ppt/slides/_rels/slide5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4.xml"/></Relationships>
</file>

<file path=ppt/slides/_rels/slide5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4.xml"/></Relationships>
</file>

<file path=ppt/slides/_rels/slide5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4.xml"/></Relationships>
</file>

<file path=ppt/slides/_rels/slide5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8.xml"/></Relationships>
</file>

<file path=ppt/slides/_rels/slide5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4.xml"/></Relationships>
</file>

<file path=ppt/slides/_rels/slide5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4.xml"/></Relationships>
</file>

<file path=ppt/slides/_rels/slide5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4.xml"/></Relationships>
</file>

<file path=ppt/slides/_rels/slide5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4.xml"/></Relationships>
</file>

<file path=ppt/slides/_rels/slide5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4.xml"/></Relationships>
</file>

<file path=ppt/slides/_rels/slide5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4.xml"/></Relationships>
</file>

<file path=ppt/slides/_rels/slide6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4.xml"/></Relationships>
</file>

<file path=ppt/slides/_rels/slide6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6.xml"/></Relationships>
</file>

<file path=ppt/slides/_rels/slide6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7.jpeg"/><Relationship Id="rId1" Type="http://schemas.openxmlformats.org/officeDocument/2006/relationships/slideLayout" Target="../slideLayouts/slideLayout26.xml"/></Relationships>
</file>

<file path=ppt/slides/_rels/slide6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7.jpeg"/><Relationship Id="rId1" Type="http://schemas.openxmlformats.org/officeDocument/2006/relationships/slideLayout" Target="../slideLayouts/slideLayout26.xml"/><Relationship Id="rId4" Type="http://schemas.openxmlformats.org/officeDocument/2006/relationships/image" Target="../media/image38.png"/></Relationships>
</file>

<file path=ppt/slides/_rels/slide6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7.jpeg"/><Relationship Id="rId1" Type="http://schemas.openxmlformats.org/officeDocument/2006/relationships/slideLayout" Target="../slideLayouts/slideLayout26.xml"/><Relationship Id="rId4" Type="http://schemas.openxmlformats.org/officeDocument/2006/relationships/image" Target="../media/image40.png"/></Relationships>
</file>

<file path=ppt/slides/_rels/slide6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7.jpeg"/><Relationship Id="rId1" Type="http://schemas.openxmlformats.org/officeDocument/2006/relationships/slideLayout" Target="../slideLayouts/slideLayout26.xml"/><Relationship Id="rId4" Type="http://schemas.openxmlformats.org/officeDocument/2006/relationships/image" Target="../media/image42.png"/></Relationships>
</file>

<file path=ppt/slides/_rels/slide6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7.jpeg"/><Relationship Id="rId1" Type="http://schemas.openxmlformats.org/officeDocument/2006/relationships/slideLayout" Target="../slideLayouts/slideLayout26.xml"/><Relationship Id="rId4" Type="http://schemas.openxmlformats.org/officeDocument/2006/relationships/image" Target="../media/image44.png"/></Relationships>
</file>

<file path=ppt/slides/_rels/slide6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7.jpeg"/><Relationship Id="rId1" Type="http://schemas.openxmlformats.org/officeDocument/2006/relationships/slideLayout" Target="../slideLayouts/slideLayout26.xml"/></Relationships>
</file>

<file path=ppt/slides/_rels/slide6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4.xml"/></Relationships>
</file>

<file path=ppt/slides/_rels/slide6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6.xml"/></Relationships>
</file>

<file path=ppt/slides/_rels/slide7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6.xml"/></Relationships>
</file>

<file path=ppt/slides/_rels/slide7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6.xml"/></Relationships>
</file>

<file path=ppt/slides/_rels/slide7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6.xml"/></Relationships>
</file>

<file path=ppt/slides/_rels/slide7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7.jpeg"/><Relationship Id="rId1" Type="http://schemas.openxmlformats.org/officeDocument/2006/relationships/slideLayout" Target="../slideLayouts/slideLayout26.xml"/></Relationships>
</file>

<file path=ppt/slides/_rels/slide7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7.jpeg"/><Relationship Id="rId1" Type="http://schemas.openxmlformats.org/officeDocument/2006/relationships/slideLayout" Target="../slideLayouts/slideLayout26.xml"/></Relationships>
</file>

<file path=ppt/slides/_rels/slide7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7.jpeg"/><Relationship Id="rId1" Type="http://schemas.openxmlformats.org/officeDocument/2006/relationships/slideLayout" Target="../slideLayouts/slideLayout26.xml"/></Relationships>
</file>

<file path=ppt/slides/_rels/slide7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6.xml"/></Relationships>
</file>

<file path=ppt/slides/_rels/slide7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4.xml"/></Relationships>
</file>

<file path=ppt/slides/_rels/slide7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4.xml"/></Relationships>
</file>

<file path=ppt/slides/_rels/slide7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4.xml"/></Relationships>
</file>

<file path=ppt/slides/_rels/slide8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6.xml"/></Relationships>
</file>

<file path=ppt/slides/_rels/slide8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6.xml"/></Relationships>
</file>

<file path=ppt/slides/_rels/slide8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6.xml"/></Relationships>
</file>

<file path=ppt/slides/_rels/slide8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6.xml"/></Relationships>
</file>

<file path=ppt/slides/_rels/slide8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6.xml"/></Relationships>
</file>

<file path=ppt/slides/_rels/slide8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6.xml"/></Relationships>
</file>

<file path=ppt/slides/_rels/slide8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6.xml"/></Relationships>
</file>

<file path=ppt/slides/_rels/slide8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6.xml"/></Relationships>
</file>

<file path=ppt/slides/_rels/slide8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4.xml"/></Relationships>
</file>

<file path=ppt/slides/_rels/slide8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4.xml"/></Relationships>
</file>

<file path=ppt/slides/_rels/slide9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4.xml"/></Relationships>
</file>

<file path=ppt/slides/_rels/slide9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4.xml"/></Relationships>
</file>

<file path=ppt/slides/_rels/slide9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4.xml"/></Relationships>
</file>

<file path=ppt/slides/_rels/slide9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4.xml"/></Relationships>
</file>

<file path=ppt/slides/_rels/slide9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6.xml"/></Relationships>
</file>

<file path=ppt/slides/_rels/slide10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6.xml"/></Relationships>
</file>

<file path=ppt/slides/_rels/slide10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6.xml"/></Relationships>
</file>

<file path=ppt/slides/_rels/slide10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2.xml"/></Relationships>
</file>

<file path=ppt/slides/_rels/slide10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6.xml"/></Relationships>
</file>

<file path=ppt/slides/_rels/slide10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6.xml"/></Relationships>
</file>

<file path=ppt/slides/_rels/slide10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2.xml"/></Relationships>
</file>

<file path=ppt/slides/_rels/slide10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6.xml"/></Relationships>
</file>

<file path=ppt/slides/_rels/slide10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7.jpeg"/><Relationship Id="rId1" Type="http://schemas.openxmlformats.org/officeDocument/2006/relationships/slideLayout" Target="../slideLayouts/slideLayout26.xml"/></Relationships>
</file>

<file path=ppt/slides/_rels/slide10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7.jpeg"/><Relationship Id="rId1" Type="http://schemas.openxmlformats.org/officeDocument/2006/relationships/slideLayout" Target="../slideLayouts/slideLayout26.xml"/></Relationships>
</file>

<file path=ppt/slides/_rels/slide11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7.jpeg"/><Relationship Id="rId1" Type="http://schemas.openxmlformats.org/officeDocument/2006/relationships/slideLayout" Target="../slideLayouts/slideLayout26.xml"/></Relationships>
</file>

<file path=ppt/slides/_rels/slide11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7.jpeg"/><Relationship Id="rId1" Type="http://schemas.openxmlformats.org/officeDocument/2006/relationships/slideLayout" Target="../slideLayouts/slideLayout26.xml"/></Relationships>
</file>

<file path=ppt/slides/_rels/slide1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6.xml"/></Relationships>
</file>

<file path=ppt/slides/_rels/slide11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7.jpeg"/><Relationship Id="rId1" Type="http://schemas.openxmlformats.org/officeDocument/2006/relationships/slideLayout" Target="../slideLayouts/slideLayout26.xml"/></Relationships>
</file>

<file path=ppt/slides/_rels/slide11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7.jpeg"/><Relationship Id="rId1" Type="http://schemas.openxmlformats.org/officeDocument/2006/relationships/slideLayout" Target="../slideLayouts/slideLayout26.xml"/></Relationships>
</file>

<file path=ppt/slides/_rels/slide1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6.xml"/></Relationships>
</file>

<file path=ppt/slides/_rels/slide11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7.jpeg"/><Relationship Id="rId1" Type="http://schemas.openxmlformats.org/officeDocument/2006/relationships/slideLayout" Target="../slideLayouts/slideLayout26.xml"/></Relationships>
</file>

<file path=ppt/slides/_rels/slide11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7.jpeg"/><Relationship Id="rId1" Type="http://schemas.openxmlformats.org/officeDocument/2006/relationships/slideLayout" Target="../slideLayouts/slideLayout26.xml"/></Relationships>
</file>

<file path=ppt/slides/_rels/slide1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1.xml"/></Relationships>
</file>

<file path=ppt/slides/_rels/slide12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7.jpeg"/><Relationship Id="rId1" Type="http://schemas.openxmlformats.org/officeDocument/2006/relationships/slideLayout" Target="../slideLayouts/slideLayout45.xml"/></Relationships>
</file>

<file path=ppt/slides/_rels/slide13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4.xml"/></Relationships>
</file>

<file path=ppt/slides/_rels/slide13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4.xml"/></Relationships>
</file>

<file path=ppt/slides/_rels/slide13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ctrTitle"/>
          </p:nvPr>
        </p:nvSpPr>
        <p:spPr>
          <a:xfrm>
            <a:off x="1439652" y="1916832"/>
            <a:ext cx="6433069" cy="971108"/>
          </a:xfrm>
        </p:spPr>
        <p:txBody>
          <a:bodyPr/>
          <a:lstStyle/>
          <a:p>
            <a:pPr eaLnBrk="1" hangingPunct="1">
              <a:lnSpc>
                <a:spcPts val="4600"/>
              </a:lnSpc>
              <a:defRPr/>
            </a:pPr>
            <a:r>
              <a:rPr lang="zh-TW" altLang="en-US" u="sng">
                <a:solidFill>
                  <a:srgbClr val="800000"/>
                </a:solidFill>
                <a:latin typeface="微軟正黑體" panose="020B0604030504040204" pitchFamily="34" charset="-120"/>
                <a:ea typeface="微軟正黑體" panose="020B0604030504040204" pitchFamily="34" charset="-120"/>
              </a:rPr>
              <a:t>資訊採購作業與履約管理實務</a:t>
            </a:r>
            <a:endParaRPr lang="zh-TW" altLang="en-US" dirty="0">
              <a:solidFill>
                <a:srgbClr val="800000"/>
              </a:solidFill>
              <a:effectLst>
                <a:outerShdw blurRad="38100" dist="38100" dir="2700000" algn="tl">
                  <a:srgbClr val="000000"/>
                </a:outerShdw>
              </a:effectLst>
              <a:latin typeface="微軟正黑體" panose="020B0604030504040204" pitchFamily="34" charset="-120"/>
              <a:ea typeface="微軟正黑體" panose="020B0604030504040204" pitchFamily="34" charset="-120"/>
            </a:endParaRPr>
          </a:p>
        </p:txBody>
      </p:sp>
      <p:sp>
        <p:nvSpPr>
          <p:cNvPr id="57347" name="Rectangle 3"/>
          <p:cNvSpPr>
            <a:spLocks noGrp="1" noChangeArrowheads="1"/>
          </p:cNvSpPr>
          <p:nvPr>
            <p:ph type="subTitle" idx="1"/>
          </p:nvPr>
        </p:nvSpPr>
        <p:spPr>
          <a:xfrm>
            <a:off x="2771800" y="3767192"/>
            <a:ext cx="4290913" cy="635000"/>
          </a:xfrm>
        </p:spPr>
        <p:txBody>
          <a:bodyPr/>
          <a:lstStyle/>
          <a:p>
            <a:pPr eaLnBrk="1" hangingPunct="1"/>
            <a:r>
              <a:rPr lang="zh-TW" altLang="en-US" sz="3200" b="1">
                <a:solidFill>
                  <a:srgbClr val="000000"/>
                </a:solidFill>
                <a:latin typeface="Times New Roman" panose="02020603050405020304" pitchFamily="18" charset="0"/>
                <a:ea typeface="標楷體" panose="03000509000000000000" pitchFamily="65" charset="-120"/>
              </a:rPr>
              <a:t>報告人：張  錦  川</a:t>
            </a:r>
          </a:p>
        </p:txBody>
      </p:sp>
      <p:sp>
        <p:nvSpPr>
          <p:cNvPr id="57348" name="Rectangle 4"/>
          <p:cNvSpPr>
            <a:spLocks noChangeArrowheads="1"/>
          </p:cNvSpPr>
          <p:nvPr/>
        </p:nvSpPr>
        <p:spPr bwMode="auto">
          <a:xfrm>
            <a:off x="2746400" y="4405367"/>
            <a:ext cx="3627907" cy="63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lr>
                <a:schemeClr val="tx1"/>
              </a:buClr>
              <a:buSzPct val="75000"/>
              <a:buFont typeface="Wingdings" panose="05000000000000000000" pitchFamily="2" charset="2"/>
              <a:buChar char="l"/>
              <a:defRPr kumimoji="1" sz="2800">
                <a:solidFill>
                  <a:schemeClr val="tx1"/>
                </a:solidFill>
                <a:latin typeface="Arial" panose="020B0604020202020204" pitchFamily="34" charset="0"/>
                <a:ea typeface="新細明體" panose="02020500000000000000" pitchFamily="18" charset="-120"/>
              </a:defRPr>
            </a:lvl1pPr>
            <a:lvl2pPr marL="742950" indent="-285750">
              <a:spcBef>
                <a:spcPct val="20000"/>
              </a:spcBef>
              <a:buClr>
                <a:schemeClr val="tx1"/>
              </a:buClr>
              <a:buSzPct val="75000"/>
              <a:buChar char="–"/>
              <a:defRPr kumimoji="1" sz="2400">
                <a:solidFill>
                  <a:schemeClr val="tx1"/>
                </a:solidFill>
                <a:latin typeface="Arial" panose="020B0604020202020204" pitchFamily="34" charset="0"/>
                <a:ea typeface="新細明體" panose="02020500000000000000" pitchFamily="18" charset="-120"/>
              </a:defRPr>
            </a:lvl2pPr>
            <a:lvl3pPr marL="1143000" indent="-228600">
              <a:spcBef>
                <a:spcPct val="20000"/>
              </a:spcBef>
              <a:buClr>
                <a:schemeClr val="tx1"/>
              </a:buClr>
              <a:buSzPct val="7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3pPr>
            <a:lvl4pPr marL="1600200" indent="-228600">
              <a:spcBef>
                <a:spcPct val="20000"/>
              </a:spcBef>
              <a:buClr>
                <a:schemeClr val="tx1"/>
              </a:buClr>
              <a:buSzPct val="80000"/>
              <a:buChar char="–"/>
              <a:defRPr kumimoji="1">
                <a:solidFill>
                  <a:schemeClr val="tx1"/>
                </a:solidFill>
                <a:latin typeface="Arial" panose="020B0604020202020204" pitchFamily="34" charset="0"/>
                <a:ea typeface="新細明體" panose="02020500000000000000" pitchFamily="18" charset="-120"/>
              </a:defRPr>
            </a:lvl4pPr>
            <a:lvl5pPr marL="2057400" indent="-228600">
              <a:spcBef>
                <a:spcPct val="20000"/>
              </a:spcBef>
              <a:buClr>
                <a:schemeClr val="tx1"/>
              </a:buClr>
              <a:buSzPct val="65000"/>
              <a:buFont typeface="Wingdings" panose="05000000000000000000" pitchFamily="2" charset="2"/>
              <a:buChar char="l"/>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kumimoji="1">
                <a:solidFill>
                  <a:schemeClr val="tx1"/>
                </a:solidFill>
                <a:latin typeface="Arial" panose="020B0604020202020204" pitchFamily="34" charset="0"/>
                <a:ea typeface="新細明體" panose="02020500000000000000" pitchFamily="18" charset="-120"/>
              </a:defRPr>
            </a:lvl9pPr>
          </a:lstStyle>
          <a:p>
            <a:pPr eaLnBrk="1" hangingPunct="1">
              <a:buClr>
                <a:srgbClr val="003366"/>
              </a:buClr>
              <a:buFont typeface="Wingdings" panose="05000000000000000000" pitchFamily="2" charset="2"/>
              <a:buNone/>
            </a:pPr>
            <a:r>
              <a:rPr lang="zh-TW" altLang="en-US" sz="3200" b="1">
                <a:solidFill>
                  <a:srgbClr val="000000"/>
                </a:solidFill>
                <a:latin typeface="Times New Roman" panose="02020603050405020304" pitchFamily="18" charset="0"/>
                <a:ea typeface="標楷體" panose="03000509000000000000" pitchFamily="65" charset="-120"/>
              </a:rPr>
              <a:t>日　期：</a:t>
            </a:r>
            <a:r>
              <a:rPr lang="en-US" altLang="zh-TW" sz="3200" b="1">
                <a:solidFill>
                  <a:srgbClr val="000000"/>
                </a:solidFill>
                <a:latin typeface="Times New Roman" panose="02020603050405020304" pitchFamily="18" charset="0"/>
                <a:ea typeface="標楷體" panose="03000509000000000000" pitchFamily="65" charset="-120"/>
              </a:rPr>
              <a:t>113.10.08</a:t>
            </a:r>
          </a:p>
        </p:txBody>
      </p:sp>
      <p:sp>
        <p:nvSpPr>
          <p:cNvPr id="6" name="Text Box 7"/>
          <p:cNvSpPr txBox="1">
            <a:spLocks noChangeArrowheads="1"/>
          </p:cNvSpPr>
          <p:nvPr/>
        </p:nvSpPr>
        <p:spPr bwMode="auto">
          <a:xfrm>
            <a:off x="395536" y="263550"/>
            <a:ext cx="4752528"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tx1"/>
              </a:buClr>
              <a:buSzPct val="75000"/>
              <a:buFont typeface="Wingdings" pitchFamily="2" charset="2"/>
              <a:buChar char="l"/>
              <a:defRPr kumimoji="1" sz="2800">
                <a:solidFill>
                  <a:schemeClr val="tx1"/>
                </a:solidFill>
                <a:latin typeface="Arial" charset="0"/>
                <a:ea typeface="新細明體" pitchFamily="18" charset="-120"/>
              </a:defRPr>
            </a:lvl1pPr>
            <a:lvl2pPr marL="742950" indent="-285750">
              <a:spcBef>
                <a:spcPct val="20000"/>
              </a:spcBef>
              <a:buClr>
                <a:schemeClr val="tx1"/>
              </a:buClr>
              <a:buSzPct val="75000"/>
              <a:buChar char="–"/>
              <a:defRPr kumimoji="1" sz="2400">
                <a:solidFill>
                  <a:schemeClr val="tx1"/>
                </a:solidFill>
                <a:latin typeface="Arial" charset="0"/>
                <a:ea typeface="新細明體" pitchFamily="18" charset="-120"/>
              </a:defRPr>
            </a:lvl2pPr>
            <a:lvl3pPr marL="1143000" indent="-228600">
              <a:spcBef>
                <a:spcPct val="20000"/>
              </a:spcBef>
              <a:buClr>
                <a:schemeClr val="tx1"/>
              </a:buClr>
              <a:buSzPct val="75000"/>
              <a:buFont typeface="Wingdings" pitchFamily="2" charset="2"/>
              <a:buChar char="l"/>
              <a:defRPr kumimoji="1" sz="2000">
                <a:solidFill>
                  <a:schemeClr val="tx1"/>
                </a:solidFill>
                <a:latin typeface="Arial" charset="0"/>
                <a:ea typeface="新細明體" pitchFamily="18" charset="-120"/>
              </a:defRPr>
            </a:lvl3pPr>
            <a:lvl4pPr marL="1600200" indent="-228600">
              <a:spcBef>
                <a:spcPct val="20000"/>
              </a:spcBef>
              <a:buClr>
                <a:schemeClr val="tx1"/>
              </a:buClr>
              <a:buSzPct val="80000"/>
              <a:buChar char="–"/>
              <a:defRPr kumimoji="1">
                <a:solidFill>
                  <a:schemeClr val="tx1"/>
                </a:solidFill>
                <a:latin typeface="Arial" charset="0"/>
                <a:ea typeface="新細明體" pitchFamily="18" charset="-120"/>
              </a:defRPr>
            </a:lvl4pPr>
            <a:lvl5pPr marL="2057400" indent="-228600">
              <a:spcBef>
                <a:spcPct val="20000"/>
              </a:spcBef>
              <a:buClr>
                <a:schemeClr val="tx1"/>
              </a:buClr>
              <a:buSzPct val="65000"/>
              <a:buFont typeface="Wingdings" pitchFamily="2" charset="2"/>
              <a:buChar char="l"/>
              <a:defRPr kumimoji="1">
                <a:solidFill>
                  <a:schemeClr val="tx1"/>
                </a:solidFill>
                <a:latin typeface="Arial" charset="0"/>
                <a:ea typeface="新細明體" pitchFamily="18" charset="-120"/>
              </a:defRPr>
            </a:lvl5pPr>
            <a:lvl6pPr marL="2514600" indent="-228600" eaLnBrk="0" fontAlgn="base" hangingPunct="0">
              <a:spcBef>
                <a:spcPct val="20000"/>
              </a:spcBef>
              <a:spcAft>
                <a:spcPct val="0"/>
              </a:spcAft>
              <a:buClr>
                <a:schemeClr val="tx1"/>
              </a:buClr>
              <a:buSzPct val="65000"/>
              <a:buFont typeface="Wingdings" pitchFamily="2" charset="2"/>
              <a:buChar char="l"/>
              <a:defRPr kumimoji="1">
                <a:solidFill>
                  <a:schemeClr val="tx1"/>
                </a:solidFill>
                <a:latin typeface="Arial" charset="0"/>
                <a:ea typeface="新細明體" pitchFamily="18" charset="-120"/>
              </a:defRPr>
            </a:lvl6pPr>
            <a:lvl7pPr marL="2971800" indent="-228600" eaLnBrk="0" fontAlgn="base" hangingPunct="0">
              <a:spcBef>
                <a:spcPct val="20000"/>
              </a:spcBef>
              <a:spcAft>
                <a:spcPct val="0"/>
              </a:spcAft>
              <a:buClr>
                <a:schemeClr val="tx1"/>
              </a:buClr>
              <a:buSzPct val="65000"/>
              <a:buFont typeface="Wingdings" pitchFamily="2" charset="2"/>
              <a:buChar char="l"/>
              <a:defRPr kumimoji="1">
                <a:solidFill>
                  <a:schemeClr val="tx1"/>
                </a:solidFill>
                <a:latin typeface="Arial" charset="0"/>
                <a:ea typeface="新細明體" pitchFamily="18" charset="-120"/>
              </a:defRPr>
            </a:lvl7pPr>
            <a:lvl8pPr marL="3429000" indent="-228600" eaLnBrk="0" fontAlgn="base" hangingPunct="0">
              <a:spcBef>
                <a:spcPct val="20000"/>
              </a:spcBef>
              <a:spcAft>
                <a:spcPct val="0"/>
              </a:spcAft>
              <a:buClr>
                <a:schemeClr val="tx1"/>
              </a:buClr>
              <a:buSzPct val="65000"/>
              <a:buFont typeface="Wingdings" pitchFamily="2" charset="2"/>
              <a:buChar char="l"/>
              <a:defRPr kumimoji="1">
                <a:solidFill>
                  <a:schemeClr val="tx1"/>
                </a:solidFill>
                <a:latin typeface="Arial" charset="0"/>
                <a:ea typeface="新細明體" pitchFamily="18" charset="-120"/>
              </a:defRPr>
            </a:lvl8pPr>
            <a:lvl9pPr marL="3886200" indent="-228600" eaLnBrk="0" fontAlgn="base" hangingPunct="0">
              <a:spcBef>
                <a:spcPct val="20000"/>
              </a:spcBef>
              <a:spcAft>
                <a:spcPct val="0"/>
              </a:spcAft>
              <a:buClr>
                <a:schemeClr val="tx1"/>
              </a:buClr>
              <a:buSzPct val="65000"/>
              <a:buFont typeface="Wingdings" pitchFamily="2" charset="2"/>
              <a:buChar char="l"/>
              <a:defRPr kumimoji="1">
                <a:solidFill>
                  <a:schemeClr val="tx1"/>
                </a:solidFill>
                <a:latin typeface="Arial" charset="0"/>
                <a:ea typeface="新細明體" pitchFamily="18" charset="-120"/>
              </a:defRPr>
            </a:lvl9pPr>
          </a:lstStyle>
          <a:p>
            <a:pPr eaLnBrk="1" hangingPunct="1">
              <a:spcBef>
                <a:spcPct val="50000"/>
              </a:spcBef>
              <a:buClrTx/>
              <a:buSzTx/>
              <a:buFontTx/>
              <a:buNone/>
              <a:defRPr/>
            </a:pPr>
            <a:r>
              <a:rPr lang="en-US" altLang="zh-TW" sz="3200" b="1">
                <a:solidFill>
                  <a:srgbClr val="000066"/>
                </a:solidFill>
                <a:latin typeface="微軟正黑體" panose="020B0604030504040204" pitchFamily="34" charset="-120"/>
                <a:ea typeface="微軟正黑體" panose="020B0604030504040204" pitchFamily="34" charset="-120"/>
              </a:rPr>
              <a:t>113</a:t>
            </a:r>
            <a:r>
              <a:rPr lang="zh-TW" altLang="en-US" sz="3200" b="1">
                <a:solidFill>
                  <a:srgbClr val="000066"/>
                </a:solidFill>
                <a:latin typeface="微軟正黑體" panose="020B0604030504040204" pitchFamily="34" charset="-120"/>
                <a:ea typeface="微軟正黑體" panose="020B0604030504040204" pitchFamily="34" charset="-120"/>
              </a:rPr>
              <a:t>年度農田水利資訊人員資通安全職能訓練班</a:t>
            </a:r>
          </a:p>
        </p:txBody>
      </p:sp>
    </p:spTree>
    <p:extLst>
      <p:ext uri="{BB962C8B-B14F-4D97-AF65-F5344CB8AC3E}">
        <p14:creationId xmlns:p14="http://schemas.microsoft.com/office/powerpoint/2010/main" val="536868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A403AED2-5671-43E5-98E6-8E8864167C5A}" type="slidenum">
              <a:rPr lang="en-US" altLang="zh-TW" sz="1600" smtClean="0">
                <a:solidFill>
                  <a:schemeClr val="hlink"/>
                </a:solidFill>
                <a:latin typeface="Times New Roman" panose="02020603050405020304" pitchFamily="18" charset="0"/>
              </a:rPr>
              <a:pPr>
                <a:spcBef>
                  <a:spcPct val="0"/>
                </a:spcBef>
                <a:buClrTx/>
                <a:buSzTx/>
                <a:buFontTx/>
                <a:buNone/>
                <a:defRPr/>
              </a:pPr>
              <a:t>2</a:t>
            </a:fld>
            <a:endParaRPr lang="en-US" altLang="zh-TW" sz="1600">
              <a:solidFill>
                <a:schemeClr val="hlink"/>
              </a:solidFill>
              <a:latin typeface="Times New Roman" panose="02020603050405020304" pitchFamily="18" charset="0"/>
            </a:endParaRPr>
          </a:p>
        </p:txBody>
      </p:sp>
      <p:sp>
        <p:nvSpPr>
          <p:cNvPr id="12291" name="Rectangle 3"/>
          <p:cNvSpPr>
            <a:spLocks noGrp="1" noChangeArrowheads="1"/>
          </p:cNvSpPr>
          <p:nvPr>
            <p:ph sz="half" idx="1"/>
          </p:nvPr>
        </p:nvSpPr>
        <p:spPr>
          <a:xfrm>
            <a:off x="1107282" y="1592796"/>
            <a:ext cx="7122318" cy="3168352"/>
          </a:xfrm>
        </p:spPr>
        <p:txBody>
          <a:bodyPr/>
          <a:lstStyle/>
          <a:p>
            <a:pPr marL="269875" indent="-269875" algn="just" eaLnBrk="1" hangingPunct="1">
              <a:spcBef>
                <a:spcPts val="0"/>
              </a:spcBef>
              <a:buClr>
                <a:srgbClr val="006600"/>
              </a:buClr>
              <a:buFont typeface="Wingdings" panose="05000000000000000000" pitchFamily="2" charset="2"/>
              <a:buChar char="n"/>
              <a:defRPr/>
            </a:pPr>
            <a:r>
              <a:rPr lang="zh-TW" altLang="en-US" sz="3200" b="1">
                <a:solidFill>
                  <a:srgbClr val="0000FF"/>
                </a:solidFill>
                <a:latin typeface="微軟正黑體" panose="020B0604030504040204" pitchFamily="34" charset="-120"/>
              </a:rPr>
              <a:t>資訊服務採購採固定費用辦理原則</a:t>
            </a:r>
            <a:endParaRPr lang="en-US" altLang="zh-TW" sz="3200" b="1">
              <a:solidFill>
                <a:srgbClr val="0000FF"/>
              </a:solidFill>
              <a:latin typeface="微軟正黑體" panose="020B0604030504040204" pitchFamily="34" charset="-120"/>
            </a:endParaRPr>
          </a:p>
          <a:p>
            <a:pPr marL="269875" indent="-269875" algn="just" eaLnBrk="1" hangingPunct="1">
              <a:spcBef>
                <a:spcPts val="0"/>
              </a:spcBef>
              <a:buClr>
                <a:srgbClr val="006600"/>
              </a:buClr>
              <a:buFont typeface="Wingdings" panose="05000000000000000000" pitchFamily="2" charset="2"/>
              <a:buChar char="n"/>
              <a:defRPr/>
            </a:pPr>
            <a:r>
              <a:rPr lang="zh-TW" altLang="en-US" sz="3200" b="1">
                <a:solidFill>
                  <a:srgbClr val="0000FF"/>
                </a:solidFill>
                <a:latin typeface="微軟正黑體" panose="020B0604030504040204" pitchFamily="34" charset="-120"/>
              </a:rPr>
              <a:t>資訊服務採購需求確認之對策與作法</a:t>
            </a:r>
          </a:p>
          <a:p>
            <a:pPr marL="269875" indent="-269875" algn="just" eaLnBrk="1" hangingPunct="1">
              <a:spcBef>
                <a:spcPts val="0"/>
              </a:spcBef>
              <a:buClr>
                <a:srgbClr val="006600"/>
              </a:buClr>
              <a:buFont typeface="Wingdings" panose="05000000000000000000" pitchFamily="2" charset="2"/>
              <a:buChar char="n"/>
              <a:defRPr/>
            </a:pPr>
            <a:r>
              <a:rPr lang="en-US" altLang="zh-TW" sz="3200" b="1">
                <a:solidFill>
                  <a:srgbClr val="0000FF"/>
                </a:solidFill>
                <a:latin typeface="微軟正黑體" panose="020B0604030504040204" pitchFamily="34" charset="-120"/>
              </a:rPr>
              <a:t>《</a:t>
            </a:r>
            <a:r>
              <a:rPr lang="zh-TW" altLang="en-US" sz="3200" b="1">
                <a:solidFill>
                  <a:srgbClr val="0000FF"/>
                </a:solidFill>
                <a:latin typeface="微軟正黑體" panose="020B0604030504040204" pitchFamily="34" charset="-120"/>
              </a:rPr>
              <a:t>資訊服務採購作業指引</a:t>
            </a:r>
            <a:r>
              <a:rPr lang="en-US" altLang="zh-TW" sz="3200" b="1">
                <a:solidFill>
                  <a:srgbClr val="0000FF"/>
                </a:solidFill>
                <a:latin typeface="微軟正黑體" panose="020B0604030504040204" pitchFamily="34" charset="-120"/>
              </a:rPr>
              <a:t>》</a:t>
            </a:r>
            <a:r>
              <a:rPr lang="zh-TW" altLang="en-US" sz="3200" b="1">
                <a:solidFill>
                  <a:srgbClr val="0000FF"/>
                </a:solidFill>
                <a:latin typeface="微軟正黑體" panose="020B0604030504040204" pitchFamily="34" charset="-120"/>
              </a:rPr>
              <a:t>解析</a:t>
            </a:r>
            <a:endParaRPr lang="en-US" altLang="zh-HK" sz="3200" b="1">
              <a:solidFill>
                <a:srgbClr val="0000FF"/>
              </a:solidFill>
              <a:latin typeface="微軟正黑體" panose="020B0604030504040204" pitchFamily="34" charset="-120"/>
              <a:ea typeface="微軟正黑體" panose="020B0604030504040204" pitchFamily="34" charset="-120"/>
            </a:endParaRPr>
          </a:p>
          <a:p>
            <a:pPr marL="269875" indent="-269875" algn="just" eaLnBrk="1" hangingPunct="1">
              <a:spcBef>
                <a:spcPts val="0"/>
              </a:spcBef>
              <a:buClr>
                <a:srgbClr val="006600"/>
              </a:buClr>
              <a:buFont typeface="Wingdings" panose="05000000000000000000" pitchFamily="2" charset="2"/>
              <a:buChar char="n"/>
              <a:defRPr/>
            </a:pPr>
            <a:r>
              <a:rPr lang="zh-TW" altLang="en-US" sz="3200" b="1" u="dbl">
                <a:solidFill>
                  <a:srgbClr val="660033"/>
                </a:solidFill>
                <a:uFill>
                  <a:solidFill>
                    <a:srgbClr val="006600"/>
                  </a:solidFill>
                </a:uFill>
                <a:latin typeface="微軟正黑體" panose="020B0604030504040204" pitchFamily="34" charset="-120"/>
                <a:ea typeface="微軟正黑體" panose="020B0604030504040204" pitchFamily="34" charset="-120"/>
              </a:rPr>
              <a:t>資訊服務採購之資安檢核事項及採購稽核重點</a:t>
            </a:r>
            <a:endParaRPr lang="en-US" altLang="zh-HK" sz="3200" b="1" u="dbl">
              <a:solidFill>
                <a:srgbClr val="660033"/>
              </a:solidFill>
              <a:uFill>
                <a:solidFill>
                  <a:srgbClr val="006600"/>
                </a:solidFill>
              </a:uFill>
              <a:latin typeface="微軟正黑體" panose="020B0604030504040204" pitchFamily="34" charset="-120"/>
              <a:ea typeface="微軟正黑體" panose="020B0604030504040204" pitchFamily="34" charset="-120"/>
            </a:endParaRPr>
          </a:p>
          <a:p>
            <a:pPr marL="269875" indent="-269875" algn="just" eaLnBrk="1" hangingPunct="1">
              <a:spcBef>
                <a:spcPts val="0"/>
              </a:spcBef>
              <a:buClr>
                <a:srgbClr val="006600"/>
              </a:buClr>
              <a:buFont typeface="Wingdings" panose="05000000000000000000" pitchFamily="2" charset="2"/>
              <a:buChar char="n"/>
              <a:defRPr/>
            </a:pPr>
            <a:r>
              <a:rPr lang="zh-HK" altLang="zh-TW" sz="3200" b="1">
                <a:solidFill>
                  <a:srgbClr val="0000FF"/>
                </a:solidFill>
                <a:latin typeface="微軟正黑體" panose="020B0604030504040204" pitchFamily="34" charset="-120"/>
                <a:ea typeface="微軟正黑體" panose="020B0604030504040204" pitchFamily="34" charset="-120"/>
              </a:rPr>
              <a:t>資訊</a:t>
            </a:r>
            <a:r>
              <a:rPr lang="zh-HK" altLang="zh-TW" sz="3200" b="1" dirty="0">
                <a:solidFill>
                  <a:srgbClr val="0000FF"/>
                </a:solidFill>
                <a:latin typeface="微軟正黑體" panose="020B0604030504040204" pitchFamily="34" charset="-120"/>
                <a:ea typeface="微軟正黑體" panose="020B0604030504040204" pitchFamily="34" charset="-120"/>
              </a:rPr>
              <a:t>採購</a:t>
            </a:r>
            <a:r>
              <a:rPr lang="zh-HK" altLang="zh-TW" sz="3200" b="1">
                <a:solidFill>
                  <a:srgbClr val="0000FF"/>
                </a:solidFill>
                <a:latin typeface="微軟正黑體" panose="020B0604030504040204" pitchFamily="34" charset="-120"/>
                <a:ea typeface="微軟正黑體" panose="020B0604030504040204" pitchFamily="34" charset="-120"/>
              </a:rPr>
              <a:t>履約管理</a:t>
            </a:r>
            <a:r>
              <a:rPr lang="zh-TW" altLang="en-US" sz="3200" b="1">
                <a:solidFill>
                  <a:srgbClr val="0000FF"/>
                </a:solidFill>
                <a:latin typeface="微軟正黑體" panose="020B0604030504040204" pitchFamily="34" charset="-120"/>
                <a:ea typeface="微軟正黑體" panose="020B0604030504040204" pitchFamily="34" charset="-120"/>
              </a:rPr>
              <a:t>實務</a:t>
            </a:r>
            <a:endParaRPr lang="en-US" altLang="zh-TW" sz="3200" b="1" dirty="0">
              <a:solidFill>
                <a:srgbClr val="0000FF"/>
              </a:solidFill>
              <a:latin typeface="微軟正黑體" panose="020B0604030504040204" pitchFamily="34" charset="-120"/>
              <a:ea typeface="微軟正黑體" panose="020B0604030504040204" pitchFamily="34" charset="-120"/>
            </a:endParaRPr>
          </a:p>
        </p:txBody>
      </p:sp>
      <p:sp>
        <p:nvSpPr>
          <p:cNvPr id="6" name="書卷 (水平) 5"/>
          <p:cNvSpPr/>
          <p:nvPr/>
        </p:nvSpPr>
        <p:spPr>
          <a:xfrm>
            <a:off x="3419872" y="135793"/>
            <a:ext cx="2700338" cy="850900"/>
          </a:xfrm>
          <a:prstGeom prst="horizontalScroll">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3600" b="1">
                <a:solidFill>
                  <a:prstClr val="white"/>
                </a:solidFill>
                <a:latin typeface="微軟正黑體" panose="020B0604030504040204" pitchFamily="34" charset="-120"/>
              </a:rPr>
              <a:t>大　綱</a:t>
            </a:r>
            <a:endParaRPr lang="zh-TW" altLang="en-US" sz="3600">
              <a:solidFill>
                <a:prstClr val="white"/>
              </a:solidFill>
              <a:latin typeface="微軟正黑體" panose="020B0604030504040204" pitchFamily="34" charset="-120"/>
            </a:endParaRPr>
          </a:p>
        </p:txBody>
      </p:sp>
    </p:spTree>
    <p:extLst>
      <p:ext uri="{BB962C8B-B14F-4D97-AF65-F5344CB8AC3E}">
        <p14:creationId xmlns:p14="http://schemas.microsoft.com/office/powerpoint/2010/main" val="3660553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F6F5AC53-5CF0-41B7-9492-3EB4DBE06366}" type="slidenum">
              <a:rPr lang="en-US" altLang="zh-TW" sz="1400" smtClean="0">
                <a:solidFill>
                  <a:srgbClr val="AD1F1F"/>
                </a:solidFill>
                <a:latin typeface="Times New Roman" panose="02020603050405020304" pitchFamily="18" charset="0"/>
              </a:rPr>
              <a:pPr>
                <a:spcBef>
                  <a:spcPct val="0"/>
                </a:spcBef>
                <a:buClrTx/>
                <a:buSzTx/>
                <a:buFontTx/>
                <a:buNone/>
                <a:defRPr/>
              </a:pPr>
              <a:t>3</a:t>
            </a:fld>
            <a:endParaRPr lang="en-US" altLang="zh-TW" sz="1400">
              <a:solidFill>
                <a:srgbClr val="AD1F1F"/>
              </a:solidFill>
              <a:latin typeface="Times New Roman" panose="02020603050405020304" pitchFamily="18" charset="0"/>
            </a:endParaRPr>
          </a:p>
        </p:txBody>
      </p:sp>
      <p:sp>
        <p:nvSpPr>
          <p:cNvPr id="2" name="書卷 (水平) 1"/>
          <p:cNvSpPr/>
          <p:nvPr/>
        </p:nvSpPr>
        <p:spPr>
          <a:xfrm>
            <a:off x="1547664" y="2347913"/>
            <a:ext cx="6012011" cy="1873250"/>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4000" b="1">
                <a:solidFill>
                  <a:srgbClr val="100278"/>
                </a:solidFill>
                <a:latin typeface="微軟正黑體" panose="020B0604030504040204" pitchFamily="34" charset="-120"/>
              </a:rPr>
              <a:t>資訊服務採購</a:t>
            </a:r>
            <a:endParaRPr lang="en-US" altLang="zh-TW" sz="4000" b="1">
              <a:solidFill>
                <a:srgbClr val="100278"/>
              </a:solidFill>
              <a:latin typeface="微軟正黑體" panose="020B0604030504040204" pitchFamily="34" charset="-120"/>
            </a:endParaRPr>
          </a:p>
          <a:p>
            <a:pPr algn="ctr" eaLnBrk="1" hangingPunct="1">
              <a:defRPr/>
            </a:pPr>
            <a:r>
              <a:rPr lang="zh-TW" altLang="en-US" sz="4000" b="1">
                <a:solidFill>
                  <a:srgbClr val="100278"/>
                </a:solidFill>
                <a:latin typeface="微軟正黑體" panose="020B0604030504040204" pitchFamily="34" charset="-120"/>
              </a:rPr>
              <a:t>採固定費用辦理原則</a:t>
            </a:r>
            <a:endParaRPr lang="zh-TW" altLang="en-US" sz="4000" b="1" dirty="0">
              <a:solidFill>
                <a:srgbClr val="100278"/>
              </a:solidFill>
              <a:latin typeface="微軟正黑體" panose="020B0604030504040204" pitchFamily="34" charset="-120"/>
            </a:endParaRPr>
          </a:p>
        </p:txBody>
      </p:sp>
    </p:spTree>
    <p:extLst>
      <p:ext uri="{BB962C8B-B14F-4D97-AF65-F5344CB8AC3E}">
        <p14:creationId xmlns:p14="http://schemas.microsoft.com/office/powerpoint/2010/main" val="25111885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8A99E50E-AC2A-4043-A910-B79F96DED03A}" type="slidenum">
              <a:rPr lang="en-US" altLang="zh-TW" sz="1400" smtClean="0">
                <a:solidFill>
                  <a:srgbClr val="AD1F1F"/>
                </a:solidFill>
                <a:latin typeface="Times New Roman" panose="02020603050405020304" pitchFamily="18" charset="0"/>
              </a:rPr>
              <a:pPr>
                <a:spcBef>
                  <a:spcPct val="0"/>
                </a:spcBef>
                <a:buClrTx/>
                <a:buSzTx/>
                <a:buFontTx/>
                <a:buNone/>
                <a:defRPr/>
              </a:pPr>
              <a:t>4</a:t>
            </a:fld>
            <a:endParaRPr lang="en-US" altLang="zh-TW" sz="1400">
              <a:solidFill>
                <a:srgbClr val="AD1F1F"/>
              </a:solidFill>
              <a:latin typeface="Times New Roman" panose="02020603050405020304" pitchFamily="18" charset="0"/>
            </a:endParaRPr>
          </a:p>
        </p:txBody>
      </p:sp>
      <p:sp>
        <p:nvSpPr>
          <p:cNvPr id="98315" name="Rectangle 11"/>
          <p:cNvSpPr>
            <a:spLocks noChangeArrowheads="1"/>
          </p:cNvSpPr>
          <p:nvPr/>
        </p:nvSpPr>
        <p:spPr bwMode="auto">
          <a:xfrm>
            <a:off x="251520" y="152636"/>
            <a:ext cx="8599747" cy="6705364"/>
          </a:xfrm>
          <a:prstGeom prst="rect">
            <a:avLst/>
          </a:prstGeom>
          <a:noFill/>
          <a:ln w="9525">
            <a:noFill/>
            <a:miter lim="800000"/>
            <a:headEnd/>
            <a:tailEnd/>
          </a:ln>
          <a:effectLst/>
        </p:spPr>
        <p:txBody>
          <a:bodyPr/>
          <a:lstStyle/>
          <a:p>
            <a:pPr algn="just" eaLnBrk="1" hangingPunct="1">
              <a:lnSpc>
                <a:spcPts val="3000"/>
              </a:lnSpc>
              <a:spcBef>
                <a:spcPts val="0"/>
              </a:spcBef>
              <a:buClr>
                <a:prstClr val="black"/>
              </a:buClr>
              <a:buSzPct val="75000"/>
              <a:defRPr/>
            </a:pPr>
            <a:r>
              <a:rPr lang="en-US" altLang="zh-TW" sz="2800" b="1">
                <a:solidFill>
                  <a:srgbClr val="0000FF"/>
                </a:solidFill>
                <a:latin typeface="微軟正黑體" panose="020B0604030504040204" pitchFamily="34" charset="-120"/>
                <a:ea typeface="微軟正黑體" panose="020B0604030504040204" pitchFamily="34" charset="-120"/>
              </a:rPr>
              <a:t>112</a:t>
            </a:r>
            <a:r>
              <a:rPr lang="zh-TW" altLang="en-US" sz="2800" b="1">
                <a:solidFill>
                  <a:srgbClr val="0000FF"/>
                </a:solidFill>
                <a:latin typeface="微軟正黑體" panose="020B0604030504040204" pitchFamily="34" charset="-120"/>
                <a:ea typeface="微軟正黑體" panose="020B0604030504040204" pitchFamily="34" charset="-120"/>
              </a:rPr>
              <a:t>年</a:t>
            </a:r>
            <a:r>
              <a:rPr lang="en-US" altLang="zh-TW" sz="2800" b="1">
                <a:solidFill>
                  <a:srgbClr val="0000FF"/>
                </a:solidFill>
                <a:latin typeface="微軟正黑體" panose="020B0604030504040204" pitchFamily="34" charset="-120"/>
                <a:ea typeface="微軟正黑體" panose="020B0604030504040204" pitchFamily="34" charset="-120"/>
              </a:rPr>
              <a:t>05</a:t>
            </a:r>
            <a:r>
              <a:rPr lang="zh-TW" altLang="en-US" sz="2800" b="1">
                <a:solidFill>
                  <a:srgbClr val="0000FF"/>
                </a:solidFill>
                <a:latin typeface="微軟正黑體" panose="020B0604030504040204" pitchFamily="34" charset="-120"/>
                <a:ea typeface="微軟正黑體" panose="020B0604030504040204" pitchFamily="34" charset="-120"/>
              </a:rPr>
              <a:t>月</a:t>
            </a:r>
            <a:r>
              <a:rPr lang="en-US" altLang="zh-TW" sz="2800" b="1">
                <a:solidFill>
                  <a:srgbClr val="0000FF"/>
                </a:solidFill>
                <a:latin typeface="微軟正黑體" panose="020B0604030504040204" pitchFamily="34" charset="-120"/>
                <a:ea typeface="微軟正黑體" panose="020B0604030504040204" pitchFamily="34" charset="-120"/>
              </a:rPr>
              <a:t>16</a:t>
            </a:r>
            <a:r>
              <a:rPr lang="zh-TW" altLang="en-US" sz="2800" b="1">
                <a:solidFill>
                  <a:srgbClr val="0000FF"/>
                </a:solidFill>
                <a:latin typeface="微軟正黑體" panose="020B0604030504040204" pitchFamily="34" charset="-120"/>
                <a:ea typeface="微軟正黑體" panose="020B0604030504040204" pitchFamily="34" charset="-120"/>
              </a:rPr>
              <a:t>日工程企字第</a:t>
            </a:r>
            <a:r>
              <a:rPr lang="en-US" altLang="zh-TW" sz="2800" b="1">
                <a:solidFill>
                  <a:srgbClr val="0000FF"/>
                </a:solidFill>
                <a:latin typeface="微軟正黑體" panose="020B0604030504040204" pitchFamily="34" charset="-120"/>
                <a:ea typeface="微軟正黑體" panose="020B0604030504040204" pitchFamily="34" charset="-120"/>
              </a:rPr>
              <a:t>11200030081</a:t>
            </a:r>
            <a:r>
              <a:rPr lang="zh-TW" altLang="en-US" sz="2800" b="1">
                <a:solidFill>
                  <a:srgbClr val="0000FF"/>
                </a:solidFill>
                <a:latin typeface="微軟正黑體" panose="020B0604030504040204" pitchFamily="34" charset="-120"/>
                <a:ea typeface="微軟正黑體" panose="020B0604030504040204" pitchFamily="34" charset="-120"/>
              </a:rPr>
              <a:t>號函</a:t>
            </a:r>
            <a:r>
              <a:rPr lang="en-US" altLang="zh-TW" sz="2800" b="1">
                <a:solidFill>
                  <a:srgbClr val="0000FF"/>
                </a:solidFill>
                <a:latin typeface="微軟正黑體" panose="020B0604030504040204" pitchFamily="34" charset="-120"/>
                <a:ea typeface="微軟正黑體" panose="020B0604030504040204" pitchFamily="34" charset="-120"/>
              </a:rPr>
              <a:t>(</a:t>
            </a:r>
            <a:r>
              <a:rPr lang="zh-TW" altLang="en-US" sz="2800" b="1">
                <a:solidFill>
                  <a:srgbClr val="660033"/>
                </a:solidFill>
                <a:latin typeface="微軟正黑體" panose="020B0604030504040204" pitchFamily="34" charset="-120"/>
                <a:ea typeface="微軟正黑體" panose="020B0604030504040204" pitchFamily="34" charset="-120"/>
              </a:rPr>
              <a:t>資訊服務採購請採固定服務費用或費率</a:t>
            </a:r>
            <a:r>
              <a:rPr lang="en-US" altLang="zh-TW" sz="2800" b="1">
                <a:solidFill>
                  <a:srgbClr val="0000FF"/>
                </a:solidFill>
                <a:latin typeface="微軟正黑體" panose="020B0604030504040204" pitchFamily="34" charset="-120"/>
                <a:ea typeface="微軟正黑體" panose="020B0604030504040204" pitchFamily="34" charset="-120"/>
              </a:rPr>
              <a:t>)</a:t>
            </a:r>
            <a:endParaRPr lang="en-US" altLang="zh-TW" sz="2800" b="1">
              <a:solidFill>
                <a:srgbClr val="C00000"/>
              </a:solidFill>
              <a:latin typeface="微軟正黑體" panose="020B0604030504040204" pitchFamily="34" charset="-120"/>
              <a:ea typeface="微軟正黑體" panose="020B0604030504040204" pitchFamily="34" charset="-120"/>
            </a:endParaRPr>
          </a:p>
          <a:p>
            <a:pPr marL="354013" lvl="1" indent="-354013" algn="just" eaLnBrk="1" hangingPunct="1">
              <a:spcBef>
                <a:spcPts val="600"/>
              </a:spcBef>
              <a:buClr>
                <a:srgbClr val="006600"/>
              </a:buClr>
              <a:buSzPct val="75000"/>
              <a:defRPr/>
            </a:pPr>
            <a:r>
              <a:rPr lang="zh-TW" altLang="en-US" sz="2700" b="1" spc="-100">
                <a:solidFill>
                  <a:srgbClr val="000099"/>
                </a:solidFill>
                <a:latin typeface="微軟正黑體" panose="020B0604030504040204" pitchFamily="34" charset="-120"/>
                <a:ea typeface="微軟正黑體" panose="020B0604030504040204" pitchFamily="34" charset="-120"/>
              </a:rPr>
              <a:t>一、依據數位發展部數位產業署</a:t>
            </a:r>
            <a:r>
              <a:rPr lang="en-US" altLang="zh-TW" sz="2700" b="1" spc="-100">
                <a:solidFill>
                  <a:srgbClr val="000099"/>
                </a:solidFill>
                <a:latin typeface="微軟正黑體" panose="020B0604030504040204" pitchFamily="34" charset="-120"/>
                <a:ea typeface="微軟正黑體" panose="020B0604030504040204" pitchFamily="34" charset="-120"/>
              </a:rPr>
              <a:t>112</a:t>
            </a:r>
            <a:r>
              <a:rPr lang="zh-TW" altLang="en-US" sz="2700" b="1" spc="-100">
                <a:solidFill>
                  <a:srgbClr val="000099"/>
                </a:solidFill>
                <a:latin typeface="微軟正黑體" panose="020B0604030504040204" pitchFamily="34" charset="-120"/>
                <a:ea typeface="微軟正黑體" panose="020B0604030504040204" pitchFamily="34" charset="-120"/>
              </a:rPr>
              <a:t>年</a:t>
            </a:r>
            <a:r>
              <a:rPr lang="en-US" altLang="zh-TW" sz="2700" b="1" spc="-100">
                <a:solidFill>
                  <a:srgbClr val="000099"/>
                </a:solidFill>
                <a:latin typeface="微軟正黑體" panose="020B0604030504040204" pitchFamily="34" charset="-120"/>
                <a:ea typeface="微軟正黑體" panose="020B0604030504040204" pitchFamily="34" charset="-120"/>
              </a:rPr>
              <a:t>2</a:t>
            </a:r>
            <a:r>
              <a:rPr lang="zh-TW" altLang="en-US" sz="2700" b="1" spc="-100">
                <a:solidFill>
                  <a:srgbClr val="000099"/>
                </a:solidFill>
                <a:latin typeface="微軟正黑體" panose="020B0604030504040204" pitchFamily="34" charset="-120"/>
                <a:ea typeface="微軟正黑體" panose="020B0604030504040204" pitchFamily="34" charset="-120"/>
              </a:rPr>
              <a:t>月</a:t>
            </a:r>
            <a:r>
              <a:rPr lang="en-US" altLang="zh-TW" sz="2700" b="1" spc="-100">
                <a:solidFill>
                  <a:srgbClr val="000099"/>
                </a:solidFill>
                <a:latin typeface="微軟正黑體" panose="020B0604030504040204" pitchFamily="34" charset="-120"/>
                <a:ea typeface="微軟正黑體" panose="020B0604030504040204" pitchFamily="34" charset="-120"/>
              </a:rPr>
              <a:t>10</a:t>
            </a:r>
            <a:r>
              <a:rPr lang="zh-TW" altLang="en-US" sz="2700" b="1" spc="-100">
                <a:solidFill>
                  <a:srgbClr val="000099"/>
                </a:solidFill>
                <a:latin typeface="微軟正黑體" panose="020B0604030504040204" pitchFamily="34" charset="-120"/>
                <a:ea typeface="微軟正黑體" panose="020B0604030504040204" pitchFamily="34" charset="-120"/>
              </a:rPr>
              <a:t>日產服字第</a:t>
            </a:r>
            <a:r>
              <a:rPr lang="en-US" altLang="zh-TW" sz="2700" b="1" spc="-100">
                <a:solidFill>
                  <a:srgbClr val="000099"/>
                </a:solidFill>
                <a:latin typeface="微軟正黑體" panose="020B0604030504040204" pitchFamily="34" charset="-120"/>
                <a:ea typeface="微軟正黑體" panose="020B0604030504040204" pitchFamily="34" charset="-120"/>
              </a:rPr>
              <a:t>1126000066</a:t>
            </a:r>
            <a:r>
              <a:rPr lang="zh-TW" altLang="en-US" sz="2700" b="1" spc="-100">
                <a:solidFill>
                  <a:srgbClr val="000099"/>
                </a:solidFill>
                <a:latin typeface="微軟正黑體" panose="020B0604030504040204" pitchFamily="34" charset="-120"/>
                <a:ea typeface="微軟正黑體" panose="020B0604030504040204" pitchFamily="34" charset="-120"/>
              </a:rPr>
              <a:t>號函辦理。</a:t>
            </a:r>
          </a:p>
          <a:p>
            <a:pPr marL="354013" lvl="1" indent="-354013" algn="just" eaLnBrk="1" hangingPunct="1">
              <a:spcBef>
                <a:spcPts val="0"/>
              </a:spcBef>
              <a:buClr>
                <a:srgbClr val="006600"/>
              </a:buClr>
              <a:buSzPct val="75000"/>
              <a:defRPr/>
            </a:pPr>
            <a:r>
              <a:rPr lang="zh-TW" altLang="en-US" sz="2700" b="1" spc="-100">
                <a:solidFill>
                  <a:srgbClr val="000099"/>
                </a:solidFill>
                <a:latin typeface="微軟正黑體" panose="020B0604030504040204" pitchFamily="34" charset="-120"/>
                <a:ea typeface="微軟正黑體" panose="020B0604030504040204" pitchFamily="34" charset="-120"/>
              </a:rPr>
              <a:t>二、依採購法第</a:t>
            </a:r>
            <a:r>
              <a:rPr lang="en-US" altLang="zh-TW" sz="2700" b="1" spc="-100">
                <a:solidFill>
                  <a:srgbClr val="000099"/>
                </a:solidFill>
                <a:latin typeface="微軟正黑體" panose="020B0604030504040204" pitchFamily="34" charset="-120"/>
                <a:ea typeface="微軟正黑體" panose="020B0604030504040204" pitchFamily="34" charset="-120"/>
              </a:rPr>
              <a:t>52</a:t>
            </a:r>
            <a:r>
              <a:rPr lang="zh-TW" altLang="en-US" sz="2700" b="1" spc="-100">
                <a:solidFill>
                  <a:srgbClr val="000099"/>
                </a:solidFill>
                <a:latin typeface="微軟正黑體" panose="020B0604030504040204" pitchFamily="34" charset="-120"/>
                <a:ea typeface="微軟正黑體" panose="020B0604030504040204" pitchFamily="34" charset="-120"/>
              </a:rPr>
              <a:t>條第</a:t>
            </a:r>
            <a:r>
              <a:rPr lang="en-US" altLang="zh-TW" sz="2700" b="1" spc="-100">
                <a:solidFill>
                  <a:srgbClr val="000099"/>
                </a:solidFill>
                <a:latin typeface="微軟正黑體" panose="020B0604030504040204" pitchFamily="34" charset="-120"/>
                <a:ea typeface="微軟正黑體" panose="020B0604030504040204" pitchFamily="34" charset="-120"/>
              </a:rPr>
              <a:t>2</a:t>
            </a:r>
            <a:r>
              <a:rPr lang="zh-TW" altLang="en-US" sz="2700" b="1" spc="-100">
                <a:solidFill>
                  <a:srgbClr val="000099"/>
                </a:solidFill>
                <a:latin typeface="微軟正黑體" panose="020B0604030504040204" pitchFamily="34" charset="-120"/>
                <a:ea typeface="微軟正黑體" panose="020B0604030504040204" pitchFamily="34" charset="-120"/>
              </a:rPr>
              <a:t>項規定：「機關辦理公告金額以上之專業服務、技術服務、</a:t>
            </a:r>
            <a:r>
              <a:rPr lang="zh-TW" altLang="en-US" sz="2700" b="1" u="heavy" spc="-100">
                <a:solidFill>
                  <a:srgbClr val="006600"/>
                </a:solidFill>
                <a:uFill>
                  <a:solidFill>
                    <a:srgbClr val="C00000"/>
                  </a:solidFill>
                </a:uFill>
                <a:latin typeface="微軟正黑體" panose="020B0604030504040204" pitchFamily="34" charset="-120"/>
                <a:ea typeface="微軟正黑體" panose="020B0604030504040204" pitchFamily="34" charset="-120"/>
              </a:rPr>
              <a:t>資訊服務</a:t>
            </a:r>
            <a:r>
              <a:rPr lang="zh-TW" altLang="en-US" sz="2700" b="1" spc="-100">
                <a:solidFill>
                  <a:srgbClr val="000099"/>
                </a:solidFill>
                <a:latin typeface="微軟正黑體" panose="020B0604030504040204" pitchFamily="34" charset="-120"/>
                <a:ea typeface="微軟正黑體" panose="020B0604030504040204" pitchFamily="34" charset="-120"/>
              </a:rPr>
              <a:t>、社會福利服務或文化創意服務者，</a:t>
            </a:r>
            <a:r>
              <a:rPr lang="zh-TW" altLang="en-US" sz="2700" b="1" u="heavy" spc="-100">
                <a:solidFill>
                  <a:srgbClr val="006600"/>
                </a:solidFill>
                <a:uFill>
                  <a:solidFill>
                    <a:srgbClr val="C00000"/>
                  </a:solidFill>
                </a:uFill>
                <a:latin typeface="微軟正黑體" panose="020B0604030504040204" pitchFamily="34" charset="-120"/>
                <a:ea typeface="微軟正黑體" panose="020B0604030504040204" pitchFamily="34" charset="-120"/>
              </a:rPr>
              <a:t>以不訂底價之最有利標為原則</a:t>
            </a:r>
            <a:r>
              <a:rPr lang="zh-TW" altLang="en-US" sz="2700" b="1" spc="-100">
                <a:solidFill>
                  <a:srgbClr val="000099"/>
                </a:solidFill>
                <a:latin typeface="微軟正黑體" panose="020B0604030504040204" pitchFamily="34" charset="-120"/>
                <a:ea typeface="微軟正黑體" panose="020B0604030504040204" pitchFamily="34" charset="-120"/>
              </a:rPr>
              <a:t>。」查其立法意旨，</a:t>
            </a:r>
            <a:r>
              <a:rPr lang="zh-TW" altLang="en-US" sz="2700" b="1" u="heavy" spc="-100">
                <a:solidFill>
                  <a:srgbClr val="006600"/>
                </a:solidFill>
                <a:uFill>
                  <a:solidFill>
                    <a:srgbClr val="C00000"/>
                  </a:solidFill>
                </a:uFill>
                <a:latin typeface="微軟正黑體" panose="020B0604030504040204" pitchFamily="34" charset="-120"/>
                <a:ea typeface="微軟正黑體" panose="020B0604030504040204" pitchFamily="34" charset="-120"/>
              </a:rPr>
              <a:t>係順應全球知識經濟之發展及符合世界潮流</a:t>
            </a:r>
            <a:r>
              <a:rPr lang="zh-TW" altLang="en-US" sz="2700" b="1" spc="-100">
                <a:solidFill>
                  <a:srgbClr val="000099"/>
                </a:solidFill>
                <a:latin typeface="微軟正黑體" panose="020B0604030504040204" pitchFamily="34" charset="-120"/>
                <a:ea typeface="微軟正黑體" panose="020B0604030504040204" pitchFamily="34" charset="-120"/>
              </a:rPr>
              <a:t>，爰規範機關辦理第</a:t>
            </a:r>
            <a:r>
              <a:rPr lang="en-US" altLang="zh-TW" sz="2700" b="1" spc="-100">
                <a:solidFill>
                  <a:srgbClr val="000099"/>
                </a:solidFill>
                <a:latin typeface="微軟正黑體" panose="020B0604030504040204" pitchFamily="34" charset="-120"/>
                <a:ea typeface="微軟正黑體" panose="020B0604030504040204" pitchFamily="34" charset="-120"/>
              </a:rPr>
              <a:t>52</a:t>
            </a:r>
            <a:r>
              <a:rPr lang="zh-TW" altLang="en-US" sz="2700" b="1" spc="-100">
                <a:solidFill>
                  <a:srgbClr val="000099"/>
                </a:solidFill>
                <a:latin typeface="微軟正黑體" panose="020B0604030504040204" pitchFamily="34" charset="-120"/>
                <a:ea typeface="微軟正黑體" panose="020B0604030504040204" pitchFamily="34" charset="-120"/>
              </a:rPr>
              <a:t>條第</a:t>
            </a:r>
            <a:r>
              <a:rPr lang="en-US" altLang="zh-TW" sz="2700" b="1" spc="-100">
                <a:solidFill>
                  <a:srgbClr val="000099"/>
                </a:solidFill>
                <a:latin typeface="微軟正黑體" panose="020B0604030504040204" pitchFamily="34" charset="-120"/>
                <a:ea typeface="微軟正黑體" panose="020B0604030504040204" pitchFamily="34" charset="-120"/>
              </a:rPr>
              <a:t>2</a:t>
            </a:r>
            <a:r>
              <a:rPr lang="zh-TW" altLang="en-US" sz="2700" b="1" spc="-100">
                <a:solidFill>
                  <a:srgbClr val="000099"/>
                </a:solidFill>
                <a:latin typeface="微軟正黑體" panose="020B0604030504040204" pitchFamily="34" charset="-120"/>
                <a:ea typeface="微軟正黑體" panose="020B0604030504040204" pitchFamily="34" charset="-120"/>
              </a:rPr>
              <a:t>項所列之勞務採購，以不訂底價之最有利標為原則。另採購法施行細則第</a:t>
            </a:r>
            <a:r>
              <a:rPr lang="en-US" altLang="zh-TW" sz="2700" b="1" spc="-100">
                <a:solidFill>
                  <a:srgbClr val="000099"/>
                </a:solidFill>
                <a:latin typeface="微軟正黑體" panose="020B0604030504040204" pitchFamily="34" charset="-120"/>
                <a:ea typeface="微軟正黑體" panose="020B0604030504040204" pitchFamily="34" charset="-120"/>
              </a:rPr>
              <a:t>54</a:t>
            </a:r>
            <a:r>
              <a:rPr lang="zh-TW" altLang="en-US" sz="2700" b="1" spc="-100">
                <a:solidFill>
                  <a:srgbClr val="000099"/>
                </a:solidFill>
                <a:latin typeface="微軟正黑體" panose="020B0604030504040204" pitchFamily="34" charset="-120"/>
                <a:ea typeface="微軟正黑體" panose="020B0604030504040204" pitchFamily="34" charset="-120"/>
              </a:rPr>
              <a:t>條之</a:t>
            </a:r>
            <a:r>
              <a:rPr lang="en-US" altLang="zh-TW" sz="2700" b="1" spc="-100">
                <a:solidFill>
                  <a:srgbClr val="000099"/>
                </a:solidFill>
                <a:latin typeface="微軟正黑體" panose="020B0604030504040204" pitchFamily="34" charset="-120"/>
                <a:ea typeface="微軟正黑體" panose="020B0604030504040204" pitchFamily="34" charset="-120"/>
              </a:rPr>
              <a:t>1</a:t>
            </a:r>
            <a:r>
              <a:rPr lang="zh-TW" altLang="en-US" sz="2700" b="1" spc="-100">
                <a:solidFill>
                  <a:srgbClr val="000099"/>
                </a:solidFill>
                <a:latin typeface="微軟正黑體" panose="020B0604030504040204" pitchFamily="34" charset="-120"/>
                <a:ea typeface="微軟正黑體" panose="020B0604030504040204" pitchFamily="34" charset="-120"/>
              </a:rPr>
              <a:t>規定：「機關辦理採購，依本法第</a:t>
            </a:r>
            <a:r>
              <a:rPr lang="en-US" altLang="zh-TW" sz="2700" b="1" spc="-100">
                <a:solidFill>
                  <a:srgbClr val="000099"/>
                </a:solidFill>
                <a:latin typeface="微軟正黑體" panose="020B0604030504040204" pitchFamily="34" charset="-120"/>
                <a:ea typeface="微軟正黑體" panose="020B0604030504040204" pitchFamily="34" charset="-120"/>
              </a:rPr>
              <a:t>47</a:t>
            </a:r>
            <a:r>
              <a:rPr lang="zh-TW" altLang="en-US" sz="2700" b="1" spc="-100">
                <a:solidFill>
                  <a:srgbClr val="000099"/>
                </a:solidFill>
                <a:latin typeface="微軟正黑體" panose="020B0604030504040204" pitchFamily="34" charset="-120"/>
                <a:ea typeface="微軟正黑體" panose="020B0604030504040204" pitchFamily="34" charset="-120"/>
              </a:rPr>
              <a:t>條第</a:t>
            </a:r>
            <a:r>
              <a:rPr lang="en-US" altLang="zh-TW" sz="2700" b="1" spc="-100">
                <a:solidFill>
                  <a:srgbClr val="000099"/>
                </a:solidFill>
                <a:latin typeface="微軟正黑體" panose="020B0604030504040204" pitchFamily="34" charset="-120"/>
                <a:ea typeface="微軟正黑體" panose="020B0604030504040204" pitchFamily="34" charset="-120"/>
              </a:rPr>
              <a:t>1</a:t>
            </a:r>
            <a:r>
              <a:rPr lang="zh-TW" altLang="en-US" sz="2700" b="1" spc="-100">
                <a:solidFill>
                  <a:srgbClr val="000099"/>
                </a:solidFill>
                <a:latin typeface="微軟正黑體" panose="020B0604030504040204" pitchFamily="34" charset="-120"/>
                <a:ea typeface="微軟正黑體" panose="020B0604030504040204" pitchFamily="34" charset="-120"/>
              </a:rPr>
              <a:t>項第</a:t>
            </a:r>
            <a:r>
              <a:rPr lang="en-US" altLang="zh-TW" sz="2700" b="1" spc="-100">
                <a:solidFill>
                  <a:srgbClr val="000099"/>
                </a:solidFill>
                <a:latin typeface="微軟正黑體" panose="020B0604030504040204" pitchFamily="34" charset="-120"/>
                <a:ea typeface="微軟正黑體" panose="020B0604030504040204" pitchFamily="34" charset="-120"/>
              </a:rPr>
              <a:t>1</a:t>
            </a:r>
            <a:r>
              <a:rPr lang="zh-TW" altLang="en-US" sz="2700" b="1" spc="-100">
                <a:solidFill>
                  <a:srgbClr val="000099"/>
                </a:solidFill>
                <a:latin typeface="微軟正黑體" panose="020B0604030504040204" pitchFamily="34" charset="-120"/>
                <a:ea typeface="微軟正黑體" panose="020B0604030504040204" pitchFamily="34" charset="-120"/>
              </a:rPr>
              <a:t>款及第</a:t>
            </a:r>
            <a:r>
              <a:rPr lang="en-US" altLang="zh-TW" sz="2700" b="1" spc="-100">
                <a:solidFill>
                  <a:srgbClr val="000099"/>
                </a:solidFill>
                <a:latin typeface="微軟正黑體" panose="020B0604030504040204" pitchFamily="34" charset="-120"/>
                <a:ea typeface="微軟正黑體" panose="020B0604030504040204" pitchFamily="34" charset="-120"/>
              </a:rPr>
              <a:t>2</a:t>
            </a:r>
            <a:r>
              <a:rPr lang="zh-TW" altLang="en-US" sz="2700" b="1" spc="-100">
                <a:solidFill>
                  <a:srgbClr val="000099"/>
                </a:solidFill>
                <a:latin typeface="微軟正黑體" panose="020B0604030504040204" pitchFamily="34" charset="-120"/>
                <a:ea typeface="微軟正黑體" panose="020B0604030504040204" pitchFamily="34" charset="-120"/>
              </a:rPr>
              <a:t>款規定</a:t>
            </a:r>
            <a:r>
              <a:rPr lang="zh-TW" altLang="en-US" sz="2700" b="1" u="heavy" spc="-100">
                <a:solidFill>
                  <a:srgbClr val="006600"/>
                </a:solidFill>
                <a:uFill>
                  <a:solidFill>
                    <a:srgbClr val="C00000"/>
                  </a:solidFill>
                </a:uFill>
                <a:latin typeface="微軟正黑體" panose="020B0604030504040204" pitchFamily="34" charset="-120"/>
                <a:ea typeface="微軟正黑體" panose="020B0604030504040204" pitchFamily="34" charset="-120"/>
              </a:rPr>
              <a:t>不訂底價者</a:t>
            </a:r>
            <a:r>
              <a:rPr lang="zh-TW" altLang="en-US" sz="2700" b="1" spc="-100">
                <a:solidFill>
                  <a:srgbClr val="000099"/>
                </a:solidFill>
                <a:latin typeface="微軟正黑體" panose="020B0604030504040204" pitchFamily="34" charset="-120"/>
                <a:ea typeface="微軟正黑體" panose="020B0604030504040204" pitchFamily="34" charset="-120"/>
              </a:rPr>
              <a:t>，</a:t>
            </a:r>
            <a:r>
              <a:rPr lang="zh-TW" altLang="en-US" sz="2700" b="1" u="heavy" spc="-100">
                <a:solidFill>
                  <a:srgbClr val="006600"/>
                </a:solidFill>
                <a:uFill>
                  <a:solidFill>
                    <a:srgbClr val="C00000"/>
                  </a:solidFill>
                </a:uFill>
                <a:latin typeface="微軟正黑體" panose="020B0604030504040204" pitchFamily="34" charset="-120"/>
                <a:ea typeface="微軟正黑體" panose="020B0604030504040204" pitchFamily="34" charset="-120"/>
              </a:rPr>
              <a:t>得於招標文件預先載明契約金額或相關費率作為決標條件</a:t>
            </a:r>
            <a:r>
              <a:rPr lang="zh-TW" altLang="en-US" sz="2700" b="1" spc="-100">
                <a:solidFill>
                  <a:srgbClr val="000099"/>
                </a:solidFill>
                <a:latin typeface="微軟正黑體" panose="020B0604030504040204" pitchFamily="34" charset="-120"/>
                <a:ea typeface="微軟正黑體" panose="020B0604030504040204" pitchFamily="34" charset="-120"/>
              </a:rPr>
              <a:t>。」另機關委託資訊服務廠商評選及計費辦法（下稱</a:t>
            </a:r>
            <a:r>
              <a:rPr lang="zh-TW" altLang="en-US" sz="2700" b="1" u="heavy" spc="-100">
                <a:solidFill>
                  <a:srgbClr val="006600"/>
                </a:solidFill>
                <a:uFill>
                  <a:solidFill>
                    <a:srgbClr val="C00000"/>
                  </a:solidFill>
                </a:uFill>
                <a:latin typeface="微軟正黑體" panose="020B0604030504040204" pitchFamily="34" charset="-120"/>
                <a:ea typeface="微軟正黑體" panose="020B0604030504040204" pitchFamily="34" charset="-120"/>
              </a:rPr>
              <a:t>資服辦法</a:t>
            </a:r>
            <a:r>
              <a:rPr lang="zh-TW" altLang="en-US" sz="2700" b="1" spc="-100">
                <a:solidFill>
                  <a:srgbClr val="000099"/>
                </a:solidFill>
                <a:latin typeface="微軟正黑體" panose="020B0604030504040204" pitchFamily="34" charset="-120"/>
                <a:ea typeface="微軟正黑體" panose="020B0604030504040204" pitchFamily="34" charset="-120"/>
              </a:rPr>
              <a:t>）第</a:t>
            </a:r>
            <a:r>
              <a:rPr lang="en-US" altLang="zh-TW" sz="2700" b="1" spc="-100">
                <a:solidFill>
                  <a:srgbClr val="000099"/>
                </a:solidFill>
                <a:latin typeface="微軟正黑體" panose="020B0604030504040204" pitchFamily="34" charset="-120"/>
                <a:ea typeface="微軟正黑體" panose="020B0604030504040204" pitchFamily="34" charset="-120"/>
              </a:rPr>
              <a:t>12</a:t>
            </a:r>
            <a:r>
              <a:rPr lang="zh-TW" altLang="en-US" sz="2700" b="1" spc="-100">
                <a:solidFill>
                  <a:srgbClr val="000099"/>
                </a:solidFill>
                <a:latin typeface="微軟正黑體" panose="020B0604030504040204" pitchFamily="34" charset="-120"/>
                <a:ea typeface="微軟正黑體" panose="020B0604030504040204" pitchFamily="34" charset="-120"/>
              </a:rPr>
              <a:t>條第</a:t>
            </a:r>
            <a:r>
              <a:rPr lang="en-US" altLang="zh-TW" sz="2700" b="1" spc="-100">
                <a:solidFill>
                  <a:srgbClr val="000099"/>
                </a:solidFill>
                <a:latin typeface="微軟正黑體" panose="020B0604030504040204" pitchFamily="34" charset="-120"/>
                <a:ea typeface="微軟正黑體" panose="020B0604030504040204" pitchFamily="34" charset="-120"/>
              </a:rPr>
              <a:t>1</a:t>
            </a:r>
            <a:r>
              <a:rPr lang="zh-TW" altLang="en-US" sz="2700" b="1" spc="-100">
                <a:solidFill>
                  <a:srgbClr val="000099"/>
                </a:solidFill>
                <a:latin typeface="微軟正黑體" panose="020B0604030504040204" pitchFamily="34" charset="-120"/>
                <a:ea typeface="微軟正黑體" panose="020B0604030504040204" pitchFamily="34" charset="-120"/>
              </a:rPr>
              <a:t>項第</a:t>
            </a:r>
            <a:r>
              <a:rPr lang="en-US" altLang="zh-TW" sz="2700" b="1" spc="-100">
                <a:solidFill>
                  <a:srgbClr val="000099"/>
                </a:solidFill>
                <a:latin typeface="微軟正黑體" panose="020B0604030504040204" pitchFamily="34" charset="-120"/>
                <a:ea typeface="微軟正黑體" panose="020B0604030504040204" pitchFamily="34" charset="-120"/>
              </a:rPr>
              <a:t>1</a:t>
            </a:r>
            <a:r>
              <a:rPr lang="zh-TW" altLang="en-US" sz="2700" b="1" spc="-100">
                <a:solidFill>
                  <a:srgbClr val="000099"/>
                </a:solidFill>
                <a:latin typeface="微軟正黑體" panose="020B0604030504040204" pitchFamily="34" charset="-120"/>
                <a:ea typeface="微軟正黑體" panose="020B0604030504040204" pitchFamily="34" charset="-120"/>
              </a:rPr>
              <a:t>款規定：「</a:t>
            </a:r>
            <a:r>
              <a:rPr lang="zh-TW" altLang="en-US" sz="2700" b="1" u="heavy" spc="-100">
                <a:solidFill>
                  <a:srgbClr val="006600"/>
                </a:solidFill>
                <a:uFill>
                  <a:solidFill>
                    <a:srgbClr val="C00000"/>
                  </a:solidFill>
                </a:uFill>
                <a:latin typeface="微軟正黑體" panose="020B0604030504040204" pitchFamily="34" charset="-120"/>
                <a:ea typeface="微軟正黑體" panose="020B0604030504040204" pitchFamily="34" charset="-120"/>
              </a:rPr>
              <a:t>招標文件已訂明固定服務費用或費率者，依該服務費用或費率決標</a:t>
            </a:r>
            <a:r>
              <a:rPr lang="zh-TW" altLang="en-US" sz="2700" b="1" spc="-100">
                <a:solidFill>
                  <a:srgbClr val="000099"/>
                </a:solidFill>
                <a:latin typeface="微軟正黑體" panose="020B0604030504040204" pitchFamily="34" charset="-120"/>
                <a:ea typeface="微軟正黑體" panose="020B0604030504040204" pitchFamily="34" charset="-120"/>
              </a:rPr>
              <a:t>。」</a:t>
            </a:r>
            <a:endParaRPr lang="zh-TW" altLang="en-US" sz="2700" b="1" spc="-100" dirty="0">
              <a:solidFill>
                <a:srgbClr val="000099"/>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4768983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8A99E50E-AC2A-4043-A910-B79F96DED03A}" type="slidenum">
              <a:rPr lang="en-US" altLang="zh-TW" sz="1400" smtClean="0">
                <a:solidFill>
                  <a:srgbClr val="AD1F1F"/>
                </a:solidFill>
                <a:latin typeface="Times New Roman" panose="02020603050405020304" pitchFamily="18" charset="0"/>
              </a:rPr>
              <a:pPr>
                <a:spcBef>
                  <a:spcPct val="0"/>
                </a:spcBef>
                <a:buClrTx/>
                <a:buSzTx/>
                <a:buFontTx/>
                <a:buNone/>
                <a:defRPr/>
              </a:pPr>
              <a:t>5</a:t>
            </a:fld>
            <a:endParaRPr lang="en-US" altLang="zh-TW" sz="1400">
              <a:solidFill>
                <a:srgbClr val="AD1F1F"/>
              </a:solidFill>
              <a:latin typeface="Times New Roman" panose="02020603050405020304" pitchFamily="18" charset="0"/>
            </a:endParaRPr>
          </a:p>
        </p:txBody>
      </p:sp>
      <p:sp>
        <p:nvSpPr>
          <p:cNvPr id="98315" name="Rectangle 11"/>
          <p:cNvSpPr>
            <a:spLocks noChangeArrowheads="1"/>
          </p:cNvSpPr>
          <p:nvPr/>
        </p:nvSpPr>
        <p:spPr bwMode="auto">
          <a:xfrm>
            <a:off x="378819" y="584684"/>
            <a:ext cx="8441653" cy="4932548"/>
          </a:xfrm>
          <a:prstGeom prst="rect">
            <a:avLst/>
          </a:prstGeom>
          <a:noFill/>
          <a:ln w="9525">
            <a:noFill/>
            <a:miter lim="800000"/>
            <a:headEnd/>
            <a:tailEnd/>
          </a:ln>
          <a:effectLst/>
        </p:spPr>
        <p:txBody>
          <a:bodyPr/>
          <a:lstStyle/>
          <a:p>
            <a:pPr marL="354013" lvl="1" indent="-354013" algn="just" eaLnBrk="1" hangingPunct="1">
              <a:spcBef>
                <a:spcPts val="0"/>
              </a:spcBef>
              <a:buClr>
                <a:srgbClr val="006600"/>
              </a:buClr>
              <a:buSzPct val="75000"/>
              <a:defRPr/>
            </a:pPr>
            <a:r>
              <a:rPr lang="zh-TW" altLang="en-US" sz="2800" b="1" spc="-100">
                <a:solidFill>
                  <a:srgbClr val="000099"/>
                </a:solidFill>
                <a:latin typeface="微軟正黑體" panose="020B0604030504040204" pitchFamily="34" charset="-120"/>
                <a:ea typeface="微軟正黑體" panose="020B0604030504040204" pitchFamily="34" charset="-120"/>
              </a:rPr>
              <a:t>三、承上，為符合採購法第</a:t>
            </a:r>
            <a:r>
              <a:rPr lang="en-US" altLang="zh-TW" sz="2800" b="1" spc="-100">
                <a:solidFill>
                  <a:srgbClr val="000099"/>
                </a:solidFill>
                <a:latin typeface="微軟正黑體" panose="020B0604030504040204" pitchFamily="34" charset="-120"/>
                <a:ea typeface="微軟正黑體" panose="020B0604030504040204" pitchFamily="34" charset="-120"/>
              </a:rPr>
              <a:t>52</a:t>
            </a:r>
            <a:r>
              <a:rPr lang="zh-TW" altLang="en-US" sz="2800" b="1" spc="-100">
                <a:solidFill>
                  <a:srgbClr val="000099"/>
                </a:solidFill>
                <a:latin typeface="微軟正黑體" panose="020B0604030504040204" pitchFamily="34" charset="-120"/>
                <a:ea typeface="微軟正黑體" panose="020B0604030504040204" pitchFamily="34" charset="-120"/>
              </a:rPr>
              <a:t>條第</a:t>
            </a:r>
            <a:r>
              <a:rPr lang="en-US" altLang="zh-TW" sz="2800" b="1" spc="-100">
                <a:solidFill>
                  <a:srgbClr val="000099"/>
                </a:solidFill>
                <a:latin typeface="微軟正黑體" panose="020B0604030504040204" pitchFamily="34" charset="-120"/>
                <a:ea typeface="微軟正黑體" panose="020B0604030504040204" pitchFamily="34" charset="-120"/>
              </a:rPr>
              <a:t>2</a:t>
            </a:r>
            <a:r>
              <a:rPr lang="zh-TW" altLang="en-US" sz="2800" b="1" spc="-100">
                <a:solidFill>
                  <a:srgbClr val="000099"/>
                </a:solidFill>
                <a:latin typeface="微軟正黑體" panose="020B0604030504040204" pitchFamily="34" charset="-120"/>
                <a:ea typeface="微軟正黑體" panose="020B0604030504040204" pitchFamily="34" charset="-120"/>
              </a:rPr>
              <a:t>項之立法意旨，機關依採購法第</a:t>
            </a:r>
            <a:r>
              <a:rPr lang="en-US" altLang="zh-TW" sz="2800" b="1" spc="-100">
                <a:solidFill>
                  <a:srgbClr val="000099"/>
                </a:solidFill>
                <a:latin typeface="微軟正黑體" panose="020B0604030504040204" pitchFamily="34" charset="-120"/>
                <a:ea typeface="微軟正黑體" panose="020B0604030504040204" pitchFamily="34" charset="-120"/>
              </a:rPr>
              <a:t>22</a:t>
            </a:r>
            <a:r>
              <a:rPr lang="zh-TW" altLang="en-US" sz="2800" b="1" spc="-100">
                <a:solidFill>
                  <a:srgbClr val="000099"/>
                </a:solidFill>
                <a:latin typeface="微軟正黑體" panose="020B0604030504040204" pitchFamily="34" charset="-120"/>
                <a:ea typeface="微軟正黑體" panose="020B0604030504040204" pitchFamily="34" charset="-120"/>
              </a:rPr>
              <a:t>條第</a:t>
            </a:r>
            <a:r>
              <a:rPr lang="en-US" altLang="zh-TW" sz="2800" b="1" spc="-100">
                <a:solidFill>
                  <a:srgbClr val="000099"/>
                </a:solidFill>
                <a:latin typeface="微軟正黑體" panose="020B0604030504040204" pitchFamily="34" charset="-120"/>
                <a:ea typeface="微軟正黑體" panose="020B0604030504040204" pitchFamily="34" charset="-120"/>
              </a:rPr>
              <a:t>1</a:t>
            </a:r>
            <a:r>
              <a:rPr lang="zh-TW" altLang="en-US" sz="2800" b="1" spc="-100">
                <a:solidFill>
                  <a:srgbClr val="000099"/>
                </a:solidFill>
                <a:latin typeface="微軟正黑體" panose="020B0604030504040204" pitchFamily="34" charset="-120"/>
                <a:ea typeface="微軟正黑體" panose="020B0604030504040204" pitchFamily="34" charset="-120"/>
              </a:rPr>
              <a:t>項第</a:t>
            </a:r>
            <a:r>
              <a:rPr lang="en-US" altLang="zh-TW" sz="2800" b="1" spc="-100">
                <a:solidFill>
                  <a:srgbClr val="000099"/>
                </a:solidFill>
                <a:latin typeface="微軟正黑體" panose="020B0604030504040204" pitchFamily="34" charset="-120"/>
                <a:ea typeface="微軟正黑體" panose="020B0604030504040204" pitchFamily="34" charset="-120"/>
              </a:rPr>
              <a:t>9</a:t>
            </a:r>
            <a:r>
              <a:rPr lang="zh-TW" altLang="en-US" sz="2800" b="1" spc="-100">
                <a:solidFill>
                  <a:srgbClr val="000099"/>
                </a:solidFill>
                <a:latin typeface="微軟正黑體" panose="020B0604030504040204" pitchFamily="34" charset="-120"/>
                <a:ea typeface="微軟正黑體" panose="020B0604030504040204" pitchFamily="34" charset="-120"/>
              </a:rPr>
              <a:t>款辦理資訊服務採購，以採不訂底價之辦理方式為原則，</a:t>
            </a:r>
            <a:r>
              <a:rPr lang="zh-TW" altLang="en-US" sz="2700" b="1" u="heavy" spc="-100">
                <a:solidFill>
                  <a:srgbClr val="006600"/>
                </a:solidFill>
                <a:uFill>
                  <a:solidFill>
                    <a:srgbClr val="C00000"/>
                  </a:solidFill>
                </a:uFill>
                <a:latin typeface="微軟正黑體" panose="020B0604030504040204" pitchFamily="34" charset="-120"/>
                <a:ea typeface="微軟正黑體" panose="020B0604030504040204" pitchFamily="34" charset="-120"/>
              </a:rPr>
              <a:t>機關得於招標文件預先載明決標金額或費率作為決標依據，於擇定優勝廠商後，以該固定費用或費率決標予該廠商，其議價程序不應議減價格，可議定價格以外其他內容</a:t>
            </a:r>
            <a:r>
              <a:rPr lang="zh-TW" altLang="en-US" sz="2800" b="1" spc="-100">
                <a:solidFill>
                  <a:srgbClr val="000099"/>
                </a:solidFill>
                <a:latin typeface="微軟正黑體" panose="020B0604030504040204" pitchFamily="34" charset="-120"/>
                <a:ea typeface="微軟正黑體" panose="020B0604030504040204" pitchFamily="34" charset="-120"/>
              </a:rPr>
              <a:t>。本會最有利標作業手冊有關「準用最有利標」章節、</a:t>
            </a:r>
            <a:r>
              <a:rPr lang="en-US" altLang="zh-TW" sz="2800" b="1" spc="-100">
                <a:solidFill>
                  <a:srgbClr val="000099"/>
                </a:solidFill>
                <a:latin typeface="微軟正黑體" panose="020B0604030504040204" pitchFamily="34" charset="-120"/>
                <a:ea typeface="微軟正黑體" panose="020B0604030504040204" pitchFamily="34" charset="-120"/>
              </a:rPr>
              <a:t>99</a:t>
            </a:r>
            <a:r>
              <a:rPr lang="zh-TW" altLang="en-US" sz="2800" b="1" spc="-100">
                <a:solidFill>
                  <a:srgbClr val="000099"/>
                </a:solidFill>
                <a:latin typeface="微軟正黑體" panose="020B0604030504040204" pitchFamily="34" charset="-120"/>
                <a:ea typeface="微軟正黑體" panose="020B0604030504040204" pitchFamily="34" charset="-120"/>
              </a:rPr>
              <a:t>年</a:t>
            </a:r>
            <a:r>
              <a:rPr lang="en-US" altLang="zh-TW" sz="2800" b="1" spc="-100">
                <a:solidFill>
                  <a:srgbClr val="000099"/>
                </a:solidFill>
                <a:latin typeface="微軟正黑體" panose="020B0604030504040204" pitchFamily="34" charset="-120"/>
                <a:ea typeface="微軟正黑體" panose="020B0604030504040204" pitchFamily="34" charset="-120"/>
              </a:rPr>
              <a:t>4</a:t>
            </a:r>
            <a:r>
              <a:rPr lang="zh-TW" altLang="en-US" sz="2800" b="1" spc="-100">
                <a:solidFill>
                  <a:srgbClr val="000099"/>
                </a:solidFill>
                <a:latin typeface="微軟正黑體" panose="020B0604030504040204" pitchFamily="34" charset="-120"/>
                <a:ea typeface="微軟正黑體" panose="020B0604030504040204" pitchFamily="34" charset="-120"/>
              </a:rPr>
              <a:t>月</a:t>
            </a:r>
            <a:r>
              <a:rPr lang="en-US" altLang="zh-TW" sz="2800" b="1" spc="-100">
                <a:solidFill>
                  <a:srgbClr val="000099"/>
                </a:solidFill>
                <a:latin typeface="微軟正黑體" panose="020B0604030504040204" pitchFamily="34" charset="-120"/>
                <a:ea typeface="微軟正黑體" panose="020B0604030504040204" pitchFamily="34" charset="-120"/>
              </a:rPr>
              <a:t>14</a:t>
            </a:r>
            <a:r>
              <a:rPr lang="zh-TW" altLang="en-US" sz="2800" b="1" spc="-100">
                <a:solidFill>
                  <a:srgbClr val="000099"/>
                </a:solidFill>
                <a:latin typeface="微軟正黑體" panose="020B0604030504040204" pitchFamily="34" charset="-120"/>
                <a:ea typeface="微軟正黑體" panose="020B0604030504040204" pitchFamily="34" charset="-120"/>
              </a:rPr>
              <a:t>日工程企字第</a:t>
            </a:r>
            <a:r>
              <a:rPr lang="en-US" altLang="zh-TW" sz="2800" b="1" spc="-100">
                <a:solidFill>
                  <a:srgbClr val="000099"/>
                </a:solidFill>
                <a:latin typeface="微軟正黑體" panose="020B0604030504040204" pitchFamily="34" charset="-120"/>
                <a:ea typeface="微軟正黑體" panose="020B0604030504040204" pitchFamily="34" charset="-120"/>
              </a:rPr>
              <a:t>09900145930</a:t>
            </a:r>
            <a:r>
              <a:rPr lang="zh-TW" altLang="en-US" sz="2800" b="1" spc="-100">
                <a:solidFill>
                  <a:srgbClr val="000099"/>
                </a:solidFill>
                <a:latin typeface="微軟正黑體" panose="020B0604030504040204" pitchFamily="34" charset="-120"/>
                <a:ea typeface="微軟正黑體" panose="020B0604030504040204" pitchFamily="34" charset="-120"/>
              </a:rPr>
              <a:t>號函訂定「機關辦理最有利標採固定費用或費率之參考作業方式」及</a:t>
            </a:r>
            <a:r>
              <a:rPr lang="en-US" altLang="zh-TW" sz="2800" b="1" spc="-100">
                <a:solidFill>
                  <a:srgbClr val="000099"/>
                </a:solidFill>
                <a:latin typeface="微軟正黑體" panose="020B0604030504040204" pitchFamily="34" charset="-120"/>
                <a:ea typeface="微軟正黑體" panose="020B0604030504040204" pitchFamily="34" charset="-120"/>
              </a:rPr>
              <a:t>100</a:t>
            </a:r>
            <a:r>
              <a:rPr lang="zh-TW" altLang="en-US" sz="2800" b="1" spc="-100">
                <a:solidFill>
                  <a:srgbClr val="000099"/>
                </a:solidFill>
                <a:latin typeface="微軟正黑體" panose="020B0604030504040204" pitchFamily="34" charset="-120"/>
                <a:ea typeface="微軟正黑體" panose="020B0604030504040204" pitchFamily="34" charset="-120"/>
              </a:rPr>
              <a:t>年</a:t>
            </a:r>
            <a:r>
              <a:rPr lang="en-US" altLang="zh-TW" sz="2800" b="1" spc="-100">
                <a:solidFill>
                  <a:srgbClr val="000099"/>
                </a:solidFill>
                <a:latin typeface="微軟正黑體" panose="020B0604030504040204" pitchFamily="34" charset="-120"/>
                <a:ea typeface="微軟正黑體" panose="020B0604030504040204" pitchFamily="34" charset="-120"/>
              </a:rPr>
              <a:t>01</a:t>
            </a:r>
            <a:r>
              <a:rPr lang="zh-TW" altLang="en-US" sz="2800" b="1" spc="-100">
                <a:solidFill>
                  <a:srgbClr val="000099"/>
                </a:solidFill>
                <a:latin typeface="微軟正黑體" panose="020B0604030504040204" pitchFamily="34" charset="-120"/>
                <a:ea typeface="微軟正黑體" panose="020B0604030504040204" pitchFamily="34" charset="-120"/>
              </a:rPr>
              <a:t>月</a:t>
            </a:r>
            <a:r>
              <a:rPr lang="en-US" altLang="zh-TW" sz="2800" b="1" spc="-100">
                <a:solidFill>
                  <a:srgbClr val="000099"/>
                </a:solidFill>
                <a:latin typeface="微軟正黑體" panose="020B0604030504040204" pitchFamily="34" charset="-120"/>
                <a:ea typeface="微軟正黑體" panose="020B0604030504040204" pitchFamily="34" charset="-120"/>
              </a:rPr>
              <a:t>25</a:t>
            </a:r>
            <a:r>
              <a:rPr lang="zh-TW" altLang="en-US" sz="2800" b="1" spc="-100">
                <a:solidFill>
                  <a:srgbClr val="000099"/>
                </a:solidFill>
                <a:latin typeface="微軟正黑體" panose="020B0604030504040204" pitchFamily="34" charset="-120"/>
                <a:ea typeface="微軟正黑體" panose="020B0604030504040204" pitchFamily="34" charset="-120"/>
              </a:rPr>
              <a:t>日工程企字第</a:t>
            </a:r>
            <a:r>
              <a:rPr lang="en-US" altLang="zh-TW" sz="2800" b="1" spc="-100">
                <a:solidFill>
                  <a:srgbClr val="000099"/>
                </a:solidFill>
                <a:latin typeface="微軟正黑體" panose="020B0604030504040204" pitchFamily="34" charset="-120"/>
                <a:ea typeface="微軟正黑體" panose="020B0604030504040204" pitchFamily="34" charset="-120"/>
              </a:rPr>
              <a:t>10000034540</a:t>
            </a:r>
            <a:r>
              <a:rPr lang="zh-TW" altLang="en-US" sz="2800" b="1" spc="-100">
                <a:solidFill>
                  <a:srgbClr val="000099"/>
                </a:solidFill>
                <a:latin typeface="微軟正黑體" panose="020B0604030504040204" pitchFamily="34" charset="-120"/>
                <a:ea typeface="微軟正黑體" panose="020B0604030504040204" pitchFamily="34" charset="-120"/>
              </a:rPr>
              <a:t>號函（均公開於本會網站）併請參閱。</a:t>
            </a:r>
            <a:endParaRPr lang="zh-TW" altLang="en-US" sz="2800" b="1" spc="-100" dirty="0">
              <a:solidFill>
                <a:srgbClr val="000099"/>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9495895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txBox="1">
            <a:spLocks noGrp="1"/>
          </p:cNvSpPr>
          <p:nvPr/>
        </p:nvSpPr>
        <p:spPr>
          <a:xfrm>
            <a:off x="8229600" y="6477000"/>
            <a:ext cx="762000" cy="244475"/>
          </a:xfrm>
          <a:prstGeom prst="rect">
            <a:avLst/>
          </a:prstGeom>
          <a:noFill/>
        </p:spPr>
        <p:txBody>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r" eaLnBrk="1" hangingPunct="1">
              <a:defRPr/>
            </a:pPr>
            <a:fld id="{F178F861-544F-4F1E-BD9C-D3E016DBAF67}" type="slidenum">
              <a:rPr kumimoji="0" lang="en-US" altLang="zh-TW" sz="1600" b="1" smtClean="0">
                <a:solidFill>
                  <a:srgbClr val="AD1F1F"/>
                </a:solidFill>
                <a:effectLst>
                  <a:outerShdw blurRad="38100" dist="38100" dir="2700000" algn="tl">
                    <a:srgbClr val="C0C0C0"/>
                  </a:outerShdw>
                </a:effectLst>
              </a:rPr>
              <a:pPr algn="r" eaLnBrk="1" hangingPunct="1">
                <a:defRPr/>
              </a:pPr>
              <a:t>6</a:t>
            </a:fld>
            <a:endParaRPr kumimoji="0" lang="en-US" altLang="zh-TW" sz="1600" b="1">
              <a:solidFill>
                <a:srgbClr val="AD1F1F"/>
              </a:solidFill>
              <a:effectLst>
                <a:outerShdw blurRad="38100" dist="38100" dir="2700000" algn="tl">
                  <a:srgbClr val="C0C0C0"/>
                </a:outerShdw>
              </a:effectLst>
            </a:endParaRPr>
          </a:p>
        </p:txBody>
      </p:sp>
      <p:sp>
        <p:nvSpPr>
          <p:cNvPr id="6" name="Text Box 4"/>
          <p:cNvSpPr txBox="1">
            <a:spLocks noChangeArrowheads="1"/>
          </p:cNvSpPr>
          <p:nvPr/>
        </p:nvSpPr>
        <p:spPr bwMode="auto">
          <a:xfrm>
            <a:off x="539750" y="344488"/>
            <a:ext cx="6985000"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defRPr/>
            </a:pPr>
            <a:r>
              <a:rPr lang="zh-TW" altLang="en-US" sz="3200" b="1" dirty="0">
                <a:solidFill>
                  <a:srgbClr val="006600"/>
                </a:solidFill>
                <a:latin typeface="微軟正黑體" panose="020B0604030504040204" pitchFamily="34" charset="-120"/>
                <a:ea typeface="微軟正黑體" panose="020B0604030504040204" pitchFamily="34" charset="-120"/>
              </a:rPr>
              <a:t>資訊服務採購實務 </a:t>
            </a:r>
            <a:r>
              <a:rPr lang="en-US" altLang="zh-TW" sz="3200" b="1" dirty="0">
                <a:solidFill>
                  <a:srgbClr val="006600"/>
                </a:solidFill>
                <a:latin typeface="微軟正黑體" panose="020B0604030504040204" pitchFamily="34" charset="-120"/>
                <a:ea typeface="微軟正黑體" panose="020B0604030504040204" pitchFamily="34" charset="-120"/>
                <a:cs typeface="Times New Roman" panose="02020603050405020304" pitchFamily="18" charset="0"/>
              </a:rPr>
              <a:t>Q</a:t>
            </a:r>
            <a:r>
              <a:rPr lang="zh-TW" altLang="en-US" sz="3200" b="1" dirty="0">
                <a:solidFill>
                  <a:srgbClr val="006600"/>
                </a:solidFill>
                <a:latin typeface="微軟正黑體" panose="020B0604030504040204" pitchFamily="34" charset="-120"/>
                <a:ea typeface="微軟正黑體" panose="020B0604030504040204" pitchFamily="34" charset="-120"/>
                <a:cs typeface="Times New Roman" panose="02020603050405020304" pitchFamily="18" charset="0"/>
              </a:rPr>
              <a:t> </a:t>
            </a:r>
            <a:r>
              <a:rPr lang="en-US" altLang="zh-TW" sz="3200" b="1" dirty="0">
                <a:solidFill>
                  <a:srgbClr val="006600"/>
                </a:solidFill>
                <a:latin typeface="微軟正黑體" panose="020B0604030504040204" pitchFamily="34" charset="-120"/>
                <a:ea typeface="微軟正黑體" panose="020B0604030504040204" pitchFamily="34" charset="-120"/>
                <a:cs typeface="Times New Roman" panose="02020603050405020304" pitchFamily="18" charset="0"/>
              </a:rPr>
              <a:t>&amp; A</a:t>
            </a:r>
          </a:p>
        </p:txBody>
      </p:sp>
      <p:sp>
        <p:nvSpPr>
          <p:cNvPr id="259076" name="Rectangle 11"/>
          <p:cNvSpPr>
            <a:spLocks noChangeArrowheads="1"/>
          </p:cNvSpPr>
          <p:nvPr/>
        </p:nvSpPr>
        <p:spPr bwMode="auto">
          <a:xfrm>
            <a:off x="431800" y="1241425"/>
            <a:ext cx="8424863" cy="126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42913" indent="-442913">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just">
              <a:buClr>
                <a:srgbClr val="F0A22E"/>
              </a:buClr>
              <a:buFont typeface="Wingdings 2" panose="05020102010507070707" pitchFamily="18" charset="2"/>
              <a:buNone/>
            </a:pPr>
            <a:r>
              <a:rPr lang="en-US" altLang="zh-TW" sz="2400" b="1">
                <a:solidFill>
                  <a:srgbClr val="C00000"/>
                </a:solidFill>
                <a:latin typeface="微軟正黑體" panose="020B0604030504040204" pitchFamily="34" charset="-120"/>
                <a:ea typeface="微軟正黑體" panose="020B0604030504040204" pitchFamily="34" charset="-120"/>
              </a:rPr>
              <a:t>Q</a:t>
            </a:r>
            <a:r>
              <a:rPr lang="zh-TW" altLang="en-US" sz="2400" b="1">
                <a:solidFill>
                  <a:srgbClr val="C00000"/>
                </a:solidFill>
                <a:latin typeface="微軟正黑體" panose="020B0604030504040204" pitchFamily="34" charset="-120"/>
                <a:ea typeface="微軟正黑體" panose="020B0604030504040204" pitchFamily="34" charset="-120"/>
              </a:rPr>
              <a:t>：</a:t>
            </a:r>
            <a:r>
              <a:rPr lang="zh-TW" altLang="en-US" sz="2400" b="1">
                <a:solidFill>
                  <a:srgbClr val="0000FF"/>
                </a:solidFill>
                <a:latin typeface="微軟正黑體" panose="020B0604030504040204" pitchFamily="34" charset="-120"/>
                <a:ea typeface="微軟正黑體" panose="020B0604030504040204" pitchFamily="34" charset="-120"/>
              </a:rPr>
              <a:t>資訊服務價格資料庫系統規定預算金額</a:t>
            </a:r>
            <a:r>
              <a:rPr lang="en-US" altLang="zh-TW" sz="2400" b="1">
                <a:solidFill>
                  <a:srgbClr val="0000FF"/>
                </a:solidFill>
                <a:latin typeface="微軟正黑體" panose="020B0604030504040204" pitchFamily="34" charset="-120"/>
                <a:ea typeface="微軟正黑體" panose="020B0604030504040204" pitchFamily="34" charset="-120"/>
              </a:rPr>
              <a:t>1,000 </a:t>
            </a:r>
            <a:r>
              <a:rPr lang="zh-TW" altLang="en-US" sz="2400" b="1">
                <a:solidFill>
                  <a:srgbClr val="0000FF"/>
                </a:solidFill>
                <a:latin typeface="微軟正黑體" panose="020B0604030504040204" pitchFamily="34" charset="-120"/>
                <a:ea typeface="微軟正黑體" panose="020B0604030504040204" pitchFamily="34" charset="-120"/>
              </a:rPr>
              <a:t>萬元以上須填寫，如預算金額低於</a:t>
            </a:r>
            <a:r>
              <a:rPr lang="en-US" altLang="zh-TW" sz="2400" b="1">
                <a:solidFill>
                  <a:srgbClr val="0000FF"/>
                </a:solidFill>
                <a:latin typeface="微軟正黑體" panose="020B0604030504040204" pitchFamily="34" charset="-120"/>
                <a:ea typeface="微軟正黑體" panose="020B0604030504040204" pitchFamily="34" charset="-120"/>
              </a:rPr>
              <a:t>1,000 </a:t>
            </a:r>
            <a:r>
              <a:rPr lang="zh-TW" altLang="en-US" sz="2400" b="1">
                <a:solidFill>
                  <a:srgbClr val="0000FF"/>
                </a:solidFill>
                <a:latin typeface="微軟正黑體" panose="020B0604030504040204" pitchFamily="34" charset="-120"/>
                <a:ea typeface="微軟正黑體" panose="020B0604030504040204" pitchFamily="34" charset="-120"/>
              </a:rPr>
              <a:t>萬元，是否亦須填寫資訊人員薪資資料 </a:t>
            </a:r>
            <a:r>
              <a:rPr lang="en-US" altLang="zh-TW" sz="2400" b="1">
                <a:solidFill>
                  <a:srgbClr val="0000FF"/>
                </a:solidFill>
                <a:latin typeface="微軟正黑體" panose="020B0604030504040204" pitchFamily="34" charset="-120"/>
                <a:ea typeface="微軟正黑體" panose="020B0604030504040204" pitchFamily="34" charset="-120"/>
              </a:rPr>
              <a:t>?</a:t>
            </a:r>
          </a:p>
        </p:txBody>
      </p:sp>
      <p:sp>
        <p:nvSpPr>
          <p:cNvPr id="259077" name="Rectangle 11"/>
          <p:cNvSpPr>
            <a:spLocks noChangeArrowheads="1"/>
          </p:cNvSpPr>
          <p:nvPr/>
        </p:nvSpPr>
        <p:spPr bwMode="auto">
          <a:xfrm>
            <a:off x="431800" y="2646363"/>
            <a:ext cx="8424863" cy="1214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42913" indent="-442913">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just">
              <a:buClr>
                <a:srgbClr val="F0A22E"/>
              </a:buClr>
              <a:buFont typeface="Wingdings 2" panose="05020102010507070707" pitchFamily="18" charset="2"/>
              <a:buNone/>
            </a:pPr>
            <a:r>
              <a:rPr lang="en-US" altLang="zh-TW" sz="2400" b="1">
                <a:solidFill>
                  <a:srgbClr val="C00000"/>
                </a:solidFill>
                <a:latin typeface="微軟正黑體" panose="020B0604030504040204" pitchFamily="34" charset="-120"/>
                <a:ea typeface="微軟正黑體" panose="020B0604030504040204" pitchFamily="34" charset="-120"/>
              </a:rPr>
              <a:t>A</a:t>
            </a:r>
            <a:r>
              <a:rPr lang="zh-TW" altLang="en-US" sz="2400" b="1">
                <a:solidFill>
                  <a:srgbClr val="C00000"/>
                </a:solidFill>
                <a:latin typeface="微軟正黑體" panose="020B0604030504040204" pitchFamily="34" charset="-120"/>
                <a:ea typeface="微軟正黑體" panose="020B0604030504040204" pitchFamily="34" charset="-120"/>
              </a:rPr>
              <a:t>：</a:t>
            </a:r>
            <a:r>
              <a:rPr lang="zh-TW" altLang="en-US" sz="2400" b="1">
                <a:solidFill>
                  <a:srgbClr val="0000FF"/>
                </a:solidFill>
                <a:latin typeface="微軟正黑體" panose="020B0604030504040204" pitchFamily="34" charset="-120"/>
                <a:ea typeface="微軟正黑體" panose="020B0604030504040204" pitchFamily="34" charset="-120"/>
              </a:rPr>
              <a:t>如資訊服務採購預算金額低於</a:t>
            </a:r>
            <a:r>
              <a:rPr lang="en-US" altLang="zh-TW" sz="2400" b="1">
                <a:solidFill>
                  <a:srgbClr val="0000FF"/>
                </a:solidFill>
                <a:latin typeface="微軟正黑體" panose="020B0604030504040204" pitchFamily="34" charset="-120"/>
                <a:ea typeface="微軟正黑體" panose="020B0604030504040204" pitchFamily="34" charset="-120"/>
              </a:rPr>
              <a:t>1,000 </a:t>
            </a:r>
            <a:r>
              <a:rPr lang="zh-TW" altLang="en-US" sz="2400" b="1">
                <a:solidFill>
                  <a:srgbClr val="0000FF"/>
                </a:solidFill>
                <a:latin typeface="微軟正黑體" panose="020B0604030504040204" pitchFamily="34" charset="-120"/>
                <a:ea typeface="微軟正黑體" panose="020B0604030504040204" pitchFamily="34" charset="-120"/>
              </a:rPr>
              <a:t>萬元，系統並無強制機關人員須填寫廠商資訊人員薪資資料；惟如機關人員自願提供，系統亦開放機關人員填寫。</a:t>
            </a:r>
            <a:endParaRPr lang="en-US" altLang="zh-TW" sz="2400" b="1">
              <a:solidFill>
                <a:srgbClr val="0000FF"/>
              </a:solidFill>
              <a:latin typeface="微軟正黑體" panose="020B0604030504040204" pitchFamily="34" charset="-120"/>
              <a:ea typeface="微軟正黑體" panose="020B0604030504040204" pitchFamily="34" charset="-120"/>
            </a:endParaRPr>
          </a:p>
        </p:txBody>
      </p:sp>
      <p:sp>
        <p:nvSpPr>
          <p:cNvPr id="259078" name="Rectangle 11"/>
          <p:cNvSpPr>
            <a:spLocks noChangeArrowheads="1"/>
          </p:cNvSpPr>
          <p:nvPr/>
        </p:nvSpPr>
        <p:spPr bwMode="auto">
          <a:xfrm>
            <a:off x="431800" y="4227513"/>
            <a:ext cx="8424863" cy="224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42913" indent="-442913">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just">
              <a:buClr>
                <a:srgbClr val="F0A22E"/>
              </a:buClr>
              <a:buFont typeface="Wingdings 2" panose="05020102010507070707" pitchFamily="18" charset="2"/>
              <a:buNone/>
            </a:pPr>
            <a:r>
              <a:rPr lang="en-US" altLang="zh-TW" sz="2400" b="1">
                <a:solidFill>
                  <a:srgbClr val="C00000"/>
                </a:solidFill>
                <a:latin typeface="微軟正黑體" panose="020B0604030504040204" pitchFamily="34" charset="-120"/>
                <a:ea typeface="微軟正黑體" panose="020B0604030504040204" pitchFamily="34" charset="-120"/>
              </a:rPr>
              <a:t>Q</a:t>
            </a:r>
            <a:r>
              <a:rPr lang="zh-TW" altLang="en-US" sz="2400" b="1">
                <a:solidFill>
                  <a:srgbClr val="C00000"/>
                </a:solidFill>
                <a:latin typeface="微軟正黑體" panose="020B0604030504040204" pitchFamily="34" charset="-120"/>
                <a:ea typeface="微軟正黑體" panose="020B0604030504040204" pitchFamily="34" charset="-120"/>
              </a:rPr>
              <a:t>：</a:t>
            </a:r>
            <a:r>
              <a:rPr lang="zh-TW" altLang="en-US" sz="2400" b="1">
                <a:solidFill>
                  <a:srgbClr val="0000FF"/>
                </a:solidFill>
                <a:latin typeface="微軟正黑體" panose="020B0604030504040204" pitchFamily="34" charset="-120"/>
                <a:ea typeface="微軟正黑體" panose="020B0604030504040204" pitchFamily="34" charset="-120"/>
              </a:rPr>
              <a:t>如招標文件明定「標價逾預算金額為不合格標，不納入評選對象」，遇採購案係採分段開標者，資格審查階段並未看到廠商報價，如何處理將廠商判為不合格標</a:t>
            </a:r>
            <a:r>
              <a:rPr lang="en-US" altLang="zh-TW" sz="2400" b="1">
                <a:solidFill>
                  <a:srgbClr val="0000FF"/>
                </a:solidFill>
                <a:latin typeface="微軟正黑體" panose="020B0604030504040204" pitchFamily="34" charset="-120"/>
                <a:ea typeface="微軟正黑體" panose="020B0604030504040204" pitchFamily="34" charset="-120"/>
              </a:rPr>
              <a:t>?</a:t>
            </a:r>
          </a:p>
        </p:txBody>
      </p:sp>
      <p:sp>
        <p:nvSpPr>
          <p:cNvPr id="259079" name="Rectangle 11"/>
          <p:cNvSpPr>
            <a:spLocks noChangeArrowheads="1"/>
          </p:cNvSpPr>
          <p:nvPr/>
        </p:nvSpPr>
        <p:spPr bwMode="auto">
          <a:xfrm>
            <a:off x="431800" y="5524500"/>
            <a:ext cx="8424863"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42913" indent="-442913">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just">
              <a:buClr>
                <a:srgbClr val="F0A22E"/>
              </a:buClr>
              <a:buFont typeface="Wingdings 2" panose="05020102010507070707" pitchFamily="18" charset="2"/>
              <a:buNone/>
            </a:pPr>
            <a:r>
              <a:rPr lang="en-US" altLang="zh-TW" sz="2400" b="1">
                <a:solidFill>
                  <a:srgbClr val="C00000"/>
                </a:solidFill>
                <a:latin typeface="微軟正黑體" panose="020B0604030504040204" pitchFamily="34" charset="-120"/>
                <a:ea typeface="微軟正黑體" panose="020B0604030504040204" pitchFamily="34" charset="-120"/>
              </a:rPr>
              <a:t>A</a:t>
            </a:r>
            <a:r>
              <a:rPr lang="zh-TW" altLang="en-US" sz="2400" b="1">
                <a:solidFill>
                  <a:srgbClr val="C00000"/>
                </a:solidFill>
                <a:latin typeface="微軟正黑體" panose="020B0604030504040204" pitchFamily="34" charset="-120"/>
                <a:ea typeface="微軟正黑體" panose="020B0604030504040204" pitchFamily="34" charset="-120"/>
              </a:rPr>
              <a:t>：</a:t>
            </a:r>
            <a:r>
              <a:rPr lang="zh-TW" altLang="en-US" sz="2400" b="1">
                <a:solidFill>
                  <a:srgbClr val="0000FF"/>
                </a:solidFill>
                <a:latin typeface="微軟正黑體" panose="020B0604030504040204" pitchFamily="34" charset="-120"/>
                <a:ea typeface="微軟正黑體" panose="020B0604030504040204" pitchFamily="34" charset="-120"/>
              </a:rPr>
              <a:t>機關於資格標階段尚無法處理，俟進行到下一階段獲悉廠商標價逾預算金額，即可依招標文件規定處理。</a:t>
            </a:r>
            <a:endParaRPr lang="en-US" altLang="zh-TW" sz="2400" b="1">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42582384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15"/>
          <p:cNvSpPr>
            <a:spLocks noGrp="1"/>
          </p:cNvSpPr>
          <p:nvPr>
            <p:ph type="sldNum" sz="quarter" idx="12"/>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4E586276-8DAC-43CE-9E4D-A449BCF3EC11}" type="slidenum">
              <a:rPr lang="en-US" altLang="zh-TW" sz="1400" smtClean="0">
                <a:solidFill>
                  <a:srgbClr val="AD1F1F"/>
                </a:solidFill>
                <a:latin typeface="Times New Roman" panose="02020603050405020304" pitchFamily="18" charset="0"/>
              </a:rPr>
              <a:pPr>
                <a:spcBef>
                  <a:spcPct val="0"/>
                </a:spcBef>
                <a:buClrTx/>
                <a:buSzTx/>
                <a:buFontTx/>
                <a:buNone/>
                <a:defRPr/>
              </a:pPr>
              <a:t>7</a:t>
            </a:fld>
            <a:endParaRPr lang="en-US" altLang="zh-TW" sz="1400">
              <a:solidFill>
                <a:srgbClr val="AD1F1F"/>
              </a:solidFill>
              <a:latin typeface="Times New Roman" panose="02020603050405020304" pitchFamily="18" charset="0"/>
            </a:endParaRPr>
          </a:p>
        </p:txBody>
      </p:sp>
      <p:sp>
        <p:nvSpPr>
          <p:cNvPr id="98306" name="Rectangle 2"/>
          <p:cNvSpPr>
            <a:spLocks noGrp="1" noChangeArrowheads="1"/>
          </p:cNvSpPr>
          <p:nvPr>
            <p:ph type="title" idx="4294967295"/>
          </p:nvPr>
        </p:nvSpPr>
        <p:spPr>
          <a:xfrm>
            <a:off x="468313" y="322263"/>
            <a:ext cx="7667625" cy="658812"/>
          </a:xfrm>
        </p:spPr>
        <p:txBody>
          <a:bodyPr wrap="square" lIns="91440" tIns="45720" rIns="91440" bIns="45720" numCol="1" anchorCtr="0" compatLnSpc="1">
            <a:prstTxWarp prst="textNoShape">
              <a:avLst/>
            </a:prstTxWarp>
          </a:bodyPr>
          <a:lstStyle/>
          <a:p>
            <a:pPr eaLnBrk="1" hangingPunct="1">
              <a:defRPr/>
            </a:pPr>
            <a:r>
              <a:rPr lang="zh-TW" altLang="en-US" sz="2800" b="1" cap="none">
                <a:solidFill>
                  <a:srgbClr val="003399"/>
                </a:solidFill>
                <a:effectLst/>
                <a:latin typeface="+mj-ea"/>
              </a:rPr>
              <a:t>電腦及相關服務決標公告須一併傳輸人員薪資</a:t>
            </a:r>
            <a:endParaRPr lang="zh-TW" altLang="en-US" sz="2800" b="1" cap="none" dirty="0">
              <a:solidFill>
                <a:srgbClr val="C00000"/>
              </a:solidFill>
              <a:effectLst/>
              <a:latin typeface="+mj-ea"/>
              <a:cs typeface="Times New Roman" pitchFamily="18" charset="0"/>
            </a:endParaRPr>
          </a:p>
        </p:txBody>
      </p:sp>
      <p:sp>
        <p:nvSpPr>
          <p:cNvPr id="98315" name="Rectangle 11"/>
          <p:cNvSpPr>
            <a:spLocks noChangeArrowheads="1"/>
          </p:cNvSpPr>
          <p:nvPr/>
        </p:nvSpPr>
        <p:spPr bwMode="auto">
          <a:xfrm>
            <a:off x="358775" y="1089025"/>
            <a:ext cx="8353425" cy="3671888"/>
          </a:xfrm>
          <a:prstGeom prst="rect">
            <a:avLst/>
          </a:prstGeom>
          <a:noFill/>
          <a:ln w="9525">
            <a:noFill/>
            <a:miter lim="800000"/>
            <a:headEnd/>
            <a:tailEnd/>
          </a:ln>
          <a:effectLst/>
        </p:spPr>
        <p:txBody>
          <a:bodyPr/>
          <a:lstStyle/>
          <a:p>
            <a:pPr algn="just" eaLnBrk="1" hangingPunct="1">
              <a:spcBef>
                <a:spcPct val="20000"/>
              </a:spcBef>
              <a:buClr>
                <a:prstClr val="black"/>
              </a:buClr>
              <a:buSzPct val="75000"/>
              <a:defRPr/>
            </a:pPr>
            <a:r>
              <a:rPr lang="en-US" altLang="zh-TW" sz="2800" b="1">
                <a:solidFill>
                  <a:srgbClr val="0000FF"/>
                </a:solidFill>
                <a:latin typeface="微軟正黑體" panose="020B0604030504040204" pitchFamily="34" charset="-120"/>
                <a:ea typeface="微軟正黑體" panose="020B0604030504040204" pitchFamily="34" charset="-120"/>
              </a:rPr>
              <a:t>100.8.29</a:t>
            </a:r>
            <a:r>
              <a:rPr lang="zh-TW" altLang="en-US" sz="2800" b="1">
                <a:solidFill>
                  <a:srgbClr val="0000FF"/>
                </a:solidFill>
                <a:latin typeface="微軟正黑體" panose="020B0604030504040204" pitchFamily="34" charset="-120"/>
                <a:ea typeface="微軟正黑體" panose="020B0604030504040204" pitchFamily="34" charset="-120"/>
              </a:rPr>
              <a:t>工程</a:t>
            </a:r>
            <a:r>
              <a:rPr lang="zh-TW" altLang="en-US" sz="2800" b="1" dirty="0">
                <a:solidFill>
                  <a:srgbClr val="0000FF"/>
                </a:solidFill>
                <a:latin typeface="微軟正黑體" panose="020B0604030504040204" pitchFamily="34" charset="-120"/>
                <a:ea typeface="微軟正黑體" panose="020B0604030504040204" pitchFamily="34" charset="-120"/>
              </a:rPr>
              <a:t>企</a:t>
            </a:r>
            <a:r>
              <a:rPr lang="zh-TW" altLang="en-US" sz="2800" b="1">
                <a:solidFill>
                  <a:srgbClr val="0000FF"/>
                </a:solidFill>
                <a:latin typeface="微軟正黑體" panose="020B0604030504040204" pitchFamily="34" charset="-120"/>
                <a:ea typeface="微軟正黑體" panose="020B0604030504040204" pitchFamily="34" charset="-120"/>
              </a:rPr>
              <a:t>字第</a:t>
            </a:r>
            <a:r>
              <a:rPr lang="en-US" altLang="zh-TW" sz="2800" b="1">
                <a:solidFill>
                  <a:srgbClr val="0000FF"/>
                </a:solidFill>
                <a:latin typeface="微軟正黑體" panose="020B0604030504040204" pitchFamily="34" charset="-120"/>
                <a:ea typeface="微軟正黑體" panose="020B0604030504040204" pitchFamily="34" charset="-120"/>
              </a:rPr>
              <a:t>10000325800</a:t>
            </a:r>
            <a:r>
              <a:rPr lang="zh-TW" altLang="en-US" sz="2800" b="1">
                <a:solidFill>
                  <a:srgbClr val="0000FF"/>
                </a:solidFill>
                <a:latin typeface="微軟正黑體" panose="020B0604030504040204" pitchFamily="34" charset="-120"/>
                <a:ea typeface="微軟正黑體" panose="020B0604030504040204" pitchFamily="34" charset="-120"/>
              </a:rPr>
              <a:t>號函</a:t>
            </a:r>
            <a:endParaRPr lang="en-US" altLang="zh-TW" sz="2800" b="1" dirty="0">
              <a:solidFill>
                <a:srgbClr val="0000FF"/>
              </a:solidFill>
              <a:latin typeface="微軟正黑體" panose="020B0604030504040204" pitchFamily="34" charset="-120"/>
              <a:ea typeface="微軟正黑體" panose="020B0604030504040204" pitchFamily="34" charset="-120"/>
            </a:endParaRPr>
          </a:p>
          <a:p>
            <a:pPr marL="263525" lvl="2" indent="-263525" algn="just" eaLnBrk="1" hangingPunct="1">
              <a:spcBef>
                <a:spcPct val="20000"/>
              </a:spcBef>
              <a:buClr>
                <a:srgbClr val="100278"/>
              </a:buClr>
              <a:buSzPct val="75000"/>
              <a:buFont typeface="Wingdings" panose="05000000000000000000" pitchFamily="2" charset="2"/>
              <a:buChar char="l"/>
              <a:defRPr/>
            </a:pPr>
            <a:r>
              <a:rPr lang="zh-TW" altLang="en-US" sz="2800" b="1">
                <a:solidFill>
                  <a:srgbClr val="006600"/>
                </a:solidFill>
                <a:latin typeface="微軟正黑體" panose="020B0604030504040204" pitchFamily="34" charset="-120"/>
                <a:ea typeface="微軟正黑體" panose="020B0604030504040204" pitchFamily="34" charset="-120"/>
              </a:rPr>
              <a:t>機關辦理資訊服務採購之決標自</a:t>
            </a:r>
            <a:r>
              <a:rPr lang="en-US" altLang="zh-TW" sz="2800" b="1">
                <a:solidFill>
                  <a:srgbClr val="006600"/>
                </a:solidFill>
                <a:latin typeface="微軟正黑體" panose="020B0604030504040204" pitchFamily="34" charset="-120"/>
                <a:ea typeface="微軟正黑體" panose="020B0604030504040204" pitchFamily="34" charset="-120"/>
              </a:rPr>
              <a:t>101</a:t>
            </a:r>
            <a:r>
              <a:rPr lang="zh-TW" altLang="en-US" sz="2800" b="1">
                <a:solidFill>
                  <a:srgbClr val="006600"/>
                </a:solidFill>
                <a:latin typeface="微軟正黑體" panose="020B0604030504040204" pitchFamily="34" charset="-120"/>
                <a:ea typeface="微軟正黑體" panose="020B0604030504040204" pitchFamily="34" charset="-120"/>
              </a:rPr>
              <a:t>年</a:t>
            </a:r>
            <a:r>
              <a:rPr lang="en-US" altLang="zh-TW" sz="2800" b="1">
                <a:solidFill>
                  <a:srgbClr val="006600"/>
                </a:solidFill>
                <a:latin typeface="微軟正黑體" panose="020B0604030504040204" pitchFamily="34" charset="-120"/>
                <a:ea typeface="微軟正黑體" panose="020B0604030504040204" pitchFamily="34" charset="-120"/>
              </a:rPr>
              <a:t>1</a:t>
            </a:r>
            <a:r>
              <a:rPr lang="zh-TW" altLang="en-US" sz="2800" b="1">
                <a:solidFill>
                  <a:srgbClr val="006600"/>
                </a:solidFill>
                <a:latin typeface="微軟正黑體" panose="020B0604030504040204" pitchFamily="34" charset="-120"/>
                <a:ea typeface="微軟正黑體" panose="020B0604030504040204" pitchFamily="34" charset="-120"/>
              </a:rPr>
              <a:t>月</a:t>
            </a:r>
            <a:r>
              <a:rPr lang="en-US" altLang="zh-TW" sz="2800" b="1">
                <a:solidFill>
                  <a:srgbClr val="006600"/>
                </a:solidFill>
                <a:latin typeface="微軟正黑體" panose="020B0604030504040204" pitchFamily="34" charset="-120"/>
                <a:ea typeface="微軟正黑體" panose="020B0604030504040204" pitchFamily="34" charset="-120"/>
              </a:rPr>
              <a:t>1</a:t>
            </a:r>
            <a:r>
              <a:rPr lang="zh-TW" altLang="en-US" sz="2800" b="1">
                <a:solidFill>
                  <a:srgbClr val="006600"/>
                </a:solidFill>
                <a:latin typeface="微軟正黑體" panose="020B0604030504040204" pitchFamily="34" charset="-120"/>
                <a:ea typeface="微軟正黑體" panose="020B0604030504040204" pitchFamily="34" charset="-120"/>
              </a:rPr>
              <a:t>日起，須傳輸得標廠商之資訊服務價格資料。</a:t>
            </a:r>
            <a:endParaRPr lang="en-US" altLang="zh-TW" sz="2800" b="1">
              <a:solidFill>
                <a:srgbClr val="006600"/>
              </a:solidFill>
              <a:latin typeface="微軟正黑體" panose="020B0604030504040204" pitchFamily="34" charset="-120"/>
              <a:ea typeface="微軟正黑體" panose="020B0604030504040204" pitchFamily="34" charset="-120"/>
            </a:endParaRPr>
          </a:p>
          <a:p>
            <a:pPr marL="263525" lvl="2" indent="-263525" algn="just" eaLnBrk="1" hangingPunct="1">
              <a:spcBef>
                <a:spcPct val="20000"/>
              </a:spcBef>
              <a:buClr>
                <a:srgbClr val="100278"/>
              </a:buClr>
              <a:buSzPct val="75000"/>
              <a:buFont typeface="Wingdings" panose="05000000000000000000" pitchFamily="2" charset="2"/>
              <a:buChar char="l"/>
              <a:defRPr/>
            </a:pPr>
            <a:r>
              <a:rPr lang="zh-TW" altLang="en-US" sz="2800" b="1" u="sng">
                <a:solidFill>
                  <a:srgbClr val="660033"/>
                </a:solidFill>
                <a:latin typeface="微軟正黑體" panose="020B0604030504040204" pitchFamily="34" charset="-120"/>
                <a:ea typeface="微軟正黑體" panose="020B0604030504040204" pitchFamily="34" charset="-120"/>
              </a:rPr>
              <a:t>標的分類選取「</a:t>
            </a:r>
            <a:r>
              <a:rPr lang="en-US" altLang="zh-TW" sz="2800" b="1" u="sng">
                <a:solidFill>
                  <a:srgbClr val="660033"/>
                </a:solidFill>
                <a:latin typeface="微軟正黑體" panose="020B0604030504040204" pitchFamily="34" charset="-120"/>
                <a:ea typeface="微軟正黑體" panose="020B0604030504040204" pitchFamily="34" charset="-120"/>
              </a:rPr>
              <a:t>84</a:t>
            </a:r>
            <a:r>
              <a:rPr lang="zh-TW" altLang="en-US" sz="2800" b="1" u="sng">
                <a:solidFill>
                  <a:srgbClr val="660033"/>
                </a:solidFill>
                <a:latin typeface="微軟正黑體" panose="020B0604030504040204" pitchFamily="34" charset="-120"/>
                <a:ea typeface="微軟正黑體" panose="020B0604030504040204" pitchFamily="34" charset="-120"/>
              </a:rPr>
              <a:t>電腦及相關服務」，且預算金額達</a:t>
            </a:r>
            <a:r>
              <a:rPr lang="en-US" altLang="zh-TW" sz="2800" b="1" u="sng">
                <a:solidFill>
                  <a:srgbClr val="660033"/>
                </a:solidFill>
                <a:latin typeface="微軟正黑體" panose="020B0604030504040204" pitchFamily="34" charset="-120"/>
                <a:ea typeface="微軟正黑體" panose="020B0604030504040204" pitchFamily="34" charset="-120"/>
              </a:rPr>
              <a:t>1,000</a:t>
            </a:r>
            <a:r>
              <a:rPr lang="zh-TW" altLang="en-US" sz="2800" b="1" u="sng">
                <a:solidFill>
                  <a:srgbClr val="660033"/>
                </a:solidFill>
                <a:latin typeface="微軟正黑體" panose="020B0604030504040204" pitchFamily="34" charset="-120"/>
                <a:ea typeface="微軟正黑體" panose="020B0604030504040204" pitchFamily="34" charset="-120"/>
              </a:rPr>
              <a:t>萬元以上之適用及準用最有利標案件，於傳輸決標公告時，必須一併登載得標廠商「人員職稱」及「每月實際薪資」</a:t>
            </a:r>
            <a:r>
              <a:rPr lang="zh-TW" altLang="en-US" sz="2800" b="1">
                <a:solidFill>
                  <a:srgbClr val="006600"/>
                </a:solidFill>
                <a:latin typeface="微軟正黑體" panose="020B0604030504040204" pitchFamily="34" charset="-120"/>
                <a:ea typeface="微軟正黑體" panose="020B0604030504040204" pitchFamily="34" charset="-120"/>
              </a:rPr>
              <a:t>。該分類其餘案件，由機關自行決定是否登載。</a:t>
            </a:r>
            <a:endParaRPr lang="en-US" altLang="zh-TW" sz="2800" b="1">
              <a:solidFill>
                <a:srgbClr val="006600"/>
              </a:solidFill>
              <a:latin typeface="微軟正黑體" panose="020B0604030504040204" pitchFamily="34" charset="-120"/>
              <a:ea typeface="微軟正黑體" panose="020B0604030504040204" pitchFamily="34" charset="-120"/>
            </a:endParaRPr>
          </a:p>
          <a:p>
            <a:pPr marL="263525" lvl="2" indent="-263525" algn="just" eaLnBrk="1" hangingPunct="1">
              <a:spcBef>
                <a:spcPct val="20000"/>
              </a:spcBef>
              <a:buClr>
                <a:srgbClr val="100278"/>
              </a:buClr>
              <a:buSzPct val="75000"/>
              <a:buFont typeface="Wingdings" panose="05000000000000000000" pitchFamily="2" charset="2"/>
              <a:buChar char="l"/>
              <a:defRPr/>
            </a:pPr>
            <a:r>
              <a:rPr lang="zh-TW" altLang="en-US" sz="2800" b="1">
                <a:solidFill>
                  <a:srgbClr val="006600"/>
                </a:solidFill>
                <a:latin typeface="微軟正黑體" panose="020B0604030504040204" pitchFamily="34" charset="-120"/>
                <a:ea typeface="微軟正黑體" panose="020B0604030504040204" pitchFamily="34" charset="-120"/>
              </a:rPr>
              <a:t>須一倂登載上開資訊之案件，招標文件預先規定投標廠商須於投標文件標價清單填列資訊服務人員之職稱及每月實際薪資。</a:t>
            </a:r>
            <a:endParaRPr lang="zh-TW" altLang="en-US" sz="2800" b="1" dirty="0">
              <a:solidFill>
                <a:srgbClr val="00660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9590673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98315" name="Rectangle 11"/>
          <p:cNvSpPr>
            <a:spLocks noChangeArrowheads="1"/>
          </p:cNvSpPr>
          <p:nvPr/>
        </p:nvSpPr>
        <p:spPr bwMode="auto">
          <a:xfrm>
            <a:off x="358775" y="822325"/>
            <a:ext cx="8353425" cy="493713"/>
          </a:xfrm>
          <a:prstGeom prst="rect">
            <a:avLst/>
          </a:prstGeom>
          <a:noFill/>
          <a:ln w="9525">
            <a:noFill/>
            <a:miter lim="800000"/>
            <a:headEnd/>
            <a:tailEnd/>
          </a:ln>
          <a:effectLst/>
        </p:spPr>
        <p:txBody>
          <a:bodyPr/>
          <a:lstStyle/>
          <a:p>
            <a:pPr algn="just" eaLnBrk="1" hangingPunct="1">
              <a:spcBef>
                <a:spcPct val="20000"/>
              </a:spcBef>
              <a:buClr>
                <a:prstClr val="black"/>
              </a:buClr>
              <a:buSzPct val="75000"/>
              <a:defRPr/>
            </a:pPr>
            <a:r>
              <a:rPr lang="en-US" altLang="zh-TW" b="1" spc="-100">
                <a:solidFill>
                  <a:srgbClr val="0000FF"/>
                </a:solidFill>
                <a:latin typeface="微軟正黑體" panose="020B0604030504040204" pitchFamily="34" charset="-120"/>
                <a:ea typeface="微軟正黑體" panose="020B0604030504040204" pitchFamily="34" charset="-120"/>
              </a:rPr>
              <a:t>100.8.29</a:t>
            </a:r>
            <a:r>
              <a:rPr lang="zh-TW" altLang="en-US" b="1" spc="-100">
                <a:solidFill>
                  <a:srgbClr val="0000FF"/>
                </a:solidFill>
                <a:latin typeface="微軟正黑體" panose="020B0604030504040204" pitchFamily="34" charset="-120"/>
                <a:ea typeface="微軟正黑體" panose="020B0604030504040204" pitchFamily="34" charset="-120"/>
              </a:rPr>
              <a:t>工程</a:t>
            </a:r>
            <a:r>
              <a:rPr lang="zh-TW" altLang="en-US" b="1" spc="-100" dirty="0">
                <a:solidFill>
                  <a:srgbClr val="0000FF"/>
                </a:solidFill>
                <a:latin typeface="微軟正黑體" panose="020B0604030504040204" pitchFamily="34" charset="-120"/>
                <a:ea typeface="微軟正黑體" panose="020B0604030504040204" pitchFamily="34" charset="-120"/>
              </a:rPr>
              <a:t>企</a:t>
            </a:r>
            <a:r>
              <a:rPr lang="zh-TW" altLang="en-US" b="1" spc="-100">
                <a:solidFill>
                  <a:srgbClr val="0000FF"/>
                </a:solidFill>
                <a:latin typeface="微軟正黑體" panose="020B0604030504040204" pitchFamily="34" charset="-120"/>
                <a:ea typeface="微軟正黑體" panose="020B0604030504040204" pitchFamily="34" charset="-120"/>
              </a:rPr>
              <a:t>字第</a:t>
            </a:r>
            <a:r>
              <a:rPr lang="en-US" altLang="zh-TW" b="1" spc="-100">
                <a:solidFill>
                  <a:srgbClr val="0000FF"/>
                </a:solidFill>
                <a:latin typeface="微軟正黑體" panose="020B0604030504040204" pitchFamily="34" charset="-120"/>
                <a:ea typeface="微軟正黑體" panose="020B0604030504040204" pitchFamily="34" charset="-120"/>
              </a:rPr>
              <a:t>10000325800</a:t>
            </a:r>
            <a:r>
              <a:rPr lang="zh-TW" altLang="en-US" b="1" spc="-100">
                <a:solidFill>
                  <a:srgbClr val="0000FF"/>
                </a:solidFill>
                <a:latin typeface="微軟正黑體" panose="020B0604030504040204" pitchFamily="34" charset="-120"/>
                <a:ea typeface="微軟正黑體" panose="020B0604030504040204" pitchFamily="34" charset="-120"/>
              </a:rPr>
              <a:t>號函</a:t>
            </a:r>
            <a:r>
              <a:rPr lang="en-US" altLang="zh-TW" sz="2200" b="1" spc="-100">
                <a:solidFill>
                  <a:srgbClr val="660033"/>
                </a:solidFill>
                <a:latin typeface="微軟正黑體" panose="020B0604030504040204" pitchFamily="34" charset="-120"/>
                <a:ea typeface="微軟正黑體" panose="020B0604030504040204" pitchFamily="34" charset="-120"/>
              </a:rPr>
              <a:t>(</a:t>
            </a:r>
            <a:r>
              <a:rPr lang="zh-TW" altLang="en-US" sz="2200" b="1" spc="-100">
                <a:solidFill>
                  <a:srgbClr val="660033"/>
                </a:solidFill>
                <a:latin typeface="微軟正黑體" panose="020B0604030504040204" pitchFamily="34" charset="-120"/>
                <a:ea typeface="微軟正黑體" panose="020B0604030504040204" pitchFamily="34" charset="-120"/>
              </a:rPr>
              <a:t>資訊服務費用估算表範本</a:t>
            </a:r>
            <a:r>
              <a:rPr lang="en-US" altLang="zh-TW" sz="2200" b="1" spc="-100">
                <a:solidFill>
                  <a:srgbClr val="660033"/>
                </a:solidFill>
                <a:latin typeface="微軟正黑體" panose="020B0604030504040204" pitchFamily="34" charset="-120"/>
                <a:ea typeface="微軟正黑體" panose="020B0604030504040204" pitchFamily="34" charset="-120"/>
              </a:rPr>
              <a:t>)</a:t>
            </a:r>
            <a:endParaRPr lang="zh-TW" altLang="en-US" sz="2200" b="1" spc="-100" dirty="0">
              <a:solidFill>
                <a:srgbClr val="660033"/>
              </a:solidFill>
              <a:latin typeface="微軟正黑體" panose="020B0604030504040204" pitchFamily="34" charset="-120"/>
              <a:ea typeface="微軟正黑體" panose="020B0604030504040204" pitchFamily="34" charset="-120"/>
            </a:endParaRPr>
          </a:p>
        </p:txBody>
      </p:sp>
      <p:pic>
        <p:nvPicPr>
          <p:cNvPr id="261124" name="圖片 2" descr="畫面剪輯"/>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8775" y="1341438"/>
            <a:ext cx="8299450" cy="5262562"/>
          </a:xfrm>
          <a:prstGeom prst="rect">
            <a:avLst/>
          </a:prstGeom>
          <a:noFill/>
          <a:ln w="28575">
            <a:solidFill>
              <a:srgbClr val="660033"/>
            </a:solidFill>
            <a:miter lim="800000"/>
            <a:headEnd/>
            <a:tailEnd/>
          </a:ln>
          <a:extLst>
            <a:ext uri="{909E8E84-426E-40DD-AFC4-6F175D3DCCD1}">
              <a14:hiddenFill xmlns:a14="http://schemas.microsoft.com/office/drawing/2010/main">
                <a:solidFill>
                  <a:srgbClr val="FFFFFF"/>
                </a:solidFill>
              </a14:hiddenFill>
            </a:ext>
          </a:extLst>
        </p:spPr>
      </p:pic>
      <p:sp>
        <p:nvSpPr>
          <p:cNvPr id="5" name="Rectangle 2"/>
          <p:cNvSpPr>
            <a:spLocks noGrp="1" noChangeArrowheads="1"/>
          </p:cNvSpPr>
          <p:nvPr>
            <p:ph type="title" idx="4294967295"/>
          </p:nvPr>
        </p:nvSpPr>
        <p:spPr>
          <a:xfrm>
            <a:off x="468313" y="322263"/>
            <a:ext cx="7667625" cy="658812"/>
          </a:xfrm>
        </p:spPr>
        <p:txBody>
          <a:bodyPr wrap="square" lIns="91440" tIns="45720" rIns="91440" bIns="45720" numCol="1" anchorCtr="0" compatLnSpc="1">
            <a:prstTxWarp prst="textNoShape">
              <a:avLst/>
            </a:prstTxWarp>
          </a:bodyPr>
          <a:lstStyle/>
          <a:p>
            <a:pPr eaLnBrk="1" hangingPunct="1">
              <a:defRPr/>
            </a:pPr>
            <a:r>
              <a:rPr lang="zh-TW" altLang="en-US" sz="2800" b="1" cap="none">
                <a:solidFill>
                  <a:srgbClr val="003399"/>
                </a:solidFill>
                <a:effectLst/>
                <a:latin typeface="+mj-ea"/>
              </a:rPr>
              <a:t>電腦及相關服務決標公告須一併傳輸人員薪資</a:t>
            </a:r>
            <a:endParaRPr lang="zh-TW" altLang="en-US" sz="2800" b="1" cap="none" dirty="0">
              <a:solidFill>
                <a:srgbClr val="C00000"/>
              </a:solidFill>
              <a:effectLst/>
              <a:latin typeface="+mj-ea"/>
              <a:cs typeface="Times New Roman" pitchFamily="18" charset="0"/>
            </a:endParaRPr>
          </a:p>
        </p:txBody>
      </p:sp>
    </p:spTree>
    <p:extLst>
      <p:ext uri="{BB962C8B-B14F-4D97-AF65-F5344CB8AC3E}">
        <p14:creationId xmlns:p14="http://schemas.microsoft.com/office/powerpoint/2010/main" val="3672674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pic>
        <p:nvPicPr>
          <p:cNvPr id="262147" name="圖片 1" descr="畫面剪輯"/>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9388" y="765175"/>
            <a:ext cx="8826500" cy="5940425"/>
          </a:xfrm>
          <a:prstGeom prst="rect">
            <a:avLst/>
          </a:prstGeom>
          <a:noFill/>
          <a:ln w="28575">
            <a:solidFill>
              <a:srgbClr val="660033"/>
            </a:solidFill>
            <a:miter lim="800000"/>
            <a:headEnd/>
            <a:tailEnd/>
          </a:ln>
          <a:extLst>
            <a:ext uri="{909E8E84-426E-40DD-AFC4-6F175D3DCCD1}">
              <a14:hiddenFill xmlns:a14="http://schemas.microsoft.com/office/drawing/2010/main">
                <a:solidFill>
                  <a:srgbClr val="FFFFFF"/>
                </a:solidFill>
              </a14:hiddenFill>
            </a:ext>
          </a:extLst>
        </p:spPr>
      </p:pic>
      <p:sp>
        <p:nvSpPr>
          <p:cNvPr id="4" name="Rectangle 11"/>
          <p:cNvSpPr>
            <a:spLocks noChangeArrowheads="1"/>
          </p:cNvSpPr>
          <p:nvPr/>
        </p:nvSpPr>
        <p:spPr bwMode="auto">
          <a:xfrm>
            <a:off x="358775" y="260648"/>
            <a:ext cx="8353425" cy="493713"/>
          </a:xfrm>
          <a:prstGeom prst="rect">
            <a:avLst/>
          </a:prstGeom>
          <a:noFill/>
          <a:ln w="9525">
            <a:noFill/>
            <a:miter lim="800000"/>
            <a:headEnd/>
            <a:tailEnd/>
          </a:ln>
          <a:effectLst/>
        </p:spPr>
        <p:txBody>
          <a:bodyPr/>
          <a:lstStyle/>
          <a:p>
            <a:pPr algn="just" eaLnBrk="1" hangingPunct="1">
              <a:spcBef>
                <a:spcPct val="20000"/>
              </a:spcBef>
              <a:buClr>
                <a:prstClr val="black"/>
              </a:buClr>
              <a:buSzPct val="75000"/>
              <a:defRPr/>
            </a:pPr>
            <a:r>
              <a:rPr lang="en-US" altLang="zh-TW" b="1" spc="-100">
                <a:solidFill>
                  <a:srgbClr val="0000FF"/>
                </a:solidFill>
                <a:latin typeface="微軟正黑體" panose="020B0604030504040204" pitchFamily="34" charset="-120"/>
                <a:ea typeface="微軟正黑體" panose="020B0604030504040204" pitchFamily="34" charset="-120"/>
              </a:rPr>
              <a:t>100.8.29</a:t>
            </a:r>
            <a:r>
              <a:rPr lang="zh-TW" altLang="en-US" b="1" spc="-100">
                <a:solidFill>
                  <a:srgbClr val="0000FF"/>
                </a:solidFill>
                <a:latin typeface="微軟正黑體" panose="020B0604030504040204" pitchFamily="34" charset="-120"/>
                <a:ea typeface="微軟正黑體" panose="020B0604030504040204" pitchFamily="34" charset="-120"/>
              </a:rPr>
              <a:t>工程</a:t>
            </a:r>
            <a:r>
              <a:rPr lang="zh-TW" altLang="en-US" b="1" spc="-100" dirty="0">
                <a:solidFill>
                  <a:srgbClr val="0000FF"/>
                </a:solidFill>
                <a:latin typeface="微軟正黑體" panose="020B0604030504040204" pitchFamily="34" charset="-120"/>
                <a:ea typeface="微軟正黑體" panose="020B0604030504040204" pitchFamily="34" charset="-120"/>
              </a:rPr>
              <a:t>企</a:t>
            </a:r>
            <a:r>
              <a:rPr lang="zh-TW" altLang="en-US" b="1" spc="-100">
                <a:solidFill>
                  <a:srgbClr val="0000FF"/>
                </a:solidFill>
                <a:latin typeface="微軟正黑體" panose="020B0604030504040204" pitchFamily="34" charset="-120"/>
                <a:ea typeface="微軟正黑體" panose="020B0604030504040204" pitchFamily="34" charset="-120"/>
              </a:rPr>
              <a:t>字第</a:t>
            </a:r>
            <a:r>
              <a:rPr lang="en-US" altLang="zh-TW" b="1" spc="-100">
                <a:solidFill>
                  <a:srgbClr val="0000FF"/>
                </a:solidFill>
                <a:latin typeface="微軟正黑體" panose="020B0604030504040204" pitchFamily="34" charset="-120"/>
                <a:ea typeface="微軟正黑體" panose="020B0604030504040204" pitchFamily="34" charset="-120"/>
              </a:rPr>
              <a:t>10000325800</a:t>
            </a:r>
            <a:r>
              <a:rPr lang="zh-TW" altLang="en-US" b="1" spc="-100">
                <a:solidFill>
                  <a:srgbClr val="0000FF"/>
                </a:solidFill>
                <a:latin typeface="微軟正黑體" panose="020B0604030504040204" pitchFamily="34" charset="-120"/>
                <a:ea typeface="微軟正黑體" panose="020B0604030504040204" pitchFamily="34" charset="-120"/>
              </a:rPr>
              <a:t>號函</a:t>
            </a:r>
            <a:r>
              <a:rPr lang="en-US" altLang="zh-TW" sz="2200" b="1" spc="-100">
                <a:solidFill>
                  <a:srgbClr val="660033"/>
                </a:solidFill>
                <a:latin typeface="微軟正黑體" panose="020B0604030504040204" pitchFamily="34" charset="-120"/>
                <a:ea typeface="微軟正黑體" panose="020B0604030504040204" pitchFamily="34" charset="-120"/>
              </a:rPr>
              <a:t>(</a:t>
            </a:r>
            <a:r>
              <a:rPr lang="zh-TW" altLang="en-US" sz="2200" b="1" spc="-100">
                <a:solidFill>
                  <a:srgbClr val="660033"/>
                </a:solidFill>
                <a:latin typeface="微軟正黑體" panose="020B0604030504040204" pitchFamily="34" charset="-120"/>
                <a:ea typeface="微軟正黑體" panose="020B0604030504040204" pitchFamily="34" charset="-120"/>
              </a:rPr>
              <a:t>資訊服務費用估算表範本</a:t>
            </a:r>
            <a:r>
              <a:rPr lang="en-US" altLang="zh-TW" sz="2200" b="1" spc="-100">
                <a:solidFill>
                  <a:srgbClr val="660033"/>
                </a:solidFill>
                <a:latin typeface="微軟正黑體" panose="020B0604030504040204" pitchFamily="34" charset="-120"/>
                <a:ea typeface="微軟正黑體" panose="020B0604030504040204" pitchFamily="34" charset="-120"/>
              </a:rPr>
              <a:t>)</a:t>
            </a:r>
            <a:endParaRPr lang="zh-TW" altLang="en-US" sz="2200" b="1" spc="-100" dirty="0">
              <a:solidFill>
                <a:srgbClr val="660033"/>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9401057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pic>
        <p:nvPicPr>
          <p:cNvPr id="263171" name="圖片 2" descr="畫面剪輯"/>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03350" y="584200"/>
            <a:ext cx="6553200" cy="6188075"/>
          </a:xfrm>
          <a:prstGeom prst="rect">
            <a:avLst/>
          </a:prstGeom>
          <a:noFill/>
          <a:ln w="28575">
            <a:solidFill>
              <a:srgbClr val="660033"/>
            </a:solidFill>
            <a:miter lim="800000"/>
            <a:headEnd/>
            <a:tailEnd/>
          </a:ln>
          <a:extLst>
            <a:ext uri="{909E8E84-426E-40DD-AFC4-6F175D3DCCD1}">
              <a14:hiddenFill xmlns:a14="http://schemas.microsoft.com/office/drawing/2010/main">
                <a:solidFill>
                  <a:srgbClr val="FFFFFF"/>
                </a:solidFill>
              </a14:hiddenFill>
            </a:ext>
          </a:extLst>
        </p:spPr>
      </p:pic>
      <p:sp>
        <p:nvSpPr>
          <p:cNvPr id="4" name="Rectangle 11"/>
          <p:cNvSpPr>
            <a:spLocks noChangeArrowheads="1"/>
          </p:cNvSpPr>
          <p:nvPr/>
        </p:nvSpPr>
        <p:spPr bwMode="auto">
          <a:xfrm>
            <a:off x="358775" y="116632"/>
            <a:ext cx="8353425" cy="493713"/>
          </a:xfrm>
          <a:prstGeom prst="rect">
            <a:avLst/>
          </a:prstGeom>
          <a:noFill/>
          <a:ln w="9525">
            <a:noFill/>
            <a:miter lim="800000"/>
            <a:headEnd/>
            <a:tailEnd/>
          </a:ln>
          <a:effectLst/>
        </p:spPr>
        <p:txBody>
          <a:bodyPr/>
          <a:lstStyle/>
          <a:p>
            <a:pPr algn="just" eaLnBrk="1" hangingPunct="1">
              <a:spcBef>
                <a:spcPct val="20000"/>
              </a:spcBef>
              <a:buClr>
                <a:prstClr val="black"/>
              </a:buClr>
              <a:buSzPct val="75000"/>
              <a:defRPr/>
            </a:pPr>
            <a:r>
              <a:rPr lang="en-US" altLang="zh-TW" b="1" spc="-100">
                <a:solidFill>
                  <a:srgbClr val="0000FF"/>
                </a:solidFill>
                <a:latin typeface="微軟正黑體" panose="020B0604030504040204" pitchFamily="34" charset="-120"/>
                <a:ea typeface="微軟正黑體" panose="020B0604030504040204" pitchFamily="34" charset="-120"/>
              </a:rPr>
              <a:t>100.8.29</a:t>
            </a:r>
            <a:r>
              <a:rPr lang="zh-TW" altLang="en-US" b="1" spc="-100">
                <a:solidFill>
                  <a:srgbClr val="0000FF"/>
                </a:solidFill>
                <a:latin typeface="微軟正黑體" panose="020B0604030504040204" pitchFamily="34" charset="-120"/>
                <a:ea typeface="微軟正黑體" panose="020B0604030504040204" pitchFamily="34" charset="-120"/>
              </a:rPr>
              <a:t>工程</a:t>
            </a:r>
            <a:r>
              <a:rPr lang="zh-TW" altLang="en-US" b="1" spc="-100" dirty="0">
                <a:solidFill>
                  <a:srgbClr val="0000FF"/>
                </a:solidFill>
                <a:latin typeface="微軟正黑體" panose="020B0604030504040204" pitchFamily="34" charset="-120"/>
                <a:ea typeface="微軟正黑體" panose="020B0604030504040204" pitchFamily="34" charset="-120"/>
              </a:rPr>
              <a:t>企</a:t>
            </a:r>
            <a:r>
              <a:rPr lang="zh-TW" altLang="en-US" b="1" spc="-100">
                <a:solidFill>
                  <a:srgbClr val="0000FF"/>
                </a:solidFill>
                <a:latin typeface="微軟正黑體" panose="020B0604030504040204" pitchFamily="34" charset="-120"/>
                <a:ea typeface="微軟正黑體" panose="020B0604030504040204" pitchFamily="34" charset="-120"/>
              </a:rPr>
              <a:t>字第</a:t>
            </a:r>
            <a:r>
              <a:rPr lang="en-US" altLang="zh-TW" b="1" spc="-100">
                <a:solidFill>
                  <a:srgbClr val="0000FF"/>
                </a:solidFill>
                <a:latin typeface="微軟正黑體" panose="020B0604030504040204" pitchFamily="34" charset="-120"/>
                <a:ea typeface="微軟正黑體" panose="020B0604030504040204" pitchFamily="34" charset="-120"/>
              </a:rPr>
              <a:t>10000325800</a:t>
            </a:r>
            <a:r>
              <a:rPr lang="zh-TW" altLang="en-US" b="1" spc="-100">
                <a:solidFill>
                  <a:srgbClr val="0000FF"/>
                </a:solidFill>
                <a:latin typeface="微軟正黑體" panose="020B0604030504040204" pitchFamily="34" charset="-120"/>
                <a:ea typeface="微軟正黑體" panose="020B0604030504040204" pitchFamily="34" charset="-120"/>
              </a:rPr>
              <a:t>號函</a:t>
            </a:r>
            <a:r>
              <a:rPr lang="en-US" altLang="zh-TW" sz="2200" b="1" spc="-100">
                <a:solidFill>
                  <a:srgbClr val="660033"/>
                </a:solidFill>
                <a:latin typeface="微軟正黑體" panose="020B0604030504040204" pitchFamily="34" charset="-120"/>
                <a:ea typeface="微軟正黑體" panose="020B0604030504040204" pitchFamily="34" charset="-120"/>
              </a:rPr>
              <a:t>(</a:t>
            </a:r>
            <a:r>
              <a:rPr lang="zh-TW" altLang="en-US" sz="2200" b="1" spc="-100">
                <a:solidFill>
                  <a:srgbClr val="660033"/>
                </a:solidFill>
                <a:latin typeface="微軟正黑體" panose="020B0604030504040204" pitchFamily="34" charset="-120"/>
                <a:ea typeface="微軟正黑體" panose="020B0604030504040204" pitchFamily="34" charset="-120"/>
              </a:rPr>
              <a:t>資訊服務費用估算表範本</a:t>
            </a:r>
            <a:r>
              <a:rPr lang="en-US" altLang="zh-TW" sz="2200" b="1" spc="-100">
                <a:solidFill>
                  <a:srgbClr val="660033"/>
                </a:solidFill>
                <a:latin typeface="微軟正黑體" panose="020B0604030504040204" pitchFamily="34" charset="-120"/>
                <a:ea typeface="微軟正黑體" panose="020B0604030504040204" pitchFamily="34" charset="-120"/>
              </a:rPr>
              <a:t>)</a:t>
            </a:r>
            <a:endParaRPr lang="zh-TW" altLang="en-US" sz="2200" b="1" spc="-100" dirty="0">
              <a:solidFill>
                <a:srgbClr val="660033"/>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9012028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E5586EF9-1498-4498-BE06-71DC6C48E128}" type="slidenum">
              <a:rPr lang="en-US" altLang="zh-TW" sz="1400" smtClean="0">
                <a:solidFill>
                  <a:srgbClr val="AD1F1F"/>
                </a:solidFill>
                <a:latin typeface="Times New Roman" panose="02020603050405020304" pitchFamily="18" charset="0"/>
              </a:rPr>
              <a:pPr>
                <a:spcBef>
                  <a:spcPct val="0"/>
                </a:spcBef>
                <a:buClrTx/>
                <a:buSzTx/>
                <a:buFontTx/>
                <a:buNone/>
                <a:defRPr/>
              </a:pPr>
              <a:t>11</a:t>
            </a:fld>
            <a:endParaRPr lang="en-US" altLang="zh-TW" sz="1400">
              <a:solidFill>
                <a:srgbClr val="AD1F1F"/>
              </a:solidFill>
              <a:latin typeface="Times New Roman" panose="02020603050405020304" pitchFamily="18" charset="0"/>
            </a:endParaRPr>
          </a:p>
        </p:txBody>
      </p:sp>
      <p:sp>
        <p:nvSpPr>
          <p:cNvPr id="3" name="文字方塊 2"/>
          <p:cNvSpPr txBox="1"/>
          <p:nvPr/>
        </p:nvSpPr>
        <p:spPr>
          <a:xfrm>
            <a:off x="1943708" y="334397"/>
            <a:ext cx="5256584" cy="646331"/>
          </a:xfrm>
          <a:prstGeom prst="rect">
            <a:avLst/>
          </a:prstGeom>
          <a:solidFill>
            <a:schemeClr val="tx2">
              <a:lumMod val="20000"/>
              <a:lumOff val="80000"/>
            </a:schemeClr>
          </a:solidFill>
        </p:spPr>
        <p:txBody>
          <a:bodyPr wrap="square" rtlCol="0">
            <a:spAutoFit/>
          </a:bodyPr>
          <a:lstStyle/>
          <a:p>
            <a:pPr algn="ctr"/>
            <a:r>
              <a:rPr lang="zh-TW" altLang="en-US" sz="3600" b="1">
                <a:solidFill>
                  <a:prstClr val="black"/>
                </a:solidFill>
                <a:latin typeface="微軟正黑體" panose="020B0604030504040204" pitchFamily="34" charset="-120"/>
                <a:ea typeface="微軟正黑體" panose="020B0604030504040204" pitchFamily="34" charset="-120"/>
              </a:rPr>
              <a:t>「資訊服務價格資料庫」</a:t>
            </a:r>
          </a:p>
        </p:txBody>
      </p:sp>
      <p:sp>
        <p:nvSpPr>
          <p:cNvPr id="6" name="Rectangle 11"/>
          <p:cNvSpPr>
            <a:spLocks noChangeArrowheads="1"/>
          </p:cNvSpPr>
          <p:nvPr/>
        </p:nvSpPr>
        <p:spPr bwMode="auto">
          <a:xfrm>
            <a:off x="323528" y="1052735"/>
            <a:ext cx="8496944" cy="4032449"/>
          </a:xfrm>
          <a:prstGeom prst="rect">
            <a:avLst/>
          </a:prstGeom>
          <a:noFill/>
          <a:ln w="9525">
            <a:noFill/>
            <a:miter lim="800000"/>
            <a:headEnd/>
            <a:tailEnd/>
          </a:ln>
          <a:effectLst/>
        </p:spPr>
        <p:txBody>
          <a:bodyPr/>
          <a:lstStyle>
            <a:lvl1pPr marL="261938" indent="-261938"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marL="0" lvl="1" indent="450850" algn="just" eaLnBrk="1" hangingPunct="1">
              <a:buClr>
                <a:srgbClr val="006600"/>
              </a:buClr>
              <a:buSzPct val="75000"/>
              <a:defRPr/>
            </a:pPr>
            <a:r>
              <a:rPr lang="zh-TW" altLang="en-US" sz="2800" b="1">
                <a:solidFill>
                  <a:srgbClr val="000099"/>
                </a:solidFill>
                <a:latin typeface="微軟正黑體" panose="020B0604030504040204" pitchFamily="34" charset="-120"/>
                <a:ea typeface="微軟正黑體" panose="020B0604030504040204" pitchFamily="34" charset="-120"/>
              </a:rPr>
              <a:t>政府電子採購網建置「資訊服務價格資料庫」，自</a:t>
            </a:r>
            <a:r>
              <a:rPr lang="en-US" altLang="zh-TW" sz="2800" b="1">
                <a:solidFill>
                  <a:srgbClr val="000099"/>
                </a:solidFill>
                <a:latin typeface="微軟正黑體" panose="020B0604030504040204" pitchFamily="34" charset="-120"/>
                <a:ea typeface="微軟正黑體" panose="020B0604030504040204" pitchFamily="34" charset="-120"/>
              </a:rPr>
              <a:t>101</a:t>
            </a:r>
            <a:r>
              <a:rPr lang="zh-TW" altLang="en-US" sz="2800" b="1">
                <a:solidFill>
                  <a:srgbClr val="000099"/>
                </a:solidFill>
                <a:latin typeface="微軟正黑體" panose="020B0604030504040204" pitchFamily="34" charset="-120"/>
                <a:ea typeface="微軟正黑體" panose="020B0604030504040204" pitchFamily="34" charset="-120"/>
              </a:rPr>
              <a:t>年</a:t>
            </a:r>
            <a:r>
              <a:rPr lang="en-US" altLang="zh-TW" sz="2800" b="1">
                <a:solidFill>
                  <a:srgbClr val="000099"/>
                </a:solidFill>
                <a:latin typeface="微軟正黑體" panose="020B0604030504040204" pitchFamily="34" charset="-120"/>
                <a:ea typeface="微軟正黑體" panose="020B0604030504040204" pitchFamily="34" charset="-120"/>
              </a:rPr>
              <a:t>1</a:t>
            </a:r>
            <a:r>
              <a:rPr lang="zh-TW" altLang="en-US" sz="2800" b="1">
                <a:solidFill>
                  <a:srgbClr val="000099"/>
                </a:solidFill>
                <a:latin typeface="微軟正黑體" panose="020B0604030504040204" pitchFamily="34" charset="-120"/>
                <a:ea typeface="微軟正黑體" panose="020B0604030504040204" pitchFamily="34" charset="-120"/>
              </a:rPr>
              <a:t>月</a:t>
            </a:r>
            <a:r>
              <a:rPr lang="en-US" altLang="zh-TW" sz="2800" b="1">
                <a:solidFill>
                  <a:srgbClr val="000099"/>
                </a:solidFill>
                <a:latin typeface="微軟正黑體" panose="020B0604030504040204" pitchFamily="34" charset="-120"/>
                <a:ea typeface="微軟正黑體" panose="020B0604030504040204" pitchFamily="34" charset="-120"/>
              </a:rPr>
              <a:t>1</a:t>
            </a:r>
            <a:r>
              <a:rPr lang="zh-TW" altLang="en-US" sz="2800" b="1">
                <a:solidFill>
                  <a:srgbClr val="000099"/>
                </a:solidFill>
                <a:latin typeface="微軟正黑體" panose="020B0604030504040204" pitchFamily="34" charset="-120"/>
                <a:ea typeface="微軟正黑體" panose="020B0604030504040204" pitchFamily="34" charset="-120"/>
              </a:rPr>
              <a:t>日起施行，機關辦理資訊服務採購之決標，應傳輸得標廠商之資訊服務價格資料，其適用範圍、登載內容及注意事項說明如下：</a:t>
            </a:r>
            <a:endParaRPr lang="en-US" altLang="zh-TW" sz="2800" b="1">
              <a:solidFill>
                <a:srgbClr val="000099"/>
              </a:solidFill>
              <a:latin typeface="微軟正黑體" panose="020B0604030504040204" pitchFamily="34" charset="-120"/>
              <a:ea typeface="微軟正黑體" panose="020B0604030504040204" pitchFamily="34" charset="-120"/>
            </a:endParaRPr>
          </a:p>
          <a:p>
            <a:pPr marL="0" lvl="1" indent="0" algn="just" eaLnBrk="1" hangingPunct="1">
              <a:buClr>
                <a:srgbClr val="006600"/>
              </a:buClr>
              <a:buSzPct val="75000"/>
              <a:defRPr/>
            </a:pPr>
            <a:r>
              <a:rPr lang="zh-TW" altLang="en-US" sz="2800" b="1" u="sng">
                <a:solidFill>
                  <a:srgbClr val="0000FF"/>
                </a:solidFill>
                <a:latin typeface="微軟正黑體" panose="020B0604030504040204" pitchFamily="34" charset="-120"/>
                <a:ea typeface="微軟正黑體" panose="020B0604030504040204" pitchFamily="34" charset="-120"/>
              </a:rPr>
              <a:t>標的分類選取「</a:t>
            </a:r>
            <a:r>
              <a:rPr lang="en-US" altLang="zh-TW" sz="2800" b="1" u="sng">
                <a:solidFill>
                  <a:srgbClr val="0000FF"/>
                </a:solidFill>
                <a:latin typeface="微軟正黑體" panose="020B0604030504040204" pitchFamily="34" charset="-120"/>
                <a:ea typeface="微軟正黑體" panose="020B0604030504040204" pitchFamily="34" charset="-120"/>
              </a:rPr>
              <a:t>84</a:t>
            </a:r>
            <a:r>
              <a:rPr lang="zh-TW" altLang="en-US" sz="2800" b="1" u="sng">
                <a:solidFill>
                  <a:srgbClr val="0000FF"/>
                </a:solidFill>
                <a:latin typeface="微軟正黑體" panose="020B0604030504040204" pitchFamily="34" charset="-120"/>
                <a:ea typeface="微軟正黑體" panose="020B0604030504040204" pitchFamily="34" charset="-120"/>
              </a:rPr>
              <a:t>電腦及相關服務」，且預算金額達新臺幣</a:t>
            </a:r>
            <a:r>
              <a:rPr lang="en-US" altLang="zh-TW" sz="2800" b="1" u="sng">
                <a:solidFill>
                  <a:srgbClr val="0000FF"/>
                </a:solidFill>
                <a:latin typeface="微軟正黑體" panose="020B0604030504040204" pitchFamily="34" charset="-120"/>
                <a:ea typeface="微軟正黑體" panose="020B0604030504040204" pitchFamily="34" charset="-120"/>
              </a:rPr>
              <a:t>1,000</a:t>
            </a:r>
            <a:r>
              <a:rPr lang="zh-TW" altLang="en-US" sz="2800" b="1" u="sng">
                <a:solidFill>
                  <a:srgbClr val="0000FF"/>
                </a:solidFill>
                <a:latin typeface="微軟正黑體" panose="020B0604030504040204" pitchFamily="34" charset="-120"/>
                <a:ea typeface="微軟正黑體" panose="020B0604030504040204" pitchFamily="34" charset="-120"/>
              </a:rPr>
              <a:t>萬元以上之適用及準用最有利標案件</a:t>
            </a:r>
            <a:r>
              <a:rPr lang="zh-TW" altLang="en-US" sz="2800" b="1">
                <a:solidFill>
                  <a:srgbClr val="000099"/>
                </a:solidFill>
                <a:latin typeface="微軟正黑體" panose="020B0604030504040204" pitchFamily="34" charset="-120"/>
                <a:ea typeface="微軟正黑體" panose="020B0604030504040204" pitchFamily="34" charset="-120"/>
              </a:rPr>
              <a:t>，於</a:t>
            </a:r>
            <a:r>
              <a:rPr lang="zh-TW" altLang="en-US" sz="2800" b="1" u="sng">
                <a:solidFill>
                  <a:srgbClr val="000099"/>
                </a:solidFill>
                <a:latin typeface="微軟正黑體" panose="020B0604030504040204" pitchFamily="34" charset="-120"/>
                <a:ea typeface="微軟正黑體" panose="020B0604030504040204" pitchFamily="34" charset="-120"/>
              </a:rPr>
              <a:t>傳輸決標公告</a:t>
            </a:r>
            <a:r>
              <a:rPr lang="zh-TW" altLang="en-US" sz="2800" b="1">
                <a:solidFill>
                  <a:srgbClr val="000099"/>
                </a:solidFill>
                <a:latin typeface="微軟正黑體" panose="020B0604030504040204" pitchFamily="34" charset="-120"/>
                <a:ea typeface="微軟正黑體" panose="020B0604030504040204" pitchFamily="34" charset="-120"/>
              </a:rPr>
              <a:t>時，必須</a:t>
            </a:r>
            <a:r>
              <a:rPr lang="zh-TW" altLang="en-US" sz="2800" b="1" u="sng">
                <a:solidFill>
                  <a:srgbClr val="000099"/>
                </a:solidFill>
                <a:latin typeface="微軟正黑體" panose="020B0604030504040204" pitchFamily="34" charset="-120"/>
                <a:ea typeface="微軟正黑體" panose="020B0604030504040204" pitchFamily="34" charset="-120"/>
              </a:rPr>
              <a:t>一併登載得標廠商「人員職稱」及「每月實際薪資」</a:t>
            </a:r>
            <a:r>
              <a:rPr lang="zh-TW" altLang="en-US" sz="2800" b="1">
                <a:solidFill>
                  <a:srgbClr val="000099"/>
                </a:solidFill>
                <a:latin typeface="微軟正黑體" panose="020B0604030504040204" pitchFamily="34" charset="-120"/>
                <a:ea typeface="微軟正黑體" panose="020B0604030504040204" pitchFamily="34" charset="-120"/>
              </a:rPr>
              <a:t>。該分類其餘案件，由機關自行決定是否登載。</a:t>
            </a:r>
            <a:endParaRPr lang="zh-TW" altLang="en-US" sz="2800" b="1" dirty="0">
              <a:solidFill>
                <a:prstClr val="black"/>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7191083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pic>
        <p:nvPicPr>
          <p:cNvPr id="3" name="圖片 2"/>
          <p:cNvPicPr>
            <a:picLocks noChangeAspect="1"/>
          </p:cNvPicPr>
          <p:nvPr/>
        </p:nvPicPr>
        <p:blipFill>
          <a:blip r:embed="rId3"/>
          <a:stretch>
            <a:fillRect/>
          </a:stretch>
        </p:blipFill>
        <p:spPr>
          <a:xfrm>
            <a:off x="1969455" y="260648"/>
            <a:ext cx="7022145" cy="6216352"/>
          </a:xfrm>
          <a:prstGeom prst="rect">
            <a:avLst/>
          </a:prstGeom>
          <a:ln>
            <a:solidFill>
              <a:srgbClr val="660033"/>
            </a:solidFill>
          </a:ln>
        </p:spPr>
      </p:pic>
      <p:sp>
        <p:nvSpPr>
          <p:cNvPr id="4" name="投影片編號版面配置區 1"/>
          <p:cNvSpPr txBox="1">
            <a:spLocks noGrp="1"/>
          </p:cNvSpPr>
          <p:nvPr/>
        </p:nvSpPr>
        <p:spPr>
          <a:xfrm>
            <a:off x="8229600" y="6477000"/>
            <a:ext cx="762000" cy="244475"/>
          </a:xfrm>
          <a:prstGeom prst="rect">
            <a:avLst/>
          </a:prstGeom>
          <a:noFill/>
        </p:spPr>
        <p:txBody>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r" eaLnBrk="1" hangingPunct="1">
              <a:defRPr/>
            </a:pPr>
            <a:fld id="{7E3D4159-1FA6-40B7-8E6F-856CDC8EEC9B}" type="slidenum">
              <a:rPr kumimoji="0" lang="en-US" altLang="zh-TW" sz="1600" b="1" smtClean="0">
                <a:solidFill>
                  <a:srgbClr val="AD1F1F"/>
                </a:solidFill>
                <a:effectLst>
                  <a:outerShdw blurRad="38100" dist="38100" dir="2700000" algn="tl">
                    <a:srgbClr val="C0C0C0"/>
                  </a:outerShdw>
                </a:effectLst>
              </a:rPr>
              <a:pPr algn="r" eaLnBrk="1" hangingPunct="1">
                <a:defRPr/>
              </a:pPr>
              <a:t>12</a:t>
            </a:fld>
            <a:endParaRPr kumimoji="0" lang="en-US" altLang="zh-TW" sz="1600" b="1">
              <a:solidFill>
                <a:srgbClr val="AD1F1F"/>
              </a:solidFill>
              <a:effectLst>
                <a:outerShdw blurRad="38100" dist="38100" dir="2700000" algn="tl">
                  <a:srgbClr val="C0C0C0"/>
                </a:outerShdw>
              </a:effectLst>
            </a:endParaRPr>
          </a:p>
        </p:txBody>
      </p:sp>
      <p:sp>
        <p:nvSpPr>
          <p:cNvPr id="5" name="Rectangle 11"/>
          <p:cNvSpPr>
            <a:spLocks noChangeArrowheads="1"/>
          </p:cNvSpPr>
          <p:nvPr/>
        </p:nvSpPr>
        <p:spPr bwMode="auto">
          <a:xfrm>
            <a:off x="175341" y="699968"/>
            <a:ext cx="1656307" cy="838906"/>
          </a:xfrm>
          <a:prstGeom prst="rect">
            <a:avLst/>
          </a:prstGeom>
          <a:noFill/>
          <a:ln w="9525">
            <a:noFill/>
            <a:miter lim="800000"/>
            <a:headEnd/>
            <a:tailEnd/>
          </a:ln>
          <a:effectLst/>
        </p:spPr>
        <p:txBody>
          <a:bodyPr/>
          <a:lstStyle/>
          <a:p>
            <a:pPr marL="84138" lvl="1" indent="-14288" algn="just" eaLnBrk="1" hangingPunct="1">
              <a:lnSpc>
                <a:spcPts val="3200"/>
              </a:lnSpc>
              <a:spcBef>
                <a:spcPts val="0"/>
              </a:spcBef>
              <a:buClr>
                <a:srgbClr val="006600"/>
              </a:buClr>
              <a:buSzPct val="75000"/>
              <a:defRPr/>
            </a:pPr>
            <a:r>
              <a:rPr lang="zh-TW" altLang="en-US" b="1">
                <a:solidFill>
                  <a:prstClr val="black"/>
                </a:solidFill>
                <a:latin typeface="微軟正黑體" panose="020B0604030504040204" pitchFamily="34" charset="-120"/>
                <a:ea typeface="微軟正黑體" panose="020B0604030504040204" pitchFamily="34" charset="-120"/>
              </a:rPr>
              <a:t>查詢資訊服務價格</a:t>
            </a:r>
            <a:endParaRPr lang="zh-TW" altLang="en-US" b="1" dirty="0">
              <a:solidFill>
                <a:prstClr val="black"/>
              </a:solidFill>
              <a:latin typeface="微軟正黑體" panose="020B0604030504040204" pitchFamily="34" charset="-120"/>
              <a:ea typeface="微軟正黑體" panose="020B0604030504040204" pitchFamily="34" charset="-120"/>
            </a:endParaRPr>
          </a:p>
        </p:txBody>
      </p:sp>
      <p:sp>
        <p:nvSpPr>
          <p:cNvPr id="7" name="Rectangle 11"/>
          <p:cNvSpPr>
            <a:spLocks noChangeArrowheads="1"/>
          </p:cNvSpPr>
          <p:nvPr/>
        </p:nvSpPr>
        <p:spPr bwMode="auto">
          <a:xfrm>
            <a:off x="169131" y="1614165"/>
            <a:ext cx="1662517" cy="2606923"/>
          </a:xfrm>
          <a:prstGeom prst="rect">
            <a:avLst/>
          </a:prstGeom>
          <a:noFill/>
          <a:ln w="9525">
            <a:noFill/>
            <a:miter lim="800000"/>
            <a:headEnd/>
            <a:tailEnd/>
          </a:ln>
          <a:effectLst/>
        </p:spPr>
        <p:txBody>
          <a:bodyPr/>
          <a:lstStyle/>
          <a:p>
            <a:pPr marL="0" lvl="1" algn="just" eaLnBrk="1" hangingPunct="1">
              <a:lnSpc>
                <a:spcPts val="3200"/>
              </a:lnSpc>
              <a:spcBef>
                <a:spcPts val="0"/>
              </a:spcBef>
              <a:buClr>
                <a:srgbClr val="006600"/>
              </a:buClr>
              <a:buSzPct val="75000"/>
              <a:defRPr/>
            </a:pPr>
            <a:r>
              <a:rPr lang="en-US" altLang="zh-TW" sz="2000" b="1">
                <a:solidFill>
                  <a:srgbClr val="660033"/>
                </a:solidFill>
                <a:latin typeface="標楷體" pitchFamily="65" charset="-120"/>
                <a:ea typeface="標楷體" pitchFamily="65" charset="-120"/>
              </a:rPr>
              <a:t>[</a:t>
            </a:r>
            <a:r>
              <a:rPr lang="zh-TW" altLang="en-US" sz="2000" b="1" dirty="0">
                <a:solidFill>
                  <a:srgbClr val="660033"/>
                </a:solidFill>
                <a:latin typeface="標楷體" pitchFamily="65" charset="-120"/>
                <a:ea typeface="標楷體" pitchFamily="65" charset="-120"/>
              </a:rPr>
              <a:t>政府電子採購</a:t>
            </a:r>
            <a:r>
              <a:rPr lang="zh-TW" altLang="en-US" sz="2000" b="1">
                <a:solidFill>
                  <a:srgbClr val="660033"/>
                </a:solidFill>
                <a:latin typeface="標楷體" pitchFamily="65" charset="-120"/>
                <a:ea typeface="標楷體" pitchFamily="65" charset="-120"/>
              </a:rPr>
              <a:t>網</a:t>
            </a:r>
            <a:r>
              <a:rPr lang="en-US" altLang="zh-TW" sz="2000" b="1">
                <a:solidFill>
                  <a:srgbClr val="660033"/>
                </a:solidFill>
                <a:latin typeface="標楷體" pitchFamily="65" charset="-120"/>
                <a:ea typeface="標楷體" pitchFamily="65" charset="-120"/>
              </a:rPr>
              <a:t>]</a:t>
            </a:r>
            <a:r>
              <a:rPr lang="en-US" altLang="zh-TW" sz="2000" b="1">
                <a:solidFill>
                  <a:srgbClr val="0000FF"/>
                </a:solidFill>
                <a:latin typeface="標楷體" pitchFamily="65" charset="-120"/>
                <a:ea typeface="標楷體" pitchFamily="65" charset="-120"/>
              </a:rPr>
              <a:t>/</a:t>
            </a:r>
            <a:r>
              <a:rPr lang="en-US" altLang="zh-TW" sz="2000" b="1">
                <a:solidFill>
                  <a:prstClr val="black"/>
                </a:solidFill>
                <a:latin typeface="標楷體" pitchFamily="65" charset="-120"/>
                <a:ea typeface="標楷體" pitchFamily="65" charset="-120"/>
              </a:rPr>
              <a:t>[</a:t>
            </a:r>
            <a:r>
              <a:rPr lang="zh-TW" altLang="en-US" sz="2000" b="1">
                <a:solidFill>
                  <a:prstClr val="black"/>
                </a:solidFill>
                <a:latin typeface="標楷體" pitchFamily="65" charset="-120"/>
                <a:ea typeface="標楷體" pitchFamily="65" charset="-120"/>
              </a:rPr>
              <a:t>個人化首頁</a:t>
            </a:r>
            <a:r>
              <a:rPr lang="en-US" altLang="zh-TW" sz="2000" b="1">
                <a:solidFill>
                  <a:prstClr val="black"/>
                </a:solidFill>
                <a:latin typeface="標楷體" pitchFamily="65" charset="-120"/>
                <a:ea typeface="標楷體" pitchFamily="65" charset="-120"/>
              </a:rPr>
              <a:t>]</a:t>
            </a:r>
            <a:r>
              <a:rPr lang="en-US" altLang="zh-TW" sz="2000" b="1">
                <a:solidFill>
                  <a:srgbClr val="0000FF"/>
                </a:solidFill>
                <a:latin typeface="標楷體" pitchFamily="65" charset="-120"/>
                <a:ea typeface="標楷體" pitchFamily="65" charset="-120"/>
              </a:rPr>
              <a:t>/[</a:t>
            </a:r>
            <a:r>
              <a:rPr lang="zh-TW" altLang="en-US" sz="2000" b="1">
                <a:solidFill>
                  <a:srgbClr val="0000FF"/>
                </a:solidFill>
                <a:latin typeface="標楷體" pitchFamily="65" charset="-120"/>
                <a:ea typeface="標楷體" pitchFamily="65" charset="-120"/>
              </a:rPr>
              <a:t>常用查詢</a:t>
            </a:r>
            <a:r>
              <a:rPr lang="en-US" altLang="zh-TW" sz="2000" b="1">
                <a:solidFill>
                  <a:srgbClr val="0000FF"/>
                </a:solidFill>
                <a:latin typeface="標楷體" pitchFamily="65" charset="-120"/>
                <a:ea typeface="標楷體" pitchFamily="65" charset="-120"/>
              </a:rPr>
              <a:t>]/[</a:t>
            </a:r>
            <a:r>
              <a:rPr lang="zh-TW" altLang="en-US" sz="2000" b="1" dirty="0">
                <a:solidFill>
                  <a:srgbClr val="0000FF"/>
                </a:solidFill>
                <a:latin typeface="標楷體" pitchFamily="65" charset="-120"/>
                <a:ea typeface="標楷體" pitchFamily="65" charset="-120"/>
              </a:rPr>
              <a:t>價格資料庫</a:t>
            </a:r>
            <a:r>
              <a:rPr lang="en-US" altLang="zh-TW" sz="2000" b="1" dirty="0">
                <a:solidFill>
                  <a:srgbClr val="0000FF"/>
                </a:solidFill>
                <a:latin typeface="標楷體" pitchFamily="65" charset="-120"/>
                <a:ea typeface="標楷體" pitchFamily="65" charset="-120"/>
              </a:rPr>
              <a:t>]/[</a:t>
            </a:r>
            <a:r>
              <a:rPr lang="zh-TW" altLang="en-US" sz="2000" b="1" dirty="0">
                <a:solidFill>
                  <a:srgbClr val="0000FF"/>
                </a:solidFill>
                <a:latin typeface="標楷體" pitchFamily="65" charset="-120"/>
                <a:ea typeface="標楷體" pitchFamily="65" charset="-120"/>
              </a:rPr>
              <a:t>資訊服務價格</a:t>
            </a:r>
            <a:r>
              <a:rPr lang="en-US" altLang="zh-TW" sz="2000" b="1" dirty="0">
                <a:solidFill>
                  <a:srgbClr val="0000FF"/>
                </a:solidFill>
                <a:latin typeface="標楷體" pitchFamily="65" charset="-120"/>
                <a:ea typeface="標楷體" pitchFamily="65" charset="-120"/>
              </a:rPr>
              <a:t>]</a:t>
            </a:r>
            <a:endParaRPr lang="zh-TW" altLang="en-US" sz="2000" b="1" dirty="0">
              <a:solidFill>
                <a:srgbClr val="0000FF"/>
              </a:solidFill>
              <a:latin typeface="標楷體" pitchFamily="65" charset="-120"/>
              <a:ea typeface="標楷體" pitchFamily="65" charset="-120"/>
            </a:endParaRPr>
          </a:p>
          <a:p>
            <a:pPr marL="539750" lvl="1" indent="-469900" algn="just" eaLnBrk="1" hangingPunct="1">
              <a:lnSpc>
                <a:spcPts val="3200"/>
              </a:lnSpc>
              <a:spcBef>
                <a:spcPts val="0"/>
              </a:spcBef>
              <a:buClr>
                <a:srgbClr val="006600"/>
              </a:buClr>
              <a:buSzPct val="75000"/>
              <a:defRPr/>
            </a:pPr>
            <a:endParaRPr lang="en-US" altLang="zh-TW" b="1" dirty="0">
              <a:solidFill>
                <a:srgbClr val="0000FF"/>
              </a:solidFill>
              <a:latin typeface="標楷體" pitchFamily="65" charset="-120"/>
              <a:ea typeface="標楷體" pitchFamily="65" charset="-120"/>
            </a:endParaRPr>
          </a:p>
        </p:txBody>
      </p:sp>
      <p:sp>
        <p:nvSpPr>
          <p:cNvPr id="2" name="橢圓 1"/>
          <p:cNvSpPr/>
          <p:nvPr/>
        </p:nvSpPr>
        <p:spPr>
          <a:xfrm>
            <a:off x="2051720" y="2492896"/>
            <a:ext cx="1260475" cy="198437"/>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Tree>
    <p:extLst>
      <p:ext uri="{BB962C8B-B14F-4D97-AF65-F5344CB8AC3E}">
        <p14:creationId xmlns:p14="http://schemas.microsoft.com/office/powerpoint/2010/main" val="40264949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txBox="1">
            <a:spLocks noGrp="1"/>
          </p:cNvSpPr>
          <p:nvPr/>
        </p:nvSpPr>
        <p:spPr>
          <a:xfrm>
            <a:off x="8229600" y="6477000"/>
            <a:ext cx="762000" cy="244475"/>
          </a:xfrm>
          <a:prstGeom prst="rect">
            <a:avLst/>
          </a:prstGeom>
          <a:noFill/>
        </p:spPr>
        <p:txBody>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r" eaLnBrk="1" hangingPunct="1">
              <a:defRPr/>
            </a:pPr>
            <a:fld id="{8A24823A-4EEE-41E6-B2D3-5197B19798B9}" type="slidenum">
              <a:rPr kumimoji="0" lang="en-US" altLang="zh-TW" sz="1600" b="1" smtClean="0">
                <a:solidFill>
                  <a:srgbClr val="AD1F1F"/>
                </a:solidFill>
                <a:effectLst>
                  <a:outerShdw blurRad="38100" dist="38100" dir="2700000" algn="tl">
                    <a:srgbClr val="C0C0C0"/>
                  </a:outerShdw>
                </a:effectLst>
              </a:rPr>
              <a:pPr algn="r" eaLnBrk="1" hangingPunct="1">
                <a:defRPr/>
              </a:pPr>
              <a:t>13</a:t>
            </a:fld>
            <a:endParaRPr kumimoji="0" lang="en-US" altLang="zh-TW" sz="1600" b="1">
              <a:solidFill>
                <a:srgbClr val="AD1F1F"/>
              </a:solidFill>
              <a:effectLst>
                <a:outerShdw blurRad="38100" dist="38100" dir="2700000" algn="tl">
                  <a:srgbClr val="C0C0C0"/>
                </a:outerShdw>
              </a:effectLst>
            </a:endParaRPr>
          </a:p>
        </p:txBody>
      </p:sp>
      <p:pic>
        <p:nvPicPr>
          <p:cNvPr id="2" name="圖片 1"/>
          <p:cNvPicPr>
            <a:picLocks noChangeAspect="1"/>
          </p:cNvPicPr>
          <p:nvPr/>
        </p:nvPicPr>
        <p:blipFill>
          <a:blip r:embed="rId4"/>
          <a:stretch>
            <a:fillRect/>
          </a:stretch>
        </p:blipFill>
        <p:spPr>
          <a:xfrm>
            <a:off x="107504" y="65617"/>
            <a:ext cx="7820347" cy="6630887"/>
          </a:xfrm>
          <a:prstGeom prst="rect">
            <a:avLst/>
          </a:prstGeom>
          <a:ln>
            <a:solidFill>
              <a:srgbClr val="660033"/>
            </a:solidFill>
          </a:ln>
        </p:spPr>
      </p:pic>
      <p:sp>
        <p:nvSpPr>
          <p:cNvPr id="6" name="Rectangle 11"/>
          <p:cNvSpPr>
            <a:spLocks noChangeArrowheads="1"/>
          </p:cNvSpPr>
          <p:nvPr/>
        </p:nvSpPr>
        <p:spPr bwMode="auto">
          <a:xfrm>
            <a:off x="107504" y="1916832"/>
            <a:ext cx="1174316" cy="828092"/>
          </a:xfrm>
          <a:prstGeom prst="rect">
            <a:avLst/>
          </a:prstGeom>
          <a:noFill/>
          <a:ln w="9525">
            <a:noFill/>
            <a:miter lim="800000"/>
            <a:headEnd/>
            <a:tailEnd/>
          </a:ln>
          <a:effectLst/>
        </p:spPr>
        <p:txBody>
          <a:bodyPr/>
          <a:lstStyle/>
          <a:p>
            <a:pPr marL="14288" lvl="1" indent="-14288" algn="just" eaLnBrk="1" hangingPunct="1">
              <a:lnSpc>
                <a:spcPts val="3200"/>
              </a:lnSpc>
              <a:spcBef>
                <a:spcPts val="0"/>
              </a:spcBef>
              <a:buClr>
                <a:srgbClr val="006600"/>
              </a:buClr>
              <a:buSzPct val="75000"/>
              <a:defRPr/>
            </a:pPr>
            <a:r>
              <a:rPr lang="zh-TW" altLang="en-US" b="1">
                <a:solidFill>
                  <a:srgbClr val="660033"/>
                </a:solidFill>
                <a:latin typeface="微軟正黑體" panose="020B0604030504040204" pitchFamily="34" charset="-120"/>
                <a:ea typeface="微軟正黑體" panose="020B0604030504040204" pitchFamily="34" charset="-120"/>
              </a:rPr>
              <a:t>設定查詢條件</a:t>
            </a:r>
            <a:endParaRPr lang="en-US" altLang="zh-TW" b="1" dirty="0">
              <a:solidFill>
                <a:srgbClr val="660033"/>
              </a:solidFill>
              <a:latin typeface="微軟正黑體" panose="020B0604030504040204" pitchFamily="34" charset="-120"/>
              <a:ea typeface="微軟正黑體" panose="020B0604030504040204" pitchFamily="34" charset="-120"/>
            </a:endParaRPr>
          </a:p>
        </p:txBody>
      </p:sp>
      <p:pic>
        <p:nvPicPr>
          <p:cNvPr id="8" name="圖片 7"/>
          <p:cNvPicPr>
            <a:picLocks noChangeAspect="1"/>
          </p:cNvPicPr>
          <p:nvPr/>
        </p:nvPicPr>
        <p:blipFill>
          <a:blip r:embed="rId5"/>
          <a:stretch>
            <a:fillRect/>
          </a:stretch>
        </p:blipFill>
        <p:spPr>
          <a:xfrm>
            <a:off x="5580112" y="836712"/>
            <a:ext cx="3411488" cy="2952328"/>
          </a:xfrm>
          <a:prstGeom prst="rect">
            <a:avLst/>
          </a:prstGeom>
          <a:ln>
            <a:solidFill>
              <a:srgbClr val="0000FF"/>
            </a:solidFill>
          </a:ln>
        </p:spPr>
      </p:pic>
      <p:sp>
        <p:nvSpPr>
          <p:cNvPr id="3" name="向右箭號 2"/>
          <p:cNvSpPr/>
          <p:nvPr/>
        </p:nvSpPr>
        <p:spPr>
          <a:xfrm>
            <a:off x="1259632" y="2204864"/>
            <a:ext cx="697892" cy="360040"/>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Tree>
    <p:extLst>
      <p:ext uri="{BB962C8B-B14F-4D97-AF65-F5344CB8AC3E}">
        <p14:creationId xmlns:p14="http://schemas.microsoft.com/office/powerpoint/2010/main" val="1369203502"/>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txBox="1">
            <a:spLocks noGrp="1"/>
          </p:cNvSpPr>
          <p:nvPr/>
        </p:nvSpPr>
        <p:spPr>
          <a:xfrm>
            <a:off x="8101535" y="138055"/>
            <a:ext cx="762000" cy="244475"/>
          </a:xfrm>
          <a:prstGeom prst="rect">
            <a:avLst/>
          </a:prstGeom>
          <a:noFill/>
        </p:spPr>
        <p:txBody>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r" eaLnBrk="1" hangingPunct="1">
              <a:defRPr/>
            </a:pPr>
            <a:fld id="{8A24823A-4EEE-41E6-B2D3-5197B19798B9}" type="slidenum">
              <a:rPr kumimoji="0" lang="en-US" altLang="zh-TW" sz="1600" b="1" smtClean="0">
                <a:solidFill>
                  <a:srgbClr val="AD1F1F"/>
                </a:solidFill>
                <a:effectLst>
                  <a:outerShdw blurRad="38100" dist="38100" dir="2700000" algn="tl">
                    <a:srgbClr val="C0C0C0"/>
                  </a:outerShdw>
                </a:effectLst>
              </a:rPr>
              <a:pPr algn="r" eaLnBrk="1" hangingPunct="1">
                <a:defRPr/>
              </a:pPr>
              <a:t>14</a:t>
            </a:fld>
            <a:endParaRPr kumimoji="0" lang="en-US" altLang="zh-TW" sz="1600" b="1">
              <a:solidFill>
                <a:srgbClr val="AD1F1F"/>
              </a:solidFill>
              <a:effectLst>
                <a:outerShdw blurRad="38100" dist="38100" dir="2700000" algn="tl">
                  <a:srgbClr val="C0C0C0"/>
                </a:outerShdw>
              </a:effectLst>
            </a:endParaRPr>
          </a:p>
        </p:txBody>
      </p:sp>
      <p:pic>
        <p:nvPicPr>
          <p:cNvPr id="2" name="圖片 1"/>
          <p:cNvPicPr>
            <a:picLocks noChangeAspect="1"/>
          </p:cNvPicPr>
          <p:nvPr/>
        </p:nvPicPr>
        <p:blipFill>
          <a:blip r:embed="rId4"/>
          <a:stretch>
            <a:fillRect/>
          </a:stretch>
        </p:blipFill>
        <p:spPr>
          <a:xfrm>
            <a:off x="467544" y="138055"/>
            <a:ext cx="7353300" cy="6448425"/>
          </a:xfrm>
          <a:prstGeom prst="rect">
            <a:avLst/>
          </a:prstGeom>
          <a:ln>
            <a:solidFill>
              <a:srgbClr val="660033"/>
            </a:solidFill>
          </a:ln>
        </p:spPr>
      </p:pic>
      <p:sp>
        <p:nvSpPr>
          <p:cNvPr id="5" name="向下箭號 4"/>
          <p:cNvSpPr/>
          <p:nvPr/>
        </p:nvSpPr>
        <p:spPr>
          <a:xfrm>
            <a:off x="8103947" y="4725144"/>
            <a:ext cx="759587" cy="1512168"/>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a:solidFill>
                  <a:prstClr val="white"/>
                </a:solidFill>
                <a:latin typeface="微軟正黑體" panose="020B0604030504040204" pitchFamily="34" charset="-120"/>
              </a:rPr>
              <a:t>續</a:t>
            </a:r>
            <a:endParaRPr lang="en-US" altLang="zh-TW" b="1">
              <a:solidFill>
                <a:prstClr val="white"/>
              </a:solidFill>
              <a:latin typeface="微軟正黑體" panose="020B0604030504040204" pitchFamily="34" charset="-120"/>
            </a:endParaRPr>
          </a:p>
          <a:p>
            <a:pPr algn="ctr"/>
            <a:r>
              <a:rPr lang="zh-TW" altLang="en-US" b="1">
                <a:solidFill>
                  <a:prstClr val="white"/>
                </a:solidFill>
                <a:latin typeface="微軟正黑體" panose="020B0604030504040204" pitchFamily="34" charset="-120"/>
              </a:rPr>
              <a:t>下</a:t>
            </a:r>
            <a:endParaRPr lang="en-US" altLang="zh-TW" b="1">
              <a:solidFill>
                <a:prstClr val="white"/>
              </a:solidFill>
              <a:latin typeface="微軟正黑體" panose="020B0604030504040204" pitchFamily="34" charset="-120"/>
            </a:endParaRPr>
          </a:p>
          <a:p>
            <a:pPr algn="ctr"/>
            <a:r>
              <a:rPr lang="zh-TW" altLang="en-US" b="1">
                <a:solidFill>
                  <a:prstClr val="white"/>
                </a:solidFill>
                <a:latin typeface="微軟正黑體" panose="020B0604030504040204" pitchFamily="34" charset="-120"/>
              </a:rPr>
              <a:t>頁</a:t>
            </a:r>
          </a:p>
        </p:txBody>
      </p:sp>
    </p:spTree>
    <p:extLst>
      <p:ext uri="{BB962C8B-B14F-4D97-AF65-F5344CB8AC3E}">
        <p14:creationId xmlns:p14="http://schemas.microsoft.com/office/powerpoint/2010/main" val="106646273"/>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txBox="1">
            <a:spLocks noGrp="1"/>
          </p:cNvSpPr>
          <p:nvPr/>
        </p:nvSpPr>
        <p:spPr>
          <a:xfrm>
            <a:off x="8101535" y="138055"/>
            <a:ext cx="762000" cy="244475"/>
          </a:xfrm>
          <a:prstGeom prst="rect">
            <a:avLst/>
          </a:prstGeom>
          <a:noFill/>
        </p:spPr>
        <p:txBody>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r" eaLnBrk="1" hangingPunct="1">
              <a:defRPr/>
            </a:pPr>
            <a:fld id="{8A24823A-4EEE-41E6-B2D3-5197B19798B9}" type="slidenum">
              <a:rPr kumimoji="0" lang="en-US" altLang="zh-TW" sz="1600" b="1" smtClean="0">
                <a:solidFill>
                  <a:srgbClr val="AD1F1F"/>
                </a:solidFill>
                <a:effectLst>
                  <a:outerShdw blurRad="38100" dist="38100" dir="2700000" algn="tl">
                    <a:srgbClr val="C0C0C0"/>
                  </a:outerShdw>
                </a:effectLst>
              </a:rPr>
              <a:pPr algn="r" eaLnBrk="1" hangingPunct="1">
                <a:defRPr/>
              </a:pPr>
              <a:t>15</a:t>
            </a:fld>
            <a:endParaRPr kumimoji="0" lang="en-US" altLang="zh-TW" sz="1600" b="1">
              <a:solidFill>
                <a:srgbClr val="AD1F1F"/>
              </a:solidFill>
              <a:effectLst>
                <a:outerShdw blurRad="38100" dist="38100" dir="2700000" algn="tl">
                  <a:srgbClr val="C0C0C0"/>
                </a:outerShdw>
              </a:effectLst>
            </a:endParaRPr>
          </a:p>
        </p:txBody>
      </p:sp>
      <p:sp>
        <p:nvSpPr>
          <p:cNvPr id="5" name="向下箭號 4"/>
          <p:cNvSpPr/>
          <p:nvPr/>
        </p:nvSpPr>
        <p:spPr>
          <a:xfrm>
            <a:off x="8103947" y="4725144"/>
            <a:ext cx="759587" cy="1512168"/>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a:solidFill>
                  <a:prstClr val="white"/>
                </a:solidFill>
                <a:latin typeface="微軟正黑體" panose="020B0604030504040204" pitchFamily="34" charset="-120"/>
              </a:rPr>
              <a:t>續</a:t>
            </a:r>
            <a:endParaRPr lang="en-US" altLang="zh-TW" b="1">
              <a:solidFill>
                <a:prstClr val="white"/>
              </a:solidFill>
              <a:latin typeface="微軟正黑體" panose="020B0604030504040204" pitchFamily="34" charset="-120"/>
            </a:endParaRPr>
          </a:p>
          <a:p>
            <a:pPr algn="ctr"/>
            <a:r>
              <a:rPr lang="zh-TW" altLang="en-US" b="1">
                <a:solidFill>
                  <a:prstClr val="white"/>
                </a:solidFill>
                <a:latin typeface="微軟正黑體" panose="020B0604030504040204" pitchFamily="34" charset="-120"/>
              </a:rPr>
              <a:t>下</a:t>
            </a:r>
            <a:endParaRPr lang="en-US" altLang="zh-TW" b="1">
              <a:solidFill>
                <a:prstClr val="white"/>
              </a:solidFill>
              <a:latin typeface="微軟正黑體" panose="020B0604030504040204" pitchFamily="34" charset="-120"/>
            </a:endParaRPr>
          </a:p>
          <a:p>
            <a:pPr algn="ctr"/>
            <a:r>
              <a:rPr lang="zh-TW" altLang="en-US" b="1">
                <a:solidFill>
                  <a:prstClr val="white"/>
                </a:solidFill>
                <a:latin typeface="微軟正黑體" panose="020B0604030504040204" pitchFamily="34" charset="-120"/>
              </a:rPr>
              <a:t>頁</a:t>
            </a:r>
          </a:p>
        </p:txBody>
      </p:sp>
      <p:pic>
        <p:nvPicPr>
          <p:cNvPr id="3" name="圖片 2"/>
          <p:cNvPicPr>
            <a:picLocks noChangeAspect="1"/>
          </p:cNvPicPr>
          <p:nvPr/>
        </p:nvPicPr>
        <p:blipFill>
          <a:blip r:embed="rId4"/>
          <a:stretch>
            <a:fillRect/>
          </a:stretch>
        </p:blipFill>
        <p:spPr>
          <a:xfrm>
            <a:off x="395536" y="281270"/>
            <a:ext cx="7705999" cy="6244074"/>
          </a:xfrm>
          <a:prstGeom prst="rect">
            <a:avLst/>
          </a:prstGeom>
          <a:ln>
            <a:solidFill>
              <a:srgbClr val="660033"/>
            </a:solidFill>
          </a:ln>
        </p:spPr>
      </p:pic>
    </p:spTree>
    <p:extLst>
      <p:ext uri="{BB962C8B-B14F-4D97-AF65-F5344CB8AC3E}">
        <p14:creationId xmlns:p14="http://schemas.microsoft.com/office/powerpoint/2010/main" val="776038926"/>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txBox="1">
            <a:spLocks noGrp="1"/>
          </p:cNvSpPr>
          <p:nvPr/>
        </p:nvSpPr>
        <p:spPr>
          <a:xfrm>
            <a:off x="8101535" y="138055"/>
            <a:ext cx="762000" cy="244475"/>
          </a:xfrm>
          <a:prstGeom prst="rect">
            <a:avLst/>
          </a:prstGeom>
          <a:noFill/>
        </p:spPr>
        <p:txBody>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r" eaLnBrk="1" hangingPunct="1">
              <a:defRPr/>
            </a:pPr>
            <a:fld id="{8A24823A-4EEE-41E6-B2D3-5197B19798B9}" type="slidenum">
              <a:rPr kumimoji="0" lang="en-US" altLang="zh-TW" sz="1600" b="1" smtClean="0">
                <a:solidFill>
                  <a:srgbClr val="AD1F1F"/>
                </a:solidFill>
                <a:effectLst>
                  <a:outerShdw blurRad="38100" dist="38100" dir="2700000" algn="tl">
                    <a:srgbClr val="C0C0C0"/>
                  </a:outerShdw>
                </a:effectLst>
              </a:rPr>
              <a:pPr algn="r" eaLnBrk="1" hangingPunct="1">
                <a:defRPr/>
              </a:pPr>
              <a:t>16</a:t>
            </a:fld>
            <a:endParaRPr kumimoji="0" lang="en-US" altLang="zh-TW" sz="1600" b="1">
              <a:solidFill>
                <a:srgbClr val="AD1F1F"/>
              </a:solidFill>
              <a:effectLst>
                <a:outerShdw blurRad="38100" dist="38100" dir="2700000" algn="tl">
                  <a:srgbClr val="C0C0C0"/>
                </a:outerShdw>
              </a:effectLst>
            </a:endParaRPr>
          </a:p>
        </p:txBody>
      </p:sp>
      <p:pic>
        <p:nvPicPr>
          <p:cNvPr id="2" name="圖片 1"/>
          <p:cNvPicPr>
            <a:picLocks noChangeAspect="1"/>
          </p:cNvPicPr>
          <p:nvPr/>
        </p:nvPicPr>
        <p:blipFill>
          <a:blip r:embed="rId4"/>
          <a:stretch>
            <a:fillRect/>
          </a:stretch>
        </p:blipFill>
        <p:spPr>
          <a:xfrm>
            <a:off x="309028" y="249168"/>
            <a:ext cx="7939672" cy="6204168"/>
          </a:xfrm>
          <a:prstGeom prst="rect">
            <a:avLst/>
          </a:prstGeom>
          <a:ln>
            <a:solidFill>
              <a:srgbClr val="660033"/>
            </a:solidFill>
          </a:ln>
        </p:spPr>
      </p:pic>
      <p:sp>
        <p:nvSpPr>
          <p:cNvPr id="6" name="向上箭號 5"/>
          <p:cNvSpPr/>
          <p:nvPr/>
        </p:nvSpPr>
        <p:spPr>
          <a:xfrm>
            <a:off x="8337884" y="3933056"/>
            <a:ext cx="698612" cy="1584176"/>
          </a:xfrm>
          <a:prstGeom prst="up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a:solidFill>
                  <a:prstClr val="white"/>
                </a:solidFill>
                <a:latin typeface="微軟正黑體" panose="020B0604030504040204" pitchFamily="34" charset="-120"/>
              </a:rPr>
              <a:t>接</a:t>
            </a:r>
            <a:endParaRPr lang="en-US" altLang="zh-TW" b="1">
              <a:solidFill>
                <a:prstClr val="white"/>
              </a:solidFill>
              <a:latin typeface="微軟正黑體" panose="020B0604030504040204" pitchFamily="34" charset="-120"/>
            </a:endParaRPr>
          </a:p>
          <a:p>
            <a:pPr algn="ctr"/>
            <a:r>
              <a:rPr lang="zh-TW" altLang="en-US" b="1">
                <a:solidFill>
                  <a:prstClr val="white"/>
                </a:solidFill>
                <a:latin typeface="微軟正黑體" panose="020B0604030504040204" pitchFamily="34" charset="-120"/>
              </a:rPr>
              <a:t>上</a:t>
            </a:r>
            <a:endParaRPr lang="en-US" altLang="zh-TW" b="1">
              <a:solidFill>
                <a:prstClr val="white"/>
              </a:solidFill>
              <a:latin typeface="微軟正黑體" panose="020B0604030504040204" pitchFamily="34" charset="-120"/>
            </a:endParaRPr>
          </a:p>
          <a:p>
            <a:pPr algn="ctr"/>
            <a:r>
              <a:rPr lang="zh-TW" altLang="en-US" b="1">
                <a:solidFill>
                  <a:prstClr val="white"/>
                </a:solidFill>
                <a:latin typeface="微軟正黑體" panose="020B0604030504040204" pitchFamily="34" charset="-120"/>
              </a:rPr>
              <a:t>頁</a:t>
            </a:r>
          </a:p>
        </p:txBody>
      </p:sp>
    </p:spTree>
    <p:extLst>
      <p:ext uri="{BB962C8B-B14F-4D97-AF65-F5344CB8AC3E}">
        <p14:creationId xmlns:p14="http://schemas.microsoft.com/office/powerpoint/2010/main" val="3601382709"/>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a:spLocks noGrp="1"/>
          </p:cNvSpPr>
          <p:nvPr>
            <p:ph type="sldNum" sz="quarter" idx="10"/>
          </p:nvPr>
        </p:nvSpPr>
        <p:spPr>
          <a:xfrm>
            <a:off x="8280412" y="6525344"/>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AD1F1F"/>
                </a:solidFill>
                <a:latin typeface="Times New Roman" panose="02020603050405020304" pitchFamily="18" charset="0"/>
              </a:rPr>
              <a:pPr>
                <a:spcBef>
                  <a:spcPct val="0"/>
                </a:spcBef>
                <a:buClrTx/>
                <a:buSzTx/>
                <a:buFontTx/>
                <a:buNone/>
                <a:defRPr/>
              </a:pPr>
              <a:t>17</a:t>
            </a:fld>
            <a:endParaRPr lang="en-US" altLang="zh-TW" sz="1400">
              <a:solidFill>
                <a:srgbClr val="AD1F1F"/>
              </a:solidFill>
              <a:latin typeface="Times New Roman" panose="02020603050405020304" pitchFamily="18" charset="0"/>
            </a:endParaRPr>
          </a:p>
        </p:txBody>
      </p:sp>
      <p:sp>
        <p:nvSpPr>
          <p:cNvPr id="5" name="Rectangle 11"/>
          <p:cNvSpPr>
            <a:spLocks noChangeArrowheads="1"/>
          </p:cNvSpPr>
          <p:nvPr/>
        </p:nvSpPr>
        <p:spPr bwMode="auto">
          <a:xfrm>
            <a:off x="113854" y="169935"/>
            <a:ext cx="8166558" cy="839117"/>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r>
              <a:rPr lang="zh-TW" altLang="en-US" b="1">
                <a:solidFill>
                  <a:srgbClr val="C00000"/>
                </a:solidFill>
                <a:latin typeface="微軟正黑體" panose="020B0604030504040204" pitchFamily="34" charset="-120"/>
                <a:ea typeface="微軟正黑體" panose="020B0604030504040204" pitchFamily="34" charset="-120"/>
              </a:rPr>
              <a:t>資訊服務採購缺失類型：</a:t>
            </a:r>
            <a:r>
              <a:rPr lang="zh-TW" altLang="en-US" sz="2800" b="1">
                <a:solidFill>
                  <a:srgbClr val="006600"/>
                </a:solidFill>
                <a:latin typeface="微軟正黑體" panose="020B0604030504040204" pitchFamily="34" charset="-120"/>
                <a:ea typeface="微軟正黑體" panose="020B0604030504040204" pitchFamily="34" charset="-120"/>
              </a:rPr>
              <a:t>資訊服務採購未採不訂底價方式辦理，惟未具合理事由</a:t>
            </a:r>
            <a:endParaRPr lang="en-US" altLang="zh-TW" sz="2800" b="1" dirty="0">
              <a:solidFill>
                <a:srgbClr val="100278"/>
              </a:solidFill>
              <a:latin typeface="微軟正黑體" panose="020B0604030504040204" pitchFamily="34" charset="-120"/>
              <a:ea typeface="微軟正黑體" panose="020B0604030504040204" pitchFamily="34" charset="-120"/>
            </a:endParaRPr>
          </a:p>
        </p:txBody>
      </p:sp>
      <p:sp>
        <p:nvSpPr>
          <p:cNvPr id="7" name="Rectangle 11"/>
          <p:cNvSpPr>
            <a:spLocks noChangeArrowheads="1"/>
          </p:cNvSpPr>
          <p:nvPr/>
        </p:nvSpPr>
        <p:spPr bwMode="auto">
          <a:xfrm>
            <a:off x="323528" y="3837384"/>
            <a:ext cx="8532948" cy="2363924"/>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endParaRPr lang="en-US" altLang="zh-TW"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
        <p:nvSpPr>
          <p:cNvPr id="6" name="Rectangle 11"/>
          <p:cNvSpPr>
            <a:spLocks noChangeArrowheads="1"/>
          </p:cNvSpPr>
          <p:nvPr/>
        </p:nvSpPr>
        <p:spPr bwMode="auto">
          <a:xfrm>
            <a:off x="215516" y="1124744"/>
            <a:ext cx="8532948" cy="5580620"/>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r>
              <a:rPr lang="zh-TW" altLang="en-US" sz="2800" b="1">
                <a:solidFill>
                  <a:srgbClr val="100278"/>
                </a:solidFill>
                <a:latin typeface="微軟正黑體" panose="020B0604030504040204" pitchFamily="34" charset="-120"/>
                <a:ea typeface="微軟正黑體" panose="020B0604030504040204" pitchFamily="34" charset="-120"/>
              </a:rPr>
              <a:t>依</a:t>
            </a:r>
            <a:r>
              <a:rPr lang="zh-TW" altLang="en-US" sz="2800" b="1" u="dbl">
                <a:solidFill>
                  <a:srgbClr val="100278"/>
                </a:solidFill>
                <a:uFill>
                  <a:solidFill>
                    <a:srgbClr val="FF0000"/>
                  </a:solidFill>
                </a:uFill>
                <a:latin typeface="微軟正黑體" panose="020B0604030504040204" pitchFamily="34" charset="-120"/>
                <a:ea typeface="微軟正黑體" panose="020B0604030504040204" pitchFamily="34" charset="-120"/>
              </a:rPr>
              <a:t>採購法第</a:t>
            </a:r>
            <a:r>
              <a:rPr lang="en-US" altLang="zh-TW" sz="2800" b="1" u="dbl">
                <a:solidFill>
                  <a:srgbClr val="100278"/>
                </a:solidFill>
                <a:uFill>
                  <a:solidFill>
                    <a:srgbClr val="FF0000"/>
                  </a:solidFill>
                </a:uFill>
                <a:latin typeface="微軟正黑體" panose="020B0604030504040204" pitchFamily="34" charset="-120"/>
                <a:ea typeface="微軟正黑體" panose="020B0604030504040204" pitchFamily="34" charset="-120"/>
              </a:rPr>
              <a:t>52</a:t>
            </a:r>
            <a:r>
              <a:rPr lang="zh-TW" altLang="en-US" sz="2800" b="1" u="dbl">
                <a:solidFill>
                  <a:srgbClr val="100278"/>
                </a:solidFill>
                <a:uFill>
                  <a:solidFill>
                    <a:srgbClr val="FF0000"/>
                  </a:solidFill>
                </a:uFill>
                <a:latin typeface="微軟正黑體" panose="020B0604030504040204" pitchFamily="34" charset="-120"/>
                <a:ea typeface="微軟正黑體" panose="020B0604030504040204" pitchFamily="34" charset="-120"/>
              </a:rPr>
              <a:t>條第</a:t>
            </a:r>
            <a:r>
              <a:rPr lang="en-US" altLang="zh-TW" sz="2800" b="1" u="dbl">
                <a:solidFill>
                  <a:srgbClr val="100278"/>
                </a:solidFill>
                <a:uFill>
                  <a:solidFill>
                    <a:srgbClr val="FF0000"/>
                  </a:solidFill>
                </a:uFill>
                <a:latin typeface="微軟正黑體" panose="020B0604030504040204" pitchFamily="34" charset="-120"/>
                <a:ea typeface="微軟正黑體" panose="020B0604030504040204" pitchFamily="34" charset="-120"/>
              </a:rPr>
              <a:t>2</a:t>
            </a:r>
            <a:r>
              <a:rPr lang="zh-TW" altLang="en-US" sz="2800" b="1" u="dbl">
                <a:solidFill>
                  <a:srgbClr val="100278"/>
                </a:solidFill>
                <a:uFill>
                  <a:solidFill>
                    <a:srgbClr val="FF0000"/>
                  </a:solidFill>
                </a:uFill>
                <a:latin typeface="微軟正黑體" panose="020B0604030504040204" pitchFamily="34" charset="-120"/>
                <a:ea typeface="微軟正黑體" panose="020B0604030504040204" pitchFamily="34" charset="-120"/>
              </a:rPr>
              <a:t>項</a:t>
            </a:r>
            <a:r>
              <a:rPr lang="zh-TW" altLang="en-US" sz="2800" b="1">
                <a:solidFill>
                  <a:srgbClr val="100278"/>
                </a:solidFill>
                <a:latin typeface="微軟正黑體" panose="020B0604030504040204" pitchFamily="34" charset="-120"/>
                <a:ea typeface="微軟正黑體" panose="020B0604030504040204" pitchFamily="34" charset="-120"/>
              </a:rPr>
              <a:t>規定：「機關辦理公告金額以上之專業服務、技術服務、</a:t>
            </a:r>
            <a:r>
              <a:rPr lang="zh-TW" altLang="en-US" sz="2800" b="1" u="dbl">
                <a:solidFill>
                  <a:srgbClr val="100278"/>
                </a:solidFill>
                <a:uFill>
                  <a:solidFill>
                    <a:srgbClr val="FF0000"/>
                  </a:solidFill>
                </a:uFill>
                <a:latin typeface="微軟正黑體" panose="020B0604030504040204" pitchFamily="34" charset="-120"/>
                <a:ea typeface="微軟正黑體" panose="020B0604030504040204" pitchFamily="34" charset="-120"/>
              </a:rPr>
              <a:t>資訊服務</a:t>
            </a:r>
            <a:r>
              <a:rPr lang="zh-TW" altLang="en-US" sz="2800" b="1">
                <a:solidFill>
                  <a:srgbClr val="100278"/>
                </a:solidFill>
                <a:latin typeface="微軟正黑體" panose="020B0604030504040204" pitchFamily="34" charset="-120"/>
                <a:ea typeface="微軟正黑體" panose="020B0604030504040204" pitchFamily="34" charset="-120"/>
              </a:rPr>
              <a:t>、社會福利服務或文化創意服務者，</a:t>
            </a:r>
            <a:r>
              <a:rPr lang="zh-TW" altLang="en-US" sz="2800" b="1" u="dbl">
                <a:solidFill>
                  <a:srgbClr val="100278"/>
                </a:solidFill>
                <a:uFill>
                  <a:solidFill>
                    <a:srgbClr val="FF0000"/>
                  </a:solidFill>
                </a:uFill>
                <a:latin typeface="微軟正黑體" panose="020B0604030504040204" pitchFamily="34" charset="-120"/>
                <a:ea typeface="微軟正黑體" panose="020B0604030504040204" pitchFamily="34" charset="-120"/>
              </a:rPr>
              <a:t>以不訂底價之最有利標為原則</a:t>
            </a:r>
            <a:r>
              <a:rPr lang="zh-TW" altLang="en-US" sz="2800" b="1">
                <a:solidFill>
                  <a:srgbClr val="100278"/>
                </a:solidFill>
                <a:latin typeface="微軟正黑體" panose="020B0604030504040204" pitchFamily="34" charset="-120"/>
                <a:ea typeface="微軟正黑體" panose="020B0604030504040204" pitchFamily="34" charset="-120"/>
              </a:rPr>
              <a:t>。」機關辦理公告金額以上之資訊服務採購，依採購法第</a:t>
            </a:r>
            <a:r>
              <a:rPr lang="en-US" altLang="zh-TW" sz="2800" b="1">
                <a:solidFill>
                  <a:srgbClr val="100278"/>
                </a:solidFill>
                <a:latin typeface="微軟正黑體" panose="020B0604030504040204" pitchFamily="34" charset="-120"/>
                <a:ea typeface="微軟正黑體" panose="020B0604030504040204" pitchFamily="34" charset="-120"/>
              </a:rPr>
              <a:t>22</a:t>
            </a:r>
            <a:r>
              <a:rPr lang="zh-TW" altLang="en-US" sz="2800" b="1">
                <a:solidFill>
                  <a:srgbClr val="100278"/>
                </a:solidFill>
                <a:latin typeface="微軟正黑體" panose="020B0604030504040204" pitchFamily="34" charset="-120"/>
                <a:ea typeface="微軟正黑體" panose="020B0604030504040204" pitchFamily="34" charset="-120"/>
              </a:rPr>
              <a:t>條第</a:t>
            </a:r>
            <a:r>
              <a:rPr lang="en-US" altLang="zh-TW" sz="2800" b="1">
                <a:solidFill>
                  <a:srgbClr val="100278"/>
                </a:solidFill>
                <a:latin typeface="微軟正黑體" panose="020B0604030504040204" pitchFamily="34" charset="-120"/>
                <a:ea typeface="微軟正黑體" panose="020B0604030504040204" pitchFamily="34" charset="-120"/>
              </a:rPr>
              <a:t>1</a:t>
            </a:r>
            <a:r>
              <a:rPr lang="zh-TW" altLang="en-US" sz="2800" b="1">
                <a:solidFill>
                  <a:srgbClr val="100278"/>
                </a:solidFill>
                <a:latin typeface="微軟正黑體" panose="020B0604030504040204" pitchFamily="34" charset="-120"/>
                <a:ea typeface="微軟正黑體" panose="020B0604030504040204" pitchFamily="34" charset="-120"/>
              </a:rPr>
              <a:t>項第</a:t>
            </a:r>
            <a:r>
              <a:rPr lang="en-US" altLang="zh-TW" sz="2800" b="1">
                <a:solidFill>
                  <a:srgbClr val="100278"/>
                </a:solidFill>
                <a:latin typeface="微軟正黑體" panose="020B0604030504040204" pitchFamily="34" charset="-120"/>
                <a:ea typeface="微軟正黑體" panose="020B0604030504040204" pitchFamily="34" charset="-120"/>
              </a:rPr>
              <a:t>9</a:t>
            </a:r>
            <a:r>
              <a:rPr lang="zh-TW" altLang="en-US" sz="2800" b="1">
                <a:solidFill>
                  <a:srgbClr val="100278"/>
                </a:solidFill>
                <a:latin typeface="微軟正黑體" panose="020B0604030504040204" pitchFamily="34" charset="-120"/>
                <a:ea typeface="微軟正黑體" panose="020B0604030504040204" pitchFamily="34" charset="-120"/>
              </a:rPr>
              <a:t>款規定採經公開評選之限制性招標，</a:t>
            </a:r>
            <a:r>
              <a:rPr lang="zh-TW" altLang="en-US" sz="2800" b="1" u="dbl">
                <a:solidFill>
                  <a:srgbClr val="100278"/>
                </a:solidFill>
                <a:uFill>
                  <a:solidFill>
                    <a:srgbClr val="FF0000"/>
                  </a:solidFill>
                </a:uFill>
                <a:latin typeface="微軟正黑體" panose="020B0604030504040204" pitchFamily="34" charset="-120"/>
                <a:ea typeface="微軟正黑體" panose="020B0604030504040204" pitchFamily="34" charset="-120"/>
              </a:rPr>
              <a:t>訂有底價準用最有利標方式辦理，卻未敘明需訂定底價之理由，核與前開規定有間</a:t>
            </a:r>
            <a:r>
              <a:rPr lang="zh-TW" altLang="en-US" sz="2800" b="1">
                <a:solidFill>
                  <a:srgbClr val="100278"/>
                </a:solidFill>
                <a:latin typeface="微軟正黑體" panose="020B0604030504040204" pitchFamily="34" charset="-120"/>
                <a:ea typeface="微軟正黑體" panose="020B0604030504040204" pitchFamily="34" charset="-120"/>
              </a:rPr>
              <a:t>，請參閱本會</a:t>
            </a:r>
            <a:r>
              <a:rPr lang="en-US" altLang="zh-TW" sz="2800" b="1">
                <a:solidFill>
                  <a:srgbClr val="100278"/>
                </a:solidFill>
                <a:latin typeface="微軟正黑體" panose="020B0604030504040204" pitchFamily="34" charset="-120"/>
                <a:ea typeface="微軟正黑體" panose="020B0604030504040204" pitchFamily="34" charset="-120"/>
              </a:rPr>
              <a:t>112</a:t>
            </a:r>
            <a:r>
              <a:rPr lang="zh-TW" altLang="en-US" sz="2800" b="1">
                <a:solidFill>
                  <a:srgbClr val="100278"/>
                </a:solidFill>
                <a:latin typeface="微軟正黑體" panose="020B0604030504040204" pitchFamily="34" charset="-120"/>
                <a:ea typeface="微軟正黑體" panose="020B0604030504040204" pitchFamily="34" charset="-120"/>
              </a:rPr>
              <a:t>年</a:t>
            </a:r>
            <a:r>
              <a:rPr lang="en-US" altLang="zh-TW" sz="2800" b="1">
                <a:solidFill>
                  <a:srgbClr val="100278"/>
                </a:solidFill>
                <a:latin typeface="微軟正黑體" panose="020B0604030504040204" pitchFamily="34" charset="-120"/>
                <a:ea typeface="微軟正黑體" panose="020B0604030504040204" pitchFamily="34" charset="-120"/>
              </a:rPr>
              <a:t>5</a:t>
            </a:r>
            <a:r>
              <a:rPr lang="zh-TW" altLang="en-US" sz="2800" b="1">
                <a:solidFill>
                  <a:srgbClr val="100278"/>
                </a:solidFill>
                <a:latin typeface="微軟正黑體" panose="020B0604030504040204" pitchFamily="34" charset="-120"/>
                <a:ea typeface="微軟正黑體" panose="020B0604030504040204" pitchFamily="34" charset="-120"/>
              </a:rPr>
              <a:t>月</a:t>
            </a:r>
            <a:r>
              <a:rPr lang="en-US" altLang="zh-TW" sz="2800" b="1">
                <a:solidFill>
                  <a:srgbClr val="100278"/>
                </a:solidFill>
                <a:latin typeface="微軟正黑體" panose="020B0604030504040204" pitchFamily="34" charset="-120"/>
                <a:ea typeface="微軟正黑體" panose="020B0604030504040204" pitchFamily="34" charset="-120"/>
              </a:rPr>
              <a:t>16</a:t>
            </a:r>
            <a:r>
              <a:rPr lang="zh-TW" altLang="en-US" sz="2800" b="1">
                <a:solidFill>
                  <a:srgbClr val="100278"/>
                </a:solidFill>
                <a:latin typeface="微軟正黑體" panose="020B0604030504040204" pitchFamily="34" charset="-120"/>
                <a:ea typeface="微軟正黑體" panose="020B0604030504040204" pitchFamily="34" charset="-120"/>
              </a:rPr>
              <a:t>日工程企字第</a:t>
            </a:r>
            <a:r>
              <a:rPr lang="en-US" altLang="zh-TW" sz="2800" b="1">
                <a:solidFill>
                  <a:srgbClr val="100278"/>
                </a:solidFill>
                <a:latin typeface="微軟正黑體" panose="020B0604030504040204" pitchFamily="34" charset="-120"/>
                <a:ea typeface="微軟正黑體" panose="020B0604030504040204" pitchFamily="34" charset="-120"/>
              </a:rPr>
              <a:t>11200030081</a:t>
            </a:r>
            <a:r>
              <a:rPr lang="zh-TW" altLang="en-US" sz="2800" b="1">
                <a:solidFill>
                  <a:srgbClr val="100278"/>
                </a:solidFill>
                <a:latin typeface="微軟正黑體" panose="020B0604030504040204" pitchFamily="34" charset="-120"/>
                <a:ea typeface="微軟正黑體" panose="020B0604030504040204" pitchFamily="34" charset="-120"/>
              </a:rPr>
              <a:t>號函說明三：「</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機關依採購法第</a:t>
            </a:r>
            <a:r>
              <a:rPr lang="en-US" altLang="zh-TW" sz="2800" b="1">
                <a:solidFill>
                  <a:srgbClr val="100278"/>
                </a:solidFill>
                <a:latin typeface="微軟正黑體" panose="020B0604030504040204" pitchFamily="34" charset="-120"/>
                <a:ea typeface="微軟正黑體" panose="020B0604030504040204" pitchFamily="34" charset="-120"/>
              </a:rPr>
              <a:t>22</a:t>
            </a:r>
            <a:r>
              <a:rPr lang="zh-TW" altLang="en-US" sz="2800" b="1">
                <a:solidFill>
                  <a:srgbClr val="100278"/>
                </a:solidFill>
                <a:latin typeface="微軟正黑體" panose="020B0604030504040204" pitchFamily="34" charset="-120"/>
                <a:ea typeface="微軟正黑體" panose="020B0604030504040204" pitchFamily="34" charset="-120"/>
              </a:rPr>
              <a:t>條第</a:t>
            </a:r>
            <a:r>
              <a:rPr lang="en-US" altLang="zh-TW" sz="2800" b="1">
                <a:solidFill>
                  <a:srgbClr val="100278"/>
                </a:solidFill>
                <a:latin typeface="微軟正黑體" panose="020B0604030504040204" pitchFamily="34" charset="-120"/>
                <a:ea typeface="微軟正黑體" panose="020B0604030504040204" pitchFamily="34" charset="-120"/>
              </a:rPr>
              <a:t>1</a:t>
            </a:r>
            <a:r>
              <a:rPr lang="zh-TW" altLang="en-US" sz="2800" b="1">
                <a:solidFill>
                  <a:srgbClr val="100278"/>
                </a:solidFill>
                <a:latin typeface="微軟正黑體" panose="020B0604030504040204" pitchFamily="34" charset="-120"/>
                <a:ea typeface="微軟正黑體" panose="020B0604030504040204" pitchFamily="34" charset="-120"/>
              </a:rPr>
              <a:t>項第</a:t>
            </a:r>
            <a:r>
              <a:rPr lang="en-US" altLang="zh-TW" sz="2800" b="1">
                <a:solidFill>
                  <a:srgbClr val="100278"/>
                </a:solidFill>
                <a:latin typeface="微軟正黑體" panose="020B0604030504040204" pitchFamily="34" charset="-120"/>
                <a:ea typeface="微軟正黑體" panose="020B0604030504040204" pitchFamily="34" charset="-120"/>
              </a:rPr>
              <a:t>9</a:t>
            </a:r>
            <a:r>
              <a:rPr lang="zh-TW" altLang="en-US" sz="2800" b="1">
                <a:solidFill>
                  <a:srgbClr val="100278"/>
                </a:solidFill>
                <a:latin typeface="微軟正黑體" panose="020B0604030504040204" pitchFamily="34" charset="-120"/>
                <a:ea typeface="微軟正黑體" panose="020B0604030504040204" pitchFamily="34" charset="-120"/>
              </a:rPr>
              <a:t>款</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辦理資訊服務採購</a:t>
            </a:r>
            <a:r>
              <a:rPr lang="zh-TW" altLang="en-US" sz="2800" b="1">
                <a:solidFill>
                  <a:srgbClr val="100278"/>
                </a:solidFill>
                <a:latin typeface="微軟正黑體" panose="020B0604030504040204" pitchFamily="34" charset="-120"/>
                <a:ea typeface="微軟正黑體" panose="020B0604030504040204" pitchFamily="34" charset="-120"/>
              </a:rPr>
              <a:t>，</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以</a:t>
            </a:r>
            <a:r>
              <a:rPr lang="zh-TW" altLang="en-US" sz="2800" b="1">
                <a:solidFill>
                  <a:srgbClr val="100278"/>
                </a:solidFill>
                <a:latin typeface="微軟正黑體" panose="020B0604030504040204" pitchFamily="34" charset="-120"/>
                <a:ea typeface="微軟正黑體" panose="020B0604030504040204" pitchFamily="34" charset="-120"/>
              </a:rPr>
              <a:t>採</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不訂底價之辦理方式為原則</a:t>
            </a:r>
            <a:r>
              <a:rPr lang="zh-TW" altLang="en-US" sz="2800" b="1">
                <a:solidFill>
                  <a:srgbClr val="100278"/>
                </a:solidFill>
                <a:latin typeface="微軟正黑體" panose="020B0604030504040204" pitchFamily="34" charset="-120"/>
                <a:ea typeface="微軟正黑體" panose="020B0604030504040204" pitchFamily="34" charset="-120"/>
              </a:rPr>
              <a:t>，機關得於招標文件</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預先載明決標金額或費率作為決標依據</a:t>
            </a:r>
            <a:r>
              <a:rPr lang="zh-TW" altLang="en-US" sz="2800" b="1">
                <a:solidFill>
                  <a:srgbClr val="100278"/>
                </a:solidFill>
                <a:latin typeface="微軟正黑體" panose="020B0604030504040204" pitchFamily="34" charset="-120"/>
                <a:ea typeface="微軟正黑體" panose="020B0604030504040204" pitchFamily="34" charset="-120"/>
              </a:rPr>
              <a:t>，</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於擇定優勝廠商後，以該固定費用或費率決標</a:t>
            </a:r>
            <a:r>
              <a:rPr lang="zh-TW" altLang="en-US" sz="2800" b="1">
                <a:solidFill>
                  <a:srgbClr val="100278"/>
                </a:solidFill>
                <a:latin typeface="微軟正黑體" panose="020B0604030504040204" pitchFamily="34" charset="-120"/>
                <a:ea typeface="微軟正黑體" panose="020B0604030504040204" pitchFamily="34" charset="-120"/>
              </a:rPr>
              <a:t>予該廠商，其</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議價程序不應議減價格，可議定價格以外其他內容</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a:t>
            </a:r>
            <a:endParaRPr lang="en-US" altLang="zh-TW" sz="2800" b="1" dirty="0">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41208932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F6F5AC53-5CF0-41B7-9492-3EB4DBE06366}" type="slidenum">
              <a:rPr lang="en-US" altLang="zh-TW" sz="1400" smtClean="0">
                <a:solidFill>
                  <a:srgbClr val="AD1F1F"/>
                </a:solidFill>
                <a:latin typeface="Times New Roman" panose="02020603050405020304" pitchFamily="18" charset="0"/>
              </a:rPr>
              <a:pPr>
                <a:spcBef>
                  <a:spcPct val="0"/>
                </a:spcBef>
                <a:buClrTx/>
                <a:buSzTx/>
                <a:buFontTx/>
                <a:buNone/>
                <a:defRPr/>
              </a:pPr>
              <a:t>18</a:t>
            </a:fld>
            <a:endParaRPr lang="en-US" altLang="zh-TW" sz="1400">
              <a:solidFill>
                <a:srgbClr val="AD1F1F"/>
              </a:solidFill>
              <a:latin typeface="Times New Roman" panose="02020603050405020304" pitchFamily="18" charset="0"/>
            </a:endParaRPr>
          </a:p>
        </p:txBody>
      </p:sp>
      <p:sp>
        <p:nvSpPr>
          <p:cNvPr id="2" name="書卷 (水平) 1"/>
          <p:cNvSpPr/>
          <p:nvPr/>
        </p:nvSpPr>
        <p:spPr>
          <a:xfrm>
            <a:off x="1547664" y="2347913"/>
            <a:ext cx="6012011" cy="1873250"/>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4000" b="1">
                <a:solidFill>
                  <a:srgbClr val="100278"/>
                </a:solidFill>
                <a:latin typeface="微軟正黑體" panose="020B0604030504040204" pitchFamily="34" charset="-120"/>
              </a:rPr>
              <a:t>「資訊服務採購需求確認之對策與作法」</a:t>
            </a:r>
            <a:endParaRPr lang="zh-TW" altLang="en-US" sz="4000" b="1" dirty="0">
              <a:solidFill>
                <a:srgbClr val="100278"/>
              </a:solidFill>
              <a:latin typeface="微軟正黑體" panose="020B0604030504040204" pitchFamily="34" charset="-120"/>
            </a:endParaRPr>
          </a:p>
        </p:txBody>
      </p:sp>
    </p:spTree>
    <p:extLst>
      <p:ext uri="{BB962C8B-B14F-4D97-AF65-F5344CB8AC3E}">
        <p14:creationId xmlns:p14="http://schemas.microsoft.com/office/powerpoint/2010/main" val="30116860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txBox="1">
            <a:spLocks noGrp="1"/>
          </p:cNvSpPr>
          <p:nvPr/>
        </p:nvSpPr>
        <p:spPr>
          <a:xfrm>
            <a:off x="8229600" y="6477000"/>
            <a:ext cx="762000" cy="244475"/>
          </a:xfrm>
          <a:prstGeom prst="rect">
            <a:avLst/>
          </a:prstGeom>
          <a:noFill/>
        </p:spPr>
        <p:txBody>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r" eaLnBrk="1" hangingPunct="1">
              <a:defRPr/>
            </a:pPr>
            <a:fld id="{207A5581-667E-42E7-8B3B-FB7E9818B2EE}" type="slidenum">
              <a:rPr kumimoji="0" lang="en-US" altLang="zh-TW" sz="1600" b="1" smtClean="0">
                <a:solidFill>
                  <a:srgbClr val="AD1F1F"/>
                </a:solidFill>
                <a:effectLst>
                  <a:outerShdw blurRad="38100" dist="38100" dir="2700000" algn="tl">
                    <a:srgbClr val="C0C0C0"/>
                  </a:outerShdw>
                </a:effectLst>
              </a:rPr>
              <a:pPr algn="r" eaLnBrk="1" hangingPunct="1">
                <a:defRPr/>
              </a:pPr>
              <a:t>19</a:t>
            </a:fld>
            <a:endParaRPr kumimoji="0" lang="en-US" altLang="zh-TW" sz="1600" b="1">
              <a:solidFill>
                <a:srgbClr val="AD1F1F"/>
              </a:solidFill>
              <a:effectLst>
                <a:outerShdw blurRad="38100" dist="38100" dir="2700000" algn="tl">
                  <a:srgbClr val="C0C0C0"/>
                </a:outerShdw>
              </a:effectLst>
            </a:endParaRPr>
          </a:p>
        </p:txBody>
      </p:sp>
      <p:sp>
        <p:nvSpPr>
          <p:cNvPr id="9" name="Rectangle 11"/>
          <p:cNvSpPr>
            <a:spLocks noChangeArrowheads="1"/>
          </p:cNvSpPr>
          <p:nvPr/>
        </p:nvSpPr>
        <p:spPr bwMode="auto">
          <a:xfrm>
            <a:off x="215516" y="1196752"/>
            <a:ext cx="8499951" cy="3096344"/>
          </a:xfrm>
          <a:prstGeom prst="rect">
            <a:avLst/>
          </a:prstGeom>
          <a:noFill/>
          <a:ln w="9525">
            <a:noFill/>
            <a:miter lim="800000"/>
            <a:headEnd/>
            <a:tailEnd/>
          </a:ln>
          <a:effectLst/>
        </p:spPr>
        <p:txBody>
          <a:bodyPr/>
          <a:lstStyle/>
          <a:p>
            <a:pPr marL="714375" indent="-714375" algn="just" eaLnBrk="1" hangingPunct="1">
              <a:buClr>
                <a:srgbClr val="003366"/>
              </a:buClr>
              <a:buSzPct val="75000"/>
              <a:defRPr/>
            </a:pPr>
            <a:r>
              <a:rPr lang="zh-TW" altLang="en-US" sz="2800" b="1">
                <a:solidFill>
                  <a:srgbClr val="000099"/>
                </a:solidFill>
                <a:latin typeface="微軟正黑體" panose="020B0604030504040204" pitchFamily="34" charset="-120"/>
                <a:ea typeface="微軟正黑體" panose="020B0604030504040204" pitchFamily="34" charset="-120"/>
              </a:rPr>
              <a:t>一、</a:t>
            </a:r>
            <a:r>
              <a:rPr lang="zh-TW" altLang="en-US" sz="2800" b="1" u="sng" spc="-100">
                <a:solidFill>
                  <a:srgbClr val="000099"/>
                </a:solidFill>
                <a:uFill>
                  <a:solidFill>
                    <a:srgbClr val="C00000"/>
                  </a:solidFill>
                </a:uFill>
                <a:latin typeface="微軟正黑體" panose="020B0604030504040204" pitchFamily="34" charset="-120"/>
                <a:ea typeface="微軟正黑體" panose="020B0604030504040204" pitchFamily="34" charset="-120"/>
              </a:rPr>
              <a:t>資訊服務採購需大量溝通</a:t>
            </a:r>
            <a:r>
              <a:rPr lang="zh-TW" altLang="en-US" sz="2800" b="1" spc="-100">
                <a:solidFill>
                  <a:srgbClr val="000099"/>
                </a:solidFill>
                <a:latin typeface="微軟正黑體" panose="020B0604030504040204" pitchFamily="34" charset="-120"/>
                <a:ea typeface="微軟正黑體" panose="020B0604030504040204" pitchFamily="34" charset="-120"/>
              </a:rPr>
              <a:t>，惟有</a:t>
            </a:r>
            <a:r>
              <a:rPr lang="zh-TW" altLang="en-US" sz="2800" b="1" u="sng" spc="-100">
                <a:solidFill>
                  <a:srgbClr val="000099"/>
                </a:solidFill>
                <a:uFill>
                  <a:solidFill>
                    <a:srgbClr val="C00000"/>
                  </a:solidFill>
                </a:uFill>
                <a:latin typeface="微軟正黑體" panose="020B0604030504040204" pitchFamily="34" charset="-120"/>
                <a:ea typeface="微軟正黑體" panose="020B0604030504040204" pitchFamily="34" charset="-120"/>
              </a:rPr>
              <a:t>因機關承辦人員公務繁忙</a:t>
            </a:r>
            <a:r>
              <a:rPr lang="zh-TW" altLang="en-US" sz="2800" b="1" spc="-100">
                <a:solidFill>
                  <a:srgbClr val="000099"/>
                </a:solidFill>
                <a:latin typeface="微軟正黑體" panose="020B0604030504040204" pitchFamily="34" charset="-120"/>
                <a:ea typeface="微軟正黑體" panose="020B0604030504040204" pitchFamily="34" charset="-120"/>
              </a:rPr>
              <a:t>、</a:t>
            </a:r>
            <a:r>
              <a:rPr lang="zh-TW" altLang="en-US" sz="2800" b="1" u="sng" spc="-100">
                <a:solidFill>
                  <a:srgbClr val="000099"/>
                </a:solidFill>
                <a:uFill>
                  <a:solidFill>
                    <a:srgbClr val="C00000"/>
                  </a:solidFill>
                </a:uFill>
                <a:latin typeface="微軟正黑體" panose="020B0604030504040204" pitchFamily="34" charset="-120"/>
                <a:ea typeface="微軟正黑體" panose="020B0604030504040204" pitchFamily="34" charset="-120"/>
              </a:rPr>
              <a:t>資訊人力不足及人員更迭等因素</a:t>
            </a:r>
            <a:r>
              <a:rPr lang="zh-TW" altLang="en-US" sz="2800" b="1" spc="-100">
                <a:solidFill>
                  <a:srgbClr val="000099"/>
                </a:solidFill>
                <a:latin typeface="微軟正黑體" panose="020B0604030504040204" pitchFamily="34" charset="-120"/>
                <a:ea typeface="微軟正黑體" panose="020B0604030504040204" pitchFamily="34" charset="-120"/>
              </a:rPr>
              <a:t>，</a:t>
            </a:r>
            <a:r>
              <a:rPr lang="zh-TW" altLang="en-US" sz="2800" b="1" u="sng" spc="-100">
                <a:solidFill>
                  <a:srgbClr val="000099"/>
                </a:solidFill>
                <a:uFill>
                  <a:solidFill>
                    <a:srgbClr val="C00000"/>
                  </a:solidFill>
                </a:uFill>
                <a:latin typeface="微軟正黑體" panose="020B0604030504040204" pitchFamily="34" charset="-120"/>
                <a:ea typeface="微軟正黑體" panose="020B0604030504040204" pitchFamily="34" charset="-120"/>
              </a:rPr>
              <a:t>致開發過程需求無法明確說明或需求見解變更</a:t>
            </a:r>
            <a:r>
              <a:rPr lang="zh-TW" altLang="en-US" sz="2800" b="1" spc="-100">
                <a:solidFill>
                  <a:srgbClr val="000099"/>
                </a:solidFill>
                <a:latin typeface="微軟正黑體" panose="020B0604030504040204" pitchFamily="34" charset="-120"/>
                <a:ea typeface="微軟正黑體" panose="020B0604030504040204" pitchFamily="34" charset="-120"/>
              </a:rPr>
              <a:t>，</a:t>
            </a:r>
            <a:r>
              <a:rPr lang="zh-TW" altLang="en-US" sz="2800" b="1" u="sng" spc="-100">
                <a:solidFill>
                  <a:srgbClr val="000099"/>
                </a:solidFill>
                <a:uFill>
                  <a:solidFill>
                    <a:srgbClr val="C00000"/>
                  </a:solidFill>
                </a:uFill>
                <a:latin typeface="微軟正黑體" panose="020B0604030504040204" pitchFamily="34" charset="-120"/>
                <a:ea typeface="微軟正黑體" panose="020B0604030504040204" pitchFamily="34" charset="-120"/>
              </a:rPr>
              <a:t>造成系統、軟體開發後不符所需及使用不便，易引發履約爭議</a:t>
            </a:r>
            <a:r>
              <a:rPr lang="zh-TW" altLang="en-US" sz="2800" b="1" spc="-100">
                <a:solidFill>
                  <a:srgbClr val="000099"/>
                </a:solidFill>
                <a:latin typeface="微軟正黑體" panose="020B0604030504040204" pitchFamily="34" charset="-120"/>
                <a:ea typeface="微軟正黑體" panose="020B0604030504040204" pitchFamily="34" charset="-120"/>
              </a:rPr>
              <a:t>。</a:t>
            </a:r>
            <a:endParaRPr lang="en-US" altLang="zh-TW" sz="2800" b="1" spc="-100">
              <a:solidFill>
                <a:srgbClr val="000099"/>
              </a:solidFill>
              <a:latin typeface="微軟正黑體" panose="020B0604030504040204" pitchFamily="34" charset="-120"/>
              <a:ea typeface="微軟正黑體" panose="020B0604030504040204" pitchFamily="34" charset="-120"/>
            </a:endParaRPr>
          </a:p>
          <a:p>
            <a:pPr marL="714375" indent="-714375" algn="just" eaLnBrk="1" hangingPunct="1">
              <a:buClr>
                <a:srgbClr val="003366"/>
              </a:buClr>
              <a:buSzPct val="75000"/>
              <a:defRPr/>
            </a:pPr>
            <a:r>
              <a:rPr lang="zh-TW" altLang="en-US" sz="2800" b="1" spc="-100">
                <a:solidFill>
                  <a:srgbClr val="000099"/>
                </a:solidFill>
                <a:latin typeface="微軟正黑體" panose="020B0604030504040204" pitchFamily="34" charset="-120"/>
                <a:ea typeface="微軟正黑體" panose="020B0604030504040204" pitchFamily="34" charset="-120"/>
              </a:rPr>
              <a:t>二、</a:t>
            </a:r>
            <a:r>
              <a:rPr lang="zh-TW" altLang="en-US" sz="2800" b="1" u="sng" spc="-100">
                <a:solidFill>
                  <a:srgbClr val="000099"/>
                </a:solidFill>
                <a:uFill>
                  <a:solidFill>
                    <a:srgbClr val="C00000"/>
                  </a:solidFill>
                </a:uFill>
                <a:latin typeface="微軟正黑體" panose="020B0604030504040204" pitchFamily="34" charset="-120"/>
                <a:ea typeface="微軟正黑體" panose="020B0604030504040204" pitchFamily="34" charset="-120"/>
              </a:rPr>
              <a:t>為避免資訊服務採購因需求認知不同而造成履約結果不符合機關所需及契約約定情形</a:t>
            </a:r>
            <a:r>
              <a:rPr lang="zh-TW" altLang="en-US" sz="2800" b="1" spc="-100">
                <a:solidFill>
                  <a:srgbClr val="000099"/>
                </a:solidFill>
                <a:latin typeface="微軟正黑體" panose="020B0604030504040204" pitchFamily="34" charset="-120"/>
                <a:ea typeface="微軟正黑體" panose="020B0604030504040204" pitchFamily="34" charset="-120"/>
              </a:rPr>
              <a:t>，</a:t>
            </a:r>
            <a:r>
              <a:rPr lang="zh-TW" altLang="en-US" sz="2800" b="1" u="sng" spc="-100">
                <a:solidFill>
                  <a:srgbClr val="000099"/>
                </a:solidFill>
                <a:uFill>
                  <a:solidFill>
                    <a:srgbClr val="C00000"/>
                  </a:solidFill>
                </a:uFill>
                <a:latin typeface="微軟正黑體" panose="020B0604030504040204" pitchFamily="34" charset="-120"/>
                <a:ea typeface="微軟正黑體" panose="020B0604030504040204" pitchFamily="34" charset="-120"/>
              </a:rPr>
              <a:t>其對策與作法如下</a:t>
            </a:r>
            <a:r>
              <a:rPr lang="zh-TW" altLang="en-US" sz="2800" b="1" spc="-100">
                <a:solidFill>
                  <a:srgbClr val="000099"/>
                </a:solidFill>
                <a:latin typeface="微軟正黑體" panose="020B0604030504040204" pitchFamily="34" charset="-120"/>
                <a:ea typeface="微軟正黑體" panose="020B0604030504040204" pitchFamily="34" charset="-120"/>
              </a:rPr>
              <a:t>：</a:t>
            </a:r>
            <a:endParaRPr lang="zh-TW" altLang="en-US" sz="2800" b="1" spc="-100" dirty="0">
              <a:solidFill>
                <a:srgbClr val="000099"/>
              </a:solidFill>
              <a:latin typeface="微軟正黑體" panose="020B0604030504040204" pitchFamily="34" charset="-120"/>
              <a:ea typeface="微軟正黑體" panose="020B0604030504040204" pitchFamily="34" charset="-120"/>
            </a:endParaRPr>
          </a:p>
        </p:txBody>
      </p:sp>
      <p:sp>
        <p:nvSpPr>
          <p:cNvPr id="77829" name="文字方塊 1"/>
          <p:cNvSpPr txBox="1">
            <a:spLocks noChangeArrowheads="1"/>
          </p:cNvSpPr>
          <p:nvPr/>
        </p:nvSpPr>
        <p:spPr bwMode="auto">
          <a:xfrm>
            <a:off x="431292" y="476672"/>
            <a:ext cx="6949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algn="just" eaLnBrk="1" hangingPunct="1">
              <a:defRPr/>
            </a:pPr>
            <a:r>
              <a:rPr lang="en-US" altLang="zh-TW" sz="2800" b="1">
                <a:solidFill>
                  <a:prstClr val="black"/>
                </a:solidFill>
                <a:latin typeface="微軟正黑體" panose="020B0604030504040204" pitchFamily="34" charset="-120"/>
                <a:ea typeface="微軟正黑體" panose="020B0604030504040204" pitchFamily="34" charset="-120"/>
              </a:rPr>
              <a:t>111.09.22</a:t>
            </a:r>
            <a:r>
              <a:rPr lang="zh-TW" altLang="en-US" sz="2800" b="1">
                <a:solidFill>
                  <a:prstClr val="black"/>
                </a:solidFill>
                <a:latin typeface="微軟正黑體" panose="020B0604030504040204" pitchFamily="34" charset="-120"/>
                <a:ea typeface="微軟正黑體" panose="020B0604030504040204" pitchFamily="34" charset="-120"/>
              </a:rPr>
              <a:t>工程資字第</a:t>
            </a:r>
            <a:r>
              <a:rPr lang="en-US" altLang="zh-TW" sz="2800" b="1">
                <a:solidFill>
                  <a:prstClr val="black"/>
                </a:solidFill>
                <a:latin typeface="微軟正黑體" panose="020B0604030504040204" pitchFamily="34" charset="-120"/>
                <a:ea typeface="微軟正黑體" panose="020B0604030504040204" pitchFamily="34" charset="-120"/>
              </a:rPr>
              <a:t>1111500157</a:t>
            </a:r>
            <a:r>
              <a:rPr lang="zh-TW" altLang="en-US" sz="2800" b="1">
                <a:solidFill>
                  <a:prstClr val="black"/>
                </a:solidFill>
                <a:latin typeface="微軟正黑體" panose="020B0604030504040204" pitchFamily="34" charset="-120"/>
                <a:ea typeface="微軟正黑體" panose="020B0604030504040204" pitchFamily="34" charset="-120"/>
              </a:rPr>
              <a:t>號函</a:t>
            </a:r>
            <a:endParaRPr lang="zh-TW" altLang="en-US" sz="2800" b="1" dirty="0">
              <a:solidFill>
                <a:prstClr val="black"/>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9741213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txBox="1">
            <a:spLocks noGrp="1"/>
          </p:cNvSpPr>
          <p:nvPr/>
        </p:nvSpPr>
        <p:spPr>
          <a:xfrm>
            <a:off x="8229600" y="6477000"/>
            <a:ext cx="762000" cy="244475"/>
          </a:xfrm>
          <a:prstGeom prst="rect">
            <a:avLst/>
          </a:prstGeom>
          <a:noFill/>
        </p:spPr>
        <p:txBody>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r" eaLnBrk="1" hangingPunct="1">
              <a:defRPr/>
            </a:pPr>
            <a:fld id="{207A5581-667E-42E7-8B3B-FB7E9818B2EE}" type="slidenum">
              <a:rPr kumimoji="0" lang="en-US" altLang="zh-TW" sz="1600" b="1" smtClean="0">
                <a:solidFill>
                  <a:srgbClr val="AD1F1F"/>
                </a:solidFill>
                <a:effectLst>
                  <a:outerShdw blurRad="38100" dist="38100" dir="2700000" algn="tl">
                    <a:srgbClr val="C0C0C0"/>
                  </a:outerShdw>
                </a:effectLst>
              </a:rPr>
              <a:pPr algn="r" eaLnBrk="1" hangingPunct="1">
                <a:defRPr/>
              </a:pPr>
              <a:t>20</a:t>
            </a:fld>
            <a:endParaRPr kumimoji="0" lang="en-US" altLang="zh-TW" sz="1600" b="1">
              <a:solidFill>
                <a:srgbClr val="AD1F1F"/>
              </a:solidFill>
              <a:effectLst>
                <a:outerShdw blurRad="38100" dist="38100" dir="2700000" algn="tl">
                  <a:srgbClr val="C0C0C0"/>
                </a:outerShdw>
              </a:effectLst>
            </a:endParaRPr>
          </a:p>
        </p:txBody>
      </p:sp>
      <p:sp>
        <p:nvSpPr>
          <p:cNvPr id="9" name="Rectangle 11"/>
          <p:cNvSpPr>
            <a:spLocks noChangeArrowheads="1"/>
          </p:cNvSpPr>
          <p:nvPr/>
        </p:nvSpPr>
        <p:spPr bwMode="auto">
          <a:xfrm>
            <a:off x="176505" y="476672"/>
            <a:ext cx="8571959" cy="4500500"/>
          </a:xfrm>
          <a:prstGeom prst="rect">
            <a:avLst/>
          </a:prstGeom>
          <a:noFill/>
          <a:ln w="9525">
            <a:noFill/>
            <a:miter lim="800000"/>
            <a:headEnd/>
            <a:tailEnd/>
          </a:ln>
          <a:effectLst/>
        </p:spPr>
        <p:txBody>
          <a:bodyPr/>
          <a:lstStyle/>
          <a:p>
            <a:pPr marL="363538" indent="-363538" algn="just" eaLnBrk="1" hangingPunct="1">
              <a:buClr>
                <a:srgbClr val="C00000"/>
              </a:buClr>
              <a:buSzPct val="75000"/>
              <a:buFont typeface="Wingdings" panose="05000000000000000000" pitchFamily="2" charset="2"/>
              <a:buChar char="n"/>
              <a:defRPr/>
            </a:pPr>
            <a:r>
              <a:rPr lang="zh-TW" altLang="en-US" sz="2800" b="1" spc="-100">
                <a:solidFill>
                  <a:srgbClr val="0000FF"/>
                </a:solidFill>
                <a:latin typeface="微軟正黑體" panose="020B0604030504040204" pitchFamily="34" charset="-120"/>
                <a:ea typeface="微軟正黑體" panose="020B0604030504040204" pitchFamily="34" charset="-120"/>
              </a:rPr>
              <a:t>機關應注意事項</a:t>
            </a:r>
            <a:r>
              <a:rPr lang="zh-TW" altLang="en-US" sz="2800" b="1" spc="-100">
                <a:solidFill>
                  <a:srgbClr val="000099"/>
                </a:solidFill>
                <a:latin typeface="微軟正黑體" panose="020B0604030504040204" pitchFamily="34" charset="-120"/>
                <a:ea typeface="微軟正黑體" panose="020B0604030504040204" pitchFamily="34" charset="-120"/>
              </a:rPr>
              <a:t>：</a:t>
            </a:r>
            <a:endParaRPr lang="en-US" altLang="zh-TW" sz="2800" b="1" spc="-100">
              <a:solidFill>
                <a:srgbClr val="000099"/>
              </a:solidFill>
              <a:latin typeface="微軟正黑體" panose="020B0604030504040204" pitchFamily="34" charset="-120"/>
              <a:ea typeface="微軟正黑體" panose="020B0604030504040204" pitchFamily="34" charset="-120"/>
            </a:endParaRPr>
          </a:p>
          <a:p>
            <a:pPr marL="714375" indent="-714375" algn="just" eaLnBrk="1" hangingPunct="1">
              <a:spcBef>
                <a:spcPts val="1200"/>
              </a:spcBef>
              <a:buClr>
                <a:srgbClr val="C00000"/>
              </a:buClr>
              <a:buSzPct val="75000"/>
              <a:defRPr/>
            </a:pPr>
            <a:r>
              <a:rPr lang="zh-TW" altLang="en-US" sz="2800" b="1" spc="-100">
                <a:solidFill>
                  <a:srgbClr val="000099"/>
                </a:solidFill>
                <a:latin typeface="微軟正黑體" panose="020B0604030504040204" pitchFamily="34" charset="-120"/>
                <a:ea typeface="微軟正黑體" panose="020B0604030504040204" pitchFamily="34" charset="-120"/>
              </a:rPr>
              <a:t>一、詳列機關招標需求，以利明確；</a:t>
            </a:r>
            <a:endParaRPr lang="en-US" altLang="zh-TW" sz="2800" b="1" spc="-100">
              <a:solidFill>
                <a:srgbClr val="000099"/>
              </a:solidFill>
              <a:latin typeface="微軟正黑體" panose="020B0604030504040204" pitchFamily="34" charset="-120"/>
              <a:ea typeface="微軟正黑體" panose="020B0604030504040204" pitchFamily="34" charset="-120"/>
            </a:endParaRPr>
          </a:p>
          <a:p>
            <a:pPr marL="714375" indent="-714375" algn="just" eaLnBrk="1" hangingPunct="1">
              <a:buClr>
                <a:srgbClr val="C00000"/>
              </a:buClr>
              <a:buSzPct val="75000"/>
              <a:defRPr/>
            </a:pPr>
            <a:r>
              <a:rPr lang="zh-TW" altLang="en-US" sz="2800" b="1" spc="-100">
                <a:solidFill>
                  <a:srgbClr val="000099"/>
                </a:solidFill>
                <a:latin typeface="微軟正黑體" panose="020B0604030504040204" pitchFamily="34" charset="-120"/>
                <a:ea typeface="微軟正黑體" panose="020B0604030504040204" pitchFamily="34" charset="-120"/>
              </a:rPr>
              <a:t>二、完善採購程序，蒐集各界意見，如人力或能力不足，有必要時借重專業廠商協助；</a:t>
            </a:r>
            <a:endParaRPr lang="en-US" altLang="zh-TW" sz="2800" b="1" spc="-100">
              <a:solidFill>
                <a:srgbClr val="000099"/>
              </a:solidFill>
              <a:latin typeface="微軟正黑體" panose="020B0604030504040204" pitchFamily="34" charset="-120"/>
              <a:ea typeface="微軟正黑體" panose="020B0604030504040204" pitchFamily="34" charset="-120"/>
            </a:endParaRPr>
          </a:p>
          <a:p>
            <a:pPr marL="714375" indent="-714375" algn="just" eaLnBrk="1" hangingPunct="1">
              <a:buClr>
                <a:srgbClr val="C00000"/>
              </a:buClr>
              <a:buSzPct val="75000"/>
              <a:defRPr/>
            </a:pPr>
            <a:r>
              <a:rPr lang="zh-TW" altLang="en-US" sz="2800" b="1" spc="-100">
                <a:solidFill>
                  <a:srgbClr val="000099"/>
                </a:solidFill>
                <a:latin typeface="微軟正黑體" panose="020B0604030504040204" pitchFamily="34" charset="-120"/>
                <a:ea typeface="微軟正黑體" panose="020B0604030504040204" pitchFamily="34" charset="-120"/>
              </a:rPr>
              <a:t>三、要求廠商投標時載明執行規劃（如訪談、展示、測試之內容與時程），以利機關評估是否符合需要；</a:t>
            </a:r>
            <a:endParaRPr lang="en-US" altLang="zh-TW" sz="2800" b="1" spc="-100">
              <a:solidFill>
                <a:srgbClr val="000099"/>
              </a:solidFill>
              <a:latin typeface="微軟正黑體" panose="020B0604030504040204" pitchFamily="34" charset="-120"/>
              <a:ea typeface="微軟正黑體" panose="020B0604030504040204" pitchFamily="34" charset="-120"/>
            </a:endParaRPr>
          </a:p>
          <a:p>
            <a:pPr marL="714375" indent="-714375" algn="just" eaLnBrk="1" hangingPunct="1">
              <a:buClr>
                <a:srgbClr val="C00000"/>
              </a:buClr>
              <a:buSzPct val="75000"/>
              <a:defRPr/>
            </a:pPr>
            <a:r>
              <a:rPr lang="zh-TW" altLang="en-US" sz="2800" b="1" spc="-100">
                <a:solidFill>
                  <a:srgbClr val="000099"/>
                </a:solidFill>
                <a:latin typeface="微軟正黑體" panose="020B0604030504040204" pitchFamily="34" charset="-120"/>
                <a:ea typeface="微軟正黑體" panose="020B0604030504040204" pitchFamily="34" charset="-120"/>
              </a:rPr>
              <a:t>四、反覆檢視需求訪談結果，確認符合需要再允許廠商進行程式開發；</a:t>
            </a:r>
            <a:endParaRPr lang="en-US" altLang="zh-TW" sz="2800" b="1" spc="-100">
              <a:solidFill>
                <a:srgbClr val="000099"/>
              </a:solidFill>
              <a:latin typeface="微軟正黑體" panose="020B0604030504040204" pitchFamily="34" charset="-120"/>
              <a:ea typeface="微軟正黑體" panose="020B0604030504040204" pitchFamily="34" charset="-120"/>
            </a:endParaRPr>
          </a:p>
          <a:p>
            <a:pPr marL="714375" indent="-714375" algn="just" eaLnBrk="1" hangingPunct="1">
              <a:buClr>
                <a:srgbClr val="C00000"/>
              </a:buClr>
              <a:buSzPct val="75000"/>
              <a:defRPr/>
            </a:pPr>
            <a:r>
              <a:rPr lang="zh-TW" altLang="en-US" sz="2800" b="1" spc="-100">
                <a:solidFill>
                  <a:srgbClr val="000099"/>
                </a:solidFill>
                <a:latin typeface="微軟正黑體" panose="020B0604030504040204" pitchFamily="34" charset="-120"/>
                <a:ea typeface="微軟正黑體" panose="020B0604030504040204" pitchFamily="34" charset="-120"/>
              </a:rPr>
              <a:t>五、開發過程依各階段查核點進行查核，並反覆檢視執行成果，確保履約成果符合預期。</a:t>
            </a:r>
            <a:endParaRPr lang="zh-TW" altLang="en-US" sz="2800" b="1" spc="-100" dirty="0">
              <a:solidFill>
                <a:srgbClr val="000099"/>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5332641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txBox="1">
            <a:spLocks noGrp="1"/>
          </p:cNvSpPr>
          <p:nvPr/>
        </p:nvSpPr>
        <p:spPr>
          <a:xfrm>
            <a:off x="8229600" y="6477000"/>
            <a:ext cx="762000" cy="244475"/>
          </a:xfrm>
          <a:prstGeom prst="rect">
            <a:avLst/>
          </a:prstGeom>
          <a:noFill/>
        </p:spPr>
        <p:txBody>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r" eaLnBrk="1" hangingPunct="1">
              <a:defRPr/>
            </a:pPr>
            <a:fld id="{207A5581-667E-42E7-8B3B-FB7E9818B2EE}" type="slidenum">
              <a:rPr kumimoji="0" lang="en-US" altLang="zh-TW" sz="1600" b="1" smtClean="0">
                <a:solidFill>
                  <a:srgbClr val="AD1F1F"/>
                </a:solidFill>
                <a:effectLst>
                  <a:outerShdw blurRad="38100" dist="38100" dir="2700000" algn="tl">
                    <a:srgbClr val="C0C0C0"/>
                  </a:outerShdw>
                </a:effectLst>
              </a:rPr>
              <a:pPr algn="r" eaLnBrk="1" hangingPunct="1">
                <a:defRPr/>
              </a:pPr>
              <a:t>21</a:t>
            </a:fld>
            <a:endParaRPr kumimoji="0" lang="en-US" altLang="zh-TW" sz="1600" b="1">
              <a:solidFill>
                <a:srgbClr val="AD1F1F"/>
              </a:solidFill>
              <a:effectLst>
                <a:outerShdw blurRad="38100" dist="38100" dir="2700000" algn="tl">
                  <a:srgbClr val="C0C0C0"/>
                </a:outerShdw>
              </a:effectLst>
            </a:endParaRPr>
          </a:p>
        </p:txBody>
      </p:sp>
      <p:sp>
        <p:nvSpPr>
          <p:cNvPr id="9" name="Rectangle 11"/>
          <p:cNvSpPr>
            <a:spLocks noChangeArrowheads="1"/>
          </p:cNvSpPr>
          <p:nvPr/>
        </p:nvSpPr>
        <p:spPr bwMode="auto">
          <a:xfrm>
            <a:off x="323528" y="476672"/>
            <a:ext cx="8499951" cy="4428492"/>
          </a:xfrm>
          <a:prstGeom prst="rect">
            <a:avLst/>
          </a:prstGeom>
          <a:noFill/>
          <a:ln w="9525">
            <a:noFill/>
            <a:miter lim="800000"/>
            <a:headEnd/>
            <a:tailEnd/>
          </a:ln>
          <a:effectLst/>
        </p:spPr>
        <p:txBody>
          <a:bodyPr/>
          <a:lstStyle/>
          <a:p>
            <a:pPr marL="363538" indent="-363538" algn="just" eaLnBrk="1" hangingPunct="1">
              <a:buClr>
                <a:srgbClr val="C00000"/>
              </a:buClr>
              <a:buSzPct val="75000"/>
              <a:buFont typeface="Wingdings" panose="05000000000000000000" pitchFamily="2" charset="2"/>
              <a:buChar char="n"/>
              <a:defRPr/>
            </a:pPr>
            <a:r>
              <a:rPr lang="zh-TW" altLang="en-US" sz="2800" b="1" spc="-100">
                <a:solidFill>
                  <a:srgbClr val="0000FF"/>
                </a:solidFill>
                <a:latin typeface="微軟正黑體" panose="020B0604030504040204" pitchFamily="34" charset="-120"/>
                <a:ea typeface="微軟正黑體" panose="020B0604030504040204" pitchFamily="34" charset="-120"/>
              </a:rPr>
              <a:t>廠商應注意事項：</a:t>
            </a:r>
            <a:endParaRPr lang="en-US" altLang="zh-TW" sz="2800" b="1" spc="-100">
              <a:solidFill>
                <a:srgbClr val="0000FF"/>
              </a:solidFill>
              <a:latin typeface="微軟正黑體" panose="020B0604030504040204" pitchFamily="34" charset="-120"/>
              <a:ea typeface="微軟正黑體" panose="020B0604030504040204" pitchFamily="34" charset="-120"/>
            </a:endParaRPr>
          </a:p>
          <a:p>
            <a:pPr marL="714375" indent="-714375" algn="just" eaLnBrk="1" hangingPunct="1">
              <a:spcBef>
                <a:spcPts val="1200"/>
              </a:spcBef>
              <a:buClr>
                <a:srgbClr val="C00000"/>
              </a:buClr>
              <a:buSzPct val="75000"/>
              <a:defRPr/>
            </a:pPr>
            <a:r>
              <a:rPr lang="zh-TW" altLang="en-US" sz="2800" b="1" spc="-100">
                <a:solidFill>
                  <a:srgbClr val="000099"/>
                </a:solidFill>
                <a:latin typeface="微軟正黑體" panose="020B0604030504040204" pitchFamily="34" charset="-120"/>
                <a:ea typeface="微軟正黑體" panose="020B0604030504040204" pitchFamily="34" charset="-120"/>
              </a:rPr>
              <a:t>一、受委託規劃者，應反覆分析機關需求，供機關載明於招標文件；</a:t>
            </a:r>
            <a:endParaRPr lang="en-US" altLang="zh-TW" sz="2800" b="1" spc="-100">
              <a:solidFill>
                <a:srgbClr val="000099"/>
              </a:solidFill>
              <a:latin typeface="微軟正黑體" panose="020B0604030504040204" pitchFamily="34" charset="-120"/>
              <a:ea typeface="微軟正黑體" panose="020B0604030504040204" pitchFamily="34" charset="-120"/>
            </a:endParaRPr>
          </a:p>
          <a:p>
            <a:pPr marL="714375" indent="-714375" algn="just" eaLnBrk="1" hangingPunct="1">
              <a:spcBef>
                <a:spcPts val="0"/>
              </a:spcBef>
              <a:buClr>
                <a:srgbClr val="C00000"/>
              </a:buClr>
              <a:buSzPct val="75000"/>
              <a:defRPr/>
            </a:pPr>
            <a:r>
              <a:rPr lang="zh-TW" altLang="en-US" sz="2800" b="1" spc="-100">
                <a:solidFill>
                  <a:srgbClr val="000099"/>
                </a:solidFill>
                <a:latin typeface="微軟正黑體" panose="020B0604030504040204" pitchFamily="34" charset="-120"/>
                <a:ea typeface="微軟正黑體" panose="020B0604030504040204" pitchFamily="34" charset="-120"/>
              </a:rPr>
              <a:t>二、對招標文件即時釐清疑慮，以利投標；</a:t>
            </a:r>
            <a:endParaRPr lang="en-US" altLang="zh-TW" sz="2800" b="1" spc="-100">
              <a:solidFill>
                <a:srgbClr val="000099"/>
              </a:solidFill>
              <a:latin typeface="微軟正黑體" panose="020B0604030504040204" pitchFamily="34" charset="-120"/>
              <a:ea typeface="微軟正黑體" panose="020B0604030504040204" pitchFamily="34" charset="-120"/>
            </a:endParaRPr>
          </a:p>
          <a:p>
            <a:pPr marL="714375" indent="-714375" algn="just" eaLnBrk="1" hangingPunct="1">
              <a:spcBef>
                <a:spcPts val="0"/>
              </a:spcBef>
              <a:buClr>
                <a:srgbClr val="C00000"/>
              </a:buClr>
              <a:buSzPct val="75000"/>
              <a:defRPr/>
            </a:pPr>
            <a:r>
              <a:rPr lang="zh-TW" altLang="en-US" sz="2800" b="1" spc="-100">
                <a:solidFill>
                  <a:srgbClr val="000099"/>
                </a:solidFill>
                <a:latin typeface="微軟正黑體" panose="020B0604030504040204" pitchFamily="34" charset="-120"/>
                <a:ea typeface="微軟正黑體" panose="020B0604030504040204" pitchFamily="34" charset="-120"/>
              </a:rPr>
              <a:t>三、投標應清楚說明執行規劃方式，以利機關評估是否符合需要；</a:t>
            </a:r>
            <a:endParaRPr lang="en-US" altLang="zh-TW" sz="2800" b="1" spc="-100">
              <a:solidFill>
                <a:srgbClr val="000099"/>
              </a:solidFill>
              <a:latin typeface="微軟正黑體" panose="020B0604030504040204" pitchFamily="34" charset="-120"/>
              <a:ea typeface="微軟正黑體" panose="020B0604030504040204" pitchFamily="34" charset="-120"/>
            </a:endParaRPr>
          </a:p>
          <a:p>
            <a:pPr marL="714375" indent="-714375" algn="just" eaLnBrk="1" hangingPunct="1">
              <a:spcBef>
                <a:spcPts val="0"/>
              </a:spcBef>
              <a:buClr>
                <a:srgbClr val="C00000"/>
              </a:buClr>
              <a:buSzPct val="75000"/>
              <a:defRPr/>
            </a:pPr>
            <a:r>
              <a:rPr lang="zh-TW" altLang="en-US" sz="2800" b="1" spc="-100">
                <a:solidFill>
                  <a:srgbClr val="000099"/>
                </a:solidFill>
                <a:latin typeface="微軟正黑體" panose="020B0604030504040204" pitchFamily="34" charset="-120"/>
                <a:ea typeface="微軟正黑體" panose="020B0604030504040204" pitchFamily="34" charset="-120"/>
              </a:rPr>
              <a:t>四、訪談過程反覆確認機關需求，符合機關預期後再進行程式開發；</a:t>
            </a:r>
            <a:endParaRPr lang="en-US" altLang="zh-TW" sz="2800" b="1" spc="-100">
              <a:solidFill>
                <a:srgbClr val="000099"/>
              </a:solidFill>
              <a:latin typeface="微軟正黑體" panose="020B0604030504040204" pitchFamily="34" charset="-120"/>
              <a:ea typeface="微軟正黑體" panose="020B0604030504040204" pitchFamily="34" charset="-120"/>
            </a:endParaRPr>
          </a:p>
          <a:p>
            <a:pPr marL="714375" indent="-714375" algn="just" eaLnBrk="1" hangingPunct="1">
              <a:spcBef>
                <a:spcPts val="0"/>
              </a:spcBef>
              <a:buClr>
                <a:srgbClr val="C00000"/>
              </a:buClr>
              <a:buSzPct val="75000"/>
              <a:defRPr/>
            </a:pPr>
            <a:r>
              <a:rPr lang="zh-TW" altLang="en-US" sz="2800" b="1" spc="-100">
                <a:solidFill>
                  <a:srgbClr val="000099"/>
                </a:solidFill>
                <a:latin typeface="微軟正黑體" panose="020B0604030504040204" pitchFamily="34" charset="-120"/>
                <a:ea typeface="微軟正黑體" panose="020B0604030504040204" pitchFamily="34" charset="-120"/>
              </a:rPr>
              <a:t>五、開發過程反覆展示執行成果，以利開發成果符合機關預期。</a:t>
            </a:r>
            <a:endParaRPr lang="zh-TW" altLang="en-US" sz="2800" b="1" spc="-100" dirty="0">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6495196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txBox="1">
            <a:spLocks noGrp="1"/>
          </p:cNvSpPr>
          <p:nvPr/>
        </p:nvSpPr>
        <p:spPr>
          <a:xfrm>
            <a:off x="8229600" y="6477000"/>
            <a:ext cx="762000" cy="244475"/>
          </a:xfrm>
          <a:prstGeom prst="rect">
            <a:avLst/>
          </a:prstGeom>
          <a:noFill/>
        </p:spPr>
        <p:txBody>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r" eaLnBrk="1" hangingPunct="1">
              <a:defRPr/>
            </a:pPr>
            <a:fld id="{207A5581-667E-42E7-8B3B-FB7E9818B2EE}" type="slidenum">
              <a:rPr kumimoji="0" lang="en-US" altLang="zh-TW" sz="1600" b="1" smtClean="0">
                <a:solidFill>
                  <a:srgbClr val="AD1F1F"/>
                </a:solidFill>
                <a:effectLst>
                  <a:outerShdw blurRad="38100" dist="38100" dir="2700000" algn="tl">
                    <a:srgbClr val="C0C0C0"/>
                  </a:outerShdw>
                </a:effectLst>
              </a:rPr>
              <a:pPr algn="r" eaLnBrk="1" hangingPunct="1">
                <a:defRPr/>
              </a:pPr>
              <a:t>22</a:t>
            </a:fld>
            <a:endParaRPr kumimoji="0" lang="en-US" altLang="zh-TW" sz="1600" b="1">
              <a:solidFill>
                <a:srgbClr val="AD1F1F"/>
              </a:solidFill>
              <a:effectLst>
                <a:outerShdw blurRad="38100" dist="38100" dir="2700000" algn="tl">
                  <a:srgbClr val="C0C0C0"/>
                </a:outerShdw>
              </a:effectLst>
            </a:endParaRPr>
          </a:p>
        </p:txBody>
      </p:sp>
      <p:sp>
        <p:nvSpPr>
          <p:cNvPr id="9" name="Rectangle 11"/>
          <p:cNvSpPr>
            <a:spLocks noChangeArrowheads="1"/>
          </p:cNvSpPr>
          <p:nvPr/>
        </p:nvSpPr>
        <p:spPr bwMode="auto">
          <a:xfrm>
            <a:off x="176505" y="1056369"/>
            <a:ext cx="8607963" cy="3668775"/>
          </a:xfrm>
          <a:prstGeom prst="rect">
            <a:avLst/>
          </a:prstGeom>
          <a:noFill/>
          <a:ln w="9525">
            <a:noFill/>
            <a:miter lim="800000"/>
            <a:headEnd/>
            <a:tailEnd/>
          </a:ln>
          <a:effectLst/>
        </p:spPr>
        <p:txBody>
          <a:bodyPr/>
          <a:lstStyle/>
          <a:p>
            <a:pPr marL="358775" indent="-358775" algn="just" eaLnBrk="1" hangingPunct="1">
              <a:buClr>
                <a:srgbClr val="003366"/>
              </a:buClr>
              <a:buSzPct val="75000"/>
              <a:defRPr/>
            </a:pPr>
            <a:r>
              <a:rPr lang="zh-TW" altLang="en-US" sz="2800" b="1" spc="-100">
                <a:solidFill>
                  <a:srgbClr val="0000FF"/>
                </a:solidFill>
                <a:latin typeface="微軟正黑體" panose="020B0604030504040204" pitchFamily="34" charset="-120"/>
                <a:ea typeface="微軟正黑體" panose="020B0604030504040204" pitchFamily="34" charset="-120"/>
              </a:rPr>
              <a:t>一、 資訊服務採購需求確認之異常態樣：</a:t>
            </a:r>
          </a:p>
          <a:p>
            <a:pPr indent="363538" algn="just" eaLnBrk="1" hangingPunct="1">
              <a:buClr>
                <a:srgbClr val="003366"/>
              </a:buClr>
              <a:buSzPct val="75000"/>
              <a:defRPr/>
            </a:pPr>
            <a:r>
              <a:rPr lang="zh-TW" altLang="en-US" sz="2800" b="1" spc="-100">
                <a:solidFill>
                  <a:srgbClr val="000099"/>
                </a:solidFill>
                <a:latin typeface="微軟正黑體" panose="020B0604030504040204" pitchFamily="34" charset="-120"/>
                <a:ea typeface="微軟正黑體" panose="020B0604030504040204" pitchFamily="34" charset="-120"/>
              </a:rPr>
              <a:t>本會蒐集資訊服務採購全生命週期執行過程中，屬需求確認未完備所生之異常情形，包括部分案件</a:t>
            </a:r>
            <a:r>
              <a:rPr lang="zh-TW" altLang="en-US" sz="2800" b="1" u="sng" spc="-100">
                <a:solidFill>
                  <a:srgbClr val="000099"/>
                </a:solidFill>
                <a:uFill>
                  <a:solidFill>
                    <a:srgbClr val="C00000"/>
                  </a:solidFill>
                </a:uFill>
                <a:latin typeface="微軟正黑體" panose="020B0604030504040204" pitchFamily="34" charset="-120"/>
                <a:ea typeface="微軟正黑體" panose="020B0604030504040204" pitchFamily="34" charset="-120"/>
              </a:rPr>
              <a:t>招標文件所載需求不明確</a:t>
            </a:r>
            <a:r>
              <a:rPr lang="zh-TW" altLang="en-US" sz="2800" b="1" spc="-100">
                <a:solidFill>
                  <a:srgbClr val="000099"/>
                </a:solidFill>
                <a:latin typeface="微軟正黑體" panose="020B0604030504040204" pitchFamily="34" charset="-120"/>
                <a:ea typeface="微軟正黑體" panose="020B0604030504040204" pitchFamily="34" charset="-120"/>
              </a:rPr>
              <a:t>（例如功能、項目、範圍及其數量）；廠商未了解機關需求即投標，機關</a:t>
            </a:r>
            <a:r>
              <a:rPr lang="zh-TW" altLang="en-US" sz="2800" b="1" u="sng" spc="-100">
                <a:solidFill>
                  <a:srgbClr val="000099"/>
                </a:solidFill>
                <a:uFill>
                  <a:solidFill>
                    <a:srgbClr val="C00000"/>
                  </a:solidFill>
                </a:uFill>
                <a:latin typeface="微軟正黑體" panose="020B0604030504040204" pitchFamily="34" charset="-120"/>
                <a:ea typeface="微軟正黑體" panose="020B0604030504040204" pitchFamily="34" charset="-120"/>
              </a:rPr>
              <a:t>未確認廠商投標文件所載執行規劃符合機關需求</a:t>
            </a:r>
            <a:r>
              <a:rPr lang="zh-TW" altLang="en-US" sz="2800" b="1" spc="-100">
                <a:solidFill>
                  <a:srgbClr val="000099"/>
                </a:solidFill>
                <a:latin typeface="微軟正黑體" panose="020B0604030504040204" pitchFamily="34" charset="-120"/>
                <a:ea typeface="微軟正黑體" panose="020B0604030504040204" pitchFamily="34" charset="-120"/>
              </a:rPr>
              <a:t>；於決標後履約過程之中，廠商</a:t>
            </a:r>
            <a:r>
              <a:rPr lang="zh-TW" altLang="en-US" sz="2800" b="1" u="sng" spc="-100">
                <a:solidFill>
                  <a:srgbClr val="000099"/>
                </a:solidFill>
                <a:uFill>
                  <a:solidFill>
                    <a:srgbClr val="C00000"/>
                  </a:solidFill>
                </a:uFill>
                <a:latin typeface="微軟正黑體" panose="020B0604030504040204" pitchFamily="34" charset="-120"/>
                <a:ea typeface="微軟正黑體" panose="020B0604030504040204" pitchFamily="34" charset="-120"/>
              </a:rPr>
              <a:t>未能提供妥適之確認、測試方式</a:t>
            </a:r>
            <a:r>
              <a:rPr lang="zh-TW" altLang="en-US" sz="2800" b="1" spc="-100">
                <a:solidFill>
                  <a:srgbClr val="000099"/>
                </a:solidFill>
                <a:latin typeface="微軟正黑體" panose="020B0604030504040204" pitchFamily="34" charset="-120"/>
                <a:ea typeface="微軟正黑體" panose="020B0604030504040204" pitchFamily="34" charset="-120"/>
              </a:rPr>
              <a:t>，致生認知歧異而未能完善系統建置等狀況。</a:t>
            </a:r>
            <a:endParaRPr lang="zh-TW" altLang="en-US" sz="2800" b="1" spc="-100" dirty="0">
              <a:solidFill>
                <a:srgbClr val="000099"/>
              </a:solidFill>
              <a:latin typeface="微軟正黑體" panose="020B0604030504040204" pitchFamily="34" charset="-120"/>
              <a:ea typeface="微軟正黑體" panose="020B0604030504040204" pitchFamily="34" charset="-120"/>
            </a:endParaRPr>
          </a:p>
        </p:txBody>
      </p:sp>
      <p:sp>
        <p:nvSpPr>
          <p:cNvPr id="5" name="文字方塊 1"/>
          <p:cNvSpPr txBox="1">
            <a:spLocks noChangeArrowheads="1"/>
          </p:cNvSpPr>
          <p:nvPr/>
        </p:nvSpPr>
        <p:spPr bwMode="auto">
          <a:xfrm>
            <a:off x="287524" y="194173"/>
            <a:ext cx="85963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algn="just" eaLnBrk="1" hangingPunct="1">
              <a:defRPr/>
            </a:pPr>
            <a:r>
              <a:rPr lang="en-US" altLang="zh-TW" b="1">
                <a:solidFill>
                  <a:srgbClr val="800000"/>
                </a:solidFill>
                <a:latin typeface="微軟正黑體" panose="020B0604030504040204" pitchFamily="34" charset="-120"/>
                <a:ea typeface="微軟正黑體" panose="020B0604030504040204" pitchFamily="34" charset="-120"/>
              </a:rPr>
              <a:t>111.09.22</a:t>
            </a:r>
            <a:r>
              <a:rPr lang="zh-TW" altLang="en-US" b="1">
                <a:solidFill>
                  <a:srgbClr val="800000"/>
                </a:solidFill>
                <a:latin typeface="微軟正黑體" panose="020B0604030504040204" pitchFamily="34" charset="-120"/>
                <a:ea typeface="微軟正黑體" panose="020B0604030504040204" pitchFamily="34" charset="-120"/>
              </a:rPr>
              <a:t>工程資字第</a:t>
            </a:r>
            <a:r>
              <a:rPr lang="en-US" altLang="zh-TW" b="1">
                <a:solidFill>
                  <a:srgbClr val="800000"/>
                </a:solidFill>
                <a:latin typeface="微軟正黑體" panose="020B0604030504040204" pitchFamily="34" charset="-120"/>
                <a:ea typeface="微軟正黑體" panose="020B0604030504040204" pitchFamily="34" charset="-120"/>
              </a:rPr>
              <a:t>1111500157</a:t>
            </a:r>
            <a:r>
              <a:rPr lang="zh-TW" altLang="en-US" b="1">
                <a:solidFill>
                  <a:srgbClr val="800000"/>
                </a:solidFill>
                <a:latin typeface="微軟正黑體" panose="020B0604030504040204" pitchFamily="34" charset="-120"/>
                <a:ea typeface="微軟正黑體" panose="020B0604030504040204" pitchFamily="34" charset="-120"/>
              </a:rPr>
              <a:t>號函</a:t>
            </a:r>
            <a:r>
              <a:rPr lang="en-US" altLang="zh-TW" b="1">
                <a:solidFill>
                  <a:prstClr val="black"/>
                </a:solidFill>
                <a:latin typeface="微軟正黑體" panose="020B0604030504040204" pitchFamily="34" charset="-120"/>
                <a:ea typeface="微軟正黑體" panose="020B0604030504040204" pitchFamily="34" charset="-120"/>
              </a:rPr>
              <a:t>(</a:t>
            </a:r>
            <a:r>
              <a:rPr lang="zh-TW" altLang="en-US" b="1">
                <a:solidFill>
                  <a:prstClr val="black"/>
                </a:solidFill>
                <a:latin typeface="微軟正黑體" panose="020B0604030504040204" pitchFamily="34" charset="-120"/>
                <a:ea typeface="微軟正黑體" panose="020B0604030504040204" pitchFamily="34" charset="-120"/>
              </a:rPr>
              <a:t>檢送「資訊服務採購需求確認之對策與作法」</a:t>
            </a:r>
            <a:r>
              <a:rPr lang="en-US" altLang="zh-TW" b="1">
                <a:solidFill>
                  <a:prstClr val="black"/>
                </a:solidFill>
                <a:latin typeface="微軟正黑體" panose="020B0604030504040204" pitchFamily="34" charset="-120"/>
                <a:ea typeface="微軟正黑體" panose="020B0604030504040204" pitchFamily="34" charset="-120"/>
              </a:rPr>
              <a:t>)</a:t>
            </a:r>
            <a:endParaRPr lang="zh-TW" altLang="en-US" b="1" dirty="0">
              <a:solidFill>
                <a:prstClr val="black"/>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8961916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txBox="1">
            <a:spLocks noGrp="1"/>
          </p:cNvSpPr>
          <p:nvPr/>
        </p:nvSpPr>
        <p:spPr>
          <a:xfrm>
            <a:off x="8229600" y="6477000"/>
            <a:ext cx="762000" cy="244475"/>
          </a:xfrm>
          <a:prstGeom prst="rect">
            <a:avLst/>
          </a:prstGeom>
          <a:noFill/>
        </p:spPr>
        <p:txBody>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r" eaLnBrk="1" hangingPunct="1">
              <a:defRPr/>
            </a:pPr>
            <a:fld id="{207A5581-667E-42E7-8B3B-FB7E9818B2EE}" type="slidenum">
              <a:rPr kumimoji="0" lang="en-US" altLang="zh-TW" sz="1600" b="1" smtClean="0">
                <a:solidFill>
                  <a:srgbClr val="AD1F1F"/>
                </a:solidFill>
                <a:effectLst>
                  <a:outerShdw blurRad="38100" dist="38100" dir="2700000" algn="tl">
                    <a:srgbClr val="C0C0C0"/>
                  </a:outerShdw>
                </a:effectLst>
              </a:rPr>
              <a:pPr algn="r" eaLnBrk="1" hangingPunct="1">
                <a:defRPr/>
              </a:pPr>
              <a:t>23</a:t>
            </a:fld>
            <a:endParaRPr kumimoji="0" lang="en-US" altLang="zh-TW" sz="1600" b="1">
              <a:solidFill>
                <a:srgbClr val="AD1F1F"/>
              </a:solidFill>
              <a:effectLst>
                <a:outerShdw blurRad="38100" dist="38100" dir="2700000" algn="tl">
                  <a:srgbClr val="C0C0C0"/>
                </a:outerShdw>
              </a:effectLst>
            </a:endParaRPr>
          </a:p>
        </p:txBody>
      </p:sp>
      <p:sp>
        <p:nvSpPr>
          <p:cNvPr id="9" name="Rectangle 11"/>
          <p:cNvSpPr>
            <a:spLocks noChangeArrowheads="1"/>
          </p:cNvSpPr>
          <p:nvPr/>
        </p:nvSpPr>
        <p:spPr bwMode="auto">
          <a:xfrm>
            <a:off x="176505" y="624321"/>
            <a:ext cx="8751979" cy="6233679"/>
          </a:xfrm>
          <a:prstGeom prst="rect">
            <a:avLst/>
          </a:prstGeom>
          <a:noFill/>
          <a:ln w="9525">
            <a:noFill/>
            <a:miter lim="800000"/>
            <a:headEnd/>
            <a:tailEnd/>
          </a:ln>
          <a:effectLst/>
        </p:spPr>
        <p:txBody>
          <a:bodyPr/>
          <a:lstStyle/>
          <a:p>
            <a:pPr marL="358775" indent="-358775" algn="just" eaLnBrk="1" hangingPunct="1">
              <a:buClr>
                <a:srgbClr val="003366"/>
              </a:buClr>
              <a:buSzPct val="75000"/>
              <a:defRPr/>
            </a:pPr>
            <a:r>
              <a:rPr lang="zh-TW" altLang="en-US" sz="2500" b="1" spc="-100">
                <a:solidFill>
                  <a:srgbClr val="0000FF"/>
                </a:solidFill>
                <a:latin typeface="微軟正黑體" panose="020B0604030504040204" pitchFamily="34" charset="-120"/>
                <a:ea typeface="微軟正黑體" panose="020B0604030504040204" pitchFamily="34" charset="-120"/>
              </a:rPr>
              <a:t>二、 對策與作法（流程圖如附件）：</a:t>
            </a:r>
          </a:p>
          <a:p>
            <a:pPr algn="just" eaLnBrk="1" hangingPunct="1">
              <a:buClr>
                <a:srgbClr val="003366"/>
              </a:buClr>
              <a:buSzPct val="75000"/>
              <a:defRPr/>
            </a:pPr>
            <a:r>
              <a:rPr lang="en-US" altLang="zh-TW" sz="2500" b="1" spc="-100">
                <a:solidFill>
                  <a:srgbClr val="000099"/>
                </a:solidFill>
                <a:latin typeface="微軟正黑體" panose="020B0604030504040204" pitchFamily="34" charset="-120"/>
                <a:ea typeface="微軟正黑體" panose="020B0604030504040204" pitchFamily="34" charset="-120"/>
              </a:rPr>
              <a:t>(</a:t>
            </a:r>
            <a:r>
              <a:rPr lang="zh-TW" altLang="en-US" sz="2500" b="1" spc="-100">
                <a:solidFill>
                  <a:srgbClr val="000099"/>
                </a:solidFill>
                <a:latin typeface="微軟正黑體" panose="020B0604030504040204" pitchFamily="34" charset="-120"/>
                <a:ea typeface="微軟正黑體" panose="020B0604030504040204" pitchFamily="34" charset="-120"/>
              </a:rPr>
              <a:t>一</a:t>
            </a:r>
            <a:r>
              <a:rPr lang="en-US" altLang="zh-TW" sz="2500" b="1" spc="-100">
                <a:solidFill>
                  <a:srgbClr val="000099"/>
                </a:solidFill>
                <a:latin typeface="微軟正黑體" panose="020B0604030504040204" pitchFamily="34" charset="-120"/>
                <a:ea typeface="微軟正黑體" panose="020B0604030504040204" pitchFamily="34" charset="-120"/>
              </a:rPr>
              <a:t>) </a:t>
            </a:r>
            <a:r>
              <a:rPr lang="zh-TW" altLang="en-US" sz="2500" b="1" spc="-100">
                <a:solidFill>
                  <a:srgbClr val="000099"/>
                </a:solidFill>
                <a:latin typeface="微軟正黑體" panose="020B0604030504040204" pitchFamily="34" charset="-120"/>
                <a:ea typeface="微軟正黑體" panose="020B0604030504040204" pitchFamily="34" charset="-120"/>
              </a:rPr>
              <a:t>機關部分：</a:t>
            </a:r>
          </a:p>
          <a:p>
            <a:pPr marL="266700" indent="-266700" algn="just" eaLnBrk="1" hangingPunct="1">
              <a:buClr>
                <a:srgbClr val="003366"/>
              </a:buClr>
              <a:buSzPct val="75000"/>
              <a:defRPr/>
            </a:pPr>
            <a:r>
              <a:rPr lang="en-US" altLang="zh-TW" sz="2500" b="1" spc="-100">
                <a:solidFill>
                  <a:srgbClr val="006600"/>
                </a:solidFill>
                <a:latin typeface="微軟正黑體" panose="020B0604030504040204" pitchFamily="34" charset="-120"/>
                <a:ea typeface="微軟正黑體" panose="020B0604030504040204" pitchFamily="34" charset="-120"/>
              </a:rPr>
              <a:t>1.</a:t>
            </a:r>
            <a:r>
              <a:rPr lang="zh-TW" altLang="en-US" sz="2500" b="1" u="heavy" spc="-100">
                <a:solidFill>
                  <a:srgbClr val="006600"/>
                </a:solidFill>
                <a:uFill>
                  <a:solidFill>
                    <a:srgbClr val="C00000"/>
                  </a:solidFill>
                </a:uFill>
                <a:latin typeface="微軟正黑體" panose="020B0604030504040204" pitchFamily="34" charset="-120"/>
                <a:ea typeface="微軟正黑體" panose="020B0604030504040204" pitchFamily="34" charset="-120"/>
              </a:rPr>
              <a:t>詳列機關招標需求，以利明確</a:t>
            </a:r>
            <a:r>
              <a:rPr lang="zh-TW" altLang="en-US" sz="2500" b="1" spc="-100">
                <a:solidFill>
                  <a:srgbClr val="006600"/>
                </a:solidFill>
                <a:latin typeface="微軟正黑體" panose="020B0604030504040204" pitchFamily="34" charset="-120"/>
                <a:ea typeface="微軟正黑體" panose="020B0604030504040204" pitchFamily="34" charset="-120"/>
              </a:rPr>
              <a:t>：機關於資訊系統或軟體開發前，應依個案性質於招標文件載明服務之項目及工作範圍，以明確描述系統需求；機關如能力或人力不足無法完成者，可委外專業廠商協助，說明如下：</a:t>
            </a:r>
          </a:p>
          <a:p>
            <a:pPr marL="358775" indent="-358775" algn="just" eaLnBrk="1" hangingPunct="1">
              <a:buClr>
                <a:srgbClr val="003366"/>
              </a:buClr>
              <a:buSzPct val="75000"/>
              <a:defRPr/>
            </a:pPr>
            <a:r>
              <a:rPr lang="en-US" altLang="zh-TW" sz="2500" b="1" spc="-100">
                <a:solidFill>
                  <a:srgbClr val="000099"/>
                </a:solidFill>
                <a:latin typeface="微軟正黑體" panose="020B0604030504040204" pitchFamily="34" charset="-120"/>
                <a:ea typeface="微軟正黑體" panose="020B0604030504040204" pitchFamily="34" charset="-120"/>
              </a:rPr>
              <a:t>(1)</a:t>
            </a:r>
            <a:r>
              <a:rPr lang="zh-TW" altLang="en-US" sz="2500" b="1" spc="-100">
                <a:solidFill>
                  <a:srgbClr val="000099"/>
                </a:solidFill>
                <a:latin typeface="微軟正黑體" panose="020B0604030504040204" pitchFamily="34" charset="-120"/>
                <a:ea typeface="微軟正黑體" panose="020B0604030504040204" pitchFamily="34" charset="-120"/>
              </a:rPr>
              <a:t>機關辦理</a:t>
            </a:r>
            <a:r>
              <a:rPr lang="zh-TW" altLang="en-US" sz="2500" b="1" u="heavy" spc="-100">
                <a:solidFill>
                  <a:srgbClr val="000099"/>
                </a:solidFill>
                <a:uFill>
                  <a:solidFill>
                    <a:srgbClr val="C00000"/>
                  </a:solidFill>
                </a:uFill>
                <a:latin typeface="微軟正黑體" panose="020B0604030504040204" pitchFamily="34" charset="-120"/>
                <a:ea typeface="微軟正黑體" panose="020B0604030504040204" pitchFamily="34" charset="-120"/>
              </a:rPr>
              <a:t>資訊服務採購</a:t>
            </a:r>
            <a:r>
              <a:rPr lang="zh-TW" altLang="en-US" sz="2500" b="1" spc="-100">
                <a:solidFill>
                  <a:srgbClr val="000099"/>
                </a:solidFill>
                <a:latin typeface="微軟正黑體" panose="020B0604030504040204" pitchFamily="34" charset="-120"/>
                <a:ea typeface="微軟正黑體" panose="020B0604030504040204" pitchFamily="34" charset="-120"/>
              </a:rPr>
              <a:t>，依「機關委託資訊服務廠商評選及計費辦法」</a:t>
            </a:r>
            <a:r>
              <a:rPr lang="en-US" altLang="zh-TW" sz="2500" b="1" spc="-100">
                <a:solidFill>
                  <a:srgbClr val="000099"/>
                </a:solidFill>
                <a:latin typeface="微軟正黑體" panose="020B0604030504040204" pitchFamily="34" charset="-120"/>
                <a:ea typeface="微軟正黑體" panose="020B0604030504040204" pitchFamily="34" charset="-120"/>
              </a:rPr>
              <a:t>(</a:t>
            </a:r>
            <a:r>
              <a:rPr lang="zh-TW" altLang="en-US" sz="2500" b="1" spc="-100">
                <a:solidFill>
                  <a:srgbClr val="000099"/>
                </a:solidFill>
                <a:latin typeface="微軟正黑體" panose="020B0604030504040204" pitchFamily="34" charset="-120"/>
                <a:ea typeface="微軟正黑體" panose="020B0604030504040204" pitchFamily="34" charset="-120"/>
              </a:rPr>
              <a:t>下稱資服辦法</a:t>
            </a:r>
            <a:r>
              <a:rPr lang="en-US" altLang="zh-TW" sz="2500" b="1" spc="-100">
                <a:solidFill>
                  <a:srgbClr val="000099"/>
                </a:solidFill>
                <a:latin typeface="微軟正黑體" panose="020B0604030504040204" pitchFamily="34" charset="-120"/>
                <a:ea typeface="微軟正黑體" panose="020B0604030504040204" pitchFamily="34" charset="-120"/>
              </a:rPr>
              <a:t>)</a:t>
            </a:r>
            <a:r>
              <a:rPr lang="zh-TW" altLang="en-US" sz="2500" b="1" spc="-100">
                <a:solidFill>
                  <a:srgbClr val="000099"/>
                </a:solidFill>
                <a:latin typeface="微軟正黑體" panose="020B0604030504040204" pitchFamily="34" charset="-120"/>
                <a:ea typeface="微軟正黑體" panose="020B0604030504040204" pitchFamily="34" charset="-120"/>
              </a:rPr>
              <a:t>第</a:t>
            </a:r>
            <a:r>
              <a:rPr lang="en-US" altLang="zh-TW" sz="2500" b="1" spc="-100">
                <a:solidFill>
                  <a:srgbClr val="000099"/>
                </a:solidFill>
                <a:latin typeface="微軟正黑體" panose="020B0604030504040204" pitchFamily="34" charset="-120"/>
                <a:ea typeface="微軟正黑體" panose="020B0604030504040204" pitchFamily="34" charset="-120"/>
              </a:rPr>
              <a:t>5</a:t>
            </a:r>
            <a:r>
              <a:rPr lang="zh-TW" altLang="en-US" sz="2500" b="1" spc="-100">
                <a:solidFill>
                  <a:srgbClr val="000099"/>
                </a:solidFill>
                <a:latin typeface="微軟正黑體" panose="020B0604030504040204" pitchFamily="34" charset="-120"/>
                <a:ea typeface="微軟正黑體" panose="020B0604030504040204" pitchFamily="34" charset="-120"/>
              </a:rPr>
              <a:t>條第</a:t>
            </a:r>
            <a:r>
              <a:rPr lang="en-US" altLang="zh-TW" sz="2500" b="1" spc="-100">
                <a:solidFill>
                  <a:srgbClr val="000099"/>
                </a:solidFill>
                <a:latin typeface="微軟正黑體" panose="020B0604030504040204" pitchFamily="34" charset="-120"/>
                <a:ea typeface="微軟正黑體" panose="020B0604030504040204" pitchFamily="34" charset="-120"/>
              </a:rPr>
              <a:t>1</a:t>
            </a:r>
            <a:r>
              <a:rPr lang="zh-TW" altLang="en-US" sz="2500" b="1" spc="-100">
                <a:solidFill>
                  <a:srgbClr val="000099"/>
                </a:solidFill>
                <a:latin typeface="微軟正黑體" panose="020B0604030504040204" pitchFamily="34" charset="-120"/>
                <a:ea typeface="微軟正黑體" panose="020B0604030504040204" pitchFamily="34" charset="-120"/>
              </a:rPr>
              <a:t>款，</a:t>
            </a:r>
            <a:r>
              <a:rPr lang="zh-TW" altLang="en-US" sz="2500" b="1" u="heavy" spc="-100">
                <a:solidFill>
                  <a:srgbClr val="000099"/>
                </a:solidFill>
                <a:uFill>
                  <a:solidFill>
                    <a:srgbClr val="C00000"/>
                  </a:solidFill>
                </a:uFill>
                <a:latin typeface="微軟正黑體" panose="020B0604030504040204" pitchFamily="34" charset="-120"/>
                <a:ea typeface="微軟正黑體" panose="020B0604030504040204" pitchFamily="34" charset="-120"/>
              </a:rPr>
              <a:t>載明服務之項目及工作範圍時</a:t>
            </a:r>
            <a:r>
              <a:rPr lang="zh-TW" altLang="en-US" sz="2500" b="1" spc="-100">
                <a:solidFill>
                  <a:srgbClr val="000099"/>
                </a:solidFill>
                <a:latin typeface="微軟正黑體" panose="020B0604030504040204" pitchFamily="34" charset="-120"/>
                <a:ea typeface="微軟正黑體" panose="020B0604030504040204" pitchFamily="34" charset="-120"/>
              </a:rPr>
              <a:t>，請</a:t>
            </a:r>
            <a:r>
              <a:rPr lang="zh-TW" altLang="en-US" sz="2500" b="1" u="heavy" spc="-100">
                <a:solidFill>
                  <a:srgbClr val="000099"/>
                </a:solidFill>
                <a:uFill>
                  <a:solidFill>
                    <a:srgbClr val="C00000"/>
                  </a:solidFill>
                </a:uFill>
                <a:latin typeface="微軟正黑體" panose="020B0604030504040204" pitchFamily="34" charset="-120"/>
                <a:ea typeface="微軟正黑體" panose="020B0604030504040204" pitchFamily="34" charset="-120"/>
              </a:rPr>
              <a:t>依個案性質增列細項需求</a:t>
            </a:r>
            <a:r>
              <a:rPr lang="zh-TW" altLang="en-US" sz="2500" b="1" spc="-100">
                <a:solidFill>
                  <a:srgbClr val="000099"/>
                </a:solidFill>
                <a:latin typeface="微軟正黑體" panose="020B0604030504040204" pitchFamily="34" charset="-120"/>
                <a:ea typeface="微軟正黑體" panose="020B0604030504040204" pitchFamily="34" charset="-120"/>
              </a:rPr>
              <a:t>（例如系統功能及目標、現行作業情形、系統預期操作</a:t>
            </a:r>
            <a:r>
              <a:rPr lang="zh-TW" altLang="en-US" sz="2500" b="1" u="heavy" spc="-100">
                <a:solidFill>
                  <a:srgbClr val="000099"/>
                </a:solidFill>
                <a:uFill>
                  <a:solidFill>
                    <a:srgbClr val="C00000"/>
                  </a:solidFill>
                </a:uFill>
                <a:latin typeface="微軟正黑體" panose="020B0604030504040204" pitchFamily="34" charset="-120"/>
                <a:ea typeface="微軟正黑體" panose="020B0604030504040204" pitchFamily="34" charset="-120"/>
              </a:rPr>
              <a:t>流程圖及示意圖</a:t>
            </a:r>
            <a:r>
              <a:rPr lang="zh-TW" altLang="en-US" sz="2500" b="1" spc="-100">
                <a:solidFill>
                  <a:srgbClr val="000099"/>
                </a:solidFill>
                <a:latin typeface="微軟正黑體" panose="020B0604030504040204" pitchFamily="34" charset="-120"/>
                <a:ea typeface="微軟正黑體" panose="020B0604030504040204" pitchFamily="34" charset="-120"/>
              </a:rPr>
              <a:t>、輸入輸出需求、資料交換、儲存與驗證需求、資訊安全執行與作業需求）。</a:t>
            </a:r>
          </a:p>
          <a:p>
            <a:pPr marL="358775" indent="-358775" algn="just" eaLnBrk="1" hangingPunct="1">
              <a:buClr>
                <a:srgbClr val="003366"/>
              </a:buClr>
              <a:buSzPct val="75000"/>
              <a:defRPr/>
            </a:pPr>
            <a:r>
              <a:rPr lang="en-US" altLang="zh-TW" sz="2500" b="1" spc="-100">
                <a:solidFill>
                  <a:srgbClr val="000099"/>
                </a:solidFill>
                <a:latin typeface="微軟正黑體" panose="020B0604030504040204" pitchFamily="34" charset="-120"/>
                <a:ea typeface="微軟正黑體" panose="020B0604030504040204" pitchFamily="34" charset="-120"/>
              </a:rPr>
              <a:t>(2)</a:t>
            </a:r>
            <a:r>
              <a:rPr lang="zh-TW" altLang="en-US" sz="2500" b="1" u="heavy" spc="-100">
                <a:solidFill>
                  <a:srgbClr val="000099"/>
                </a:solidFill>
                <a:uFill>
                  <a:solidFill>
                    <a:srgbClr val="C00000"/>
                  </a:solidFill>
                </a:uFill>
                <a:latin typeface="微軟正黑體" panose="020B0604030504040204" pitchFamily="34" charset="-120"/>
                <a:ea typeface="微軟正黑體" panose="020B0604030504040204" pitchFamily="34" charset="-120"/>
              </a:rPr>
              <a:t>招標前機關可成立工作小組</a:t>
            </a:r>
            <a:r>
              <a:rPr lang="zh-TW" altLang="en-US" sz="2500" b="1" spc="-100">
                <a:solidFill>
                  <a:srgbClr val="000099"/>
                </a:solidFill>
                <a:latin typeface="微軟正黑體" panose="020B0604030504040204" pitchFamily="34" charset="-120"/>
                <a:ea typeface="微軟正黑體" panose="020B0604030504040204" pitchFamily="34" charset="-120"/>
              </a:rPr>
              <a:t>，由各業務及資訊單位指派窗口人員擔任，</a:t>
            </a:r>
            <a:r>
              <a:rPr lang="zh-TW" altLang="en-US" sz="2500" b="1" u="heavy" spc="-100">
                <a:solidFill>
                  <a:srgbClr val="000099"/>
                </a:solidFill>
                <a:uFill>
                  <a:solidFill>
                    <a:srgbClr val="C00000"/>
                  </a:solidFill>
                </a:uFill>
                <a:latin typeface="微軟正黑體" panose="020B0604030504040204" pitchFamily="34" charset="-120"/>
                <a:ea typeface="微軟正黑體" panose="020B0604030504040204" pitchFamily="34" charset="-120"/>
              </a:rPr>
              <a:t>以有效整合</a:t>
            </a:r>
            <a:r>
              <a:rPr lang="zh-TW" altLang="en-US" sz="2500" b="1" spc="-100">
                <a:solidFill>
                  <a:srgbClr val="000099"/>
                </a:solidFill>
                <a:latin typeface="微軟正黑體" panose="020B0604030504040204" pitchFamily="34" charset="-120"/>
                <a:ea typeface="微軟正黑體" panose="020B0604030504040204" pitchFamily="34" charset="-120"/>
              </a:rPr>
              <a:t>運用內部資訊及需求部門之專業。</a:t>
            </a:r>
          </a:p>
          <a:p>
            <a:pPr marL="358775" indent="-358775" algn="just" eaLnBrk="1" hangingPunct="1">
              <a:buClr>
                <a:srgbClr val="003366"/>
              </a:buClr>
              <a:buSzPct val="75000"/>
              <a:defRPr/>
            </a:pPr>
            <a:r>
              <a:rPr lang="en-US" altLang="zh-TW" sz="2500" b="1" spc="-100">
                <a:solidFill>
                  <a:srgbClr val="000099"/>
                </a:solidFill>
                <a:latin typeface="微軟正黑體" panose="020B0604030504040204" pitchFamily="34" charset="-120"/>
                <a:ea typeface="微軟正黑體" panose="020B0604030504040204" pitchFamily="34" charset="-120"/>
              </a:rPr>
              <a:t>(3)</a:t>
            </a:r>
            <a:r>
              <a:rPr lang="zh-TW" altLang="en-US" sz="2500" b="1" spc="-100">
                <a:solidFill>
                  <a:srgbClr val="000099"/>
                </a:solidFill>
                <a:latin typeface="微軟正黑體" panose="020B0604030504040204" pitchFamily="34" charset="-120"/>
                <a:ea typeface="微軟正黑體" panose="020B0604030504040204" pitchFamily="34" charset="-120"/>
              </a:rPr>
              <a:t>若</a:t>
            </a:r>
            <a:r>
              <a:rPr lang="zh-TW" altLang="en-US" sz="2500" b="1" u="heavy" spc="-100">
                <a:solidFill>
                  <a:srgbClr val="000099"/>
                </a:solidFill>
                <a:uFill>
                  <a:solidFill>
                    <a:srgbClr val="C00000"/>
                  </a:solidFill>
                </a:uFill>
                <a:latin typeface="微軟正黑體" panose="020B0604030504040204" pitchFamily="34" charset="-120"/>
                <a:ea typeface="微軟正黑體" panose="020B0604030504040204" pitchFamily="34" charset="-120"/>
              </a:rPr>
              <a:t>機關無人力或能力</a:t>
            </a:r>
            <a:r>
              <a:rPr lang="zh-TW" altLang="en-US" sz="2500" b="1" spc="-100">
                <a:solidFill>
                  <a:srgbClr val="000099"/>
                </a:solidFill>
                <a:latin typeface="微軟正黑體" panose="020B0604030504040204" pitchFamily="34" charset="-120"/>
                <a:ea typeface="微軟正黑體" panose="020B0604030504040204" pitchFamily="34" charset="-120"/>
              </a:rPr>
              <a:t>依前開內容完備需求者，</a:t>
            </a:r>
            <a:r>
              <a:rPr lang="zh-TW" altLang="en-US" sz="2500" b="1" u="heavy" spc="-100">
                <a:solidFill>
                  <a:srgbClr val="000099"/>
                </a:solidFill>
                <a:uFill>
                  <a:solidFill>
                    <a:srgbClr val="C00000"/>
                  </a:solidFill>
                </a:uFill>
                <a:latin typeface="微軟正黑體" panose="020B0604030504040204" pitchFamily="34" charset="-120"/>
                <a:ea typeface="微軟正黑體" panose="020B0604030504040204" pitchFamily="34" charset="-120"/>
              </a:rPr>
              <a:t>可委外規劃辦理</a:t>
            </a:r>
            <a:r>
              <a:rPr lang="zh-TW" altLang="en-US" sz="2500" b="1" spc="-100">
                <a:solidFill>
                  <a:srgbClr val="000099"/>
                </a:solidFill>
                <a:latin typeface="微軟正黑體" panose="020B0604030504040204" pitchFamily="34" charset="-120"/>
                <a:ea typeface="微軟正黑體" panose="020B0604030504040204" pitchFamily="34" charset="-120"/>
              </a:rPr>
              <a:t>。</a:t>
            </a:r>
            <a:endParaRPr lang="zh-TW" altLang="en-US" sz="2500" b="1" spc="-100" dirty="0">
              <a:solidFill>
                <a:srgbClr val="000099"/>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41525724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txBox="1">
            <a:spLocks noGrp="1"/>
          </p:cNvSpPr>
          <p:nvPr/>
        </p:nvSpPr>
        <p:spPr>
          <a:xfrm>
            <a:off x="8229600" y="6477000"/>
            <a:ext cx="762000" cy="244475"/>
          </a:xfrm>
          <a:prstGeom prst="rect">
            <a:avLst/>
          </a:prstGeom>
          <a:noFill/>
        </p:spPr>
        <p:txBody>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r" eaLnBrk="1" hangingPunct="1">
              <a:defRPr/>
            </a:pPr>
            <a:fld id="{207A5581-667E-42E7-8B3B-FB7E9818B2EE}" type="slidenum">
              <a:rPr kumimoji="0" lang="en-US" altLang="zh-TW" sz="1600" b="1" smtClean="0">
                <a:solidFill>
                  <a:srgbClr val="AD1F1F"/>
                </a:solidFill>
                <a:effectLst>
                  <a:outerShdw blurRad="38100" dist="38100" dir="2700000" algn="tl">
                    <a:srgbClr val="C0C0C0"/>
                  </a:outerShdw>
                </a:effectLst>
              </a:rPr>
              <a:pPr algn="r" eaLnBrk="1" hangingPunct="1">
                <a:defRPr/>
              </a:pPr>
              <a:t>24</a:t>
            </a:fld>
            <a:endParaRPr kumimoji="0" lang="en-US" altLang="zh-TW" sz="1600" b="1">
              <a:solidFill>
                <a:srgbClr val="AD1F1F"/>
              </a:solidFill>
              <a:effectLst>
                <a:outerShdw blurRad="38100" dist="38100" dir="2700000" algn="tl">
                  <a:srgbClr val="C0C0C0"/>
                </a:outerShdw>
              </a:effectLst>
            </a:endParaRPr>
          </a:p>
        </p:txBody>
      </p:sp>
      <p:sp>
        <p:nvSpPr>
          <p:cNvPr id="9" name="Rectangle 11"/>
          <p:cNvSpPr>
            <a:spLocks noChangeArrowheads="1"/>
          </p:cNvSpPr>
          <p:nvPr/>
        </p:nvSpPr>
        <p:spPr bwMode="auto">
          <a:xfrm>
            <a:off x="176505" y="620688"/>
            <a:ext cx="8751979" cy="5856312"/>
          </a:xfrm>
          <a:prstGeom prst="rect">
            <a:avLst/>
          </a:prstGeom>
          <a:noFill/>
          <a:ln w="9525">
            <a:noFill/>
            <a:miter lim="800000"/>
            <a:headEnd/>
            <a:tailEnd/>
          </a:ln>
          <a:effectLst/>
        </p:spPr>
        <p:txBody>
          <a:bodyPr/>
          <a:lstStyle/>
          <a:p>
            <a:pPr marL="266700" indent="-266700" algn="just" eaLnBrk="1" hangingPunct="1">
              <a:buClr>
                <a:srgbClr val="003366"/>
              </a:buClr>
              <a:buSzPct val="75000"/>
              <a:defRPr/>
            </a:pPr>
            <a:r>
              <a:rPr lang="en-US" altLang="zh-TW" sz="2600" b="1" spc="-100">
                <a:solidFill>
                  <a:srgbClr val="006600"/>
                </a:solidFill>
                <a:latin typeface="微軟正黑體" panose="020B0604030504040204" pitchFamily="34" charset="-120"/>
                <a:ea typeface="微軟正黑體" panose="020B0604030504040204" pitchFamily="34" charset="-120"/>
              </a:rPr>
              <a:t>2.</a:t>
            </a:r>
            <a:r>
              <a:rPr lang="zh-TW" altLang="en-US" sz="2600" b="1" u="heavy" spc="-100">
                <a:solidFill>
                  <a:srgbClr val="006600"/>
                </a:solidFill>
                <a:uFill>
                  <a:solidFill>
                    <a:srgbClr val="C00000"/>
                  </a:solidFill>
                </a:uFill>
                <a:latin typeface="微軟正黑體" panose="020B0604030504040204" pitchFamily="34" charset="-120"/>
                <a:ea typeface="微軟正黑體" panose="020B0604030504040204" pitchFamily="34" charset="-120"/>
              </a:rPr>
              <a:t>完善採購程序，蒐集各界意見</a:t>
            </a:r>
            <a:r>
              <a:rPr lang="zh-TW" altLang="en-US" sz="2600" b="1" spc="-100">
                <a:solidFill>
                  <a:srgbClr val="006600"/>
                </a:solidFill>
                <a:latin typeface="微軟正黑體" panose="020B0604030504040204" pitchFamily="34" charset="-120"/>
                <a:ea typeface="微軟正黑體" panose="020B0604030504040204" pitchFamily="34" charset="-120"/>
              </a:rPr>
              <a:t>：</a:t>
            </a:r>
          </a:p>
          <a:p>
            <a:pPr marL="358775" indent="-358775" algn="just" eaLnBrk="1" hangingPunct="1">
              <a:buClr>
                <a:srgbClr val="003366"/>
              </a:buClr>
              <a:buSzPct val="75000"/>
              <a:defRPr/>
            </a:pPr>
            <a:r>
              <a:rPr lang="en-US" altLang="zh-TW" sz="2600" b="1" spc="-100">
                <a:solidFill>
                  <a:srgbClr val="000099"/>
                </a:solidFill>
                <a:latin typeface="微軟正黑體" panose="020B0604030504040204" pitchFamily="34" charset="-120"/>
                <a:ea typeface="微軟正黑體" panose="020B0604030504040204" pitchFamily="34" charset="-120"/>
              </a:rPr>
              <a:t>(1)</a:t>
            </a:r>
            <a:r>
              <a:rPr lang="zh-TW" altLang="en-US" sz="2600" b="1" spc="-100">
                <a:solidFill>
                  <a:srgbClr val="000099"/>
                </a:solidFill>
                <a:latin typeface="微軟正黑體" panose="020B0604030504040204" pitchFamily="34" charset="-120"/>
                <a:ea typeface="微軟正黑體" panose="020B0604030504040204" pitchFamily="34" charset="-120"/>
              </a:rPr>
              <a:t>採購法已有公開徵求、公開閱覽、成立採購工作及審查小組等規定，以利蒐集及彙整各界意見，並適時檢討修正與回應，避免疏漏。</a:t>
            </a:r>
            <a:endParaRPr lang="en-US" altLang="zh-TW" sz="2600" b="1" spc="-100">
              <a:solidFill>
                <a:srgbClr val="000099"/>
              </a:solidFill>
              <a:latin typeface="微軟正黑體" panose="020B0604030504040204" pitchFamily="34" charset="-120"/>
              <a:ea typeface="微軟正黑體" panose="020B0604030504040204" pitchFamily="34" charset="-120"/>
            </a:endParaRPr>
          </a:p>
          <a:p>
            <a:pPr marL="358775" indent="-358775" algn="just" eaLnBrk="1" hangingPunct="1">
              <a:buClr>
                <a:srgbClr val="003366"/>
              </a:buClr>
              <a:buSzPct val="75000"/>
              <a:defRPr/>
            </a:pPr>
            <a:r>
              <a:rPr lang="en-US" altLang="zh-TW" sz="2600" b="1" spc="-100">
                <a:solidFill>
                  <a:srgbClr val="000099"/>
                </a:solidFill>
                <a:latin typeface="微軟正黑體" panose="020B0604030504040204" pitchFamily="34" charset="-120"/>
                <a:ea typeface="微軟正黑體" panose="020B0604030504040204" pitchFamily="34" charset="-120"/>
              </a:rPr>
              <a:t>(2)</a:t>
            </a:r>
            <a:r>
              <a:rPr lang="zh-TW" altLang="en-US" sz="2600" b="1" spc="-100">
                <a:solidFill>
                  <a:srgbClr val="000099"/>
                </a:solidFill>
                <a:latin typeface="微軟正黑體" panose="020B0604030504040204" pitchFamily="34" charset="-120"/>
                <a:ea typeface="微軟正黑體" panose="020B0604030504040204" pitchFamily="34" charset="-120"/>
              </a:rPr>
              <a:t>對於</a:t>
            </a:r>
            <a:r>
              <a:rPr lang="zh-TW" altLang="en-US" sz="2600" b="1" u="sng" spc="-100">
                <a:solidFill>
                  <a:srgbClr val="000099"/>
                </a:solidFill>
                <a:uFill>
                  <a:solidFill>
                    <a:srgbClr val="C00000"/>
                  </a:solidFill>
                </a:uFill>
                <a:latin typeface="微軟正黑體" panose="020B0604030504040204" pitchFamily="34" charset="-120"/>
                <a:ea typeface="微軟正黑體" panose="020B0604030504040204" pitchFamily="34" charset="-120"/>
              </a:rPr>
              <a:t>廠商就招標文件</a:t>
            </a:r>
            <a:r>
              <a:rPr lang="zh-TW" altLang="en-US" sz="2600" b="1" spc="-100">
                <a:solidFill>
                  <a:srgbClr val="000099"/>
                </a:solidFill>
                <a:latin typeface="微軟正黑體" panose="020B0604030504040204" pitchFamily="34" charset="-120"/>
                <a:ea typeface="微軟正黑體" panose="020B0604030504040204" pitchFamily="34" charset="-120"/>
              </a:rPr>
              <a:t>要求</a:t>
            </a:r>
            <a:r>
              <a:rPr lang="zh-TW" altLang="en-US" sz="2600" b="1" u="sng" spc="-100">
                <a:solidFill>
                  <a:srgbClr val="000099"/>
                </a:solidFill>
                <a:uFill>
                  <a:solidFill>
                    <a:srgbClr val="C00000"/>
                  </a:solidFill>
                </a:uFill>
                <a:latin typeface="微軟正黑體" panose="020B0604030504040204" pitchFamily="34" charset="-120"/>
                <a:ea typeface="微軟正黑體" panose="020B0604030504040204" pitchFamily="34" charset="-120"/>
              </a:rPr>
              <a:t>釋疑或</a:t>
            </a:r>
            <a:r>
              <a:rPr lang="zh-TW" altLang="en-US" sz="2600" b="1" spc="-100">
                <a:solidFill>
                  <a:srgbClr val="000099"/>
                </a:solidFill>
                <a:latin typeface="微軟正黑體" panose="020B0604030504040204" pitchFamily="34" charset="-120"/>
                <a:ea typeface="微軟正黑體" panose="020B0604030504040204" pitchFamily="34" charset="-120"/>
              </a:rPr>
              <a:t>提出</a:t>
            </a:r>
            <a:r>
              <a:rPr lang="zh-TW" altLang="en-US" sz="2600" b="1" u="sng" spc="-100">
                <a:solidFill>
                  <a:srgbClr val="000099"/>
                </a:solidFill>
                <a:uFill>
                  <a:solidFill>
                    <a:srgbClr val="C00000"/>
                  </a:solidFill>
                </a:uFill>
                <a:latin typeface="微軟正黑體" panose="020B0604030504040204" pitchFamily="34" charset="-120"/>
                <a:ea typeface="微軟正黑體" panose="020B0604030504040204" pitchFamily="34" charset="-120"/>
              </a:rPr>
              <a:t>異議</a:t>
            </a:r>
            <a:r>
              <a:rPr lang="zh-TW" altLang="en-US" sz="2600" b="1" spc="-100">
                <a:solidFill>
                  <a:srgbClr val="000099"/>
                </a:solidFill>
                <a:latin typeface="微軟正黑體" panose="020B0604030504040204" pitchFamily="34" charset="-120"/>
                <a:ea typeface="微軟正黑體" panose="020B0604030504040204" pitchFamily="34" charset="-120"/>
              </a:rPr>
              <a:t>者，</a:t>
            </a:r>
            <a:r>
              <a:rPr lang="zh-TW" altLang="en-US" sz="2600" b="1" u="sng" spc="-100">
                <a:solidFill>
                  <a:srgbClr val="000099"/>
                </a:solidFill>
                <a:uFill>
                  <a:solidFill>
                    <a:srgbClr val="C00000"/>
                  </a:solidFill>
                </a:uFill>
                <a:latin typeface="微軟正黑體" panose="020B0604030504040204" pitchFamily="34" charset="-120"/>
                <a:ea typeface="微軟正黑體" panose="020B0604030504040204" pitchFamily="34" charset="-120"/>
              </a:rPr>
              <a:t>機關應於</a:t>
            </a:r>
            <a:r>
              <a:rPr lang="zh-TW" altLang="en-US" sz="2600" b="1" spc="-100">
                <a:solidFill>
                  <a:srgbClr val="000099"/>
                </a:solidFill>
                <a:latin typeface="微軟正黑體" panose="020B0604030504040204" pitchFamily="34" charset="-120"/>
                <a:ea typeface="微軟正黑體" panose="020B0604030504040204" pitchFamily="34" charset="-120"/>
              </a:rPr>
              <a:t>規定</a:t>
            </a:r>
            <a:r>
              <a:rPr lang="zh-TW" altLang="en-US" sz="2600" b="1" u="sng" spc="-100">
                <a:solidFill>
                  <a:srgbClr val="000099"/>
                </a:solidFill>
                <a:uFill>
                  <a:solidFill>
                    <a:srgbClr val="C00000"/>
                  </a:solidFill>
                </a:uFill>
                <a:latin typeface="微軟正黑體" panose="020B0604030504040204" pitchFamily="34" charset="-120"/>
                <a:ea typeface="微軟正黑體" panose="020B0604030504040204" pitchFamily="34" charset="-120"/>
              </a:rPr>
              <a:t>時限內完成檢討</a:t>
            </a:r>
            <a:r>
              <a:rPr lang="zh-TW" altLang="en-US" sz="2600" b="1" spc="-100">
                <a:solidFill>
                  <a:srgbClr val="000099"/>
                </a:solidFill>
                <a:latin typeface="微軟正黑體" panose="020B0604030504040204" pitchFamily="34" charset="-120"/>
                <a:ea typeface="微軟正黑體" panose="020B0604030504040204" pitchFamily="34" charset="-120"/>
              </a:rPr>
              <a:t>並以</a:t>
            </a:r>
            <a:r>
              <a:rPr lang="zh-TW" altLang="en-US" sz="2600" b="1" u="sng" spc="-100">
                <a:solidFill>
                  <a:srgbClr val="000099"/>
                </a:solidFill>
                <a:uFill>
                  <a:solidFill>
                    <a:srgbClr val="C00000"/>
                  </a:solidFill>
                </a:uFill>
                <a:latin typeface="微軟正黑體" panose="020B0604030504040204" pitchFamily="34" charset="-120"/>
                <a:ea typeface="微軟正黑體" panose="020B0604030504040204" pitchFamily="34" charset="-120"/>
              </a:rPr>
              <a:t>書面通知廠商</a:t>
            </a:r>
            <a:r>
              <a:rPr lang="zh-TW" altLang="en-US" sz="2600" b="1" spc="-100">
                <a:solidFill>
                  <a:srgbClr val="000099"/>
                </a:solidFill>
                <a:latin typeface="微軟正黑體" panose="020B0604030504040204" pitchFamily="34" charset="-120"/>
                <a:ea typeface="微軟正黑體" panose="020B0604030504040204" pitchFamily="34" charset="-120"/>
              </a:rPr>
              <a:t>；涉及變更或補充招標文件內容者，除得以書面通知廠商情形外，應另行公告，並視需要延長等標期。</a:t>
            </a:r>
            <a:endParaRPr lang="en-US" altLang="zh-TW" sz="2600" b="1" spc="-100">
              <a:solidFill>
                <a:srgbClr val="000099"/>
              </a:solidFill>
              <a:latin typeface="微軟正黑體" panose="020B0604030504040204" pitchFamily="34" charset="-120"/>
              <a:ea typeface="微軟正黑體" panose="020B0604030504040204" pitchFamily="34" charset="-120"/>
            </a:endParaRPr>
          </a:p>
          <a:p>
            <a:pPr marL="266700" indent="-266700" algn="just" eaLnBrk="1" hangingPunct="1">
              <a:buClr>
                <a:srgbClr val="003366"/>
              </a:buClr>
              <a:buSzPct val="75000"/>
              <a:defRPr/>
            </a:pPr>
            <a:r>
              <a:rPr lang="en-US" altLang="zh-TW" sz="2600" b="1" spc="-100">
                <a:solidFill>
                  <a:srgbClr val="006600"/>
                </a:solidFill>
                <a:latin typeface="微軟正黑體" panose="020B0604030504040204" pitchFamily="34" charset="-120"/>
                <a:ea typeface="微軟正黑體" panose="020B0604030504040204" pitchFamily="34" charset="-120"/>
              </a:rPr>
              <a:t>3.</a:t>
            </a:r>
            <a:r>
              <a:rPr lang="zh-TW" altLang="en-US" sz="2600" b="1" u="heavy" spc="-100">
                <a:solidFill>
                  <a:srgbClr val="006600"/>
                </a:solidFill>
                <a:uFill>
                  <a:solidFill>
                    <a:srgbClr val="C00000"/>
                  </a:solidFill>
                </a:uFill>
                <a:latin typeface="微軟正黑體" panose="020B0604030504040204" pitchFamily="34" charset="-120"/>
                <a:ea typeface="微軟正黑體" panose="020B0604030504040204" pitchFamily="34" charset="-120"/>
              </a:rPr>
              <a:t>要求廠商投標時載明執行規劃</a:t>
            </a:r>
            <a:r>
              <a:rPr lang="zh-TW" altLang="en-US" sz="2600" b="1" spc="-100">
                <a:solidFill>
                  <a:srgbClr val="006600"/>
                </a:solidFill>
                <a:latin typeface="微軟正黑體" panose="020B0604030504040204" pitchFamily="34" charset="-120"/>
                <a:ea typeface="微軟正黑體" panose="020B0604030504040204" pitchFamily="34" charset="-120"/>
              </a:rPr>
              <a:t>（如訪談、展示、測試之內容與時程），</a:t>
            </a:r>
            <a:r>
              <a:rPr lang="zh-TW" altLang="en-US" sz="2600" b="1" u="heavy" spc="-100">
                <a:solidFill>
                  <a:srgbClr val="006600"/>
                </a:solidFill>
                <a:uFill>
                  <a:solidFill>
                    <a:srgbClr val="C00000"/>
                  </a:solidFill>
                </a:uFill>
                <a:latin typeface="微軟正黑體" panose="020B0604030504040204" pitchFamily="34" charset="-120"/>
                <a:ea typeface="微軟正黑體" panose="020B0604030504040204" pitchFamily="34" charset="-120"/>
              </a:rPr>
              <a:t>以利機關評估是否符合需要</a:t>
            </a:r>
            <a:r>
              <a:rPr lang="zh-TW" altLang="en-US" sz="2600" b="1" spc="-100">
                <a:solidFill>
                  <a:srgbClr val="006600"/>
                </a:solidFill>
                <a:latin typeface="微軟正黑體" panose="020B0604030504040204" pitchFamily="34" charset="-120"/>
                <a:ea typeface="微軟正黑體" panose="020B0604030504040204" pitchFamily="34" charset="-120"/>
              </a:rPr>
              <a:t>：</a:t>
            </a:r>
            <a:r>
              <a:rPr lang="zh-TW" altLang="en-US" sz="2600" b="1" spc="-100">
                <a:solidFill>
                  <a:srgbClr val="000099"/>
                </a:solidFill>
                <a:latin typeface="微軟正黑體" panose="020B0604030504040204" pitchFamily="34" charset="-120"/>
                <a:ea typeface="微軟正黑體" panose="020B0604030504040204" pitchFamily="34" charset="-120"/>
              </a:rPr>
              <a:t>機關於招標時，依資服辦法第</a:t>
            </a:r>
            <a:r>
              <a:rPr lang="en-US" altLang="zh-TW" sz="2600" b="1" spc="-100">
                <a:solidFill>
                  <a:srgbClr val="000099"/>
                </a:solidFill>
                <a:latin typeface="微軟正黑體" panose="020B0604030504040204" pitchFamily="34" charset="-120"/>
                <a:ea typeface="微軟正黑體" panose="020B0604030504040204" pitchFamily="34" charset="-120"/>
              </a:rPr>
              <a:t>5</a:t>
            </a:r>
            <a:r>
              <a:rPr lang="zh-TW" altLang="en-US" sz="2600" b="1" spc="-100">
                <a:solidFill>
                  <a:srgbClr val="000099"/>
                </a:solidFill>
                <a:latin typeface="微軟正黑體" panose="020B0604030504040204" pitchFamily="34" charset="-120"/>
                <a:ea typeface="微軟正黑體" panose="020B0604030504040204" pitchFamily="34" charset="-120"/>
              </a:rPr>
              <a:t>條第</a:t>
            </a:r>
            <a:r>
              <a:rPr lang="en-US" altLang="zh-TW" sz="2600" b="1" spc="-100">
                <a:solidFill>
                  <a:srgbClr val="000099"/>
                </a:solidFill>
                <a:latin typeface="微軟正黑體" panose="020B0604030504040204" pitchFamily="34" charset="-120"/>
                <a:ea typeface="微軟正黑體" panose="020B0604030504040204" pitchFamily="34" charset="-120"/>
              </a:rPr>
              <a:t>8</a:t>
            </a:r>
            <a:r>
              <a:rPr lang="zh-TW" altLang="en-US" sz="2600" b="1" spc="-100">
                <a:solidFill>
                  <a:srgbClr val="000099"/>
                </a:solidFill>
                <a:latin typeface="微軟正黑體" panose="020B0604030504040204" pitchFamily="34" charset="-120"/>
                <a:ea typeface="微軟正黑體" panose="020B0604030504040204" pitchFamily="34" charset="-120"/>
              </a:rPr>
              <a:t>款，</a:t>
            </a:r>
            <a:r>
              <a:rPr lang="zh-TW" altLang="en-US" sz="2600" b="1" u="sng" spc="-100">
                <a:solidFill>
                  <a:srgbClr val="000099"/>
                </a:solidFill>
                <a:uFill>
                  <a:solidFill>
                    <a:srgbClr val="C00000"/>
                  </a:solidFill>
                </a:uFill>
                <a:latin typeface="微軟正黑體" panose="020B0604030504040204" pitchFamily="34" charset="-120"/>
                <a:ea typeface="微軟正黑體" panose="020B0604030504040204" pitchFamily="34" charset="-120"/>
              </a:rPr>
              <a:t>要求投標廠商提出資訊服務建議書</a:t>
            </a:r>
            <a:r>
              <a:rPr lang="zh-TW" altLang="en-US" sz="2600" b="1" spc="-100">
                <a:solidFill>
                  <a:srgbClr val="000099"/>
                </a:solidFill>
                <a:latin typeface="微軟正黑體" panose="020B0604030504040204" pitchFamily="34" charset="-120"/>
                <a:ea typeface="微軟正黑體" panose="020B0604030504040204" pitchFamily="34" charset="-120"/>
              </a:rPr>
              <a:t>之內容，</a:t>
            </a:r>
            <a:r>
              <a:rPr lang="zh-TW" altLang="en-US" sz="2600" b="1" u="sng" spc="-100">
                <a:solidFill>
                  <a:srgbClr val="000099"/>
                </a:solidFill>
                <a:uFill>
                  <a:solidFill>
                    <a:srgbClr val="C00000"/>
                  </a:solidFill>
                </a:uFill>
                <a:latin typeface="微軟正黑體" panose="020B0604030504040204" pitchFamily="34" charset="-120"/>
                <a:ea typeface="微軟正黑體" panose="020B0604030504040204" pitchFamily="34" charset="-120"/>
              </a:rPr>
              <a:t>應包括請廠商載明執行規劃方式</a:t>
            </a:r>
            <a:r>
              <a:rPr lang="zh-TW" altLang="en-US" sz="2600" b="1" spc="-100">
                <a:solidFill>
                  <a:srgbClr val="000099"/>
                </a:solidFill>
                <a:latin typeface="微軟正黑體" panose="020B0604030504040204" pitchFamily="34" charset="-120"/>
                <a:ea typeface="微軟正黑體" panose="020B0604030504040204" pitchFamily="34" charset="-120"/>
              </a:rPr>
              <a:t>（例如需求訪談、系統分析、系統設計、開發、測試作法及預計時程），並於</a:t>
            </a:r>
            <a:r>
              <a:rPr lang="zh-TW" altLang="en-US" sz="2600" b="1" u="sng" spc="-100">
                <a:solidFill>
                  <a:srgbClr val="000099"/>
                </a:solidFill>
                <a:uFill>
                  <a:solidFill>
                    <a:srgbClr val="C00000"/>
                  </a:solidFill>
                </a:uFill>
                <a:latin typeface="微軟正黑體" panose="020B0604030504040204" pitchFamily="34" charset="-120"/>
                <a:ea typeface="微軟正黑體" panose="020B0604030504040204" pitchFamily="34" charset="-120"/>
              </a:rPr>
              <a:t>開標後審視及評估廠商是否</a:t>
            </a:r>
            <a:r>
              <a:rPr lang="zh-TW" altLang="en-US" sz="2600" b="1" spc="-100">
                <a:solidFill>
                  <a:srgbClr val="000099"/>
                </a:solidFill>
                <a:latin typeface="微軟正黑體" panose="020B0604030504040204" pitchFamily="34" charset="-120"/>
                <a:ea typeface="微軟正黑體" panose="020B0604030504040204" pitchFamily="34" charset="-120"/>
              </a:rPr>
              <a:t>確實了解及</a:t>
            </a:r>
            <a:r>
              <a:rPr lang="zh-TW" altLang="en-US" sz="2600" b="1" u="sng" spc="-100">
                <a:solidFill>
                  <a:srgbClr val="000099"/>
                </a:solidFill>
                <a:uFill>
                  <a:solidFill>
                    <a:srgbClr val="C00000"/>
                  </a:solidFill>
                </a:uFill>
                <a:latin typeface="微軟正黑體" panose="020B0604030504040204" pitchFamily="34" charset="-120"/>
                <a:ea typeface="微軟正黑體" panose="020B0604030504040204" pitchFamily="34" charset="-120"/>
              </a:rPr>
              <a:t>符合機關需要</a:t>
            </a:r>
            <a:r>
              <a:rPr lang="zh-TW" altLang="en-US" sz="2600" b="1" spc="-100">
                <a:solidFill>
                  <a:srgbClr val="000099"/>
                </a:solidFill>
                <a:latin typeface="微軟正黑體" panose="020B0604030504040204" pitchFamily="34" charset="-120"/>
                <a:ea typeface="微軟正黑體" panose="020B0604030504040204" pitchFamily="34" charset="-120"/>
              </a:rPr>
              <a:t>。</a:t>
            </a:r>
            <a:endParaRPr lang="en-US" altLang="zh-TW" sz="2600" b="1" spc="-100">
              <a:solidFill>
                <a:srgbClr val="000099"/>
              </a:solidFill>
              <a:latin typeface="微軟正黑體" panose="020B0604030504040204" pitchFamily="34" charset="-120"/>
              <a:ea typeface="微軟正黑體" panose="020B0604030504040204" pitchFamily="34" charset="-120"/>
            </a:endParaRPr>
          </a:p>
          <a:p>
            <a:pPr marL="266700" indent="-266700" algn="just" eaLnBrk="1" hangingPunct="1">
              <a:buClr>
                <a:srgbClr val="003366"/>
              </a:buClr>
              <a:buSzPct val="75000"/>
              <a:defRPr/>
            </a:pPr>
            <a:endParaRPr lang="zh-TW" altLang="en-US" sz="2600" b="1" spc="-100" dirty="0">
              <a:solidFill>
                <a:srgbClr val="000099"/>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3424654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txBox="1">
            <a:spLocks noGrp="1"/>
          </p:cNvSpPr>
          <p:nvPr/>
        </p:nvSpPr>
        <p:spPr>
          <a:xfrm>
            <a:off x="8229600" y="6477000"/>
            <a:ext cx="762000" cy="244475"/>
          </a:xfrm>
          <a:prstGeom prst="rect">
            <a:avLst/>
          </a:prstGeom>
          <a:noFill/>
        </p:spPr>
        <p:txBody>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r" eaLnBrk="1" hangingPunct="1">
              <a:defRPr/>
            </a:pPr>
            <a:fld id="{207A5581-667E-42E7-8B3B-FB7E9818B2EE}" type="slidenum">
              <a:rPr kumimoji="0" lang="en-US" altLang="zh-TW" sz="1600" b="1" smtClean="0">
                <a:solidFill>
                  <a:srgbClr val="AD1F1F"/>
                </a:solidFill>
                <a:effectLst>
                  <a:outerShdw blurRad="38100" dist="38100" dir="2700000" algn="tl">
                    <a:srgbClr val="C0C0C0"/>
                  </a:outerShdw>
                </a:effectLst>
              </a:rPr>
              <a:pPr algn="r" eaLnBrk="1" hangingPunct="1">
                <a:defRPr/>
              </a:pPr>
              <a:t>25</a:t>
            </a:fld>
            <a:endParaRPr kumimoji="0" lang="en-US" altLang="zh-TW" sz="1600" b="1">
              <a:solidFill>
                <a:srgbClr val="AD1F1F"/>
              </a:solidFill>
              <a:effectLst>
                <a:outerShdw blurRad="38100" dist="38100" dir="2700000" algn="tl">
                  <a:srgbClr val="C0C0C0"/>
                </a:outerShdw>
              </a:effectLst>
            </a:endParaRPr>
          </a:p>
        </p:txBody>
      </p:sp>
      <p:sp>
        <p:nvSpPr>
          <p:cNvPr id="9" name="Rectangle 11"/>
          <p:cNvSpPr>
            <a:spLocks noChangeArrowheads="1"/>
          </p:cNvSpPr>
          <p:nvPr/>
        </p:nvSpPr>
        <p:spPr bwMode="auto">
          <a:xfrm>
            <a:off x="176505" y="620688"/>
            <a:ext cx="8751979" cy="5856312"/>
          </a:xfrm>
          <a:prstGeom prst="rect">
            <a:avLst/>
          </a:prstGeom>
          <a:noFill/>
          <a:ln w="9525">
            <a:noFill/>
            <a:miter lim="800000"/>
            <a:headEnd/>
            <a:tailEnd/>
          </a:ln>
          <a:effectLst/>
        </p:spPr>
        <p:txBody>
          <a:bodyPr/>
          <a:lstStyle/>
          <a:p>
            <a:pPr marL="266700" indent="-266700" algn="just" eaLnBrk="1" hangingPunct="1">
              <a:buClr>
                <a:srgbClr val="003366"/>
              </a:buClr>
              <a:buSzPct val="75000"/>
              <a:defRPr/>
            </a:pPr>
            <a:r>
              <a:rPr lang="en-US" altLang="zh-TW" sz="2800" b="1" spc="-100">
                <a:solidFill>
                  <a:srgbClr val="006600"/>
                </a:solidFill>
                <a:latin typeface="微軟正黑體" panose="020B0604030504040204" pitchFamily="34" charset="-120"/>
                <a:ea typeface="微軟正黑體" panose="020B0604030504040204" pitchFamily="34" charset="-120"/>
              </a:rPr>
              <a:t>4.</a:t>
            </a:r>
            <a:r>
              <a:rPr lang="zh-TW" altLang="en-US" sz="2800" b="1" spc="-100">
                <a:solidFill>
                  <a:srgbClr val="006600"/>
                </a:solidFill>
                <a:latin typeface="微軟正黑體" panose="020B0604030504040204" pitchFamily="34" charset="-120"/>
                <a:ea typeface="微軟正黑體" panose="020B0604030504040204" pitchFamily="34" charset="-120"/>
              </a:rPr>
              <a:t>反覆檢視需求訪談結果，確認符合需要再允許廠商進行程式開發：</a:t>
            </a:r>
            <a:r>
              <a:rPr lang="zh-TW" altLang="en-US" sz="2800" b="1" spc="-100">
                <a:solidFill>
                  <a:srgbClr val="000099"/>
                </a:solidFill>
                <a:latin typeface="微軟正黑體" panose="020B0604030504040204" pitchFamily="34" charset="-120"/>
                <a:ea typeface="微軟正黑體" panose="020B0604030504040204" pitchFamily="34" charset="-120"/>
              </a:rPr>
              <a:t>為深化及細化需求，辦理</a:t>
            </a:r>
            <a:r>
              <a:rPr lang="zh-TW" altLang="en-US" sz="2800" b="1" u="sng" spc="-100">
                <a:solidFill>
                  <a:srgbClr val="000099"/>
                </a:solidFill>
                <a:uFill>
                  <a:solidFill>
                    <a:srgbClr val="C00000"/>
                  </a:solidFill>
                </a:uFill>
                <a:latin typeface="微軟正黑體" panose="020B0604030504040204" pitchFamily="34" charset="-120"/>
                <a:ea typeface="微軟正黑體" panose="020B0604030504040204" pitchFamily="34" charset="-120"/>
              </a:rPr>
              <a:t>需求訪談時應反覆檢視及要求廠商展示</a:t>
            </a:r>
            <a:r>
              <a:rPr lang="en-US" altLang="zh-TW" sz="2800" b="1" spc="-100">
                <a:solidFill>
                  <a:srgbClr val="000099"/>
                </a:solidFill>
                <a:latin typeface="微軟正黑體" panose="020B0604030504040204" pitchFamily="34" charset="-120"/>
                <a:ea typeface="微軟正黑體" panose="020B0604030504040204" pitchFamily="34" charset="-120"/>
              </a:rPr>
              <a:t>(</a:t>
            </a:r>
            <a:r>
              <a:rPr lang="zh-TW" altLang="en-US" sz="2800" b="1" spc="-100">
                <a:solidFill>
                  <a:srgbClr val="000099"/>
                </a:solidFill>
                <a:latin typeface="微軟正黑體" panose="020B0604030504040204" pitchFamily="34" charset="-120"/>
                <a:ea typeface="微軟正黑體" panose="020B0604030504040204" pitchFamily="34" charset="-120"/>
              </a:rPr>
              <a:t>如示意圖、流程圖或雛型等</a:t>
            </a:r>
            <a:r>
              <a:rPr lang="en-US" altLang="zh-TW" sz="2800" b="1" spc="-100">
                <a:solidFill>
                  <a:srgbClr val="000099"/>
                </a:solidFill>
                <a:latin typeface="微軟正黑體" panose="020B0604030504040204" pitchFamily="34" charset="-120"/>
                <a:ea typeface="微軟正黑體" panose="020B0604030504040204" pitchFamily="34" charset="-120"/>
              </a:rPr>
              <a:t>)</a:t>
            </a:r>
            <a:r>
              <a:rPr lang="zh-TW" altLang="en-US" sz="2800" b="1" spc="-100">
                <a:solidFill>
                  <a:srgbClr val="000099"/>
                </a:solidFill>
                <a:latin typeface="微軟正黑體" panose="020B0604030504040204" pitchFamily="34" charset="-120"/>
                <a:ea typeface="微軟正黑體" panose="020B0604030504040204" pitchFamily="34" charset="-120"/>
              </a:rPr>
              <a:t>，確認符合需要</a:t>
            </a:r>
            <a:r>
              <a:rPr lang="zh-TW" altLang="en-US" sz="2800" b="1" u="sng" spc="-100">
                <a:solidFill>
                  <a:srgbClr val="000099"/>
                </a:solidFill>
                <a:uFill>
                  <a:solidFill>
                    <a:srgbClr val="C00000"/>
                  </a:solidFill>
                </a:uFill>
                <a:latin typeface="微軟正黑體" panose="020B0604030504040204" pitchFamily="34" charset="-120"/>
                <a:ea typeface="微軟正黑體" panose="020B0604030504040204" pitchFamily="34" charset="-120"/>
              </a:rPr>
              <a:t>再允許廠商進行程式開發</a:t>
            </a:r>
            <a:r>
              <a:rPr lang="zh-TW" altLang="en-US" sz="2800" b="1" spc="-100">
                <a:solidFill>
                  <a:srgbClr val="000099"/>
                </a:solidFill>
                <a:latin typeface="微軟正黑體" panose="020B0604030504040204" pitchFamily="34" charset="-120"/>
                <a:ea typeface="微軟正黑體" panose="020B0604030504040204" pitchFamily="34" charset="-120"/>
              </a:rPr>
              <a:t>，避免歧異或解讀不一致情形發生。</a:t>
            </a:r>
            <a:endParaRPr lang="en-US" altLang="zh-TW" sz="2800" b="1" spc="-100">
              <a:solidFill>
                <a:srgbClr val="000099"/>
              </a:solidFill>
              <a:latin typeface="微軟正黑體" panose="020B0604030504040204" pitchFamily="34" charset="-120"/>
              <a:ea typeface="微軟正黑體" panose="020B0604030504040204" pitchFamily="34" charset="-120"/>
            </a:endParaRPr>
          </a:p>
          <a:p>
            <a:pPr marL="266700" indent="-266700" algn="just" eaLnBrk="1" hangingPunct="1">
              <a:buClr>
                <a:srgbClr val="003366"/>
              </a:buClr>
              <a:buSzPct val="75000"/>
              <a:defRPr/>
            </a:pPr>
            <a:r>
              <a:rPr lang="en-US" altLang="zh-TW" sz="2800" b="1" spc="-100">
                <a:solidFill>
                  <a:srgbClr val="006600"/>
                </a:solidFill>
                <a:latin typeface="微軟正黑體" panose="020B0604030504040204" pitchFamily="34" charset="-120"/>
                <a:ea typeface="微軟正黑體" panose="020B0604030504040204" pitchFamily="34" charset="-120"/>
              </a:rPr>
              <a:t>5.</a:t>
            </a:r>
            <a:r>
              <a:rPr lang="zh-TW" altLang="en-US" sz="2800" b="1" spc="-100">
                <a:solidFill>
                  <a:srgbClr val="006600"/>
                </a:solidFill>
                <a:latin typeface="微軟正黑體" panose="020B0604030504040204" pitchFamily="34" charset="-120"/>
                <a:ea typeface="微軟正黑體" panose="020B0604030504040204" pitchFamily="34" charset="-120"/>
              </a:rPr>
              <a:t>開發過程依各階段查核點進行查核，並反覆檢視執行成果，確保履約成果符合預期：</a:t>
            </a:r>
            <a:r>
              <a:rPr lang="zh-TW" altLang="en-US" sz="2800" b="1" spc="-100">
                <a:solidFill>
                  <a:srgbClr val="000099"/>
                </a:solidFill>
                <a:latin typeface="微軟正黑體" panose="020B0604030504040204" pitchFamily="34" charset="-120"/>
                <a:ea typeface="微軟正黑體" panose="020B0604030504040204" pitchFamily="34" charset="-120"/>
              </a:rPr>
              <a:t>契約中應依系統開發各階段載明</a:t>
            </a:r>
            <a:r>
              <a:rPr lang="zh-TW" altLang="en-US" sz="2800" b="1" u="sng" spc="-100">
                <a:solidFill>
                  <a:srgbClr val="000099"/>
                </a:solidFill>
                <a:uFill>
                  <a:solidFill>
                    <a:srgbClr val="C00000"/>
                  </a:solidFill>
                </a:uFill>
                <a:latin typeface="微軟正黑體" panose="020B0604030504040204" pitchFamily="34" charset="-120"/>
                <a:ea typeface="微軟正黑體" panose="020B0604030504040204" pitchFamily="34" charset="-120"/>
              </a:rPr>
              <a:t>查核點並於履約階段確實進行查核</a:t>
            </a:r>
            <a:r>
              <a:rPr lang="zh-TW" altLang="en-US" sz="2800" b="1" spc="-100">
                <a:solidFill>
                  <a:srgbClr val="000099"/>
                </a:solidFill>
                <a:latin typeface="微軟正黑體" panose="020B0604030504040204" pitchFamily="34" charset="-120"/>
                <a:ea typeface="微軟正黑體" panose="020B0604030504040204" pitchFamily="34" charset="-120"/>
              </a:rPr>
              <a:t>；期間</a:t>
            </a:r>
            <a:r>
              <a:rPr lang="zh-TW" altLang="en-US" sz="2800" b="1" u="sng" spc="-100">
                <a:solidFill>
                  <a:srgbClr val="000099"/>
                </a:solidFill>
                <a:uFill>
                  <a:solidFill>
                    <a:srgbClr val="C00000"/>
                  </a:solidFill>
                </a:uFill>
                <a:latin typeface="微軟正黑體" panose="020B0604030504040204" pitchFamily="34" charset="-120"/>
                <a:ea typeface="微軟正黑體" panose="020B0604030504040204" pitchFamily="34" charset="-120"/>
              </a:rPr>
              <a:t>反覆檢視</a:t>
            </a:r>
            <a:r>
              <a:rPr lang="zh-TW" altLang="en-US" sz="2800" b="1" spc="-100">
                <a:solidFill>
                  <a:srgbClr val="000099"/>
                </a:solidFill>
                <a:latin typeface="微軟正黑體" panose="020B0604030504040204" pitchFamily="34" charset="-120"/>
                <a:ea typeface="微軟正黑體" panose="020B0604030504040204" pitchFamily="34" charset="-120"/>
              </a:rPr>
              <a:t>執行成果並要求廠商</a:t>
            </a:r>
            <a:r>
              <a:rPr lang="zh-TW" altLang="en-US" sz="2800" b="1" u="sng" spc="-100">
                <a:solidFill>
                  <a:srgbClr val="000099"/>
                </a:solidFill>
                <a:uFill>
                  <a:solidFill>
                    <a:srgbClr val="C00000"/>
                  </a:solidFill>
                </a:uFill>
                <a:latin typeface="微軟正黑體" panose="020B0604030504040204" pitchFamily="34" charset="-120"/>
                <a:ea typeface="微軟正黑體" panose="020B0604030504040204" pitchFamily="34" charset="-120"/>
              </a:rPr>
              <a:t>展示</a:t>
            </a:r>
            <a:r>
              <a:rPr lang="en-US" altLang="zh-TW" sz="2800" b="1" spc="-100">
                <a:solidFill>
                  <a:srgbClr val="000099"/>
                </a:solidFill>
                <a:latin typeface="微軟正黑體" panose="020B0604030504040204" pitchFamily="34" charset="-120"/>
                <a:ea typeface="微軟正黑體" panose="020B0604030504040204" pitchFamily="34" charset="-120"/>
              </a:rPr>
              <a:t>(</a:t>
            </a:r>
            <a:r>
              <a:rPr lang="zh-TW" altLang="en-US" sz="2800" b="1" spc="-100">
                <a:solidFill>
                  <a:srgbClr val="000099"/>
                </a:solidFill>
                <a:latin typeface="微軟正黑體" panose="020B0604030504040204" pitchFamily="34" charset="-120"/>
                <a:ea typeface="微軟正黑體" panose="020B0604030504040204" pitchFamily="34" charset="-120"/>
              </a:rPr>
              <a:t>如開發畫面、資料庫架構、使用流程、功能測試、整合測試等</a:t>
            </a:r>
            <a:r>
              <a:rPr lang="en-US" altLang="zh-TW" sz="2800" b="1" spc="-100">
                <a:solidFill>
                  <a:srgbClr val="000099"/>
                </a:solidFill>
                <a:latin typeface="微軟正黑體" panose="020B0604030504040204" pitchFamily="34" charset="-120"/>
                <a:ea typeface="微軟正黑體" panose="020B0604030504040204" pitchFamily="34" charset="-120"/>
              </a:rPr>
              <a:t>)</a:t>
            </a:r>
            <a:r>
              <a:rPr lang="zh-TW" altLang="en-US" sz="2800" b="1" spc="-100">
                <a:solidFill>
                  <a:srgbClr val="000099"/>
                </a:solidFill>
                <a:latin typeface="微軟正黑體" panose="020B0604030504040204" pitchFamily="34" charset="-120"/>
                <a:ea typeface="微軟正黑體" panose="020B0604030504040204" pitchFamily="34" charset="-120"/>
              </a:rPr>
              <a:t>，並定期</a:t>
            </a:r>
            <a:r>
              <a:rPr lang="en-US" altLang="zh-TW" sz="2800" b="1" spc="-100">
                <a:solidFill>
                  <a:srgbClr val="000099"/>
                </a:solidFill>
                <a:latin typeface="微軟正黑體" panose="020B0604030504040204" pitchFamily="34" charset="-120"/>
                <a:ea typeface="微軟正黑體" panose="020B0604030504040204" pitchFamily="34" charset="-120"/>
              </a:rPr>
              <a:t>(</a:t>
            </a:r>
            <a:r>
              <a:rPr lang="zh-TW" altLang="en-US" sz="2800" b="1" spc="-100">
                <a:solidFill>
                  <a:srgbClr val="000099"/>
                </a:solidFill>
                <a:latin typeface="微軟正黑體" panose="020B0604030504040204" pitchFamily="34" charset="-120"/>
                <a:ea typeface="微軟正黑體" panose="020B0604030504040204" pitchFamily="34" charset="-120"/>
              </a:rPr>
              <a:t>開會</a:t>
            </a:r>
            <a:r>
              <a:rPr lang="en-US" altLang="zh-TW" sz="2800" b="1" spc="-100">
                <a:solidFill>
                  <a:srgbClr val="000099"/>
                </a:solidFill>
                <a:latin typeface="微軟正黑體" panose="020B0604030504040204" pitchFamily="34" charset="-120"/>
                <a:ea typeface="微軟正黑體" panose="020B0604030504040204" pitchFamily="34" charset="-120"/>
              </a:rPr>
              <a:t>)</a:t>
            </a:r>
            <a:r>
              <a:rPr lang="zh-TW" altLang="en-US" sz="2800" b="1" spc="-100">
                <a:solidFill>
                  <a:srgbClr val="000099"/>
                </a:solidFill>
                <a:latin typeface="微軟正黑體" panose="020B0604030504040204" pitchFamily="34" charset="-120"/>
                <a:ea typeface="微軟正黑體" panose="020B0604030504040204" pitchFamily="34" charset="-120"/>
              </a:rPr>
              <a:t>追蹤檢討事項；</a:t>
            </a:r>
            <a:r>
              <a:rPr lang="zh-TW" altLang="en-US" sz="2800" b="1" u="sng" spc="-100">
                <a:solidFill>
                  <a:srgbClr val="000099"/>
                </a:solidFill>
                <a:uFill>
                  <a:solidFill>
                    <a:srgbClr val="C00000"/>
                  </a:solidFill>
                </a:uFill>
                <a:latin typeface="微軟正黑體" panose="020B0604030504040204" pitchFamily="34" charset="-120"/>
                <a:ea typeface="微軟正黑體" panose="020B0604030504040204" pitchFamily="34" charset="-120"/>
              </a:rPr>
              <a:t>如有不符</a:t>
            </a:r>
            <a:r>
              <a:rPr lang="zh-TW" altLang="en-US" sz="2800" b="1" spc="-100">
                <a:solidFill>
                  <a:srgbClr val="000099"/>
                </a:solidFill>
                <a:latin typeface="微軟正黑體" panose="020B0604030504040204" pitchFamily="34" charset="-120"/>
                <a:ea typeface="微軟正黑體" panose="020B0604030504040204" pitchFamily="34" charset="-120"/>
              </a:rPr>
              <a:t>合契約約定及機關需要者，</a:t>
            </a:r>
            <a:r>
              <a:rPr lang="zh-TW" altLang="en-US" sz="2800" b="1" u="sng" spc="-100">
                <a:solidFill>
                  <a:srgbClr val="000099"/>
                </a:solidFill>
                <a:uFill>
                  <a:solidFill>
                    <a:srgbClr val="C00000"/>
                  </a:solidFill>
                </a:uFill>
                <a:latin typeface="微軟正黑體" panose="020B0604030504040204" pitchFamily="34" charset="-120"/>
                <a:ea typeface="微軟正黑體" panose="020B0604030504040204" pitchFamily="34" charset="-120"/>
              </a:rPr>
              <a:t>應即要求廠商配合改善</a:t>
            </a:r>
            <a:r>
              <a:rPr lang="zh-TW" altLang="en-US" sz="2800" b="1" spc="-100">
                <a:solidFill>
                  <a:srgbClr val="000099"/>
                </a:solidFill>
                <a:latin typeface="微軟正黑體" panose="020B0604030504040204" pitchFamily="34" charset="-120"/>
                <a:ea typeface="微軟正黑體" panose="020B0604030504040204" pitchFamily="34" charset="-120"/>
              </a:rPr>
              <a:t>。</a:t>
            </a:r>
            <a:endParaRPr lang="zh-TW" altLang="en-US" sz="2800" b="1" spc="-100" dirty="0">
              <a:solidFill>
                <a:srgbClr val="000099"/>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5420466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txBox="1">
            <a:spLocks noGrp="1"/>
          </p:cNvSpPr>
          <p:nvPr/>
        </p:nvSpPr>
        <p:spPr>
          <a:xfrm>
            <a:off x="8229600" y="6477000"/>
            <a:ext cx="762000" cy="244475"/>
          </a:xfrm>
          <a:prstGeom prst="rect">
            <a:avLst/>
          </a:prstGeom>
          <a:noFill/>
        </p:spPr>
        <p:txBody>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r" eaLnBrk="1" hangingPunct="1">
              <a:defRPr/>
            </a:pPr>
            <a:fld id="{207A5581-667E-42E7-8B3B-FB7E9818B2EE}" type="slidenum">
              <a:rPr kumimoji="0" lang="en-US" altLang="zh-TW" sz="1600" b="1" smtClean="0">
                <a:solidFill>
                  <a:srgbClr val="AD1F1F"/>
                </a:solidFill>
                <a:effectLst>
                  <a:outerShdw blurRad="38100" dist="38100" dir="2700000" algn="tl">
                    <a:srgbClr val="C0C0C0"/>
                  </a:outerShdw>
                </a:effectLst>
              </a:rPr>
              <a:pPr algn="r" eaLnBrk="1" hangingPunct="1">
                <a:defRPr/>
              </a:pPr>
              <a:t>26</a:t>
            </a:fld>
            <a:endParaRPr kumimoji="0" lang="en-US" altLang="zh-TW" sz="1600" b="1">
              <a:solidFill>
                <a:srgbClr val="AD1F1F"/>
              </a:solidFill>
              <a:effectLst>
                <a:outerShdw blurRad="38100" dist="38100" dir="2700000" algn="tl">
                  <a:srgbClr val="C0C0C0"/>
                </a:outerShdw>
              </a:effectLst>
            </a:endParaRPr>
          </a:p>
        </p:txBody>
      </p:sp>
      <p:sp>
        <p:nvSpPr>
          <p:cNvPr id="9" name="Rectangle 11"/>
          <p:cNvSpPr>
            <a:spLocks noChangeArrowheads="1"/>
          </p:cNvSpPr>
          <p:nvPr/>
        </p:nvSpPr>
        <p:spPr bwMode="auto">
          <a:xfrm>
            <a:off x="176505" y="620688"/>
            <a:ext cx="8751979" cy="5856312"/>
          </a:xfrm>
          <a:prstGeom prst="rect">
            <a:avLst/>
          </a:prstGeom>
          <a:noFill/>
          <a:ln w="9525">
            <a:noFill/>
            <a:miter lim="800000"/>
            <a:headEnd/>
            <a:tailEnd/>
          </a:ln>
          <a:effectLst/>
        </p:spPr>
        <p:txBody>
          <a:bodyPr/>
          <a:lstStyle/>
          <a:p>
            <a:pPr marL="266700" indent="-266700" algn="just" eaLnBrk="1" hangingPunct="1">
              <a:buClr>
                <a:srgbClr val="003366"/>
              </a:buClr>
              <a:buSzPct val="75000"/>
              <a:defRPr/>
            </a:pPr>
            <a:r>
              <a:rPr lang="en-US" altLang="zh-TW" sz="2600" b="1" spc="-100">
                <a:solidFill>
                  <a:srgbClr val="006600"/>
                </a:solidFill>
                <a:latin typeface="微軟正黑體" panose="020B0604030504040204" pitchFamily="34" charset="-120"/>
                <a:ea typeface="微軟正黑體" panose="020B0604030504040204" pitchFamily="34" charset="-120"/>
              </a:rPr>
              <a:t>6.</a:t>
            </a:r>
            <a:r>
              <a:rPr lang="zh-TW" altLang="en-US" sz="2600" b="1" spc="-100">
                <a:solidFill>
                  <a:srgbClr val="006600"/>
                </a:solidFill>
                <a:latin typeface="微軟正黑體" panose="020B0604030504040204" pitchFamily="34" charset="-120"/>
                <a:ea typeface="微軟正黑體" panose="020B0604030504040204" pitchFamily="34" charset="-120"/>
              </a:rPr>
              <a:t>其他：</a:t>
            </a:r>
          </a:p>
          <a:p>
            <a:pPr marL="358775" indent="-358775" algn="just" eaLnBrk="1" hangingPunct="1">
              <a:buClr>
                <a:srgbClr val="003366"/>
              </a:buClr>
              <a:buSzPct val="75000"/>
              <a:defRPr/>
            </a:pPr>
            <a:r>
              <a:rPr lang="en-US" altLang="zh-TW" sz="2600" b="1" spc="-100">
                <a:solidFill>
                  <a:srgbClr val="000099"/>
                </a:solidFill>
                <a:latin typeface="微軟正黑體" panose="020B0604030504040204" pitchFamily="34" charset="-120"/>
                <a:ea typeface="微軟正黑體" panose="020B0604030504040204" pitchFamily="34" charset="-120"/>
              </a:rPr>
              <a:t>(1)</a:t>
            </a:r>
            <a:r>
              <a:rPr lang="zh-TW" altLang="en-US" sz="2600" b="1" u="heavy" spc="-100">
                <a:solidFill>
                  <a:srgbClr val="0000FF"/>
                </a:solidFill>
                <a:uFill>
                  <a:solidFill>
                    <a:srgbClr val="C00000"/>
                  </a:solidFill>
                </a:uFill>
                <a:latin typeface="微軟正黑體" panose="020B0604030504040204" pitchFamily="34" charset="-120"/>
                <a:ea typeface="微軟正黑體" panose="020B0604030504040204" pitchFamily="34" charset="-120"/>
              </a:rPr>
              <a:t>個案保留後續擴充彈性，並挑選合宜計費方式，以因應不時之需</a:t>
            </a:r>
            <a:r>
              <a:rPr lang="zh-TW" altLang="en-US" sz="2600" b="1" spc="-100">
                <a:solidFill>
                  <a:srgbClr val="000099"/>
                </a:solidFill>
                <a:latin typeface="微軟正黑體" panose="020B0604030504040204" pitchFamily="34" charset="-120"/>
                <a:ea typeface="微軟正黑體" panose="020B0604030504040204" pitchFamily="34" charset="-120"/>
              </a:rPr>
              <a:t>：因應履約中機關擴充需求之可能，建議可依採購法第</a:t>
            </a:r>
            <a:r>
              <a:rPr lang="en-US" altLang="zh-TW" sz="2600" b="1" spc="-100">
                <a:solidFill>
                  <a:srgbClr val="000099"/>
                </a:solidFill>
                <a:latin typeface="微軟正黑體" panose="020B0604030504040204" pitchFamily="34" charset="-120"/>
                <a:ea typeface="微軟正黑體" panose="020B0604030504040204" pitchFamily="34" charset="-120"/>
              </a:rPr>
              <a:t>22</a:t>
            </a:r>
            <a:r>
              <a:rPr lang="zh-TW" altLang="en-US" sz="2600" b="1" spc="-100">
                <a:solidFill>
                  <a:srgbClr val="000099"/>
                </a:solidFill>
                <a:latin typeface="微軟正黑體" panose="020B0604030504040204" pitchFamily="34" charset="-120"/>
                <a:ea typeface="微軟正黑體" panose="020B0604030504040204" pitchFamily="34" charset="-120"/>
              </a:rPr>
              <a:t>條第</a:t>
            </a:r>
            <a:r>
              <a:rPr lang="en-US" altLang="zh-TW" sz="2600" b="1" spc="-100">
                <a:solidFill>
                  <a:srgbClr val="000099"/>
                </a:solidFill>
                <a:latin typeface="微軟正黑體" panose="020B0604030504040204" pitchFamily="34" charset="-120"/>
                <a:ea typeface="微軟正黑體" panose="020B0604030504040204" pitchFamily="34" charset="-120"/>
              </a:rPr>
              <a:t>1</a:t>
            </a:r>
            <a:r>
              <a:rPr lang="zh-TW" altLang="en-US" sz="2600" b="1" spc="-100">
                <a:solidFill>
                  <a:srgbClr val="000099"/>
                </a:solidFill>
                <a:latin typeface="微軟正黑體" panose="020B0604030504040204" pitchFamily="34" charset="-120"/>
                <a:ea typeface="微軟正黑體" panose="020B0604030504040204" pitchFamily="34" charset="-120"/>
              </a:rPr>
              <a:t>項第</a:t>
            </a:r>
            <a:r>
              <a:rPr lang="en-US" altLang="zh-TW" sz="2600" b="1" spc="-100">
                <a:solidFill>
                  <a:srgbClr val="000099"/>
                </a:solidFill>
                <a:latin typeface="微軟正黑體" panose="020B0604030504040204" pitchFamily="34" charset="-120"/>
                <a:ea typeface="微軟正黑體" panose="020B0604030504040204" pitchFamily="34" charset="-120"/>
              </a:rPr>
              <a:t>7</a:t>
            </a:r>
            <a:r>
              <a:rPr lang="zh-TW" altLang="en-US" sz="2600" b="1" spc="-100">
                <a:solidFill>
                  <a:srgbClr val="000099"/>
                </a:solidFill>
                <a:latin typeface="微軟正黑體" panose="020B0604030504040204" pitchFamily="34" charset="-120"/>
                <a:ea typeface="微軟正黑體" panose="020B0604030504040204" pitchFamily="34" charset="-120"/>
              </a:rPr>
              <a:t>款保留後續擴充彈性，以因應不時之需。另個案服務費用應依個案情形合理編列預算，並擇合宜之計費方式。</a:t>
            </a:r>
            <a:endParaRPr lang="en-US" altLang="zh-TW" sz="2600" b="1" spc="-100">
              <a:solidFill>
                <a:srgbClr val="000099"/>
              </a:solidFill>
              <a:latin typeface="微軟正黑體" panose="020B0604030504040204" pitchFamily="34" charset="-120"/>
              <a:ea typeface="微軟正黑體" panose="020B0604030504040204" pitchFamily="34" charset="-120"/>
            </a:endParaRPr>
          </a:p>
          <a:p>
            <a:pPr marL="358775" indent="-358775" algn="just" eaLnBrk="1" hangingPunct="1">
              <a:buClr>
                <a:srgbClr val="003366"/>
              </a:buClr>
              <a:buSzPct val="75000"/>
              <a:defRPr/>
            </a:pPr>
            <a:r>
              <a:rPr lang="en-US" altLang="zh-TW" sz="2600" b="1" spc="-100">
                <a:solidFill>
                  <a:srgbClr val="000099"/>
                </a:solidFill>
                <a:latin typeface="微軟正黑體" panose="020B0604030504040204" pitchFamily="34" charset="-120"/>
                <a:ea typeface="微軟正黑體" panose="020B0604030504040204" pitchFamily="34" charset="-120"/>
              </a:rPr>
              <a:t>(2)</a:t>
            </a:r>
            <a:r>
              <a:rPr lang="zh-TW" altLang="en-US" sz="2600" b="1" u="heavy" spc="-100">
                <a:solidFill>
                  <a:srgbClr val="0000FF"/>
                </a:solidFill>
                <a:uFill>
                  <a:solidFill>
                    <a:srgbClr val="C00000"/>
                  </a:solidFill>
                </a:uFill>
                <a:latin typeface="微軟正黑體" panose="020B0604030504040204" pitchFamily="34" charset="-120"/>
                <a:ea typeface="微軟正黑體" panose="020B0604030504040204" pitchFamily="34" charset="-120"/>
              </a:rPr>
              <a:t>履約過程如確屬機關需求改變或增加情形，應辦理契約變更，給予必要之工期與費用</a:t>
            </a:r>
            <a:r>
              <a:rPr lang="zh-TW" altLang="en-US" sz="2600" b="1" spc="-100">
                <a:solidFill>
                  <a:srgbClr val="000099"/>
                </a:solidFill>
                <a:latin typeface="微軟正黑體" panose="020B0604030504040204" pitchFamily="34" charset="-120"/>
                <a:ea typeface="微軟正黑體" panose="020B0604030504040204" pitchFamily="34" charset="-120"/>
              </a:rPr>
              <a:t>：機關如有需求改變並超出契約範圍，致廠商需額外增加人力或時間修改履約成果者</a:t>
            </a:r>
            <a:r>
              <a:rPr lang="en-US" altLang="zh-TW" sz="2600" b="1" spc="-100">
                <a:solidFill>
                  <a:srgbClr val="000099"/>
                </a:solidFill>
                <a:latin typeface="微軟正黑體" panose="020B0604030504040204" pitchFamily="34" charset="-120"/>
                <a:ea typeface="微軟正黑體" panose="020B0604030504040204" pitchFamily="34" charset="-120"/>
              </a:rPr>
              <a:t>(</a:t>
            </a:r>
            <a:r>
              <a:rPr lang="zh-TW" altLang="en-US" sz="2600" b="1" spc="-100">
                <a:solidFill>
                  <a:srgbClr val="000099"/>
                </a:solidFill>
                <a:latin typeface="微軟正黑體" panose="020B0604030504040204" pitchFamily="34" charset="-120"/>
                <a:ea typeface="微軟正黑體" panose="020B0604030504040204" pitchFamily="34" charset="-120"/>
              </a:rPr>
              <a:t>例如功能、項目或數量</a:t>
            </a:r>
            <a:r>
              <a:rPr lang="en-US" altLang="zh-TW" sz="2600" b="1" spc="-100">
                <a:solidFill>
                  <a:srgbClr val="000099"/>
                </a:solidFill>
                <a:latin typeface="微軟正黑體" panose="020B0604030504040204" pitchFamily="34" charset="-120"/>
                <a:ea typeface="微軟正黑體" panose="020B0604030504040204" pitchFamily="34" charset="-120"/>
              </a:rPr>
              <a:t>)</a:t>
            </a:r>
            <a:r>
              <a:rPr lang="zh-TW" altLang="en-US" sz="2600" b="1" spc="-100">
                <a:solidFill>
                  <a:srgbClr val="000099"/>
                </a:solidFill>
                <a:latin typeface="微軟正黑體" panose="020B0604030504040204" pitchFamily="34" charset="-120"/>
                <a:ea typeface="微軟正黑體" panose="020B0604030504040204" pitchFamily="34" charset="-120"/>
              </a:rPr>
              <a:t>，應依契約約定辦理契約變更，並給予廠商合理費用或工期。</a:t>
            </a:r>
            <a:endParaRPr lang="zh-TW" altLang="en-US" sz="2600" b="1" spc="-100" dirty="0">
              <a:solidFill>
                <a:srgbClr val="000099"/>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4287515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txBox="1">
            <a:spLocks noGrp="1"/>
          </p:cNvSpPr>
          <p:nvPr/>
        </p:nvSpPr>
        <p:spPr>
          <a:xfrm>
            <a:off x="8229600" y="6477000"/>
            <a:ext cx="762000" cy="244475"/>
          </a:xfrm>
          <a:prstGeom prst="rect">
            <a:avLst/>
          </a:prstGeom>
          <a:noFill/>
        </p:spPr>
        <p:txBody>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r" eaLnBrk="1" hangingPunct="1">
              <a:defRPr/>
            </a:pPr>
            <a:fld id="{207A5581-667E-42E7-8B3B-FB7E9818B2EE}" type="slidenum">
              <a:rPr kumimoji="0" lang="en-US" altLang="zh-TW" sz="1600" b="1" smtClean="0">
                <a:solidFill>
                  <a:srgbClr val="AD1F1F"/>
                </a:solidFill>
                <a:effectLst>
                  <a:outerShdw blurRad="38100" dist="38100" dir="2700000" algn="tl">
                    <a:srgbClr val="C0C0C0"/>
                  </a:outerShdw>
                </a:effectLst>
              </a:rPr>
              <a:pPr algn="r" eaLnBrk="1" hangingPunct="1">
                <a:defRPr/>
              </a:pPr>
              <a:t>27</a:t>
            </a:fld>
            <a:endParaRPr kumimoji="0" lang="en-US" altLang="zh-TW" sz="1600" b="1">
              <a:solidFill>
                <a:srgbClr val="AD1F1F"/>
              </a:solidFill>
              <a:effectLst>
                <a:outerShdw blurRad="38100" dist="38100" dir="2700000" algn="tl">
                  <a:srgbClr val="C0C0C0"/>
                </a:outerShdw>
              </a:effectLst>
            </a:endParaRPr>
          </a:p>
        </p:txBody>
      </p:sp>
      <p:sp>
        <p:nvSpPr>
          <p:cNvPr id="9" name="Rectangle 11"/>
          <p:cNvSpPr>
            <a:spLocks noChangeArrowheads="1"/>
          </p:cNvSpPr>
          <p:nvPr/>
        </p:nvSpPr>
        <p:spPr bwMode="auto">
          <a:xfrm>
            <a:off x="176505" y="624321"/>
            <a:ext cx="8751979" cy="5216947"/>
          </a:xfrm>
          <a:prstGeom prst="rect">
            <a:avLst/>
          </a:prstGeom>
          <a:noFill/>
          <a:ln w="9525">
            <a:noFill/>
            <a:miter lim="800000"/>
            <a:headEnd/>
            <a:tailEnd/>
          </a:ln>
          <a:effectLst/>
        </p:spPr>
        <p:txBody>
          <a:bodyPr/>
          <a:lstStyle/>
          <a:p>
            <a:pPr marL="358775" indent="-358775" algn="just" eaLnBrk="1" hangingPunct="1">
              <a:buClr>
                <a:srgbClr val="003366"/>
              </a:buClr>
              <a:buSzPct val="75000"/>
              <a:defRPr/>
            </a:pPr>
            <a:r>
              <a:rPr lang="zh-TW" altLang="en-US" sz="2600" b="1" spc="-100">
                <a:solidFill>
                  <a:srgbClr val="0000FF"/>
                </a:solidFill>
                <a:latin typeface="微軟正黑體" panose="020B0604030504040204" pitchFamily="34" charset="-120"/>
                <a:ea typeface="微軟正黑體" panose="020B0604030504040204" pitchFamily="34" charset="-120"/>
              </a:rPr>
              <a:t>二、 對策與作法（流程圖如附件）：</a:t>
            </a:r>
          </a:p>
          <a:p>
            <a:pPr algn="just" eaLnBrk="1" hangingPunct="1">
              <a:buClr>
                <a:srgbClr val="003366"/>
              </a:buClr>
              <a:buSzPct val="75000"/>
              <a:defRPr/>
            </a:pPr>
            <a:r>
              <a:rPr lang="en-US" altLang="zh-TW" sz="2600" b="1" spc="-100">
                <a:solidFill>
                  <a:srgbClr val="000099"/>
                </a:solidFill>
                <a:latin typeface="微軟正黑體" panose="020B0604030504040204" pitchFamily="34" charset="-120"/>
                <a:ea typeface="微軟正黑體" panose="020B0604030504040204" pitchFamily="34" charset="-120"/>
              </a:rPr>
              <a:t>(</a:t>
            </a:r>
            <a:r>
              <a:rPr lang="zh-TW" altLang="en-US" sz="2600" b="1" spc="-100">
                <a:solidFill>
                  <a:srgbClr val="000099"/>
                </a:solidFill>
                <a:latin typeface="微軟正黑體" panose="020B0604030504040204" pitchFamily="34" charset="-120"/>
                <a:ea typeface="微軟正黑體" panose="020B0604030504040204" pitchFamily="34" charset="-120"/>
              </a:rPr>
              <a:t>二</a:t>
            </a:r>
            <a:r>
              <a:rPr lang="en-US" altLang="zh-TW" sz="2600" b="1" spc="-100">
                <a:solidFill>
                  <a:srgbClr val="000099"/>
                </a:solidFill>
                <a:latin typeface="微軟正黑體" panose="020B0604030504040204" pitchFamily="34" charset="-120"/>
                <a:ea typeface="微軟正黑體" panose="020B0604030504040204" pitchFamily="34" charset="-120"/>
              </a:rPr>
              <a:t>)</a:t>
            </a:r>
            <a:r>
              <a:rPr lang="zh-TW" altLang="en-US" sz="2600" b="1" spc="-100">
                <a:solidFill>
                  <a:srgbClr val="000099"/>
                </a:solidFill>
                <a:latin typeface="微軟正黑體" panose="020B0604030504040204" pitchFamily="34" charset="-120"/>
                <a:ea typeface="微軟正黑體" panose="020B0604030504040204" pitchFamily="34" charset="-120"/>
              </a:rPr>
              <a:t>廠商部分：</a:t>
            </a:r>
          </a:p>
          <a:p>
            <a:pPr marL="266700" indent="-266700" algn="just" eaLnBrk="1" hangingPunct="1">
              <a:buClr>
                <a:srgbClr val="003366"/>
              </a:buClr>
              <a:buSzPct val="75000"/>
              <a:defRPr/>
            </a:pPr>
            <a:r>
              <a:rPr lang="en-US" altLang="zh-TW" sz="2600" b="1" spc="-100">
                <a:solidFill>
                  <a:srgbClr val="006600"/>
                </a:solidFill>
                <a:latin typeface="微軟正黑體" panose="020B0604030504040204" pitchFamily="34" charset="-120"/>
                <a:ea typeface="微軟正黑體" panose="020B0604030504040204" pitchFamily="34" charset="-120"/>
              </a:rPr>
              <a:t>1.</a:t>
            </a:r>
            <a:r>
              <a:rPr lang="zh-TW" altLang="en-US" sz="2600" b="1" spc="-100">
                <a:solidFill>
                  <a:srgbClr val="006600"/>
                </a:solidFill>
                <a:latin typeface="微軟正黑體" panose="020B0604030504040204" pitchFamily="34" charset="-120"/>
                <a:ea typeface="微軟正黑體" panose="020B0604030504040204" pitchFamily="34" charset="-120"/>
              </a:rPr>
              <a:t>受委託規劃者，應反覆分析機關需求，供機關載明於招標文件：</a:t>
            </a:r>
            <a:r>
              <a:rPr lang="zh-TW" altLang="en-US" sz="2600" b="1" u="sng" spc="-100">
                <a:solidFill>
                  <a:srgbClr val="000099"/>
                </a:solidFill>
                <a:uFill>
                  <a:solidFill>
                    <a:srgbClr val="C00000"/>
                  </a:solidFill>
                </a:uFill>
                <a:latin typeface="微軟正黑體" panose="020B0604030504040204" pitchFamily="34" charset="-120"/>
                <a:ea typeface="微軟正黑體" panose="020B0604030504040204" pitchFamily="34" charset="-120"/>
              </a:rPr>
              <a:t>廠商受委託進行規劃時</a:t>
            </a:r>
            <a:r>
              <a:rPr lang="zh-TW" altLang="en-US" sz="2600" b="1" spc="-100">
                <a:solidFill>
                  <a:srgbClr val="000099"/>
                </a:solidFill>
                <a:latin typeface="微軟正黑體" panose="020B0604030504040204" pitchFamily="34" charset="-120"/>
                <a:ea typeface="微軟正黑體" panose="020B0604030504040204" pitchFamily="34" charset="-120"/>
              </a:rPr>
              <a:t>，應透過訪談並發揮資訊專業，反覆聽取機關想法並於分析彙整後，完善招標時之細項需求，以供機關載明於招標文件。</a:t>
            </a:r>
            <a:endParaRPr lang="en-US" altLang="zh-TW" sz="2600" b="1" spc="-100">
              <a:solidFill>
                <a:srgbClr val="000099"/>
              </a:solidFill>
              <a:latin typeface="微軟正黑體" panose="020B0604030504040204" pitchFamily="34" charset="-120"/>
              <a:ea typeface="微軟正黑體" panose="020B0604030504040204" pitchFamily="34" charset="-120"/>
            </a:endParaRPr>
          </a:p>
          <a:p>
            <a:pPr marL="266700" indent="-266700" algn="just" eaLnBrk="1" hangingPunct="1">
              <a:buClr>
                <a:srgbClr val="003366"/>
              </a:buClr>
              <a:buSzPct val="75000"/>
              <a:defRPr/>
            </a:pPr>
            <a:r>
              <a:rPr lang="en-US" altLang="zh-TW" sz="2600" b="1" spc="-100">
                <a:solidFill>
                  <a:srgbClr val="006600"/>
                </a:solidFill>
                <a:latin typeface="微軟正黑體" panose="020B0604030504040204" pitchFamily="34" charset="-120"/>
                <a:ea typeface="微軟正黑體" panose="020B0604030504040204" pitchFamily="34" charset="-120"/>
              </a:rPr>
              <a:t>2.</a:t>
            </a:r>
            <a:r>
              <a:rPr lang="zh-TW" altLang="en-US" sz="2600" b="1" spc="-100">
                <a:solidFill>
                  <a:srgbClr val="006600"/>
                </a:solidFill>
                <a:latin typeface="微軟正黑體" panose="020B0604030504040204" pitchFamily="34" charset="-120"/>
                <a:ea typeface="微軟正黑體" panose="020B0604030504040204" pitchFamily="34" charset="-120"/>
              </a:rPr>
              <a:t>即時釐清疑慮，以利投標：</a:t>
            </a:r>
            <a:r>
              <a:rPr lang="zh-TW" altLang="en-US" sz="2600" b="1" u="sng" spc="-100">
                <a:solidFill>
                  <a:srgbClr val="000099"/>
                </a:solidFill>
                <a:uFill>
                  <a:solidFill>
                    <a:srgbClr val="C00000"/>
                  </a:solidFill>
                </a:uFill>
                <a:latin typeface="微軟正黑體" panose="020B0604030504040204" pitchFamily="34" charset="-120"/>
                <a:ea typeface="微軟正黑體" panose="020B0604030504040204" pitchFamily="34" charset="-120"/>
              </a:rPr>
              <a:t>廠商對</a:t>
            </a:r>
            <a:r>
              <a:rPr lang="zh-TW" altLang="en-US" sz="2600" b="1" spc="-100">
                <a:solidFill>
                  <a:srgbClr val="000099"/>
                </a:solidFill>
                <a:latin typeface="微軟正黑體" panose="020B0604030504040204" pitchFamily="34" charset="-120"/>
                <a:ea typeface="微軟正黑體" panose="020B0604030504040204" pitchFamily="34" charset="-120"/>
              </a:rPr>
              <a:t>公開徵求、公開閱覽或正式公告之</a:t>
            </a:r>
            <a:r>
              <a:rPr lang="zh-TW" altLang="en-US" sz="2600" b="1" u="sng" spc="-100">
                <a:solidFill>
                  <a:srgbClr val="000099"/>
                </a:solidFill>
                <a:uFill>
                  <a:solidFill>
                    <a:srgbClr val="C00000"/>
                  </a:solidFill>
                </a:uFill>
                <a:latin typeface="微軟正黑體" panose="020B0604030504040204" pitchFamily="34" charset="-120"/>
                <a:ea typeface="微軟正黑體" panose="020B0604030504040204" pitchFamily="34" charset="-120"/>
              </a:rPr>
              <a:t>招標文件有疑慮</a:t>
            </a:r>
            <a:r>
              <a:rPr lang="zh-TW" altLang="en-US" sz="2600" b="1" spc="-100">
                <a:solidFill>
                  <a:srgbClr val="000099"/>
                </a:solidFill>
                <a:latin typeface="微軟正黑體" panose="020B0604030504040204" pitchFamily="34" charset="-120"/>
                <a:ea typeface="微軟正黑體" panose="020B0604030504040204" pitchFamily="34" charset="-120"/>
              </a:rPr>
              <a:t>，</a:t>
            </a:r>
            <a:r>
              <a:rPr lang="zh-TW" altLang="en-US" sz="2600" b="1" u="sng" spc="-100">
                <a:solidFill>
                  <a:srgbClr val="000099"/>
                </a:solidFill>
                <a:uFill>
                  <a:solidFill>
                    <a:srgbClr val="C00000"/>
                  </a:solidFill>
                </a:uFill>
                <a:latin typeface="微軟正黑體" panose="020B0604030504040204" pitchFamily="34" charset="-120"/>
                <a:ea typeface="微軟正黑體" panose="020B0604030504040204" pitchFamily="34" charset="-120"/>
              </a:rPr>
              <a:t>應洽機關釐清</a:t>
            </a:r>
            <a:r>
              <a:rPr lang="zh-TW" altLang="en-US" sz="2600" b="1" spc="-100">
                <a:solidFill>
                  <a:srgbClr val="000099"/>
                </a:solidFill>
                <a:latin typeface="微軟正黑體" panose="020B0604030504040204" pitchFamily="34" charset="-120"/>
                <a:ea typeface="微軟正黑體" panose="020B0604030504040204" pitchFamily="34" charset="-120"/>
              </a:rPr>
              <a:t>；投標階段應</a:t>
            </a:r>
            <a:r>
              <a:rPr lang="zh-TW" altLang="en-US" sz="2600" b="1" u="sng" spc="-100">
                <a:solidFill>
                  <a:srgbClr val="000099"/>
                </a:solidFill>
                <a:uFill>
                  <a:solidFill>
                    <a:srgbClr val="C00000"/>
                  </a:solidFill>
                </a:uFill>
                <a:latin typeface="微軟正黑體" panose="020B0604030504040204" pitchFamily="34" charset="-120"/>
                <a:ea typeface="微軟正黑體" panose="020B0604030504040204" pitchFamily="34" charset="-120"/>
              </a:rPr>
              <a:t>無疑慮後再投標</a:t>
            </a:r>
            <a:r>
              <a:rPr lang="zh-TW" altLang="en-US" sz="2600" b="1" spc="-100">
                <a:solidFill>
                  <a:srgbClr val="000099"/>
                </a:solidFill>
                <a:latin typeface="微軟正黑體" panose="020B0604030504040204" pitchFamily="34" charset="-120"/>
                <a:ea typeface="微軟正黑體" panose="020B0604030504040204" pitchFamily="34" charset="-120"/>
              </a:rPr>
              <a:t>。</a:t>
            </a:r>
            <a:endParaRPr lang="en-US" altLang="zh-TW" sz="2600" b="1" spc="-100">
              <a:solidFill>
                <a:srgbClr val="000099"/>
              </a:solidFill>
              <a:latin typeface="微軟正黑體" panose="020B0604030504040204" pitchFamily="34" charset="-120"/>
              <a:ea typeface="微軟正黑體" panose="020B0604030504040204" pitchFamily="34" charset="-120"/>
            </a:endParaRPr>
          </a:p>
          <a:p>
            <a:pPr marL="266700" indent="-266700" algn="just" eaLnBrk="1" hangingPunct="1">
              <a:buClr>
                <a:srgbClr val="003366"/>
              </a:buClr>
              <a:buSzPct val="75000"/>
              <a:defRPr/>
            </a:pPr>
            <a:r>
              <a:rPr lang="en-US" altLang="zh-TW" sz="2600" b="1" spc="-100">
                <a:solidFill>
                  <a:srgbClr val="006600"/>
                </a:solidFill>
                <a:latin typeface="微軟正黑體" panose="020B0604030504040204" pitchFamily="34" charset="-120"/>
                <a:ea typeface="微軟正黑體" panose="020B0604030504040204" pitchFamily="34" charset="-120"/>
              </a:rPr>
              <a:t>3.</a:t>
            </a:r>
            <a:r>
              <a:rPr lang="zh-TW" altLang="en-US" sz="2600" b="1" spc="-100">
                <a:solidFill>
                  <a:srgbClr val="006600"/>
                </a:solidFill>
                <a:latin typeface="微軟正黑體" panose="020B0604030504040204" pitchFamily="34" charset="-120"/>
                <a:ea typeface="微軟正黑體" panose="020B0604030504040204" pitchFamily="34" charset="-120"/>
              </a:rPr>
              <a:t>投標應清楚載明執行規劃方式：</a:t>
            </a:r>
            <a:r>
              <a:rPr lang="zh-TW" altLang="en-US" sz="2600" b="1" u="sng" spc="-100">
                <a:solidFill>
                  <a:srgbClr val="000099"/>
                </a:solidFill>
                <a:uFill>
                  <a:solidFill>
                    <a:srgbClr val="C00000"/>
                  </a:solidFill>
                </a:uFill>
                <a:latin typeface="微軟正黑體" panose="020B0604030504040204" pitchFamily="34" charset="-120"/>
                <a:ea typeface="微軟正黑體" panose="020B0604030504040204" pitchFamily="34" charset="-120"/>
              </a:rPr>
              <a:t>廠商應發揮資訊專業</a:t>
            </a:r>
            <a:r>
              <a:rPr lang="zh-TW" altLang="en-US" sz="2600" b="1" spc="-100">
                <a:solidFill>
                  <a:srgbClr val="000099"/>
                </a:solidFill>
                <a:latin typeface="微軟正黑體" panose="020B0604030504040204" pitchFamily="34" charset="-120"/>
                <a:ea typeface="微軟正黑體" panose="020B0604030504040204" pitchFamily="34" charset="-120"/>
              </a:rPr>
              <a:t>，</a:t>
            </a:r>
            <a:r>
              <a:rPr lang="zh-TW" altLang="en-US" sz="2600" b="1" u="sng" spc="-100">
                <a:solidFill>
                  <a:srgbClr val="000099"/>
                </a:solidFill>
                <a:uFill>
                  <a:solidFill>
                    <a:srgbClr val="C00000"/>
                  </a:solidFill>
                </a:uFill>
                <a:latin typeface="微軟正黑體" panose="020B0604030504040204" pitchFamily="34" charset="-120"/>
                <a:ea typeface="微軟正黑體" panose="020B0604030504040204" pitchFamily="34" charset="-120"/>
              </a:rPr>
              <a:t>於投標時就</a:t>
            </a:r>
            <a:r>
              <a:rPr lang="zh-TW" altLang="en-US" sz="2600" b="1" spc="-100">
                <a:solidFill>
                  <a:srgbClr val="000099"/>
                </a:solidFill>
                <a:latin typeface="微軟正黑體" panose="020B0604030504040204" pitchFamily="34" charset="-120"/>
                <a:ea typeface="微軟正黑體" panose="020B0604030504040204" pitchFamily="34" charset="-120"/>
              </a:rPr>
              <a:t>需求訪談、系統分析、系統設計、開發、測試</a:t>
            </a:r>
            <a:r>
              <a:rPr lang="zh-TW" altLang="en-US" sz="2600" b="1" u="sng" spc="-100">
                <a:solidFill>
                  <a:srgbClr val="000099"/>
                </a:solidFill>
                <a:uFill>
                  <a:solidFill>
                    <a:srgbClr val="C00000"/>
                  </a:solidFill>
                </a:uFill>
                <a:latin typeface="微軟正黑體" panose="020B0604030504040204" pitchFamily="34" charset="-120"/>
                <a:ea typeface="微軟正黑體" panose="020B0604030504040204" pitchFamily="34" charset="-120"/>
              </a:rPr>
              <a:t>作法及其預計時程清楚載明</a:t>
            </a:r>
            <a:r>
              <a:rPr lang="zh-TW" altLang="en-US" sz="2600" b="1" spc="-100">
                <a:solidFill>
                  <a:srgbClr val="000099"/>
                </a:solidFill>
                <a:latin typeface="微軟正黑體" panose="020B0604030504040204" pitchFamily="34" charset="-120"/>
                <a:ea typeface="微軟正黑體" panose="020B0604030504040204" pitchFamily="34" charset="-120"/>
              </a:rPr>
              <a:t>，</a:t>
            </a:r>
            <a:r>
              <a:rPr lang="zh-TW" altLang="en-US" sz="2600" b="1" u="sng" spc="-100">
                <a:solidFill>
                  <a:srgbClr val="000099"/>
                </a:solidFill>
                <a:uFill>
                  <a:solidFill>
                    <a:srgbClr val="C00000"/>
                  </a:solidFill>
                </a:uFill>
                <a:latin typeface="微軟正黑體" panose="020B0604030504040204" pitchFamily="34" charset="-120"/>
                <a:ea typeface="微軟正黑體" panose="020B0604030504040204" pitchFamily="34" charset="-120"/>
              </a:rPr>
              <a:t>以利機關評估</a:t>
            </a:r>
            <a:r>
              <a:rPr lang="zh-TW" altLang="en-US" sz="2600" b="1" spc="-100">
                <a:solidFill>
                  <a:srgbClr val="000099"/>
                </a:solidFill>
                <a:latin typeface="微軟正黑體" panose="020B0604030504040204" pitchFamily="34" charset="-120"/>
                <a:ea typeface="微軟正黑體" panose="020B0604030504040204" pitchFamily="34" charset="-120"/>
              </a:rPr>
              <a:t>是否符合需要。</a:t>
            </a:r>
            <a:endParaRPr lang="en-US" altLang="zh-TW" sz="2600" b="1" spc="-100">
              <a:solidFill>
                <a:srgbClr val="000099"/>
              </a:solidFill>
              <a:latin typeface="微軟正黑體" panose="020B0604030504040204" pitchFamily="34" charset="-120"/>
              <a:ea typeface="微軟正黑體" panose="020B0604030504040204" pitchFamily="34" charset="-120"/>
            </a:endParaRPr>
          </a:p>
          <a:p>
            <a:pPr marL="266700" indent="-266700" algn="just" eaLnBrk="1" hangingPunct="1">
              <a:buClr>
                <a:srgbClr val="003366"/>
              </a:buClr>
              <a:buSzPct val="75000"/>
              <a:defRPr/>
            </a:pPr>
            <a:endParaRPr lang="en-US" altLang="zh-TW" sz="2600" b="1" spc="-100">
              <a:solidFill>
                <a:srgbClr val="000099"/>
              </a:solidFill>
              <a:latin typeface="微軟正黑體" panose="020B0604030504040204" pitchFamily="34" charset="-120"/>
              <a:ea typeface="微軟正黑體" panose="020B0604030504040204" pitchFamily="34" charset="-120"/>
            </a:endParaRPr>
          </a:p>
          <a:p>
            <a:pPr marL="266700" indent="-266700" algn="just" eaLnBrk="1" hangingPunct="1">
              <a:buClr>
                <a:srgbClr val="003366"/>
              </a:buClr>
              <a:buSzPct val="75000"/>
              <a:defRPr/>
            </a:pPr>
            <a:endParaRPr lang="zh-TW" altLang="en-US" sz="2600" b="1" spc="-100" dirty="0">
              <a:solidFill>
                <a:srgbClr val="000099"/>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56592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txBox="1">
            <a:spLocks noGrp="1"/>
          </p:cNvSpPr>
          <p:nvPr/>
        </p:nvSpPr>
        <p:spPr>
          <a:xfrm>
            <a:off x="8229600" y="6477000"/>
            <a:ext cx="762000" cy="244475"/>
          </a:xfrm>
          <a:prstGeom prst="rect">
            <a:avLst/>
          </a:prstGeom>
          <a:noFill/>
        </p:spPr>
        <p:txBody>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r" eaLnBrk="1" hangingPunct="1">
              <a:defRPr/>
            </a:pPr>
            <a:fld id="{207A5581-667E-42E7-8B3B-FB7E9818B2EE}" type="slidenum">
              <a:rPr kumimoji="0" lang="en-US" altLang="zh-TW" sz="1600" b="1" smtClean="0">
                <a:solidFill>
                  <a:srgbClr val="AD1F1F"/>
                </a:solidFill>
                <a:effectLst>
                  <a:outerShdw blurRad="38100" dist="38100" dir="2700000" algn="tl">
                    <a:srgbClr val="C0C0C0"/>
                  </a:outerShdw>
                </a:effectLst>
              </a:rPr>
              <a:pPr algn="r" eaLnBrk="1" hangingPunct="1">
                <a:defRPr/>
              </a:pPr>
              <a:t>28</a:t>
            </a:fld>
            <a:endParaRPr kumimoji="0" lang="en-US" altLang="zh-TW" sz="1600" b="1">
              <a:solidFill>
                <a:srgbClr val="AD1F1F"/>
              </a:solidFill>
              <a:effectLst>
                <a:outerShdw blurRad="38100" dist="38100" dir="2700000" algn="tl">
                  <a:srgbClr val="C0C0C0"/>
                </a:outerShdw>
              </a:effectLst>
            </a:endParaRPr>
          </a:p>
        </p:txBody>
      </p:sp>
      <p:sp>
        <p:nvSpPr>
          <p:cNvPr id="9" name="Rectangle 11"/>
          <p:cNvSpPr>
            <a:spLocks noChangeArrowheads="1"/>
          </p:cNvSpPr>
          <p:nvPr/>
        </p:nvSpPr>
        <p:spPr bwMode="auto">
          <a:xfrm>
            <a:off x="176505" y="624321"/>
            <a:ext cx="8751979" cy="5216947"/>
          </a:xfrm>
          <a:prstGeom prst="rect">
            <a:avLst/>
          </a:prstGeom>
          <a:noFill/>
          <a:ln w="9525">
            <a:noFill/>
            <a:miter lim="800000"/>
            <a:headEnd/>
            <a:tailEnd/>
          </a:ln>
          <a:effectLst/>
        </p:spPr>
        <p:txBody>
          <a:bodyPr/>
          <a:lstStyle/>
          <a:p>
            <a:pPr marL="358775" indent="-358775" algn="just" eaLnBrk="1" hangingPunct="1">
              <a:buClr>
                <a:srgbClr val="003366"/>
              </a:buClr>
              <a:buSzPct val="75000"/>
              <a:defRPr/>
            </a:pPr>
            <a:r>
              <a:rPr lang="zh-TW" altLang="en-US" sz="2600" b="1" spc="-100">
                <a:solidFill>
                  <a:srgbClr val="0000FF"/>
                </a:solidFill>
                <a:latin typeface="微軟正黑體" panose="020B0604030504040204" pitchFamily="34" charset="-120"/>
                <a:ea typeface="微軟正黑體" panose="020B0604030504040204" pitchFamily="34" charset="-120"/>
              </a:rPr>
              <a:t>二、 對策與作法（流程圖如附件）：</a:t>
            </a:r>
          </a:p>
          <a:p>
            <a:pPr algn="just" eaLnBrk="1" hangingPunct="1">
              <a:buClr>
                <a:srgbClr val="003366"/>
              </a:buClr>
              <a:buSzPct val="75000"/>
              <a:defRPr/>
            </a:pPr>
            <a:r>
              <a:rPr lang="en-US" altLang="zh-TW" sz="2600" b="1" spc="-100">
                <a:solidFill>
                  <a:srgbClr val="000099"/>
                </a:solidFill>
                <a:latin typeface="微軟正黑體" panose="020B0604030504040204" pitchFamily="34" charset="-120"/>
                <a:ea typeface="微軟正黑體" panose="020B0604030504040204" pitchFamily="34" charset="-120"/>
              </a:rPr>
              <a:t>(</a:t>
            </a:r>
            <a:r>
              <a:rPr lang="zh-TW" altLang="en-US" sz="2600" b="1" spc="-100">
                <a:solidFill>
                  <a:srgbClr val="000099"/>
                </a:solidFill>
                <a:latin typeface="微軟正黑體" panose="020B0604030504040204" pitchFamily="34" charset="-120"/>
                <a:ea typeface="微軟正黑體" panose="020B0604030504040204" pitchFamily="34" charset="-120"/>
              </a:rPr>
              <a:t>二</a:t>
            </a:r>
            <a:r>
              <a:rPr lang="en-US" altLang="zh-TW" sz="2600" b="1" spc="-100">
                <a:solidFill>
                  <a:srgbClr val="000099"/>
                </a:solidFill>
                <a:latin typeface="微軟正黑體" panose="020B0604030504040204" pitchFamily="34" charset="-120"/>
                <a:ea typeface="微軟正黑體" panose="020B0604030504040204" pitchFamily="34" charset="-120"/>
              </a:rPr>
              <a:t>)</a:t>
            </a:r>
            <a:r>
              <a:rPr lang="zh-TW" altLang="en-US" sz="2600" b="1" spc="-100">
                <a:solidFill>
                  <a:srgbClr val="000099"/>
                </a:solidFill>
                <a:latin typeface="微軟正黑體" panose="020B0604030504040204" pitchFamily="34" charset="-120"/>
                <a:ea typeface="微軟正黑體" panose="020B0604030504040204" pitchFamily="34" charset="-120"/>
              </a:rPr>
              <a:t>廠商：</a:t>
            </a:r>
          </a:p>
          <a:p>
            <a:pPr marL="266700" indent="-266700" algn="just" eaLnBrk="1" hangingPunct="1">
              <a:buClr>
                <a:srgbClr val="003366"/>
              </a:buClr>
              <a:buSzPct val="75000"/>
              <a:defRPr/>
            </a:pPr>
            <a:r>
              <a:rPr lang="en-US" altLang="zh-TW" sz="2600" b="1" spc="-100">
                <a:solidFill>
                  <a:srgbClr val="006600"/>
                </a:solidFill>
                <a:latin typeface="微軟正黑體" panose="020B0604030504040204" pitchFamily="34" charset="-120"/>
                <a:ea typeface="微軟正黑體" panose="020B0604030504040204" pitchFamily="34" charset="-120"/>
              </a:rPr>
              <a:t>4.</a:t>
            </a:r>
            <a:r>
              <a:rPr lang="zh-TW" altLang="en-US" sz="2600" b="1" spc="-100">
                <a:solidFill>
                  <a:srgbClr val="006600"/>
                </a:solidFill>
                <a:latin typeface="微軟正黑體" panose="020B0604030504040204" pitchFamily="34" charset="-120"/>
                <a:ea typeface="微軟正黑體" panose="020B0604030504040204" pitchFamily="34" charset="-120"/>
              </a:rPr>
              <a:t>訪談過程反覆確認機關需求，符合機關預期後再進行程式開發：</a:t>
            </a:r>
            <a:r>
              <a:rPr lang="zh-TW" altLang="en-US" sz="2600" b="1" spc="-100">
                <a:solidFill>
                  <a:srgbClr val="000099"/>
                </a:solidFill>
                <a:latin typeface="微軟正黑體" panose="020B0604030504040204" pitchFamily="34" charset="-120"/>
                <a:ea typeface="微軟正黑體" panose="020B0604030504040204" pitchFamily="34" charset="-120"/>
              </a:rPr>
              <a:t>廠商</a:t>
            </a:r>
            <a:r>
              <a:rPr lang="zh-TW" altLang="en-US" sz="2600" b="1" u="sng" spc="-100">
                <a:solidFill>
                  <a:srgbClr val="000099"/>
                </a:solidFill>
                <a:uFill>
                  <a:solidFill>
                    <a:srgbClr val="C00000"/>
                  </a:solidFill>
                </a:uFill>
                <a:latin typeface="微軟正黑體" panose="020B0604030504040204" pitchFamily="34" charset="-120"/>
                <a:ea typeface="微軟正黑體" panose="020B0604030504040204" pitchFamily="34" charset="-120"/>
              </a:rPr>
              <a:t>應於訪談過程中</a:t>
            </a:r>
            <a:r>
              <a:rPr lang="zh-TW" altLang="en-US" sz="2600" b="1" spc="-100">
                <a:solidFill>
                  <a:srgbClr val="000099"/>
                </a:solidFill>
                <a:latin typeface="微軟正黑體" panose="020B0604030504040204" pitchFamily="34" charset="-120"/>
                <a:ea typeface="微軟正黑體" panose="020B0604030504040204" pitchFamily="34" charset="-120"/>
              </a:rPr>
              <a:t>，</a:t>
            </a:r>
            <a:r>
              <a:rPr lang="zh-TW" altLang="en-US" sz="2600" b="1" u="sng" spc="-100">
                <a:solidFill>
                  <a:srgbClr val="000099"/>
                </a:solidFill>
                <a:uFill>
                  <a:solidFill>
                    <a:srgbClr val="C00000"/>
                  </a:solidFill>
                </a:uFill>
                <a:latin typeface="微軟正黑體" panose="020B0604030504040204" pitchFamily="34" charset="-120"/>
                <a:ea typeface="微軟正黑體" panose="020B0604030504040204" pitchFamily="34" charset="-120"/>
              </a:rPr>
              <a:t>挑選適當</a:t>
            </a:r>
            <a:r>
              <a:rPr lang="zh-TW" altLang="en-US" sz="2600" b="1" spc="-100">
                <a:solidFill>
                  <a:srgbClr val="000099"/>
                </a:solidFill>
                <a:latin typeface="微軟正黑體" panose="020B0604030504040204" pitchFamily="34" charset="-120"/>
                <a:ea typeface="微軟正黑體" panose="020B0604030504040204" pitchFamily="34" charset="-120"/>
              </a:rPr>
              <a:t>之訪談</a:t>
            </a:r>
            <a:r>
              <a:rPr lang="zh-TW" altLang="en-US" sz="2600" b="1" u="sng" spc="-100">
                <a:solidFill>
                  <a:srgbClr val="000099"/>
                </a:solidFill>
                <a:uFill>
                  <a:solidFill>
                    <a:srgbClr val="C00000"/>
                  </a:solidFill>
                </a:uFill>
                <a:latin typeface="微軟正黑體" panose="020B0604030504040204" pitchFamily="34" charset="-120"/>
                <a:ea typeface="微軟正黑體" panose="020B0604030504040204" pitchFamily="34" charset="-120"/>
              </a:rPr>
              <a:t>方式</a:t>
            </a:r>
            <a:r>
              <a:rPr lang="zh-TW" altLang="en-US" sz="2600" b="1" spc="-100">
                <a:solidFill>
                  <a:srgbClr val="000099"/>
                </a:solidFill>
                <a:latin typeface="微軟正黑體" panose="020B0604030504040204" pitchFamily="34" charset="-120"/>
                <a:ea typeface="微軟正黑體" panose="020B0604030504040204" pitchFamily="34" charset="-120"/>
              </a:rPr>
              <a:t>（</a:t>
            </a:r>
            <a:r>
              <a:rPr lang="zh-TW" altLang="en-US" sz="2600" b="1" u="sng" spc="-100">
                <a:solidFill>
                  <a:srgbClr val="000099"/>
                </a:solidFill>
                <a:uFill>
                  <a:solidFill>
                    <a:srgbClr val="C00000"/>
                  </a:solidFill>
                </a:uFill>
                <a:latin typeface="微軟正黑體" panose="020B0604030504040204" pitchFamily="34" charset="-120"/>
                <a:ea typeface="微軟正黑體" panose="020B0604030504040204" pitchFamily="34" charset="-120"/>
              </a:rPr>
              <a:t>如示意圖</a:t>
            </a:r>
            <a:r>
              <a:rPr lang="zh-TW" altLang="en-US" sz="2600" b="1" spc="-100">
                <a:solidFill>
                  <a:srgbClr val="000099"/>
                </a:solidFill>
                <a:latin typeface="微軟正黑體" panose="020B0604030504040204" pitchFamily="34" charset="-120"/>
                <a:ea typeface="微軟正黑體" panose="020B0604030504040204" pitchFamily="34" charset="-120"/>
              </a:rPr>
              <a:t>、</a:t>
            </a:r>
            <a:r>
              <a:rPr lang="zh-TW" altLang="en-US" sz="2600" b="1" u="sng" spc="-100">
                <a:solidFill>
                  <a:srgbClr val="000099"/>
                </a:solidFill>
                <a:uFill>
                  <a:solidFill>
                    <a:srgbClr val="C00000"/>
                  </a:solidFill>
                </a:uFill>
                <a:latin typeface="微軟正黑體" panose="020B0604030504040204" pitchFamily="34" charset="-120"/>
                <a:ea typeface="微軟正黑體" panose="020B0604030504040204" pitchFamily="34" charset="-120"/>
              </a:rPr>
              <a:t>流程圖或雛型等</a:t>
            </a:r>
            <a:r>
              <a:rPr lang="zh-TW" altLang="en-US" sz="2600" b="1" spc="-100">
                <a:solidFill>
                  <a:srgbClr val="000099"/>
                </a:solidFill>
                <a:latin typeface="微軟正黑體" panose="020B0604030504040204" pitchFamily="34" charset="-120"/>
                <a:ea typeface="微軟正黑體" panose="020B0604030504040204" pitchFamily="34" charset="-120"/>
              </a:rPr>
              <a:t>），以利需求確認，並</a:t>
            </a:r>
            <a:r>
              <a:rPr lang="zh-TW" altLang="en-US" sz="2600" b="1" u="sng" spc="-100">
                <a:solidFill>
                  <a:srgbClr val="000099"/>
                </a:solidFill>
                <a:uFill>
                  <a:solidFill>
                    <a:srgbClr val="C00000"/>
                  </a:solidFill>
                </a:uFill>
                <a:latin typeface="微軟正黑體" panose="020B0604030504040204" pitchFamily="34" charset="-120"/>
                <a:ea typeface="微軟正黑體" panose="020B0604030504040204" pitchFamily="34" charset="-120"/>
              </a:rPr>
              <a:t>反覆確認機關需求</a:t>
            </a:r>
            <a:r>
              <a:rPr lang="zh-TW" altLang="en-US" sz="2600" b="1" spc="-100">
                <a:solidFill>
                  <a:srgbClr val="000099"/>
                </a:solidFill>
                <a:latin typeface="微軟正黑體" panose="020B0604030504040204" pitchFamily="34" charset="-120"/>
                <a:ea typeface="微軟正黑體" panose="020B0604030504040204" pitchFamily="34" charset="-120"/>
              </a:rPr>
              <a:t>；如有疑慮即時洽機關釐清，適時調整修正，並於符合機關預期後進行程式開發。</a:t>
            </a:r>
            <a:endParaRPr lang="en-US" altLang="zh-TW" sz="2600" b="1" spc="-100">
              <a:solidFill>
                <a:srgbClr val="000099"/>
              </a:solidFill>
              <a:latin typeface="微軟正黑體" panose="020B0604030504040204" pitchFamily="34" charset="-120"/>
              <a:ea typeface="微軟正黑體" panose="020B0604030504040204" pitchFamily="34" charset="-120"/>
            </a:endParaRPr>
          </a:p>
          <a:p>
            <a:pPr marL="266700" indent="-266700" algn="just" eaLnBrk="1" hangingPunct="1">
              <a:buClr>
                <a:srgbClr val="003366"/>
              </a:buClr>
              <a:buSzPct val="75000"/>
              <a:defRPr/>
            </a:pPr>
            <a:r>
              <a:rPr lang="en-US" altLang="zh-TW" sz="2600" b="1" spc="-100">
                <a:solidFill>
                  <a:srgbClr val="006600"/>
                </a:solidFill>
                <a:latin typeface="微軟正黑體" panose="020B0604030504040204" pitchFamily="34" charset="-120"/>
                <a:ea typeface="微軟正黑體" panose="020B0604030504040204" pitchFamily="34" charset="-120"/>
              </a:rPr>
              <a:t>5.</a:t>
            </a:r>
            <a:r>
              <a:rPr lang="zh-TW" altLang="en-US" sz="2600" b="1" spc="-100">
                <a:solidFill>
                  <a:srgbClr val="006600"/>
                </a:solidFill>
                <a:latin typeface="微軟正黑體" panose="020B0604030504040204" pitchFamily="34" charset="-120"/>
                <a:ea typeface="微軟正黑體" panose="020B0604030504040204" pitchFamily="34" charset="-120"/>
              </a:rPr>
              <a:t>開發過程反覆展示執行成果，以利開發成果符合機關預期：</a:t>
            </a:r>
            <a:r>
              <a:rPr lang="zh-TW" altLang="en-US" sz="2600" b="1" u="sng" spc="-100">
                <a:solidFill>
                  <a:srgbClr val="000099"/>
                </a:solidFill>
                <a:uFill>
                  <a:solidFill>
                    <a:srgbClr val="C00000"/>
                  </a:solidFill>
                </a:uFill>
                <a:latin typeface="微軟正黑體" panose="020B0604030504040204" pitchFamily="34" charset="-120"/>
                <a:ea typeface="微軟正黑體" panose="020B0604030504040204" pitchFamily="34" charset="-120"/>
              </a:rPr>
              <a:t>廠商應依</a:t>
            </a:r>
            <a:r>
              <a:rPr lang="zh-TW" altLang="en-US" sz="2600" b="1" spc="-100">
                <a:solidFill>
                  <a:srgbClr val="000099"/>
                </a:solidFill>
                <a:latin typeface="微軟正黑體" panose="020B0604030504040204" pitchFamily="34" charset="-120"/>
                <a:ea typeface="微軟正黑體" panose="020B0604030504040204" pitchFamily="34" charset="-120"/>
              </a:rPr>
              <a:t>系統開發</a:t>
            </a:r>
            <a:r>
              <a:rPr lang="zh-TW" altLang="en-US" sz="2600" b="1" u="sng" spc="-100">
                <a:solidFill>
                  <a:srgbClr val="000099"/>
                </a:solidFill>
                <a:uFill>
                  <a:solidFill>
                    <a:srgbClr val="C00000"/>
                  </a:solidFill>
                </a:uFill>
                <a:latin typeface="微軟正黑體" panose="020B0604030504040204" pitchFamily="34" charset="-120"/>
                <a:ea typeface="微軟正黑體" panose="020B0604030504040204" pitchFamily="34" charset="-120"/>
              </a:rPr>
              <a:t>各階段挑選適當</a:t>
            </a:r>
            <a:r>
              <a:rPr lang="zh-TW" altLang="en-US" sz="2600" b="1" spc="-100">
                <a:solidFill>
                  <a:srgbClr val="000099"/>
                </a:solidFill>
                <a:latin typeface="微軟正黑體" panose="020B0604030504040204" pitchFamily="34" charset="-120"/>
                <a:ea typeface="微軟正黑體" panose="020B0604030504040204" pitchFamily="34" charset="-120"/>
              </a:rPr>
              <a:t>之</a:t>
            </a:r>
            <a:r>
              <a:rPr lang="zh-TW" altLang="en-US" sz="2600" b="1" u="sng" spc="-100">
                <a:solidFill>
                  <a:srgbClr val="000099"/>
                </a:solidFill>
                <a:uFill>
                  <a:solidFill>
                    <a:srgbClr val="C00000"/>
                  </a:solidFill>
                </a:uFill>
                <a:latin typeface="微軟正黑體" panose="020B0604030504040204" pitchFamily="34" charset="-120"/>
                <a:ea typeface="微軟正黑體" panose="020B0604030504040204" pitchFamily="34" charset="-120"/>
              </a:rPr>
              <a:t>方式</a:t>
            </a:r>
            <a:r>
              <a:rPr lang="zh-TW" altLang="en-US" sz="2600" b="1" spc="-100">
                <a:solidFill>
                  <a:srgbClr val="000099"/>
                </a:solidFill>
                <a:latin typeface="微軟正黑體" panose="020B0604030504040204" pitchFamily="34" charset="-120"/>
                <a:ea typeface="微軟正黑體" panose="020B0604030504040204" pitchFamily="34" charset="-120"/>
              </a:rPr>
              <a:t>（如系統操作畫面、使用流程、功能操作及測試說明等）</a:t>
            </a:r>
            <a:r>
              <a:rPr lang="zh-TW" altLang="en-US" sz="2600" b="1" u="sng" spc="-100">
                <a:solidFill>
                  <a:srgbClr val="000099"/>
                </a:solidFill>
                <a:uFill>
                  <a:solidFill>
                    <a:srgbClr val="C00000"/>
                  </a:solidFill>
                </a:uFill>
                <a:latin typeface="微軟正黑體" panose="020B0604030504040204" pitchFamily="34" charset="-120"/>
                <a:ea typeface="微軟正黑體" panose="020B0604030504040204" pitchFamily="34" charset="-120"/>
              </a:rPr>
              <a:t>反覆向機關展示執行成果</a:t>
            </a:r>
            <a:r>
              <a:rPr lang="zh-TW" altLang="en-US" sz="2600" b="1" spc="-100">
                <a:solidFill>
                  <a:srgbClr val="000099"/>
                </a:solidFill>
                <a:latin typeface="微軟正黑體" panose="020B0604030504040204" pitchFamily="34" charset="-120"/>
                <a:ea typeface="微軟正黑體" panose="020B0604030504040204" pitchFamily="34" charset="-120"/>
              </a:rPr>
              <a:t>，</a:t>
            </a:r>
            <a:r>
              <a:rPr lang="zh-TW" altLang="en-US" sz="2600" b="1" u="sng" spc="-100">
                <a:solidFill>
                  <a:srgbClr val="000099"/>
                </a:solidFill>
                <a:uFill>
                  <a:solidFill>
                    <a:srgbClr val="C00000"/>
                  </a:solidFill>
                </a:uFill>
                <a:latin typeface="微軟正黑體" panose="020B0604030504040204" pitchFamily="34" charset="-120"/>
                <a:ea typeface="微軟正黑體" panose="020B0604030504040204" pitchFamily="34" charset="-120"/>
              </a:rPr>
              <a:t>供機關測試及確認</a:t>
            </a:r>
            <a:r>
              <a:rPr lang="zh-TW" altLang="en-US" sz="2600" b="1" spc="-100">
                <a:solidFill>
                  <a:srgbClr val="000099"/>
                </a:solidFill>
                <a:latin typeface="微軟正黑體" panose="020B0604030504040204" pitchFamily="34" charset="-120"/>
                <a:ea typeface="微軟正黑體" panose="020B0604030504040204" pitchFamily="34" charset="-120"/>
              </a:rPr>
              <a:t>；如有疑慮即時釐清後調整修正，</a:t>
            </a:r>
            <a:r>
              <a:rPr lang="zh-TW" altLang="en-US" sz="2600" b="1" u="sng" spc="-100">
                <a:solidFill>
                  <a:srgbClr val="000099"/>
                </a:solidFill>
                <a:uFill>
                  <a:solidFill>
                    <a:srgbClr val="C00000"/>
                  </a:solidFill>
                </a:uFill>
                <a:latin typeface="微軟正黑體" panose="020B0604030504040204" pitchFamily="34" charset="-120"/>
                <a:ea typeface="微軟正黑體" panose="020B0604030504040204" pitchFamily="34" charset="-120"/>
              </a:rPr>
              <a:t>以利最後開發成果符合機關預期</a:t>
            </a:r>
            <a:r>
              <a:rPr lang="zh-TW" altLang="en-US" sz="2600" b="1" spc="-100">
                <a:solidFill>
                  <a:srgbClr val="000099"/>
                </a:solidFill>
                <a:latin typeface="微軟正黑體" panose="020B0604030504040204" pitchFamily="34" charset="-120"/>
                <a:ea typeface="微軟正黑體" panose="020B0604030504040204" pitchFamily="34" charset="-120"/>
              </a:rPr>
              <a:t>。</a:t>
            </a:r>
            <a:endParaRPr lang="en-US" altLang="zh-TW" sz="2600" b="1" spc="-100">
              <a:solidFill>
                <a:srgbClr val="000099"/>
              </a:solidFill>
              <a:latin typeface="微軟正黑體" panose="020B0604030504040204" pitchFamily="34" charset="-120"/>
              <a:ea typeface="微軟正黑體" panose="020B0604030504040204" pitchFamily="34" charset="-120"/>
            </a:endParaRPr>
          </a:p>
          <a:p>
            <a:pPr marL="266700" indent="-266700" algn="just" eaLnBrk="1" hangingPunct="1">
              <a:buClr>
                <a:srgbClr val="003366"/>
              </a:buClr>
              <a:buSzPct val="75000"/>
              <a:defRPr/>
            </a:pPr>
            <a:endParaRPr lang="en-US" altLang="zh-TW" sz="2600" b="1" spc="-100">
              <a:solidFill>
                <a:srgbClr val="000099"/>
              </a:solidFill>
              <a:latin typeface="微軟正黑體" panose="020B0604030504040204" pitchFamily="34" charset="-120"/>
              <a:ea typeface="微軟正黑體" panose="020B0604030504040204" pitchFamily="34" charset="-120"/>
            </a:endParaRPr>
          </a:p>
          <a:p>
            <a:pPr marL="266700" indent="-266700" algn="just" eaLnBrk="1" hangingPunct="1">
              <a:buClr>
                <a:srgbClr val="003366"/>
              </a:buClr>
              <a:buSzPct val="75000"/>
              <a:defRPr/>
            </a:pPr>
            <a:endParaRPr lang="zh-TW" altLang="en-US" sz="2600" b="1" spc="-100" dirty="0">
              <a:solidFill>
                <a:srgbClr val="000099"/>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5585713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txBox="1">
            <a:spLocks noGrp="1"/>
          </p:cNvSpPr>
          <p:nvPr/>
        </p:nvSpPr>
        <p:spPr>
          <a:xfrm>
            <a:off x="8229600" y="6477000"/>
            <a:ext cx="762000" cy="244475"/>
          </a:xfrm>
          <a:prstGeom prst="rect">
            <a:avLst/>
          </a:prstGeom>
          <a:noFill/>
        </p:spPr>
        <p:txBody>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r" eaLnBrk="1" hangingPunct="1">
              <a:defRPr/>
            </a:pPr>
            <a:fld id="{207A5581-667E-42E7-8B3B-FB7E9818B2EE}" type="slidenum">
              <a:rPr kumimoji="0" lang="en-US" altLang="zh-TW" sz="1600" b="1" smtClean="0">
                <a:solidFill>
                  <a:srgbClr val="AD1F1F"/>
                </a:solidFill>
                <a:effectLst>
                  <a:outerShdw blurRad="38100" dist="38100" dir="2700000" algn="tl">
                    <a:srgbClr val="C0C0C0"/>
                  </a:outerShdw>
                </a:effectLst>
              </a:rPr>
              <a:pPr algn="r" eaLnBrk="1" hangingPunct="1">
                <a:defRPr/>
              </a:pPr>
              <a:t>29</a:t>
            </a:fld>
            <a:endParaRPr kumimoji="0" lang="en-US" altLang="zh-TW" sz="1600" b="1">
              <a:solidFill>
                <a:srgbClr val="AD1F1F"/>
              </a:solidFill>
              <a:effectLst>
                <a:outerShdw blurRad="38100" dist="38100" dir="2700000" algn="tl">
                  <a:srgbClr val="C0C0C0"/>
                </a:outerShdw>
              </a:effectLst>
            </a:endParaRPr>
          </a:p>
        </p:txBody>
      </p:sp>
      <p:sp>
        <p:nvSpPr>
          <p:cNvPr id="9" name="Rectangle 11"/>
          <p:cNvSpPr>
            <a:spLocks noChangeArrowheads="1"/>
          </p:cNvSpPr>
          <p:nvPr/>
        </p:nvSpPr>
        <p:spPr bwMode="auto">
          <a:xfrm>
            <a:off x="719572" y="620688"/>
            <a:ext cx="828092" cy="4212467"/>
          </a:xfrm>
          <a:prstGeom prst="rect">
            <a:avLst/>
          </a:prstGeom>
          <a:noFill/>
          <a:ln w="9525">
            <a:noFill/>
            <a:miter lim="800000"/>
            <a:headEnd/>
            <a:tailEnd/>
          </a:ln>
          <a:effectLst/>
        </p:spPr>
        <p:txBody>
          <a:bodyPr/>
          <a:lstStyle/>
          <a:p>
            <a:pPr algn="just" eaLnBrk="1" hangingPunct="1">
              <a:buClr>
                <a:srgbClr val="003366"/>
              </a:buClr>
              <a:buSzPct val="75000"/>
              <a:defRPr/>
            </a:pPr>
            <a:r>
              <a:rPr lang="zh-TW" altLang="en-US" sz="2600" b="1" spc="-100">
                <a:solidFill>
                  <a:srgbClr val="000099"/>
                </a:solidFill>
                <a:latin typeface="微軟正黑體" panose="020B0604030504040204" pitchFamily="34" charset="-120"/>
                <a:ea typeface="微軟正黑體" panose="020B0604030504040204" pitchFamily="34" charset="-120"/>
              </a:rPr>
              <a:t>資訊服務採購需求確認之對策與作法流程圖</a:t>
            </a:r>
            <a:endParaRPr lang="zh-TW" altLang="en-US" sz="2600" b="1" spc="-100" dirty="0">
              <a:solidFill>
                <a:srgbClr val="000099"/>
              </a:solidFill>
              <a:latin typeface="微軟正黑體" panose="020B0604030504040204" pitchFamily="34" charset="-120"/>
              <a:ea typeface="微軟正黑體" panose="020B0604030504040204" pitchFamily="34" charset="-120"/>
            </a:endParaRPr>
          </a:p>
        </p:txBody>
      </p:sp>
      <p:pic>
        <p:nvPicPr>
          <p:cNvPr id="3" name="圖片 2"/>
          <p:cNvPicPr>
            <a:picLocks noChangeAspect="1"/>
          </p:cNvPicPr>
          <p:nvPr/>
        </p:nvPicPr>
        <p:blipFill>
          <a:blip r:embed="rId3"/>
          <a:stretch>
            <a:fillRect/>
          </a:stretch>
        </p:blipFill>
        <p:spPr>
          <a:xfrm>
            <a:off x="1808634" y="368660"/>
            <a:ext cx="6975833" cy="5508612"/>
          </a:xfrm>
          <a:prstGeom prst="rect">
            <a:avLst/>
          </a:prstGeom>
          <a:ln>
            <a:solidFill>
              <a:srgbClr val="0000FF"/>
            </a:solidFill>
          </a:ln>
        </p:spPr>
      </p:pic>
    </p:spTree>
    <p:extLst>
      <p:ext uri="{BB962C8B-B14F-4D97-AF65-F5344CB8AC3E}">
        <p14:creationId xmlns:p14="http://schemas.microsoft.com/office/powerpoint/2010/main" val="8767945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txBox="1">
            <a:spLocks noGrp="1"/>
          </p:cNvSpPr>
          <p:nvPr/>
        </p:nvSpPr>
        <p:spPr>
          <a:xfrm>
            <a:off x="8229600" y="6477000"/>
            <a:ext cx="762000" cy="244475"/>
          </a:xfrm>
          <a:prstGeom prst="rect">
            <a:avLst/>
          </a:prstGeom>
          <a:noFill/>
        </p:spPr>
        <p:txBody>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r" eaLnBrk="1" hangingPunct="1">
              <a:defRPr/>
            </a:pPr>
            <a:fld id="{207A5581-667E-42E7-8B3B-FB7E9818B2EE}" type="slidenum">
              <a:rPr kumimoji="0" lang="en-US" altLang="zh-TW" sz="1600" b="1" smtClean="0">
                <a:solidFill>
                  <a:srgbClr val="AD1F1F"/>
                </a:solidFill>
                <a:effectLst>
                  <a:outerShdw blurRad="38100" dist="38100" dir="2700000" algn="tl">
                    <a:srgbClr val="C0C0C0"/>
                  </a:outerShdw>
                </a:effectLst>
              </a:rPr>
              <a:pPr algn="r" eaLnBrk="1" hangingPunct="1">
                <a:defRPr/>
              </a:pPr>
              <a:t>30</a:t>
            </a:fld>
            <a:endParaRPr kumimoji="0" lang="en-US" altLang="zh-TW" sz="1600" b="1">
              <a:solidFill>
                <a:srgbClr val="AD1F1F"/>
              </a:solidFill>
              <a:effectLst>
                <a:outerShdw blurRad="38100" dist="38100" dir="2700000" algn="tl">
                  <a:srgbClr val="C0C0C0"/>
                </a:outerShdw>
              </a:effectLst>
            </a:endParaRPr>
          </a:p>
        </p:txBody>
      </p:sp>
      <p:sp>
        <p:nvSpPr>
          <p:cNvPr id="9" name="Rectangle 11"/>
          <p:cNvSpPr>
            <a:spLocks noChangeArrowheads="1"/>
          </p:cNvSpPr>
          <p:nvPr/>
        </p:nvSpPr>
        <p:spPr bwMode="auto">
          <a:xfrm>
            <a:off x="719572" y="620688"/>
            <a:ext cx="828092" cy="4212467"/>
          </a:xfrm>
          <a:prstGeom prst="rect">
            <a:avLst/>
          </a:prstGeom>
          <a:noFill/>
          <a:ln w="9525">
            <a:noFill/>
            <a:miter lim="800000"/>
            <a:headEnd/>
            <a:tailEnd/>
          </a:ln>
          <a:effectLst/>
        </p:spPr>
        <p:txBody>
          <a:bodyPr/>
          <a:lstStyle/>
          <a:p>
            <a:pPr algn="just" eaLnBrk="1" hangingPunct="1">
              <a:buClr>
                <a:srgbClr val="003366"/>
              </a:buClr>
              <a:buSzPct val="75000"/>
              <a:defRPr/>
            </a:pPr>
            <a:r>
              <a:rPr lang="zh-TW" altLang="en-US" sz="2600" b="1" spc="-100">
                <a:solidFill>
                  <a:srgbClr val="000099"/>
                </a:solidFill>
                <a:latin typeface="微軟正黑體" panose="020B0604030504040204" pitchFamily="34" charset="-120"/>
                <a:ea typeface="微軟正黑體" panose="020B0604030504040204" pitchFamily="34" charset="-120"/>
              </a:rPr>
              <a:t>資訊服務採購需求確認之對策與作法流程圖</a:t>
            </a:r>
            <a:endParaRPr lang="zh-TW" altLang="en-US" sz="2600" b="1" spc="-100" dirty="0">
              <a:solidFill>
                <a:srgbClr val="000099"/>
              </a:solidFill>
              <a:latin typeface="微軟正黑體" panose="020B0604030504040204" pitchFamily="34" charset="-120"/>
              <a:ea typeface="微軟正黑體" panose="020B0604030504040204" pitchFamily="34" charset="-120"/>
            </a:endParaRPr>
          </a:p>
        </p:txBody>
      </p:sp>
      <p:pic>
        <p:nvPicPr>
          <p:cNvPr id="2" name="圖片 1"/>
          <p:cNvPicPr>
            <a:picLocks noChangeAspect="1"/>
          </p:cNvPicPr>
          <p:nvPr/>
        </p:nvPicPr>
        <p:blipFill>
          <a:blip r:embed="rId3"/>
          <a:stretch>
            <a:fillRect/>
          </a:stretch>
        </p:blipFill>
        <p:spPr>
          <a:xfrm>
            <a:off x="1952625" y="80628"/>
            <a:ext cx="6579815" cy="6741368"/>
          </a:xfrm>
          <a:prstGeom prst="rect">
            <a:avLst/>
          </a:prstGeom>
          <a:ln>
            <a:solidFill>
              <a:srgbClr val="0000FF"/>
            </a:solidFill>
          </a:ln>
        </p:spPr>
      </p:pic>
    </p:spTree>
    <p:extLst>
      <p:ext uri="{BB962C8B-B14F-4D97-AF65-F5344CB8AC3E}">
        <p14:creationId xmlns:p14="http://schemas.microsoft.com/office/powerpoint/2010/main" val="22340385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txBox="1">
            <a:spLocks noGrp="1"/>
          </p:cNvSpPr>
          <p:nvPr/>
        </p:nvSpPr>
        <p:spPr>
          <a:xfrm>
            <a:off x="8229600" y="6477000"/>
            <a:ext cx="762000" cy="244475"/>
          </a:xfrm>
          <a:prstGeom prst="rect">
            <a:avLst/>
          </a:prstGeom>
          <a:noFill/>
        </p:spPr>
        <p:txBody>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r" eaLnBrk="1" hangingPunct="1">
              <a:defRPr/>
            </a:pPr>
            <a:fld id="{207A5581-667E-42E7-8B3B-FB7E9818B2EE}" type="slidenum">
              <a:rPr kumimoji="0" lang="en-US" altLang="zh-TW" sz="1600" b="1" smtClean="0">
                <a:solidFill>
                  <a:srgbClr val="AD1F1F"/>
                </a:solidFill>
                <a:effectLst>
                  <a:outerShdw blurRad="38100" dist="38100" dir="2700000" algn="tl">
                    <a:srgbClr val="C0C0C0"/>
                  </a:outerShdw>
                </a:effectLst>
              </a:rPr>
              <a:pPr algn="r" eaLnBrk="1" hangingPunct="1">
                <a:defRPr/>
              </a:pPr>
              <a:t>31</a:t>
            </a:fld>
            <a:endParaRPr kumimoji="0" lang="en-US" altLang="zh-TW" sz="1600" b="1">
              <a:solidFill>
                <a:srgbClr val="AD1F1F"/>
              </a:solidFill>
              <a:effectLst>
                <a:outerShdw blurRad="38100" dist="38100" dir="2700000" algn="tl">
                  <a:srgbClr val="C0C0C0"/>
                </a:outerShdw>
              </a:effectLst>
            </a:endParaRPr>
          </a:p>
        </p:txBody>
      </p:sp>
      <p:sp>
        <p:nvSpPr>
          <p:cNvPr id="9" name="Rectangle 11"/>
          <p:cNvSpPr>
            <a:spLocks noChangeArrowheads="1"/>
          </p:cNvSpPr>
          <p:nvPr/>
        </p:nvSpPr>
        <p:spPr bwMode="auto">
          <a:xfrm>
            <a:off x="131857" y="1056369"/>
            <a:ext cx="8751979" cy="5721003"/>
          </a:xfrm>
          <a:prstGeom prst="rect">
            <a:avLst/>
          </a:prstGeom>
          <a:noFill/>
          <a:ln w="9525">
            <a:noFill/>
            <a:miter lim="800000"/>
            <a:headEnd/>
            <a:tailEnd/>
          </a:ln>
          <a:effectLst/>
        </p:spPr>
        <p:txBody>
          <a:bodyPr/>
          <a:lstStyle/>
          <a:p>
            <a:pPr marL="358775" indent="-358775" algn="just" eaLnBrk="1" hangingPunct="1">
              <a:buClr>
                <a:srgbClr val="003366"/>
              </a:buClr>
              <a:buSzPct val="75000"/>
              <a:defRPr/>
            </a:pPr>
            <a:r>
              <a:rPr lang="zh-TW" altLang="en-US" sz="2500" b="1">
                <a:solidFill>
                  <a:srgbClr val="000099"/>
                </a:solidFill>
                <a:latin typeface="微軟正黑體" panose="020B0604030504040204" pitchFamily="34" charset="-120"/>
                <a:ea typeface="微軟正黑體" panose="020B0604030504040204" pitchFamily="34" charset="-120"/>
              </a:rPr>
              <a:t>一、</a:t>
            </a:r>
            <a:r>
              <a:rPr lang="zh-TW" altLang="en-US" sz="2500" b="1" spc="-100">
                <a:solidFill>
                  <a:srgbClr val="000099"/>
                </a:solidFill>
                <a:latin typeface="微軟正黑體" panose="020B0604030504040204" pitchFamily="34" charset="-120"/>
                <a:ea typeface="微軟正黑體" panose="020B0604030504040204" pitchFamily="34" charset="-120"/>
              </a:rPr>
              <a:t>訂定招標文件</a:t>
            </a:r>
            <a:r>
              <a:rPr lang="en-US" altLang="zh-TW" sz="2500" b="1" spc="-100">
                <a:solidFill>
                  <a:srgbClr val="000099"/>
                </a:solidFill>
                <a:latin typeface="微軟正黑體" panose="020B0604030504040204" pitchFamily="34" charset="-120"/>
                <a:ea typeface="微軟正黑體" panose="020B0604030504040204" pitchFamily="34" charset="-120"/>
              </a:rPr>
              <a:t>(</a:t>
            </a:r>
            <a:r>
              <a:rPr lang="zh-TW" altLang="en-US" sz="2500" b="1" spc="-100">
                <a:solidFill>
                  <a:srgbClr val="000099"/>
                </a:solidFill>
                <a:latin typeface="微軟正黑體" panose="020B0604030504040204" pitchFamily="34" charset="-120"/>
                <a:ea typeface="微軟正黑體" panose="020B0604030504040204" pitchFamily="34" charset="-120"/>
              </a:rPr>
              <a:t>含投標須知及契約草案等</a:t>
            </a:r>
            <a:r>
              <a:rPr lang="en-US" altLang="zh-TW" sz="2500" b="1" spc="-100">
                <a:solidFill>
                  <a:srgbClr val="000099"/>
                </a:solidFill>
                <a:latin typeface="微軟正黑體" panose="020B0604030504040204" pitchFamily="34" charset="-120"/>
                <a:ea typeface="微軟正黑體" panose="020B0604030504040204" pitchFamily="34" charset="-120"/>
              </a:rPr>
              <a:t>)</a:t>
            </a:r>
            <a:r>
              <a:rPr lang="zh-TW" altLang="en-US" sz="2500" b="1" spc="-100">
                <a:solidFill>
                  <a:srgbClr val="000099"/>
                </a:solidFill>
                <a:latin typeface="微軟正黑體" panose="020B0604030504040204" pitchFamily="34" charset="-120"/>
                <a:ea typeface="微軟正黑體" panose="020B0604030504040204" pitchFamily="34" charset="-120"/>
              </a:rPr>
              <a:t>，請注意下列事項：</a:t>
            </a:r>
          </a:p>
          <a:p>
            <a:pPr marL="266700" indent="-266700" algn="just" eaLnBrk="1" hangingPunct="1">
              <a:buClr>
                <a:srgbClr val="003366"/>
              </a:buClr>
              <a:buSzPct val="75000"/>
              <a:defRPr/>
            </a:pPr>
            <a:r>
              <a:rPr lang="en-US" altLang="zh-TW" sz="2500" b="1">
                <a:solidFill>
                  <a:srgbClr val="000099"/>
                </a:solidFill>
                <a:latin typeface="微軟正黑體" panose="020B0604030504040204" pitchFamily="34" charset="-120"/>
                <a:ea typeface="微軟正黑體" panose="020B0604030504040204" pitchFamily="34" charset="-120"/>
              </a:rPr>
              <a:t>(</a:t>
            </a:r>
            <a:r>
              <a:rPr lang="zh-TW" altLang="en-US" sz="2500" b="1">
                <a:solidFill>
                  <a:srgbClr val="000099"/>
                </a:solidFill>
                <a:latin typeface="微軟正黑體" panose="020B0604030504040204" pitchFamily="34" charset="-120"/>
                <a:ea typeface="微軟正黑體" panose="020B0604030504040204" pitchFamily="34" charset="-120"/>
              </a:rPr>
              <a:t>一</a:t>
            </a:r>
            <a:r>
              <a:rPr lang="en-US" altLang="zh-TW" sz="2500" b="1">
                <a:solidFill>
                  <a:srgbClr val="000099"/>
                </a:solidFill>
                <a:latin typeface="微軟正黑體" panose="020B0604030504040204" pitchFamily="34" charset="-120"/>
                <a:ea typeface="微軟正黑體" panose="020B0604030504040204" pitchFamily="34" charset="-120"/>
              </a:rPr>
              <a:t>)</a:t>
            </a:r>
            <a:r>
              <a:rPr lang="zh-TW" altLang="en-US" sz="2500" b="1" u="sng">
                <a:solidFill>
                  <a:srgbClr val="000099"/>
                </a:solidFill>
                <a:uFill>
                  <a:solidFill>
                    <a:srgbClr val="C00000"/>
                  </a:solidFill>
                </a:uFill>
                <a:latin typeface="微軟正黑體" panose="020B0604030504040204" pitchFamily="34" charset="-120"/>
                <a:ea typeface="微軟正黑體" panose="020B0604030504040204" pitchFamily="34" charset="-120"/>
              </a:rPr>
              <a:t>兩岸尚未締結</a:t>
            </a:r>
            <a:r>
              <a:rPr lang="zh-TW" altLang="en-US" sz="2500" b="1">
                <a:solidFill>
                  <a:srgbClr val="000099"/>
                </a:solidFill>
                <a:latin typeface="微軟正黑體" panose="020B0604030504040204" pitchFamily="34" charset="-120"/>
                <a:ea typeface="微軟正黑體" panose="020B0604030504040204" pitchFamily="34" charset="-120"/>
              </a:rPr>
              <a:t>與採購法第</a:t>
            </a:r>
            <a:r>
              <a:rPr lang="en-US" altLang="zh-TW" sz="2500" b="1">
                <a:solidFill>
                  <a:srgbClr val="000099"/>
                </a:solidFill>
                <a:latin typeface="微軟正黑體" panose="020B0604030504040204" pitchFamily="34" charset="-120"/>
                <a:ea typeface="微軟正黑體" panose="020B0604030504040204" pitchFamily="34" charset="-120"/>
              </a:rPr>
              <a:t>17</a:t>
            </a:r>
            <a:r>
              <a:rPr lang="zh-TW" altLang="en-US" sz="2500" b="1">
                <a:solidFill>
                  <a:srgbClr val="000099"/>
                </a:solidFill>
                <a:latin typeface="微軟正黑體" panose="020B0604030504040204" pitchFamily="34" charset="-120"/>
                <a:ea typeface="微軟正黑體" panose="020B0604030504040204" pitchFamily="34" charset="-120"/>
              </a:rPr>
              <a:t>條第</a:t>
            </a:r>
            <a:r>
              <a:rPr lang="en-US" altLang="zh-TW" sz="2500" b="1">
                <a:solidFill>
                  <a:srgbClr val="000099"/>
                </a:solidFill>
                <a:latin typeface="微軟正黑體" panose="020B0604030504040204" pitchFamily="34" charset="-120"/>
                <a:ea typeface="微軟正黑體" panose="020B0604030504040204" pitchFamily="34" charset="-120"/>
              </a:rPr>
              <a:t>1</a:t>
            </a:r>
            <a:r>
              <a:rPr lang="zh-TW" altLang="en-US" sz="2500" b="1">
                <a:solidFill>
                  <a:srgbClr val="000099"/>
                </a:solidFill>
                <a:latin typeface="微軟正黑體" panose="020B0604030504040204" pitchFamily="34" charset="-120"/>
                <a:ea typeface="微軟正黑體" panose="020B0604030504040204" pitchFamily="34" charset="-120"/>
              </a:rPr>
              <a:t>項有關之</a:t>
            </a:r>
            <a:r>
              <a:rPr lang="zh-TW" altLang="en-US" sz="2500" b="1" u="sng">
                <a:solidFill>
                  <a:srgbClr val="000099"/>
                </a:solidFill>
                <a:uFill>
                  <a:solidFill>
                    <a:srgbClr val="C00000"/>
                  </a:solidFill>
                </a:uFill>
                <a:latin typeface="微軟正黑體" panose="020B0604030504040204" pitchFamily="34" charset="-120"/>
                <a:ea typeface="微軟正黑體" panose="020B0604030504040204" pitchFamily="34" charset="-120"/>
              </a:rPr>
              <a:t>條約或協定</a:t>
            </a:r>
            <a:r>
              <a:rPr lang="zh-TW" altLang="en-US" sz="2500" b="1">
                <a:solidFill>
                  <a:srgbClr val="000099"/>
                </a:solidFill>
                <a:latin typeface="微軟正黑體" panose="020B0604030504040204" pitchFamily="34" charset="-120"/>
                <a:ea typeface="微軟正黑體" panose="020B0604030504040204" pitchFamily="34" charset="-120"/>
              </a:rPr>
              <a:t>，</a:t>
            </a:r>
            <a:r>
              <a:rPr lang="zh-TW" altLang="en-US" sz="2500" b="1" u="sng">
                <a:solidFill>
                  <a:srgbClr val="000099"/>
                </a:solidFill>
                <a:uFill>
                  <a:solidFill>
                    <a:srgbClr val="C00000"/>
                  </a:solidFill>
                </a:uFill>
                <a:latin typeface="微軟正黑體" panose="020B0604030504040204" pitchFamily="34" charset="-120"/>
                <a:ea typeface="微軟正黑體" panose="020B0604030504040204" pitchFamily="34" charset="-120"/>
              </a:rPr>
              <a:t>無論是否適用我國締結之條約或協定之採購</a:t>
            </a:r>
            <a:r>
              <a:rPr lang="zh-TW" altLang="en-US" sz="2500" b="1">
                <a:solidFill>
                  <a:srgbClr val="000099"/>
                </a:solidFill>
                <a:latin typeface="微軟正黑體" panose="020B0604030504040204" pitchFamily="34" charset="-120"/>
                <a:ea typeface="微軟正黑體" panose="020B0604030504040204" pitchFamily="34" charset="-120"/>
              </a:rPr>
              <a:t>，機關</a:t>
            </a:r>
            <a:r>
              <a:rPr lang="zh-TW" altLang="en-US" sz="2500" b="1" u="sng">
                <a:solidFill>
                  <a:srgbClr val="000099"/>
                </a:solidFill>
                <a:uFill>
                  <a:solidFill>
                    <a:srgbClr val="C00000"/>
                  </a:solidFill>
                </a:uFill>
                <a:latin typeface="微軟正黑體" panose="020B0604030504040204" pitchFamily="34" charset="-120"/>
                <a:ea typeface="微軟正黑體" panose="020B0604030504040204" pitchFamily="34" charset="-120"/>
              </a:rPr>
              <a:t>均得於招標文件規定不允許大陸地區廠商、產品或勞務參與採購</a:t>
            </a:r>
            <a:r>
              <a:rPr lang="zh-TW" altLang="en-US" sz="2500" b="1">
                <a:solidFill>
                  <a:srgbClr val="000099"/>
                </a:solidFill>
                <a:latin typeface="微軟正黑體" panose="020B0604030504040204" pitchFamily="34" charset="-120"/>
                <a:ea typeface="微軟正黑體" panose="020B0604030504040204" pitchFamily="34" charset="-120"/>
              </a:rPr>
              <a:t>；本會</a:t>
            </a:r>
            <a:r>
              <a:rPr lang="en-US" altLang="zh-TW" sz="2500" b="1">
                <a:solidFill>
                  <a:srgbClr val="000099"/>
                </a:solidFill>
                <a:latin typeface="微軟正黑體" panose="020B0604030504040204" pitchFamily="34" charset="-120"/>
                <a:ea typeface="微軟正黑體" panose="020B0604030504040204" pitchFamily="34" charset="-120"/>
              </a:rPr>
              <a:t>99.316</a:t>
            </a:r>
            <a:r>
              <a:rPr lang="zh-TW" altLang="en-US" sz="2500" b="1">
                <a:solidFill>
                  <a:srgbClr val="000099"/>
                </a:solidFill>
                <a:latin typeface="微軟正黑體" panose="020B0604030504040204" pitchFamily="34" charset="-120"/>
                <a:ea typeface="微軟正黑體" panose="020B0604030504040204" pitchFamily="34" charset="-120"/>
              </a:rPr>
              <a:t>工程企字第</a:t>
            </a:r>
            <a:r>
              <a:rPr lang="en-US" altLang="zh-TW" sz="2500" b="1">
                <a:solidFill>
                  <a:srgbClr val="000099"/>
                </a:solidFill>
                <a:latin typeface="微軟正黑體" panose="020B0604030504040204" pitchFamily="34" charset="-120"/>
                <a:ea typeface="微軟正黑體" panose="020B0604030504040204" pitchFamily="34" charset="-120"/>
              </a:rPr>
              <a:t>09900101270</a:t>
            </a:r>
            <a:r>
              <a:rPr lang="zh-TW" altLang="en-US" sz="2500" b="1">
                <a:solidFill>
                  <a:srgbClr val="000099"/>
                </a:solidFill>
                <a:latin typeface="微軟正黑體" panose="020B0604030504040204" pitchFamily="34" charset="-120"/>
                <a:ea typeface="微軟正黑體" panose="020B0604030504040204" pitchFamily="34" charset="-120"/>
              </a:rPr>
              <a:t>號函併請查閱。</a:t>
            </a:r>
          </a:p>
          <a:p>
            <a:pPr marL="266700" indent="-266700" algn="just" eaLnBrk="1" hangingPunct="1">
              <a:buClr>
                <a:srgbClr val="003366"/>
              </a:buClr>
              <a:buSzPct val="75000"/>
              <a:defRPr/>
            </a:pPr>
            <a:r>
              <a:rPr lang="en-US" altLang="zh-TW" sz="2500" b="1">
                <a:solidFill>
                  <a:srgbClr val="000099"/>
                </a:solidFill>
                <a:latin typeface="微軟正黑體" panose="020B0604030504040204" pitchFamily="34" charset="-120"/>
                <a:ea typeface="微軟正黑體" panose="020B0604030504040204" pitchFamily="34" charset="-120"/>
              </a:rPr>
              <a:t>(</a:t>
            </a:r>
            <a:r>
              <a:rPr lang="zh-TW" altLang="en-US" sz="2500" b="1">
                <a:solidFill>
                  <a:srgbClr val="000099"/>
                </a:solidFill>
                <a:latin typeface="微軟正黑體" panose="020B0604030504040204" pitchFamily="34" charset="-120"/>
                <a:ea typeface="微軟正黑體" panose="020B0604030504040204" pitchFamily="34" charset="-120"/>
              </a:rPr>
              <a:t>二</a:t>
            </a:r>
            <a:r>
              <a:rPr lang="en-US" altLang="zh-TW" sz="2500" b="1">
                <a:solidFill>
                  <a:srgbClr val="000099"/>
                </a:solidFill>
                <a:latin typeface="微軟正黑體" panose="020B0604030504040204" pitchFamily="34" charset="-120"/>
                <a:ea typeface="微軟正黑體" panose="020B0604030504040204" pitchFamily="34" charset="-120"/>
              </a:rPr>
              <a:t>)</a:t>
            </a:r>
            <a:r>
              <a:rPr lang="zh-TW" altLang="en-US" sz="2500" b="1">
                <a:solidFill>
                  <a:srgbClr val="000099"/>
                </a:solidFill>
                <a:latin typeface="微軟正黑體" panose="020B0604030504040204" pitchFamily="34" charset="-120"/>
                <a:ea typeface="微軟正黑體" panose="020B0604030504040204" pitchFamily="34" charset="-120"/>
              </a:rPr>
              <a:t>對於</a:t>
            </a:r>
            <a:r>
              <a:rPr lang="zh-TW" altLang="en-US" sz="2500" b="1" u="sng">
                <a:solidFill>
                  <a:srgbClr val="000099"/>
                </a:solidFill>
                <a:uFill>
                  <a:solidFill>
                    <a:srgbClr val="C00000"/>
                  </a:solidFill>
                </a:uFill>
                <a:latin typeface="微軟正黑體" panose="020B0604030504040204" pitchFamily="34" charset="-120"/>
                <a:ea typeface="微軟正黑體" panose="020B0604030504040204" pitchFamily="34" charset="-120"/>
              </a:rPr>
              <a:t>廠商所供應整體採購標的之組成項目</a:t>
            </a:r>
            <a:r>
              <a:rPr lang="en-US" altLang="zh-TW" sz="2500" b="1">
                <a:solidFill>
                  <a:srgbClr val="000099"/>
                </a:solidFill>
                <a:latin typeface="微軟正黑體" panose="020B0604030504040204" pitchFamily="34" charset="-120"/>
                <a:ea typeface="微軟正黑體" panose="020B0604030504040204" pitchFamily="34" charset="-120"/>
              </a:rPr>
              <a:t>(</a:t>
            </a:r>
            <a:r>
              <a:rPr lang="zh-TW" altLang="en-US" sz="2500" b="1" u="sng">
                <a:solidFill>
                  <a:srgbClr val="000099"/>
                </a:solidFill>
                <a:uFill>
                  <a:solidFill>
                    <a:srgbClr val="C00000"/>
                  </a:solidFill>
                </a:uFill>
                <a:latin typeface="微軟正黑體" panose="020B0604030504040204" pitchFamily="34" charset="-120"/>
                <a:ea typeface="微軟正黑體" panose="020B0604030504040204" pitchFamily="34" charset="-120"/>
              </a:rPr>
              <a:t>例如製成品之特定組件、工程內含之材料與設施</a:t>
            </a:r>
            <a:r>
              <a:rPr lang="en-US" altLang="zh-TW" sz="2500" b="1">
                <a:solidFill>
                  <a:srgbClr val="000099"/>
                </a:solidFill>
                <a:latin typeface="微軟正黑體" panose="020B0604030504040204" pitchFamily="34" charset="-120"/>
                <a:ea typeface="微軟正黑體" panose="020B0604030504040204" pitchFamily="34" charset="-120"/>
              </a:rPr>
              <a:t>)</a:t>
            </a:r>
            <a:r>
              <a:rPr lang="zh-TW" altLang="en-US" sz="2500" b="1">
                <a:solidFill>
                  <a:srgbClr val="000099"/>
                </a:solidFill>
                <a:latin typeface="微軟正黑體" panose="020B0604030504040204" pitchFamily="34" charset="-120"/>
                <a:ea typeface="微軟正黑體" panose="020B0604030504040204" pitchFamily="34" charset="-120"/>
              </a:rPr>
              <a:t>，</a:t>
            </a:r>
            <a:r>
              <a:rPr lang="zh-TW" altLang="en-US" sz="2500" b="1" u="sng">
                <a:solidFill>
                  <a:srgbClr val="000099"/>
                </a:solidFill>
                <a:uFill>
                  <a:solidFill>
                    <a:srgbClr val="C00000"/>
                  </a:solidFill>
                </a:uFill>
                <a:latin typeface="微軟正黑體" panose="020B0604030504040204" pitchFamily="34" charset="-120"/>
                <a:ea typeface="微軟正黑體" panose="020B0604030504040204" pitchFamily="34" charset="-120"/>
              </a:rPr>
              <a:t>認不宜使用大陸地區產品項目者</a:t>
            </a:r>
            <a:r>
              <a:rPr lang="zh-TW" altLang="en-US" sz="2500" b="1">
                <a:solidFill>
                  <a:srgbClr val="000099"/>
                </a:solidFill>
                <a:latin typeface="微軟正黑體" panose="020B0604030504040204" pitchFamily="34" charset="-120"/>
                <a:ea typeface="微軟正黑體" panose="020B0604030504040204" pitchFamily="34" charset="-120"/>
              </a:rPr>
              <a:t>，請善用本會訂定之</a:t>
            </a:r>
            <a:r>
              <a:rPr lang="zh-TW" altLang="en-US" sz="2500" b="1" u="sng">
                <a:solidFill>
                  <a:srgbClr val="000099"/>
                </a:solidFill>
                <a:uFill>
                  <a:solidFill>
                    <a:srgbClr val="C00000"/>
                  </a:solidFill>
                </a:uFill>
                <a:latin typeface="微軟正黑體" panose="020B0604030504040204" pitchFamily="34" charset="-120"/>
                <a:ea typeface="微軟正黑體" panose="020B0604030504040204" pitchFamily="34" charset="-120"/>
              </a:rPr>
              <a:t>「投標須知範本」第</a:t>
            </a:r>
            <a:r>
              <a:rPr lang="en-US" altLang="zh-TW" sz="2500" b="1" u="sng">
                <a:solidFill>
                  <a:srgbClr val="000099"/>
                </a:solidFill>
                <a:uFill>
                  <a:solidFill>
                    <a:srgbClr val="C00000"/>
                  </a:solidFill>
                </a:uFill>
                <a:latin typeface="微軟正黑體" panose="020B0604030504040204" pitchFamily="34" charset="-120"/>
                <a:ea typeface="微軟正黑體" panose="020B0604030504040204" pitchFamily="34" charset="-120"/>
              </a:rPr>
              <a:t>16</a:t>
            </a:r>
            <a:r>
              <a:rPr lang="zh-TW" altLang="en-US" sz="2500" b="1" u="sng">
                <a:solidFill>
                  <a:srgbClr val="000099"/>
                </a:solidFill>
                <a:uFill>
                  <a:solidFill>
                    <a:srgbClr val="C00000"/>
                  </a:solidFill>
                </a:uFill>
                <a:latin typeface="微軟正黑體" panose="020B0604030504040204" pitchFamily="34" charset="-120"/>
                <a:ea typeface="微軟正黑體" panose="020B0604030504040204" pitchFamily="34" charset="-120"/>
              </a:rPr>
              <a:t>點之</a:t>
            </a:r>
            <a:r>
              <a:rPr lang="en-US" altLang="zh-TW" sz="2500" b="1" u="sng">
                <a:solidFill>
                  <a:srgbClr val="000099"/>
                </a:solidFill>
                <a:uFill>
                  <a:solidFill>
                    <a:srgbClr val="C00000"/>
                  </a:solidFill>
                </a:uFill>
                <a:latin typeface="微軟正黑體" panose="020B0604030504040204" pitchFamily="34" charset="-120"/>
                <a:ea typeface="微軟正黑體" panose="020B0604030504040204" pitchFamily="34" charset="-120"/>
              </a:rPr>
              <a:t>(3)</a:t>
            </a:r>
            <a:r>
              <a:rPr lang="zh-TW" altLang="en-US" sz="2500" b="1" u="sng">
                <a:solidFill>
                  <a:srgbClr val="000099"/>
                </a:solidFill>
                <a:uFill>
                  <a:solidFill>
                    <a:srgbClr val="C00000"/>
                  </a:solidFill>
                </a:uFill>
                <a:latin typeface="微軟正黑體" panose="020B0604030504040204" pitchFamily="34" charset="-120"/>
                <a:ea typeface="微軟正黑體" panose="020B0604030504040204" pitchFamily="34" charset="-120"/>
              </a:rPr>
              <a:t>載明清楚</a:t>
            </a:r>
            <a:r>
              <a:rPr lang="zh-TW" altLang="en-US" sz="2500" b="1">
                <a:solidFill>
                  <a:srgbClr val="000099"/>
                </a:solidFill>
                <a:latin typeface="微軟正黑體" panose="020B0604030504040204" pitchFamily="34" charset="-120"/>
                <a:ea typeface="微軟正黑體" panose="020B0604030504040204" pitchFamily="34" charset="-120"/>
              </a:rPr>
              <a:t>，以利廠商知悉機關要求，避免漏未規定，衍生國安或資安疑慮。</a:t>
            </a:r>
            <a:endParaRPr lang="en-US" altLang="zh-TW" sz="2500" b="1">
              <a:solidFill>
                <a:srgbClr val="000099"/>
              </a:solidFill>
              <a:latin typeface="微軟正黑體" panose="020B0604030504040204" pitchFamily="34" charset="-120"/>
              <a:ea typeface="微軟正黑體" panose="020B0604030504040204" pitchFamily="34" charset="-120"/>
            </a:endParaRPr>
          </a:p>
          <a:p>
            <a:pPr marL="266700" indent="-266700" algn="just" eaLnBrk="1" hangingPunct="1">
              <a:buClr>
                <a:srgbClr val="003366"/>
              </a:buClr>
              <a:buSzPct val="75000"/>
              <a:defRPr/>
            </a:pPr>
            <a:r>
              <a:rPr lang="en-US" altLang="zh-TW" sz="2500" b="1">
                <a:solidFill>
                  <a:srgbClr val="000099"/>
                </a:solidFill>
                <a:latin typeface="微軟正黑體" panose="020B0604030504040204" pitchFamily="34" charset="-120"/>
                <a:ea typeface="微軟正黑體" panose="020B0604030504040204" pitchFamily="34" charset="-120"/>
              </a:rPr>
              <a:t>(</a:t>
            </a:r>
            <a:r>
              <a:rPr lang="zh-TW" altLang="en-US" sz="2500" b="1">
                <a:solidFill>
                  <a:srgbClr val="000099"/>
                </a:solidFill>
                <a:latin typeface="微軟正黑體" panose="020B0604030504040204" pitchFamily="34" charset="-120"/>
                <a:ea typeface="微軟正黑體" panose="020B0604030504040204" pitchFamily="34" charset="-120"/>
              </a:rPr>
              <a:t>三</a:t>
            </a:r>
            <a:r>
              <a:rPr lang="en-US" altLang="zh-TW" sz="2500" b="1">
                <a:solidFill>
                  <a:srgbClr val="000099"/>
                </a:solidFill>
                <a:latin typeface="微軟正黑體" panose="020B0604030504040204" pitchFamily="34" charset="-120"/>
                <a:ea typeface="微軟正黑體" panose="020B0604030504040204" pitchFamily="34" charset="-120"/>
              </a:rPr>
              <a:t>)</a:t>
            </a:r>
            <a:r>
              <a:rPr lang="zh-TW" altLang="en-US" sz="2500" b="1" u="sng">
                <a:solidFill>
                  <a:srgbClr val="000099"/>
                </a:solidFill>
                <a:uFill>
                  <a:solidFill>
                    <a:srgbClr val="C00000"/>
                  </a:solidFill>
                </a:uFill>
                <a:latin typeface="微軟正黑體" panose="020B0604030504040204" pitchFamily="34" charset="-120"/>
                <a:ea typeface="微軟正黑體" panose="020B0604030504040204" pitchFamily="34" charset="-120"/>
              </a:rPr>
              <a:t>資通訊軟體、硬體或服務等有關採購</a:t>
            </a:r>
            <a:r>
              <a:rPr lang="zh-TW" altLang="en-US" sz="2500" b="1">
                <a:solidFill>
                  <a:srgbClr val="000099"/>
                </a:solidFill>
                <a:latin typeface="微軟正黑體" panose="020B0604030504040204" pitchFamily="34" charset="-120"/>
                <a:ea typeface="微軟正黑體" panose="020B0604030504040204" pitchFamily="34" charset="-120"/>
              </a:rPr>
              <a:t>，</a:t>
            </a:r>
            <a:r>
              <a:rPr lang="zh-TW" altLang="en-US" sz="2500" b="1" u="sng">
                <a:solidFill>
                  <a:srgbClr val="000099"/>
                </a:solidFill>
                <a:uFill>
                  <a:solidFill>
                    <a:srgbClr val="C00000"/>
                  </a:solidFill>
                </a:uFill>
                <a:latin typeface="微軟正黑體" panose="020B0604030504040204" pitchFamily="34" charset="-120"/>
                <a:ea typeface="微軟正黑體" panose="020B0604030504040204" pitchFamily="34" charset="-120"/>
              </a:rPr>
              <a:t>「資訊服務採購契約範本」第</a:t>
            </a:r>
            <a:r>
              <a:rPr lang="en-US" altLang="zh-TW" sz="2500" b="1" u="sng">
                <a:solidFill>
                  <a:srgbClr val="000099"/>
                </a:solidFill>
                <a:uFill>
                  <a:solidFill>
                    <a:srgbClr val="C00000"/>
                  </a:solidFill>
                </a:uFill>
                <a:latin typeface="微軟正黑體" panose="020B0604030504040204" pitchFamily="34" charset="-120"/>
                <a:ea typeface="微軟正黑體" panose="020B0604030504040204" pitchFamily="34" charset="-120"/>
              </a:rPr>
              <a:t>8</a:t>
            </a:r>
            <a:r>
              <a:rPr lang="zh-TW" altLang="en-US" sz="2500" b="1" u="sng">
                <a:solidFill>
                  <a:srgbClr val="000099"/>
                </a:solidFill>
                <a:uFill>
                  <a:solidFill>
                    <a:srgbClr val="C00000"/>
                  </a:solidFill>
                </a:uFill>
                <a:latin typeface="微軟正黑體" panose="020B0604030504040204" pitchFamily="34" charset="-120"/>
                <a:ea typeface="微軟正黑體" panose="020B0604030504040204" pitchFamily="34" charset="-120"/>
              </a:rPr>
              <a:t>條履約管理第</a:t>
            </a:r>
            <a:r>
              <a:rPr lang="en-US" altLang="zh-TW" sz="2500" b="1" u="sng">
                <a:solidFill>
                  <a:srgbClr val="000099"/>
                </a:solidFill>
                <a:uFill>
                  <a:solidFill>
                    <a:srgbClr val="C00000"/>
                  </a:solidFill>
                </a:uFill>
                <a:latin typeface="微軟正黑體" panose="020B0604030504040204" pitchFamily="34" charset="-120"/>
                <a:ea typeface="微軟正黑體" panose="020B0604030504040204" pitchFamily="34" charset="-120"/>
              </a:rPr>
              <a:t>24</a:t>
            </a:r>
            <a:r>
              <a:rPr lang="zh-TW" altLang="en-US" sz="2500" b="1" u="sng">
                <a:solidFill>
                  <a:srgbClr val="000099"/>
                </a:solidFill>
                <a:uFill>
                  <a:solidFill>
                    <a:srgbClr val="C00000"/>
                  </a:solidFill>
                </a:uFill>
                <a:latin typeface="微軟正黑體" panose="020B0604030504040204" pitchFamily="34" charset="-120"/>
                <a:ea typeface="微軟正黑體" panose="020B0604030504040204" pitchFamily="34" charset="-120"/>
              </a:rPr>
              <a:t>款訂有「本案涉及資通訊軟體、硬體或服務等相關事務，廠商執行本案之團隊成員不得為陸籍人士，並不得提供及使用大陸廠牌資通訊產品。」之勾選項目</a:t>
            </a:r>
            <a:r>
              <a:rPr lang="zh-TW" altLang="en-US" sz="2500" b="1">
                <a:solidFill>
                  <a:srgbClr val="000099"/>
                </a:solidFill>
                <a:latin typeface="微軟正黑體" panose="020B0604030504040204" pitchFamily="34" charset="-120"/>
                <a:ea typeface="微軟正黑體" panose="020B0604030504040204" pitchFamily="34" charset="-120"/>
              </a:rPr>
              <a:t>。</a:t>
            </a:r>
          </a:p>
          <a:p>
            <a:pPr marL="266700" indent="-266700" algn="just" eaLnBrk="1" hangingPunct="1">
              <a:buClr>
                <a:srgbClr val="003366"/>
              </a:buClr>
              <a:buSzPct val="75000"/>
              <a:defRPr/>
            </a:pPr>
            <a:endParaRPr lang="zh-TW" altLang="en-US" sz="2500" b="1" dirty="0">
              <a:solidFill>
                <a:srgbClr val="006600"/>
              </a:solidFill>
              <a:latin typeface="微軟正黑體" panose="020B0604030504040204" pitchFamily="34" charset="-120"/>
              <a:ea typeface="微軟正黑體" panose="020B0604030504040204" pitchFamily="34" charset="-120"/>
            </a:endParaRPr>
          </a:p>
        </p:txBody>
      </p:sp>
      <p:sp>
        <p:nvSpPr>
          <p:cNvPr id="77829" name="文字方塊 1"/>
          <p:cNvSpPr txBox="1">
            <a:spLocks noChangeArrowheads="1"/>
          </p:cNvSpPr>
          <p:nvPr/>
        </p:nvSpPr>
        <p:spPr bwMode="auto">
          <a:xfrm>
            <a:off x="287524" y="194173"/>
            <a:ext cx="85963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algn="just" eaLnBrk="1" hangingPunct="1">
              <a:defRPr/>
            </a:pPr>
            <a:r>
              <a:rPr lang="en-US" altLang="zh-TW" b="1">
                <a:solidFill>
                  <a:srgbClr val="800000"/>
                </a:solidFill>
                <a:latin typeface="微軟正黑體" panose="020B0604030504040204" pitchFamily="34" charset="-120"/>
                <a:ea typeface="微軟正黑體" panose="020B0604030504040204" pitchFamily="34" charset="-120"/>
              </a:rPr>
              <a:t>111.08.08</a:t>
            </a:r>
            <a:r>
              <a:rPr lang="zh-TW" altLang="en-US" b="1">
                <a:solidFill>
                  <a:srgbClr val="800000"/>
                </a:solidFill>
                <a:latin typeface="微軟正黑體" panose="020B0604030504040204" pitchFamily="34" charset="-120"/>
                <a:ea typeface="微軟正黑體" panose="020B0604030504040204" pitchFamily="34" charset="-120"/>
              </a:rPr>
              <a:t>工程</a:t>
            </a:r>
            <a:r>
              <a:rPr lang="zh-TW" altLang="en-US" b="1" dirty="0">
                <a:solidFill>
                  <a:srgbClr val="800000"/>
                </a:solidFill>
                <a:latin typeface="微軟正黑體" panose="020B0604030504040204" pitchFamily="34" charset="-120"/>
                <a:ea typeface="微軟正黑體" panose="020B0604030504040204" pitchFamily="34" charset="-120"/>
              </a:rPr>
              <a:t>企</a:t>
            </a:r>
            <a:r>
              <a:rPr lang="zh-TW" altLang="en-US" b="1">
                <a:solidFill>
                  <a:srgbClr val="800000"/>
                </a:solidFill>
                <a:latin typeface="微軟正黑體" panose="020B0604030504040204" pitchFamily="34" charset="-120"/>
                <a:ea typeface="微軟正黑體" panose="020B0604030504040204" pitchFamily="34" charset="-120"/>
              </a:rPr>
              <a:t>字第</a:t>
            </a:r>
            <a:r>
              <a:rPr lang="en-US" altLang="zh-TW" b="1">
                <a:solidFill>
                  <a:srgbClr val="800000"/>
                </a:solidFill>
                <a:latin typeface="微軟正黑體" panose="020B0604030504040204" pitchFamily="34" charset="-120"/>
                <a:ea typeface="微軟正黑體" panose="020B0604030504040204" pitchFamily="34" charset="-120"/>
              </a:rPr>
              <a:t>1110100028</a:t>
            </a:r>
            <a:r>
              <a:rPr lang="zh-TW" altLang="en-US" b="1">
                <a:solidFill>
                  <a:srgbClr val="800000"/>
                </a:solidFill>
                <a:latin typeface="微軟正黑體" panose="020B0604030504040204" pitchFamily="34" charset="-120"/>
                <a:ea typeface="微軟正黑體" panose="020B0604030504040204" pitchFamily="34" charset="-120"/>
              </a:rPr>
              <a:t>號函</a:t>
            </a:r>
            <a:r>
              <a:rPr lang="en-US" altLang="zh-TW" b="1">
                <a:solidFill>
                  <a:prstClr val="black"/>
                </a:solidFill>
                <a:latin typeface="微軟正黑體" panose="020B0604030504040204" pitchFamily="34" charset="-120"/>
                <a:ea typeface="微軟正黑體" panose="020B0604030504040204" pitchFamily="34" charset="-120"/>
              </a:rPr>
              <a:t>(</a:t>
            </a:r>
            <a:r>
              <a:rPr lang="zh-TW" altLang="en-US" b="1">
                <a:solidFill>
                  <a:prstClr val="black"/>
                </a:solidFill>
                <a:latin typeface="微軟正黑體" panose="020B0604030504040204" pitchFamily="34" charset="-120"/>
                <a:ea typeface="微軟正黑體" panose="020B0604030504040204" pitchFamily="34" charset="-120"/>
              </a:rPr>
              <a:t>為確保國家或資訊安全及採購品質，機關應依採購法及相關法令確實辦理並負全責</a:t>
            </a:r>
            <a:r>
              <a:rPr lang="en-US" altLang="zh-TW" b="1">
                <a:solidFill>
                  <a:prstClr val="black"/>
                </a:solidFill>
                <a:latin typeface="微軟正黑體" panose="020B0604030504040204" pitchFamily="34" charset="-120"/>
                <a:ea typeface="微軟正黑體" panose="020B0604030504040204" pitchFamily="34" charset="-120"/>
              </a:rPr>
              <a:t>)</a:t>
            </a:r>
            <a:endParaRPr lang="zh-TW" altLang="en-US" b="1" dirty="0">
              <a:solidFill>
                <a:prstClr val="black"/>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7571350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txBox="1">
            <a:spLocks noGrp="1"/>
          </p:cNvSpPr>
          <p:nvPr/>
        </p:nvSpPr>
        <p:spPr>
          <a:xfrm>
            <a:off x="8229600" y="6477000"/>
            <a:ext cx="762000" cy="244475"/>
          </a:xfrm>
          <a:prstGeom prst="rect">
            <a:avLst/>
          </a:prstGeom>
          <a:noFill/>
        </p:spPr>
        <p:txBody>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r" eaLnBrk="1" hangingPunct="1">
              <a:defRPr/>
            </a:pPr>
            <a:fld id="{207A5581-667E-42E7-8B3B-FB7E9818B2EE}" type="slidenum">
              <a:rPr kumimoji="0" lang="en-US" altLang="zh-TW" sz="1600" b="1" smtClean="0">
                <a:solidFill>
                  <a:srgbClr val="AD1F1F"/>
                </a:solidFill>
                <a:effectLst>
                  <a:outerShdw blurRad="38100" dist="38100" dir="2700000" algn="tl">
                    <a:srgbClr val="C0C0C0"/>
                  </a:outerShdw>
                </a:effectLst>
              </a:rPr>
              <a:pPr algn="r" eaLnBrk="1" hangingPunct="1">
                <a:defRPr/>
              </a:pPr>
              <a:t>32</a:t>
            </a:fld>
            <a:endParaRPr kumimoji="0" lang="en-US" altLang="zh-TW" sz="1600" b="1">
              <a:solidFill>
                <a:srgbClr val="AD1F1F"/>
              </a:solidFill>
              <a:effectLst>
                <a:outerShdw blurRad="38100" dist="38100" dir="2700000" algn="tl">
                  <a:srgbClr val="C0C0C0"/>
                </a:outerShdw>
              </a:effectLst>
            </a:endParaRPr>
          </a:p>
        </p:txBody>
      </p:sp>
      <p:sp>
        <p:nvSpPr>
          <p:cNvPr id="9" name="Rectangle 11"/>
          <p:cNvSpPr>
            <a:spLocks noChangeArrowheads="1"/>
          </p:cNvSpPr>
          <p:nvPr/>
        </p:nvSpPr>
        <p:spPr bwMode="auto">
          <a:xfrm>
            <a:off x="131857" y="640431"/>
            <a:ext cx="8859743" cy="6081043"/>
          </a:xfrm>
          <a:prstGeom prst="rect">
            <a:avLst/>
          </a:prstGeom>
          <a:noFill/>
          <a:ln w="9525">
            <a:noFill/>
            <a:miter lim="800000"/>
            <a:headEnd/>
            <a:tailEnd/>
          </a:ln>
          <a:effectLst/>
        </p:spPr>
        <p:txBody>
          <a:bodyPr/>
          <a:lstStyle/>
          <a:p>
            <a:pPr marL="266700" indent="-266700" algn="just" eaLnBrk="1" hangingPunct="1">
              <a:buClr>
                <a:srgbClr val="003366"/>
              </a:buClr>
              <a:buSzPct val="75000"/>
              <a:defRPr/>
            </a:pPr>
            <a:r>
              <a:rPr lang="en-US" altLang="zh-TW" b="1">
                <a:solidFill>
                  <a:srgbClr val="000099"/>
                </a:solidFill>
                <a:latin typeface="微軟正黑體" panose="020B0604030504040204" pitchFamily="34" charset="-120"/>
                <a:ea typeface="微軟正黑體" panose="020B0604030504040204" pitchFamily="34" charset="-120"/>
              </a:rPr>
              <a:t>(</a:t>
            </a:r>
            <a:r>
              <a:rPr lang="zh-TW" altLang="en-US" b="1">
                <a:solidFill>
                  <a:srgbClr val="000099"/>
                </a:solidFill>
                <a:latin typeface="微軟正黑體" panose="020B0604030504040204" pitchFamily="34" charset="-120"/>
                <a:ea typeface="微軟正黑體" panose="020B0604030504040204" pitchFamily="34" charset="-120"/>
              </a:rPr>
              <a:t>四</a:t>
            </a:r>
            <a:r>
              <a:rPr lang="en-US" altLang="zh-TW" b="1">
                <a:solidFill>
                  <a:srgbClr val="000099"/>
                </a:solidFill>
                <a:latin typeface="微軟正黑體" panose="020B0604030504040204" pitchFamily="34" charset="-120"/>
                <a:ea typeface="微軟正黑體" panose="020B0604030504040204" pitchFamily="34" charset="-120"/>
              </a:rPr>
              <a:t>)</a:t>
            </a:r>
            <a:r>
              <a:rPr lang="zh-TW" altLang="en-US" b="1">
                <a:solidFill>
                  <a:srgbClr val="000099"/>
                </a:solidFill>
                <a:latin typeface="微軟正黑體" panose="020B0604030504040204" pitchFamily="34" charset="-120"/>
                <a:ea typeface="微軟正黑體" panose="020B0604030504040204" pitchFamily="34" charset="-120"/>
              </a:rPr>
              <a:t>辦理</a:t>
            </a:r>
            <a:r>
              <a:rPr lang="zh-TW" altLang="en-US" b="1" u="sng">
                <a:solidFill>
                  <a:srgbClr val="000099"/>
                </a:solidFill>
                <a:uFill>
                  <a:solidFill>
                    <a:srgbClr val="C00000"/>
                  </a:solidFill>
                </a:uFill>
                <a:latin typeface="微軟正黑體" panose="020B0604030504040204" pitchFamily="34" charset="-120"/>
                <a:ea typeface="微軟正黑體" panose="020B0604030504040204" pitchFamily="34" charset="-120"/>
              </a:rPr>
              <a:t>涉及國家安全之採購</a:t>
            </a:r>
            <a:r>
              <a:rPr lang="zh-TW" altLang="en-US" b="1">
                <a:solidFill>
                  <a:srgbClr val="000099"/>
                </a:solidFill>
                <a:latin typeface="微軟正黑體" panose="020B0604030504040204" pitchFamily="34" charset="-120"/>
                <a:ea typeface="微軟正黑體" panose="020B0604030504040204" pitchFamily="34" charset="-120"/>
              </a:rPr>
              <a:t>，有對我國或外國廠商資格訂定限制條件之必要者，</a:t>
            </a:r>
            <a:r>
              <a:rPr lang="zh-TW" altLang="en-US" b="1" u="sng">
                <a:solidFill>
                  <a:srgbClr val="000099"/>
                </a:solidFill>
                <a:uFill>
                  <a:solidFill>
                    <a:srgbClr val="C00000"/>
                  </a:solidFill>
                </a:uFill>
                <a:latin typeface="微軟正黑體" panose="020B0604030504040204" pitchFamily="34" charset="-120"/>
                <a:ea typeface="微軟正黑體" panose="020B0604030504040204" pitchFamily="34" charset="-120"/>
              </a:rPr>
              <a:t>請依</a:t>
            </a:r>
            <a:r>
              <a:rPr lang="zh-TW" altLang="en-US" b="1">
                <a:solidFill>
                  <a:srgbClr val="000099"/>
                </a:solidFill>
                <a:latin typeface="微軟正黑體" panose="020B0604030504040204" pitchFamily="34" charset="-120"/>
                <a:ea typeface="微軟正黑體" panose="020B0604030504040204" pitchFamily="34" charset="-120"/>
              </a:rPr>
              <a:t>採購法第</a:t>
            </a:r>
            <a:r>
              <a:rPr lang="en-US" altLang="zh-TW" b="1">
                <a:solidFill>
                  <a:srgbClr val="000099"/>
                </a:solidFill>
                <a:latin typeface="微軟正黑體" panose="020B0604030504040204" pitchFamily="34" charset="-120"/>
                <a:ea typeface="微軟正黑體" panose="020B0604030504040204" pitchFamily="34" charset="-120"/>
              </a:rPr>
              <a:t>17</a:t>
            </a:r>
            <a:r>
              <a:rPr lang="zh-TW" altLang="en-US" b="1">
                <a:solidFill>
                  <a:srgbClr val="000099"/>
                </a:solidFill>
                <a:latin typeface="微軟正黑體" panose="020B0604030504040204" pitchFamily="34" charset="-120"/>
                <a:ea typeface="微軟正黑體" panose="020B0604030504040204" pitchFamily="34" charset="-120"/>
              </a:rPr>
              <a:t>條第</a:t>
            </a:r>
            <a:r>
              <a:rPr lang="en-US" altLang="zh-TW" b="1">
                <a:solidFill>
                  <a:srgbClr val="000099"/>
                </a:solidFill>
                <a:latin typeface="微軟正黑體" panose="020B0604030504040204" pitchFamily="34" charset="-120"/>
                <a:ea typeface="微軟正黑體" panose="020B0604030504040204" pitchFamily="34" charset="-120"/>
              </a:rPr>
              <a:t>4</a:t>
            </a:r>
            <a:r>
              <a:rPr lang="zh-TW" altLang="en-US" b="1">
                <a:solidFill>
                  <a:srgbClr val="000099"/>
                </a:solidFill>
                <a:latin typeface="微軟正黑體" panose="020B0604030504040204" pitchFamily="34" charset="-120"/>
                <a:ea typeface="微軟正黑體" panose="020B0604030504040204" pitchFamily="34" charset="-120"/>
              </a:rPr>
              <a:t>項及該項授權本會訂定之</a:t>
            </a:r>
            <a:r>
              <a:rPr lang="zh-TW" altLang="en-US" b="1" u="sng">
                <a:solidFill>
                  <a:srgbClr val="000099"/>
                </a:solidFill>
                <a:uFill>
                  <a:solidFill>
                    <a:srgbClr val="C00000"/>
                  </a:solidFill>
                </a:uFill>
                <a:latin typeface="微軟正黑體" panose="020B0604030504040204" pitchFamily="34" charset="-120"/>
                <a:ea typeface="微軟正黑體" panose="020B0604030504040204" pitchFamily="34" charset="-120"/>
              </a:rPr>
              <a:t>「機關辦理涉及國家安全採購之廠商資格限制條件及審查作業辦法」規定辦理</a:t>
            </a:r>
            <a:r>
              <a:rPr lang="zh-TW" altLang="en-US" b="1">
                <a:solidFill>
                  <a:srgbClr val="000099"/>
                </a:solidFill>
                <a:latin typeface="微軟正黑體" panose="020B0604030504040204" pitchFamily="34" charset="-120"/>
                <a:ea typeface="微軟正黑體" panose="020B0604030504040204" pitchFamily="34" charset="-120"/>
              </a:rPr>
              <a:t>。</a:t>
            </a:r>
            <a:endParaRPr lang="en-US" altLang="zh-TW" b="1">
              <a:solidFill>
                <a:srgbClr val="000099"/>
              </a:solidFill>
              <a:latin typeface="微軟正黑體" panose="020B0604030504040204" pitchFamily="34" charset="-120"/>
              <a:ea typeface="微軟正黑體" panose="020B0604030504040204" pitchFamily="34" charset="-120"/>
            </a:endParaRPr>
          </a:p>
          <a:p>
            <a:pPr marL="266700" indent="-266700" algn="just" eaLnBrk="1" hangingPunct="1">
              <a:buClr>
                <a:srgbClr val="003366"/>
              </a:buClr>
              <a:buSzPct val="75000"/>
              <a:defRPr/>
            </a:pPr>
            <a:r>
              <a:rPr lang="zh-TW" altLang="en-US" b="1">
                <a:solidFill>
                  <a:srgbClr val="000099"/>
                </a:solidFill>
                <a:latin typeface="微軟正黑體" panose="020B0604030504040204" pitchFamily="34" charset="-120"/>
                <a:ea typeface="微軟正黑體" panose="020B0604030504040204" pitchFamily="34" charset="-120"/>
              </a:rPr>
              <a:t>二、於</a:t>
            </a:r>
            <a:r>
              <a:rPr lang="zh-TW" altLang="en-US" b="1" u="sng">
                <a:solidFill>
                  <a:srgbClr val="000099"/>
                </a:solidFill>
                <a:uFill>
                  <a:solidFill>
                    <a:srgbClr val="C00000"/>
                  </a:solidFill>
                </a:uFill>
                <a:latin typeface="微軟正黑體" panose="020B0604030504040204" pitchFamily="34" charset="-120"/>
                <a:ea typeface="微軟正黑體" panose="020B0604030504040204" pitchFamily="34" charset="-120"/>
              </a:rPr>
              <a:t>開標、審標</a:t>
            </a:r>
            <a:r>
              <a:rPr lang="en-US" altLang="zh-TW" b="1" u="sng">
                <a:solidFill>
                  <a:srgbClr val="000099"/>
                </a:solidFill>
                <a:uFill>
                  <a:solidFill>
                    <a:srgbClr val="C00000"/>
                  </a:solidFill>
                </a:uFill>
                <a:latin typeface="微軟正黑體" panose="020B0604030504040204" pitchFamily="34" charset="-120"/>
                <a:ea typeface="微軟正黑體" panose="020B0604030504040204" pitchFamily="34" charset="-120"/>
              </a:rPr>
              <a:t>(</a:t>
            </a:r>
            <a:r>
              <a:rPr lang="zh-TW" altLang="en-US" b="1" u="sng">
                <a:solidFill>
                  <a:srgbClr val="000099"/>
                </a:solidFill>
                <a:uFill>
                  <a:solidFill>
                    <a:srgbClr val="C00000"/>
                  </a:solidFill>
                </a:uFill>
                <a:latin typeface="微軟正黑體" panose="020B0604030504040204" pitchFamily="34" charset="-120"/>
                <a:ea typeface="微軟正黑體" panose="020B0604030504040204" pitchFamily="34" charset="-120"/>
              </a:rPr>
              <a:t>含評選</a:t>
            </a:r>
            <a:r>
              <a:rPr lang="en-US" altLang="zh-TW" b="1" u="sng">
                <a:solidFill>
                  <a:srgbClr val="000099"/>
                </a:solidFill>
                <a:uFill>
                  <a:solidFill>
                    <a:srgbClr val="C00000"/>
                  </a:solidFill>
                </a:uFill>
                <a:latin typeface="微軟正黑體" panose="020B0604030504040204" pitchFamily="34" charset="-120"/>
                <a:ea typeface="微軟正黑體" panose="020B0604030504040204" pitchFamily="34" charset="-120"/>
              </a:rPr>
              <a:t>)</a:t>
            </a:r>
            <a:r>
              <a:rPr lang="zh-TW" altLang="en-US" b="1" u="sng">
                <a:solidFill>
                  <a:srgbClr val="000099"/>
                </a:solidFill>
                <a:uFill>
                  <a:solidFill>
                    <a:srgbClr val="C00000"/>
                  </a:solidFill>
                </a:uFill>
                <a:latin typeface="微軟正黑體" panose="020B0604030504040204" pitchFamily="34" charset="-120"/>
                <a:ea typeface="微軟正黑體" panose="020B0604030504040204" pitchFamily="34" charset="-120"/>
              </a:rPr>
              <a:t>過程，應確實依招標文件規定審查，對廠商投標文件內容有疑義時，得通知投標廠商提出說明</a:t>
            </a:r>
            <a:r>
              <a:rPr lang="zh-TW" altLang="en-US" b="1">
                <a:solidFill>
                  <a:srgbClr val="000099"/>
                </a:solidFill>
                <a:latin typeface="微軟正黑體" panose="020B0604030504040204" pitchFamily="34" charset="-120"/>
                <a:ea typeface="微軟正黑體" panose="020B0604030504040204" pitchFamily="34" charset="-120"/>
              </a:rPr>
              <a:t>。機關如利用本會訂定之「投標標價清單範本」，其內容包含「投標標的產地</a:t>
            </a:r>
            <a:r>
              <a:rPr lang="en-US" altLang="zh-TW" b="1">
                <a:solidFill>
                  <a:srgbClr val="000099"/>
                </a:solidFill>
                <a:latin typeface="微軟正黑體" panose="020B0604030504040204" pitchFamily="34" charset="-120"/>
                <a:ea typeface="微軟正黑體" panose="020B0604030504040204" pitchFamily="34" charset="-120"/>
              </a:rPr>
              <a:t>(</a:t>
            </a:r>
            <a:r>
              <a:rPr lang="zh-TW" altLang="en-US" b="1">
                <a:solidFill>
                  <a:srgbClr val="000099"/>
                </a:solidFill>
                <a:latin typeface="微軟正黑體" panose="020B0604030504040204" pitchFamily="34" charset="-120"/>
                <a:ea typeface="微軟正黑體" panose="020B0604030504040204" pitchFamily="34" charset="-120"/>
              </a:rPr>
              <a:t>敘明國家或地區</a:t>
            </a:r>
            <a:r>
              <a:rPr lang="en-US" altLang="zh-TW" b="1">
                <a:solidFill>
                  <a:srgbClr val="000099"/>
                </a:solidFill>
                <a:latin typeface="微軟正黑體" panose="020B0604030504040204" pitchFamily="34" charset="-120"/>
                <a:ea typeface="微軟正黑體" panose="020B0604030504040204" pitchFamily="34" charset="-120"/>
              </a:rPr>
              <a:t>)</a:t>
            </a:r>
            <a:r>
              <a:rPr lang="zh-TW" altLang="en-US" b="1">
                <a:solidFill>
                  <a:srgbClr val="000099"/>
                </a:solidFill>
                <a:latin typeface="微軟正黑體" panose="020B0604030504040204" pitchFamily="34" charset="-120"/>
                <a:ea typeface="微軟正黑體" panose="020B0604030504040204" pitchFamily="34" charset="-120"/>
              </a:rPr>
              <a:t>」、「生產</a:t>
            </a:r>
            <a:r>
              <a:rPr lang="en-US" altLang="zh-TW" b="1">
                <a:solidFill>
                  <a:srgbClr val="000099"/>
                </a:solidFill>
                <a:latin typeface="微軟正黑體" panose="020B0604030504040204" pitchFamily="34" charset="-120"/>
                <a:ea typeface="微軟正黑體" panose="020B0604030504040204" pitchFamily="34" charset="-120"/>
              </a:rPr>
              <a:t>/</a:t>
            </a:r>
            <a:r>
              <a:rPr lang="zh-TW" altLang="en-US" b="1">
                <a:solidFill>
                  <a:srgbClr val="000099"/>
                </a:solidFill>
                <a:latin typeface="微軟正黑體" panose="020B0604030504040204" pitchFamily="34" charset="-120"/>
                <a:ea typeface="微軟正黑體" panose="020B0604030504040204" pitchFamily="34" charset="-120"/>
              </a:rPr>
              <a:t>製造</a:t>
            </a:r>
            <a:r>
              <a:rPr lang="en-US" altLang="zh-TW" b="1">
                <a:solidFill>
                  <a:srgbClr val="000099"/>
                </a:solidFill>
                <a:latin typeface="微軟正黑體" panose="020B0604030504040204" pitchFamily="34" charset="-120"/>
                <a:ea typeface="微軟正黑體" panose="020B0604030504040204" pitchFamily="34" charset="-120"/>
              </a:rPr>
              <a:t>/</a:t>
            </a:r>
            <a:r>
              <a:rPr lang="zh-TW" altLang="en-US" b="1">
                <a:solidFill>
                  <a:srgbClr val="000099"/>
                </a:solidFill>
                <a:latin typeface="微軟正黑體" panose="020B0604030504040204" pitchFamily="34" charset="-120"/>
                <a:ea typeface="微軟正黑體" panose="020B0604030504040204" pitchFamily="34" charset="-120"/>
              </a:rPr>
              <a:t>供應者」等欄位，請於審標時注意廠商投標文件是否合於招標文件規定。</a:t>
            </a:r>
          </a:p>
          <a:p>
            <a:pPr marL="266700" indent="-266700" algn="just" eaLnBrk="1" hangingPunct="1">
              <a:buClr>
                <a:srgbClr val="003366"/>
              </a:buClr>
              <a:buSzPct val="75000"/>
              <a:defRPr/>
            </a:pPr>
            <a:r>
              <a:rPr lang="zh-TW" altLang="en-US" b="1">
                <a:solidFill>
                  <a:srgbClr val="000099"/>
                </a:solidFill>
                <a:latin typeface="微軟正黑體" panose="020B0604030504040204" pitchFamily="34" charset="-120"/>
                <a:ea typeface="微軟正黑體" panose="020B0604030504040204" pitchFamily="34" charset="-120"/>
              </a:rPr>
              <a:t>三、於</a:t>
            </a:r>
            <a:r>
              <a:rPr lang="zh-TW" altLang="en-US" b="1" u="sng">
                <a:solidFill>
                  <a:srgbClr val="000099"/>
                </a:solidFill>
                <a:uFill>
                  <a:solidFill>
                    <a:srgbClr val="C00000"/>
                  </a:solidFill>
                </a:uFill>
                <a:latin typeface="微軟正黑體" panose="020B0604030504040204" pitchFamily="34" charset="-120"/>
                <a:ea typeface="微軟正黑體" panose="020B0604030504040204" pitchFamily="34" charset="-120"/>
              </a:rPr>
              <a:t>履約管理及驗收階段，請落實執行採購法及相關法規之規定及契約約定</a:t>
            </a:r>
            <a:r>
              <a:rPr lang="zh-TW" altLang="en-US" b="1">
                <a:solidFill>
                  <a:srgbClr val="000099"/>
                </a:solidFill>
                <a:latin typeface="微軟正黑體" panose="020B0604030504040204" pitchFamily="34" charset="-120"/>
                <a:ea typeface="微軟正黑體" panose="020B0604030504040204" pitchFamily="34" charset="-120"/>
              </a:rPr>
              <a:t>；</a:t>
            </a:r>
            <a:r>
              <a:rPr lang="zh-TW" altLang="en-US" b="1" u="sng">
                <a:solidFill>
                  <a:srgbClr val="000099"/>
                </a:solidFill>
                <a:uFill>
                  <a:solidFill>
                    <a:srgbClr val="C00000"/>
                  </a:solidFill>
                </a:uFill>
                <a:latin typeface="微軟正黑體" panose="020B0604030504040204" pitchFamily="34" charset="-120"/>
                <a:ea typeface="微軟正黑體" panose="020B0604030504040204" pitchFamily="34" charset="-120"/>
              </a:rPr>
              <a:t>契約訂有不允許大陸地區廠商、人士或產品者，機關於履約及驗收時應確實查察廠商履約是否符合契約約定</a:t>
            </a:r>
            <a:r>
              <a:rPr lang="zh-TW" altLang="en-US" b="1">
                <a:solidFill>
                  <a:srgbClr val="000099"/>
                </a:solidFill>
                <a:latin typeface="微軟正黑體" panose="020B0604030504040204" pitchFamily="34" charset="-120"/>
                <a:ea typeface="微軟正黑體" panose="020B0604030504040204" pitchFamily="34" charset="-120"/>
              </a:rPr>
              <a:t>。</a:t>
            </a:r>
          </a:p>
          <a:p>
            <a:pPr marL="266700" indent="-266700" algn="just" eaLnBrk="1" hangingPunct="1">
              <a:buClr>
                <a:srgbClr val="003366"/>
              </a:buClr>
              <a:buSzPct val="75000"/>
              <a:defRPr/>
            </a:pPr>
            <a:r>
              <a:rPr lang="zh-TW" altLang="en-US" b="1">
                <a:solidFill>
                  <a:srgbClr val="000099"/>
                </a:solidFill>
                <a:latin typeface="微軟正黑體" panose="020B0604030504040204" pitchFamily="34" charset="-120"/>
                <a:ea typeface="微軟正黑體" panose="020B0604030504040204" pitchFamily="34" charset="-120"/>
              </a:rPr>
              <a:t>四、採購個案</a:t>
            </a:r>
            <a:r>
              <a:rPr lang="zh-TW" altLang="en-US" b="1" u="sng">
                <a:solidFill>
                  <a:srgbClr val="000099"/>
                </a:solidFill>
                <a:uFill>
                  <a:solidFill>
                    <a:srgbClr val="C00000"/>
                  </a:solidFill>
                </a:uFill>
                <a:latin typeface="微軟正黑體" panose="020B0604030504040204" pitchFamily="34" charset="-120"/>
                <a:ea typeface="微軟正黑體" panose="020B0604030504040204" pitchFamily="34" charset="-120"/>
              </a:rPr>
              <a:t>縱有委託設計、監造、專案管理或代辦採購者</a:t>
            </a:r>
            <a:r>
              <a:rPr lang="zh-TW" altLang="en-US" b="1">
                <a:solidFill>
                  <a:srgbClr val="000099"/>
                </a:solidFill>
                <a:latin typeface="微軟正黑體" panose="020B0604030504040204" pitchFamily="34" charset="-120"/>
                <a:ea typeface="微軟正黑體" panose="020B0604030504040204" pitchFamily="34" charset="-120"/>
              </a:rPr>
              <a:t>，</a:t>
            </a:r>
            <a:r>
              <a:rPr lang="zh-TW" altLang="en-US" b="1" u="sng">
                <a:solidFill>
                  <a:srgbClr val="000099"/>
                </a:solidFill>
                <a:uFill>
                  <a:solidFill>
                    <a:srgbClr val="C00000"/>
                  </a:solidFill>
                </a:uFill>
                <a:latin typeface="微軟正黑體" panose="020B0604030504040204" pitchFamily="34" charset="-120"/>
                <a:ea typeface="微軟正黑體" panose="020B0604030504040204" pitchFamily="34" charset="-120"/>
              </a:rPr>
              <a:t>機關仍應負全責及承擔成敗責任</a:t>
            </a:r>
            <a:r>
              <a:rPr lang="zh-TW" altLang="en-US" b="1">
                <a:solidFill>
                  <a:srgbClr val="000099"/>
                </a:solidFill>
                <a:latin typeface="微軟正黑體" panose="020B0604030504040204" pitchFamily="34" charset="-120"/>
                <a:ea typeface="微軟正黑體" panose="020B0604030504040204" pitchFamily="34" charset="-120"/>
              </a:rPr>
              <a:t>，並請督導各廠商確實依約履行及負責，避免採購缺失，甚至影響國安或資安疑慮。</a:t>
            </a:r>
            <a:endParaRPr lang="zh-TW" altLang="en-US" b="1" dirty="0">
              <a:solidFill>
                <a:srgbClr val="000099"/>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8681638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txBox="1">
            <a:spLocks noGrp="1"/>
          </p:cNvSpPr>
          <p:nvPr/>
        </p:nvSpPr>
        <p:spPr>
          <a:xfrm>
            <a:off x="8229600" y="6477000"/>
            <a:ext cx="762000" cy="244475"/>
          </a:xfrm>
          <a:prstGeom prst="rect">
            <a:avLst/>
          </a:prstGeom>
          <a:noFill/>
        </p:spPr>
        <p:txBody>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r" eaLnBrk="1" hangingPunct="1">
              <a:defRPr/>
            </a:pPr>
            <a:fld id="{1E920E44-094D-44B2-AC55-22252AF91401}" type="slidenum">
              <a:rPr kumimoji="0" lang="en-US" altLang="zh-TW" sz="1600" b="1" smtClean="0">
                <a:solidFill>
                  <a:srgbClr val="AD1F1F"/>
                </a:solidFill>
                <a:effectLst>
                  <a:outerShdw blurRad="38100" dist="38100" dir="2700000" algn="tl">
                    <a:srgbClr val="C0C0C0"/>
                  </a:outerShdw>
                </a:effectLst>
              </a:rPr>
              <a:pPr algn="r" eaLnBrk="1" hangingPunct="1">
                <a:defRPr/>
              </a:pPr>
              <a:t>33</a:t>
            </a:fld>
            <a:endParaRPr kumimoji="0" lang="en-US" altLang="zh-TW" sz="1600" b="1">
              <a:solidFill>
                <a:srgbClr val="AD1F1F"/>
              </a:solidFill>
              <a:effectLst>
                <a:outerShdw blurRad="38100" dist="38100" dir="2700000" algn="tl">
                  <a:srgbClr val="C0C0C0"/>
                </a:outerShdw>
              </a:effectLst>
            </a:endParaRPr>
          </a:p>
        </p:txBody>
      </p:sp>
      <p:sp>
        <p:nvSpPr>
          <p:cNvPr id="6" name="Text Box 4"/>
          <p:cNvSpPr txBox="1">
            <a:spLocks noChangeArrowheads="1"/>
          </p:cNvSpPr>
          <p:nvPr/>
        </p:nvSpPr>
        <p:spPr bwMode="auto">
          <a:xfrm>
            <a:off x="539750" y="344488"/>
            <a:ext cx="6985000"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defRPr/>
            </a:pPr>
            <a:r>
              <a:rPr lang="zh-TW" altLang="en-US" sz="3200" b="1" dirty="0">
                <a:solidFill>
                  <a:srgbClr val="006600"/>
                </a:solidFill>
                <a:latin typeface="微軟正黑體" panose="020B0604030504040204" pitchFamily="34" charset="-120"/>
                <a:ea typeface="微軟正黑體" panose="020B0604030504040204" pitchFamily="34" charset="-120"/>
              </a:rPr>
              <a:t>資訊服務採購實務 </a:t>
            </a:r>
            <a:r>
              <a:rPr lang="en-US" altLang="zh-TW" sz="3200" b="1" dirty="0">
                <a:solidFill>
                  <a:srgbClr val="006600"/>
                </a:solidFill>
                <a:latin typeface="微軟正黑體" panose="020B0604030504040204" pitchFamily="34" charset="-120"/>
                <a:ea typeface="微軟正黑體" panose="020B0604030504040204" pitchFamily="34" charset="-120"/>
                <a:cs typeface="Times New Roman" panose="02020603050405020304" pitchFamily="18" charset="0"/>
              </a:rPr>
              <a:t>Q</a:t>
            </a:r>
            <a:r>
              <a:rPr lang="zh-TW" altLang="en-US" sz="3200" b="1" dirty="0">
                <a:solidFill>
                  <a:srgbClr val="006600"/>
                </a:solidFill>
                <a:latin typeface="微軟正黑體" panose="020B0604030504040204" pitchFamily="34" charset="-120"/>
                <a:ea typeface="微軟正黑體" panose="020B0604030504040204" pitchFamily="34" charset="-120"/>
                <a:cs typeface="Times New Roman" panose="02020603050405020304" pitchFamily="18" charset="0"/>
              </a:rPr>
              <a:t> </a:t>
            </a:r>
            <a:r>
              <a:rPr lang="en-US" altLang="zh-TW" sz="3200" b="1" dirty="0">
                <a:solidFill>
                  <a:srgbClr val="006600"/>
                </a:solidFill>
                <a:latin typeface="微軟正黑體" panose="020B0604030504040204" pitchFamily="34" charset="-120"/>
                <a:ea typeface="微軟正黑體" panose="020B0604030504040204" pitchFamily="34" charset="-120"/>
                <a:cs typeface="Times New Roman" panose="02020603050405020304" pitchFamily="18" charset="0"/>
              </a:rPr>
              <a:t>&amp; A</a:t>
            </a:r>
          </a:p>
        </p:txBody>
      </p:sp>
      <p:sp>
        <p:nvSpPr>
          <p:cNvPr id="267268" name="Rectangle 11"/>
          <p:cNvSpPr>
            <a:spLocks noChangeArrowheads="1"/>
          </p:cNvSpPr>
          <p:nvPr/>
        </p:nvSpPr>
        <p:spPr bwMode="auto">
          <a:xfrm>
            <a:off x="323850" y="1274763"/>
            <a:ext cx="8424863"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42913" indent="-442913">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just">
              <a:buClr>
                <a:srgbClr val="F0A22E"/>
              </a:buClr>
              <a:buFont typeface="Wingdings 2" panose="05020102010507070707" pitchFamily="18" charset="2"/>
              <a:buNone/>
            </a:pPr>
            <a:r>
              <a:rPr lang="en-US" altLang="zh-TW" sz="2400" b="1">
                <a:solidFill>
                  <a:srgbClr val="C00000"/>
                </a:solidFill>
                <a:latin typeface="微軟正黑體" panose="020B0604030504040204" pitchFamily="34" charset="-120"/>
                <a:ea typeface="微軟正黑體" panose="020B0604030504040204" pitchFamily="34" charset="-120"/>
              </a:rPr>
              <a:t>Q</a:t>
            </a:r>
            <a:r>
              <a:rPr lang="zh-TW" altLang="en-US" sz="2400" b="1">
                <a:solidFill>
                  <a:srgbClr val="C00000"/>
                </a:solidFill>
                <a:latin typeface="微軟正黑體" panose="020B0604030504040204" pitchFamily="34" charset="-120"/>
                <a:ea typeface="微軟正黑體" panose="020B0604030504040204" pitchFamily="34" charset="-120"/>
              </a:rPr>
              <a:t>：</a:t>
            </a:r>
            <a:r>
              <a:rPr lang="zh-TW" altLang="en-US" sz="2400" b="1">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總經費</a:t>
            </a:r>
            <a:r>
              <a:rPr lang="en-US" altLang="zh-TW" sz="2400" b="1">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2,200 </a:t>
            </a:r>
            <a:r>
              <a:rPr lang="zh-TW" altLang="en-US" sz="2400" b="1">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萬，其中</a:t>
            </a:r>
            <a:r>
              <a:rPr lang="en-US" altLang="zh-TW" sz="2400" b="1">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800 </a:t>
            </a:r>
            <a:r>
              <a:rPr lang="zh-TW" altLang="en-US" sz="2400" b="1">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萬之硬體設備，係利用共同供應契約訂購；</a:t>
            </a:r>
            <a:r>
              <a:rPr lang="en-US" altLang="zh-TW" sz="2400" b="1">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1,200 </a:t>
            </a:r>
            <a:r>
              <a:rPr lang="zh-TW" altLang="en-US" sz="2400" b="1">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萬之軟體經費，係採公告方式招標；其餘</a:t>
            </a:r>
            <a:r>
              <a:rPr lang="en-US" altLang="zh-TW" sz="2400" b="1">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200 </a:t>
            </a:r>
            <a:r>
              <a:rPr lang="zh-TW" altLang="en-US" sz="2400" b="1">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萬經費另案採購，如此切割採購分別辦理，是否可行</a:t>
            </a:r>
            <a:r>
              <a:rPr lang="en-US" altLang="zh-TW" sz="2400" b="1">
                <a:solidFill>
                  <a:srgbClr val="0000FF"/>
                </a:solidFill>
                <a:latin typeface="微軟正黑體" panose="020B0604030504040204" pitchFamily="34" charset="-120"/>
                <a:ea typeface="微軟正黑體" panose="020B0604030504040204" pitchFamily="34" charset="-120"/>
              </a:rPr>
              <a:t>?</a:t>
            </a:r>
          </a:p>
        </p:txBody>
      </p:sp>
      <p:sp>
        <p:nvSpPr>
          <p:cNvPr id="267269" name="Rectangle 11"/>
          <p:cNvSpPr>
            <a:spLocks noChangeArrowheads="1"/>
          </p:cNvSpPr>
          <p:nvPr/>
        </p:nvSpPr>
        <p:spPr bwMode="auto">
          <a:xfrm>
            <a:off x="323850" y="2708275"/>
            <a:ext cx="8424863" cy="212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42913" indent="-442913">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just">
              <a:buClr>
                <a:srgbClr val="F0A22E"/>
              </a:buClr>
              <a:buFont typeface="Wingdings 2" panose="05020102010507070707" pitchFamily="18" charset="2"/>
              <a:buNone/>
            </a:pPr>
            <a:r>
              <a:rPr lang="en-US" altLang="zh-TW" sz="2400" b="1">
                <a:solidFill>
                  <a:srgbClr val="C00000"/>
                </a:solidFill>
                <a:latin typeface="微軟正黑體" panose="020B0604030504040204" pitchFamily="34" charset="-120"/>
                <a:ea typeface="微軟正黑體" panose="020B0604030504040204" pitchFamily="34" charset="-120"/>
              </a:rPr>
              <a:t>A</a:t>
            </a:r>
            <a:r>
              <a:rPr lang="zh-TW" altLang="en-US" sz="2400" b="1">
                <a:solidFill>
                  <a:srgbClr val="C00000"/>
                </a:solidFill>
                <a:latin typeface="微軟正黑體" panose="020B0604030504040204" pitchFamily="34" charset="-120"/>
                <a:ea typeface="微軟正黑體" panose="020B0604030504040204" pitchFamily="34" charset="-120"/>
              </a:rPr>
              <a:t>：</a:t>
            </a:r>
            <a:r>
              <a:rPr lang="zh-TW" altLang="en-US" sz="2400" b="1">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是否可分別辦理，係由機關依採購法施行細則第</a:t>
            </a:r>
            <a:r>
              <a:rPr lang="en-US" altLang="zh-TW" sz="2400" b="1">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13</a:t>
            </a:r>
            <a:r>
              <a:rPr lang="zh-TW" altLang="en-US" sz="2400" b="1">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條規定本於權責核處。另為免硬體設備先購入後，經一段時間軟體開發才完成，而前已購入之硬體設備恐已不能完全符合所需，爰配合軟體開發時程再購入硬體設備，為較佳之採購策略。</a:t>
            </a:r>
            <a:endParaRPr lang="en-US" altLang="zh-TW" sz="2400" b="1">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42887717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1A6ACCF4-0A37-4BC8-AE1C-7C7F9B9EA7B3}" type="slidenum">
              <a:rPr lang="en-US" altLang="zh-TW" sz="1400" smtClean="0">
                <a:solidFill>
                  <a:srgbClr val="AD1F1F"/>
                </a:solidFill>
                <a:latin typeface="Times New Roman" panose="02020603050405020304" pitchFamily="18" charset="0"/>
              </a:rPr>
              <a:pPr>
                <a:spcBef>
                  <a:spcPct val="0"/>
                </a:spcBef>
                <a:buClrTx/>
                <a:buSzTx/>
                <a:buFontTx/>
                <a:buNone/>
                <a:defRPr/>
              </a:pPr>
              <a:t>34</a:t>
            </a:fld>
            <a:endParaRPr lang="en-US" altLang="zh-TW" sz="1400">
              <a:solidFill>
                <a:srgbClr val="AD1F1F"/>
              </a:solidFill>
              <a:latin typeface="Times New Roman" panose="02020603050405020304" pitchFamily="18" charset="0"/>
            </a:endParaRPr>
          </a:p>
        </p:txBody>
      </p:sp>
      <p:sp>
        <p:nvSpPr>
          <p:cNvPr id="6" name="書卷 (水平) 5"/>
          <p:cNvSpPr/>
          <p:nvPr/>
        </p:nvSpPr>
        <p:spPr>
          <a:xfrm>
            <a:off x="1079612" y="44624"/>
            <a:ext cx="7021513" cy="2160525"/>
          </a:xfrm>
          <a:prstGeom prst="horizontalScroll">
            <a:avLst/>
          </a:prstGeom>
          <a:blipFill>
            <a:blip r:embed="rId3"/>
            <a:tile tx="0" ty="0" sx="100000" sy="100000" flip="none" algn="tl"/>
          </a:blipFill>
          <a:ln>
            <a:solidFill>
              <a:srgbClr val="66003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450850" indent="-450850" algn="just" eaLnBrk="1" hangingPunct="1">
              <a:defRPr/>
            </a:pPr>
            <a:r>
              <a:rPr lang="en-US" altLang="zh-TW" sz="2600" b="1">
                <a:solidFill>
                  <a:srgbClr val="000099"/>
                </a:solidFill>
                <a:latin typeface="微軟正黑體" panose="020B0604030504040204" pitchFamily="34" charset="-120"/>
              </a:rPr>
              <a:t>(1)</a:t>
            </a:r>
            <a:r>
              <a:rPr lang="zh-TW" altLang="en-US" sz="2600" b="1">
                <a:solidFill>
                  <a:srgbClr val="000099"/>
                </a:solidFill>
                <a:latin typeface="微軟正黑體" panose="020B0604030504040204" pitchFamily="34" charset="-120"/>
              </a:rPr>
              <a:t>各類資訊</a:t>
            </a:r>
            <a:r>
              <a:rPr lang="en-US" altLang="zh-TW" sz="2600" b="1">
                <a:solidFill>
                  <a:srgbClr val="000099"/>
                </a:solidFill>
                <a:latin typeface="微軟正黑體" panose="020B0604030504040204" pitchFamily="34" charset="-120"/>
              </a:rPr>
              <a:t>(</a:t>
            </a:r>
            <a:r>
              <a:rPr lang="zh-TW" altLang="en-US" sz="2600" b="1">
                <a:solidFill>
                  <a:srgbClr val="000099"/>
                </a:solidFill>
                <a:latin typeface="微軟正黑體" panose="020B0604030504040204" pitchFamily="34" charset="-120"/>
              </a:rPr>
              <a:t>服務</a:t>
            </a:r>
            <a:r>
              <a:rPr lang="en-US" altLang="zh-TW" sz="2600" b="1">
                <a:solidFill>
                  <a:srgbClr val="000099"/>
                </a:solidFill>
                <a:latin typeface="微軟正黑體" panose="020B0604030504040204" pitchFamily="34" charset="-120"/>
              </a:rPr>
              <a:t>)</a:t>
            </a:r>
            <a:r>
              <a:rPr lang="zh-TW" altLang="en-US" sz="2600" b="1">
                <a:solidFill>
                  <a:srgbClr val="000099"/>
                </a:solidFill>
                <a:latin typeface="微軟正黑體" panose="020B0604030504040204" pitchFamily="34" charset="-120"/>
              </a:rPr>
              <a:t>採購之共通性資通安全基本要求參考一覽表</a:t>
            </a:r>
            <a:endParaRPr lang="en-US" altLang="zh-TW" sz="2600" b="1">
              <a:solidFill>
                <a:srgbClr val="000099"/>
              </a:solidFill>
              <a:latin typeface="微軟正黑體" panose="020B0604030504040204" pitchFamily="34" charset="-120"/>
            </a:endParaRPr>
          </a:p>
          <a:p>
            <a:pPr algn="just" eaLnBrk="1" hangingPunct="1">
              <a:defRPr/>
            </a:pPr>
            <a:r>
              <a:rPr lang="en-US" altLang="zh-TW" sz="2600" b="1">
                <a:solidFill>
                  <a:srgbClr val="000099"/>
                </a:solidFill>
                <a:latin typeface="微軟正黑體" panose="020B0604030504040204" pitchFamily="34" charset="-120"/>
              </a:rPr>
              <a:t>(2)</a:t>
            </a:r>
            <a:r>
              <a:rPr lang="zh-TW" altLang="en-US" sz="2600" b="1">
                <a:solidFill>
                  <a:srgbClr val="000099"/>
                </a:solidFill>
                <a:latin typeface="微軟正黑體" panose="020B0604030504040204" pitchFamily="34" charset="-120"/>
              </a:rPr>
              <a:t>政府資訊服務採購作業指引</a:t>
            </a:r>
            <a:endParaRPr lang="en-US" altLang="zh-TW" sz="2600" b="1">
              <a:solidFill>
                <a:srgbClr val="000099"/>
              </a:solidFill>
              <a:latin typeface="微軟正黑體" panose="020B0604030504040204" pitchFamily="34" charset="-120"/>
            </a:endParaRPr>
          </a:p>
          <a:p>
            <a:pPr algn="just" eaLnBrk="1" hangingPunct="1">
              <a:defRPr/>
            </a:pPr>
            <a:r>
              <a:rPr lang="en-US" altLang="zh-TW" sz="2200" b="1">
                <a:solidFill>
                  <a:srgbClr val="006600"/>
                </a:solidFill>
                <a:latin typeface="微軟正黑體" panose="020B0604030504040204" pitchFamily="34" charset="-120"/>
              </a:rPr>
              <a:t>(112</a:t>
            </a:r>
            <a:r>
              <a:rPr lang="zh-TW" altLang="en-US" sz="2200" b="1">
                <a:solidFill>
                  <a:srgbClr val="006600"/>
                </a:solidFill>
                <a:latin typeface="微軟正黑體" panose="020B0604030504040204" pitchFamily="34" charset="-120"/>
              </a:rPr>
              <a:t>年</a:t>
            </a:r>
            <a:r>
              <a:rPr lang="en-US" altLang="zh-TW" sz="2200" b="1">
                <a:solidFill>
                  <a:srgbClr val="006600"/>
                </a:solidFill>
                <a:latin typeface="微軟正黑體" panose="020B0604030504040204" pitchFamily="34" charset="-120"/>
              </a:rPr>
              <a:t>09</a:t>
            </a:r>
            <a:r>
              <a:rPr lang="zh-TW" altLang="en-US" sz="2200" b="1">
                <a:solidFill>
                  <a:srgbClr val="006600"/>
                </a:solidFill>
                <a:latin typeface="微軟正黑體" panose="020B0604030504040204" pitchFamily="34" charset="-120"/>
              </a:rPr>
              <a:t>月</a:t>
            </a:r>
            <a:r>
              <a:rPr lang="en-US" altLang="zh-TW" sz="2200" b="1">
                <a:solidFill>
                  <a:srgbClr val="006600"/>
                </a:solidFill>
                <a:latin typeface="微軟正黑體" panose="020B0604030504040204" pitchFamily="34" charset="-120"/>
              </a:rPr>
              <a:t>25</a:t>
            </a:r>
            <a:r>
              <a:rPr lang="zh-TW" altLang="en-US" sz="2200" b="1">
                <a:solidFill>
                  <a:srgbClr val="006600"/>
                </a:solidFill>
                <a:latin typeface="微軟正黑體" panose="020B0604030504040204" pitchFamily="34" charset="-120"/>
              </a:rPr>
              <a:t>日工程企字第</a:t>
            </a:r>
            <a:r>
              <a:rPr lang="en-US" altLang="zh-TW" sz="2200" b="1">
                <a:solidFill>
                  <a:srgbClr val="006600"/>
                </a:solidFill>
                <a:latin typeface="微軟正黑體" panose="020B0604030504040204" pitchFamily="34" charset="-120"/>
              </a:rPr>
              <a:t>1120022701</a:t>
            </a:r>
            <a:r>
              <a:rPr lang="zh-TW" altLang="en-US" sz="2200" b="1">
                <a:solidFill>
                  <a:srgbClr val="006600"/>
                </a:solidFill>
                <a:latin typeface="微軟正黑體" panose="020B0604030504040204" pitchFamily="34" charset="-120"/>
              </a:rPr>
              <a:t>號函頒</a:t>
            </a:r>
            <a:r>
              <a:rPr lang="en-US" altLang="zh-TW" sz="2200" b="1">
                <a:solidFill>
                  <a:srgbClr val="006600"/>
                </a:solidFill>
                <a:latin typeface="微軟正黑體" panose="020B0604030504040204" pitchFamily="34" charset="-120"/>
                <a:ea typeface="微軟正黑體" panose="020B0604030504040204" pitchFamily="34" charset="-120"/>
              </a:rPr>
              <a:t>)</a:t>
            </a:r>
            <a:endParaRPr lang="zh-TW" altLang="en-US" sz="2200" dirty="0">
              <a:solidFill>
                <a:srgbClr val="006600"/>
              </a:solidFill>
              <a:latin typeface="微軟正黑體" panose="020B0604030504040204" pitchFamily="34" charset="-120"/>
              <a:ea typeface="微軟正黑體" panose="020B0604030504040204" pitchFamily="34" charset="-120"/>
            </a:endParaRPr>
          </a:p>
        </p:txBody>
      </p:sp>
      <p:sp>
        <p:nvSpPr>
          <p:cNvPr id="5" name="Rectangle 11"/>
          <p:cNvSpPr>
            <a:spLocks noChangeArrowheads="1"/>
          </p:cNvSpPr>
          <p:nvPr/>
        </p:nvSpPr>
        <p:spPr bwMode="auto">
          <a:xfrm>
            <a:off x="251520" y="2312876"/>
            <a:ext cx="8461375" cy="4408599"/>
          </a:xfrm>
          <a:prstGeom prst="rect">
            <a:avLst/>
          </a:prstGeom>
          <a:noFill/>
          <a:ln w="9525">
            <a:noFill/>
            <a:miter lim="800000"/>
            <a:headEnd/>
            <a:tailEnd/>
          </a:ln>
          <a:effectLst/>
        </p:spPr>
        <p:txBody>
          <a:bodyPr/>
          <a:lstStyle/>
          <a:p>
            <a:pPr marL="358775" indent="-358775" algn="just" eaLnBrk="1" hangingPunct="1">
              <a:buClr>
                <a:srgbClr val="006600"/>
              </a:buClr>
              <a:buSzPct val="70000"/>
              <a:buFont typeface="Wingdings" panose="05000000000000000000" pitchFamily="2" charset="2"/>
              <a:buChar char="n"/>
              <a:defRPr/>
            </a:pPr>
            <a:r>
              <a:rPr lang="zh-TW" altLang="en-US" sz="2600" b="1">
                <a:solidFill>
                  <a:srgbClr val="0000FF"/>
                </a:solidFill>
                <a:latin typeface="微軟正黑體" panose="020B0604030504040204" pitchFamily="34" charset="-120"/>
                <a:ea typeface="微軟正黑體" panose="020B0604030504040204" pitchFamily="34" charset="-120"/>
              </a:rPr>
              <a:t>各機關之資訊、資安事項多採委外辦理，而資訊科技變遷快速，為落實資通安全管理及即時有效強化資通安全防護及妥適辦理資訊服務採購</a:t>
            </a:r>
            <a:r>
              <a:rPr lang="zh-TW" altLang="en-US" sz="2600" b="1">
                <a:solidFill>
                  <a:srgbClr val="0000FF"/>
                </a:solidFill>
                <a:uFill>
                  <a:solidFill>
                    <a:srgbClr val="FF0000"/>
                  </a:solidFill>
                </a:uFill>
                <a:latin typeface="微軟正黑體" panose="020B0604030504040204" pitchFamily="34" charset="-120"/>
                <a:ea typeface="微軟正黑體" panose="020B0604030504040204" pitchFamily="34" charset="-120"/>
              </a:rPr>
              <a:t>，</a:t>
            </a:r>
            <a:r>
              <a:rPr lang="zh-TW" altLang="en-US" sz="2600" b="1" u="dbl">
                <a:uFill>
                  <a:solidFill>
                    <a:srgbClr val="FF0000"/>
                  </a:solidFill>
                </a:uFill>
                <a:latin typeface="微軟正黑體" panose="020B0604030504040204" pitchFamily="34" charset="-120"/>
                <a:ea typeface="微軟正黑體" panose="020B0604030504040204" pitchFamily="34" charset="-120"/>
              </a:rPr>
              <a:t>「各類資訊</a:t>
            </a:r>
            <a:r>
              <a:rPr lang="en-US" altLang="zh-TW" sz="2600" b="1" u="dbl">
                <a:uFill>
                  <a:solidFill>
                    <a:srgbClr val="FF0000"/>
                  </a:solidFill>
                </a:uFill>
                <a:latin typeface="微軟正黑體" panose="020B0604030504040204" pitchFamily="34" charset="-120"/>
                <a:ea typeface="微軟正黑體" panose="020B0604030504040204" pitchFamily="34" charset="-120"/>
              </a:rPr>
              <a:t>(</a:t>
            </a:r>
            <a:r>
              <a:rPr lang="zh-TW" altLang="en-US" sz="2600" b="1" u="dbl">
                <a:uFill>
                  <a:solidFill>
                    <a:srgbClr val="FF0000"/>
                  </a:solidFill>
                </a:uFill>
                <a:latin typeface="微軟正黑體" panose="020B0604030504040204" pitchFamily="34" charset="-120"/>
                <a:ea typeface="微軟正黑體" panose="020B0604030504040204" pitchFamily="34" charset="-120"/>
              </a:rPr>
              <a:t>服務</a:t>
            </a:r>
            <a:r>
              <a:rPr lang="en-US" altLang="zh-TW" sz="2600" b="1" u="dbl">
                <a:uFill>
                  <a:solidFill>
                    <a:srgbClr val="FF0000"/>
                  </a:solidFill>
                </a:uFill>
                <a:latin typeface="微軟正黑體" panose="020B0604030504040204" pitchFamily="34" charset="-120"/>
                <a:ea typeface="微軟正黑體" panose="020B0604030504040204" pitchFamily="34" charset="-120"/>
              </a:rPr>
              <a:t>)</a:t>
            </a:r>
            <a:r>
              <a:rPr lang="zh-TW" altLang="en-US" sz="2600" b="1" u="dbl">
                <a:uFill>
                  <a:solidFill>
                    <a:srgbClr val="FF0000"/>
                  </a:solidFill>
                </a:uFill>
                <a:latin typeface="微軟正黑體" panose="020B0604030504040204" pitchFamily="34" charset="-120"/>
                <a:ea typeface="微軟正黑體" panose="020B0604030504040204" pitchFamily="34" charset="-120"/>
              </a:rPr>
              <a:t>採購之共通性資通安全基本要求參考一覽表」將納為本會資訊服務契約範本之附件，由機關視個案特性將所列資安事項納入契約辦理</a:t>
            </a:r>
            <a:r>
              <a:rPr lang="zh-TW" altLang="en-US" sz="2600" b="1">
                <a:solidFill>
                  <a:srgbClr val="0000FF"/>
                </a:solidFill>
                <a:latin typeface="微軟正黑體" panose="020B0604030504040204" pitchFamily="34" charset="-120"/>
                <a:ea typeface="微軟正黑體" panose="020B0604030504040204" pitchFamily="34" charset="-120"/>
              </a:rPr>
              <a:t>。</a:t>
            </a:r>
            <a:endParaRPr lang="en-US" altLang="zh-TW" sz="2600" b="1">
              <a:solidFill>
                <a:srgbClr val="0000FF"/>
              </a:solidFill>
              <a:latin typeface="微軟正黑體" panose="020B0604030504040204" pitchFamily="34" charset="-120"/>
              <a:ea typeface="微軟正黑體" panose="020B0604030504040204" pitchFamily="34" charset="-120"/>
            </a:endParaRPr>
          </a:p>
          <a:p>
            <a:pPr marL="358775" indent="-358775" algn="just" eaLnBrk="1" hangingPunct="1">
              <a:buClr>
                <a:srgbClr val="006600"/>
              </a:buClr>
              <a:buSzPct val="70000"/>
              <a:buFont typeface="Wingdings" panose="05000000000000000000" pitchFamily="2" charset="2"/>
              <a:buChar char="n"/>
              <a:defRPr/>
            </a:pPr>
            <a:r>
              <a:rPr lang="zh-TW" altLang="en-US" sz="2600" b="1">
                <a:solidFill>
                  <a:srgbClr val="0000FF"/>
                </a:solidFill>
                <a:latin typeface="微軟正黑體" panose="020B0604030504040204" pitchFamily="34" charset="-120"/>
                <a:ea typeface="微軟正黑體" panose="020B0604030504040204" pitchFamily="34" charset="-120"/>
              </a:rPr>
              <a:t>為使廠商有適切時間因應，該表之資料或系統類型屬普級部分之資安要求訂於</a:t>
            </a:r>
            <a:r>
              <a:rPr lang="en-US" altLang="zh-TW" sz="2600" b="1">
                <a:solidFill>
                  <a:srgbClr val="0000FF"/>
                </a:solidFill>
                <a:latin typeface="微軟正黑體" panose="020B0604030504040204" pitchFamily="34" charset="-120"/>
                <a:ea typeface="微軟正黑體" panose="020B0604030504040204" pitchFamily="34" charset="-120"/>
              </a:rPr>
              <a:t>113</a:t>
            </a:r>
            <a:r>
              <a:rPr lang="zh-TW" altLang="en-US" sz="2600" b="1">
                <a:solidFill>
                  <a:srgbClr val="0000FF"/>
                </a:solidFill>
                <a:latin typeface="微軟正黑體" panose="020B0604030504040204" pitchFamily="34" charset="-120"/>
                <a:ea typeface="微軟正黑體" panose="020B0604030504040204" pitchFamily="34" charset="-120"/>
              </a:rPr>
              <a:t>年</a:t>
            </a:r>
            <a:r>
              <a:rPr lang="en-US" altLang="zh-TW" sz="2600" b="1">
                <a:solidFill>
                  <a:srgbClr val="0000FF"/>
                </a:solidFill>
                <a:latin typeface="微軟正黑體" panose="020B0604030504040204" pitchFamily="34" charset="-120"/>
                <a:ea typeface="微軟正黑體" panose="020B0604030504040204" pitchFamily="34" charset="-120"/>
              </a:rPr>
              <a:t>3</a:t>
            </a:r>
            <a:r>
              <a:rPr lang="zh-TW" altLang="en-US" sz="2600" b="1">
                <a:solidFill>
                  <a:srgbClr val="0000FF"/>
                </a:solidFill>
                <a:latin typeface="微軟正黑體" panose="020B0604030504040204" pitchFamily="34" charset="-120"/>
                <a:ea typeface="微軟正黑體" panose="020B0604030504040204" pitchFamily="34" charset="-120"/>
              </a:rPr>
              <a:t>月</a:t>
            </a:r>
            <a:r>
              <a:rPr lang="en-US" altLang="zh-TW" sz="2600" b="1">
                <a:solidFill>
                  <a:srgbClr val="0000FF"/>
                </a:solidFill>
                <a:latin typeface="微軟正黑體" panose="020B0604030504040204" pitchFamily="34" charset="-120"/>
                <a:ea typeface="微軟正黑體" panose="020B0604030504040204" pitchFamily="34" charset="-120"/>
              </a:rPr>
              <a:t>1</a:t>
            </a:r>
            <a:r>
              <a:rPr lang="zh-TW" altLang="en-US" sz="2600" b="1">
                <a:solidFill>
                  <a:srgbClr val="0000FF"/>
                </a:solidFill>
                <a:latin typeface="微軟正黑體" panose="020B0604030504040204" pitchFamily="34" charset="-120"/>
                <a:ea typeface="微軟正黑體" panose="020B0604030504040204" pitchFamily="34" charset="-120"/>
              </a:rPr>
              <a:t>日正式施行，中、高等級則訂於</a:t>
            </a:r>
            <a:r>
              <a:rPr lang="en-US" altLang="zh-TW" sz="2600" b="1">
                <a:solidFill>
                  <a:srgbClr val="0000FF"/>
                </a:solidFill>
                <a:latin typeface="微軟正黑體" panose="020B0604030504040204" pitchFamily="34" charset="-120"/>
                <a:ea typeface="微軟正黑體" panose="020B0604030504040204" pitchFamily="34" charset="-120"/>
              </a:rPr>
              <a:t>113</a:t>
            </a:r>
            <a:r>
              <a:rPr lang="zh-TW" altLang="en-US" sz="2600" b="1">
                <a:solidFill>
                  <a:srgbClr val="0000FF"/>
                </a:solidFill>
                <a:latin typeface="微軟正黑體" panose="020B0604030504040204" pitchFamily="34" charset="-120"/>
                <a:ea typeface="微軟正黑體" panose="020B0604030504040204" pitchFamily="34" charset="-120"/>
              </a:rPr>
              <a:t>年</a:t>
            </a:r>
            <a:r>
              <a:rPr lang="en-US" altLang="zh-TW" sz="2600" b="1">
                <a:solidFill>
                  <a:srgbClr val="0000FF"/>
                </a:solidFill>
                <a:latin typeface="微軟正黑體" panose="020B0604030504040204" pitchFamily="34" charset="-120"/>
                <a:ea typeface="微軟正黑體" panose="020B0604030504040204" pitchFamily="34" charset="-120"/>
              </a:rPr>
              <a:t>8</a:t>
            </a:r>
            <a:r>
              <a:rPr lang="zh-TW" altLang="en-US" sz="2600" b="1">
                <a:solidFill>
                  <a:srgbClr val="0000FF"/>
                </a:solidFill>
                <a:latin typeface="微軟正黑體" panose="020B0604030504040204" pitchFamily="34" charset="-120"/>
                <a:ea typeface="微軟正黑體" panose="020B0604030504040204" pitchFamily="34" charset="-120"/>
              </a:rPr>
              <a:t>月</a:t>
            </a:r>
            <a:r>
              <a:rPr lang="en-US" altLang="zh-TW" sz="2600" b="1">
                <a:solidFill>
                  <a:srgbClr val="0000FF"/>
                </a:solidFill>
                <a:latin typeface="微軟正黑體" panose="020B0604030504040204" pitchFamily="34" charset="-120"/>
                <a:ea typeface="微軟正黑體" panose="020B0604030504040204" pitchFamily="34" charset="-120"/>
              </a:rPr>
              <a:t>1</a:t>
            </a:r>
            <a:r>
              <a:rPr lang="zh-TW" altLang="en-US" sz="2600" b="1">
                <a:solidFill>
                  <a:srgbClr val="0000FF"/>
                </a:solidFill>
                <a:latin typeface="微軟正黑體" panose="020B0604030504040204" pitchFamily="34" charset="-120"/>
                <a:ea typeface="微軟正黑體" panose="020B0604030504040204" pitchFamily="34" charset="-120"/>
              </a:rPr>
              <a:t>日正式施行。</a:t>
            </a:r>
            <a:endParaRPr lang="en-US" altLang="zh-TW" sz="2600" b="1">
              <a:solidFill>
                <a:srgbClr val="0000FF"/>
              </a:solidFill>
              <a:latin typeface="微軟正黑體" panose="020B0604030504040204" pitchFamily="34" charset="-120"/>
              <a:ea typeface="微軟正黑體" panose="020B0604030504040204" pitchFamily="34" charset="-120"/>
            </a:endParaRPr>
          </a:p>
          <a:p>
            <a:pPr marL="358775" indent="-358775" algn="just" eaLnBrk="1" hangingPunct="1">
              <a:buClr>
                <a:srgbClr val="006600"/>
              </a:buClr>
              <a:buSzPct val="70000"/>
              <a:buFont typeface="Wingdings" panose="05000000000000000000" pitchFamily="2" charset="2"/>
              <a:buChar char="n"/>
              <a:defRPr/>
            </a:pPr>
            <a:r>
              <a:rPr lang="zh-TW" altLang="en-US" sz="2600" b="1" u="dbl">
                <a:uFill>
                  <a:solidFill>
                    <a:srgbClr val="FF0000"/>
                  </a:solidFill>
                </a:uFill>
                <a:latin typeface="微軟正黑體" panose="020B0604030504040204" pitchFamily="34" charset="-120"/>
                <a:ea typeface="微軟正黑體" panose="020B0604030504040204" pitchFamily="34" charset="-120"/>
              </a:rPr>
              <a:t>「資訊服務採購作業指引」</a:t>
            </a:r>
            <a:r>
              <a:rPr lang="zh-TW" altLang="en-US" sz="2600" b="1">
                <a:solidFill>
                  <a:srgbClr val="0000FF"/>
                </a:solidFill>
                <a:latin typeface="微軟正黑體" panose="020B0604030504040204" pitchFamily="34" charset="-120"/>
                <a:ea typeface="微軟正黑體" panose="020B0604030504040204" pitchFamily="34" charset="-120"/>
              </a:rPr>
              <a:t>即日起即可作為辦理資訊服務採購之作業指引。</a:t>
            </a:r>
            <a:endParaRPr lang="zh-TW" altLang="en-US" sz="2600" b="1" dirty="0">
              <a:solidFill>
                <a:srgbClr val="0000FF"/>
              </a:solidFill>
              <a:latin typeface="微軟正黑體" panose="020B0604030504040204" pitchFamily="34" charset="-120"/>
              <a:ea typeface="微軟正黑體" panose="020B0604030504040204" pitchFamily="34" charset="-12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pic>
        <p:nvPicPr>
          <p:cNvPr id="2" name="圖片 1"/>
          <p:cNvPicPr>
            <a:picLocks noChangeAspect="1"/>
          </p:cNvPicPr>
          <p:nvPr/>
        </p:nvPicPr>
        <p:blipFill>
          <a:blip r:embed="rId3"/>
          <a:stretch>
            <a:fillRect/>
          </a:stretch>
        </p:blipFill>
        <p:spPr>
          <a:xfrm>
            <a:off x="348012" y="566384"/>
            <a:ext cx="8628893" cy="5906219"/>
          </a:xfrm>
          <a:prstGeom prst="rect">
            <a:avLst/>
          </a:prstGeom>
          <a:ln>
            <a:solidFill>
              <a:srgbClr val="0000FF"/>
            </a:solidFill>
          </a:ln>
        </p:spPr>
      </p:pic>
      <p:cxnSp>
        <p:nvCxnSpPr>
          <p:cNvPr id="7" name="直線接點 6"/>
          <p:cNvCxnSpPr/>
          <p:nvPr/>
        </p:nvCxnSpPr>
        <p:spPr>
          <a:xfrm>
            <a:off x="179512" y="6489340"/>
            <a:ext cx="8908574" cy="0"/>
          </a:xfrm>
          <a:prstGeom prst="line">
            <a:avLst/>
          </a:prstGeom>
          <a:ln w="38100">
            <a:solidFill>
              <a:srgbClr val="FF0000"/>
            </a:solidFill>
            <a:prstDash val="dashDot"/>
          </a:ln>
        </p:spPr>
        <p:style>
          <a:lnRef idx="1">
            <a:schemeClr val="accent1"/>
          </a:lnRef>
          <a:fillRef idx="0">
            <a:schemeClr val="accent1"/>
          </a:fillRef>
          <a:effectRef idx="0">
            <a:schemeClr val="accent1"/>
          </a:effectRef>
          <a:fontRef idx="minor">
            <a:schemeClr val="tx1"/>
          </a:fontRef>
        </p:style>
      </p:cxnSp>
      <p:sp>
        <p:nvSpPr>
          <p:cNvPr id="3" name="文字方塊 2"/>
          <p:cNvSpPr txBox="1"/>
          <p:nvPr/>
        </p:nvSpPr>
        <p:spPr>
          <a:xfrm>
            <a:off x="431540" y="627075"/>
            <a:ext cx="1313180" cy="430887"/>
          </a:xfrm>
          <a:prstGeom prst="rect">
            <a:avLst/>
          </a:prstGeom>
          <a:noFill/>
        </p:spPr>
        <p:txBody>
          <a:bodyPr wrap="none" rtlCol="0">
            <a:spAutoFit/>
          </a:bodyPr>
          <a:lstStyle/>
          <a:p>
            <a:r>
              <a:rPr lang="zh-TW" altLang="en-US" sz="2200" b="1">
                <a:solidFill>
                  <a:srgbClr val="FF0000"/>
                </a:solidFill>
                <a:latin typeface="微軟正黑體" panose="020B0604030504040204" pitchFamily="34" charset="-120"/>
                <a:ea typeface="微軟正黑體" panose="020B0604030504040204" pitchFamily="34" charset="-120"/>
              </a:rPr>
              <a:t>摘錄供參</a:t>
            </a:r>
          </a:p>
        </p:txBody>
      </p:sp>
      <p:sp>
        <p:nvSpPr>
          <p:cNvPr id="4" name="文字方塊 3"/>
          <p:cNvSpPr txBox="1"/>
          <p:nvPr/>
        </p:nvSpPr>
        <p:spPr>
          <a:xfrm>
            <a:off x="4463988" y="2168860"/>
            <a:ext cx="1723549" cy="400110"/>
          </a:xfrm>
          <a:prstGeom prst="rect">
            <a:avLst/>
          </a:prstGeom>
          <a:solidFill>
            <a:schemeClr val="bg2">
              <a:lumMod val="90000"/>
            </a:schemeClr>
          </a:solidFill>
        </p:spPr>
        <p:txBody>
          <a:bodyPr wrap="none" rtlCol="0">
            <a:spAutoFit/>
          </a:bodyPr>
          <a:lstStyle/>
          <a:p>
            <a:r>
              <a:rPr lang="zh-TW" altLang="en-US" sz="2000" b="1">
                <a:solidFill>
                  <a:srgbClr val="C00000"/>
                </a:solidFill>
              </a:rPr>
              <a:t>防護需求分級</a:t>
            </a:r>
          </a:p>
        </p:txBody>
      </p:sp>
      <p:sp>
        <p:nvSpPr>
          <p:cNvPr id="5" name="橢圓 4"/>
          <p:cNvSpPr/>
          <p:nvPr/>
        </p:nvSpPr>
        <p:spPr>
          <a:xfrm>
            <a:off x="4968044" y="2672916"/>
            <a:ext cx="1440160" cy="36004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6241577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graphicFrame>
        <p:nvGraphicFramePr>
          <p:cNvPr id="3" name="資料庫圖表 2"/>
          <p:cNvGraphicFramePr/>
          <p:nvPr>
            <p:extLst>
              <p:ext uri="{D42A27DB-BD31-4B8C-83A1-F6EECF244321}">
                <p14:modId xmlns:p14="http://schemas.microsoft.com/office/powerpoint/2010/main" val="1688390902"/>
              </p:ext>
            </p:extLst>
          </p:nvPr>
        </p:nvGraphicFramePr>
        <p:xfrm>
          <a:off x="143508" y="152637"/>
          <a:ext cx="8740080" cy="6446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6" name="直線接點 5"/>
          <p:cNvCxnSpPr>
            <a:endCxn id="7" idx="1"/>
          </p:cNvCxnSpPr>
          <p:nvPr/>
        </p:nvCxnSpPr>
        <p:spPr>
          <a:xfrm flipV="1">
            <a:off x="3527884" y="603752"/>
            <a:ext cx="432048" cy="30497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7" name="文字方塊 6"/>
          <p:cNvSpPr txBox="1"/>
          <p:nvPr/>
        </p:nvSpPr>
        <p:spPr>
          <a:xfrm>
            <a:off x="3959932" y="44624"/>
            <a:ext cx="5040052" cy="1118255"/>
          </a:xfrm>
          <a:prstGeom prst="rect">
            <a:avLst/>
          </a:prstGeom>
          <a:solidFill>
            <a:schemeClr val="bg1">
              <a:lumMod val="85000"/>
            </a:schemeClr>
          </a:solidFill>
          <a:ln>
            <a:solidFill>
              <a:srgbClr val="C00000"/>
            </a:solidFill>
          </a:ln>
        </p:spPr>
        <p:txBody>
          <a:bodyPr wrap="square" rtlCol="0">
            <a:spAutoFit/>
          </a:bodyPr>
          <a:lstStyle/>
          <a:p>
            <a:pPr marL="182563" indent="-182563" algn="just">
              <a:lnSpc>
                <a:spcPts val="2000"/>
              </a:lnSpc>
            </a:pPr>
            <a:r>
              <a:rPr lang="en-US" altLang="zh-TW" sz="1800" b="1">
                <a:latin typeface="+mj-ea"/>
                <a:ea typeface="+mj-ea"/>
              </a:rPr>
              <a:t>1.</a:t>
            </a:r>
            <a:r>
              <a:rPr lang="zh-TW" altLang="en-US" sz="1800" b="1">
                <a:latin typeface="+mj-ea"/>
                <a:ea typeface="+mj-ea"/>
              </a:rPr>
              <a:t>按比例編列資安預算並單獨列項。</a:t>
            </a:r>
            <a:endParaRPr lang="en-US" altLang="zh-TW" sz="1800" b="1">
              <a:latin typeface="+mj-ea"/>
              <a:ea typeface="+mj-ea"/>
            </a:endParaRPr>
          </a:p>
          <a:p>
            <a:pPr marL="182563" indent="-182563" algn="just">
              <a:lnSpc>
                <a:spcPts val="2000"/>
              </a:lnSpc>
            </a:pPr>
            <a:r>
              <a:rPr lang="en-US" altLang="zh-TW" sz="1800" b="1">
                <a:latin typeface="+mj-ea"/>
                <a:ea typeface="+mj-ea"/>
              </a:rPr>
              <a:t>2.</a:t>
            </a:r>
            <a:r>
              <a:rPr lang="zh-TW" altLang="en-US" sz="1800" b="1">
                <a:latin typeface="+mj-ea"/>
                <a:ea typeface="+mj-ea"/>
              </a:rPr>
              <a:t>必要時先行辦理系統整體規劃。</a:t>
            </a:r>
            <a:endParaRPr lang="en-US" altLang="zh-TW" sz="1800" b="1">
              <a:latin typeface="+mj-ea"/>
              <a:ea typeface="+mj-ea"/>
            </a:endParaRPr>
          </a:p>
          <a:p>
            <a:pPr marL="274638" indent="-274638" algn="just">
              <a:lnSpc>
                <a:spcPts val="2000"/>
              </a:lnSpc>
            </a:pPr>
            <a:r>
              <a:rPr lang="en-US" altLang="zh-TW" sz="1800" b="1">
                <a:latin typeface="+mj-ea"/>
                <a:ea typeface="+mj-ea"/>
              </a:rPr>
              <a:t>3.</a:t>
            </a:r>
            <a:r>
              <a:rPr lang="zh-TW" altLang="en-US" sz="1800" b="1" spc="-100">
                <a:latin typeface="+mj-ea"/>
                <a:ea typeface="+mj-ea"/>
              </a:rPr>
              <a:t>依個案特性編列預備費、物價調整費及檢測費。</a:t>
            </a:r>
            <a:endParaRPr lang="en-US" altLang="zh-TW" sz="1800" b="1" spc="-100">
              <a:latin typeface="+mj-ea"/>
              <a:ea typeface="+mj-ea"/>
            </a:endParaRPr>
          </a:p>
          <a:p>
            <a:pPr marL="182563" indent="-182563" algn="just">
              <a:lnSpc>
                <a:spcPts val="2000"/>
              </a:lnSpc>
            </a:pPr>
            <a:r>
              <a:rPr lang="en-US" altLang="zh-TW" sz="1800" b="1">
                <a:latin typeface="+mj-ea"/>
                <a:ea typeface="+mj-ea"/>
              </a:rPr>
              <a:t>4.</a:t>
            </a:r>
            <a:r>
              <a:rPr lang="zh-TW" altLang="en-US" sz="1800" b="1">
                <a:latin typeface="+mj-ea"/>
                <a:ea typeface="+mj-ea"/>
              </a:rPr>
              <a:t>依法得洽廠商提供意見。</a:t>
            </a:r>
          </a:p>
        </p:txBody>
      </p:sp>
      <p:cxnSp>
        <p:nvCxnSpPr>
          <p:cNvPr id="10" name="直線接點 9"/>
          <p:cNvCxnSpPr>
            <a:endCxn id="11" idx="1"/>
          </p:cNvCxnSpPr>
          <p:nvPr/>
        </p:nvCxnSpPr>
        <p:spPr>
          <a:xfrm flipV="1">
            <a:off x="3491880" y="1535403"/>
            <a:ext cx="468052" cy="302647"/>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文字方塊 10"/>
          <p:cNvSpPr txBox="1"/>
          <p:nvPr/>
        </p:nvSpPr>
        <p:spPr>
          <a:xfrm>
            <a:off x="3959932" y="1232756"/>
            <a:ext cx="5040052" cy="605294"/>
          </a:xfrm>
          <a:prstGeom prst="rect">
            <a:avLst/>
          </a:prstGeom>
          <a:solidFill>
            <a:schemeClr val="bg1">
              <a:lumMod val="95000"/>
            </a:schemeClr>
          </a:solidFill>
          <a:ln>
            <a:solidFill>
              <a:srgbClr val="C00000"/>
            </a:solidFill>
          </a:ln>
        </p:spPr>
        <p:txBody>
          <a:bodyPr wrap="square" rtlCol="0">
            <a:spAutoFit/>
          </a:bodyPr>
          <a:lstStyle/>
          <a:p>
            <a:pPr marL="182563" indent="-182563" algn="just">
              <a:lnSpc>
                <a:spcPts val="2000"/>
              </a:lnSpc>
            </a:pPr>
            <a:r>
              <a:rPr lang="en-US" altLang="zh-TW" sz="1800" b="1">
                <a:latin typeface="+mj-ea"/>
                <a:ea typeface="+mj-ea"/>
              </a:rPr>
              <a:t>1.</a:t>
            </a:r>
            <a:r>
              <a:rPr lang="zh-TW" altLang="en-US" sz="1800" b="1">
                <a:latin typeface="+mj-ea"/>
                <a:ea typeface="+mj-ea"/>
              </a:rPr>
              <a:t>評估是否允許陸資廠商參與。</a:t>
            </a:r>
            <a:endParaRPr lang="en-US" altLang="zh-TW" sz="1800" b="1">
              <a:latin typeface="+mj-ea"/>
              <a:ea typeface="+mj-ea"/>
            </a:endParaRPr>
          </a:p>
          <a:p>
            <a:pPr marL="182563" indent="-182563" algn="just">
              <a:lnSpc>
                <a:spcPts val="2000"/>
              </a:lnSpc>
            </a:pPr>
            <a:r>
              <a:rPr lang="en-US" altLang="zh-TW" sz="1800" b="1">
                <a:latin typeface="+mj-ea"/>
                <a:ea typeface="+mj-ea"/>
              </a:rPr>
              <a:t>2.</a:t>
            </a:r>
            <a:r>
              <a:rPr lang="zh-TW" altLang="en-US" sz="1800" b="1">
                <a:latin typeface="+mj-ea"/>
                <a:ea typeface="+mj-ea"/>
              </a:rPr>
              <a:t>必要時限制廠商資金來源比例。</a:t>
            </a:r>
          </a:p>
        </p:txBody>
      </p:sp>
      <p:cxnSp>
        <p:nvCxnSpPr>
          <p:cNvPr id="12" name="直線接點 11"/>
          <p:cNvCxnSpPr>
            <a:endCxn id="13" idx="1"/>
          </p:cNvCxnSpPr>
          <p:nvPr/>
        </p:nvCxnSpPr>
        <p:spPr>
          <a:xfrm flipV="1">
            <a:off x="3491880" y="2604200"/>
            <a:ext cx="468052" cy="320744"/>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3" name="文字方塊 12"/>
          <p:cNvSpPr txBox="1"/>
          <p:nvPr/>
        </p:nvSpPr>
        <p:spPr>
          <a:xfrm>
            <a:off x="3959932" y="1916832"/>
            <a:ext cx="5040052" cy="1374735"/>
          </a:xfrm>
          <a:prstGeom prst="rect">
            <a:avLst/>
          </a:prstGeom>
          <a:solidFill>
            <a:schemeClr val="bg1">
              <a:lumMod val="85000"/>
            </a:schemeClr>
          </a:solidFill>
          <a:ln>
            <a:solidFill>
              <a:srgbClr val="C00000"/>
            </a:solidFill>
          </a:ln>
        </p:spPr>
        <p:txBody>
          <a:bodyPr wrap="square" rtlCol="0">
            <a:spAutoFit/>
          </a:bodyPr>
          <a:lstStyle/>
          <a:p>
            <a:pPr marL="182563" indent="-182563" algn="just">
              <a:lnSpc>
                <a:spcPts val="2000"/>
              </a:lnSpc>
            </a:pPr>
            <a:r>
              <a:rPr lang="en-US" altLang="zh-TW" sz="1800" b="1">
                <a:latin typeface="+mj-ea"/>
                <a:ea typeface="+mj-ea"/>
              </a:rPr>
              <a:t>1.</a:t>
            </a:r>
            <a:r>
              <a:rPr lang="zh-TW" altLang="en-US" sz="1800" b="1">
                <a:latin typeface="+mj-ea"/>
                <a:ea typeface="+mj-ea"/>
              </a:rPr>
              <a:t>詳列機關招標需求。</a:t>
            </a:r>
            <a:endParaRPr lang="en-US" altLang="zh-TW" sz="1800" b="1">
              <a:latin typeface="+mj-ea"/>
              <a:ea typeface="+mj-ea"/>
            </a:endParaRPr>
          </a:p>
          <a:p>
            <a:pPr marL="182563" indent="-182563" algn="just">
              <a:lnSpc>
                <a:spcPts val="2000"/>
              </a:lnSpc>
            </a:pPr>
            <a:r>
              <a:rPr lang="en-US" altLang="zh-TW" sz="1800" b="1">
                <a:latin typeface="+mj-ea"/>
                <a:ea typeface="+mj-ea"/>
              </a:rPr>
              <a:t>2.</a:t>
            </a:r>
            <a:r>
              <a:rPr lang="zh-TW" altLang="en-US" sz="1800" b="1">
                <a:latin typeface="+mj-ea"/>
                <a:ea typeface="+mj-ea"/>
              </a:rPr>
              <a:t>載明服務水準及資安要求。</a:t>
            </a:r>
            <a:endParaRPr lang="en-US" altLang="zh-TW" sz="1800" b="1">
              <a:latin typeface="+mj-ea"/>
              <a:ea typeface="+mj-ea"/>
            </a:endParaRPr>
          </a:p>
          <a:p>
            <a:pPr marL="274638" indent="-274638" algn="just">
              <a:lnSpc>
                <a:spcPts val="2000"/>
              </a:lnSpc>
            </a:pPr>
            <a:r>
              <a:rPr lang="en-US" altLang="zh-TW" sz="1800" b="1">
                <a:latin typeface="+mj-ea"/>
                <a:ea typeface="+mj-ea"/>
              </a:rPr>
              <a:t>3.</a:t>
            </a:r>
            <a:r>
              <a:rPr lang="zh-TW" altLang="en-US" sz="1800" b="1" spc="-100">
                <a:latin typeface="+mj-ea"/>
                <a:ea typeface="+mj-ea"/>
              </a:rPr>
              <a:t>使用政府資料傳輸平臺及納入零信任架構。</a:t>
            </a:r>
            <a:endParaRPr lang="en-US" altLang="zh-TW" sz="1800" b="1" spc="-100">
              <a:latin typeface="+mj-ea"/>
              <a:ea typeface="+mj-ea"/>
            </a:endParaRPr>
          </a:p>
          <a:p>
            <a:pPr marL="182563" indent="-182563" algn="just">
              <a:lnSpc>
                <a:spcPts val="2000"/>
              </a:lnSpc>
            </a:pPr>
            <a:r>
              <a:rPr lang="en-US" altLang="zh-TW" sz="1800" b="1">
                <a:latin typeface="+mj-ea"/>
                <a:ea typeface="+mj-ea"/>
              </a:rPr>
              <a:t>4.</a:t>
            </a:r>
            <a:r>
              <a:rPr lang="zh-TW" altLang="en-US" sz="1800" b="1">
                <a:latin typeface="+mj-ea"/>
                <a:ea typeface="+mj-ea"/>
              </a:rPr>
              <a:t>要求廠商投標時載明執行規劃。</a:t>
            </a:r>
            <a:endParaRPr lang="en-US" altLang="zh-TW" sz="1800" b="1">
              <a:latin typeface="+mj-ea"/>
              <a:ea typeface="+mj-ea"/>
            </a:endParaRPr>
          </a:p>
          <a:p>
            <a:pPr marL="182563" indent="-182563" algn="just">
              <a:lnSpc>
                <a:spcPts val="2000"/>
              </a:lnSpc>
            </a:pPr>
            <a:r>
              <a:rPr lang="en-US" altLang="zh-TW" sz="1800" b="1">
                <a:latin typeface="+mj-ea"/>
                <a:ea typeface="+mj-ea"/>
              </a:rPr>
              <a:t>5.</a:t>
            </a:r>
            <a:r>
              <a:rPr lang="zh-TW" altLang="en-US" sz="1800" b="1">
                <a:latin typeface="+mj-ea"/>
                <a:ea typeface="+mj-ea"/>
              </a:rPr>
              <a:t>妥適訂定招標文件所載之主要部分。</a:t>
            </a:r>
          </a:p>
        </p:txBody>
      </p:sp>
      <p:cxnSp>
        <p:nvCxnSpPr>
          <p:cNvPr id="21" name="直線接點 20"/>
          <p:cNvCxnSpPr>
            <a:endCxn id="22" idx="1"/>
          </p:cNvCxnSpPr>
          <p:nvPr/>
        </p:nvCxnSpPr>
        <p:spPr>
          <a:xfrm flipV="1">
            <a:off x="3491880" y="3659639"/>
            <a:ext cx="468052" cy="302647"/>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2" name="文字方塊 21"/>
          <p:cNvSpPr txBox="1"/>
          <p:nvPr/>
        </p:nvSpPr>
        <p:spPr>
          <a:xfrm>
            <a:off x="3959932" y="3356992"/>
            <a:ext cx="5040052" cy="605294"/>
          </a:xfrm>
          <a:prstGeom prst="rect">
            <a:avLst/>
          </a:prstGeom>
          <a:solidFill>
            <a:schemeClr val="bg1">
              <a:lumMod val="95000"/>
            </a:schemeClr>
          </a:solidFill>
          <a:ln>
            <a:solidFill>
              <a:srgbClr val="C00000"/>
            </a:solidFill>
          </a:ln>
        </p:spPr>
        <p:txBody>
          <a:bodyPr wrap="square" rtlCol="0">
            <a:spAutoFit/>
          </a:bodyPr>
          <a:lstStyle/>
          <a:p>
            <a:pPr marL="182563" indent="-182563" algn="just">
              <a:lnSpc>
                <a:spcPts val="2000"/>
              </a:lnSpc>
            </a:pPr>
            <a:r>
              <a:rPr lang="en-US" altLang="zh-TW" sz="1800" b="1">
                <a:latin typeface="+mj-ea"/>
                <a:ea typeface="+mj-ea"/>
              </a:rPr>
              <a:t>1.</a:t>
            </a:r>
            <a:r>
              <a:rPr lang="zh-TW" altLang="en-US" sz="1800" b="1" spc="-100">
                <a:latin typeface="+mj-ea"/>
                <a:ea typeface="+mj-ea"/>
              </a:rPr>
              <a:t>載明固定價格決標者議價時不議減價格。</a:t>
            </a:r>
            <a:endParaRPr lang="en-US" altLang="zh-TW" sz="1800" b="1" spc="-100">
              <a:latin typeface="+mj-ea"/>
              <a:ea typeface="+mj-ea"/>
            </a:endParaRPr>
          </a:p>
          <a:p>
            <a:pPr marL="182563" indent="-182563" algn="just">
              <a:lnSpc>
                <a:spcPts val="2000"/>
              </a:lnSpc>
            </a:pPr>
            <a:r>
              <a:rPr lang="en-US" altLang="zh-TW" sz="1800" b="1">
                <a:latin typeface="+mj-ea"/>
                <a:ea typeface="+mj-ea"/>
              </a:rPr>
              <a:t>2.</a:t>
            </a:r>
            <a:r>
              <a:rPr lang="zh-TW" altLang="en-US" sz="1800" b="1">
                <a:latin typeface="+mj-ea"/>
                <a:ea typeface="+mj-ea"/>
              </a:rPr>
              <a:t>評選項目考量廠商資安實績及作為。</a:t>
            </a:r>
          </a:p>
        </p:txBody>
      </p:sp>
      <p:cxnSp>
        <p:nvCxnSpPr>
          <p:cNvPr id="25" name="直線接點 24"/>
          <p:cNvCxnSpPr>
            <a:endCxn id="26" idx="1"/>
          </p:cNvCxnSpPr>
          <p:nvPr/>
        </p:nvCxnSpPr>
        <p:spPr>
          <a:xfrm>
            <a:off x="3491880" y="4977172"/>
            <a:ext cx="468052" cy="7744"/>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6" name="文字方塊 25"/>
          <p:cNvSpPr txBox="1"/>
          <p:nvPr/>
        </p:nvSpPr>
        <p:spPr>
          <a:xfrm>
            <a:off x="3959932" y="4041068"/>
            <a:ext cx="5040052" cy="1887696"/>
          </a:xfrm>
          <a:prstGeom prst="rect">
            <a:avLst/>
          </a:prstGeom>
          <a:solidFill>
            <a:schemeClr val="bg1">
              <a:lumMod val="85000"/>
            </a:schemeClr>
          </a:solidFill>
          <a:ln>
            <a:solidFill>
              <a:srgbClr val="C00000"/>
            </a:solidFill>
          </a:ln>
        </p:spPr>
        <p:txBody>
          <a:bodyPr wrap="square" rtlCol="0">
            <a:spAutoFit/>
          </a:bodyPr>
          <a:lstStyle/>
          <a:p>
            <a:pPr marL="182563" indent="-182563" algn="just">
              <a:lnSpc>
                <a:spcPts val="2000"/>
              </a:lnSpc>
            </a:pPr>
            <a:r>
              <a:rPr lang="en-US" altLang="zh-TW" sz="1800" b="1">
                <a:latin typeface="+mj-ea"/>
                <a:ea typeface="+mj-ea"/>
              </a:rPr>
              <a:t>1.</a:t>
            </a:r>
            <a:r>
              <a:rPr lang="zh-TW" altLang="en-US" sz="1800" b="1">
                <a:latin typeface="+mj-ea"/>
                <a:ea typeface="+mj-ea"/>
              </a:rPr>
              <a:t>依契約約定內容協助履約及落實管理。</a:t>
            </a:r>
            <a:endParaRPr lang="en-US" altLang="zh-TW" sz="1800" b="1">
              <a:latin typeface="+mj-ea"/>
              <a:ea typeface="+mj-ea"/>
            </a:endParaRPr>
          </a:p>
          <a:p>
            <a:pPr marL="182563" indent="-182563" algn="just">
              <a:lnSpc>
                <a:spcPts val="2000"/>
              </a:lnSpc>
            </a:pPr>
            <a:r>
              <a:rPr lang="en-US" altLang="zh-TW" sz="1800" b="1">
                <a:latin typeface="+mj-ea"/>
                <a:ea typeface="+mj-ea"/>
              </a:rPr>
              <a:t>2.</a:t>
            </a:r>
            <a:r>
              <a:rPr lang="zh-TW" altLang="en-US" sz="1800" b="1">
                <a:latin typeface="+mj-ea"/>
                <a:ea typeface="+mj-ea"/>
              </a:rPr>
              <a:t>強化履約使用產品及履約人員之管理。</a:t>
            </a:r>
            <a:endParaRPr lang="en-US" altLang="zh-TW" sz="1800" b="1">
              <a:latin typeface="+mj-ea"/>
              <a:ea typeface="+mj-ea"/>
            </a:endParaRPr>
          </a:p>
          <a:p>
            <a:pPr marL="274638" indent="-274638" algn="just">
              <a:lnSpc>
                <a:spcPts val="2000"/>
              </a:lnSpc>
            </a:pPr>
            <a:r>
              <a:rPr lang="en-US" altLang="zh-TW" sz="1800" b="1">
                <a:latin typeface="+mj-ea"/>
                <a:ea typeface="+mj-ea"/>
              </a:rPr>
              <a:t>3.</a:t>
            </a:r>
            <a:r>
              <a:rPr lang="zh-TW" altLang="en-US" sz="1800" b="1" spc="-100">
                <a:latin typeface="+mj-ea"/>
                <a:ea typeface="+mj-ea"/>
              </a:rPr>
              <a:t>反覆檢視需求訪談結果，確認後始進行開發。</a:t>
            </a:r>
            <a:endParaRPr lang="en-US" altLang="zh-TW" sz="1800" b="1" spc="-100">
              <a:latin typeface="+mj-ea"/>
              <a:ea typeface="+mj-ea"/>
            </a:endParaRPr>
          </a:p>
          <a:p>
            <a:pPr marL="182563" indent="-182563" algn="just">
              <a:lnSpc>
                <a:spcPts val="2000"/>
              </a:lnSpc>
            </a:pPr>
            <a:r>
              <a:rPr lang="en-US" altLang="zh-TW" sz="1800" b="1">
                <a:latin typeface="+mj-ea"/>
                <a:ea typeface="+mj-ea"/>
              </a:rPr>
              <a:t>4.</a:t>
            </a:r>
            <a:r>
              <a:rPr lang="zh-TW" altLang="en-US" sz="1800" b="1">
                <a:latin typeface="+mj-ea"/>
                <a:ea typeface="+mj-ea"/>
              </a:rPr>
              <a:t>開發過程設定查核點，反覆檢視執行成果。</a:t>
            </a:r>
            <a:endParaRPr lang="en-US" altLang="zh-TW" sz="1800" b="1">
              <a:latin typeface="+mj-ea"/>
              <a:ea typeface="+mj-ea"/>
            </a:endParaRPr>
          </a:p>
          <a:p>
            <a:pPr marL="182563" indent="-182563" algn="just">
              <a:lnSpc>
                <a:spcPts val="2000"/>
              </a:lnSpc>
            </a:pPr>
            <a:r>
              <a:rPr lang="en-US" altLang="zh-TW" sz="1800" b="1">
                <a:latin typeface="+mj-ea"/>
                <a:ea typeface="+mj-ea"/>
              </a:rPr>
              <a:t>5.</a:t>
            </a:r>
            <a:r>
              <a:rPr lang="zh-TW" altLang="en-US" sz="1800" b="1">
                <a:latin typeface="+mj-ea"/>
                <a:ea typeface="+mj-ea"/>
              </a:rPr>
              <a:t>機關新增需求應合理增加經費及期程。</a:t>
            </a:r>
            <a:endParaRPr lang="en-US" altLang="zh-TW" sz="1800" b="1">
              <a:latin typeface="+mj-ea"/>
              <a:ea typeface="+mj-ea"/>
            </a:endParaRPr>
          </a:p>
          <a:p>
            <a:pPr marL="182563" indent="-182563" algn="just">
              <a:lnSpc>
                <a:spcPts val="2000"/>
              </a:lnSpc>
            </a:pPr>
            <a:r>
              <a:rPr lang="en-US" altLang="zh-TW" sz="1800" b="1">
                <a:latin typeface="+mj-ea"/>
                <a:ea typeface="+mj-ea"/>
              </a:rPr>
              <a:t>6.</a:t>
            </a:r>
            <a:r>
              <a:rPr lang="zh-TW" altLang="en-US" sz="1800" b="1">
                <a:latin typeface="+mj-ea"/>
                <a:ea typeface="+mj-ea"/>
              </a:rPr>
              <a:t>機關以取得授權利用為原則。</a:t>
            </a:r>
            <a:endParaRPr lang="en-US" altLang="zh-TW" sz="1800" b="1">
              <a:latin typeface="+mj-ea"/>
              <a:ea typeface="+mj-ea"/>
            </a:endParaRPr>
          </a:p>
          <a:p>
            <a:pPr marL="182563" indent="-182563" algn="just">
              <a:lnSpc>
                <a:spcPts val="2000"/>
              </a:lnSpc>
            </a:pPr>
            <a:r>
              <a:rPr lang="en-US" altLang="zh-TW" sz="1800" b="1">
                <a:latin typeface="+mj-ea"/>
                <a:ea typeface="+mj-ea"/>
              </a:rPr>
              <a:t>7.</a:t>
            </a:r>
            <a:r>
              <a:rPr lang="zh-TW" altLang="en-US" sz="1800" b="1" spc="-100">
                <a:latin typeface="+mj-ea"/>
                <a:ea typeface="+mj-ea"/>
              </a:rPr>
              <a:t>履約及驗收得請具資訊、資安專業人員協助確認</a:t>
            </a:r>
          </a:p>
        </p:txBody>
      </p:sp>
      <p:cxnSp>
        <p:nvCxnSpPr>
          <p:cNvPr id="34" name="直線接點 33"/>
          <p:cNvCxnSpPr>
            <a:endCxn id="35" idx="1"/>
          </p:cNvCxnSpPr>
          <p:nvPr/>
        </p:nvCxnSpPr>
        <p:spPr>
          <a:xfrm>
            <a:off x="3491880" y="6057292"/>
            <a:ext cx="468052" cy="302647"/>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35" name="文字方塊 34"/>
          <p:cNvSpPr txBox="1"/>
          <p:nvPr/>
        </p:nvSpPr>
        <p:spPr>
          <a:xfrm>
            <a:off x="3959932" y="6057292"/>
            <a:ext cx="5040052" cy="605294"/>
          </a:xfrm>
          <a:prstGeom prst="rect">
            <a:avLst/>
          </a:prstGeom>
          <a:solidFill>
            <a:schemeClr val="bg1">
              <a:lumMod val="95000"/>
            </a:schemeClr>
          </a:solidFill>
          <a:ln>
            <a:solidFill>
              <a:srgbClr val="C00000"/>
            </a:solidFill>
          </a:ln>
        </p:spPr>
        <p:txBody>
          <a:bodyPr wrap="square" rtlCol="0">
            <a:spAutoFit/>
          </a:bodyPr>
          <a:lstStyle/>
          <a:p>
            <a:pPr marL="182563" indent="-182563" algn="just">
              <a:lnSpc>
                <a:spcPts val="2000"/>
              </a:lnSpc>
            </a:pPr>
            <a:r>
              <a:rPr lang="en-US" altLang="zh-TW" sz="1800" b="1">
                <a:latin typeface="+mj-ea"/>
                <a:ea typeface="+mj-ea"/>
              </a:rPr>
              <a:t>1.</a:t>
            </a:r>
            <a:r>
              <a:rPr lang="zh-TW" altLang="en-US" sz="1800" b="1" spc="-100">
                <a:latin typeface="+mj-ea"/>
                <a:ea typeface="+mj-ea"/>
              </a:rPr>
              <a:t>善用契約雙方約定之處理機制。</a:t>
            </a:r>
            <a:endParaRPr lang="en-US" altLang="zh-TW" sz="1800" b="1" spc="-100">
              <a:latin typeface="+mj-ea"/>
              <a:ea typeface="+mj-ea"/>
            </a:endParaRPr>
          </a:p>
          <a:p>
            <a:pPr marL="182563" indent="-182563" algn="just">
              <a:lnSpc>
                <a:spcPts val="2000"/>
              </a:lnSpc>
            </a:pPr>
            <a:r>
              <a:rPr lang="en-US" altLang="zh-TW" sz="1800" b="1">
                <a:latin typeface="+mj-ea"/>
                <a:ea typeface="+mj-ea"/>
              </a:rPr>
              <a:t>2.</a:t>
            </a:r>
            <a:r>
              <a:rPr lang="zh-TW" altLang="en-US" sz="1800" b="1">
                <a:latin typeface="+mj-ea"/>
                <a:ea typeface="+mj-ea"/>
              </a:rPr>
              <a:t>機關成立採購工作及審查小組提供意見。</a:t>
            </a:r>
          </a:p>
        </p:txBody>
      </p:sp>
    </p:spTree>
    <p:extLst>
      <p:ext uri="{BB962C8B-B14F-4D97-AF65-F5344CB8AC3E}">
        <p14:creationId xmlns:p14="http://schemas.microsoft.com/office/powerpoint/2010/main" val="22703653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44950C07-5D54-4D53-B375-97FECE5763C4}" type="slidenum">
              <a:rPr lang="en-US" altLang="zh-TW" sz="1400" smtClean="0">
                <a:solidFill>
                  <a:srgbClr val="AD1F1F"/>
                </a:solidFill>
                <a:latin typeface="Times New Roman" panose="02020603050405020304" pitchFamily="18" charset="0"/>
              </a:rPr>
              <a:pPr>
                <a:spcBef>
                  <a:spcPct val="0"/>
                </a:spcBef>
                <a:buClrTx/>
                <a:buSzTx/>
                <a:buFontTx/>
                <a:buNone/>
                <a:defRPr/>
              </a:pPr>
              <a:t>37</a:t>
            </a:fld>
            <a:endParaRPr lang="en-US" altLang="zh-TW" sz="1400">
              <a:solidFill>
                <a:srgbClr val="AD1F1F"/>
              </a:solidFill>
              <a:latin typeface="Times New Roman" panose="02020603050405020304" pitchFamily="18" charset="0"/>
            </a:endParaRPr>
          </a:p>
        </p:txBody>
      </p:sp>
      <p:sp>
        <p:nvSpPr>
          <p:cNvPr id="2" name="書卷 (水平) 1"/>
          <p:cNvSpPr/>
          <p:nvPr/>
        </p:nvSpPr>
        <p:spPr>
          <a:xfrm>
            <a:off x="932877" y="1880828"/>
            <a:ext cx="7308812" cy="1692188"/>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3600" b="1">
                <a:solidFill>
                  <a:srgbClr val="000099"/>
                </a:solidFill>
                <a:latin typeface="微軟正黑體" panose="020B0604030504040204" pitchFamily="34" charset="-120"/>
              </a:rPr>
              <a:t>資訊服務採購資安檢核事項</a:t>
            </a:r>
            <a:endParaRPr lang="en-US" altLang="zh-TW" sz="3600" b="1">
              <a:solidFill>
                <a:srgbClr val="000099"/>
              </a:solidFill>
              <a:latin typeface="微軟正黑體" panose="020B0604030504040204" pitchFamily="34" charset="-120"/>
            </a:endParaRPr>
          </a:p>
          <a:p>
            <a:pPr algn="ctr" eaLnBrk="1" hangingPunct="1">
              <a:defRPr/>
            </a:pPr>
            <a:r>
              <a:rPr lang="en-US" altLang="zh-TW" b="1">
                <a:solidFill>
                  <a:srgbClr val="006600"/>
                </a:solidFill>
                <a:latin typeface="微軟正黑體" panose="020B0604030504040204" pitchFamily="34" charset="-120"/>
              </a:rPr>
              <a:t>(112</a:t>
            </a:r>
            <a:r>
              <a:rPr lang="zh-TW" altLang="en-US" b="1">
                <a:solidFill>
                  <a:srgbClr val="006600"/>
                </a:solidFill>
                <a:latin typeface="微軟正黑體" panose="020B0604030504040204" pitchFamily="34" charset="-120"/>
              </a:rPr>
              <a:t>年</a:t>
            </a:r>
            <a:r>
              <a:rPr lang="en-US" altLang="zh-TW" b="1">
                <a:solidFill>
                  <a:srgbClr val="006600"/>
                </a:solidFill>
                <a:latin typeface="微軟正黑體" panose="020B0604030504040204" pitchFamily="34" charset="-120"/>
              </a:rPr>
              <a:t>07</a:t>
            </a:r>
            <a:r>
              <a:rPr lang="zh-TW" altLang="en-US" b="1">
                <a:solidFill>
                  <a:srgbClr val="006600"/>
                </a:solidFill>
                <a:latin typeface="微軟正黑體" panose="020B0604030504040204" pitchFamily="34" charset="-120"/>
              </a:rPr>
              <a:t>月</a:t>
            </a:r>
            <a:r>
              <a:rPr lang="en-US" altLang="zh-TW" b="1">
                <a:solidFill>
                  <a:srgbClr val="006600"/>
                </a:solidFill>
                <a:latin typeface="微軟正黑體" panose="020B0604030504040204" pitchFamily="34" charset="-120"/>
              </a:rPr>
              <a:t>18</a:t>
            </a:r>
            <a:r>
              <a:rPr lang="zh-TW" altLang="en-US" b="1">
                <a:solidFill>
                  <a:srgbClr val="006600"/>
                </a:solidFill>
                <a:latin typeface="微軟正黑體" panose="020B0604030504040204" pitchFamily="34" charset="-120"/>
              </a:rPr>
              <a:t>日工程稽字第</a:t>
            </a:r>
            <a:r>
              <a:rPr lang="en-US" altLang="zh-TW" b="1">
                <a:solidFill>
                  <a:srgbClr val="006600"/>
                </a:solidFill>
                <a:latin typeface="微軟正黑體" panose="020B0604030504040204" pitchFamily="34" charset="-120"/>
              </a:rPr>
              <a:t>1121300180</a:t>
            </a:r>
            <a:r>
              <a:rPr lang="zh-TW" altLang="en-US" b="1">
                <a:solidFill>
                  <a:srgbClr val="006600"/>
                </a:solidFill>
                <a:latin typeface="微軟正黑體" panose="020B0604030504040204" pitchFamily="34" charset="-120"/>
              </a:rPr>
              <a:t>號函頒</a:t>
            </a:r>
            <a:r>
              <a:rPr lang="en-US" altLang="zh-TW" b="1">
                <a:solidFill>
                  <a:srgbClr val="006600"/>
                </a:solidFill>
                <a:latin typeface="微軟正黑體" panose="020B0604030504040204" pitchFamily="34" charset="-120"/>
              </a:rPr>
              <a:t>)</a:t>
            </a:r>
            <a:endParaRPr lang="zh-TW" altLang="en-US" sz="3600" b="1" dirty="0">
              <a:solidFill>
                <a:srgbClr val="000099"/>
              </a:solidFill>
              <a:latin typeface="微軟正黑體" panose="020B0604030504040204" pitchFamily="34" charset="-120"/>
            </a:endParaRPr>
          </a:p>
        </p:txBody>
      </p:sp>
    </p:spTree>
    <p:extLst>
      <p:ext uri="{BB962C8B-B14F-4D97-AF65-F5344CB8AC3E}">
        <p14:creationId xmlns:p14="http://schemas.microsoft.com/office/powerpoint/2010/main" val="7725649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44950C07-5D54-4D53-B375-97FECE5763C4}" type="slidenum">
              <a:rPr lang="en-US" altLang="zh-TW" sz="1400" smtClean="0">
                <a:solidFill>
                  <a:srgbClr val="AD1F1F"/>
                </a:solidFill>
                <a:latin typeface="Times New Roman" panose="02020603050405020304" pitchFamily="18" charset="0"/>
              </a:rPr>
              <a:pPr>
                <a:spcBef>
                  <a:spcPct val="0"/>
                </a:spcBef>
                <a:buClrTx/>
                <a:buSzTx/>
                <a:buFontTx/>
                <a:buNone/>
                <a:defRPr/>
              </a:pPr>
              <a:t>38</a:t>
            </a:fld>
            <a:endParaRPr lang="en-US" altLang="zh-TW" sz="1400">
              <a:solidFill>
                <a:srgbClr val="AD1F1F"/>
              </a:solidFill>
              <a:latin typeface="Times New Roman" panose="02020603050405020304" pitchFamily="18" charset="0"/>
            </a:endParaRPr>
          </a:p>
        </p:txBody>
      </p:sp>
      <p:sp>
        <p:nvSpPr>
          <p:cNvPr id="6" name="Rectangle 2"/>
          <p:cNvSpPr>
            <a:spLocks noGrp="1" noChangeArrowheads="1"/>
          </p:cNvSpPr>
          <p:nvPr>
            <p:ph type="title" idx="4294967295"/>
          </p:nvPr>
        </p:nvSpPr>
        <p:spPr>
          <a:xfrm>
            <a:off x="5526648" y="80628"/>
            <a:ext cx="1889668" cy="577614"/>
          </a:xfrm>
        </p:spPr>
        <p:txBody>
          <a:bodyPr wrap="square" lIns="91440" tIns="45720" rIns="91440" bIns="45720" numCol="1" anchorCtr="0" compatLnSpc="1">
            <a:prstTxWarp prst="textNoShape">
              <a:avLst/>
            </a:prstTxWarp>
            <a:normAutofit fontScale="90000"/>
          </a:bodyPr>
          <a:lstStyle/>
          <a:p>
            <a:pPr eaLnBrk="1" hangingPunct="1">
              <a:defRPr/>
            </a:pPr>
            <a:r>
              <a:rPr lang="zh-TW" altLang="en-US" sz="2000" b="1" cap="none">
                <a:solidFill>
                  <a:srgbClr val="003399"/>
                </a:solidFill>
                <a:effectLst/>
                <a:latin typeface="+mj-ea"/>
              </a:rPr>
              <a:t>資訊服務採購案之資安檢核事項</a:t>
            </a:r>
          </a:p>
        </p:txBody>
      </p:sp>
      <p:sp>
        <p:nvSpPr>
          <p:cNvPr id="7" name="Rectangle 2"/>
          <p:cNvSpPr>
            <a:spLocks noGrp="1" noChangeArrowheads="1"/>
          </p:cNvSpPr>
          <p:nvPr>
            <p:ph type="title" idx="4294967295"/>
          </p:nvPr>
        </p:nvSpPr>
        <p:spPr>
          <a:xfrm>
            <a:off x="7181748" y="80628"/>
            <a:ext cx="1890752" cy="577614"/>
          </a:xfrm>
        </p:spPr>
        <p:txBody>
          <a:bodyPr wrap="square" lIns="91440" tIns="45720" rIns="91440" bIns="45720" numCol="1" anchorCtr="0" compatLnSpc="1">
            <a:prstTxWarp prst="textNoShape">
              <a:avLst/>
            </a:prstTxWarp>
            <a:noAutofit/>
          </a:bodyPr>
          <a:lstStyle/>
          <a:p>
            <a:pPr eaLnBrk="1" hangingPunct="1">
              <a:defRPr/>
            </a:pPr>
            <a:r>
              <a:rPr lang="zh-TW" altLang="en-US" sz="1600" b="1" cap="none">
                <a:solidFill>
                  <a:srgbClr val="660033"/>
                </a:solidFill>
                <a:effectLst/>
                <a:latin typeface="+mj-ea"/>
              </a:rPr>
              <a:t>行政院資通安全處</a:t>
            </a:r>
            <a:br>
              <a:rPr lang="zh-TW" altLang="en-US" sz="1600" b="1" cap="none">
                <a:solidFill>
                  <a:srgbClr val="660033"/>
                </a:solidFill>
                <a:effectLst/>
                <a:latin typeface="+mj-ea"/>
              </a:rPr>
            </a:br>
            <a:r>
              <a:rPr lang="en-US" altLang="zh-TW" sz="1600" b="1" cap="none">
                <a:solidFill>
                  <a:srgbClr val="660033"/>
                </a:solidFill>
                <a:effectLst/>
                <a:latin typeface="+mj-ea"/>
              </a:rPr>
              <a:t>110 </a:t>
            </a:r>
            <a:r>
              <a:rPr lang="zh-TW" altLang="en-US" sz="1600" b="1" cap="none">
                <a:solidFill>
                  <a:srgbClr val="660033"/>
                </a:solidFill>
                <a:effectLst/>
                <a:latin typeface="+mj-ea"/>
              </a:rPr>
              <a:t>年 </a:t>
            </a:r>
            <a:r>
              <a:rPr lang="en-US" altLang="zh-TW" sz="1600" b="1" cap="none">
                <a:solidFill>
                  <a:srgbClr val="660033"/>
                </a:solidFill>
                <a:effectLst/>
                <a:latin typeface="+mj-ea"/>
              </a:rPr>
              <a:t>6 </a:t>
            </a:r>
            <a:r>
              <a:rPr lang="zh-TW" altLang="en-US" sz="1600" b="1" cap="none">
                <a:solidFill>
                  <a:srgbClr val="660033"/>
                </a:solidFill>
                <a:effectLst/>
                <a:latin typeface="+mj-ea"/>
              </a:rPr>
              <a:t>月 </a:t>
            </a:r>
            <a:r>
              <a:rPr lang="en-US" altLang="zh-TW" sz="1600" b="1" cap="none">
                <a:solidFill>
                  <a:srgbClr val="660033"/>
                </a:solidFill>
                <a:effectLst/>
                <a:latin typeface="+mj-ea"/>
              </a:rPr>
              <a:t>8 </a:t>
            </a:r>
            <a:r>
              <a:rPr lang="zh-TW" altLang="en-US" sz="1600" b="1" cap="none">
                <a:solidFill>
                  <a:srgbClr val="660033"/>
                </a:solidFill>
                <a:effectLst/>
                <a:latin typeface="+mj-ea"/>
              </a:rPr>
              <a:t>日</a:t>
            </a:r>
          </a:p>
        </p:txBody>
      </p:sp>
      <p:sp>
        <p:nvSpPr>
          <p:cNvPr id="8" name="Rectangle 2"/>
          <p:cNvSpPr>
            <a:spLocks noGrp="1" noChangeArrowheads="1"/>
          </p:cNvSpPr>
          <p:nvPr>
            <p:ph type="title" idx="4294967295"/>
          </p:nvPr>
        </p:nvSpPr>
        <p:spPr>
          <a:xfrm>
            <a:off x="143508" y="332656"/>
            <a:ext cx="4176464" cy="360040"/>
          </a:xfrm>
        </p:spPr>
        <p:txBody>
          <a:bodyPr wrap="square" lIns="91440" tIns="45720" rIns="91440" bIns="45720" numCol="1" anchorCtr="0" compatLnSpc="1">
            <a:prstTxWarp prst="textNoShape">
              <a:avLst/>
            </a:prstTxWarp>
            <a:noAutofit/>
          </a:bodyPr>
          <a:lstStyle/>
          <a:p>
            <a:pPr eaLnBrk="1" hangingPunct="1">
              <a:defRPr/>
            </a:pPr>
            <a:r>
              <a:rPr lang="zh-TW" altLang="en-US" sz="2000" b="1" cap="none">
                <a:solidFill>
                  <a:schemeClr val="tx1"/>
                </a:solidFill>
                <a:effectLst/>
                <a:latin typeface="+mj-ea"/>
              </a:rPr>
              <a:t>一、</a:t>
            </a:r>
            <a:r>
              <a:rPr lang="en-US" altLang="zh-TW" sz="2000" b="1" cap="none">
                <a:solidFill>
                  <a:schemeClr val="tx1"/>
                </a:solidFill>
                <a:effectLst/>
                <a:latin typeface="+mj-ea"/>
              </a:rPr>
              <a:t>109.03.23 </a:t>
            </a:r>
            <a:r>
              <a:rPr lang="zh-TW" altLang="en-US" sz="2000" b="1" cap="none">
                <a:solidFill>
                  <a:schemeClr val="tx1"/>
                </a:solidFill>
                <a:effectLst/>
                <a:latin typeface="+mj-ea"/>
              </a:rPr>
              <a:t>版之投標須知範本</a:t>
            </a:r>
          </a:p>
        </p:txBody>
      </p:sp>
      <p:pic>
        <p:nvPicPr>
          <p:cNvPr id="9" name="圖片 8"/>
          <p:cNvPicPr>
            <a:picLocks noChangeAspect="1"/>
          </p:cNvPicPr>
          <p:nvPr/>
        </p:nvPicPr>
        <p:blipFill>
          <a:blip r:embed="rId3"/>
          <a:stretch>
            <a:fillRect/>
          </a:stretch>
        </p:blipFill>
        <p:spPr>
          <a:xfrm>
            <a:off x="251520" y="692695"/>
            <a:ext cx="8638157" cy="3147141"/>
          </a:xfrm>
          <a:prstGeom prst="rect">
            <a:avLst/>
          </a:prstGeom>
        </p:spPr>
      </p:pic>
      <p:pic>
        <p:nvPicPr>
          <p:cNvPr id="10" name="圖片 9"/>
          <p:cNvPicPr>
            <a:picLocks noChangeAspect="1"/>
          </p:cNvPicPr>
          <p:nvPr/>
        </p:nvPicPr>
        <p:blipFill>
          <a:blip r:embed="rId4"/>
          <a:stretch>
            <a:fillRect/>
          </a:stretch>
        </p:blipFill>
        <p:spPr>
          <a:xfrm>
            <a:off x="251519" y="3844936"/>
            <a:ext cx="8638157" cy="2968440"/>
          </a:xfrm>
          <a:prstGeom prst="rect">
            <a:avLst/>
          </a:prstGeom>
        </p:spPr>
      </p:pic>
    </p:spTree>
    <p:extLst>
      <p:ext uri="{BB962C8B-B14F-4D97-AF65-F5344CB8AC3E}">
        <p14:creationId xmlns:p14="http://schemas.microsoft.com/office/powerpoint/2010/main" val="9671235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8" name="Rectangle 2"/>
          <p:cNvSpPr>
            <a:spLocks noGrp="1" noChangeArrowheads="1"/>
          </p:cNvSpPr>
          <p:nvPr>
            <p:ph type="title" idx="4294967295"/>
          </p:nvPr>
        </p:nvSpPr>
        <p:spPr>
          <a:xfrm>
            <a:off x="251520" y="152636"/>
            <a:ext cx="5436604" cy="396044"/>
          </a:xfrm>
        </p:spPr>
        <p:txBody>
          <a:bodyPr wrap="square" lIns="91440" tIns="45720" rIns="91440" bIns="45720" numCol="1" anchorCtr="0" compatLnSpc="1">
            <a:prstTxWarp prst="textNoShape">
              <a:avLst/>
            </a:prstTxWarp>
            <a:noAutofit/>
          </a:bodyPr>
          <a:lstStyle/>
          <a:p>
            <a:pPr eaLnBrk="1" hangingPunct="1">
              <a:defRPr/>
            </a:pPr>
            <a:r>
              <a:rPr lang="zh-TW" altLang="en-US" sz="2000" b="1" cap="none">
                <a:solidFill>
                  <a:schemeClr val="tx1"/>
                </a:solidFill>
                <a:effectLst/>
                <a:latin typeface="+mj-ea"/>
              </a:rPr>
              <a:t>二、</a:t>
            </a:r>
            <a:r>
              <a:rPr lang="en-US" altLang="zh-TW" sz="2000" b="1" cap="none">
                <a:solidFill>
                  <a:schemeClr val="tx1"/>
                </a:solidFill>
                <a:effectLst/>
                <a:latin typeface="+mj-ea"/>
              </a:rPr>
              <a:t>110.04.09 </a:t>
            </a:r>
            <a:r>
              <a:rPr lang="zh-TW" altLang="en-US" sz="2000" b="1" cap="none">
                <a:solidFill>
                  <a:schemeClr val="tx1"/>
                </a:solidFill>
                <a:effectLst/>
                <a:latin typeface="+mj-ea"/>
              </a:rPr>
              <a:t>修正之資訊服務採購契約範本</a:t>
            </a:r>
          </a:p>
        </p:txBody>
      </p:sp>
      <p:pic>
        <p:nvPicPr>
          <p:cNvPr id="2" name="圖片 1"/>
          <p:cNvPicPr>
            <a:picLocks noChangeAspect="1"/>
          </p:cNvPicPr>
          <p:nvPr/>
        </p:nvPicPr>
        <p:blipFill>
          <a:blip r:embed="rId3"/>
          <a:stretch>
            <a:fillRect/>
          </a:stretch>
        </p:blipFill>
        <p:spPr>
          <a:xfrm>
            <a:off x="251520" y="548680"/>
            <a:ext cx="8713140" cy="5364596"/>
          </a:xfrm>
          <a:prstGeom prst="rect">
            <a:avLst/>
          </a:prstGeom>
        </p:spPr>
      </p:pic>
    </p:spTree>
    <p:extLst>
      <p:ext uri="{BB962C8B-B14F-4D97-AF65-F5344CB8AC3E}">
        <p14:creationId xmlns:p14="http://schemas.microsoft.com/office/powerpoint/2010/main" val="24941382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pic>
        <p:nvPicPr>
          <p:cNvPr id="4" name="圖片 3"/>
          <p:cNvPicPr>
            <a:picLocks noChangeAspect="1"/>
          </p:cNvPicPr>
          <p:nvPr/>
        </p:nvPicPr>
        <p:blipFill>
          <a:blip r:embed="rId3"/>
          <a:stretch>
            <a:fillRect/>
          </a:stretch>
        </p:blipFill>
        <p:spPr>
          <a:xfrm>
            <a:off x="287524" y="188640"/>
            <a:ext cx="8632068" cy="6408712"/>
          </a:xfrm>
          <a:prstGeom prst="rect">
            <a:avLst/>
          </a:prstGeom>
        </p:spPr>
      </p:pic>
    </p:spTree>
    <p:extLst>
      <p:ext uri="{BB962C8B-B14F-4D97-AF65-F5344CB8AC3E}">
        <p14:creationId xmlns:p14="http://schemas.microsoft.com/office/powerpoint/2010/main" val="18991168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pic>
        <p:nvPicPr>
          <p:cNvPr id="2" name="圖片 1"/>
          <p:cNvPicPr>
            <a:picLocks noChangeAspect="1"/>
          </p:cNvPicPr>
          <p:nvPr/>
        </p:nvPicPr>
        <p:blipFill>
          <a:blip r:embed="rId3"/>
          <a:stretch>
            <a:fillRect/>
          </a:stretch>
        </p:blipFill>
        <p:spPr>
          <a:xfrm>
            <a:off x="323528" y="296652"/>
            <a:ext cx="8532948" cy="6228692"/>
          </a:xfrm>
          <a:prstGeom prst="rect">
            <a:avLst/>
          </a:prstGeom>
        </p:spPr>
      </p:pic>
    </p:spTree>
    <p:extLst>
      <p:ext uri="{BB962C8B-B14F-4D97-AF65-F5344CB8AC3E}">
        <p14:creationId xmlns:p14="http://schemas.microsoft.com/office/powerpoint/2010/main" val="42495729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pic>
        <p:nvPicPr>
          <p:cNvPr id="3" name="圖片 2"/>
          <p:cNvPicPr>
            <a:picLocks noChangeAspect="1"/>
          </p:cNvPicPr>
          <p:nvPr/>
        </p:nvPicPr>
        <p:blipFill>
          <a:blip r:embed="rId3"/>
          <a:stretch>
            <a:fillRect/>
          </a:stretch>
        </p:blipFill>
        <p:spPr>
          <a:xfrm>
            <a:off x="251520" y="332656"/>
            <a:ext cx="8706980" cy="6264696"/>
          </a:xfrm>
          <a:prstGeom prst="rect">
            <a:avLst/>
          </a:prstGeom>
        </p:spPr>
      </p:pic>
    </p:spTree>
    <p:extLst>
      <p:ext uri="{BB962C8B-B14F-4D97-AF65-F5344CB8AC3E}">
        <p14:creationId xmlns:p14="http://schemas.microsoft.com/office/powerpoint/2010/main" val="13231349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pic>
        <p:nvPicPr>
          <p:cNvPr id="2" name="圖片 1"/>
          <p:cNvPicPr>
            <a:picLocks noChangeAspect="1"/>
          </p:cNvPicPr>
          <p:nvPr/>
        </p:nvPicPr>
        <p:blipFill>
          <a:blip r:embed="rId3"/>
          <a:stretch>
            <a:fillRect/>
          </a:stretch>
        </p:blipFill>
        <p:spPr>
          <a:xfrm>
            <a:off x="287524" y="224644"/>
            <a:ext cx="8706980" cy="6633356"/>
          </a:xfrm>
          <a:prstGeom prst="rect">
            <a:avLst/>
          </a:prstGeom>
        </p:spPr>
      </p:pic>
    </p:spTree>
    <p:extLst>
      <p:ext uri="{BB962C8B-B14F-4D97-AF65-F5344CB8AC3E}">
        <p14:creationId xmlns:p14="http://schemas.microsoft.com/office/powerpoint/2010/main" val="18308632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pic>
        <p:nvPicPr>
          <p:cNvPr id="3" name="圖片 2"/>
          <p:cNvPicPr>
            <a:picLocks noChangeAspect="1"/>
          </p:cNvPicPr>
          <p:nvPr/>
        </p:nvPicPr>
        <p:blipFill>
          <a:blip r:embed="rId3"/>
          <a:stretch>
            <a:fillRect/>
          </a:stretch>
        </p:blipFill>
        <p:spPr>
          <a:xfrm>
            <a:off x="287524" y="224643"/>
            <a:ext cx="8604956" cy="6444717"/>
          </a:xfrm>
          <a:prstGeom prst="rect">
            <a:avLst/>
          </a:prstGeom>
        </p:spPr>
      </p:pic>
    </p:spTree>
    <p:extLst>
      <p:ext uri="{BB962C8B-B14F-4D97-AF65-F5344CB8AC3E}">
        <p14:creationId xmlns:p14="http://schemas.microsoft.com/office/powerpoint/2010/main" val="42511967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pic>
        <p:nvPicPr>
          <p:cNvPr id="2" name="圖片 1"/>
          <p:cNvPicPr>
            <a:picLocks noChangeAspect="1"/>
          </p:cNvPicPr>
          <p:nvPr/>
        </p:nvPicPr>
        <p:blipFill>
          <a:blip r:embed="rId3"/>
          <a:stretch>
            <a:fillRect/>
          </a:stretch>
        </p:blipFill>
        <p:spPr>
          <a:xfrm>
            <a:off x="287524" y="188640"/>
            <a:ext cx="8680251" cy="6480720"/>
          </a:xfrm>
          <a:prstGeom prst="rect">
            <a:avLst/>
          </a:prstGeom>
        </p:spPr>
      </p:pic>
    </p:spTree>
    <p:extLst>
      <p:ext uri="{BB962C8B-B14F-4D97-AF65-F5344CB8AC3E}">
        <p14:creationId xmlns:p14="http://schemas.microsoft.com/office/powerpoint/2010/main" val="22563501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pic>
        <p:nvPicPr>
          <p:cNvPr id="3" name="圖片 2"/>
          <p:cNvPicPr>
            <a:picLocks noChangeAspect="1"/>
          </p:cNvPicPr>
          <p:nvPr/>
        </p:nvPicPr>
        <p:blipFill>
          <a:blip r:embed="rId3"/>
          <a:stretch>
            <a:fillRect/>
          </a:stretch>
        </p:blipFill>
        <p:spPr>
          <a:xfrm>
            <a:off x="323529" y="296652"/>
            <a:ext cx="8424935" cy="4860540"/>
          </a:xfrm>
          <a:prstGeom prst="rect">
            <a:avLst/>
          </a:prstGeom>
        </p:spPr>
      </p:pic>
      <p:pic>
        <p:nvPicPr>
          <p:cNvPr id="4" name="圖片 3"/>
          <p:cNvPicPr>
            <a:picLocks noChangeAspect="1"/>
          </p:cNvPicPr>
          <p:nvPr/>
        </p:nvPicPr>
        <p:blipFill>
          <a:blip r:embed="rId4"/>
          <a:stretch>
            <a:fillRect/>
          </a:stretch>
        </p:blipFill>
        <p:spPr>
          <a:xfrm>
            <a:off x="319310" y="5160538"/>
            <a:ext cx="8429154" cy="1544825"/>
          </a:xfrm>
          <a:prstGeom prst="rect">
            <a:avLst/>
          </a:prstGeom>
        </p:spPr>
      </p:pic>
    </p:spTree>
    <p:extLst>
      <p:ext uri="{BB962C8B-B14F-4D97-AF65-F5344CB8AC3E}">
        <p14:creationId xmlns:p14="http://schemas.microsoft.com/office/powerpoint/2010/main" val="40202743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44950C07-5D54-4D53-B375-97FECE5763C4}" type="slidenum">
              <a:rPr lang="en-US" altLang="zh-TW" sz="1400" smtClean="0">
                <a:solidFill>
                  <a:srgbClr val="AD1F1F"/>
                </a:solidFill>
                <a:latin typeface="Times New Roman" panose="02020603050405020304" pitchFamily="18" charset="0"/>
              </a:rPr>
              <a:pPr>
                <a:spcBef>
                  <a:spcPct val="0"/>
                </a:spcBef>
                <a:buClrTx/>
                <a:buSzTx/>
                <a:buFontTx/>
                <a:buNone/>
                <a:defRPr/>
              </a:pPr>
              <a:t>47</a:t>
            </a:fld>
            <a:endParaRPr lang="en-US" altLang="zh-TW" sz="1400">
              <a:solidFill>
                <a:srgbClr val="AD1F1F"/>
              </a:solidFill>
              <a:latin typeface="Times New Roman" panose="02020603050405020304" pitchFamily="18" charset="0"/>
            </a:endParaRPr>
          </a:p>
        </p:txBody>
      </p:sp>
      <p:sp>
        <p:nvSpPr>
          <p:cNvPr id="2" name="書卷 (水平) 1"/>
          <p:cNvSpPr/>
          <p:nvPr/>
        </p:nvSpPr>
        <p:spPr>
          <a:xfrm>
            <a:off x="932877" y="1880828"/>
            <a:ext cx="7308812" cy="1692188"/>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3600" b="1">
                <a:solidFill>
                  <a:srgbClr val="000099"/>
                </a:solidFill>
                <a:latin typeface="微軟正黑體" panose="020B0604030504040204" pitchFamily="34" charset="-120"/>
              </a:rPr>
              <a:t>資訊服務採購專題稽核重點</a:t>
            </a:r>
            <a:endParaRPr lang="en-US" altLang="zh-TW" sz="3600" b="1">
              <a:solidFill>
                <a:srgbClr val="000099"/>
              </a:solidFill>
              <a:latin typeface="微軟正黑體" panose="020B0604030504040204" pitchFamily="34" charset="-120"/>
            </a:endParaRPr>
          </a:p>
          <a:p>
            <a:pPr algn="ctr" eaLnBrk="1" hangingPunct="1">
              <a:defRPr/>
            </a:pPr>
            <a:r>
              <a:rPr lang="en-US" altLang="zh-TW" b="1">
                <a:solidFill>
                  <a:srgbClr val="006600"/>
                </a:solidFill>
                <a:latin typeface="微軟正黑體" panose="020B0604030504040204" pitchFamily="34" charset="-120"/>
              </a:rPr>
              <a:t>(112</a:t>
            </a:r>
            <a:r>
              <a:rPr lang="zh-TW" altLang="en-US" b="1">
                <a:solidFill>
                  <a:srgbClr val="006600"/>
                </a:solidFill>
                <a:latin typeface="微軟正黑體" panose="020B0604030504040204" pitchFamily="34" charset="-120"/>
              </a:rPr>
              <a:t>年</a:t>
            </a:r>
            <a:r>
              <a:rPr lang="en-US" altLang="zh-TW" b="1">
                <a:solidFill>
                  <a:srgbClr val="006600"/>
                </a:solidFill>
                <a:latin typeface="微軟正黑體" panose="020B0604030504040204" pitchFamily="34" charset="-120"/>
              </a:rPr>
              <a:t>07</a:t>
            </a:r>
            <a:r>
              <a:rPr lang="zh-TW" altLang="en-US" b="1">
                <a:solidFill>
                  <a:srgbClr val="006600"/>
                </a:solidFill>
                <a:latin typeface="微軟正黑體" panose="020B0604030504040204" pitchFamily="34" charset="-120"/>
              </a:rPr>
              <a:t>月</a:t>
            </a:r>
            <a:r>
              <a:rPr lang="en-US" altLang="zh-TW" b="1">
                <a:solidFill>
                  <a:srgbClr val="006600"/>
                </a:solidFill>
                <a:latin typeface="微軟正黑體" panose="020B0604030504040204" pitchFamily="34" charset="-120"/>
              </a:rPr>
              <a:t>18</a:t>
            </a:r>
            <a:r>
              <a:rPr lang="zh-TW" altLang="en-US" b="1">
                <a:solidFill>
                  <a:srgbClr val="006600"/>
                </a:solidFill>
                <a:latin typeface="微軟正黑體" panose="020B0604030504040204" pitchFamily="34" charset="-120"/>
              </a:rPr>
              <a:t>日工程稽字第</a:t>
            </a:r>
            <a:r>
              <a:rPr lang="en-US" altLang="zh-TW" b="1">
                <a:solidFill>
                  <a:srgbClr val="006600"/>
                </a:solidFill>
                <a:latin typeface="微軟正黑體" panose="020B0604030504040204" pitchFamily="34" charset="-120"/>
              </a:rPr>
              <a:t>1121300180</a:t>
            </a:r>
            <a:r>
              <a:rPr lang="zh-TW" altLang="en-US" b="1">
                <a:solidFill>
                  <a:srgbClr val="006600"/>
                </a:solidFill>
                <a:latin typeface="微軟正黑體" panose="020B0604030504040204" pitchFamily="34" charset="-120"/>
              </a:rPr>
              <a:t>號函頒</a:t>
            </a:r>
            <a:r>
              <a:rPr lang="en-US" altLang="zh-TW" b="1">
                <a:solidFill>
                  <a:srgbClr val="006600"/>
                </a:solidFill>
                <a:latin typeface="微軟正黑體" panose="020B0604030504040204" pitchFamily="34" charset="-120"/>
              </a:rPr>
              <a:t>)</a:t>
            </a:r>
            <a:endParaRPr lang="zh-TW" altLang="en-US" sz="3600" b="1" dirty="0">
              <a:solidFill>
                <a:srgbClr val="000099"/>
              </a:solidFill>
              <a:latin typeface="微軟正黑體" panose="020B0604030504040204" pitchFamily="34" charset="-120"/>
            </a:endParaRPr>
          </a:p>
        </p:txBody>
      </p:sp>
    </p:spTree>
    <p:extLst>
      <p:ext uri="{BB962C8B-B14F-4D97-AF65-F5344CB8AC3E}">
        <p14:creationId xmlns:p14="http://schemas.microsoft.com/office/powerpoint/2010/main" val="7907271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pic>
        <p:nvPicPr>
          <p:cNvPr id="2" name="圖片 1"/>
          <p:cNvPicPr>
            <a:picLocks noChangeAspect="1"/>
          </p:cNvPicPr>
          <p:nvPr/>
        </p:nvPicPr>
        <p:blipFill>
          <a:blip r:embed="rId3"/>
          <a:stretch>
            <a:fillRect/>
          </a:stretch>
        </p:blipFill>
        <p:spPr>
          <a:xfrm>
            <a:off x="1079612" y="80628"/>
            <a:ext cx="7020779" cy="6727080"/>
          </a:xfrm>
          <a:prstGeom prst="rect">
            <a:avLst/>
          </a:prstGeom>
        </p:spPr>
      </p:pic>
    </p:spTree>
    <p:extLst>
      <p:ext uri="{BB962C8B-B14F-4D97-AF65-F5344CB8AC3E}">
        <p14:creationId xmlns:p14="http://schemas.microsoft.com/office/powerpoint/2010/main" val="39145533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grpSp>
        <p:nvGrpSpPr>
          <p:cNvPr id="6" name="群組 5"/>
          <p:cNvGrpSpPr/>
          <p:nvPr/>
        </p:nvGrpSpPr>
        <p:grpSpPr>
          <a:xfrm>
            <a:off x="1295636" y="36004"/>
            <a:ext cx="6912768" cy="6777372"/>
            <a:chOff x="1295636" y="224644"/>
            <a:chExt cx="5903404" cy="5734211"/>
          </a:xfrm>
        </p:grpSpPr>
        <p:pic>
          <p:nvPicPr>
            <p:cNvPr id="3" name="圖片 2"/>
            <p:cNvPicPr>
              <a:picLocks noChangeAspect="1"/>
            </p:cNvPicPr>
            <p:nvPr/>
          </p:nvPicPr>
          <p:blipFill>
            <a:blip r:embed="rId3"/>
            <a:stretch>
              <a:fillRect/>
            </a:stretch>
          </p:blipFill>
          <p:spPr>
            <a:xfrm>
              <a:off x="1295636" y="224644"/>
              <a:ext cx="5903404" cy="542925"/>
            </a:xfrm>
            <a:prstGeom prst="rect">
              <a:avLst/>
            </a:prstGeom>
            <a:ln w="28575">
              <a:solidFill>
                <a:srgbClr val="660033"/>
              </a:solidFill>
            </a:ln>
          </p:spPr>
        </p:pic>
        <p:pic>
          <p:nvPicPr>
            <p:cNvPr id="4" name="圖片 3"/>
            <p:cNvPicPr>
              <a:picLocks noChangeAspect="1"/>
            </p:cNvPicPr>
            <p:nvPr/>
          </p:nvPicPr>
          <p:blipFill>
            <a:blip r:embed="rId4"/>
            <a:stretch>
              <a:fillRect/>
            </a:stretch>
          </p:blipFill>
          <p:spPr>
            <a:xfrm>
              <a:off x="1295636" y="767569"/>
              <a:ext cx="5895975" cy="1609725"/>
            </a:xfrm>
            <a:prstGeom prst="rect">
              <a:avLst/>
            </a:prstGeom>
            <a:ln w="28575">
              <a:solidFill>
                <a:srgbClr val="660033"/>
              </a:solidFill>
            </a:ln>
          </p:spPr>
        </p:pic>
        <p:pic>
          <p:nvPicPr>
            <p:cNvPr id="5" name="圖片 4"/>
            <p:cNvPicPr>
              <a:picLocks noChangeAspect="1"/>
            </p:cNvPicPr>
            <p:nvPr/>
          </p:nvPicPr>
          <p:blipFill>
            <a:blip r:embed="rId5"/>
            <a:stretch>
              <a:fillRect/>
            </a:stretch>
          </p:blipFill>
          <p:spPr>
            <a:xfrm>
              <a:off x="1331640" y="2348880"/>
              <a:ext cx="5867400" cy="3609975"/>
            </a:xfrm>
            <a:prstGeom prst="rect">
              <a:avLst/>
            </a:prstGeom>
            <a:ln w="28575">
              <a:solidFill>
                <a:srgbClr val="660033"/>
              </a:solidFill>
            </a:ln>
          </p:spPr>
        </p:pic>
      </p:grpSp>
    </p:spTree>
    <p:extLst>
      <p:ext uri="{BB962C8B-B14F-4D97-AF65-F5344CB8AC3E}">
        <p14:creationId xmlns:p14="http://schemas.microsoft.com/office/powerpoint/2010/main" val="39774677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a:spLocks noGrp="1"/>
          </p:cNvSpPr>
          <p:nvPr>
            <p:ph type="sldNum" sz="quarter" idx="10"/>
          </p:nvPr>
        </p:nvSpPr>
        <p:spPr>
          <a:xfrm>
            <a:off x="8094476" y="195767"/>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AD1F1F"/>
                </a:solidFill>
                <a:latin typeface="Times New Roman" panose="02020603050405020304" pitchFamily="18" charset="0"/>
              </a:rPr>
              <a:pPr>
                <a:spcBef>
                  <a:spcPct val="0"/>
                </a:spcBef>
                <a:buClrTx/>
                <a:buSzTx/>
                <a:buFontTx/>
                <a:buNone/>
                <a:defRPr/>
              </a:pPr>
              <a:t>50</a:t>
            </a:fld>
            <a:endParaRPr lang="en-US" altLang="zh-TW" sz="1400">
              <a:solidFill>
                <a:srgbClr val="AD1F1F"/>
              </a:solidFill>
              <a:latin typeface="Times New Roman" panose="02020603050405020304" pitchFamily="18" charset="0"/>
            </a:endParaRPr>
          </a:p>
        </p:txBody>
      </p:sp>
      <p:sp>
        <p:nvSpPr>
          <p:cNvPr id="5" name="Rectangle 11"/>
          <p:cNvSpPr>
            <a:spLocks noChangeArrowheads="1"/>
          </p:cNvSpPr>
          <p:nvPr/>
        </p:nvSpPr>
        <p:spPr bwMode="auto">
          <a:xfrm>
            <a:off x="149424" y="404111"/>
            <a:ext cx="7986972" cy="540613"/>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r>
              <a:rPr lang="zh-TW" altLang="en-US" b="1">
                <a:solidFill>
                  <a:srgbClr val="C00000"/>
                </a:solidFill>
                <a:latin typeface="微軟正黑體" panose="020B0604030504040204" pitchFamily="34" charset="-120"/>
                <a:ea typeface="微軟正黑體" panose="020B0604030504040204" pitchFamily="34" charset="-120"/>
              </a:rPr>
              <a:t>資訊服務採購缺失類型：</a:t>
            </a:r>
            <a:r>
              <a:rPr lang="zh-TW" altLang="en-US" sz="2800" b="1">
                <a:solidFill>
                  <a:srgbClr val="006600"/>
                </a:solidFill>
                <a:latin typeface="微軟正黑體" panose="020B0604030504040204" pitchFamily="34" charset="-120"/>
                <a:ea typeface="微軟正黑體" panose="020B0604030504040204" pitchFamily="34" charset="-120"/>
                <a:sym typeface="Wingdings" panose="05000000000000000000" pitchFamily="2" charset="2"/>
              </a:rPr>
              <a:t>招標文件於公告前應保密</a:t>
            </a:r>
            <a:endParaRPr lang="en-US" altLang="zh-TW" sz="2800" b="1" dirty="0">
              <a:solidFill>
                <a:srgbClr val="100278"/>
              </a:solidFill>
              <a:latin typeface="微軟正黑體" panose="020B0604030504040204" pitchFamily="34" charset="-120"/>
              <a:ea typeface="微軟正黑體" panose="020B0604030504040204" pitchFamily="34" charset="-120"/>
            </a:endParaRPr>
          </a:p>
        </p:txBody>
      </p:sp>
      <p:sp>
        <p:nvSpPr>
          <p:cNvPr id="7" name="Rectangle 11"/>
          <p:cNvSpPr>
            <a:spLocks noChangeArrowheads="1"/>
          </p:cNvSpPr>
          <p:nvPr/>
        </p:nvSpPr>
        <p:spPr bwMode="auto">
          <a:xfrm>
            <a:off x="323528" y="3837384"/>
            <a:ext cx="8532948" cy="2363924"/>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endParaRPr lang="en-US" altLang="zh-TW"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
        <p:nvSpPr>
          <p:cNvPr id="6" name="Rectangle 11"/>
          <p:cNvSpPr>
            <a:spLocks noChangeArrowheads="1"/>
          </p:cNvSpPr>
          <p:nvPr/>
        </p:nvSpPr>
        <p:spPr bwMode="auto">
          <a:xfrm>
            <a:off x="215516" y="1153068"/>
            <a:ext cx="8532948" cy="3644084"/>
          </a:xfrm>
          <a:prstGeom prst="rect">
            <a:avLst/>
          </a:prstGeom>
          <a:noFill/>
          <a:ln w="9525">
            <a:noFill/>
            <a:miter lim="800000"/>
            <a:headEnd/>
            <a:tailEnd/>
          </a:ln>
          <a:effectLst/>
        </p:spPr>
        <p:txBody>
          <a:bodyPr/>
          <a:lstStyle/>
          <a:p>
            <a:pPr indent="357188" algn="just" eaLnBrk="1" hangingPunct="1">
              <a:spcBef>
                <a:spcPct val="20000"/>
              </a:spcBef>
              <a:buClr>
                <a:srgbClr val="C00000"/>
              </a:buClr>
              <a:buSzPct val="75000"/>
              <a:defRPr/>
            </a:pPr>
            <a:r>
              <a:rPr lang="zh-TW" altLang="en-US" sz="2800" b="1">
                <a:solidFill>
                  <a:srgbClr val="100278"/>
                </a:solidFill>
                <a:latin typeface="微軟正黑體" panose="020B0604030504040204" pitchFamily="34" charset="-120"/>
                <a:ea typeface="微軟正黑體" panose="020B0604030504040204" pitchFamily="34" charset="-120"/>
              </a:rPr>
              <a:t>依採購法第</a:t>
            </a:r>
            <a:r>
              <a:rPr lang="en-US" altLang="zh-TW" sz="2800" b="1">
                <a:solidFill>
                  <a:srgbClr val="100278"/>
                </a:solidFill>
                <a:latin typeface="微軟正黑體" panose="020B0604030504040204" pitchFamily="34" charset="-120"/>
                <a:ea typeface="微軟正黑體" panose="020B0604030504040204" pitchFamily="34" charset="-120"/>
              </a:rPr>
              <a:t>34</a:t>
            </a:r>
            <a:r>
              <a:rPr lang="zh-TW" altLang="en-US" sz="2800" b="1">
                <a:solidFill>
                  <a:srgbClr val="100278"/>
                </a:solidFill>
                <a:latin typeface="微軟正黑體" panose="020B0604030504040204" pitchFamily="34" charset="-120"/>
                <a:ea typeface="微軟正黑體" panose="020B0604030504040204" pitchFamily="34" charset="-120"/>
              </a:rPr>
              <a:t>條第</a:t>
            </a:r>
            <a:r>
              <a:rPr lang="en-US" altLang="zh-TW" sz="2800" b="1">
                <a:solidFill>
                  <a:srgbClr val="100278"/>
                </a:solidFill>
                <a:latin typeface="微軟正黑體" panose="020B0604030504040204" pitchFamily="34" charset="-120"/>
                <a:ea typeface="微軟正黑體" panose="020B0604030504040204" pitchFamily="34" charset="-120"/>
              </a:rPr>
              <a:t>1</a:t>
            </a:r>
            <a:r>
              <a:rPr lang="zh-TW" altLang="en-US" sz="2800" b="1">
                <a:solidFill>
                  <a:srgbClr val="100278"/>
                </a:solidFill>
                <a:latin typeface="微軟正黑體" panose="020B0604030504040204" pitchFamily="34" charset="-120"/>
                <a:ea typeface="微軟正黑體" panose="020B0604030504040204" pitchFamily="34" charset="-120"/>
              </a:rPr>
              <a:t>項規定：「機關辦理採購，其招標文件於公告前應予保密。但須公開說明或藉以公開徵求廠商提供參考資料者，不在此限。」</a:t>
            </a:r>
            <a:r>
              <a:rPr lang="zh-TW" altLang="en-US" sz="2800" b="1" u="dbl">
                <a:solidFill>
                  <a:srgbClr val="100278"/>
                </a:solidFill>
                <a:uFill>
                  <a:solidFill>
                    <a:srgbClr val="FF0000"/>
                  </a:solidFill>
                </a:uFill>
                <a:latin typeface="微軟正黑體" panose="020B0604030504040204" pitchFamily="34" charset="-120"/>
                <a:ea typeface="微軟正黑體" panose="020B0604030504040204" pitchFamily="34" charset="-120"/>
              </a:rPr>
              <a:t>機關於公告招標前洽</a:t>
            </a:r>
            <a:r>
              <a:rPr lang="en-US" altLang="zh-TW" sz="2800" b="1" u="dbl">
                <a:solidFill>
                  <a:srgbClr val="100278"/>
                </a:solidFill>
                <a:uFill>
                  <a:solidFill>
                    <a:srgbClr val="FF0000"/>
                  </a:solidFill>
                </a:uFill>
                <a:latin typeface="微軟正黑體" panose="020B0604030504040204" pitchFamily="34" charset="-120"/>
                <a:ea typeface="微軟正黑體" panose="020B0604030504040204" pitchFamily="34" charset="-120"/>
              </a:rPr>
              <a:t>3</a:t>
            </a:r>
            <a:r>
              <a:rPr lang="zh-TW" altLang="en-US" sz="2800" b="1" u="dbl">
                <a:solidFill>
                  <a:srgbClr val="100278"/>
                </a:solidFill>
                <a:uFill>
                  <a:solidFill>
                    <a:srgbClr val="FF0000"/>
                  </a:solidFill>
                </a:uFill>
                <a:latin typeface="微軟正黑體" panose="020B0604030504040204" pitchFamily="34" charset="-120"/>
                <a:ea typeface="微軟正黑體" panose="020B0604030504040204" pitchFamily="34" charset="-120"/>
              </a:rPr>
              <a:t>家廠商訪價之內容與招標文件所附估價單相同，有未於公告前保密招標文件之虞</a:t>
            </a:r>
            <a:r>
              <a:rPr lang="zh-TW" altLang="en-US" sz="2800" b="1">
                <a:solidFill>
                  <a:srgbClr val="100278"/>
                </a:solidFill>
                <a:latin typeface="微軟正黑體" panose="020B0604030504040204" pitchFamily="34" charset="-120"/>
                <a:ea typeface="微軟正黑體" panose="020B0604030504040204" pitchFamily="34" charset="-120"/>
              </a:rPr>
              <a:t>，</a:t>
            </a:r>
            <a:r>
              <a:rPr lang="zh-TW" altLang="en-US" sz="2800" b="1" u="dbl">
                <a:uFill>
                  <a:solidFill>
                    <a:srgbClr val="006600"/>
                  </a:solidFill>
                </a:uFill>
                <a:latin typeface="微軟正黑體" panose="020B0604030504040204" pitchFamily="34" charset="-120"/>
                <a:ea typeface="微軟正黑體" panose="020B0604030504040204" pitchFamily="34" charset="-120"/>
              </a:rPr>
              <a:t>建議</a:t>
            </a:r>
            <a:r>
              <a:rPr lang="zh-TW" altLang="en-US" sz="2800" b="1">
                <a:solidFill>
                  <a:srgbClr val="100278"/>
                </a:solidFill>
                <a:latin typeface="微軟正黑體" panose="020B0604030504040204" pitchFamily="34" charset="-120"/>
                <a:ea typeface="微軟正黑體" panose="020B0604030504040204" pitchFamily="34" charset="-120"/>
              </a:rPr>
              <a:t>爾後如需於公告前洽廠商訪價或提供參考資料者，</a:t>
            </a:r>
            <a:r>
              <a:rPr lang="zh-TW" altLang="en-US" sz="2800" b="1" u="dbl">
                <a:uFill>
                  <a:solidFill>
                    <a:srgbClr val="006600"/>
                  </a:solidFill>
                </a:uFill>
                <a:latin typeface="微軟正黑體" panose="020B0604030504040204" pitchFamily="34" charset="-120"/>
                <a:ea typeface="微軟正黑體" panose="020B0604030504040204" pitchFamily="34" charset="-120"/>
              </a:rPr>
              <a:t>可於政府電子採購網刊登公開徵求廠商提供參考資料公告，以避免違反招標文件保密規定</a:t>
            </a:r>
            <a:r>
              <a:rPr lang="zh-TW" altLang="en-US" sz="2800" b="1">
                <a:solidFill>
                  <a:srgbClr val="100278"/>
                </a:solidFill>
                <a:latin typeface="微軟正黑體" panose="020B0604030504040204" pitchFamily="34" charset="-120"/>
                <a:ea typeface="微軟正黑體" panose="020B0604030504040204" pitchFamily="34" charset="-120"/>
              </a:rPr>
              <a:t>。</a:t>
            </a:r>
            <a:endParaRPr lang="en-US" altLang="zh-TW" sz="2800" b="1" dirty="0">
              <a:solidFill>
                <a:srgbClr val="100278"/>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2294445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a:spLocks noGrp="1"/>
          </p:cNvSpPr>
          <p:nvPr>
            <p:ph type="sldNum" sz="quarter" idx="10"/>
          </p:nvPr>
        </p:nvSpPr>
        <p:spPr>
          <a:xfrm>
            <a:off x="8094476" y="195767"/>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AD1F1F"/>
                </a:solidFill>
                <a:latin typeface="Times New Roman" panose="02020603050405020304" pitchFamily="18" charset="0"/>
              </a:rPr>
              <a:pPr>
                <a:spcBef>
                  <a:spcPct val="0"/>
                </a:spcBef>
                <a:buClrTx/>
                <a:buSzTx/>
                <a:buFontTx/>
                <a:buNone/>
                <a:defRPr/>
              </a:pPr>
              <a:t>51</a:t>
            </a:fld>
            <a:endParaRPr lang="en-US" altLang="zh-TW" sz="1400">
              <a:solidFill>
                <a:srgbClr val="AD1F1F"/>
              </a:solidFill>
              <a:latin typeface="Times New Roman" panose="02020603050405020304" pitchFamily="18" charset="0"/>
            </a:endParaRPr>
          </a:p>
        </p:txBody>
      </p:sp>
      <p:sp>
        <p:nvSpPr>
          <p:cNvPr id="5" name="Rectangle 11"/>
          <p:cNvSpPr>
            <a:spLocks noChangeArrowheads="1"/>
          </p:cNvSpPr>
          <p:nvPr/>
        </p:nvSpPr>
        <p:spPr bwMode="auto">
          <a:xfrm>
            <a:off x="149424" y="404111"/>
            <a:ext cx="7986972" cy="540613"/>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r>
              <a:rPr lang="zh-TW" altLang="en-US" b="1">
                <a:solidFill>
                  <a:srgbClr val="C00000"/>
                </a:solidFill>
                <a:latin typeface="微軟正黑體" panose="020B0604030504040204" pitchFamily="34" charset="-120"/>
                <a:ea typeface="微軟正黑體" panose="020B0604030504040204" pitchFamily="34" charset="-120"/>
              </a:rPr>
              <a:t>資訊服務採購缺失類型：</a:t>
            </a:r>
            <a:r>
              <a:rPr lang="zh-TW" altLang="en-US" sz="2800" b="1">
                <a:solidFill>
                  <a:srgbClr val="006600"/>
                </a:solidFill>
                <a:latin typeface="微軟正黑體" panose="020B0604030504040204" pitchFamily="34" charset="-120"/>
                <a:ea typeface="微軟正黑體" panose="020B0604030504040204" pitchFamily="34" charset="-120"/>
              </a:rPr>
              <a:t>未</a:t>
            </a:r>
            <a:r>
              <a:rPr lang="zh-TW" altLang="en-US" sz="2800" b="1">
                <a:solidFill>
                  <a:srgbClr val="006600"/>
                </a:solidFill>
                <a:latin typeface="微軟正黑體" panose="020B0604030504040204" pitchFamily="34" charset="-120"/>
                <a:ea typeface="微軟正黑體" panose="020B0604030504040204" pitchFamily="34" charset="-120"/>
                <a:sym typeface="Wingdings" panose="05000000000000000000" pitchFamily="2" charset="2"/>
              </a:rPr>
              <a:t>評估是否允許陸資廠商</a:t>
            </a:r>
            <a:endParaRPr lang="en-US" altLang="zh-TW" sz="2800" b="1" dirty="0">
              <a:solidFill>
                <a:srgbClr val="100278"/>
              </a:solidFill>
              <a:latin typeface="微軟正黑體" panose="020B0604030504040204" pitchFamily="34" charset="-120"/>
              <a:ea typeface="微軟正黑體" panose="020B0604030504040204" pitchFamily="34" charset="-120"/>
            </a:endParaRPr>
          </a:p>
        </p:txBody>
      </p:sp>
      <p:sp>
        <p:nvSpPr>
          <p:cNvPr id="7" name="Rectangle 11"/>
          <p:cNvSpPr>
            <a:spLocks noChangeArrowheads="1"/>
          </p:cNvSpPr>
          <p:nvPr/>
        </p:nvSpPr>
        <p:spPr bwMode="auto">
          <a:xfrm>
            <a:off x="323528" y="3837384"/>
            <a:ext cx="8532948" cy="2363924"/>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endParaRPr lang="en-US" altLang="zh-TW"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
        <p:nvSpPr>
          <p:cNvPr id="6" name="Rectangle 11"/>
          <p:cNvSpPr>
            <a:spLocks noChangeArrowheads="1"/>
          </p:cNvSpPr>
          <p:nvPr/>
        </p:nvSpPr>
        <p:spPr bwMode="auto">
          <a:xfrm>
            <a:off x="251520" y="1153068"/>
            <a:ext cx="8532948" cy="4904224"/>
          </a:xfrm>
          <a:prstGeom prst="rect">
            <a:avLst/>
          </a:prstGeom>
          <a:noFill/>
          <a:ln w="9525">
            <a:noFill/>
            <a:miter lim="800000"/>
            <a:headEnd/>
            <a:tailEnd/>
          </a:ln>
          <a:effectLst/>
        </p:spPr>
        <p:txBody>
          <a:bodyPr/>
          <a:lstStyle/>
          <a:p>
            <a:pPr indent="357188" algn="just" eaLnBrk="1" hangingPunct="1">
              <a:spcBef>
                <a:spcPct val="20000"/>
              </a:spcBef>
              <a:buClr>
                <a:srgbClr val="C00000"/>
              </a:buClr>
              <a:buSzPct val="75000"/>
              <a:defRPr/>
            </a:pPr>
            <a:r>
              <a:rPr lang="zh-TW" altLang="en-US" sz="2800" b="1">
                <a:solidFill>
                  <a:srgbClr val="100278"/>
                </a:solidFill>
                <a:latin typeface="微軟正黑體" panose="020B0604030504040204" pitchFamily="34" charset="-120"/>
                <a:ea typeface="微軟正黑體" panose="020B0604030504040204" pitchFamily="34" charset="-120"/>
              </a:rPr>
              <a:t>機關辦理資訊服務採購，於投標須知第</a:t>
            </a:r>
            <a:r>
              <a:rPr lang="en-US" altLang="zh-TW" sz="2800" b="1">
                <a:solidFill>
                  <a:srgbClr val="100278"/>
                </a:solidFill>
                <a:latin typeface="微軟正黑體" panose="020B0604030504040204" pitchFamily="34" charset="-120"/>
                <a:ea typeface="微軟正黑體" panose="020B0604030504040204" pitchFamily="34" charset="-120"/>
              </a:rPr>
              <a:t>64</a:t>
            </a:r>
            <a:r>
              <a:rPr lang="zh-TW" altLang="en-US" sz="2800" b="1">
                <a:solidFill>
                  <a:srgbClr val="100278"/>
                </a:solidFill>
                <a:latin typeface="微軟正黑體" panose="020B0604030504040204" pitchFamily="34" charset="-120"/>
                <a:ea typeface="微軟正黑體" panose="020B0604030504040204" pitchFamily="34" charset="-120"/>
              </a:rPr>
              <a:t>點勾選「本採購屬經濟部投資審議委員會公告</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具敏感性或國安</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含資安</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疑慮之業務範疇</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之資訊服務採購，廠商不得為大陸地區廠商、第三地區含陸資成分廠商及經濟部投資審議委員會公告之陸資資訊服務業者。</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上開業務範疇及陸資資訊服務業清單公開於經濟部投資審議委員會網站</a:t>
            </a:r>
            <a:r>
              <a:rPr lang="en-US" altLang="zh-TW" sz="2800" b="1">
                <a:solidFill>
                  <a:srgbClr val="100278"/>
                </a:solidFill>
                <a:latin typeface="微軟正黑體" panose="020B0604030504040204" pitchFamily="34" charset="-120"/>
                <a:ea typeface="微軟正黑體" panose="020B0604030504040204" pitchFamily="34" charset="-120"/>
              </a:rPr>
              <a:t>http://www.moeaic.gov.tw/)</a:t>
            </a:r>
            <a:r>
              <a:rPr lang="zh-TW" altLang="en-US" sz="2800" b="1">
                <a:solidFill>
                  <a:srgbClr val="100278"/>
                </a:solidFill>
                <a:latin typeface="微軟正黑體" panose="020B0604030504040204" pitchFamily="34" charset="-120"/>
                <a:ea typeface="微軟正黑體" panose="020B0604030504040204" pitchFamily="34" charset="-120"/>
              </a:rPr>
              <a:t>。」屬「具敏感性或國安</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含資安</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疑慮之業務範疇」之採購，惟未勾選「本採購內容涉及國家安全，不允許大陸地區廠商、第三地區含陸資成分廠商及在臺陸資廠商參與。</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a:t>
            </a:r>
            <a:endParaRPr lang="en-US" altLang="zh-TW" sz="2800" b="1" dirty="0">
              <a:solidFill>
                <a:srgbClr val="100278"/>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9137593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a:spLocks noGrp="1"/>
          </p:cNvSpPr>
          <p:nvPr>
            <p:ph type="sldNum" sz="quarter" idx="10"/>
          </p:nvPr>
        </p:nvSpPr>
        <p:spPr>
          <a:xfrm>
            <a:off x="8094476" y="195767"/>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AD1F1F"/>
                </a:solidFill>
                <a:latin typeface="Times New Roman" panose="02020603050405020304" pitchFamily="18" charset="0"/>
              </a:rPr>
              <a:pPr>
                <a:spcBef>
                  <a:spcPct val="0"/>
                </a:spcBef>
                <a:buClrTx/>
                <a:buSzTx/>
                <a:buFontTx/>
                <a:buNone/>
                <a:defRPr/>
              </a:pPr>
              <a:t>52</a:t>
            </a:fld>
            <a:endParaRPr lang="en-US" altLang="zh-TW" sz="1400">
              <a:solidFill>
                <a:srgbClr val="AD1F1F"/>
              </a:solidFill>
              <a:latin typeface="Times New Roman" panose="02020603050405020304" pitchFamily="18" charset="0"/>
            </a:endParaRPr>
          </a:p>
        </p:txBody>
      </p:sp>
      <p:sp>
        <p:nvSpPr>
          <p:cNvPr id="7" name="Rectangle 11"/>
          <p:cNvSpPr>
            <a:spLocks noChangeArrowheads="1"/>
          </p:cNvSpPr>
          <p:nvPr/>
        </p:nvSpPr>
        <p:spPr bwMode="auto">
          <a:xfrm>
            <a:off x="323528" y="3837384"/>
            <a:ext cx="8532948" cy="2363924"/>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endParaRPr lang="en-US" altLang="zh-TW"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
        <p:nvSpPr>
          <p:cNvPr id="6" name="Rectangle 11"/>
          <p:cNvSpPr>
            <a:spLocks noChangeArrowheads="1"/>
          </p:cNvSpPr>
          <p:nvPr/>
        </p:nvSpPr>
        <p:spPr bwMode="auto">
          <a:xfrm>
            <a:off x="215516" y="191771"/>
            <a:ext cx="8532948" cy="3644084"/>
          </a:xfrm>
          <a:prstGeom prst="rect">
            <a:avLst/>
          </a:prstGeom>
          <a:noFill/>
          <a:ln w="9525">
            <a:noFill/>
            <a:miter lim="800000"/>
            <a:headEnd/>
            <a:tailEnd/>
          </a:ln>
          <a:effectLst/>
        </p:spPr>
        <p:txBody>
          <a:bodyPr/>
          <a:lstStyle/>
          <a:p>
            <a:pPr indent="357188" algn="just" eaLnBrk="1" hangingPunct="1">
              <a:spcBef>
                <a:spcPct val="20000"/>
              </a:spcBef>
              <a:buClr>
                <a:srgbClr val="C00000"/>
              </a:buClr>
              <a:buSzPct val="75000"/>
              <a:defRPr/>
            </a:pPr>
            <a:r>
              <a:rPr lang="zh-TW" altLang="en-US" sz="2800" b="1">
                <a:solidFill>
                  <a:srgbClr val="100278"/>
                </a:solidFill>
                <a:latin typeface="微軟正黑體" panose="020B0604030504040204" pitchFamily="34" charset="-120"/>
                <a:ea typeface="微軟正黑體" panose="020B0604030504040204" pitchFamily="34" charset="-120"/>
              </a:rPr>
              <a:t>工程會</a:t>
            </a:r>
            <a:r>
              <a:rPr lang="en-US" altLang="zh-TW" sz="2800" b="1">
                <a:solidFill>
                  <a:srgbClr val="100278"/>
                </a:solidFill>
                <a:latin typeface="微軟正黑體" panose="020B0604030504040204" pitchFamily="34" charset="-120"/>
                <a:ea typeface="微軟正黑體" panose="020B0604030504040204" pitchFamily="34" charset="-120"/>
              </a:rPr>
              <a:t>109</a:t>
            </a:r>
            <a:r>
              <a:rPr lang="zh-TW" altLang="en-US" sz="2800" b="1">
                <a:solidFill>
                  <a:srgbClr val="100278"/>
                </a:solidFill>
                <a:latin typeface="微軟正黑體" panose="020B0604030504040204" pitchFamily="34" charset="-120"/>
                <a:ea typeface="微軟正黑體" panose="020B0604030504040204" pitchFamily="34" charset="-120"/>
              </a:rPr>
              <a:t>年</a:t>
            </a:r>
            <a:r>
              <a:rPr lang="en-US" altLang="zh-TW" sz="2800" b="1">
                <a:solidFill>
                  <a:srgbClr val="100278"/>
                </a:solidFill>
                <a:latin typeface="微軟正黑體" panose="020B0604030504040204" pitchFamily="34" charset="-120"/>
                <a:ea typeface="微軟正黑體" panose="020B0604030504040204" pitchFamily="34" charset="-120"/>
              </a:rPr>
              <a:t>9</a:t>
            </a:r>
            <a:r>
              <a:rPr lang="zh-TW" altLang="en-US" sz="2800" b="1">
                <a:solidFill>
                  <a:srgbClr val="100278"/>
                </a:solidFill>
                <a:latin typeface="微軟正黑體" panose="020B0604030504040204" pitchFamily="34" charset="-120"/>
                <a:ea typeface="微軟正黑體" panose="020B0604030504040204" pitchFamily="34" charset="-120"/>
              </a:rPr>
              <a:t>月</a:t>
            </a:r>
            <a:r>
              <a:rPr lang="en-US" altLang="zh-TW" sz="2800" b="1">
                <a:solidFill>
                  <a:srgbClr val="100278"/>
                </a:solidFill>
                <a:latin typeface="微軟正黑體" panose="020B0604030504040204" pitchFamily="34" charset="-120"/>
                <a:ea typeface="微軟正黑體" panose="020B0604030504040204" pitchFamily="34" charset="-120"/>
              </a:rPr>
              <a:t>7</a:t>
            </a:r>
            <a:r>
              <a:rPr lang="zh-TW" altLang="en-US" sz="2800" b="1">
                <a:solidFill>
                  <a:srgbClr val="100278"/>
                </a:solidFill>
                <a:latin typeface="微軟正黑體" panose="020B0604030504040204" pitchFamily="34" charset="-120"/>
                <a:ea typeface="微軟正黑體" panose="020B0604030504040204" pitchFamily="34" charset="-120"/>
              </a:rPr>
              <a:t>日工程企字第</a:t>
            </a:r>
            <a:r>
              <a:rPr lang="en-US" altLang="zh-TW" sz="2800" b="1">
                <a:solidFill>
                  <a:srgbClr val="100278"/>
                </a:solidFill>
                <a:latin typeface="微軟正黑體" panose="020B0604030504040204" pitchFamily="34" charset="-120"/>
                <a:ea typeface="微軟正黑體" panose="020B0604030504040204" pitchFamily="34" charset="-120"/>
              </a:rPr>
              <a:t>1090100694</a:t>
            </a:r>
            <a:r>
              <a:rPr lang="zh-TW" altLang="en-US" sz="2800" b="1">
                <a:solidFill>
                  <a:srgbClr val="100278"/>
                </a:solidFill>
                <a:latin typeface="微軟正黑體" panose="020B0604030504040204" pitchFamily="34" charset="-120"/>
                <a:ea typeface="微軟正黑體" panose="020B0604030504040204" pitchFamily="34" charset="-120"/>
              </a:rPr>
              <a:t>號函附</a:t>
            </a:r>
            <a:r>
              <a:rPr lang="en-US" altLang="zh-TW" sz="2800" b="1">
                <a:solidFill>
                  <a:srgbClr val="100278"/>
                </a:solidFill>
                <a:latin typeface="微軟正黑體" panose="020B0604030504040204" pitchFamily="34" charset="-120"/>
                <a:ea typeface="微軟正黑體" panose="020B0604030504040204" pitchFamily="34" charset="-120"/>
              </a:rPr>
              <a:t>109</a:t>
            </a:r>
            <a:r>
              <a:rPr lang="zh-TW" altLang="en-US" sz="2800" b="1">
                <a:solidFill>
                  <a:srgbClr val="100278"/>
                </a:solidFill>
                <a:latin typeface="微軟正黑體" panose="020B0604030504040204" pitchFamily="34" charset="-120"/>
                <a:ea typeface="微軟正黑體" panose="020B0604030504040204" pitchFamily="34" charset="-120"/>
              </a:rPr>
              <a:t>年</a:t>
            </a:r>
            <a:r>
              <a:rPr lang="en-US" altLang="zh-TW" sz="2800" b="1">
                <a:solidFill>
                  <a:srgbClr val="100278"/>
                </a:solidFill>
                <a:latin typeface="微軟正黑體" panose="020B0604030504040204" pitchFamily="34" charset="-120"/>
                <a:ea typeface="微軟正黑體" panose="020B0604030504040204" pitchFamily="34" charset="-120"/>
              </a:rPr>
              <a:t>8</a:t>
            </a:r>
            <a:r>
              <a:rPr lang="zh-TW" altLang="en-US" sz="2800" b="1">
                <a:solidFill>
                  <a:srgbClr val="100278"/>
                </a:solidFill>
                <a:latin typeface="微軟正黑體" panose="020B0604030504040204" pitchFamily="34" charset="-120"/>
                <a:ea typeface="微軟正黑體" panose="020B0604030504040204" pitchFamily="34" charset="-120"/>
              </a:rPr>
              <a:t>月</a:t>
            </a:r>
            <a:r>
              <a:rPr lang="en-US" altLang="zh-TW" sz="2800" b="1">
                <a:solidFill>
                  <a:srgbClr val="100278"/>
                </a:solidFill>
                <a:latin typeface="微軟正黑體" panose="020B0604030504040204" pitchFamily="34" charset="-120"/>
                <a:ea typeface="微軟正黑體" panose="020B0604030504040204" pitchFamily="34" charset="-120"/>
              </a:rPr>
              <a:t>17</a:t>
            </a:r>
            <a:r>
              <a:rPr lang="zh-TW" altLang="en-US" sz="2800" b="1">
                <a:solidFill>
                  <a:srgbClr val="100278"/>
                </a:solidFill>
                <a:latin typeface="微軟正黑體" panose="020B0604030504040204" pitchFamily="34" charset="-120"/>
                <a:ea typeface="微軟正黑體" panose="020B0604030504040204" pitchFamily="34" charset="-120"/>
              </a:rPr>
              <a:t>日「機關辦理涉及國家安全採購之防範機制座談會」紀錄肆、二本會回應意見</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一</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投標須知範本第</a:t>
            </a:r>
            <a:r>
              <a:rPr lang="en-US" altLang="zh-TW" sz="2800" b="1">
                <a:solidFill>
                  <a:srgbClr val="100278"/>
                </a:solidFill>
                <a:latin typeface="微軟正黑體" panose="020B0604030504040204" pitchFamily="34" charset="-120"/>
                <a:ea typeface="微軟正黑體" panose="020B0604030504040204" pitchFamily="34" charset="-120"/>
              </a:rPr>
              <a:t>64</a:t>
            </a:r>
            <a:r>
              <a:rPr lang="zh-TW" altLang="en-US" sz="2800" b="1">
                <a:solidFill>
                  <a:srgbClr val="100278"/>
                </a:solidFill>
                <a:latin typeface="微軟正黑體" panose="020B0604030504040204" pitchFamily="34" charset="-120"/>
                <a:ea typeface="微軟正黑體" panose="020B0604030504040204" pitchFamily="34" charset="-120"/>
              </a:rPr>
              <a:t>點如勾選屬</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具敏感性或國安</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含資安</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疑慮之業務範疇</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之採購者，邏輯上亦應勾選</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本採購內容涉及國家安全</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乙項，後者範圍涵蓋前者且大於前者；但涉及國家安全採購</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如工程或財物採購</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，如非屬資訊服務，則僅勾選後者。」</a:t>
            </a:r>
            <a:endParaRPr lang="en-US" altLang="zh-TW" sz="2800" b="1" dirty="0">
              <a:solidFill>
                <a:srgbClr val="100278"/>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7104499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106498" name="投影片編號版面配置區 5"/>
          <p:cNvSpPr txBox="1">
            <a:spLocks noGrp="1"/>
          </p:cNvSpPr>
          <p:nvPr/>
        </p:nvSpPr>
        <p:spPr bwMode="auto">
          <a:xfrm>
            <a:off x="84138" y="6465888"/>
            <a:ext cx="7540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chorCtr="1">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eaLnBrk="1" hangingPunct="1">
              <a:spcBef>
                <a:spcPct val="0"/>
              </a:spcBef>
              <a:buClrTx/>
              <a:buSzTx/>
              <a:buFontTx/>
              <a:buNone/>
            </a:pPr>
            <a:fld id="{40ED9B18-D179-48E9-8EE2-F65053F20DDE}" type="slidenum">
              <a:rPr kumimoji="0" lang="zh-TW" altLang="en-US" sz="1800" b="1">
                <a:solidFill>
                  <a:srgbClr val="660033"/>
                </a:solidFill>
                <a:latin typeface="Times New Roman" panose="02020603050405020304" pitchFamily="18" charset="0"/>
              </a:rPr>
              <a:pPr eaLnBrk="1" hangingPunct="1">
                <a:spcBef>
                  <a:spcPct val="0"/>
                </a:spcBef>
                <a:buClrTx/>
                <a:buSzTx/>
                <a:buFontTx/>
                <a:buNone/>
              </a:pPr>
              <a:t>53</a:t>
            </a:fld>
            <a:endParaRPr kumimoji="0" lang="en-US" altLang="zh-TW" sz="1800" b="1">
              <a:solidFill>
                <a:srgbClr val="660033"/>
              </a:solidFill>
              <a:latin typeface="Times New Roman" panose="02020603050405020304" pitchFamily="18" charset="0"/>
            </a:endParaRPr>
          </a:p>
        </p:txBody>
      </p:sp>
      <p:sp>
        <p:nvSpPr>
          <p:cNvPr id="378882" name="Rectangle 2"/>
          <p:cNvSpPr>
            <a:spLocks noGrp="1" noChangeArrowheads="1"/>
          </p:cNvSpPr>
          <p:nvPr>
            <p:ph type="title" idx="4294967295"/>
          </p:nvPr>
        </p:nvSpPr>
        <p:spPr>
          <a:xfrm>
            <a:off x="462711" y="382382"/>
            <a:ext cx="8321757" cy="685800"/>
          </a:xfrm>
        </p:spPr>
        <p:txBody>
          <a:bodyPr wrap="square" lIns="91440" tIns="45720" rIns="91440" bIns="45720" numCol="1" anchorCtr="0" compatLnSpc="1">
            <a:prstTxWarp prst="textNoShape">
              <a:avLst/>
            </a:prstTxWarp>
            <a:normAutofit fontScale="90000"/>
          </a:bodyPr>
          <a:lstStyle/>
          <a:p>
            <a:pPr algn="just" eaLnBrk="1" hangingPunct="1">
              <a:defRPr/>
            </a:pPr>
            <a:r>
              <a:rPr lang="zh-TW" altLang="en-US" sz="3200" b="1" cap="none" dirty="0">
                <a:solidFill>
                  <a:srgbClr val="003399"/>
                </a:solidFill>
                <a:effectLst/>
                <a:latin typeface="+mj-ea"/>
              </a:rPr>
              <a:t>投標須知範本</a:t>
            </a:r>
            <a:r>
              <a:rPr lang="en-US" altLang="zh-TW" sz="3200" b="1" cap="none" dirty="0">
                <a:solidFill>
                  <a:srgbClr val="003399"/>
                </a:solidFill>
                <a:effectLst/>
                <a:latin typeface="+mj-ea"/>
              </a:rPr>
              <a:t>—</a:t>
            </a:r>
            <a:r>
              <a:rPr lang="zh-TW" altLang="en-US" sz="3200" b="1" cap="none" dirty="0">
                <a:solidFill>
                  <a:srgbClr val="0000FF"/>
                </a:solidFill>
                <a:effectLst/>
                <a:latin typeface="+mj-ea"/>
              </a:rPr>
              <a:t>具敏感性或國安</a:t>
            </a:r>
            <a:r>
              <a:rPr lang="en-US" altLang="zh-TW" sz="3200" b="1" cap="none" dirty="0">
                <a:solidFill>
                  <a:srgbClr val="0000FF"/>
                </a:solidFill>
                <a:effectLst/>
                <a:latin typeface="+mj-ea"/>
              </a:rPr>
              <a:t>(</a:t>
            </a:r>
            <a:r>
              <a:rPr lang="zh-TW" altLang="en-US" sz="3200" b="1" cap="none" dirty="0">
                <a:solidFill>
                  <a:srgbClr val="0000FF"/>
                </a:solidFill>
                <a:effectLst/>
                <a:latin typeface="+mj-ea"/>
              </a:rPr>
              <a:t>含資安</a:t>
            </a:r>
            <a:r>
              <a:rPr lang="en-US" altLang="zh-TW" sz="3200" b="1" cap="none" dirty="0">
                <a:solidFill>
                  <a:srgbClr val="0000FF"/>
                </a:solidFill>
                <a:effectLst/>
                <a:latin typeface="+mj-ea"/>
              </a:rPr>
              <a:t>)</a:t>
            </a:r>
            <a:r>
              <a:rPr lang="zh-TW" altLang="en-US" sz="3200" b="1" cap="none" dirty="0">
                <a:solidFill>
                  <a:srgbClr val="0000FF"/>
                </a:solidFill>
                <a:effectLst/>
                <a:latin typeface="+mj-ea"/>
              </a:rPr>
              <a:t> 業務範疇</a:t>
            </a:r>
            <a:endParaRPr lang="en-US" altLang="zh-TW" sz="1800" b="1" cap="none" dirty="0">
              <a:solidFill>
                <a:srgbClr val="0000FF"/>
              </a:solidFill>
              <a:effectLst/>
              <a:latin typeface="+mj-ea"/>
            </a:endParaRPr>
          </a:p>
        </p:txBody>
      </p:sp>
      <p:sp>
        <p:nvSpPr>
          <p:cNvPr id="6" name="Rectangle 11"/>
          <p:cNvSpPr>
            <a:spLocks noChangeArrowheads="1"/>
          </p:cNvSpPr>
          <p:nvPr/>
        </p:nvSpPr>
        <p:spPr bwMode="auto">
          <a:xfrm>
            <a:off x="215900" y="1089596"/>
            <a:ext cx="8569325" cy="5327736"/>
          </a:xfrm>
          <a:prstGeom prst="rect">
            <a:avLst/>
          </a:prstGeom>
          <a:noFill/>
          <a:ln w="9525">
            <a:noFill/>
            <a:miter lim="800000"/>
            <a:headEnd/>
            <a:tailEnd/>
          </a:ln>
          <a:effectLst/>
        </p:spPr>
        <p:txBody>
          <a:bodyPr/>
          <a:lstStyle/>
          <a:p>
            <a:pPr marL="174625" indent="-174625" algn="just" eaLnBrk="1" hangingPunct="1">
              <a:lnSpc>
                <a:spcPts val="3200"/>
              </a:lnSpc>
              <a:spcBef>
                <a:spcPts val="0"/>
              </a:spcBef>
              <a:buClr>
                <a:prstClr val="black"/>
              </a:buClr>
              <a:buSzPct val="75000"/>
              <a:buFont typeface="Wingdings" pitchFamily="2" charset="2"/>
              <a:buChar char="l"/>
              <a:defRPr/>
            </a:pPr>
            <a:r>
              <a:rPr lang="zh-TW" altLang="en-US" sz="2600" b="1" dirty="0">
                <a:solidFill>
                  <a:srgbClr val="AD1F1F"/>
                </a:solidFill>
                <a:latin typeface="微軟正黑體" panose="020B0604030504040204" pitchFamily="34" charset="-120"/>
                <a:ea typeface="微軟正黑體" panose="020B0604030504040204" pitchFamily="34" charset="-120"/>
              </a:rPr>
              <a:t>第</a:t>
            </a:r>
            <a:r>
              <a:rPr lang="en-US" altLang="zh-TW" sz="2600" b="1" dirty="0">
                <a:solidFill>
                  <a:srgbClr val="AD1F1F"/>
                </a:solidFill>
                <a:latin typeface="微軟正黑體" panose="020B0604030504040204" pitchFamily="34" charset="-120"/>
                <a:ea typeface="微軟正黑體" panose="020B0604030504040204" pitchFamily="34" charset="-120"/>
              </a:rPr>
              <a:t>64</a:t>
            </a:r>
            <a:r>
              <a:rPr lang="zh-TW" altLang="en-US" sz="2600" b="1" dirty="0">
                <a:solidFill>
                  <a:srgbClr val="AD1F1F"/>
                </a:solidFill>
                <a:latin typeface="微軟正黑體" panose="020B0604030504040204" pitchFamily="34" charset="-120"/>
                <a:ea typeface="微軟正黑體" panose="020B0604030504040204" pitchFamily="34" charset="-120"/>
              </a:rPr>
              <a:t>點</a:t>
            </a:r>
            <a:r>
              <a:rPr lang="en-US" altLang="zh-TW" sz="2600" b="1" dirty="0">
                <a:solidFill>
                  <a:srgbClr val="0000FF"/>
                </a:solidFill>
                <a:latin typeface="微軟正黑體" panose="020B0604030504040204" pitchFamily="34" charset="-120"/>
                <a:ea typeface="微軟正黑體" panose="020B0604030504040204" pitchFamily="34" charset="-120"/>
              </a:rPr>
              <a:t>(</a:t>
            </a:r>
            <a:r>
              <a:rPr lang="zh-TW" altLang="en-US" sz="2600" b="1" dirty="0">
                <a:solidFill>
                  <a:srgbClr val="0000FF"/>
                </a:solidFill>
                <a:latin typeface="微軟正黑體" panose="020B0604030504040204" pitchFamily="34" charset="-120"/>
                <a:ea typeface="微軟正黑體" panose="020B0604030504040204" pitchFamily="34" charset="-120"/>
              </a:rPr>
              <a:t>投標廠商之基本資格及應附具之證明文件</a:t>
            </a:r>
            <a:r>
              <a:rPr lang="en-US" altLang="zh-TW" sz="2600" b="1" dirty="0">
                <a:solidFill>
                  <a:srgbClr val="0000FF"/>
                </a:solidFill>
                <a:latin typeface="微軟正黑體" panose="020B0604030504040204" pitchFamily="34" charset="-120"/>
                <a:ea typeface="微軟正黑體" panose="020B0604030504040204" pitchFamily="34" charset="-120"/>
              </a:rPr>
              <a:t>)</a:t>
            </a:r>
            <a:endParaRPr lang="zh-TW" altLang="en-US" sz="2600" b="1" dirty="0">
              <a:solidFill>
                <a:srgbClr val="0000FF"/>
              </a:solidFill>
              <a:latin typeface="微軟正黑體" panose="020B0604030504040204" pitchFamily="34" charset="-120"/>
              <a:ea typeface="微軟正黑體" panose="020B0604030504040204" pitchFamily="34" charset="-120"/>
            </a:endParaRPr>
          </a:p>
          <a:p>
            <a:pPr marL="361950" lvl="1" indent="-361950" algn="just" eaLnBrk="1" hangingPunct="1">
              <a:lnSpc>
                <a:spcPts val="3200"/>
              </a:lnSpc>
              <a:spcBef>
                <a:spcPts val="0"/>
              </a:spcBef>
              <a:buClr>
                <a:srgbClr val="006600"/>
              </a:buClr>
              <a:buSzPct val="75000"/>
              <a:defRPr/>
            </a:pPr>
            <a:r>
              <a:rPr lang="en-US" altLang="zh-TW" sz="2600" b="1" dirty="0">
                <a:solidFill>
                  <a:srgbClr val="100278"/>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sz="2600" b="1" u="sng" dirty="0">
                <a:solidFill>
                  <a:srgbClr val="100278"/>
                </a:solidFill>
                <a:latin typeface="微軟正黑體" panose="020B0604030504040204" pitchFamily="34" charset="-120"/>
                <a:ea typeface="微軟正黑體" panose="020B0604030504040204" pitchFamily="34" charset="-120"/>
              </a:rPr>
              <a:t>本採購屬</a:t>
            </a:r>
            <a:r>
              <a:rPr lang="zh-TW" altLang="en-US" sz="2600" b="1" dirty="0">
                <a:solidFill>
                  <a:srgbClr val="100278"/>
                </a:solidFill>
                <a:latin typeface="微軟正黑體" panose="020B0604030504040204" pitchFamily="34" charset="-120"/>
                <a:ea typeface="微軟正黑體" panose="020B0604030504040204" pitchFamily="34" charset="-120"/>
              </a:rPr>
              <a:t>經濟部投資審議委員會公告</a:t>
            </a:r>
            <a:r>
              <a:rPr lang="zh-TW" altLang="en-US" sz="2600" b="1" u="sng" dirty="0">
                <a:solidFill>
                  <a:srgbClr val="100278"/>
                </a:solidFill>
                <a:latin typeface="微軟正黑體" panose="020B0604030504040204" pitchFamily="34" charset="-120"/>
                <a:ea typeface="微軟正黑體" panose="020B0604030504040204" pitchFamily="34" charset="-120"/>
              </a:rPr>
              <a:t>「具敏感性或國安</a:t>
            </a:r>
            <a:r>
              <a:rPr lang="en-US" altLang="zh-TW" sz="2600" b="1" u="sng" dirty="0">
                <a:solidFill>
                  <a:srgbClr val="100278"/>
                </a:solidFill>
                <a:latin typeface="微軟正黑體" panose="020B0604030504040204" pitchFamily="34" charset="-120"/>
                <a:ea typeface="微軟正黑體" panose="020B0604030504040204" pitchFamily="34" charset="-120"/>
              </a:rPr>
              <a:t>(</a:t>
            </a:r>
            <a:r>
              <a:rPr lang="zh-TW" altLang="en-US" sz="2600" b="1" u="sng" dirty="0">
                <a:solidFill>
                  <a:srgbClr val="100278"/>
                </a:solidFill>
                <a:latin typeface="微軟正黑體" panose="020B0604030504040204" pitchFamily="34" charset="-120"/>
                <a:ea typeface="微軟正黑體" panose="020B0604030504040204" pitchFamily="34" charset="-120"/>
              </a:rPr>
              <a:t>含資安</a:t>
            </a:r>
            <a:r>
              <a:rPr lang="en-US" altLang="zh-TW" sz="2600" b="1" u="sng" dirty="0">
                <a:solidFill>
                  <a:srgbClr val="100278"/>
                </a:solidFill>
                <a:latin typeface="微軟正黑體" panose="020B0604030504040204" pitchFamily="34" charset="-120"/>
                <a:ea typeface="微軟正黑體" panose="020B0604030504040204" pitchFamily="34" charset="-120"/>
              </a:rPr>
              <a:t>)</a:t>
            </a:r>
            <a:r>
              <a:rPr lang="zh-TW" altLang="en-US" sz="2600" b="1" u="sng" dirty="0">
                <a:solidFill>
                  <a:srgbClr val="100278"/>
                </a:solidFill>
                <a:latin typeface="微軟正黑體" panose="020B0604030504040204" pitchFamily="34" charset="-120"/>
                <a:ea typeface="微軟正黑體" panose="020B0604030504040204" pitchFamily="34" charset="-120"/>
              </a:rPr>
              <a:t>疑慮之業務範疇」之</a:t>
            </a:r>
            <a:r>
              <a:rPr lang="zh-TW" altLang="en-US" sz="2600" b="1" u="sng" dirty="0">
                <a:solidFill>
                  <a:srgbClr val="0000FF"/>
                </a:solidFill>
                <a:latin typeface="微軟正黑體" panose="020B0604030504040204" pitchFamily="34" charset="-120"/>
                <a:ea typeface="微軟正黑體" panose="020B0604030504040204" pitchFamily="34" charset="-120"/>
              </a:rPr>
              <a:t>資訊服務</a:t>
            </a:r>
            <a:r>
              <a:rPr lang="zh-TW" altLang="en-US" sz="2600" b="1" u="sng" dirty="0">
                <a:solidFill>
                  <a:srgbClr val="100278"/>
                </a:solidFill>
                <a:latin typeface="微軟正黑體" panose="020B0604030504040204" pitchFamily="34" charset="-120"/>
                <a:ea typeface="微軟正黑體" panose="020B0604030504040204" pitchFamily="34" charset="-120"/>
              </a:rPr>
              <a:t>採購</a:t>
            </a:r>
            <a:r>
              <a:rPr lang="zh-TW" altLang="en-US" sz="2600" b="1" dirty="0">
                <a:solidFill>
                  <a:srgbClr val="100278"/>
                </a:solidFill>
                <a:latin typeface="微軟正黑體" panose="020B0604030504040204" pitchFamily="34" charset="-120"/>
                <a:ea typeface="微軟正黑體" panose="020B0604030504040204" pitchFamily="34" charset="-120"/>
              </a:rPr>
              <a:t>，廠商不得為大陸地區廠商、第三地區含陸資成分廠商及經濟部投資審議委員會公告之陸資資訊服務業者。</a:t>
            </a:r>
            <a:r>
              <a:rPr lang="en-US" altLang="zh-TW" sz="2600" b="1" dirty="0">
                <a:solidFill>
                  <a:srgbClr val="100278"/>
                </a:solidFill>
                <a:latin typeface="微軟正黑體" panose="020B0604030504040204" pitchFamily="34" charset="-120"/>
                <a:ea typeface="微軟正黑體" panose="020B0604030504040204" pitchFamily="34" charset="-120"/>
              </a:rPr>
              <a:t>(</a:t>
            </a:r>
            <a:r>
              <a:rPr lang="zh-TW" altLang="en-US" sz="2600" b="1" dirty="0">
                <a:solidFill>
                  <a:srgbClr val="100278"/>
                </a:solidFill>
                <a:latin typeface="微軟正黑體" panose="020B0604030504040204" pitchFamily="34" charset="-120"/>
                <a:ea typeface="微軟正黑體" panose="020B0604030504040204" pitchFamily="34" charset="-120"/>
              </a:rPr>
              <a:t>上開業務範疇及陸資資訊服務業清單公開於經濟部投資審議委員會網站</a:t>
            </a:r>
            <a:r>
              <a:rPr lang="en-US" altLang="zh-TW" sz="2600" b="1" dirty="0">
                <a:solidFill>
                  <a:srgbClr val="100278"/>
                </a:solidFill>
                <a:latin typeface="微軟正黑體" panose="020B0604030504040204" pitchFamily="34" charset="-120"/>
                <a:ea typeface="微軟正黑體" panose="020B0604030504040204" pitchFamily="34" charset="-120"/>
              </a:rPr>
              <a:t>http://www.moeaic.gov.tw/)</a:t>
            </a:r>
            <a:r>
              <a:rPr lang="zh-TW" altLang="en-US" sz="2600" b="1" dirty="0">
                <a:solidFill>
                  <a:srgbClr val="100278"/>
                </a:solidFill>
                <a:latin typeface="微軟正黑體" panose="020B0604030504040204" pitchFamily="34" charset="-120"/>
                <a:ea typeface="微軟正黑體" panose="020B0604030504040204" pitchFamily="34" charset="-120"/>
              </a:rPr>
              <a:t>。（註：適用條約或協定之採購案，如勾選本項者，請依</a:t>
            </a:r>
            <a:r>
              <a:rPr lang="en-US" altLang="zh-TW" sz="2600" b="1" dirty="0">
                <a:solidFill>
                  <a:srgbClr val="100278"/>
                </a:solidFill>
                <a:latin typeface="微軟正黑體" panose="020B0604030504040204" pitchFamily="34" charset="-120"/>
                <a:ea typeface="微軟正黑體" panose="020B0604030504040204" pitchFamily="34" charset="-120"/>
              </a:rPr>
              <a:t>GPA</a:t>
            </a:r>
            <a:r>
              <a:rPr lang="zh-TW" altLang="en-US" sz="2600" b="1" dirty="0">
                <a:solidFill>
                  <a:srgbClr val="100278"/>
                </a:solidFill>
                <a:latin typeface="微軟正黑體" panose="020B0604030504040204" pitchFamily="34" charset="-120"/>
                <a:ea typeface="微軟正黑體" panose="020B0604030504040204" pitchFamily="34" charset="-120"/>
              </a:rPr>
              <a:t>第</a:t>
            </a:r>
            <a:r>
              <a:rPr lang="en-US" altLang="zh-TW" sz="2600" b="1" dirty="0">
                <a:solidFill>
                  <a:srgbClr val="100278"/>
                </a:solidFill>
                <a:latin typeface="微軟正黑體" panose="020B0604030504040204" pitchFamily="34" charset="-120"/>
                <a:ea typeface="微軟正黑體" panose="020B0604030504040204" pitchFamily="34" charset="-120"/>
              </a:rPr>
              <a:t>3</a:t>
            </a:r>
            <a:r>
              <a:rPr lang="zh-TW" altLang="en-US" sz="2600" b="1" dirty="0">
                <a:solidFill>
                  <a:srgbClr val="100278"/>
                </a:solidFill>
                <a:latin typeface="微軟正黑體" panose="020B0604030504040204" pitchFamily="34" charset="-120"/>
                <a:ea typeface="微軟正黑體" panose="020B0604030504040204" pitchFamily="34" charset="-120"/>
              </a:rPr>
              <a:t>條規定，妥適考量本須知第</a:t>
            </a:r>
            <a:r>
              <a:rPr lang="en-US" altLang="zh-TW" sz="2600" b="1" dirty="0">
                <a:solidFill>
                  <a:srgbClr val="100278"/>
                </a:solidFill>
                <a:latin typeface="微軟正黑體" panose="020B0604030504040204" pitchFamily="34" charset="-120"/>
                <a:ea typeface="微軟正黑體" panose="020B0604030504040204" pitchFamily="34" charset="-120"/>
              </a:rPr>
              <a:t>16</a:t>
            </a:r>
            <a:r>
              <a:rPr lang="zh-TW" altLang="en-US" sz="2600" b="1" dirty="0">
                <a:solidFill>
                  <a:srgbClr val="100278"/>
                </a:solidFill>
                <a:latin typeface="微軟正黑體" panose="020B0604030504040204" pitchFamily="34" charset="-120"/>
                <a:ea typeface="微軟正黑體" panose="020B0604030504040204" pitchFamily="34" charset="-120"/>
              </a:rPr>
              <a:t>點之勾選）。</a:t>
            </a:r>
          </a:p>
          <a:p>
            <a:pPr marL="361950" lvl="1" indent="-361950" algn="just" eaLnBrk="1" hangingPunct="1">
              <a:lnSpc>
                <a:spcPts val="3200"/>
              </a:lnSpc>
              <a:spcBef>
                <a:spcPts val="0"/>
              </a:spcBef>
              <a:buClr>
                <a:srgbClr val="006600"/>
              </a:buClr>
              <a:buSzPct val="75000"/>
              <a:defRPr/>
            </a:pPr>
            <a:r>
              <a:rPr lang="en-US" altLang="zh-TW" sz="2600" b="1" dirty="0">
                <a:solidFill>
                  <a:srgbClr val="100278"/>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sz="2600" b="1" dirty="0">
                <a:solidFill>
                  <a:srgbClr val="100278"/>
                </a:solidFill>
                <a:latin typeface="微軟正黑體" panose="020B0604030504040204" pitchFamily="34" charset="-120"/>
                <a:ea typeface="微軟正黑體" panose="020B0604030504040204" pitchFamily="34" charset="-120"/>
              </a:rPr>
              <a:t>本採購內容涉及國家安全，不允許大陸地區廠商、第三地區含陸資成分廠商及在臺陸資廠商參與。（註：適用條約或協定之採購案，如勾選本項者，請依</a:t>
            </a:r>
            <a:r>
              <a:rPr lang="en-US" altLang="zh-TW" sz="2600" b="1" dirty="0">
                <a:solidFill>
                  <a:srgbClr val="100278"/>
                </a:solidFill>
                <a:latin typeface="微軟正黑體" panose="020B0604030504040204" pitchFamily="34" charset="-120"/>
                <a:ea typeface="微軟正黑體" panose="020B0604030504040204" pitchFamily="34" charset="-120"/>
              </a:rPr>
              <a:t>GPA</a:t>
            </a:r>
            <a:r>
              <a:rPr lang="zh-TW" altLang="en-US" sz="2600" b="1" dirty="0">
                <a:solidFill>
                  <a:srgbClr val="100278"/>
                </a:solidFill>
                <a:latin typeface="微軟正黑體" panose="020B0604030504040204" pitchFamily="34" charset="-120"/>
                <a:ea typeface="微軟正黑體" panose="020B0604030504040204" pitchFamily="34" charset="-120"/>
              </a:rPr>
              <a:t>第</a:t>
            </a:r>
            <a:r>
              <a:rPr lang="en-US" altLang="zh-TW" sz="2600" b="1" dirty="0">
                <a:solidFill>
                  <a:srgbClr val="100278"/>
                </a:solidFill>
                <a:latin typeface="微軟正黑體" panose="020B0604030504040204" pitchFamily="34" charset="-120"/>
                <a:ea typeface="微軟正黑體" panose="020B0604030504040204" pitchFamily="34" charset="-120"/>
              </a:rPr>
              <a:t>3</a:t>
            </a:r>
            <a:r>
              <a:rPr lang="zh-TW" altLang="en-US" sz="2600" b="1" dirty="0">
                <a:solidFill>
                  <a:srgbClr val="100278"/>
                </a:solidFill>
                <a:latin typeface="微軟正黑體" panose="020B0604030504040204" pitchFamily="34" charset="-120"/>
                <a:ea typeface="微軟正黑體" panose="020B0604030504040204" pitchFamily="34" charset="-120"/>
              </a:rPr>
              <a:t>條規定，妥適考量本須知第</a:t>
            </a:r>
            <a:r>
              <a:rPr lang="en-US" altLang="zh-TW" sz="2600" b="1" dirty="0">
                <a:solidFill>
                  <a:srgbClr val="100278"/>
                </a:solidFill>
                <a:latin typeface="微軟正黑體" panose="020B0604030504040204" pitchFamily="34" charset="-120"/>
                <a:ea typeface="微軟正黑體" panose="020B0604030504040204" pitchFamily="34" charset="-120"/>
              </a:rPr>
              <a:t>16</a:t>
            </a:r>
            <a:r>
              <a:rPr lang="zh-TW" altLang="en-US" sz="2600" b="1" dirty="0">
                <a:solidFill>
                  <a:srgbClr val="100278"/>
                </a:solidFill>
                <a:latin typeface="微軟正黑體" panose="020B0604030504040204" pitchFamily="34" charset="-120"/>
                <a:ea typeface="微軟正黑體" panose="020B0604030504040204" pitchFamily="34" charset="-120"/>
              </a:rPr>
              <a:t>點之勾選）</a:t>
            </a:r>
          </a:p>
        </p:txBody>
      </p:sp>
    </p:spTree>
    <p:extLst>
      <p:ext uri="{BB962C8B-B14F-4D97-AF65-F5344CB8AC3E}">
        <p14:creationId xmlns:p14="http://schemas.microsoft.com/office/powerpoint/2010/main" val="325718326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a:spLocks noGrp="1"/>
          </p:cNvSpPr>
          <p:nvPr>
            <p:ph type="sldNum" sz="quarter" idx="10"/>
          </p:nvPr>
        </p:nvSpPr>
        <p:spPr>
          <a:xfrm>
            <a:off x="8280412" y="6525344"/>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AD1F1F"/>
                </a:solidFill>
                <a:latin typeface="Times New Roman" panose="02020603050405020304" pitchFamily="18" charset="0"/>
              </a:rPr>
              <a:pPr>
                <a:spcBef>
                  <a:spcPct val="0"/>
                </a:spcBef>
                <a:buClrTx/>
                <a:buSzTx/>
                <a:buFontTx/>
                <a:buNone/>
                <a:defRPr/>
              </a:pPr>
              <a:t>54</a:t>
            </a:fld>
            <a:endParaRPr lang="en-US" altLang="zh-TW" sz="1400">
              <a:solidFill>
                <a:srgbClr val="AD1F1F"/>
              </a:solidFill>
              <a:latin typeface="Times New Roman" panose="02020603050405020304" pitchFamily="18" charset="0"/>
            </a:endParaRPr>
          </a:p>
        </p:txBody>
      </p:sp>
      <p:sp>
        <p:nvSpPr>
          <p:cNvPr id="5" name="Rectangle 11"/>
          <p:cNvSpPr>
            <a:spLocks noChangeArrowheads="1"/>
          </p:cNvSpPr>
          <p:nvPr/>
        </p:nvSpPr>
        <p:spPr bwMode="auto">
          <a:xfrm>
            <a:off x="113854" y="169935"/>
            <a:ext cx="8166558" cy="839117"/>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r>
              <a:rPr lang="zh-TW" altLang="en-US" b="1">
                <a:solidFill>
                  <a:srgbClr val="C00000"/>
                </a:solidFill>
                <a:latin typeface="微軟正黑體" panose="020B0604030504040204" pitchFamily="34" charset="-120"/>
                <a:ea typeface="微軟正黑體" panose="020B0604030504040204" pitchFamily="34" charset="-120"/>
              </a:rPr>
              <a:t>資訊服務採購缺失類型：</a:t>
            </a:r>
            <a:r>
              <a:rPr lang="zh-TW" altLang="en-US" sz="2800" b="1">
                <a:solidFill>
                  <a:srgbClr val="006600"/>
                </a:solidFill>
                <a:latin typeface="微軟正黑體" panose="020B0604030504040204" pitchFamily="34" charset="-120"/>
                <a:ea typeface="微軟正黑體" panose="020B0604030504040204" pitchFamily="34" charset="-120"/>
              </a:rPr>
              <a:t>審標時未確實審查廠商不得為投審會公告之陸資資訊服務業者</a:t>
            </a:r>
            <a:endParaRPr lang="en-US" altLang="zh-TW" sz="2800" b="1" dirty="0">
              <a:solidFill>
                <a:srgbClr val="100278"/>
              </a:solidFill>
              <a:latin typeface="微軟正黑體" panose="020B0604030504040204" pitchFamily="34" charset="-120"/>
              <a:ea typeface="微軟正黑體" panose="020B0604030504040204" pitchFamily="34" charset="-120"/>
            </a:endParaRPr>
          </a:p>
        </p:txBody>
      </p:sp>
      <p:sp>
        <p:nvSpPr>
          <p:cNvPr id="7" name="Rectangle 11"/>
          <p:cNvSpPr>
            <a:spLocks noChangeArrowheads="1"/>
          </p:cNvSpPr>
          <p:nvPr/>
        </p:nvSpPr>
        <p:spPr bwMode="auto">
          <a:xfrm>
            <a:off x="323528" y="3837384"/>
            <a:ext cx="8532948" cy="2363924"/>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endParaRPr lang="en-US" altLang="zh-TW"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
        <p:nvSpPr>
          <p:cNvPr id="6" name="Rectangle 11"/>
          <p:cNvSpPr>
            <a:spLocks noChangeArrowheads="1"/>
          </p:cNvSpPr>
          <p:nvPr/>
        </p:nvSpPr>
        <p:spPr bwMode="auto">
          <a:xfrm>
            <a:off x="215516" y="1124744"/>
            <a:ext cx="8532948" cy="4032448"/>
          </a:xfrm>
          <a:prstGeom prst="rect">
            <a:avLst/>
          </a:prstGeom>
          <a:noFill/>
          <a:ln w="9525">
            <a:noFill/>
            <a:miter lim="800000"/>
            <a:headEnd/>
            <a:tailEnd/>
          </a:ln>
          <a:effectLst/>
        </p:spPr>
        <p:txBody>
          <a:bodyPr/>
          <a:lstStyle/>
          <a:p>
            <a:pPr indent="357188" algn="just" eaLnBrk="1" hangingPunct="1">
              <a:spcBef>
                <a:spcPct val="20000"/>
              </a:spcBef>
              <a:buClr>
                <a:srgbClr val="C00000"/>
              </a:buClr>
              <a:buSzPct val="75000"/>
              <a:defRPr/>
            </a:pPr>
            <a:r>
              <a:rPr lang="zh-TW" altLang="en-US" sz="2800" b="1">
                <a:solidFill>
                  <a:srgbClr val="100278"/>
                </a:solidFill>
                <a:latin typeface="微軟正黑體" panose="020B0604030504040204" pitchFamily="34" charset="-120"/>
                <a:ea typeface="微軟正黑體" panose="020B0604030504040204" pitchFamily="34" charset="-120"/>
              </a:rPr>
              <a:t>採購法第</a:t>
            </a:r>
            <a:r>
              <a:rPr lang="en-US" altLang="zh-TW" sz="2800" b="1">
                <a:solidFill>
                  <a:srgbClr val="100278"/>
                </a:solidFill>
                <a:latin typeface="微軟正黑體" panose="020B0604030504040204" pitchFamily="34" charset="-120"/>
                <a:ea typeface="微軟正黑體" panose="020B0604030504040204" pitchFamily="34" charset="-120"/>
              </a:rPr>
              <a:t>51</a:t>
            </a:r>
            <a:r>
              <a:rPr lang="zh-TW" altLang="en-US" sz="2800" b="1">
                <a:solidFill>
                  <a:srgbClr val="100278"/>
                </a:solidFill>
                <a:latin typeface="微軟正黑體" panose="020B0604030504040204" pitchFamily="34" charset="-120"/>
                <a:ea typeface="微軟正黑體" panose="020B0604030504040204" pitchFamily="34" charset="-120"/>
              </a:rPr>
              <a:t>條第</a:t>
            </a:r>
            <a:r>
              <a:rPr lang="en-US" altLang="zh-TW" sz="2800" b="1">
                <a:solidFill>
                  <a:srgbClr val="100278"/>
                </a:solidFill>
                <a:latin typeface="微軟正黑體" panose="020B0604030504040204" pitchFamily="34" charset="-120"/>
                <a:ea typeface="微軟正黑體" panose="020B0604030504040204" pitchFamily="34" charset="-120"/>
              </a:rPr>
              <a:t>1</a:t>
            </a:r>
            <a:r>
              <a:rPr lang="zh-TW" altLang="en-US" sz="2800" b="1">
                <a:solidFill>
                  <a:srgbClr val="100278"/>
                </a:solidFill>
                <a:latin typeface="微軟正黑體" panose="020B0604030504040204" pitchFamily="34" charset="-120"/>
                <a:ea typeface="微軟正黑體" panose="020B0604030504040204" pitchFamily="34" charset="-120"/>
              </a:rPr>
              <a:t>項規定：「機關應依招標文件規定之條件，審查廠商投標文件，對其內容有疑義時，得通知投標廠商提出說明。」機關辦理資訊服務採購，於投標須知第</a:t>
            </a:r>
            <a:r>
              <a:rPr lang="en-US" altLang="zh-TW" sz="2800" b="1">
                <a:solidFill>
                  <a:srgbClr val="100278"/>
                </a:solidFill>
                <a:latin typeface="微軟正黑體" panose="020B0604030504040204" pitchFamily="34" charset="-120"/>
                <a:ea typeface="微軟正黑體" panose="020B0604030504040204" pitchFamily="34" charset="-120"/>
              </a:rPr>
              <a:t>64</a:t>
            </a:r>
            <a:r>
              <a:rPr lang="zh-TW" altLang="en-US" sz="2800" b="1">
                <a:solidFill>
                  <a:srgbClr val="100278"/>
                </a:solidFill>
                <a:latin typeface="微軟正黑體" panose="020B0604030504040204" pitchFamily="34" charset="-120"/>
                <a:ea typeface="微軟正黑體" panose="020B0604030504040204" pitchFamily="34" charset="-120"/>
              </a:rPr>
              <a:t>點規定「本採購屬經濟部投資審議委員會公告</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具敏感性或國安</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含資安</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疑慮之業務範疇</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之資訊服務採購，廠商不得為經濟部投資審議委員會公告之陸資資訊服務業者。」惟</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審標時未確實審查投標廠商是否屬經濟部投資審議委員會公告之陸資資訊服務業者</a:t>
            </a:r>
            <a:r>
              <a:rPr lang="zh-TW" altLang="en-US" sz="2800" b="1">
                <a:solidFill>
                  <a:srgbClr val="100278"/>
                </a:solidFill>
                <a:latin typeface="微軟正黑體" panose="020B0604030504040204" pitchFamily="34" charset="-120"/>
                <a:ea typeface="微軟正黑體" panose="020B0604030504040204" pitchFamily="34" charset="-120"/>
              </a:rPr>
              <a:t>，與上開規定有間。</a:t>
            </a:r>
            <a:endParaRPr lang="en-US" altLang="zh-TW" sz="2800" b="1" dirty="0">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98884017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a:spLocks noGrp="1"/>
          </p:cNvSpPr>
          <p:nvPr>
            <p:ph type="sldNum" sz="quarter" idx="10"/>
          </p:nvPr>
        </p:nvSpPr>
        <p:spPr>
          <a:xfrm>
            <a:off x="8280412" y="6525344"/>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AD1F1F"/>
                </a:solidFill>
                <a:latin typeface="Times New Roman" panose="02020603050405020304" pitchFamily="18" charset="0"/>
              </a:rPr>
              <a:pPr>
                <a:spcBef>
                  <a:spcPct val="0"/>
                </a:spcBef>
                <a:buClrTx/>
                <a:buSzTx/>
                <a:buFontTx/>
                <a:buNone/>
                <a:defRPr/>
              </a:pPr>
              <a:t>55</a:t>
            </a:fld>
            <a:endParaRPr lang="en-US" altLang="zh-TW" sz="1400">
              <a:solidFill>
                <a:srgbClr val="AD1F1F"/>
              </a:solidFill>
              <a:latin typeface="Times New Roman" panose="02020603050405020304" pitchFamily="18" charset="0"/>
            </a:endParaRPr>
          </a:p>
        </p:txBody>
      </p:sp>
      <p:sp>
        <p:nvSpPr>
          <p:cNvPr id="5" name="Rectangle 11"/>
          <p:cNvSpPr>
            <a:spLocks noChangeArrowheads="1"/>
          </p:cNvSpPr>
          <p:nvPr/>
        </p:nvSpPr>
        <p:spPr bwMode="auto">
          <a:xfrm>
            <a:off x="113854" y="169935"/>
            <a:ext cx="8166558" cy="839117"/>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r>
              <a:rPr lang="zh-TW" altLang="en-US" b="1">
                <a:solidFill>
                  <a:srgbClr val="C00000"/>
                </a:solidFill>
                <a:latin typeface="微軟正黑體" panose="020B0604030504040204" pitchFamily="34" charset="-120"/>
                <a:ea typeface="微軟正黑體" panose="020B0604030504040204" pitchFamily="34" charset="-120"/>
              </a:rPr>
              <a:t>資訊服務採購缺失類型：</a:t>
            </a:r>
            <a:r>
              <a:rPr lang="zh-TW" altLang="en-US" sz="2800" b="1">
                <a:solidFill>
                  <a:srgbClr val="006600"/>
                </a:solidFill>
                <a:latin typeface="微軟正黑體" panose="020B0604030504040204" pitchFamily="34" charset="-120"/>
                <a:ea typeface="微軟正黑體" panose="020B0604030504040204" pitchFamily="34" charset="-120"/>
              </a:rPr>
              <a:t>現有系統之維護及擴充採購，未於招標文件敘明採購需求及現有系統資訊</a:t>
            </a:r>
            <a:endParaRPr lang="en-US" altLang="zh-TW" sz="2800" b="1" dirty="0">
              <a:solidFill>
                <a:srgbClr val="100278"/>
              </a:solidFill>
              <a:latin typeface="微軟正黑體" panose="020B0604030504040204" pitchFamily="34" charset="-120"/>
              <a:ea typeface="微軟正黑體" panose="020B0604030504040204" pitchFamily="34" charset="-120"/>
            </a:endParaRPr>
          </a:p>
        </p:txBody>
      </p:sp>
      <p:sp>
        <p:nvSpPr>
          <p:cNvPr id="7" name="Rectangle 11"/>
          <p:cNvSpPr>
            <a:spLocks noChangeArrowheads="1"/>
          </p:cNvSpPr>
          <p:nvPr/>
        </p:nvSpPr>
        <p:spPr bwMode="auto">
          <a:xfrm>
            <a:off x="323528" y="3837384"/>
            <a:ext cx="8532948" cy="2363924"/>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endParaRPr lang="en-US" altLang="zh-TW"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
        <p:nvSpPr>
          <p:cNvPr id="6" name="Rectangle 11"/>
          <p:cNvSpPr>
            <a:spLocks noChangeArrowheads="1"/>
          </p:cNvSpPr>
          <p:nvPr/>
        </p:nvSpPr>
        <p:spPr bwMode="auto">
          <a:xfrm>
            <a:off x="251520" y="1153068"/>
            <a:ext cx="8532948" cy="4904224"/>
          </a:xfrm>
          <a:prstGeom prst="rect">
            <a:avLst/>
          </a:prstGeom>
          <a:noFill/>
          <a:ln w="9525">
            <a:noFill/>
            <a:miter lim="800000"/>
            <a:headEnd/>
            <a:tailEnd/>
          </a:ln>
          <a:effectLst/>
        </p:spPr>
        <p:txBody>
          <a:bodyPr/>
          <a:lstStyle/>
          <a:p>
            <a:pPr marL="446088" indent="-446088" algn="just" eaLnBrk="1" hangingPunct="1">
              <a:spcBef>
                <a:spcPct val="20000"/>
              </a:spcBef>
              <a:buClr>
                <a:srgbClr val="C00000"/>
              </a:buClr>
              <a:buSzPct val="75000"/>
              <a:defRPr/>
            </a:pPr>
            <a:r>
              <a:rPr lang="en-US" altLang="zh-TW" sz="2600" b="1">
                <a:solidFill>
                  <a:srgbClr val="100278"/>
                </a:solidFill>
                <a:latin typeface="微軟正黑體" panose="020B0604030504040204" pitchFamily="34" charset="-120"/>
                <a:ea typeface="微軟正黑體" panose="020B0604030504040204" pitchFamily="34" charset="-120"/>
              </a:rPr>
              <a:t>(1)</a:t>
            </a:r>
            <a:r>
              <a:rPr lang="zh-TW" altLang="en-US" sz="2600" b="1" spc="-100">
                <a:solidFill>
                  <a:srgbClr val="100278"/>
                </a:solidFill>
                <a:latin typeface="微軟正黑體" panose="020B0604030504040204" pitchFamily="34" charset="-120"/>
                <a:ea typeface="微軟正黑體" panose="020B0604030504040204" pitchFamily="34" charset="-120"/>
              </a:rPr>
              <a:t>機關辦理現有資通系統之維護及擴充案，於工作書所列需求，</a:t>
            </a:r>
            <a:r>
              <a:rPr lang="zh-TW" altLang="en-US" sz="2600" b="1" u="dbl" spc="-100">
                <a:solidFill>
                  <a:srgbClr val="100278"/>
                </a:solidFill>
                <a:uFill>
                  <a:solidFill>
                    <a:srgbClr val="FF0000"/>
                  </a:solidFill>
                </a:uFill>
                <a:latin typeface="微軟正黑體" panose="020B0604030504040204" pitchFamily="34" charset="-120"/>
                <a:ea typeface="微軟正黑體" panose="020B0604030504040204" pitchFamily="34" charset="-120"/>
              </a:rPr>
              <a:t>除系統壓力測試有明確基準外，其餘系統相關需求說明籠統，未列有具體基準</a:t>
            </a:r>
            <a:r>
              <a:rPr lang="zh-TW" altLang="en-US" sz="2600" b="1" spc="-100">
                <a:solidFill>
                  <a:srgbClr val="100278"/>
                </a:solidFill>
                <a:latin typeface="微軟正黑體" panose="020B0604030504040204" pitchFamily="34" charset="-120"/>
                <a:ea typeface="微軟正黑體" panose="020B0604030504040204" pitchFamily="34" charset="-120"/>
              </a:rPr>
              <a:t>，例如：「</a:t>
            </a:r>
            <a:r>
              <a:rPr lang="en-US" altLang="zh-TW" sz="2600" b="1" spc="-100">
                <a:solidFill>
                  <a:srgbClr val="100278"/>
                </a:solidFill>
                <a:latin typeface="微軟正黑體" panose="020B0604030504040204" pitchFamily="34" charset="-120"/>
                <a:ea typeface="微軟正黑體" panose="020B0604030504040204" pitchFamily="34" charset="-120"/>
              </a:rPr>
              <a:t>(</a:t>
            </a:r>
            <a:r>
              <a:rPr lang="zh-TW" altLang="en-US" sz="2600" b="1" spc="-100">
                <a:solidFill>
                  <a:srgbClr val="100278"/>
                </a:solidFill>
                <a:latin typeface="微軟正黑體" panose="020B0604030504040204" pitchFamily="34" charset="-120"/>
                <a:ea typeface="微軟正黑體" panose="020B0604030504040204" pitchFamily="34" charset="-120"/>
              </a:rPr>
              <a:t>四</a:t>
            </a:r>
            <a:r>
              <a:rPr lang="en-US" altLang="zh-TW" sz="2600" b="1" spc="-100">
                <a:solidFill>
                  <a:srgbClr val="100278"/>
                </a:solidFill>
                <a:latin typeface="微軟正黑體" panose="020B0604030504040204" pitchFamily="34" charset="-120"/>
                <a:ea typeface="微軟正黑體" panose="020B0604030504040204" pitchFamily="34" charset="-120"/>
              </a:rPr>
              <a:t>)</a:t>
            </a:r>
            <a:r>
              <a:rPr lang="zh-TW" altLang="en-US" sz="2600" b="1" spc="-100">
                <a:solidFill>
                  <a:srgbClr val="100278"/>
                </a:solidFill>
                <a:latin typeface="微軟正黑體" panose="020B0604030504040204" pitchFamily="34" charset="-120"/>
                <a:ea typeface="微軟正黑體" panose="020B0604030504040204" pitchFamily="34" charset="-120"/>
              </a:rPr>
              <a:t>需提供系統測試站台</a:t>
            </a:r>
            <a:r>
              <a:rPr lang="en-US" altLang="zh-TW" sz="2600" b="1" spc="-100">
                <a:solidFill>
                  <a:srgbClr val="100278"/>
                </a:solidFill>
                <a:latin typeface="微軟正黑體" panose="020B0604030504040204" pitchFamily="34" charset="-120"/>
                <a:ea typeface="微軟正黑體" panose="020B0604030504040204" pitchFamily="34" charset="-120"/>
              </a:rPr>
              <a:t>(</a:t>
            </a:r>
            <a:r>
              <a:rPr lang="zh-TW" altLang="en-US" sz="2600" b="1" spc="-100">
                <a:solidFill>
                  <a:srgbClr val="100278"/>
                </a:solidFill>
                <a:latin typeface="微軟正黑體" panose="020B0604030504040204" pitchFamily="34" charset="-120"/>
                <a:ea typeface="微軟正黑體" panose="020B0604030504040204" pitchFamily="34" charset="-120"/>
              </a:rPr>
              <a:t>含雲端服務主機、頻寬流量、動態調配、網域註冊、設定、</a:t>
            </a:r>
            <a:r>
              <a:rPr lang="en-US" altLang="zh-TW" sz="2600" b="1" spc="-100">
                <a:solidFill>
                  <a:srgbClr val="100278"/>
                </a:solidFill>
                <a:latin typeface="微軟正黑體" panose="020B0604030504040204" pitchFamily="34" charset="-120"/>
                <a:ea typeface="微軟正黑體" panose="020B0604030504040204" pitchFamily="34" charset="-120"/>
              </a:rPr>
              <a:t>DB</a:t>
            </a:r>
            <a:r>
              <a:rPr lang="zh-TW" altLang="en-US" sz="2600" b="1" spc="-100">
                <a:solidFill>
                  <a:srgbClr val="100278"/>
                </a:solidFill>
                <a:latin typeface="微軟正黑體" panose="020B0604030504040204" pitchFamily="34" charset="-120"/>
                <a:ea typeface="微軟正黑體" panose="020B0604030504040204" pitchFamily="34" charset="-120"/>
              </a:rPr>
              <a:t>、</a:t>
            </a:r>
            <a:r>
              <a:rPr lang="en-US" altLang="zh-TW" sz="2600" b="1" spc="-100">
                <a:solidFill>
                  <a:srgbClr val="100278"/>
                </a:solidFill>
                <a:latin typeface="微軟正黑體" panose="020B0604030504040204" pitchFamily="34" charset="-120"/>
                <a:ea typeface="微軟正黑體" panose="020B0604030504040204" pitchFamily="34" charset="-120"/>
              </a:rPr>
              <a:t>AP</a:t>
            </a:r>
            <a:r>
              <a:rPr lang="zh-TW" altLang="en-US" sz="2600" b="1" spc="-100">
                <a:solidFill>
                  <a:srgbClr val="100278"/>
                </a:solidFill>
                <a:latin typeface="微軟正黑體" panose="020B0604030504040204" pitchFamily="34" charset="-120"/>
                <a:ea typeface="微軟正黑體" panose="020B0604030504040204" pitchFamily="34" charset="-120"/>
              </a:rPr>
              <a:t>、資料移設</a:t>
            </a:r>
            <a:r>
              <a:rPr lang="en-US" altLang="zh-TW" sz="2600" b="1" spc="-100">
                <a:solidFill>
                  <a:srgbClr val="100278"/>
                </a:solidFill>
                <a:latin typeface="微軟正黑體" panose="020B0604030504040204" pitchFamily="34" charset="-120"/>
                <a:ea typeface="微軟正黑體" panose="020B0604030504040204" pitchFamily="34" charset="-120"/>
              </a:rPr>
              <a:t>……</a:t>
            </a:r>
            <a:r>
              <a:rPr lang="zh-TW" altLang="en-US" sz="2600" b="1" spc="-100">
                <a:solidFill>
                  <a:srgbClr val="100278"/>
                </a:solidFill>
                <a:latin typeface="微軟正黑體" panose="020B0604030504040204" pitchFamily="34" charset="-120"/>
                <a:ea typeface="微軟正黑體" panose="020B0604030504040204" pitchFamily="34" charset="-120"/>
              </a:rPr>
              <a:t>等相關作業及費用</a:t>
            </a:r>
            <a:r>
              <a:rPr lang="en-US" altLang="zh-TW" sz="2600" b="1" spc="-100">
                <a:solidFill>
                  <a:srgbClr val="100278"/>
                </a:solidFill>
                <a:latin typeface="微軟正黑體" panose="020B0604030504040204" pitchFamily="34" charset="-120"/>
                <a:ea typeface="微軟正黑體" panose="020B0604030504040204" pitchFamily="34" charset="-120"/>
              </a:rPr>
              <a:t>)</a:t>
            </a:r>
            <a:r>
              <a:rPr lang="zh-TW" altLang="en-US" sz="2600" b="1" spc="-100">
                <a:solidFill>
                  <a:srgbClr val="100278"/>
                </a:solidFill>
                <a:latin typeface="微軟正黑體" panose="020B0604030504040204" pitchFamily="34" charset="-120"/>
                <a:ea typeface="微軟正黑體" panose="020B0604030504040204" pitchFamily="34" charset="-120"/>
              </a:rPr>
              <a:t>，所有測試程式、檔案應於測試系統測試無誤後，始得移至正式系統中。」「</a:t>
            </a:r>
            <a:r>
              <a:rPr lang="en-US" altLang="zh-TW" sz="2600" b="1" spc="-100">
                <a:solidFill>
                  <a:srgbClr val="100278"/>
                </a:solidFill>
                <a:latin typeface="微軟正黑體" panose="020B0604030504040204" pitchFamily="34" charset="-120"/>
                <a:ea typeface="微軟正黑體" panose="020B0604030504040204" pitchFamily="34" charset="-120"/>
              </a:rPr>
              <a:t>(</a:t>
            </a:r>
            <a:r>
              <a:rPr lang="zh-TW" altLang="en-US" sz="2600" b="1" spc="-100">
                <a:solidFill>
                  <a:srgbClr val="100278"/>
                </a:solidFill>
                <a:latin typeface="微軟正黑體" panose="020B0604030504040204" pitchFamily="34" charset="-120"/>
                <a:ea typeface="微軟正黑體" panose="020B0604030504040204" pitchFamily="34" charset="-120"/>
              </a:rPr>
              <a:t>六</a:t>
            </a:r>
            <a:r>
              <a:rPr lang="en-US" altLang="zh-TW" sz="2600" b="1" spc="-100">
                <a:solidFill>
                  <a:srgbClr val="100278"/>
                </a:solidFill>
                <a:latin typeface="微軟正黑體" panose="020B0604030504040204" pitchFamily="34" charset="-120"/>
                <a:ea typeface="微軟正黑體" panose="020B0604030504040204" pitchFamily="34" charset="-120"/>
              </a:rPr>
              <a:t>)</a:t>
            </a:r>
            <a:r>
              <a:rPr lang="zh-TW" altLang="en-US" sz="2600" b="1" spc="-100">
                <a:solidFill>
                  <a:srgbClr val="100278"/>
                </a:solidFill>
                <a:latin typeface="微軟正黑體" panose="020B0604030504040204" pitchFamily="34" charset="-120"/>
                <a:ea typeface="微軟正黑體" panose="020B0604030504040204" pitchFamily="34" charset="-120"/>
              </a:rPr>
              <a:t>所採服務應可根據系統線上人數動態調配足夠運算資源，以維持系統瀏覽順暢，範圍包括系統應用服務主機、資料庫主機、資料儲存空間、作業系統、資料庫授權、服務優化、負載平衡</a:t>
            </a:r>
            <a:r>
              <a:rPr lang="en-US" altLang="zh-TW" sz="2600" b="1" spc="-100">
                <a:solidFill>
                  <a:srgbClr val="100278"/>
                </a:solidFill>
                <a:latin typeface="微軟正黑體" panose="020B0604030504040204" pitchFamily="34" charset="-120"/>
                <a:ea typeface="微軟正黑體" panose="020B0604030504040204" pitchFamily="34" charset="-120"/>
              </a:rPr>
              <a:t>(Load-balance)</a:t>
            </a:r>
            <a:r>
              <a:rPr lang="zh-TW" altLang="en-US" sz="2600" b="1" spc="-100">
                <a:solidFill>
                  <a:srgbClr val="100278"/>
                </a:solidFill>
                <a:latin typeface="微軟正黑體" panose="020B0604030504040204" pitchFamily="34" charset="-120"/>
                <a:ea typeface="微軟正黑體" panose="020B0604030504040204" pitchFamily="34" charset="-120"/>
              </a:rPr>
              <a:t>服務、備份備援、網路頻寬流量</a:t>
            </a:r>
            <a:r>
              <a:rPr lang="en-US" altLang="zh-TW" sz="2600" b="1" spc="-100">
                <a:solidFill>
                  <a:srgbClr val="100278"/>
                </a:solidFill>
                <a:latin typeface="微軟正黑體" panose="020B0604030504040204" pitchFamily="34" charset="-120"/>
                <a:ea typeface="微軟正黑體" panose="020B0604030504040204" pitchFamily="34" charset="-120"/>
              </a:rPr>
              <a:t>……</a:t>
            </a:r>
            <a:r>
              <a:rPr lang="zh-TW" altLang="en-US" sz="2600" b="1" spc="-100">
                <a:solidFill>
                  <a:srgbClr val="100278"/>
                </a:solidFill>
                <a:latin typeface="微軟正黑體" panose="020B0604030504040204" pitchFamily="34" charset="-120"/>
                <a:ea typeface="微軟正黑體" panose="020B0604030504040204" pitchFamily="34" charset="-120"/>
              </a:rPr>
              <a:t>等相關作業。」</a:t>
            </a:r>
            <a:r>
              <a:rPr lang="zh-TW" altLang="en-US" sz="2600" b="1" u="dbl">
                <a:solidFill>
                  <a:srgbClr val="0000FF"/>
                </a:solidFill>
                <a:uFill>
                  <a:solidFill>
                    <a:srgbClr val="660033"/>
                  </a:solidFill>
                </a:uFill>
                <a:latin typeface="微軟正黑體" panose="020B0604030504040204" pitchFamily="34" charset="-120"/>
                <a:ea typeface="微軟正黑體" panose="020B0604030504040204" pitchFamily="34" charset="-120"/>
              </a:rPr>
              <a:t>將導致機關難以要求廠商提供之履約品質，爾後辦理類案應訂明廠商提出之履約成果應達到之標準及數據等具體基準，俾據以辦理履約管理及驗收作業</a:t>
            </a:r>
            <a:r>
              <a:rPr lang="zh-TW" altLang="en-US" sz="2600" b="1">
                <a:solidFill>
                  <a:srgbClr val="0000FF"/>
                </a:solidFill>
                <a:latin typeface="微軟正黑體" panose="020B0604030504040204" pitchFamily="34" charset="-120"/>
                <a:ea typeface="微軟正黑體" panose="020B0604030504040204" pitchFamily="34" charset="-120"/>
              </a:rPr>
              <a:t>。</a:t>
            </a:r>
            <a:endParaRPr lang="en-US" altLang="zh-TW" sz="2600" b="1" dirty="0">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51137057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a:spLocks noGrp="1"/>
          </p:cNvSpPr>
          <p:nvPr>
            <p:ph type="sldNum" sz="quarter" idx="10"/>
          </p:nvPr>
        </p:nvSpPr>
        <p:spPr>
          <a:xfrm>
            <a:off x="8280412" y="6525344"/>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AD1F1F"/>
                </a:solidFill>
                <a:latin typeface="Times New Roman" panose="02020603050405020304" pitchFamily="18" charset="0"/>
              </a:rPr>
              <a:pPr>
                <a:spcBef>
                  <a:spcPct val="0"/>
                </a:spcBef>
                <a:buClrTx/>
                <a:buSzTx/>
                <a:buFontTx/>
                <a:buNone/>
                <a:defRPr/>
              </a:pPr>
              <a:t>56</a:t>
            </a:fld>
            <a:endParaRPr lang="en-US" altLang="zh-TW" sz="1400">
              <a:solidFill>
                <a:srgbClr val="AD1F1F"/>
              </a:solidFill>
              <a:latin typeface="Times New Roman" panose="02020603050405020304" pitchFamily="18" charset="0"/>
            </a:endParaRPr>
          </a:p>
        </p:txBody>
      </p:sp>
      <p:sp>
        <p:nvSpPr>
          <p:cNvPr id="7" name="Rectangle 11"/>
          <p:cNvSpPr>
            <a:spLocks noChangeArrowheads="1"/>
          </p:cNvSpPr>
          <p:nvPr/>
        </p:nvSpPr>
        <p:spPr bwMode="auto">
          <a:xfrm>
            <a:off x="323528" y="3837384"/>
            <a:ext cx="8532948" cy="2363924"/>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endParaRPr lang="en-US" altLang="zh-TW"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
        <p:nvSpPr>
          <p:cNvPr id="6" name="Rectangle 11"/>
          <p:cNvSpPr>
            <a:spLocks noChangeArrowheads="1"/>
          </p:cNvSpPr>
          <p:nvPr/>
        </p:nvSpPr>
        <p:spPr bwMode="auto">
          <a:xfrm>
            <a:off x="251520" y="620688"/>
            <a:ext cx="8532948" cy="4860540"/>
          </a:xfrm>
          <a:prstGeom prst="rect">
            <a:avLst/>
          </a:prstGeom>
          <a:noFill/>
          <a:ln w="9525">
            <a:noFill/>
            <a:miter lim="800000"/>
            <a:headEnd/>
            <a:tailEnd/>
          </a:ln>
          <a:effectLst/>
        </p:spPr>
        <p:txBody>
          <a:bodyPr/>
          <a:lstStyle/>
          <a:p>
            <a:pPr marL="357188" indent="-357188" algn="just" eaLnBrk="1" hangingPunct="1">
              <a:spcBef>
                <a:spcPct val="20000"/>
              </a:spcBef>
              <a:buClr>
                <a:srgbClr val="C00000"/>
              </a:buClr>
              <a:buSzPct val="75000"/>
              <a:defRPr/>
            </a:pPr>
            <a:r>
              <a:rPr lang="en-US" altLang="zh-TW" sz="2800" b="1">
                <a:solidFill>
                  <a:srgbClr val="100278"/>
                </a:solidFill>
                <a:latin typeface="微軟正黑體" panose="020B0604030504040204" pitchFamily="34" charset="-120"/>
                <a:ea typeface="微軟正黑體" panose="020B0604030504040204" pitchFamily="34" charset="-120"/>
              </a:rPr>
              <a:t>(2)</a:t>
            </a:r>
            <a:r>
              <a:rPr lang="zh-TW" altLang="en-US" sz="2800" b="1">
                <a:solidFill>
                  <a:srgbClr val="100278"/>
                </a:solidFill>
                <a:latin typeface="微軟正黑體" panose="020B0604030504040204" pitchFamily="34" charset="-120"/>
                <a:ea typeface="微軟正黑體" panose="020B0604030504040204" pitchFamily="34" charset="-120"/>
              </a:rPr>
              <a:t>機關辦理現有資通系統之維護及擴充案，關於現有系統之環境說明僅載如需求說明書載明全球資訊網：網站建置於行政院及所屬委員會雲端資料中心，採用虛擬主機方式建置。會內入口網：系統建置於本會資料中心，採用虛擬主機方式建置。</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二</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應用軟體</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全球資訊網</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及</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會內入口網</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之應用軟體。」</a:t>
            </a:r>
            <a:r>
              <a:rPr lang="zh-TW" altLang="en-US" sz="2800" b="1" u="dbl">
                <a:solidFill>
                  <a:srgbClr val="100278"/>
                </a:solidFill>
                <a:uFill>
                  <a:solidFill>
                    <a:srgbClr val="FF0000"/>
                  </a:solidFill>
                </a:uFill>
                <a:latin typeface="微軟正黑體" panose="020B0604030504040204" pitchFamily="34" charset="-120"/>
                <a:ea typeface="微軟正黑體" panose="020B0604030504040204" pitchFamily="34" charset="-120"/>
              </a:rPr>
              <a:t>上開關於</a:t>
            </a:r>
            <a:r>
              <a:rPr lang="zh-TW" altLang="en-US" sz="2800" b="1" u="dbl">
                <a:solidFill>
                  <a:srgbClr val="006600"/>
                </a:solidFill>
                <a:uFill>
                  <a:solidFill>
                    <a:srgbClr val="FF0000"/>
                  </a:solidFill>
                </a:uFill>
                <a:latin typeface="微軟正黑體" panose="020B0604030504040204" pitchFamily="34" charset="-120"/>
                <a:ea typeface="微軟正黑體" panose="020B0604030504040204" pitchFamily="34" charset="-120"/>
              </a:rPr>
              <a:t>現有系統之環境說明過於簡略</a:t>
            </a:r>
            <a:r>
              <a:rPr lang="zh-TW" altLang="en-US" sz="2800" b="1" u="dbl">
                <a:solidFill>
                  <a:srgbClr val="100278"/>
                </a:solidFill>
                <a:uFill>
                  <a:solidFill>
                    <a:srgbClr val="FF0000"/>
                  </a:solidFill>
                </a:uFill>
                <a:latin typeface="微軟正黑體" panose="020B0604030504040204" pitchFamily="34" charset="-120"/>
                <a:ea typeface="微軟正黑體" panose="020B0604030504040204" pitchFamily="34" charset="-120"/>
              </a:rPr>
              <a:t>，</a:t>
            </a:r>
            <a:r>
              <a:rPr lang="zh-TW" altLang="en-US" sz="2800" b="1" u="dbl">
                <a:solidFill>
                  <a:srgbClr val="006600"/>
                </a:solidFill>
                <a:uFill>
                  <a:solidFill>
                    <a:srgbClr val="FF0000"/>
                  </a:solidFill>
                </a:uFill>
                <a:latin typeface="微軟正黑體" panose="020B0604030504040204" pitchFamily="34" charset="-120"/>
                <a:ea typeface="微軟正黑體" panose="020B0604030504040204" pitchFamily="34" charset="-120"/>
              </a:rPr>
              <a:t>恐造成非原有廠商以外之其他廠商不易備標，且如由其他廠商得標亦可能產生履約困難之風險</a:t>
            </a:r>
            <a:r>
              <a:rPr lang="zh-TW" altLang="en-US" sz="2800" b="1">
                <a:solidFill>
                  <a:srgbClr val="100278"/>
                </a:solidFill>
                <a:latin typeface="微軟正黑體" panose="020B0604030504040204" pitchFamily="34" charset="-120"/>
                <a:ea typeface="微軟正黑體" panose="020B0604030504040204" pitchFamily="34" charset="-120"/>
              </a:rPr>
              <a:t>，</a:t>
            </a:r>
            <a:r>
              <a:rPr lang="zh-TW" altLang="en-US" sz="2800" b="1" u="dbl">
                <a:solidFill>
                  <a:srgbClr val="0000FF"/>
                </a:solidFill>
                <a:uFill>
                  <a:solidFill>
                    <a:srgbClr val="660033"/>
                  </a:solidFill>
                </a:uFill>
                <a:latin typeface="微軟正黑體" panose="020B0604030504040204" pitchFamily="34" charset="-120"/>
                <a:ea typeface="微軟正黑體" panose="020B0604030504040204" pitchFamily="34" charset="-120"/>
              </a:rPr>
              <a:t>建議機關爾後辦理類案應敘明現有系統資訊，並得允許廠商提出替代方案，以避免上述風險，並促進競爭</a:t>
            </a:r>
            <a:r>
              <a:rPr lang="zh-TW" altLang="en-US" sz="2800" b="1">
                <a:solidFill>
                  <a:srgbClr val="100278"/>
                </a:solidFill>
                <a:latin typeface="微軟正黑體" panose="020B0604030504040204" pitchFamily="34" charset="-120"/>
                <a:ea typeface="微軟正黑體" panose="020B0604030504040204" pitchFamily="34" charset="-120"/>
              </a:rPr>
              <a:t>。</a:t>
            </a:r>
            <a:endParaRPr lang="en-US" altLang="zh-TW" sz="2800" b="1" dirty="0">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04787773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a:spLocks noGrp="1"/>
          </p:cNvSpPr>
          <p:nvPr>
            <p:ph type="sldNum" sz="quarter" idx="10"/>
          </p:nvPr>
        </p:nvSpPr>
        <p:spPr>
          <a:xfrm>
            <a:off x="8280412" y="6525344"/>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AD1F1F"/>
                </a:solidFill>
                <a:latin typeface="Times New Roman" panose="02020603050405020304" pitchFamily="18" charset="0"/>
              </a:rPr>
              <a:pPr>
                <a:spcBef>
                  <a:spcPct val="0"/>
                </a:spcBef>
                <a:buClrTx/>
                <a:buSzTx/>
                <a:buFontTx/>
                <a:buNone/>
                <a:defRPr/>
              </a:pPr>
              <a:t>57</a:t>
            </a:fld>
            <a:endParaRPr lang="en-US" altLang="zh-TW" sz="1400">
              <a:solidFill>
                <a:srgbClr val="AD1F1F"/>
              </a:solidFill>
              <a:latin typeface="Times New Roman" panose="02020603050405020304" pitchFamily="18" charset="0"/>
            </a:endParaRPr>
          </a:p>
        </p:txBody>
      </p:sp>
      <p:sp>
        <p:nvSpPr>
          <p:cNvPr id="5" name="Rectangle 11"/>
          <p:cNvSpPr>
            <a:spLocks noChangeArrowheads="1"/>
          </p:cNvSpPr>
          <p:nvPr/>
        </p:nvSpPr>
        <p:spPr bwMode="auto">
          <a:xfrm>
            <a:off x="113854" y="169935"/>
            <a:ext cx="8166558" cy="839117"/>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r>
              <a:rPr lang="zh-TW" altLang="en-US" b="1">
                <a:solidFill>
                  <a:srgbClr val="C00000"/>
                </a:solidFill>
                <a:latin typeface="微軟正黑體" panose="020B0604030504040204" pitchFamily="34" charset="-120"/>
                <a:ea typeface="微軟正黑體" panose="020B0604030504040204" pitchFamily="34" charset="-120"/>
              </a:rPr>
              <a:t>資訊服務採購缺失類型：</a:t>
            </a:r>
            <a:r>
              <a:rPr lang="zh-TW" altLang="en-US" sz="2800" b="1">
                <a:solidFill>
                  <a:srgbClr val="006600"/>
                </a:solidFill>
                <a:latin typeface="微軟正黑體" panose="020B0604030504040204" pitchFamily="34" charset="-120"/>
                <a:ea typeface="微軟正黑體" panose="020B0604030504040204" pitchFamily="34" charset="-120"/>
              </a:rPr>
              <a:t>招標時要求投標廠商提出資訊服務建議書者，未要求廠商提出執行規劃</a:t>
            </a:r>
            <a:endParaRPr lang="en-US" altLang="zh-TW" sz="2800" b="1" dirty="0">
              <a:solidFill>
                <a:srgbClr val="100278"/>
              </a:solidFill>
              <a:latin typeface="微軟正黑體" panose="020B0604030504040204" pitchFamily="34" charset="-120"/>
              <a:ea typeface="微軟正黑體" panose="020B0604030504040204" pitchFamily="34" charset="-120"/>
            </a:endParaRPr>
          </a:p>
        </p:txBody>
      </p:sp>
      <p:sp>
        <p:nvSpPr>
          <p:cNvPr id="7" name="Rectangle 11"/>
          <p:cNvSpPr>
            <a:spLocks noChangeArrowheads="1"/>
          </p:cNvSpPr>
          <p:nvPr/>
        </p:nvSpPr>
        <p:spPr bwMode="auto">
          <a:xfrm>
            <a:off x="323528" y="3837384"/>
            <a:ext cx="8532948" cy="2363924"/>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endParaRPr lang="en-US" altLang="zh-TW"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
        <p:nvSpPr>
          <p:cNvPr id="6" name="Rectangle 11"/>
          <p:cNvSpPr>
            <a:spLocks noChangeArrowheads="1"/>
          </p:cNvSpPr>
          <p:nvPr/>
        </p:nvSpPr>
        <p:spPr bwMode="auto">
          <a:xfrm>
            <a:off x="251520" y="1153068"/>
            <a:ext cx="8532948" cy="4040128"/>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r>
              <a:rPr lang="zh-TW" altLang="en-US" sz="2800" b="1">
                <a:solidFill>
                  <a:srgbClr val="100278"/>
                </a:solidFill>
                <a:latin typeface="微軟正黑體" panose="020B0604030504040204" pitchFamily="34" charset="-120"/>
                <a:ea typeface="微軟正黑體" panose="020B0604030504040204" pitchFamily="34" charset="-120"/>
              </a:rPr>
              <a:t>資訊服務採購，招標文件未規範廠商所提服務建議書格式，查評選須知第</a:t>
            </a:r>
            <a:r>
              <a:rPr lang="en-US" altLang="zh-TW" sz="2800" b="1">
                <a:solidFill>
                  <a:srgbClr val="100278"/>
                </a:solidFill>
                <a:latin typeface="微軟正黑體" panose="020B0604030504040204" pitchFamily="34" charset="-120"/>
                <a:ea typeface="微軟正黑體" panose="020B0604030504040204" pitchFamily="34" charset="-120"/>
              </a:rPr>
              <a:t>3</a:t>
            </a:r>
            <a:r>
              <a:rPr lang="zh-TW" altLang="en-US" sz="2800" b="1">
                <a:solidFill>
                  <a:srgbClr val="100278"/>
                </a:solidFill>
                <a:latin typeface="微軟正黑體" panose="020B0604030504040204" pitchFamily="34" charset="-120"/>
                <a:ea typeface="微軟正黑體" panose="020B0604030504040204" pitchFamily="34" charset="-120"/>
              </a:rPr>
              <a:t>點所列</a:t>
            </a:r>
            <a:r>
              <a:rPr lang="zh-TW" altLang="en-US" sz="2800" b="1" u="dbl">
                <a:solidFill>
                  <a:srgbClr val="100278"/>
                </a:solidFill>
                <a:uFill>
                  <a:solidFill>
                    <a:srgbClr val="FF0000"/>
                  </a:solidFill>
                </a:uFill>
                <a:latin typeface="微軟正黑體" panose="020B0604030504040204" pitchFamily="34" charset="-120"/>
                <a:ea typeface="微軟正黑體" panose="020B0604030504040204" pitchFamily="34" charset="-120"/>
              </a:rPr>
              <a:t>評選項目「服務建議書內容」，評選子項僅列「詳實性」、「可行性」及「創意性」，過於籠統</a:t>
            </a:r>
            <a:r>
              <a:rPr lang="zh-TW" altLang="en-US" sz="2800" b="1">
                <a:solidFill>
                  <a:srgbClr val="100278"/>
                </a:solidFill>
                <a:latin typeface="微軟正黑體" panose="020B0604030504040204" pitchFamily="34" charset="-120"/>
                <a:ea typeface="微軟正黑體" panose="020B0604030504040204" pitchFamily="34" charset="-120"/>
              </a:rPr>
              <a:t>，</a:t>
            </a:r>
            <a:r>
              <a:rPr lang="zh-TW" altLang="en-US" sz="2800" b="1" u="dbl">
                <a:solidFill>
                  <a:srgbClr val="0000FF"/>
                </a:solidFill>
                <a:uFill>
                  <a:solidFill>
                    <a:srgbClr val="660033"/>
                  </a:solidFill>
                </a:uFill>
                <a:latin typeface="微軟正黑體" panose="020B0604030504040204" pitchFamily="34" charset="-120"/>
                <a:ea typeface="微軟正黑體" panose="020B0604030504040204" pitchFamily="34" charset="-120"/>
              </a:rPr>
              <a:t>本案屬系統維護案，應要求廠商於服務建議書載明執行規劃方式，例如提供維護及諮詢之時間及方式、服務水準及其達成之方法及提供之承諾、測試作法、問題管理及事故管理等</a:t>
            </a:r>
            <a:r>
              <a:rPr lang="zh-TW" altLang="en-US" sz="2800" b="1">
                <a:solidFill>
                  <a:srgbClr val="100278"/>
                </a:solidFill>
                <a:latin typeface="微軟正黑體" panose="020B0604030504040204" pitchFamily="34" charset="-120"/>
                <a:ea typeface="微軟正黑體" panose="020B0604030504040204" pitchFamily="34" charset="-120"/>
              </a:rPr>
              <a:t>，爾後辦理類案時請參考本會「資訊服務採購評選項目及配分權重範例」</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公開於本會網站</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訂定評選項目。</a:t>
            </a:r>
            <a:endParaRPr lang="en-US" altLang="zh-TW" sz="2800" b="1" dirty="0">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8948970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a:spLocks noGrp="1"/>
          </p:cNvSpPr>
          <p:nvPr>
            <p:ph type="sldNum" sz="quarter" idx="10"/>
          </p:nvPr>
        </p:nvSpPr>
        <p:spPr>
          <a:xfrm>
            <a:off x="8280412" y="6525344"/>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AD1F1F"/>
                </a:solidFill>
                <a:latin typeface="Times New Roman" panose="02020603050405020304" pitchFamily="18" charset="0"/>
              </a:rPr>
              <a:pPr>
                <a:spcBef>
                  <a:spcPct val="0"/>
                </a:spcBef>
                <a:buClrTx/>
                <a:buSzTx/>
                <a:buFontTx/>
                <a:buNone/>
                <a:defRPr/>
              </a:pPr>
              <a:t>58</a:t>
            </a:fld>
            <a:endParaRPr lang="en-US" altLang="zh-TW" sz="1400">
              <a:solidFill>
                <a:srgbClr val="AD1F1F"/>
              </a:solidFill>
              <a:latin typeface="Times New Roman" panose="02020603050405020304" pitchFamily="18" charset="0"/>
            </a:endParaRPr>
          </a:p>
        </p:txBody>
      </p:sp>
      <p:sp>
        <p:nvSpPr>
          <p:cNvPr id="5" name="Rectangle 11"/>
          <p:cNvSpPr>
            <a:spLocks noChangeArrowheads="1"/>
          </p:cNvSpPr>
          <p:nvPr/>
        </p:nvSpPr>
        <p:spPr bwMode="auto">
          <a:xfrm>
            <a:off x="113854" y="169935"/>
            <a:ext cx="8166558" cy="839117"/>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r>
              <a:rPr lang="zh-TW" altLang="en-US" b="1">
                <a:solidFill>
                  <a:srgbClr val="C00000"/>
                </a:solidFill>
                <a:latin typeface="微軟正黑體" panose="020B0604030504040204" pitchFamily="34" charset="-120"/>
                <a:ea typeface="微軟正黑體" panose="020B0604030504040204" pitchFamily="34" charset="-120"/>
              </a:rPr>
              <a:t>資訊服務採購缺失類型：</a:t>
            </a:r>
            <a:r>
              <a:rPr lang="zh-TW" altLang="en-US" sz="2800" b="1">
                <a:solidFill>
                  <a:srgbClr val="006600"/>
                </a:solidFill>
                <a:latin typeface="微軟正黑體" panose="020B0604030504040204" pitchFamily="34" charset="-120"/>
                <a:ea typeface="微軟正黑體" panose="020B0604030504040204" pitchFamily="34" charset="-120"/>
              </a:rPr>
              <a:t>評選項目未妥適考量廠商資安實績及作為</a:t>
            </a:r>
            <a:endParaRPr lang="en-US" altLang="zh-TW" sz="2800" b="1" dirty="0">
              <a:solidFill>
                <a:srgbClr val="100278"/>
              </a:solidFill>
              <a:latin typeface="微軟正黑體" panose="020B0604030504040204" pitchFamily="34" charset="-120"/>
              <a:ea typeface="微軟正黑體" panose="020B0604030504040204" pitchFamily="34" charset="-120"/>
            </a:endParaRPr>
          </a:p>
        </p:txBody>
      </p:sp>
      <p:sp>
        <p:nvSpPr>
          <p:cNvPr id="7" name="Rectangle 11"/>
          <p:cNvSpPr>
            <a:spLocks noChangeArrowheads="1"/>
          </p:cNvSpPr>
          <p:nvPr/>
        </p:nvSpPr>
        <p:spPr bwMode="auto">
          <a:xfrm>
            <a:off x="323528" y="3837384"/>
            <a:ext cx="8532948" cy="2363924"/>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endParaRPr lang="en-US" altLang="zh-TW"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
        <p:nvSpPr>
          <p:cNvPr id="6" name="Rectangle 11"/>
          <p:cNvSpPr>
            <a:spLocks noChangeArrowheads="1"/>
          </p:cNvSpPr>
          <p:nvPr/>
        </p:nvSpPr>
        <p:spPr bwMode="auto">
          <a:xfrm>
            <a:off x="215516" y="1124744"/>
            <a:ext cx="8532948" cy="2388604"/>
          </a:xfrm>
          <a:prstGeom prst="rect">
            <a:avLst/>
          </a:prstGeom>
          <a:noFill/>
          <a:ln w="9525">
            <a:noFill/>
            <a:miter lim="800000"/>
            <a:headEnd/>
            <a:tailEnd/>
          </a:ln>
          <a:effectLst/>
        </p:spPr>
        <p:txBody>
          <a:bodyPr/>
          <a:lstStyle/>
          <a:p>
            <a:pPr indent="357188" algn="just" eaLnBrk="1" hangingPunct="1">
              <a:spcBef>
                <a:spcPct val="20000"/>
              </a:spcBef>
              <a:buClr>
                <a:srgbClr val="C00000"/>
              </a:buClr>
              <a:buSzPct val="75000"/>
              <a:defRPr/>
            </a:pPr>
            <a:r>
              <a:rPr lang="zh-TW" altLang="en-US" sz="2800" b="1">
                <a:solidFill>
                  <a:srgbClr val="100278"/>
                </a:solidFill>
                <a:latin typeface="微軟正黑體" panose="020B0604030504040204" pitchFamily="34" charset="-120"/>
                <a:ea typeface="微軟正黑體" panose="020B0604030504040204" pitchFamily="34" charset="-120"/>
              </a:rPr>
              <a:t>資訊服務採購評選標準，有關資安項目僅列「資安專業能力</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資安專業人員配置之合理性</a:t>
            </a:r>
            <a:r>
              <a:rPr lang="en-US" altLang="zh-TW" sz="2800" b="1">
                <a:solidFill>
                  <a:srgbClr val="100278"/>
                </a:solidFill>
                <a:latin typeface="微軟正黑體" panose="020B0604030504040204" pitchFamily="34" charset="-120"/>
                <a:ea typeface="微軟正黑體" panose="020B0604030504040204" pitchFamily="34" charset="-120"/>
              </a:rPr>
              <a:t>(5</a:t>
            </a:r>
            <a:r>
              <a:rPr lang="zh-TW" altLang="en-US" sz="2800" b="1">
                <a:solidFill>
                  <a:srgbClr val="100278"/>
                </a:solidFill>
                <a:latin typeface="微軟正黑體" panose="020B0604030504040204" pitchFamily="34" charset="-120"/>
                <a:ea typeface="微軟正黑體" panose="020B0604030504040204" pitchFamily="34" charset="-120"/>
              </a:rPr>
              <a:t>分</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a:t>
            </a:r>
            <a:r>
              <a:rPr lang="zh-TW" altLang="en-US" sz="2800" b="1" u="dbl">
                <a:solidFill>
                  <a:srgbClr val="100278"/>
                </a:solidFill>
                <a:uFill>
                  <a:solidFill>
                    <a:srgbClr val="FF0000"/>
                  </a:solidFill>
                </a:uFill>
                <a:latin typeface="微軟正黑體" panose="020B0604030504040204" pitchFamily="34" charset="-120"/>
                <a:ea typeface="微軟正黑體" panose="020B0604030504040204" pitchFamily="34" charset="-120"/>
              </a:rPr>
              <a:t>未有資安管理規劃及執行方式、資安事件通報、應變、處理之規劃機制及資安作為自評情形等，且資安項目配分僅占總分之</a:t>
            </a:r>
            <a:r>
              <a:rPr lang="en-US" altLang="zh-TW" sz="2800" b="1" u="dbl">
                <a:solidFill>
                  <a:srgbClr val="100278"/>
                </a:solidFill>
                <a:uFill>
                  <a:solidFill>
                    <a:srgbClr val="FF0000"/>
                  </a:solidFill>
                </a:uFill>
                <a:latin typeface="微軟正黑體" panose="020B0604030504040204" pitchFamily="34" charset="-120"/>
                <a:ea typeface="微軟正黑體" panose="020B0604030504040204" pitchFamily="34" charset="-120"/>
              </a:rPr>
              <a:t>5</a:t>
            </a:r>
            <a:r>
              <a:rPr lang="zh-TW" altLang="en-US" sz="2800" b="1" u="dbl">
                <a:solidFill>
                  <a:srgbClr val="100278"/>
                </a:solidFill>
                <a:uFill>
                  <a:solidFill>
                    <a:srgbClr val="FF0000"/>
                  </a:solidFill>
                </a:uFill>
                <a:latin typeface="微軟正黑體" panose="020B0604030504040204" pitchFamily="34" charset="-120"/>
                <a:ea typeface="微軟正黑體" panose="020B0604030504040204" pitchFamily="34" charset="-120"/>
              </a:rPr>
              <a:t>％，未達</a:t>
            </a:r>
            <a:r>
              <a:rPr lang="en-US" altLang="zh-TW" sz="2800" b="1" u="dbl">
                <a:solidFill>
                  <a:srgbClr val="100278"/>
                </a:solidFill>
                <a:uFill>
                  <a:solidFill>
                    <a:srgbClr val="FF0000"/>
                  </a:solidFill>
                </a:uFill>
                <a:latin typeface="微軟正黑體" panose="020B0604030504040204" pitchFamily="34" charset="-120"/>
                <a:ea typeface="微軟正黑體" panose="020B0604030504040204" pitchFamily="34" charset="-120"/>
              </a:rPr>
              <a:t>10%</a:t>
            </a:r>
            <a:r>
              <a:rPr lang="zh-TW" altLang="en-US" sz="2800" b="1">
                <a:solidFill>
                  <a:srgbClr val="100278"/>
                </a:solidFill>
                <a:latin typeface="微軟正黑體" panose="020B0604030504040204" pitchFamily="34" charset="-120"/>
                <a:ea typeface="微軟正黑體" panose="020B0604030504040204" pitchFamily="34" charset="-120"/>
              </a:rPr>
              <a:t>。</a:t>
            </a:r>
            <a:endParaRPr lang="en-US" altLang="zh-TW" sz="2800" b="1" dirty="0">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7649163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a:spLocks noGrp="1"/>
          </p:cNvSpPr>
          <p:nvPr>
            <p:ph type="sldNum" sz="quarter" idx="10"/>
          </p:nvPr>
        </p:nvSpPr>
        <p:spPr>
          <a:xfrm>
            <a:off x="8280412" y="6525344"/>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AD1F1F"/>
                </a:solidFill>
                <a:latin typeface="Times New Roman" panose="02020603050405020304" pitchFamily="18" charset="0"/>
              </a:rPr>
              <a:pPr>
                <a:spcBef>
                  <a:spcPct val="0"/>
                </a:spcBef>
                <a:buClrTx/>
                <a:buSzTx/>
                <a:buFontTx/>
                <a:buNone/>
                <a:defRPr/>
              </a:pPr>
              <a:t>59</a:t>
            </a:fld>
            <a:endParaRPr lang="en-US" altLang="zh-TW" sz="1400">
              <a:solidFill>
                <a:srgbClr val="AD1F1F"/>
              </a:solidFill>
              <a:latin typeface="Times New Roman" panose="02020603050405020304" pitchFamily="18" charset="0"/>
            </a:endParaRPr>
          </a:p>
        </p:txBody>
      </p:sp>
      <p:sp>
        <p:nvSpPr>
          <p:cNvPr id="7" name="Rectangle 11"/>
          <p:cNvSpPr>
            <a:spLocks noChangeArrowheads="1"/>
          </p:cNvSpPr>
          <p:nvPr/>
        </p:nvSpPr>
        <p:spPr bwMode="auto">
          <a:xfrm>
            <a:off x="323528" y="3837384"/>
            <a:ext cx="8532948" cy="2363924"/>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endParaRPr lang="en-US" altLang="zh-TW"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
        <p:nvSpPr>
          <p:cNvPr id="6" name="Rectangle 11"/>
          <p:cNvSpPr>
            <a:spLocks noChangeArrowheads="1"/>
          </p:cNvSpPr>
          <p:nvPr/>
        </p:nvSpPr>
        <p:spPr bwMode="auto">
          <a:xfrm>
            <a:off x="215516" y="584684"/>
            <a:ext cx="8532948" cy="5292588"/>
          </a:xfrm>
          <a:prstGeom prst="rect">
            <a:avLst/>
          </a:prstGeom>
          <a:noFill/>
          <a:ln w="9525">
            <a:noFill/>
            <a:miter lim="800000"/>
            <a:headEnd/>
            <a:tailEnd/>
          </a:ln>
          <a:effectLst/>
        </p:spPr>
        <p:txBody>
          <a:bodyPr/>
          <a:lstStyle/>
          <a:p>
            <a:pPr indent="357188" algn="just" eaLnBrk="1" hangingPunct="1">
              <a:spcBef>
                <a:spcPct val="20000"/>
              </a:spcBef>
              <a:buClr>
                <a:srgbClr val="C00000"/>
              </a:buClr>
              <a:buSzPct val="75000"/>
              <a:defRPr/>
            </a:pPr>
            <a:r>
              <a:rPr lang="zh-TW" altLang="en-US" sz="2800" b="1">
                <a:solidFill>
                  <a:srgbClr val="100278"/>
                </a:solidFill>
                <a:latin typeface="微軟正黑體" panose="020B0604030504040204" pitchFamily="34" charset="-120"/>
                <a:ea typeface="微軟正黑體" panose="020B0604030504040204" pitchFamily="34" charset="-120"/>
              </a:rPr>
              <a:t>查行政院</a:t>
            </a:r>
            <a:r>
              <a:rPr lang="en-US" altLang="zh-TW" sz="2800" b="1">
                <a:solidFill>
                  <a:srgbClr val="100278"/>
                </a:solidFill>
                <a:latin typeface="微軟正黑體" panose="020B0604030504040204" pitchFamily="34" charset="-120"/>
                <a:ea typeface="微軟正黑體" panose="020B0604030504040204" pitchFamily="34" charset="-120"/>
              </a:rPr>
              <a:t>111</a:t>
            </a:r>
            <a:r>
              <a:rPr lang="zh-TW" altLang="en-US" sz="2800" b="1">
                <a:solidFill>
                  <a:srgbClr val="100278"/>
                </a:solidFill>
                <a:latin typeface="微軟正黑體" panose="020B0604030504040204" pitchFamily="34" charset="-120"/>
                <a:ea typeface="微軟正黑體" panose="020B0604030504040204" pitchFamily="34" charset="-120"/>
              </a:rPr>
              <a:t>年</a:t>
            </a:r>
            <a:r>
              <a:rPr lang="en-US" altLang="zh-TW" sz="2800" b="1">
                <a:solidFill>
                  <a:srgbClr val="100278"/>
                </a:solidFill>
                <a:latin typeface="微軟正黑體" panose="020B0604030504040204" pitchFamily="34" charset="-120"/>
                <a:ea typeface="微軟正黑體" panose="020B0604030504040204" pitchFamily="34" charset="-120"/>
              </a:rPr>
              <a:t>5</a:t>
            </a:r>
            <a:r>
              <a:rPr lang="zh-TW" altLang="en-US" sz="2800" b="1">
                <a:solidFill>
                  <a:srgbClr val="100278"/>
                </a:solidFill>
                <a:latin typeface="微軟正黑體" panose="020B0604030504040204" pitchFamily="34" charset="-120"/>
                <a:ea typeface="微軟正黑體" panose="020B0604030504040204" pitchFamily="34" charset="-120"/>
              </a:rPr>
              <a:t>月</a:t>
            </a:r>
            <a:r>
              <a:rPr lang="en-US" altLang="zh-TW" sz="2800" b="1">
                <a:solidFill>
                  <a:srgbClr val="100278"/>
                </a:solidFill>
                <a:latin typeface="微軟正黑體" panose="020B0604030504040204" pitchFamily="34" charset="-120"/>
                <a:ea typeface="微軟正黑體" panose="020B0604030504040204" pitchFamily="34" charset="-120"/>
              </a:rPr>
              <a:t>26</a:t>
            </a:r>
            <a:r>
              <a:rPr lang="zh-TW" altLang="en-US" sz="2800" b="1">
                <a:solidFill>
                  <a:srgbClr val="100278"/>
                </a:solidFill>
                <a:latin typeface="微軟正黑體" panose="020B0604030504040204" pitchFamily="34" charset="-120"/>
                <a:ea typeface="微軟正黑體" panose="020B0604030504040204" pitchFamily="34" charset="-120"/>
              </a:rPr>
              <a:t>日訂定「資通系統籌獲各階段資安強化措施」三、</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一</a:t>
            </a:r>
            <a:r>
              <a:rPr lang="en-US" altLang="zh-TW" sz="2800" b="1">
                <a:solidFill>
                  <a:srgbClr val="100278"/>
                </a:solidFill>
                <a:latin typeface="微軟正黑體" panose="020B0604030504040204" pitchFamily="34" charset="-120"/>
                <a:ea typeface="微軟正黑體" panose="020B0604030504040204" pitchFamily="34" charset="-120"/>
              </a:rPr>
              <a:t>)3</a:t>
            </a:r>
            <a:r>
              <a:rPr lang="zh-TW" altLang="en-US" sz="2800" b="1">
                <a:solidFill>
                  <a:srgbClr val="100278"/>
                </a:solidFill>
                <a:latin typeface="微軟正黑體" panose="020B0604030504040204" pitchFamily="34" charset="-120"/>
                <a:ea typeface="微軟正黑體" panose="020B0604030504040204" pitchFamily="34" charset="-120"/>
              </a:rPr>
              <a:t>「依政府採購法辦理之採購，應將投標廠商之資安作為應納入評選項目，依下列規定辦理；如屬依政府採購法規定無須辦理評選</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評審之採購或採其他執行方式者，應以適當方式檢視受託者之資安作為：</a:t>
            </a:r>
            <a:r>
              <a:rPr lang="en-US" altLang="zh-TW" sz="2800" b="1">
                <a:solidFill>
                  <a:srgbClr val="100278"/>
                </a:solidFill>
                <a:latin typeface="微軟正黑體" panose="020B0604030504040204" pitchFamily="34" charset="-120"/>
                <a:ea typeface="微軟正黑體" panose="020B0604030504040204" pitchFamily="34" charset="-120"/>
              </a:rPr>
              <a:t>(1)</a:t>
            </a:r>
            <a:r>
              <a:rPr lang="zh-TW" altLang="en-US" sz="2800" b="1" u="dbl">
                <a:solidFill>
                  <a:srgbClr val="100278"/>
                </a:solidFill>
                <a:uFill>
                  <a:solidFill>
                    <a:srgbClr val="FF0000"/>
                  </a:solidFill>
                </a:uFill>
                <a:latin typeface="微軟正黑體" panose="020B0604030504040204" pitchFamily="34" charset="-120"/>
                <a:ea typeface="微軟正黑體" panose="020B0604030504040204" pitchFamily="34" charset="-120"/>
              </a:rPr>
              <a:t>涉資通系統籌獲，以採最有利標，不訂底價為原則，並以評選方式選任受託者，將委託案之相關資安作為納入評選項目</a:t>
            </a:r>
            <a:r>
              <a:rPr lang="en-US" altLang="zh-TW" sz="2800" b="1" u="dbl">
                <a:solidFill>
                  <a:srgbClr val="100278"/>
                </a:solidFill>
                <a:uFill>
                  <a:solidFill>
                    <a:srgbClr val="FF0000"/>
                  </a:solidFill>
                </a:uFill>
                <a:latin typeface="微軟正黑體" panose="020B0604030504040204" pitchFamily="34" charset="-120"/>
                <a:ea typeface="微軟正黑體" panose="020B0604030504040204" pitchFamily="34" charset="-120"/>
              </a:rPr>
              <a:t>(</a:t>
            </a:r>
            <a:r>
              <a:rPr lang="zh-TW" altLang="en-US" sz="2800" b="1" u="dbl">
                <a:solidFill>
                  <a:srgbClr val="100278"/>
                </a:solidFill>
                <a:uFill>
                  <a:solidFill>
                    <a:srgbClr val="FF0000"/>
                  </a:solidFill>
                </a:uFill>
                <a:latin typeface="微軟正黑體" panose="020B0604030504040204" pitchFamily="34" charset="-120"/>
                <a:ea typeface="微軟正黑體" panose="020B0604030504040204" pitchFamily="34" charset="-120"/>
              </a:rPr>
              <a:t>評選表範例如附件二</a:t>
            </a:r>
            <a:r>
              <a:rPr lang="en-US" altLang="zh-TW" sz="2800" b="1" u="dbl">
                <a:solidFill>
                  <a:srgbClr val="100278"/>
                </a:solidFill>
                <a:uFill>
                  <a:solidFill>
                    <a:srgbClr val="FF0000"/>
                  </a:solidFill>
                </a:uFill>
                <a:latin typeface="微軟正黑體" panose="020B0604030504040204" pitchFamily="34" charset="-120"/>
                <a:ea typeface="微軟正黑體" panose="020B0604030504040204" pitchFamily="34" charset="-120"/>
              </a:rPr>
              <a:t>)</a:t>
            </a:r>
            <a:r>
              <a:rPr lang="zh-TW" altLang="en-US" sz="2800" b="1" u="dbl">
                <a:solidFill>
                  <a:srgbClr val="100278"/>
                </a:solidFill>
                <a:uFill>
                  <a:solidFill>
                    <a:srgbClr val="FF0000"/>
                  </a:solidFill>
                </a:uFill>
                <a:latin typeface="微軟正黑體" panose="020B0604030504040204" pitchFamily="34" charset="-120"/>
                <a:ea typeface="微軟正黑體" panose="020B0604030504040204" pitchFamily="34" charset="-120"/>
              </a:rPr>
              <a:t>，配分至少占總分之百分之十；如籌獲案中之資通系統或服務占比低於百分之十，配分至少占總分之百分之五。</a:t>
            </a:r>
            <a:r>
              <a:rPr lang="en-US" altLang="zh-TW" sz="2800" b="1" u="dbl">
                <a:solidFill>
                  <a:srgbClr val="100278"/>
                </a:solidFill>
                <a:uFill>
                  <a:solidFill>
                    <a:srgbClr val="FF0000"/>
                  </a:solidFill>
                </a:uFill>
                <a:latin typeface="微軟正黑體" panose="020B0604030504040204" pitchFamily="34" charset="-120"/>
                <a:ea typeface="微軟正黑體" panose="020B0604030504040204" pitchFamily="34" charset="-120"/>
              </a:rPr>
              <a:t>(2)</a:t>
            </a:r>
            <a:r>
              <a:rPr lang="zh-TW" altLang="en-US" sz="2800" b="1" u="dbl">
                <a:solidFill>
                  <a:srgbClr val="100278"/>
                </a:solidFill>
                <a:uFill>
                  <a:solidFill>
                    <a:srgbClr val="FF0000"/>
                  </a:solidFill>
                </a:uFill>
                <a:latin typeface="微軟正黑體" panose="020B0604030504040204" pitchFamily="34" charset="-120"/>
                <a:ea typeface="微軟正黑體" panose="020B0604030504040204" pitchFamily="34" charset="-120"/>
              </a:rPr>
              <a:t>評選時應要求投標廠商說明履約之資安作為</a:t>
            </a:r>
            <a:r>
              <a:rPr lang="zh-TW" altLang="en-US" sz="2800" b="1">
                <a:solidFill>
                  <a:srgbClr val="100278"/>
                </a:solidFill>
                <a:latin typeface="微軟正黑體" panose="020B0604030504040204" pitchFamily="34" charset="-120"/>
                <a:ea typeface="微軟正黑體" panose="020B0604030504040204" pitchFamily="34" charset="-120"/>
              </a:rPr>
              <a:t>。</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廠商自我評估表範例如附件三</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a:t>
            </a:r>
            <a:endParaRPr lang="en-US" altLang="zh-TW" sz="2800" b="1" dirty="0">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61483826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a:spLocks noGrp="1"/>
          </p:cNvSpPr>
          <p:nvPr>
            <p:ph type="sldNum" sz="quarter" idx="10"/>
          </p:nvPr>
        </p:nvSpPr>
        <p:spPr>
          <a:xfrm>
            <a:off x="8094476" y="195767"/>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AD1F1F"/>
                </a:solidFill>
                <a:latin typeface="Times New Roman" panose="02020603050405020304" pitchFamily="18" charset="0"/>
              </a:rPr>
              <a:pPr>
                <a:spcBef>
                  <a:spcPct val="0"/>
                </a:spcBef>
                <a:buClrTx/>
                <a:buSzTx/>
                <a:buFontTx/>
                <a:buNone/>
                <a:defRPr/>
              </a:pPr>
              <a:t>60</a:t>
            </a:fld>
            <a:endParaRPr lang="en-US" altLang="zh-TW" sz="1400">
              <a:solidFill>
                <a:srgbClr val="AD1F1F"/>
              </a:solidFill>
              <a:latin typeface="Times New Roman" panose="02020603050405020304" pitchFamily="18" charset="0"/>
            </a:endParaRPr>
          </a:p>
        </p:txBody>
      </p:sp>
      <p:sp>
        <p:nvSpPr>
          <p:cNvPr id="5" name="Rectangle 11"/>
          <p:cNvSpPr>
            <a:spLocks noChangeArrowheads="1"/>
          </p:cNvSpPr>
          <p:nvPr/>
        </p:nvSpPr>
        <p:spPr bwMode="auto">
          <a:xfrm>
            <a:off x="149424" y="404111"/>
            <a:ext cx="8347012" cy="540613"/>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r>
              <a:rPr lang="zh-TW" altLang="en-US" b="1">
                <a:solidFill>
                  <a:srgbClr val="C00000"/>
                </a:solidFill>
                <a:latin typeface="微軟正黑體" panose="020B0604030504040204" pitchFamily="34" charset="-120"/>
                <a:ea typeface="微軟正黑體" panose="020B0604030504040204" pitchFamily="34" charset="-120"/>
              </a:rPr>
              <a:t>資訊服務採購缺失類型：</a:t>
            </a:r>
            <a:r>
              <a:rPr lang="zh-TW" altLang="en-US" sz="2800" b="1">
                <a:solidFill>
                  <a:srgbClr val="006600"/>
                </a:solidFill>
                <a:latin typeface="微軟正黑體" panose="020B0604030504040204" pitchFamily="34" charset="-120"/>
                <a:ea typeface="微軟正黑體" panose="020B0604030504040204" pitchFamily="34" charset="-120"/>
                <a:sym typeface="Wingdings" panose="05000000000000000000" pitchFamily="2" charset="2"/>
              </a:rPr>
              <a:t>評選項目尚列有「回饋」項目</a:t>
            </a:r>
            <a:endParaRPr lang="en-US" altLang="zh-TW" sz="2800" b="1" dirty="0">
              <a:solidFill>
                <a:srgbClr val="100278"/>
              </a:solidFill>
              <a:latin typeface="微軟正黑體" panose="020B0604030504040204" pitchFamily="34" charset="-120"/>
              <a:ea typeface="微軟正黑體" panose="020B0604030504040204" pitchFamily="34" charset="-120"/>
            </a:endParaRPr>
          </a:p>
        </p:txBody>
      </p:sp>
      <p:sp>
        <p:nvSpPr>
          <p:cNvPr id="7" name="Rectangle 11"/>
          <p:cNvSpPr>
            <a:spLocks noChangeArrowheads="1"/>
          </p:cNvSpPr>
          <p:nvPr/>
        </p:nvSpPr>
        <p:spPr bwMode="auto">
          <a:xfrm>
            <a:off x="323528" y="3837384"/>
            <a:ext cx="8532948" cy="2363924"/>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endParaRPr lang="en-US" altLang="zh-TW"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
        <p:nvSpPr>
          <p:cNvPr id="6" name="Rectangle 11"/>
          <p:cNvSpPr>
            <a:spLocks noChangeArrowheads="1"/>
          </p:cNvSpPr>
          <p:nvPr/>
        </p:nvSpPr>
        <p:spPr bwMode="auto">
          <a:xfrm>
            <a:off x="215516" y="1153068"/>
            <a:ext cx="8532948" cy="2347940"/>
          </a:xfrm>
          <a:prstGeom prst="rect">
            <a:avLst/>
          </a:prstGeom>
          <a:noFill/>
          <a:ln w="9525">
            <a:noFill/>
            <a:miter lim="800000"/>
            <a:headEnd/>
            <a:tailEnd/>
          </a:ln>
          <a:effectLst/>
        </p:spPr>
        <p:txBody>
          <a:bodyPr/>
          <a:lstStyle/>
          <a:p>
            <a:pPr indent="357188" algn="just" eaLnBrk="1" hangingPunct="1">
              <a:spcBef>
                <a:spcPct val="20000"/>
              </a:spcBef>
              <a:buClr>
                <a:srgbClr val="C00000"/>
              </a:buClr>
              <a:buSzPct val="75000"/>
              <a:defRPr/>
            </a:pPr>
            <a:r>
              <a:rPr lang="zh-TW" altLang="en-US" sz="2800" b="1">
                <a:solidFill>
                  <a:srgbClr val="100278"/>
                </a:solidFill>
                <a:latin typeface="微軟正黑體" panose="020B0604030504040204" pitchFamily="34" charset="-120"/>
                <a:ea typeface="微軟正黑體" panose="020B0604030504040204" pitchFamily="34" charset="-120"/>
              </a:rPr>
              <a:t>機關辦理資訊服務採購，於招標文件所載評選項目第</a:t>
            </a:r>
            <a:r>
              <a:rPr lang="en-US" altLang="zh-TW" sz="2800" b="1">
                <a:solidFill>
                  <a:srgbClr val="100278"/>
                </a:solidFill>
                <a:latin typeface="微軟正黑體" panose="020B0604030504040204" pitchFamily="34" charset="-120"/>
                <a:ea typeface="微軟正黑體" panose="020B0604030504040204" pitchFamily="34" charset="-120"/>
              </a:rPr>
              <a:t>6</a:t>
            </a:r>
            <a:r>
              <a:rPr lang="zh-TW" altLang="en-US" sz="2800" b="1">
                <a:solidFill>
                  <a:srgbClr val="100278"/>
                </a:solidFill>
                <a:latin typeface="微軟正黑體" panose="020B0604030504040204" pitchFamily="34" charset="-120"/>
                <a:ea typeface="微軟正黑體" panose="020B0604030504040204" pitchFamily="34" charset="-120"/>
              </a:rPr>
              <a:t>項為「創意加值回饋」，請參閱本會</a:t>
            </a:r>
            <a:r>
              <a:rPr lang="en-US" altLang="zh-TW" sz="2800" b="1">
                <a:solidFill>
                  <a:srgbClr val="100278"/>
                </a:solidFill>
                <a:latin typeface="微軟正黑體" panose="020B0604030504040204" pitchFamily="34" charset="-120"/>
                <a:ea typeface="微軟正黑體" panose="020B0604030504040204" pitchFamily="34" charset="-120"/>
              </a:rPr>
              <a:t>112</a:t>
            </a:r>
            <a:r>
              <a:rPr lang="zh-TW" altLang="en-US" sz="2800" b="1">
                <a:solidFill>
                  <a:srgbClr val="100278"/>
                </a:solidFill>
                <a:latin typeface="微軟正黑體" panose="020B0604030504040204" pitchFamily="34" charset="-120"/>
                <a:ea typeface="微軟正黑體" panose="020B0604030504040204" pitchFamily="34" charset="-120"/>
              </a:rPr>
              <a:t>年</a:t>
            </a:r>
            <a:r>
              <a:rPr lang="en-US" altLang="zh-TW" sz="2800" b="1">
                <a:solidFill>
                  <a:srgbClr val="100278"/>
                </a:solidFill>
                <a:latin typeface="微軟正黑體" panose="020B0604030504040204" pitchFamily="34" charset="-120"/>
                <a:ea typeface="微軟正黑體" panose="020B0604030504040204" pitchFamily="34" charset="-120"/>
              </a:rPr>
              <a:t>9</a:t>
            </a:r>
            <a:r>
              <a:rPr lang="zh-TW" altLang="en-US" sz="2800" b="1">
                <a:solidFill>
                  <a:srgbClr val="100278"/>
                </a:solidFill>
                <a:latin typeface="微軟正黑體" panose="020B0604030504040204" pitchFamily="34" charset="-120"/>
                <a:ea typeface="微軟正黑體" panose="020B0604030504040204" pitchFamily="34" charset="-120"/>
              </a:rPr>
              <a:t>月</a:t>
            </a:r>
            <a:r>
              <a:rPr lang="en-US" altLang="zh-TW" sz="2800" b="1">
                <a:solidFill>
                  <a:srgbClr val="100278"/>
                </a:solidFill>
                <a:latin typeface="微軟正黑體" panose="020B0604030504040204" pitchFamily="34" charset="-120"/>
                <a:ea typeface="微軟正黑體" panose="020B0604030504040204" pitchFamily="34" charset="-120"/>
              </a:rPr>
              <a:t>25</a:t>
            </a:r>
            <a:r>
              <a:rPr lang="zh-TW" altLang="en-US" sz="2800" b="1">
                <a:solidFill>
                  <a:srgbClr val="100278"/>
                </a:solidFill>
                <a:latin typeface="微軟正黑體" panose="020B0604030504040204" pitchFamily="34" charset="-120"/>
                <a:ea typeface="微軟正黑體" panose="020B0604030504040204" pitchFamily="34" charset="-120"/>
              </a:rPr>
              <a:t>日工程企字第</a:t>
            </a:r>
            <a:r>
              <a:rPr lang="en-US" altLang="zh-TW" sz="2800" b="1">
                <a:solidFill>
                  <a:srgbClr val="100278"/>
                </a:solidFill>
                <a:latin typeface="微軟正黑體" panose="020B0604030504040204" pitchFamily="34" charset="-120"/>
                <a:ea typeface="微軟正黑體" panose="020B0604030504040204" pitchFamily="34" charset="-120"/>
              </a:rPr>
              <a:t>1120022701</a:t>
            </a:r>
            <a:r>
              <a:rPr lang="zh-TW" altLang="en-US" sz="2800" b="1">
                <a:solidFill>
                  <a:srgbClr val="100278"/>
                </a:solidFill>
                <a:latin typeface="微軟正黑體" panose="020B0604030504040204" pitchFamily="34" charset="-120"/>
                <a:ea typeface="微軟正黑體" panose="020B0604030504040204" pitchFamily="34" charset="-120"/>
              </a:rPr>
              <a:t>號函訂定「資訊服務採購作業指引」四、</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三</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「評選項目不得列</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回饋</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項目」，爾後辦理類案請避免將「回饋」列為評選項目。</a:t>
            </a:r>
            <a:endParaRPr lang="en-US" altLang="zh-TW" sz="2800" b="1" dirty="0">
              <a:solidFill>
                <a:srgbClr val="100278"/>
              </a:solidFill>
              <a:latin typeface="微軟正黑體" panose="020B0604030504040204" pitchFamily="34" charset="-120"/>
              <a:ea typeface="微軟正黑體" panose="020B0604030504040204" pitchFamily="34" charset="-120"/>
            </a:endParaRPr>
          </a:p>
        </p:txBody>
      </p:sp>
      <p:sp>
        <p:nvSpPr>
          <p:cNvPr id="8" name="Rectangle 3"/>
          <p:cNvSpPr txBox="1">
            <a:spLocks noChangeArrowheads="1"/>
          </p:cNvSpPr>
          <p:nvPr/>
        </p:nvSpPr>
        <p:spPr bwMode="auto">
          <a:xfrm>
            <a:off x="538931" y="4980756"/>
            <a:ext cx="8137525" cy="1184548"/>
          </a:xfrm>
          <a:prstGeom prst="rect">
            <a:avLst/>
          </a:prstGeom>
          <a:noFill/>
          <a:ln w="9525">
            <a:noFill/>
            <a:miter lim="800000"/>
            <a:headEnd/>
            <a:tailEnd/>
          </a:ln>
        </p:spPr>
        <p:txBody>
          <a:bodyPr/>
          <a:lstStyle>
            <a:lvl1pPr marL="342900" indent="-342900" eaLnBrk="0" hangingPunct="0">
              <a:defRPr kumimoji="1" sz="2400">
                <a:solidFill>
                  <a:schemeClr val="tx1"/>
                </a:solidFill>
                <a:latin typeface="Times New Roman" pitchFamily="18" charset="0"/>
                <a:ea typeface="新細明體" charset="-120"/>
              </a:defRPr>
            </a:lvl1pPr>
            <a:lvl2pPr marL="631825" indent="-285750" eaLnBrk="0" hangingPunct="0">
              <a:defRPr kumimoji="1" sz="2400">
                <a:solidFill>
                  <a:schemeClr val="tx1"/>
                </a:solidFill>
                <a:latin typeface="Times New Roman" pitchFamily="18" charset="0"/>
                <a:ea typeface="新細明體" charset="-120"/>
              </a:defRPr>
            </a:lvl2pPr>
            <a:lvl3pPr marL="1089025" indent="-28575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marL="0" indent="0" algn="just" eaLnBrk="1" hangingPunct="1">
              <a:spcBef>
                <a:spcPct val="20000"/>
              </a:spcBef>
              <a:buClr>
                <a:prstClr val="black"/>
              </a:buClr>
              <a:buSzPct val="75000"/>
              <a:defRPr/>
            </a:pPr>
            <a:r>
              <a:rPr lang="zh-TW" altLang="en-US" sz="2600" b="1">
                <a:solidFill>
                  <a:srgbClr val="C00000"/>
                </a:solidFill>
                <a:latin typeface="微軟正黑體" panose="020B0604030504040204" pitchFamily="34" charset="-120"/>
                <a:ea typeface="微軟正黑體" panose="020B0604030504040204" pitchFamily="34" charset="-120"/>
              </a:rPr>
              <a:t>註：</a:t>
            </a:r>
            <a:r>
              <a:rPr lang="en-US" altLang="zh-TW" sz="2600" b="1">
                <a:solidFill>
                  <a:srgbClr val="006600"/>
                </a:solidFill>
                <a:latin typeface="微軟正黑體" panose="020B0604030504040204" pitchFamily="34" charset="-120"/>
                <a:ea typeface="微軟正黑體" panose="020B0604030504040204" pitchFamily="34" charset="-120"/>
              </a:rPr>
              <a:t>107.02.12</a:t>
            </a:r>
            <a:r>
              <a:rPr lang="zh-TW" altLang="en-US" sz="2600" b="1">
                <a:solidFill>
                  <a:srgbClr val="006600"/>
                </a:solidFill>
                <a:latin typeface="微軟正黑體" panose="020B0604030504040204" pitchFamily="34" charset="-120"/>
                <a:ea typeface="微軟正黑體" panose="020B0604030504040204" pitchFamily="34" charset="-120"/>
              </a:rPr>
              <a:t>工程企字第</a:t>
            </a:r>
            <a:r>
              <a:rPr lang="en-US" altLang="zh-TW" sz="2600" b="1">
                <a:solidFill>
                  <a:srgbClr val="006600"/>
                </a:solidFill>
                <a:latin typeface="微軟正黑體" panose="020B0604030504040204" pitchFamily="34" charset="-120"/>
                <a:ea typeface="微軟正黑體" panose="020B0604030504040204" pitchFamily="34" charset="-120"/>
              </a:rPr>
              <a:t>10700045370</a:t>
            </a:r>
            <a:r>
              <a:rPr lang="zh-TW" altLang="en-US" sz="2600" b="1">
                <a:solidFill>
                  <a:srgbClr val="006600"/>
                </a:solidFill>
                <a:latin typeface="微軟正黑體" panose="020B0604030504040204" pitchFamily="34" charset="-120"/>
                <a:ea typeface="微軟正黑體" panose="020B0604030504040204" pitchFamily="34" charset="-120"/>
              </a:rPr>
              <a:t>號函修正「最有利標作業手冊」</a:t>
            </a:r>
            <a:r>
              <a:rPr lang="zh-TW" altLang="en-US" sz="2600" b="1" u="sng">
                <a:solidFill>
                  <a:srgbClr val="006600"/>
                </a:solidFill>
                <a:uFill>
                  <a:solidFill>
                    <a:srgbClr val="C00000"/>
                  </a:solidFill>
                </a:uFill>
                <a:latin typeface="微軟正黑體" panose="020B0604030504040204" pitchFamily="34" charset="-120"/>
                <a:ea typeface="微軟正黑體" panose="020B0604030504040204" pitchFamily="34" charset="-120"/>
              </a:rPr>
              <a:t>刪除採固定價格給付者，宜於評選項目中增設「廠商承諾額外給付機關情形」之項目</a:t>
            </a:r>
            <a:r>
              <a:rPr lang="zh-TW" altLang="en-US" sz="2600" b="1">
                <a:solidFill>
                  <a:srgbClr val="006600"/>
                </a:solidFill>
                <a:latin typeface="微軟正黑體" panose="020B0604030504040204" pitchFamily="34" charset="-120"/>
                <a:ea typeface="微軟正黑體" panose="020B0604030504040204" pitchFamily="34" charset="-120"/>
              </a:rPr>
              <a:t>。</a:t>
            </a:r>
            <a:endParaRPr lang="zh-TW" altLang="en-US" b="1" dirty="0">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75691288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D08ACB4D-1C1A-4AF4-B6BC-FC224C0414FC}" type="slidenum">
              <a:rPr lang="en-US" altLang="zh-TW" sz="1400" smtClean="0">
                <a:solidFill>
                  <a:srgbClr val="AD1F1F"/>
                </a:solidFill>
                <a:latin typeface="Times New Roman" panose="02020603050405020304" pitchFamily="18" charset="0"/>
              </a:rPr>
              <a:pPr>
                <a:spcBef>
                  <a:spcPct val="0"/>
                </a:spcBef>
                <a:buClrTx/>
                <a:buSzTx/>
                <a:buFontTx/>
                <a:buNone/>
                <a:defRPr/>
              </a:pPr>
              <a:t>61</a:t>
            </a:fld>
            <a:endParaRPr lang="en-US" altLang="zh-TW" sz="1400">
              <a:solidFill>
                <a:srgbClr val="AD1F1F"/>
              </a:solidFill>
              <a:latin typeface="Times New Roman" panose="02020603050405020304" pitchFamily="18" charset="0"/>
            </a:endParaRPr>
          </a:p>
        </p:txBody>
      </p:sp>
      <p:sp>
        <p:nvSpPr>
          <p:cNvPr id="4" name="Rectangle 2"/>
          <p:cNvSpPr txBox="1">
            <a:spLocks noChangeArrowheads="1"/>
          </p:cNvSpPr>
          <p:nvPr/>
        </p:nvSpPr>
        <p:spPr bwMode="auto">
          <a:xfrm>
            <a:off x="395288" y="542926"/>
            <a:ext cx="6084924" cy="461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defRPr/>
            </a:pPr>
            <a:r>
              <a:rPr lang="zh-TW" altLang="en-US" sz="2800">
                <a:solidFill>
                  <a:srgbClr val="003399"/>
                </a:solidFill>
                <a:latin typeface="微軟正黑體" panose="020B0604030504040204" pitchFamily="34" charset="-120"/>
                <a:cs typeface="Times New Roman" panose="02020603050405020304" pitchFamily="18" charset="0"/>
              </a:rPr>
              <a:t>第</a:t>
            </a:r>
            <a:r>
              <a:rPr lang="en-US" altLang="zh-TW" sz="2800">
                <a:solidFill>
                  <a:srgbClr val="003399"/>
                </a:solidFill>
                <a:latin typeface="微軟正黑體" panose="020B0604030504040204" pitchFamily="34" charset="-120"/>
                <a:cs typeface="Times New Roman" panose="02020603050405020304" pitchFamily="18" charset="0"/>
              </a:rPr>
              <a:t>2</a:t>
            </a:r>
            <a:r>
              <a:rPr lang="zh-TW" altLang="en-US" sz="2800">
                <a:solidFill>
                  <a:srgbClr val="003399"/>
                </a:solidFill>
                <a:latin typeface="微軟正黑體" panose="020B0604030504040204" pitchFamily="34" charset="-120"/>
                <a:cs typeface="Times New Roman" panose="02020603050405020304" pitchFamily="18" charset="0"/>
              </a:rPr>
              <a:t>條　履約標的</a:t>
            </a:r>
            <a:r>
              <a:rPr lang="en-US" altLang="zh-TW" sz="2800">
                <a:solidFill>
                  <a:srgbClr val="C00000"/>
                </a:solidFill>
                <a:latin typeface="微軟正黑體" panose="020B0604030504040204" pitchFamily="34" charset="-120"/>
                <a:cs typeface="Times New Roman" panose="02020603050405020304" pitchFamily="18" charset="0"/>
              </a:rPr>
              <a:t>(106.7.13</a:t>
            </a:r>
            <a:r>
              <a:rPr lang="zh-TW" altLang="en-US" sz="2800">
                <a:solidFill>
                  <a:srgbClr val="C00000"/>
                </a:solidFill>
                <a:latin typeface="微軟正黑體" panose="020B0604030504040204" pitchFamily="34" charset="-120"/>
                <a:cs typeface="Times New Roman" panose="02020603050405020304" pitchFamily="18" charset="0"/>
              </a:rPr>
              <a:t>版</a:t>
            </a:r>
            <a:r>
              <a:rPr lang="en-US" altLang="zh-TW" sz="2800">
                <a:solidFill>
                  <a:srgbClr val="C00000"/>
                </a:solidFill>
                <a:latin typeface="微軟正黑體" panose="020B0604030504040204" pitchFamily="34" charset="-120"/>
                <a:cs typeface="Times New Roman" panose="02020603050405020304" pitchFamily="18" charset="0"/>
              </a:rPr>
              <a:t>)</a:t>
            </a:r>
          </a:p>
        </p:txBody>
      </p:sp>
      <p:sp>
        <p:nvSpPr>
          <p:cNvPr id="6" name="Rectangle 11"/>
          <p:cNvSpPr>
            <a:spLocks noChangeArrowheads="1"/>
          </p:cNvSpPr>
          <p:nvPr/>
        </p:nvSpPr>
        <p:spPr bwMode="auto">
          <a:xfrm>
            <a:off x="80268" y="1085490"/>
            <a:ext cx="8812212" cy="5403850"/>
          </a:xfrm>
          <a:prstGeom prst="rect">
            <a:avLst/>
          </a:prstGeom>
          <a:noFill/>
          <a:ln w="9525">
            <a:noFill/>
            <a:miter lim="800000"/>
            <a:headEnd/>
            <a:tailEnd/>
          </a:ln>
          <a:effectLst/>
        </p:spPr>
        <p:txBody>
          <a:bodyPr/>
          <a:lstStyle/>
          <a:p>
            <a:pPr marL="627063" lvl="1" indent="-557213" algn="just" eaLnBrk="1" hangingPunct="1">
              <a:lnSpc>
                <a:spcPts val="2600"/>
              </a:lnSpc>
              <a:spcBef>
                <a:spcPts val="0"/>
              </a:spcBef>
              <a:buClr>
                <a:srgbClr val="006600"/>
              </a:buClr>
              <a:buSzPct val="75000"/>
              <a:defRPr/>
            </a:pPr>
            <a:r>
              <a:rPr kumimoji="0" lang="en-US" altLang="zh-TW" sz="2300" b="1">
                <a:solidFill>
                  <a:srgbClr val="0000FF"/>
                </a:solidFill>
                <a:latin typeface="微軟正黑體" panose="020B0604030504040204" pitchFamily="34" charset="-120"/>
                <a:ea typeface="微軟正黑體" panose="020B0604030504040204" pitchFamily="34" charset="-120"/>
              </a:rPr>
              <a:t>(</a:t>
            </a:r>
            <a:r>
              <a:rPr kumimoji="0" lang="zh-TW" altLang="en-US" sz="2300" b="1">
                <a:solidFill>
                  <a:srgbClr val="0000FF"/>
                </a:solidFill>
                <a:latin typeface="微軟正黑體" panose="020B0604030504040204" pitchFamily="34" charset="-120"/>
                <a:ea typeface="微軟正黑體" panose="020B0604030504040204" pitchFamily="34" charset="-120"/>
              </a:rPr>
              <a:t>一</a:t>
            </a:r>
            <a:r>
              <a:rPr kumimoji="0" lang="en-US" altLang="zh-TW" sz="2300" b="1">
                <a:solidFill>
                  <a:srgbClr val="0000FF"/>
                </a:solidFill>
                <a:latin typeface="微軟正黑體" panose="020B0604030504040204" pitchFamily="34" charset="-120"/>
                <a:ea typeface="微軟正黑體" panose="020B0604030504040204" pitchFamily="34" charset="-120"/>
              </a:rPr>
              <a:t>)</a:t>
            </a:r>
            <a:r>
              <a:rPr kumimoji="0" lang="zh-TW" altLang="en-US" sz="2300" b="1">
                <a:solidFill>
                  <a:srgbClr val="0000FF"/>
                </a:solidFill>
                <a:latin typeface="微軟正黑體" panose="020B0604030504040204" pitchFamily="34" charset="-120"/>
                <a:ea typeface="微軟正黑體" panose="020B0604030504040204" pitchFamily="34" charset="-120"/>
              </a:rPr>
              <a:t>機關辦理事項</a:t>
            </a:r>
            <a:r>
              <a:rPr kumimoji="0" lang="en-US" altLang="zh-TW" sz="2300" b="1">
                <a:solidFill>
                  <a:srgbClr val="0000FF"/>
                </a:solidFill>
                <a:latin typeface="微軟正黑體" panose="020B0604030504040204" pitchFamily="34" charset="-120"/>
                <a:ea typeface="微軟正黑體" panose="020B0604030504040204" pitchFamily="34" charset="-120"/>
              </a:rPr>
              <a:t>(</a:t>
            </a:r>
            <a:r>
              <a:rPr kumimoji="0" lang="zh-TW" altLang="en-US" sz="2300" b="1">
                <a:solidFill>
                  <a:srgbClr val="0000FF"/>
                </a:solidFill>
                <a:latin typeface="微軟正黑體" panose="020B0604030504040204" pitchFamily="34" charset="-120"/>
                <a:ea typeface="微軟正黑體" panose="020B0604030504040204" pitchFamily="34" charset="-120"/>
              </a:rPr>
              <a:t>招標時載明</a:t>
            </a:r>
            <a:r>
              <a:rPr kumimoji="0" lang="en-US" altLang="zh-TW" sz="2300" b="1">
                <a:solidFill>
                  <a:srgbClr val="0000FF"/>
                </a:solidFill>
                <a:latin typeface="微軟正黑體" panose="020B0604030504040204" pitchFamily="34" charset="-120"/>
                <a:ea typeface="微軟正黑體" panose="020B0604030504040204" pitchFamily="34" charset="-120"/>
              </a:rPr>
              <a:t>【</a:t>
            </a:r>
            <a:r>
              <a:rPr kumimoji="0" lang="zh-TW" altLang="en-US" sz="2300" b="1">
                <a:solidFill>
                  <a:srgbClr val="0000FF"/>
                </a:solidFill>
                <a:latin typeface="微軟正黑體" panose="020B0604030504040204" pitchFamily="34" charset="-120"/>
                <a:ea typeface="微軟正黑體" panose="020B0604030504040204" pitchFamily="34" charset="-120"/>
              </a:rPr>
              <a:t>註</a:t>
            </a:r>
            <a:r>
              <a:rPr kumimoji="0" lang="en-US" altLang="zh-TW" sz="2300" b="1">
                <a:solidFill>
                  <a:srgbClr val="0000FF"/>
                </a:solidFill>
                <a:latin typeface="微軟正黑體" panose="020B0604030504040204" pitchFamily="34" charset="-120"/>
                <a:ea typeface="微軟正黑體" panose="020B0604030504040204" pitchFamily="34" charset="-120"/>
              </a:rPr>
              <a:t>:</a:t>
            </a:r>
            <a:r>
              <a:rPr kumimoji="0" lang="zh-TW" altLang="en-US" sz="2300" b="1">
                <a:solidFill>
                  <a:srgbClr val="0000FF"/>
                </a:solidFill>
                <a:latin typeface="微軟正黑體" panose="020B0604030504040204" pitchFamily="34" charset="-120"/>
                <a:ea typeface="微軟正黑體" panose="020B0604030504040204" pitchFamily="34" charset="-120"/>
              </a:rPr>
              <a:t>機關如提供其既有硬體設備供得標廠商為履約目的使用者，其清單如附件機關提供硬體設備一覽表</a:t>
            </a:r>
            <a:r>
              <a:rPr kumimoji="0" lang="en-US" altLang="zh-TW" sz="2300" b="1">
                <a:solidFill>
                  <a:srgbClr val="0000FF"/>
                </a:solidFill>
                <a:latin typeface="微軟正黑體" panose="020B0604030504040204" pitchFamily="34" charset="-120"/>
                <a:ea typeface="微軟正黑體" panose="020B0604030504040204" pitchFamily="34" charset="-120"/>
              </a:rPr>
              <a:t>】</a:t>
            </a:r>
            <a:r>
              <a:rPr kumimoji="0" lang="zh-TW" altLang="en-US" sz="2300" b="1">
                <a:solidFill>
                  <a:srgbClr val="0000FF"/>
                </a:solidFill>
                <a:latin typeface="微軟正黑體" panose="020B0604030504040204" pitchFamily="34" charset="-120"/>
                <a:ea typeface="微軟正黑體" panose="020B0604030504040204" pitchFamily="34" charset="-120"/>
              </a:rPr>
              <a:t>，無者免填</a:t>
            </a:r>
            <a:r>
              <a:rPr kumimoji="0" lang="en-US" altLang="zh-TW" sz="2300" b="1">
                <a:solidFill>
                  <a:srgbClr val="0000FF"/>
                </a:solidFill>
                <a:latin typeface="微軟正黑體" panose="020B0604030504040204" pitchFamily="34" charset="-120"/>
                <a:ea typeface="微軟正黑體" panose="020B0604030504040204" pitchFamily="34" charset="-120"/>
              </a:rPr>
              <a:t>)</a:t>
            </a:r>
            <a:r>
              <a:rPr kumimoji="0" lang="zh-TW" altLang="en-US" sz="2300" b="1">
                <a:solidFill>
                  <a:srgbClr val="0000FF"/>
                </a:solidFill>
                <a:latin typeface="微軟正黑體" panose="020B0604030504040204" pitchFamily="34" charset="-120"/>
                <a:ea typeface="微軟正黑體" panose="020B0604030504040204" pitchFamily="34" charset="-120"/>
              </a:rPr>
              <a:t>：</a:t>
            </a:r>
            <a:r>
              <a:rPr kumimoji="0" lang="en-US" altLang="zh-TW" sz="2300" b="1">
                <a:solidFill>
                  <a:srgbClr val="0000FF"/>
                </a:solidFill>
                <a:latin typeface="微軟正黑體" panose="020B0604030504040204" pitchFamily="34" charset="-120"/>
                <a:ea typeface="微軟正黑體" panose="020B0604030504040204" pitchFamily="34" charset="-120"/>
              </a:rPr>
              <a:t>﹍﹍﹍﹍﹍﹍</a:t>
            </a:r>
          </a:p>
          <a:p>
            <a:pPr marL="627063" lvl="1" indent="-557213" algn="just" eaLnBrk="1" hangingPunct="1">
              <a:lnSpc>
                <a:spcPts val="2600"/>
              </a:lnSpc>
              <a:spcBef>
                <a:spcPts val="0"/>
              </a:spcBef>
              <a:buClr>
                <a:srgbClr val="006600"/>
              </a:buClr>
              <a:buSzPct val="75000"/>
              <a:defRPr/>
            </a:pPr>
            <a:r>
              <a:rPr kumimoji="0" lang="en-US" altLang="zh-TW" sz="2300" b="1">
                <a:solidFill>
                  <a:srgbClr val="0000FF"/>
                </a:solidFill>
                <a:latin typeface="微軟正黑體" panose="020B0604030504040204" pitchFamily="34" charset="-120"/>
                <a:ea typeface="微軟正黑體" panose="020B0604030504040204" pitchFamily="34" charset="-120"/>
              </a:rPr>
              <a:t>(</a:t>
            </a:r>
            <a:r>
              <a:rPr kumimoji="0" lang="zh-TW" altLang="en-US" sz="2300" b="1">
                <a:solidFill>
                  <a:srgbClr val="0000FF"/>
                </a:solidFill>
                <a:latin typeface="微軟正黑體" panose="020B0604030504040204" pitchFamily="34" charset="-120"/>
                <a:ea typeface="微軟正黑體" panose="020B0604030504040204" pitchFamily="34" charset="-120"/>
              </a:rPr>
              <a:t>二</a:t>
            </a:r>
            <a:r>
              <a:rPr kumimoji="0" lang="en-US" altLang="zh-TW" sz="2300" b="1">
                <a:solidFill>
                  <a:srgbClr val="0000FF"/>
                </a:solidFill>
                <a:latin typeface="微軟正黑體" panose="020B0604030504040204" pitchFamily="34" charset="-120"/>
                <a:ea typeface="微軟正黑體" panose="020B0604030504040204" pitchFamily="34" charset="-120"/>
              </a:rPr>
              <a:t>)</a:t>
            </a:r>
            <a:r>
              <a:rPr kumimoji="0" lang="zh-TW" altLang="en-US" sz="2300" b="1">
                <a:solidFill>
                  <a:srgbClr val="0000FF"/>
                </a:solidFill>
                <a:latin typeface="微軟正黑體" panose="020B0604030504040204" pitchFamily="34" charset="-120"/>
                <a:ea typeface="微軟正黑體" panose="020B0604030504040204" pitchFamily="34" charset="-120"/>
              </a:rPr>
              <a:t>廠商應給付之標的及工作事項</a:t>
            </a:r>
            <a:r>
              <a:rPr kumimoji="0" lang="en-US" altLang="zh-TW" sz="2300" b="1">
                <a:solidFill>
                  <a:srgbClr val="0000FF"/>
                </a:solidFill>
                <a:latin typeface="微軟正黑體" panose="020B0604030504040204" pitchFamily="34" charset="-120"/>
                <a:ea typeface="微軟正黑體" panose="020B0604030504040204" pitchFamily="34" charset="-120"/>
              </a:rPr>
              <a:t>(</a:t>
            </a:r>
            <a:r>
              <a:rPr kumimoji="0" lang="zh-TW" altLang="en-US" sz="2300" b="1">
                <a:solidFill>
                  <a:srgbClr val="0000FF"/>
                </a:solidFill>
                <a:latin typeface="微軟正黑體" panose="020B0604030504040204" pitchFamily="34" charset="-120"/>
                <a:ea typeface="微軟正黑體" panose="020B0604030504040204" pitchFamily="34" charset="-120"/>
              </a:rPr>
              <a:t>招標時載明</a:t>
            </a:r>
            <a:r>
              <a:rPr kumimoji="0" lang="en-US" altLang="zh-TW" sz="2300" b="1">
                <a:solidFill>
                  <a:srgbClr val="0000FF"/>
                </a:solidFill>
                <a:latin typeface="微軟正黑體" panose="020B0604030504040204" pitchFamily="34" charset="-120"/>
                <a:ea typeface="微軟正黑體" panose="020B0604030504040204" pitchFamily="34" charset="-120"/>
              </a:rPr>
              <a:t>)</a:t>
            </a:r>
          </a:p>
          <a:p>
            <a:pPr marL="4763" lvl="1" indent="-4763" algn="just" eaLnBrk="1" hangingPunct="1">
              <a:lnSpc>
                <a:spcPts val="2600"/>
              </a:lnSpc>
              <a:spcBef>
                <a:spcPts val="0"/>
              </a:spcBef>
              <a:buClr>
                <a:srgbClr val="006600"/>
              </a:buClr>
              <a:buSzPct val="75000"/>
              <a:defRPr/>
            </a:pPr>
            <a:r>
              <a:rPr kumimoji="0" lang="en-US" altLang="zh-TW" sz="2300" b="1" u="sng">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a:t>
            </a:r>
            <a:r>
              <a:rPr kumimoji="0" lang="zh-TW" altLang="en-US" sz="2300" b="1" u="sng">
                <a:solidFill>
                  <a:prstClr val="black"/>
                </a:solidFill>
                <a:latin typeface="微軟正黑體" panose="020B0604030504040204" pitchFamily="34" charset="-120"/>
                <a:ea typeface="微軟正黑體" panose="020B0604030504040204" pitchFamily="34" charset="-120"/>
              </a:rPr>
              <a:t>基本作業服務</a:t>
            </a:r>
          </a:p>
          <a:p>
            <a:pPr marL="355600" lvl="1" indent="-285750" algn="just" eaLnBrk="1" hangingPunct="1">
              <a:lnSpc>
                <a:spcPts val="2600"/>
              </a:lnSpc>
              <a:spcBef>
                <a:spcPts val="0"/>
              </a:spcBef>
              <a:buClr>
                <a:srgbClr val="006600"/>
              </a:buClr>
              <a:buSzPct val="75000"/>
              <a:defRPr/>
            </a:pPr>
            <a:r>
              <a:rPr kumimoji="0" lang="en-US" altLang="zh-TW" sz="2300" b="1">
                <a:solidFill>
                  <a:srgbClr val="0000FF"/>
                </a:solidFill>
                <a:latin typeface="微軟正黑體" panose="020B0604030504040204" pitchFamily="34" charset="-120"/>
                <a:ea typeface="微軟正黑體" panose="020B0604030504040204" pitchFamily="34" charset="-120"/>
              </a:rPr>
              <a:t>1.</a:t>
            </a:r>
            <a:r>
              <a:rPr kumimoji="0" lang="zh-TW" altLang="en-US" sz="2300" b="1">
                <a:solidFill>
                  <a:srgbClr val="0000FF"/>
                </a:solidFill>
                <a:latin typeface="微軟正黑體" panose="020B0604030504040204" pitchFamily="34" charset="-120"/>
                <a:ea typeface="微軟正黑體" panose="020B0604030504040204" pitchFamily="34" charset="-120"/>
              </a:rPr>
              <a:t>廠商應依契約附件所載基本作業服務項目，為機關處理其資訊業務。</a:t>
            </a:r>
          </a:p>
          <a:p>
            <a:pPr marL="355600" lvl="1" indent="-285750" algn="just" eaLnBrk="1" hangingPunct="1">
              <a:lnSpc>
                <a:spcPts val="2600"/>
              </a:lnSpc>
              <a:spcBef>
                <a:spcPts val="0"/>
              </a:spcBef>
              <a:buClr>
                <a:srgbClr val="006600"/>
              </a:buClr>
              <a:buSzPct val="75000"/>
              <a:defRPr/>
            </a:pPr>
            <a:r>
              <a:rPr kumimoji="0" lang="en-US" altLang="zh-TW" sz="2300" b="1">
                <a:solidFill>
                  <a:srgbClr val="0000FF"/>
                </a:solidFill>
                <a:latin typeface="微軟正黑體" panose="020B0604030504040204" pitchFamily="34" charset="-120"/>
                <a:ea typeface="微軟正黑體" panose="020B0604030504040204" pitchFamily="34" charset="-120"/>
              </a:rPr>
              <a:t>2.</a:t>
            </a:r>
            <a:r>
              <a:rPr kumimoji="0" lang="zh-TW" altLang="en-US" sz="2300" b="1">
                <a:solidFill>
                  <a:srgbClr val="0000FF"/>
                </a:solidFill>
                <a:latin typeface="微軟正黑體" panose="020B0604030504040204" pitchFamily="34" charset="-120"/>
                <a:ea typeface="微軟正黑體" panose="020B0604030504040204" pitchFamily="34" charset="-120"/>
              </a:rPr>
              <a:t>在不影響機關作業效率、作業安全，並能降低機關作業成本等有利於機關之條件下，機關得同意與第三人共用由廠商提供之設備。</a:t>
            </a:r>
          </a:p>
          <a:p>
            <a:pPr marL="355600" lvl="1" indent="-285750" algn="just" eaLnBrk="1" hangingPunct="1">
              <a:lnSpc>
                <a:spcPts val="2600"/>
              </a:lnSpc>
              <a:spcBef>
                <a:spcPts val="0"/>
              </a:spcBef>
              <a:buClr>
                <a:srgbClr val="006600"/>
              </a:buClr>
              <a:buSzPct val="75000"/>
              <a:defRPr/>
            </a:pPr>
            <a:r>
              <a:rPr kumimoji="0" lang="en-US" altLang="zh-TW" sz="2300" b="1">
                <a:solidFill>
                  <a:srgbClr val="0000FF"/>
                </a:solidFill>
                <a:latin typeface="微軟正黑體" panose="020B0604030504040204" pitchFamily="34" charset="-120"/>
                <a:ea typeface="微軟正黑體" panose="020B0604030504040204" pitchFamily="34" charset="-120"/>
              </a:rPr>
              <a:t>3.</a:t>
            </a:r>
            <a:r>
              <a:rPr kumimoji="0" lang="zh-TW" altLang="en-US" sz="2300" b="1">
                <a:solidFill>
                  <a:srgbClr val="0000FF"/>
                </a:solidFill>
                <a:latin typeface="微軟正黑體" panose="020B0604030504040204" pitchFamily="34" charset="-120"/>
                <a:ea typeface="微軟正黑體" panose="020B0604030504040204" pitchFamily="34" charset="-120"/>
              </a:rPr>
              <a:t>機關所提供之設備，僅得供為機關提供服務之用，廠商應盡善良管理人之注意義務而為使用，如使用不當致設備滅失或損害，由廠商負賠償責任。除契約另有約定外，機關就置放於廠商以外場所之機關設備負維護責任；</a:t>
            </a:r>
            <a:r>
              <a:rPr kumimoji="0" lang="zh-TW" altLang="en-US" sz="2300" b="1" u="sng">
                <a:solidFill>
                  <a:prstClr val="black"/>
                </a:solidFill>
                <a:latin typeface="微軟正黑體" panose="020B0604030504040204" pitchFamily="34" charset="-120"/>
                <a:ea typeface="微軟正黑體" panose="020B0604030504040204" pitchFamily="34" charset="-120"/>
              </a:rPr>
              <a:t>置放於廠商場所之機關設備之維護責任，由</a:t>
            </a:r>
            <a:r>
              <a:rPr kumimoji="0" lang="en-US" altLang="zh-TW" sz="2300" b="1" u="sng">
                <a:solidFill>
                  <a:prstClr val="black"/>
                </a:solidFill>
                <a:latin typeface="微軟正黑體" panose="020B0604030504040204" pitchFamily="34" charset="-120"/>
                <a:sym typeface="Wingdings" panose="05000000000000000000" pitchFamily="2" charset="2"/>
              </a:rPr>
              <a:t></a:t>
            </a:r>
            <a:r>
              <a:rPr kumimoji="0" lang="zh-TW" altLang="en-US" sz="2300" b="1" u="sng">
                <a:solidFill>
                  <a:prstClr val="black"/>
                </a:solidFill>
                <a:latin typeface="微軟正黑體" panose="020B0604030504040204" pitchFamily="34" charset="-120"/>
                <a:ea typeface="微軟正黑體" panose="020B0604030504040204" pitchFamily="34" charset="-120"/>
              </a:rPr>
              <a:t>得標廠商負責，或</a:t>
            </a:r>
            <a:r>
              <a:rPr kumimoji="0" lang="en-US" altLang="zh-TW" sz="2300" b="1" u="sng">
                <a:solidFill>
                  <a:prstClr val="black"/>
                </a:solidFill>
                <a:latin typeface="微軟正黑體" panose="020B0604030504040204" pitchFamily="34" charset="-120"/>
                <a:sym typeface="Wingdings" panose="05000000000000000000" pitchFamily="2" charset="2"/>
              </a:rPr>
              <a:t></a:t>
            </a:r>
            <a:r>
              <a:rPr kumimoji="0" lang="zh-TW" altLang="en-US" sz="2300" b="1" u="sng">
                <a:solidFill>
                  <a:prstClr val="black"/>
                </a:solidFill>
                <a:latin typeface="微軟正黑體" panose="020B0604030504040204" pitchFamily="34" charset="-120"/>
                <a:ea typeface="微軟正黑體" panose="020B0604030504040204" pitchFamily="34" charset="-120"/>
              </a:rPr>
              <a:t>其他維護廠商負責</a:t>
            </a:r>
            <a:r>
              <a:rPr kumimoji="0" lang="en-US" altLang="zh-TW" sz="2300" b="1" u="sng">
                <a:solidFill>
                  <a:prstClr val="black"/>
                </a:solidFill>
                <a:latin typeface="微軟正黑體" panose="020B0604030504040204" pitchFamily="34" charset="-120"/>
                <a:ea typeface="微軟正黑體" panose="020B0604030504040204" pitchFamily="34" charset="-120"/>
              </a:rPr>
              <a:t>(</a:t>
            </a:r>
            <a:r>
              <a:rPr kumimoji="0" lang="zh-TW" altLang="en-US" sz="2300" b="1" u="sng">
                <a:solidFill>
                  <a:prstClr val="black"/>
                </a:solidFill>
                <a:latin typeface="微軟正黑體" panose="020B0604030504040204" pitchFamily="34" charset="-120"/>
                <a:ea typeface="微軟正黑體" panose="020B0604030504040204" pitchFamily="34" charset="-120"/>
              </a:rPr>
              <a:t>招標時擇一載明</a:t>
            </a:r>
            <a:r>
              <a:rPr kumimoji="0" lang="en-US" altLang="zh-TW" sz="2300" b="1" u="sng">
                <a:solidFill>
                  <a:prstClr val="black"/>
                </a:solidFill>
                <a:latin typeface="微軟正黑體" panose="020B0604030504040204" pitchFamily="34" charset="-120"/>
                <a:ea typeface="微軟正黑體" panose="020B0604030504040204" pitchFamily="34" charset="-120"/>
              </a:rPr>
              <a:t>)</a:t>
            </a:r>
            <a:r>
              <a:rPr kumimoji="0" lang="zh-TW" altLang="en-US" sz="2300" b="1" u="sng">
                <a:solidFill>
                  <a:prstClr val="black"/>
                </a:solidFill>
                <a:latin typeface="微軟正黑體" panose="020B0604030504040204" pitchFamily="34" charset="-120"/>
                <a:ea typeface="微軟正黑體" panose="020B0604030504040204" pitchFamily="34" charset="-120"/>
              </a:rPr>
              <a:t>。</a:t>
            </a:r>
          </a:p>
          <a:p>
            <a:pPr marL="355600" lvl="1" indent="-285750" algn="just" eaLnBrk="1" hangingPunct="1">
              <a:lnSpc>
                <a:spcPts val="2600"/>
              </a:lnSpc>
              <a:spcBef>
                <a:spcPts val="0"/>
              </a:spcBef>
              <a:buClr>
                <a:srgbClr val="006600"/>
              </a:buClr>
              <a:buSzPct val="75000"/>
              <a:defRPr/>
            </a:pPr>
            <a:r>
              <a:rPr kumimoji="0" lang="en-US" altLang="zh-TW" sz="2300" b="1">
                <a:solidFill>
                  <a:srgbClr val="0000FF"/>
                </a:solidFill>
                <a:latin typeface="微軟正黑體" panose="020B0604030504040204" pitchFamily="34" charset="-120"/>
                <a:ea typeface="微軟正黑體" panose="020B0604030504040204" pitchFamily="34" charset="-120"/>
              </a:rPr>
              <a:t>4.</a:t>
            </a:r>
            <a:r>
              <a:rPr kumimoji="0" lang="zh-TW" altLang="en-US" sz="2300" b="1">
                <a:solidFill>
                  <a:srgbClr val="0000FF"/>
                </a:solidFill>
                <a:latin typeface="微軟正黑體" panose="020B0604030504040204" pitchFamily="34" charset="-120"/>
                <a:ea typeface="微軟正黑體" panose="020B0604030504040204" pitchFamily="34" charset="-120"/>
              </a:rPr>
              <a:t>履約標的含供應軟硬體標的予機關者，廠商應於約定期限內提供符合契約約定之標的予機關。</a:t>
            </a:r>
          </a:p>
          <a:p>
            <a:pPr marL="627063" lvl="1" indent="-557213" algn="just" eaLnBrk="1" hangingPunct="1">
              <a:lnSpc>
                <a:spcPts val="2600"/>
              </a:lnSpc>
              <a:spcBef>
                <a:spcPts val="0"/>
              </a:spcBef>
              <a:buClr>
                <a:srgbClr val="006600"/>
              </a:buClr>
              <a:buSzPct val="75000"/>
              <a:defRPr/>
            </a:pPr>
            <a:endParaRPr kumimoji="0" lang="zh-TW" altLang="en-US" sz="2300" b="1">
              <a:solidFill>
                <a:srgbClr val="0000FF"/>
              </a:solidFill>
              <a:latin typeface="微軟正黑體" panose="020B0604030504040204" pitchFamily="34" charset="-120"/>
              <a:ea typeface="微軟正黑體" panose="020B0604030504040204" pitchFamily="34" charset="-120"/>
            </a:endParaRPr>
          </a:p>
          <a:p>
            <a:pPr marL="627063" lvl="1" indent="-557213" algn="just" eaLnBrk="1" hangingPunct="1">
              <a:lnSpc>
                <a:spcPts val="2600"/>
              </a:lnSpc>
              <a:spcBef>
                <a:spcPts val="0"/>
              </a:spcBef>
              <a:buClr>
                <a:srgbClr val="006600"/>
              </a:buClr>
              <a:buSzPct val="75000"/>
              <a:defRPr/>
            </a:pPr>
            <a:endParaRPr kumimoji="0" lang="zh-TW" altLang="en-US" sz="2300" b="1">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29134657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96FE1C4A-4D41-4656-9832-22978341051D}" type="slidenum">
              <a:rPr lang="en-US" altLang="zh-TW" sz="1400" smtClean="0">
                <a:solidFill>
                  <a:srgbClr val="AD1F1F"/>
                </a:solidFill>
                <a:latin typeface="Times New Roman" panose="02020603050405020304" pitchFamily="18" charset="0"/>
              </a:rPr>
              <a:pPr>
                <a:spcBef>
                  <a:spcPct val="0"/>
                </a:spcBef>
                <a:buClrTx/>
                <a:buSzTx/>
                <a:buFontTx/>
                <a:buNone/>
                <a:defRPr/>
              </a:pPr>
              <a:t>62</a:t>
            </a:fld>
            <a:endParaRPr lang="en-US" altLang="zh-TW" sz="1400">
              <a:solidFill>
                <a:srgbClr val="AD1F1F"/>
              </a:solidFill>
              <a:latin typeface="Times New Roman" panose="02020603050405020304" pitchFamily="18" charset="0"/>
            </a:endParaRPr>
          </a:p>
        </p:txBody>
      </p:sp>
      <p:sp>
        <p:nvSpPr>
          <p:cNvPr id="4" name="Rectangle 2"/>
          <p:cNvSpPr txBox="1">
            <a:spLocks noChangeArrowheads="1"/>
          </p:cNvSpPr>
          <p:nvPr/>
        </p:nvSpPr>
        <p:spPr bwMode="auto">
          <a:xfrm>
            <a:off x="395288" y="542925"/>
            <a:ext cx="5976937"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marL="0" lvl="1" eaLnBrk="1" hangingPunct="1">
              <a:defRPr/>
            </a:pPr>
            <a:r>
              <a:rPr lang="zh-TW" altLang="en-US" sz="2800">
                <a:solidFill>
                  <a:srgbClr val="003399"/>
                </a:solidFill>
                <a:latin typeface="微軟正黑體" panose="020B0604030504040204" pitchFamily="34" charset="-120"/>
                <a:ea typeface="微軟正黑體" panose="020B0604030504040204" pitchFamily="34" charset="-120"/>
                <a:cs typeface="Times New Roman" panose="02020603050405020304" pitchFamily="18" charset="0"/>
              </a:rPr>
              <a:t>第</a:t>
            </a:r>
            <a:r>
              <a:rPr lang="en-US" altLang="zh-TW" sz="2800">
                <a:solidFill>
                  <a:srgbClr val="003399"/>
                </a:solidFill>
                <a:latin typeface="微軟正黑體" panose="020B0604030504040204" pitchFamily="34" charset="-120"/>
                <a:ea typeface="微軟正黑體" panose="020B0604030504040204" pitchFamily="34" charset="-120"/>
                <a:cs typeface="Times New Roman" panose="02020603050405020304" pitchFamily="18" charset="0"/>
              </a:rPr>
              <a:t>2</a:t>
            </a:r>
            <a:r>
              <a:rPr lang="zh-TW" altLang="en-US" sz="2800">
                <a:solidFill>
                  <a:srgbClr val="003399"/>
                </a:solidFill>
                <a:latin typeface="微軟正黑體" panose="020B0604030504040204" pitchFamily="34" charset="-120"/>
                <a:ea typeface="微軟正黑體" panose="020B0604030504040204" pitchFamily="34" charset="-120"/>
                <a:cs typeface="Times New Roman" panose="02020603050405020304" pitchFamily="18" charset="0"/>
              </a:rPr>
              <a:t>條　履約標的</a:t>
            </a:r>
            <a:r>
              <a:rPr kumimoji="0" lang="en-US" altLang="zh-TW" sz="2300" u="sng">
                <a:solidFill>
                  <a:srgbClr val="008000"/>
                </a:solidFill>
                <a:latin typeface="微軟正黑體" panose="020B0604030504040204" pitchFamily="34" charset="-120"/>
                <a:ea typeface="微軟正黑體" panose="020B0604030504040204" pitchFamily="34" charset="-120"/>
              </a:rPr>
              <a:t>(</a:t>
            </a:r>
            <a:r>
              <a:rPr kumimoji="0" lang="zh-TW" altLang="en-US" sz="2300" u="sng">
                <a:solidFill>
                  <a:srgbClr val="008000"/>
                </a:solidFill>
                <a:latin typeface="微軟正黑體" panose="020B0604030504040204" pitchFamily="34" charset="-120"/>
                <a:ea typeface="微軟正黑體" panose="020B0604030504040204" pitchFamily="34" charset="-120"/>
              </a:rPr>
              <a:t>基本作業服務項目範例</a:t>
            </a:r>
            <a:r>
              <a:rPr kumimoji="0" lang="en-US" altLang="zh-TW" sz="2300" u="sng">
                <a:solidFill>
                  <a:srgbClr val="008000"/>
                </a:solidFill>
                <a:latin typeface="微軟正黑體" panose="020B0604030504040204" pitchFamily="34" charset="-120"/>
                <a:ea typeface="微軟正黑體" panose="020B0604030504040204" pitchFamily="34" charset="-120"/>
              </a:rPr>
              <a:t>)</a:t>
            </a:r>
          </a:p>
        </p:txBody>
      </p:sp>
      <p:pic>
        <p:nvPicPr>
          <p:cNvPr id="211972" name="圖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0175" y="1196975"/>
            <a:ext cx="8689975" cy="5040313"/>
          </a:xfrm>
          <a:prstGeom prst="rect">
            <a:avLst/>
          </a:prstGeom>
          <a:noFill/>
          <a:ln w="25400">
            <a:solidFill>
              <a:srgbClr val="8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407179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E1A123FA-DE2E-4B2E-87E2-CE569938027C}" type="slidenum">
              <a:rPr lang="en-US" altLang="zh-TW" sz="1400" smtClean="0">
                <a:solidFill>
                  <a:srgbClr val="AD1F1F"/>
                </a:solidFill>
                <a:latin typeface="Times New Roman" panose="02020603050405020304" pitchFamily="18" charset="0"/>
              </a:rPr>
              <a:pPr>
                <a:spcBef>
                  <a:spcPct val="0"/>
                </a:spcBef>
                <a:buClrTx/>
                <a:buSzTx/>
                <a:buFontTx/>
                <a:buNone/>
                <a:defRPr/>
              </a:pPr>
              <a:t>63</a:t>
            </a:fld>
            <a:endParaRPr lang="en-US" altLang="zh-TW" sz="1400">
              <a:solidFill>
                <a:srgbClr val="AD1F1F"/>
              </a:solidFill>
              <a:latin typeface="Times New Roman" panose="02020603050405020304" pitchFamily="18" charset="0"/>
            </a:endParaRPr>
          </a:p>
        </p:txBody>
      </p:sp>
      <p:sp>
        <p:nvSpPr>
          <p:cNvPr id="4" name="Rectangle 2"/>
          <p:cNvSpPr txBox="1">
            <a:spLocks noChangeArrowheads="1"/>
          </p:cNvSpPr>
          <p:nvPr/>
        </p:nvSpPr>
        <p:spPr bwMode="auto">
          <a:xfrm>
            <a:off x="250825" y="765175"/>
            <a:ext cx="1585913" cy="215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marL="0" lvl="1" algn="just" eaLnBrk="1" hangingPunct="1">
              <a:defRPr/>
            </a:pPr>
            <a:r>
              <a:rPr lang="zh-TW" altLang="en-US" sz="2800">
                <a:solidFill>
                  <a:srgbClr val="003399"/>
                </a:solidFill>
                <a:latin typeface="微軟正黑體" panose="020B0604030504040204" pitchFamily="34" charset="-120"/>
                <a:ea typeface="微軟正黑體" panose="020B0604030504040204" pitchFamily="34" charset="-120"/>
                <a:cs typeface="Times New Roman" panose="02020603050405020304" pitchFamily="18" charset="0"/>
              </a:rPr>
              <a:t>第</a:t>
            </a:r>
            <a:r>
              <a:rPr lang="en-US" altLang="zh-TW" sz="2800">
                <a:solidFill>
                  <a:srgbClr val="003399"/>
                </a:solidFill>
                <a:latin typeface="微軟正黑體" panose="020B0604030504040204" pitchFamily="34" charset="-120"/>
                <a:ea typeface="微軟正黑體" panose="020B0604030504040204" pitchFamily="34" charset="-120"/>
                <a:cs typeface="Times New Roman" panose="02020603050405020304" pitchFamily="18" charset="0"/>
              </a:rPr>
              <a:t>2</a:t>
            </a:r>
            <a:r>
              <a:rPr lang="zh-TW" altLang="en-US" sz="2800">
                <a:solidFill>
                  <a:srgbClr val="003399"/>
                </a:solidFill>
                <a:latin typeface="微軟正黑體" panose="020B0604030504040204" pitchFamily="34" charset="-120"/>
                <a:ea typeface="微軟正黑體" panose="020B0604030504040204" pitchFamily="34" charset="-120"/>
                <a:cs typeface="Times New Roman" panose="02020603050405020304" pitchFamily="18" charset="0"/>
              </a:rPr>
              <a:t>條　履約標的</a:t>
            </a:r>
            <a:r>
              <a:rPr kumimoji="0" lang="en-US" altLang="zh-TW" sz="2300" u="sng">
                <a:solidFill>
                  <a:srgbClr val="008000"/>
                </a:solidFill>
                <a:latin typeface="微軟正黑體" panose="020B0604030504040204" pitchFamily="34" charset="-120"/>
                <a:ea typeface="微軟正黑體" panose="020B0604030504040204" pitchFamily="34" charset="-120"/>
              </a:rPr>
              <a:t>(</a:t>
            </a:r>
            <a:r>
              <a:rPr kumimoji="0" lang="zh-TW" altLang="en-US" sz="2300" u="sng">
                <a:solidFill>
                  <a:srgbClr val="008000"/>
                </a:solidFill>
                <a:latin typeface="微軟正黑體" panose="020B0604030504040204" pitchFamily="34" charset="-120"/>
                <a:ea typeface="微軟正黑體" panose="020B0604030504040204" pitchFamily="34" charset="-120"/>
              </a:rPr>
              <a:t>基本作業服務項目範例</a:t>
            </a:r>
            <a:r>
              <a:rPr kumimoji="0" lang="en-US" altLang="zh-TW" sz="2300" u="sng">
                <a:solidFill>
                  <a:srgbClr val="008000"/>
                </a:solidFill>
                <a:latin typeface="微軟正黑體" panose="020B0604030504040204" pitchFamily="34" charset="-120"/>
                <a:ea typeface="微軟正黑體" panose="020B0604030504040204" pitchFamily="34" charset="-120"/>
              </a:rPr>
              <a:t>)</a:t>
            </a:r>
          </a:p>
        </p:txBody>
      </p:sp>
      <p:pic>
        <p:nvPicPr>
          <p:cNvPr id="212996" name="圖片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35150" y="115888"/>
            <a:ext cx="4032250" cy="6523037"/>
          </a:xfrm>
          <a:prstGeom prst="rect">
            <a:avLst/>
          </a:prstGeom>
          <a:noFill/>
          <a:ln w="25400">
            <a:solidFill>
              <a:srgbClr val="800000"/>
            </a:solidFill>
            <a:miter lim="800000"/>
            <a:headEnd/>
            <a:tailEnd/>
          </a:ln>
          <a:extLst>
            <a:ext uri="{909E8E84-426E-40DD-AFC4-6F175D3DCCD1}">
              <a14:hiddenFill xmlns:a14="http://schemas.microsoft.com/office/drawing/2010/main">
                <a:solidFill>
                  <a:srgbClr val="FFFFFF"/>
                </a:solidFill>
              </a14:hiddenFill>
            </a:ext>
          </a:extLst>
        </p:spPr>
      </p:pic>
      <p:pic>
        <p:nvPicPr>
          <p:cNvPr id="212997" name="圖片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976938" y="115888"/>
            <a:ext cx="2555875" cy="4935537"/>
          </a:xfrm>
          <a:prstGeom prst="rect">
            <a:avLst/>
          </a:prstGeom>
          <a:noFill/>
          <a:ln w="25400">
            <a:solidFill>
              <a:srgbClr val="8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58478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50D90E3E-8D98-49F3-A08C-1F2F7114DF83}" type="slidenum">
              <a:rPr lang="en-US" altLang="zh-TW" sz="1400" smtClean="0">
                <a:solidFill>
                  <a:srgbClr val="AD1F1F"/>
                </a:solidFill>
                <a:latin typeface="Times New Roman" panose="02020603050405020304" pitchFamily="18" charset="0"/>
              </a:rPr>
              <a:pPr>
                <a:spcBef>
                  <a:spcPct val="0"/>
                </a:spcBef>
                <a:buClrTx/>
                <a:buSzTx/>
                <a:buFontTx/>
                <a:buNone/>
                <a:defRPr/>
              </a:pPr>
              <a:t>64</a:t>
            </a:fld>
            <a:endParaRPr lang="en-US" altLang="zh-TW" sz="1400">
              <a:solidFill>
                <a:srgbClr val="AD1F1F"/>
              </a:solidFill>
              <a:latin typeface="Times New Roman" panose="02020603050405020304" pitchFamily="18" charset="0"/>
            </a:endParaRPr>
          </a:p>
        </p:txBody>
      </p:sp>
      <p:pic>
        <p:nvPicPr>
          <p:cNvPr id="214020" name="圖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92275" y="176213"/>
            <a:ext cx="3724275" cy="5700712"/>
          </a:xfrm>
          <a:prstGeom prst="rect">
            <a:avLst/>
          </a:prstGeom>
          <a:noFill/>
          <a:ln w="25400">
            <a:solidFill>
              <a:srgbClr val="800000"/>
            </a:solidFill>
            <a:miter lim="800000"/>
            <a:headEnd/>
            <a:tailEnd/>
          </a:ln>
          <a:extLst>
            <a:ext uri="{909E8E84-426E-40DD-AFC4-6F175D3DCCD1}">
              <a14:hiddenFill xmlns:a14="http://schemas.microsoft.com/office/drawing/2010/main">
                <a:solidFill>
                  <a:srgbClr val="FFFFFF"/>
                </a:solidFill>
              </a14:hiddenFill>
            </a:ext>
          </a:extLst>
        </p:spPr>
      </p:pic>
      <p:pic>
        <p:nvPicPr>
          <p:cNvPr id="214021" name="圖片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72113" y="161925"/>
            <a:ext cx="3619500" cy="5715000"/>
          </a:xfrm>
          <a:prstGeom prst="rect">
            <a:avLst/>
          </a:prstGeom>
          <a:noFill/>
          <a:ln w="25400">
            <a:solidFill>
              <a:srgbClr val="800000"/>
            </a:solidFill>
            <a:miter lim="800000"/>
            <a:headEnd/>
            <a:tailEnd/>
          </a:ln>
          <a:extLst>
            <a:ext uri="{909E8E84-426E-40DD-AFC4-6F175D3DCCD1}">
              <a14:hiddenFill xmlns:a14="http://schemas.microsoft.com/office/drawing/2010/main">
                <a:solidFill>
                  <a:srgbClr val="FFFFFF"/>
                </a:solidFill>
              </a14:hiddenFill>
            </a:ext>
          </a:extLst>
        </p:spPr>
      </p:pic>
      <p:sp>
        <p:nvSpPr>
          <p:cNvPr id="6" name="Rectangle 2"/>
          <p:cNvSpPr txBox="1">
            <a:spLocks noChangeArrowheads="1"/>
          </p:cNvSpPr>
          <p:nvPr/>
        </p:nvSpPr>
        <p:spPr bwMode="auto">
          <a:xfrm>
            <a:off x="107504" y="765175"/>
            <a:ext cx="1585913" cy="215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marL="0" lvl="1" algn="just" eaLnBrk="1" hangingPunct="1">
              <a:defRPr/>
            </a:pPr>
            <a:r>
              <a:rPr lang="zh-TW" altLang="en-US" sz="2800">
                <a:solidFill>
                  <a:srgbClr val="003399"/>
                </a:solidFill>
                <a:latin typeface="微軟正黑體" panose="020B0604030504040204" pitchFamily="34" charset="-120"/>
                <a:ea typeface="微軟正黑體" panose="020B0604030504040204" pitchFamily="34" charset="-120"/>
                <a:cs typeface="Times New Roman" panose="02020603050405020304" pitchFamily="18" charset="0"/>
              </a:rPr>
              <a:t>第</a:t>
            </a:r>
            <a:r>
              <a:rPr lang="en-US" altLang="zh-TW" sz="2800">
                <a:solidFill>
                  <a:srgbClr val="003399"/>
                </a:solidFill>
                <a:latin typeface="微軟正黑體" panose="020B0604030504040204" pitchFamily="34" charset="-120"/>
                <a:ea typeface="微軟正黑體" panose="020B0604030504040204" pitchFamily="34" charset="-120"/>
                <a:cs typeface="Times New Roman" panose="02020603050405020304" pitchFamily="18" charset="0"/>
              </a:rPr>
              <a:t>2</a:t>
            </a:r>
            <a:r>
              <a:rPr lang="zh-TW" altLang="en-US" sz="2800">
                <a:solidFill>
                  <a:srgbClr val="003399"/>
                </a:solidFill>
                <a:latin typeface="微軟正黑體" panose="020B0604030504040204" pitchFamily="34" charset="-120"/>
                <a:ea typeface="微軟正黑體" panose="020B0604030504040204" pitchFamily="34" charset="-120"/>
                <a:cs typeface="Times New Roman" panose="02020603050405020304" pitchFamily="18" charset="0"/>
              </a:rPr>
              <a:t>條　履約標的</a:t>
            </a:r>
            <a:r>
              <a:rPr kumimoji="0" lang="en-US" altLang="zh-TW" sz="2300" u="sng">
                <a:solidFill>
                  <a:srgbClr val="008000"/>
                </a:solidFill>
                <a:latin typeface="微軟正黑體" panose="020B0604030504040204" pitchFamily="34" charset="-120"/>
                <a:ea typeface="微軟正黑體" panose="020B0604030504040204" pitchFamily="34" charset="-120"/>
              </a:rPr>
              <a:t>(</a:t>
            </a:r>
            <a:r>
              <a:rPr kumimoji="0" lang="zh-TW" altLang="en-US" sz="2300" u="sng">
                <a:solidFill>
                  <a:srgbClr val="008000"/>
                </a:solidFill>
                <a:latin typeface="微軟正黑體" panose="020B0604030504040204" pitchFamily="34" charset="-120"/>
                <a:ea typeface="微軟正黑體" panose="020B0604030504040204" pitchFamily="34" charset="-120"/>
              </a:rPr>
              <a:t>基本作業服務項目範例</a:t>
            </a:r>
            <a:r>
              <a:rPr kumimoji="0" lang="en-US" altLang="zh-TW" sz="2300" u="sng">
                <a:solidFill>
                  <a:srgbClr val="008000"/>
                </a:solidFill>
                <a:latin typeface="微軟正黑體" panose="020B0604030504040204" pitchFamily="34" charset="-120"/>
                <a:ea typeface="微軟正黑體" panose="020B0604030504040204" pitchFamily="34" charset="-120"/>
              </a:rPr>
              <a:t>)</a:t>
            </a:r>
          </a:p>
        </p:txBody>
      </p:sp>
    </p:spTree>
    <p:extLst>
      <p:ext uri="{BB962C8B-B14F-4D97-AF65-F5344CB8AC3E}">
        <p14:creationId xmlns:p14="http://schemas.microsoft.com/office/powerpoint/2010/main" val="114761285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2A6B85C-824A-4419-AD84-7658E43F404B}" type="slidenum">
              <a:rPr lang="en-US" altLang="zh-TW" sz="1400" smtClean="0">
                <a:solidFill>
                  <a:srgbClr val="AD1F1F"/>
                </a:solidFill>
                <a:latin typeface="Times New Roman" panose="02020603050405020304" pitchFamily="18" charset="0"/>
              </a:rPr>
              <a:pPr>
                <a:spcBef>
                  <a:spcPct val="0"/>
                </a:spcBef>
                <a:buClrTx/>
                <a:buSzTx/>
                <a:buFontTx/>
                <a:buNone/>
                <a:defRPr/>
              </a:pPr>
              <a:t>65</a:t>
            </a:fld>
            <a:endParaRPr lang="en-US" altLang="zh-TW" sz="1400">
              <a:solidFill>
                <a:srgbClr val="AD1F1F"/>
              </a:solidFill>
              <a:latin typeface="Times New Roman" panose="02020603050405020304" pitchFamily="18" charset="0"/>
            </a:endParaRPr>
          </a:p>
        </p:txBody>
      </p:sp>
      <p:pic>
        <p:nvPicPr>
          <p:cNvPr id="215044" name="圖片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1650" y="476250"/>
            <a:ext cx="3413125" cy="3403600"/>
          </a:xfrm>
          <a:prstGeom prst="rect">
            <a:avLst/>
          </a:prstGeom>
          <a:noFill/>
          <a:ln w="25400">
            <a:solidFill>
              <a:srgbClr val="800000"/>
            </a:solidFill>
            <a:miter lim="800000"/>
            <a:headEnd/>
            <a:tailEnd/>
          </a:ln>
          <a:extLst>
            <a:ext uri="{909E8E84-426E-40DD-AFC4-6F175D3DCCD1}">
              <a14:hiddenFill xmlns:a14="http://schemas.microsoft.com/office/drawing/2010/main">
                <a:solidFill>
                  <a:srgbClr val="FFFFFF"/>
                </a:solidFill>
              </a14:hiddenFill>
            </a:ext>
          </a:extLst>
        </p:spPr>
      </p:pic>
      <p:pic>
        <p:nvPicPr>
          <p:cNvPr id="215045" name="圖片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289550" y="476250"/>
            <a:ext cx="3603625" cy="4248150"/>
          </a:xfrm>
          <a:prstGeom prst="rect">
            <a:avLst/>
          </a:prstGeom>
          <a:noFill/>
          <a:ln w="25400">
            <a:solidFill>
              <a:srgbClr val="800000"/>
            </a:solidFill>
            <a:miter lim="800000"/>
            <a:headEnd/>
            <a:tailEnd/>
          </a:ln>
          <a:extLst>
            <a:ext uri="{909E8E84-426E-40DD-AFC4-6F175D3DCCD1}">
              <a14:hiddenFill xmlns:a14="http://schemas.microsoft.com/office/drawing/2010/main">
                <a:solidFill>
                  <a:srgbClr val="FFFFFF"/>
                </a:solidFill>
              </a14:hiddenFill>
            </a:ext>
          </a:extLst>
        </p:spPr>
      </p:pic>
      <p:sp>
        <p:nvSpPr>
          <p:cNvPr id="6" name="Rectangle 2"/>
          <p:cNvSpPr txBox="1">
            <a:spLocks noChangeArrowheads="1"/>
          </p:cNvSpPr>
          <p:nvPr/>
        </p:nvSpPr>
        <p:spPr bwMode="auto">
          <a:xfrm>
            <a:off x="179512" y="765175"/>
            <a:ext cx="1585913" cy="215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marL="0" lvl="1" algn="just" eaLnBrk="1" hangingPunct="1">
              <a:defRPr/>
            </a:pPr>
            <a:r>
              <a:rPr lang="zh-TW" altLang="en-US" sz="2800">
                <a:solidFill>
                  <a:srgbClr val="003399"/>
                </a:solidFill>
                <a:latin typeface="微軟正黑體" panose="020B0604030504040204" pitchFamily="34" charset="-120"/>
                <a:ea typeface="微軟正黑體" panose="020B0604030504040204" pitchFamily="34" charset="-120"/>
                <a:cs typeface="Times New Roman" panose="02020603050405020304" pitchFamily="18" charset="0"/>
              </a:rPr>
              <a:t>第</a:t>
            </a:r>
            <a:r>
              <a:rPr lang="en-US" altLang="zh-TW" sz="2800">
                <a:solidFill>
                  <a:srgbClr val="003399"/>
                </a:solidFill>
                <a:latin typeface="微軟正黑體" panose="020B0604030504040204" pitchFamily="34" charset="-120"/>
                <a:ea typeface="微軟正黑體" panose="020B0604030504040204" pitchFamily="34" charset="-120"/>
                <a:cs typeface="Times New Roman" panose="02020603050405020304" pitchFamily="18" charset="0"/>
              </a:rPr>
              <a:t>2</a:t>
            </a:r>
            <a:r>
              <a:rPr lang="zh-TW" altLang="en-US" sz="2800">
                <a:solidFill>
                  <a:srgbClr val="003399"/>
                </a:solidFill>
                <a:latin typeface="微軟正黑體" panose="020B0604030504040204" pitchFamily="34" charset="-120"/>
                <a:ea typeface="微軟正黑體" panose="020B0604030504040204" pitchFamily="34" charset="-120"/>
                <a:cs typeface="Times New Roman" panose="02020603050405020304" pitchFamily="18" charset="0"/>
              </a:rPr>
              <a:t>條　履約標的</a:t>
            </a:r>
            <a:r>
              <a:rPr kumimoji="0" lang="en-US" altLang="zh-TW" sz="2300" u="sng">
                <a:solidFill>
                  <a:srgbClr val="008000"/>
                </a:solidFill>
                <a:latin typeface="微軟正黑體" panose="020B0604030504040204" pitchFamily="34" charset="-120"/>
                <a:ea typeface="微軟正黑體" panose="020B0604030504040204" pitchFamily="34" charset="-120"/>
              </a:rPr>
              <a:t>(</a:t>
            </a:r>
            <a:r>
              <a:rPr kumimoji="0" lang="zh-TW" altLang="en-US" sz="2300" u="sng">
                <a:solidFill>
                  <a:srgbClr val="008000"/>
                </a:solidFill>
                <a:latin typeface="微軟正黑體" panose="020B0604030504040204" pitchFamily="34" charset="-120"/>
                <a:ea typeface="微軟正黑體" panose="020B0604030504040204" pitchFamily="34" charset="-120"/>
              </a:rPr>
              <a:t>基本作業服務項目範例</a:t>
            </a:r>
            <a:r>
              <a:rPr kumimoji="0" lang="en-US" altLang="zh-TW" sz="2300" u="sng">
                <a:solidFill>
                  <a:srgbClr val="008000"/>
                </a:solidFill>
                <a:latin typeface="微軟正黑體" panose="020B0604030504040204" pitchFamily="34" charset="-120"/>
                <a:ea typeface="微軟正黑體" panose="020B0604030504040204" pitchFamily="34" charset="-120"/>
              </a:rPr>
              <a:t>)</a:t>
            </a:r>
          </a:p>
        </p:txBody>
      </p:sp>
    </p:spTree>
    <p:extLst>
      <p:ext uri="{BB962C8B-B14F-4D97-AF65-F5344CB8AC3E}">
        <p14:creationId xmlns:p14="http://schemas.microsoft.com/office/powerpoint/2010/main" val="274007637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9011F324-A51C-44F2-9C4A-03951445A406}" type="slidenum">
              <a:rPr lang="en-US" altLang="zh-TW" sz="1400" smtClean="0">
                <a:solidFill>
                  <a:srgbClr val="AD1F1F"/>
                </a:solidFill>
                <a:latin typeface="Times New Roman" panose="02020603050405020304" pitchFamily="18" charset="0"/>
              </a:rPr>
              <a:pPr>
                <a:spcBef>
                  <a:spcPct val="0"/>
                </a:spcBef>
                <a:buClrTx/>
                <a:buSzTx/>
                <a:buFontTx/>
                <a:buNone/>
                <a:defRPr/>
              </a:pPr>
              <a:t>66</a:t>
            </a:fld>
            <a:endParaRPr lang="en-US" altLang="zh-TW" sz="1400">
              <a:solidFill>
                <a:srgbClr val="AD1F1F"/>
              </a:solidFill>
              <a:latin typeface="Times New Roman" panose="02020603050405020304" pitchFamily="18" charset="0"/>
            </a:endParaRPr>
          </a:p>
        </p:txBody>
      </p:sp>
      <p:pic>
        <p:nvPicPr>
          <p:cNvPr id="216068" name="圖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35150" y="115888"/>
            <a:ext cx="4057650" cy="6696075"/>
          </a:xfrm>
          <a:prstGeom prst="rect">
            <a:avLst/>
          </a:prstGeom>
          <a:noFill/>
          <a:ln w="25400">
            <a:solidFill>
              <a:srgbClr val="800000"/>
            </a:solidFill>
            <a:miter lim="800000"/>
            <a:headEnd/>
            <a:tailEnd/>
          </a:ln>
          <a:extLst>
            <a:ext uri="{909E8E84-426E-40DD-AFC4-6F175D3DCCD1}">
              <a14:hiddenFill xmlns:a14="http://schemas.microsoft.com/office/drawing/2010/main">
                <a:solidFill>
                  <a:srgbClr val="FFFFFF"/>
                </a:solidFill>
              </a14:hiddenFill>
            </a:ext>
          </a:extLst>
        </p:spPr>
      </p:pic>
      <p:pic>
        <p:nvPicPr>
          <p:cNvPr id="216069" name="圖片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70600" y="115888"/>
            <a:ext cx="2859088" cy="2233612"/>
          </a:xfrm>
          <a:prstGeom prst="rect">
            <a:avLst/>
          </a:prstGeom>
          <a:noFill/>
          <a:ln w="25400">
            <a:solidFill>
              <a:srgbClr val="800000"/>
            </a:solidFill>
            <a:miter lim="800000"/>
            <a:headEnd/>
            <a:tailEnd/>
          </a:ln>
          <a:extLst>
            <a:ext uri="{909E8E84-426E-40DD-AFC4-6F175D3DCCD1}">
              <a14:hiddenFill xmlns:a14="http://schemas.microsoft.com/office/drawing/2010/main">
                <a:solidFill>
                  <a:srgbClr val="FFFFFF"/>
                </a:solidFill>
              </a14:hiddenFill>
            </a:ext>
          </a:extLst>
        </p:spPr>
      </p:pic>
      <p:sp>
        <p:nvSpPr>
          <p:cNvPr id="6" name="Rectangle 2"/>
          <p:cNvSpPr txBox="1">
            <a:spLocks noChangeArrowheads="1"/>
          </p:cNvSpPr>
          <p:nvPr/>
        </p:nvSpPr>
        <p:spPr bwMode="auto">
          <a:xfrm>
            <a:off x="215516" y="765175"/>
            <a:ext cx="1585913" cy="215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marL="0" lvl="1" algn="just" eaLnBrk="1" hangingPunct="1">
              <a:defRPr/>
            </a:pPr>
            <a:r>
              <a:rPr lang="zh-TW" altLang="en-US" sz="2800">
                <a:solidFill>
                  <a:srgbClr val="003399"/>
                </a:solidFill>
                <a:latin typeface="微軟正黑體" panose="020B0604030504040204" pitchFamily="34" charset="-120"/>
                <a:ea typeface="微軟正黑體" panose="020B0604030504040204" pitchFamily="34" charset="-120"/>
                <a:cs typeface="Times New Roman" panose="02020603050405020304" pitchFamily="18" charset="0"/>
              </a:rPr>
              <a:t>第</a:t>
            </a:r>
            <a:r>
              <a:rPr lang="en-US" altLang="zh-TW" sz="2800">
                <a:solidFill>
                  <a:srgbClr val="003399"/>
                </a:solidFill>
                <a:latin typeface="微軟正黑體" panose="020B0604030504040204" pitchFamily="34" charset="-120"/>
                <a:ea typeface="微軟正黑體" panose="020B0604030504040204" pitchFamily="34" charset="-120"/>
                <a:cs typeface="Times New Roman" panose="02020603050405020304" pitchFamily="18" charset="0"/>
              </a:rPr>
              <a:t>2</a:t>
            </a:r>
            <a:r>
              <a:rPr lang="zh-TW" altLang="en-US" sz="2800">
                <a:solidFill>
                  <a:srgbClr val="003399"/>
                </a:solidFill>
                <a:latin typeface="微軟正黑體" panose="020B0604030504040204" pitchFamily="34" charset="-120"/>
                <a:ea typeface="微軟正黑體" panose="020B0604030504040204" pitchFamily="34" charset="-120"/>
                <a:cs typeface="Times New Roman" panose="02020603050405020304" pitchFamily="18" charset="0"/>
              </a:rPr>
              <a:t>條　履約標的</a:t>
            </a:r>
            <a:r>
              <a:rPr kumimoji="0" lang="en-US" altLang="zh-TW" sz="2300" u="sng">
                <a:solidFill>
                  <a:srgbClr val="008000"/>
                </a:solidFill>
                <a:latin typeface="微軟正黑體" panose="020B0604030504040204" pitchFamily="34" charset="-120"/>
                <a:ea typeface="微軟正黑體" panose="020B0604030504040204" pitchFamily="34" charset="-120"/>
              </a:rPr>
              <a:t>(</a:t>
            </a:r>
            <a:r>
              <a:rPr kumimoji="0" lang="zh-TW" altLang="en-US" sz="2300" u="sng">
                <a:solidFill>
                  <a:srgbClr val="008000"/>
                </a:solidFill>
                <a:latin typeface="微軟正黑體" panose="020B0604030504040204" pitchFamily="34" charset="-120"/>
                <a:ea typeface="微軟正黑體" panose="020B0604030504040204" pitchFamily="34" charset="-120"/>
              </a:rPr>
              <a:t>基本作業服務項目範例</a:t>
            </a:r>
            <a:r>
              <a:rPr kumimoji="0" lang="en-US" altLang="zh-TW" sz="2300" u="sng">
                <a:solidFill>
                  <a:srgbClr val="008000"/>
                </a:solidFill>
                <a:latin typeface="微軟正黑體" panose="020B0604030504040204" pitchFamily="34" charset="-120"/>
                <a:ea typeface="微軟正黑體" panose="020B0604030504040204" pitchFamily="34" charset="-120"/>
              </a:rPr>
              <a:t>)</a:t>
            </a:r>
          </a:p>
        </p:txBody>
      </p:sp>
    </p:spTree>
    <p:extLst>
      <p:ext uri="{BB962C8B-B14F-4D97-AF65-F5344CB8AC3E}">
        <p14:creationId xmlns:p14="http://schemas.microsoft.com/office/powerpoint/2010/main" val="163316128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AE1B591E-1A2F-4B9B-9E11-7D3902F01E08}" type="slidenum">
              <a:rPr lang="en-US" altLang="zh-TW" sz="1400" smtClean="0">
                <a:solidFill>
                  <a:srgbClr val="AD1F1F"/>
                </a:solidFill>
                <a:latin typeface="Times New Roman" panose="02020603050405020304" pitchFamily="18" charset="0"/>
              </a:rPr>
              <a:pPr>
                <a:spcBef>
                  <a:spcPct val="0"/>
                </a:spcBef>
                <a:buClrTx/>
                <a:buSzTx/>
                <a:buFontTx/>
                <a:buNone/>
                <a:defRPr/>
              </a:pPr>
              <a:t>67</a:t>
            </a:fld>
            <a:endParaRPr lang="en-US" altLang="zh-TW" sz="1400">
              <a:solidFill>
                <a:srgbClr val="AD1F1F"/>
              </a:solidFill>
              <a:latin typeface="Times New Roman" panose="02020603050405020304" pitchFamily="18" charset="0"/>
            </a:endParaRPr>
          </a:p>
        </p:txBody>
      </p:sp>
      <p:sp>
        <p:nvSpPr>
          <p:cNvPr id="4" name="Rectangle 2"/>
          <p:cNvSpPr txBox="1">
            <a:spLocks noChangeArrowheads="1"/>
          </p:cNvSpPr>
          <p:nvPr/>
        </p:nvSpPr>
        <p:spPr bwMode="auto">
          <a:xfrm>
            <a:off x="323850" y="404813"/>
            <a:ext cx="6408738" cy="576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marL="0" lvl="1" algn="just" eaLnBrk="1" hangingPunct="1">
              <a:defRPr/>
            </a:pPr>
            <a:r>
              <a:rPr lang="zh-TW" altLang="en-US" sz="2800">
                <a:solidFill>
                  <a:srgbClr val="003399"/>
                </a:solidFill>
                <a:latin typeface="微軟正黑體" panose="020B0604030504040204" pitchFamily="34" charset="-120"/>
                <a:ea typeface="微軟正黑體" panose="020B0604030504040204" pitchFamily="34" charset="-120"/>
                <a:cs typeface="Times New Roman" panose="02020603050405020304" pitchFamily="18" charset="0"/>
              </a:rPr>
              <a:t>第</a:t>
            </a:r>
            <a:r>
              <a:rPr lang="en-US" altLang="zh-TW" sz="2800">
                <a:solidFill>
                  <a:srgbClr val="003399"/>
                </a:solidFill>
                <a:latin typeface="微軟正黑體" panose="020B0604030504040204" pitchFamily="34" charset="-120"/>
                <a:ea typeface="微軟正黑體" panose="020B0604030504040204" pitchFamily="34" charset="-120"/>
                <a:cs typeface="Times New Roman" panose="02020603050405020304" pitchFamily="18" charset="0"/>
              </a:rPr>
              <a:t>2</a:t>
            </a:r>
            <a:r>
              <a:rPr lang="zh-TW" altLang="en-US" sz="2800">
                <a:solidFill>
                  <a:srgbClr val="003399"/>
                </a:solidFill>
                <a:latin typeface="微軟正黑體" panose="020B0604030504040204" pitchFamily="34" charset="-120"/>
                <a:ea typeface="微軟正黑體" panose="020B0604030504040204" pitchFamily="34" charset="-120"/>
                <a:cs typeface="Times New Roman" panose="02020603050405020304" pitchFamily="18" charset="0"/>
              </a:rPr>
              <a:t>條　履約標的</a:t>
            </a:r>
            <a:r>
              <a:rPr kumimoji="0" lang="en-US" altLang="zh-TW" sz="2300" u="sng">
                <a:solidFill>
                  <a:srgbClr val="008000"/>
                </a:solidFill>
                <a:latin typeface="微軟正黑體" panose="020B0604030504040204" pitchFamily="34" charset="-120"/>
                <a:ea typeface="微軟正黑體" panose="020B0604030504040204" pitchFamily="34" charset="-120"/>
              </a:rPr>
              <a:t>(</a:t>
            </a:r>
            <a:r>
              <a:rPr kumimoji="0" lang="zh-TW" altLang="en-US" sz="2300" u="sng">
                <a:solidFill>
                  <a:srgbClr val="008000"/>
                </a:solidFill>
                <a:latin typeface="微軟正黑體" panose="020B0604030504040204" pitchFamily="34" charset="-120"/>
                <a:ea typeface="微軟正黑體" panose="020B0604030504040204" pitchFamily="34" charset="-120"/>
              </a:rPr>
              <a:t>基本作業服務水準</a:t>
            </a:r>
            <a:r>
              <a:rPr kumimoji="0" lang="en-US" altLang="zh-TW" sz="2300" u="sng">
                <a:solidFill>
                  <a:srgbClr val="008000"/>
                </a:solidFill>
                <a:latin typeface="微軟正黑體" panose="020B0604030504040204" pitchFamily="34" charset="-120"/>
                <a:ea typeface="微軟正黑體" panose="020B0604030504040204" pitchFamily="34" charset="-120"/>
              </a:rPr>
              <a:t>)</a:t>
            </a:r>
          </a:p>
        </p:txBody>
      </p:sp>
      <p:pic>
        <p:nvPicPr>
          <p:cNvPr id="217092" name="圖片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0825" y="1268413"/>
            <a:ext cx="8562975" cy="4968875"/>
          </a:xfrm>
          <a:prstGeom prst="rect">
            <a:avLst/>
          </a:prstGeom>
          <a:noFill/>
          <a:ln w="25400">
            <a:solidFill>
              <a:srgbClr val="8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600592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a:spLocks noGrp="1"/>
          </p:cNvSpPr>
          <p:nvPr>
            <p:ph type="sldNum" sz="quarter" idx="10"/>
          </p:nvPr>
        </p:nvSpPr>
        <p:spPr>
          <a:xfrm>
            <a:off x="8280412" y="6525344"/>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AD1F1F"/>
                </a:solidFill>
                <a:latin typeface="Times New Roman" panose="02020603050405020304" pitchFamily="18" charset="0"/>
              </a:rPr>
              <a:pPr>
                <a:spcBef>
                  <a:spcPct val="0"/>
                </a:spcBef>
                <a:buClrTx/>
                <a:buSzTx/>
                <a:buFontTx/>
                <a:buNone/>
                <a:defRPr/>
              </a:pPr>
              <a:t>68</a:t>
            </a:fld>
            <a:endParaRPr lang="en-US" altLang="zh-TW" sz="1400">
              <a:solidFill>
                <a:srgbClr val="AD1F1F"/>
              </a:solidFill>
              <a:latin typeface="Times New Roman" panose="02020603050405020304" pitchFamily="18" charset="0"/>
            </a:endParaRPr>
          </a:p>
        </p:txBody>
      </p:sp>
      <p:sp>
        <p:nvSpPr>
          <p:cNvPr id="5" name="Rectangle 11"/>
          <p:cNvSpPr>
            <a:spLocks noChangeArrowheads="1"/>
          </p:cNvSpPr>
          <p:nvPr/>
        </p:nvSpPr>
        <p:spPr bwMode="auto">
          <a:xfrm>
            <a:off x="113854" y="169935"/>
            <a:ext cx="8166558" cy="839117"/>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r>
              <a:rPr lang="zh-TW" altLang="en-US" b="1">
                <a:solidFill>
                  <a:srgbClr val="C00000"/>
                </a:solidFill>
                <a:latin typeface="微軟正黑體" panose="020B0604030504040204" pitchFamily="34" charset="-120"/>
                <a:ea typeface="微軟正黑體" panose="020B0604030504040204" pitchFamily="34" charset="-120"/>
              </a:rPr>
              <a:t>資訊服務採購缺失類型：</a:t>
            </a:r>
            <a:r>
              <a:rPr lang="zh-TW" altLang="en-US" sz="2800" b="1">
                <a:solidFill>
                  <a:srgbClr val="006600"/>
                </a:solidFill>
                <a:latin typeface="微軟正黑體" panose="020B0604030504040204" pitchFamily="34" charset="-120"/>
                <a:ea typeface="微軟正黑體" panose="020B0604030504040204" pitchFamily="34" charset="-120"/>
              </a:rPr>
              <a:t>未確實載明廠商服務水準及績效之評斷方式、要求基準及違約金計點方式</a:t>
            </a:r>
            <a:endParaRPr lang="en-US" altLang="zh-TW" sz="2800" b="1" dirty="0">
              <a:solidFill>
                <a:srgbClr val="100278"/>
              </a:solidFill>
              <a:latin typeface="微軟正黑體" panose="020B0604030504040204" pitchFamily="34" charset="-120"/>
              <a:ea typeface="微軟正黑體" panose="020B0604030504040204" pitchFamily="34" charset="-120"/>
            </a:endParaRPr>
          </a:p>
        </p:txBody>
      </p:sp>
      <p:sp>
        <p:nvSpPr>
          <p:cNvPr id="7" name="Rectangle 11"/>
          <p:cNvSpPr>
            <a:spLocks noChangeArrowheads="1"/>
          </p:cNvSpPr>
          <p:nvPr/>
        </p:nvSpPr>
        <p:spPr bwMode="auto">
          <a:xfrm>
            <a:off x="323528" y="3837384"/>
            <a:ext cx="8532948" cy="2363924"/>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endParaRPr lang="en-US" altLang="zh-TW"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
        <p:nvSpPr>
          <p:cNvPr id="6" name="Rectangle 11"/>
          <p:cNvSpPr>
            <a:spLocks noChangeArrowheads="1"/>
          </p:cNvSpPr>
          <p:nvPr/>
        </p:nvSpPr>
        <p:spPr bwMode="auto">
          <a:xfrm>
            <a:off x="251520" y="1153068"/>
            <a:ext cx="8532948" cy="2203924"/>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r>
              <a:rPr lang="zh-TW" altLang="en-US" sz="2800" b="1">
                <a:solidFill>
                  <a:srgbClr val="100278"/>
                </a:solidFill>
                <a:latin typeface="微軟正黑體" panose="020B0604030504040204" pitchFamily="34" charset="-120"/>
                <a:ea typeface="微軟正黑體" panose="020B0604030504040204" pitchFamily="34" charset="-120"/>
              </a:rPr>
              <a:t>機關辦理資訊服務採購，於契約第</a:t>
            </a:r>
            <a:r>
              <a:rPr lang="en-US" altLang="zh-TW" sz="2800" b="1">
                <a:solidFill>
                  <a:srgbClr val="100278"/>
                </a:solidFill>
                <a:latin typeface="微軟正黑體" panose="020B0604030504040204" pitchFamily="34" charset="-120"/>
                <a:ea typeface="微軟正黑體" panose="020B0604030504040204" pitchFamily="34" charset="-120"/>
              </a:rPr>
              <a:t>15</a:t>
            </a:r>
            <a:r>
              <a:rPr lang="zh-TW" altLang="en-US" sz="2800" b="1">
                <a:solidFill>
                  <a:srgbClr val="100278"/>
                </a:solidFill>
                <a:latin typeface="微軟正黑體" panose="020B0604030504040204" pitchFamily="34" charset="-120"/>
                <a:ea typeface="微軟正黑體" panose="020B0604030504040204" pitchFamily="34" charset="-120"/>
              </a:rPr>
              <a:t>條第</a:t>
            </a:r>
            <a:r>
              <a:rPr lang="en-US" altLang="zh-TW" sz="2800" b="1">
                <a:solidFill>
                  <a:srgbClr val="100278"/>
                </a:solidFill>
                <a:latin typeface="微軟正黑體" panose="020B0604030504040204" pitchFamily="34" charset="-120"/>
                <a:ea typeface="微軟正黑體" panose="020B0604030504040204" pitchFamily="34" charset="-120"/>
              </a:rPr>
              <a:t>2</a:t>
            </a:r>
            <a:r>
              <a:rPr lang="zh-TW" altLang="en-US" sz="2800" b="1">
                <a:solidFill>
                  <a:srgbClr val="100278"/>
                </a:solidFill>
                <a:latin typeface="微軟正黑體" panose="020B0604030504040204" pitchFamily="34" charset="-120"/>
                <a:ea typeface="微軟正黑體" panose="020B0604030504040204" pitchFamily="34" charset="-120"/>
              </a:rPr>
              <a:t>項</a:t>
            </a:r>
            <a:r>
              <a:rPr lang="zh-TW" altLang="en-US" sz="2800" b="1" u="dbl">
                <a:solidFill>
                  <a:srgbClr val="100278"/>
                </a:solidFill>
                <a:uFill>
                  <a:solidFill>
                    <a:srgbClr val="FF0000"/>
                  </a:solidFill>
                </a:uFill>
                <a:latin typeface="微軟正黑體" panose="020B0604030504040204" pitchFamily="34" charset="-120"/>
                <a:ea typeface="微軟正黑體" panose="020B0604030504040204" pitchFamily="34" charset="-120"/>
              </a:rPr>
              <a:t>關於廠商服務水準及績效之評斷方式、要求基準及違約金計點方式均未具體填列，將難以確保履約品質</a:t>
            </a:r>
            <a:r>
              <a:rPr lang="zh-TW" altLang="en-US" sz="2800" b="1">
                <a:solidFill>
                  <a:srgbClr val="100278"/>
                </a:solidFill>
                <a:latin typeface="微軟正黑體" panose="020B0604030504040204" pitchFamily="34" charset="-120"/>
                <a:ea typeface="微軟正黑體" panose="020B0604030504040204" pitchFamily="34" charset="-120"/>
              </a:rPr>
              <a:t>，核有政府採購錯誤行為態樣序號一、</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十一</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「招標文件過簡」情形。</a:t>
            </a:r>
            <a:endParaRPr lang="en-US" altLang="zh-TW" sz="2800" b="1" dirty="0">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45073962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B1174241-B6E2-4A3E-9BA8-6AE9A53CAD30}" type="slidenum">
              <a:rPr lang="en-US" altLang="zh-TW" sz="1400" smtClean="0">
                <a:solidFill>
                  <a:srgbClr val="AD1F1F"/>
                </a:solidFill>
                <a:latin typeface="Times New Roman" panose="02020603050405020304" pitchFamily="18" charset="0"/>
              </a:rPr>
              <a:pPr>
                <a:spcBef>
                  <a:spcPct val="0"/>
                </a:spcBef>
                <a:buClrTx/>
                <a:buSzTx/>
                <a:buFontTx/>
                <a:buNone/>
                <a:defRPr/>
              </a:pPr>
              <a:t>69</a:t>
            </a:fld>
            <a:endParaRPr lang="en-US" altLang="zh-TW" sz="1400">
              <a:solidFill>
                <a:srgbClr val="AD1F1F"/>
              </a:solidFill>
              <a:latin typeface="Times New Roman" panose="02020603050405020304" pitchFamily="18" charset="0"/>
            </a:endParaRPr>
          </a:p>
        </p:txBody>
      </p:sp>
      <p:sp>
        <p:nvSpPr>
          <p:cNvPr id="4" name="Rectangle 2"/>
          <p:cNvSpPr txBox="1">
            <a:spLocks noChangeArrowheads="1"/>
          </p:cNvSpPr>
          <p:nvPr/>
        </p:nvSpPr>
        <p:spPr bwMode="auto">
          <a:xfrm>
            <a:off x="395288" y="542925"/>
            <a:ext cx="4608512" cy="446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defRPr/>
            </a:pPr>
            <a:r>
              <a:rPr lang="zh-TW" altLang="en-US" sz="2800">
                <a:solidFill>
                  <a:srgbClr val="003399"/>
                </a:solidFill>
                <a:latin typeface="微軟正黑體" panose="020B0604030504040204" pitchFamily="34" charset="-120"/>
                <a:cs typeface="Times New Roman" panose="02020603050405020304" pitchFamily="18" charset="0"/>
              </a:rPr>
              <a:t>第</a:t>
            </a:r>
            <a:r>
              <a:rPr lang="en-US" altLang="zh-TW" sz="2800">
                <a:solidFill>
                  <a:srgbClr val="003399"/>
                </a:solidFill>
                <a:latin typeface="微軟正黑體" panose="020B0604030504040204" pitchFamily="34" charset="-120"/>
                <a:cs typeface="Times New Roman" panose="02020603050405020304" pitchFamily="18" charset="0"/>
              </a:rPr>
              <a:t>2</a:t>
            </a:r>
            <a:r>
              <a:rPr lang="zh-TW" altLang="en-US" sz="2800">
                <a:solidFill>
                  <a:srgbClr val="003399"/>
                </a:solidFill>
                <a:latin typeface="微軟正黑體" panose="020B0604030504040204" pitchFamily="34" charset="-120"/>
                <a:cs typeface="Times New Roman" panose="02020603050405020304" pitchFamily="18" charset="0"/>
              </a:rPr>
              <a:t>條　履約標的</a:t>
            </a:r>
            <a:endParaRPr lang="en-US" altLang="zh-TW" sz="2800">
              <a:solidFill>
                <a:srgbClr val="003399"/>
              </a:solidFill>
              <a:latin typeface="微軟正黑體" panose="020B0604030504040204" pitchFamily="34" charset="-120"/>
              <a:cs typeface="Times New Roman" panose="02020603050405020304" pitchFamily="18" charset="0"/>
            </a:endParaRPr>
          </a:p>
        </p:txBody>
      </p:sp>
      <p:sp>
        <p:nvSpPr>
          <p:cNvPr id="6" name="Rectangle 11"/>
          <p:cNvSpPr>
            <a:spLocks noChangeArrowheads="1"/>
          </p:cNvSpPr>
          <p:nvPr/>
        </p:nvSpPr>
        <p:spPr bwMode="auto">
          <a:xfrm>
            <a:off x="179388" y="1073150"/>
            <a:ext cx="8812212" cy="5236170"/>
          </a:xfrm>
          <a:prstGeom prst="rect">
            <a:avLst/>
          </a:prstGeom>
          <a:noFill/>
          <a:ln w="9525">
            <a:noFill/>
            <a:miter lim="800000"/>
            <a:headEnd/>
            <a:tailEnd/>
          </a:ln>
          <a:effectLst/>
        </p:spPr>
        <p:txBody>
          <a:bodyPr/>
          <a:lstStyle/>
          <a:p>
            <a:pPr marL="627063" lvl="1" indent="-557213" algn="just" eaLnBrk="1" hangingPunct="1">
              <a:lnSpc>
                <a:spcPts val="2600"/>
              </a:lnSpc>
              <a:spcBef>
                <a:spcPts val="0"/>
              </a:spcBef>
              <a:buClr>
                <a:srgbClr val="006600"/>
              </a:buClr>
              <a:buSzPct val="75000"/>
              <a:defRPr/>
            </a:pPr>
            <a:r>
              <a:rPr kumimoji="0" lang="zh-TW" altLang="en-US" b="1" u="sng">
                <a:solidFill>
                  <a:srgbClr val="008000"/>
                </a:solidFill>
                <a:latin typeface="微軟正黑體" panose="020B0604030504040204" pitchFamily="34" charset="-120"/>
                <a:ea typeface="微軟正黑體" panose="020B0604030504040204" pitchFamily="34" charset="-120"/>
                <a:sym typeface="Wingdings" panose="05000000000000000000" pitchFamily="2" charset="2"/>
              </a:rPr>
              <a:t></a:t>
            </a:r>
            <a:r>
              <a:rPr kumimoji="0" lang="zh-TW" altLang="en-US" b="1" u="sng">
                <a:solidFill>
                  <a:srgbClr val="008000"/>
                </a:solidFill>
                <a:latin typeface="微軟正黑體" panose="020B0604030504040204" pitchFamily="34" charset="-120"/>
                <a:ea typeface="微軟正黑體" panose="020B0604030504040204" pitchFamily="34" charset="-120"/>
              </a:rPr>
              <a:t>應用軟體系統轉換服務</a:t>
            </a:r>
          </a:p>
          <a:p>
            <a:pPr marL="627063" lvl="1" indent="-557213" algn="just" eaLnBrk="1" hangingPunct="1">
              <a:lnSpc>
                <a:spcPts val="2600"/>
              </a:lnSpc>
              <a:spcBef>
                <a:spcPts val="0"/>
              </a:spcBef>
              <a:buClr>
                <a:srgbClr val="006600"/>
              </a:buClr>
              <a:buSzPct val="75000"/>
              <a:defRPr/>
            </a:pPr>
            <a:r>
              <a:rPr kumimoji="0" lang="en-US" altLang="zh-TW" b="1">
                <a:solidFill>
                  <a:srgbClr val="0000FF"/>
                </a:solidFill>
                <a:latin typeface="微軟正黑體" panose="020B0604030504040204" pitchFamily="34" charset="-120"/>
                <a:ea typeface="微軟正黑體" panose="020B0604030504040204" pitchFamily="34" charset="-120"/>
              </a:rPr>
              <a:t>1.</a:t>
            </a:r>
            <a:r>
              <a:rPr kumimoji="0" lang="zh-TW" altLang="en-US" b="1">
                <a:solidFill>
                  <a:srgbClr val="0000FF"/>
                </a:solidFill>
                <a:latin typeface="微軟正黑體" panose="020B0604030504040204" pitchFamily="34" charset="-120"/>
                <a:ea typeface="微軟正黑體" panose="020B0604030504040204" pitchFamily="34" charset="-120"/>
              </a:rPr>
              <a:t>廠商應提供以下之服務，為機關轉換現有應用軟體系統</a:t>
            </a:r>
          </a:p>
          <a:p>
            <a:pPr marL="622300" lvl="1" indent="-366713" algn="just" eaLnBrk="1" hangingPunct="1">
              <a:lnSpc>
                <a:spcPts val="2600"/>
              </a:lnSpc>
              <a:spcBef>
                <a:spcPts val="0"/>
              </a:spcBef>
              <a:buClr>
                <a:srgbClr val="006600"/>
              </a:buClr>
              <a:buSzPct val="75000"/>
              <a:defRPr/>
            </a:pPr>
            <a:r>
              <a:rPr kumimoji="0" lang="zh-TW" altLang="en-US" b="1">
                <a:solidFill>
                  <a:srgbClr val="0000FF"/>
                </a:solidFill>
                <a:latin typeface="微軟正黑體" panose="020B0604030504040204" pitchFamily="34" charset="-120"/>
                <a:ea typeface="微軟正黑體" panose="020B0604030504040204" pitchFamily="34" charset="-120"/>
                <a:sym typeface="Wingdings" panose="05000000000000000000" pitchFamily="2" charset="2"/>
              </a:rPr>
              <a:t></a:t>
            </a:r>
            <a:r>
              <a:rPr kumimoji="0" lang="zh-TW" altLang="en-US" b="1">
                <a:solidFill>
                  <a:srgbClr val="0000FF"/>
                </a:solidFill>
                <a:latin typeface="微軟正黑體" panose="020B0604030504040204" pitchFamily="34" charset="-120"/>
                <a:ea typeface="微軟正黑體" panose="020B0604030504040204" pitchFamily="34" charset="-120"/>
              </a:rPr>
              <a:t>轉出應用軟體系統內資料之保全與移轉</a:t>
            </a:r>
            <a:r>
              <a:rPr kumimoji="0" lang="en-US" altLang="zh-TW" b="1">
                <a:solidFill>
                  <a:srgbClr val="0000FF"/>
                </a:solidFill>
                <a:latin typeface="微軟正黑體" panose="020B0604030504040204" pitchFamily="34" charset="-120"/>
                <a:ea typeface="微軟正黑體" panose="020B0604030504040204" pitchFamily="34" charset="-120"/>
              </a:rPr>
              <a:t>(</a:t>
            </a:r>
            <a:r>
              <a:rPr kumimoji="0" lang="zh-TW" altLang="en-US" b="1">
                <a:solidFill>
                  <a:srgbClr val="0000FF"/>
                </a:solidFill>
                <a:latin typeface="微軟正黑體" panose="020B0604030504040204" pitchFamily="34" charset="-120"/>
                <a:ea typeface="微軟正黑體" panose="020B0604030504040204" pitchFamily="34" charset="-120"/>
              </a:rPr>
              <a:t>含存取及刪除權限、帳號</a:t>
            </a:r>
            <a:r>
              <a:rPr kumimoji="0" lang="en-US" altLang="zh-TW" b="1">
                <a:solidFill>
                  <a:srgbClr val="0000FF"/>
                </a:solidFill>
                <a:latin typeface="微軟正黑體" panose="020B0604030504040204" pitchFamily="34" charset="-120"/>
                <a:ea typeface="微軟正黑體" panose="020B0604030504040204" pitchFamily="34" charset="-120"/>
              </a:rPr>
              <a:t>)</a:t>
            </a:r>
            <a:r>
              <a:rPr kumimoji="0" lang="zh-TW" altLang="en-US" b="1">
                <a:solidFill>
                  <a:srgbClr val="0000FF"/>
                </a:solidFill>
                <a:latin typeface="微軟正黑體" panose="020B0604030504040204" pitchFamily="34" charset="-120"/>
                <a:ea typeface="微軟正黑體" panose="020B0604030504040204" pitchFamily="34" charset="-120"/>
              </a:rPr>
              <a:t>。</a:t>
            </a:r>
          </a:p>
          <a:p>
            <a:pPr marL="812800" lvl="1" indent="-557213" algn="just" eaLnBrk="1" hangingPunct="1">
              <a:lnSpc>
                <a:spcPts val="2600"/>
              </a:lnSpc>
              <a:spcBef>
                <a:spcPts val="0"/>
              </a:spcBef>
              <a:buClr>
                <a:srgbClr val="006600"/>
              </a:buClr>
              <a:buSzPct val="75000"/>
              <a:defRPr/>
            </a:pPr>
            <a:r>
              <a:rPr kumimoji="0" lang="zh-TW" altLang="en-US" b="1">
                <a:solidFill>
                  <a:srgbClr val="0000FF"/>
                </a:solidFill>
                <a:latin typeface="微軟正黑體" panose="020B0604030504040204" pitchFamily="34" charset="-120"/>
                <a:sym typeface="Wingdings" panose="05000000000000000000" pitchFamily="2" charset="2"/>
              </a:rPr>
              <a:t></a:t>
            </a:r>
            <a:r>
              <a:rPr kumimoji="0" lang="zh-TW" altLang="en-US" b="1">
                <a:solidFill>
                  <a:srgbClr val="0000FF"/>
                </a:solidFill>
                <a:latin typeface="微軟正黑體" panose="020B0604030504040204" pitchFamily="34" charset="-120"/>
                <a:ea typeface="微軟正黑體" panose="020B0604030504040204" pitchFamily="34" charset="-120"/>
              </a:rPr>
              <a:t>轉出與轉入應用軟體系統之平行作業與測試。</a:t>
            </a:r>
          </a:p>
          <a:p>
            <a:pPr marL="812800" lvl="1" indent="-557213" algn="just" eaLnBrk="1" hangingPunct="1">
              <a:lnSpc>
                <a:spcPts val="2600"/>
              </a:lnSpc>
              <a:spcBef>
                <a:spcPts val="0"/>
              </a:spcBef>
              <a:buClr>
                <a:srgbClr val="006600"/>
              </a:buClr>
              <a:buSzPct val="75000"/>
              <a:defRPr/>
            </a:pPr>
            <a:r>
              <a:rPr kumimoji="0" lang="zh-TW" altLang="en-US" b="1">
                <a:solidFill>
                  <a:srgbClr val="0000FF"/>
                </a:solidFill>
                <a:latin typeface="微軟正黑體" panose="020B0604030504040204" pitchFamily="34" charset="-120"/>
                <a:sym typeface="Wingdings" panose="05000000000000000000" pitchFamily="2" charset="2"/>
              </a:rPr>
              <a:t></a:t>
            </a:r>
            <a:r>
              <a:rPr kumimoji="0" lang="zh-TW" altLang="en-US" b="1">
                <a:solidFill>
                  <a:srgbClr val="0000FF"/>
                </a:solidFill>
                <a:latin typeface="微軟正黑體" panose="020B0604030504040204" pitchFamily="34" charset="-120"/>
                <a:ea typeface="微軟正黑體" panose="020B0604030504040204" pitchFamily="34" charset="-120"/>
              </a:rPr>
              <a:t>轉入應用軟體之上線。</a:t>
            </a:r>
          </a:p>
          <a:p>
            <a:pPr marL="812800" lvl="1" indent="-557213" algn="just" eaLnBrk="1" hangingPunct="1">
              <a:lnSpc>
                <a:spcPts val="2600"/>
              </a:lnSpc>
              <a:spcBef>
                <a:spcPts val="0"/>
              </a:spcBef>
              <a:buClr>
                <a:srgbClr val="006600"/>
              </a:buClr>
              <a:buSzPct val="75000"/>
              <a:defRPr/>
            </a:pPr>
            <a:r>
              <a:rPr kumimoji="0" lang="zh-TW" altLang="en-US" b="1">
                <a:solidFill>
                  <a:srgbClr val="0000FF"/>
                </a:solidFill>
                <a:latin typeface="微軟正黑體" panose="020B0604030504040204" pitchFamily="34" charset="-120"/>
                <a:sym typeface="Wingdings" panose="05000000000000000000" pitchFamily="2" charset="2"/>
              </a:rPr>
              <a:t></a:t>
            </a:r>
            <a:r>
              <a:rPr kumimoji="0" lang="zh-TW" altLang="en-US" b="1">
                <a:solidFill>
                  <a:srgbClr val="0000FF"/>
                </a:solidFill>
                <a:latin typeface="微軟正黑體" panose="020B0604030504040204" pitchFamily="34" charset="-120"/>
                <a:ea typeface="微軟正黑體" panose="020B0604030504040204" pitchFamily="34" charset="-120"/>
              </a:rPr>
              <a:t>轉入系統之教育訓練。</a:t>
            </a:r>
          </a:p>
          <a:p>
            <a:pPr marL="812800" lvl="1" indent="-557213" algn="just" eaLnBrk="1" hangingPunct="1">
              <a:lnSpc>
                <a:spcPts val="2600"/>
              </a:lnSpc>
              <a:spcBef>
                <a:spcPts val="0"/>
              </a:spcBef>
              <a:buClr>
                <a:srgbClr val="006600"/>
              </a:buClr>
              <a:buSzPct val="75000"/>
              <a:defRPr/>
            </a:pPr>
            <a:r>
              <a:rPr kumimoji="0" lang="zh-TW" altLang="en-US" b="1">
                <a:solidFill>
                  <a:srgbClr val="0000FF"/>
                </a:solidFill>
                <a:latin typeface="微軟正黑體" panose="020B0604030504040204" pitchFamily="34" charset="-120"/>
                <a:sym typeface="Wingdings" panose="05000000000000000000" pitchFamily="2" charset="2"/>
              </a:rPr>
              <a:t></a:t>
            </a:r>
            <a:r>
              <a:rPr kumimoji="0" lang="zh-TW" altLang="en-US" b="1">
                <a:solidFill>
                  <a:srgbClr val="0000FF"/>
                </a:solidFill>
                <a:latin typeface="微軟正黑體" panose="020B0604030504040204" pitchFamily="34" charset="-120"/>
                <a:ea typeface="微軟正黑體" panose="020B0604030504040204" pitchFamily="34" charset="-120"/>
              </a:rPr>
              <a:t>提供應用軟體系統轉換所需要之人員、設備、系統。</a:t>
            </a:r>
          </a:p>
          <a:p>
            <a:pPr marL="812800" lvl="1" indent="-557213" algn="just" eaLnBrk="1" hangingPunct="1">
              <a:lnSpc>
                <a:spcPts val="2600"/>
              </a:lnSpc>
              <a:spcBef>
                <a:spcPts val="0"/>
              </a:spcBef>
              <a:buClr>
                <a:srgbClr val="006600"/>
              </a:buClr>
              <a:buSzPct val="75000"/>
              <a:defRPr/>
            </a:pPr>
            <a:r>
              <a:rPr kumimoji="0" lang="zh-TW" altLang="en-US" b="1">
                <a:solidFill>
                  <a:srgbClr val="0000FF"/>
                </a:solidFill>
                <a:latin typeface="微軟正黑體" panose="020B0604030504040204" pitchFamily="34" charset="-120"/>
                <a:sym typeface="Wingdings" panose="05000000000000000000" pitchFamily="2" charset="2"/>
              </a:rPr>
              <a:t></a:t>
            </a:r>
            <a:r>
              <a:rPr kumimoji="0" lang="zh-TW" altLang="en-US" b="1">
                <a:solidFill>
                  <a:srgbClr val="0000FF"/>
                </a:solidFill>
                <a:latin typeface="微軟正黑體" panose="020B0604030504040204" pitchFamily="34" charset="-120"/>
                <a:ea typeface="微軟正黑體" panose="020B0604030504040204" pitchFamily="34" charset="-120"/>
              </a:rPr>
              <a:t>其他：（招標時載明）</a:t>
            </a:r>
          </a:p>
          <a:p>
            <a:pPr marL="355600" lvl="1" indent="-285750" algn="just" eaLnBrk="1" hangingPunct="1">
              <a:lnSpc>
                <a:spcPts val="2600"/>
              </a:lnSpc>
              <a:spcBef>
                <a:spcPts val="0"/>
              </a:spcBef>
              <a:buClr>
                <a:srgbClr val="006600"/>
              </a:buClr>
              <a:buSzPct val="75000"/>
              <a:defRPr/>
            </a:pPr>
            <a:r>
              <a:rPr kumimoji="0" lang="en-US" altLang="zh-TW" b="1">
                <a:solidFill>
                  <a:srgbClr val="0000FF"/>
                </a:solidFill>
                <a:latin typeface="微軟正黑體" panose="020B0604030504040204" pitchFamily="34" charset="-120"/>
                <a:ea typeface="微軟正黑體" panose="020B0604030504040204" pitchFamily="34" charset="-120"/>
              </a:rPr>
              <a:t>2.</a:t>
            </a:r>
            <a:r>
              <a:rPr kumimoji="0" lang="zh-TW" altLang="en-US" b="1">
                <a:solidFill>
                  <a:srgbClr val="0000FF"/>
                </a:solidFill>
                <a:latin typeface="微軟正黑體" panose="020B0604030504040204" pitchFamily="34" charset="-120"/>
                <a:ea typeface="微軟正黑體" panose="020B0604030504040204" pitchFamily="34" charset="-120"/>
              </a:rPr>
              <a:t>廠商提供應用軟體系統轉換服務，除契約另有約定外，</a:t>
            </a:r>
            <a:r>
              <a:rPr kumimoji="0" lang="zh-TW" altLang="en-US" b="1" u="sng">
                <a:solidFill>
                  <a:srgbClr val="C00000"/>
                </a:solidFill>
                <a:latin typeface="微軟正黑體" panose="020B0604030504040204" pitchFamily="34" charset="-120"/>
                <a:ea typeface="微軟正黑體" panose="020B0604030504040204" pitchFamily="34" charset="-120"/>
              </a:rPr>
              <a:t>應於契約約定時間內提出應用軟體系統轉換建議書</a:t>
            </a:r>
            <a:r>
              <a:rPr kumimoji="0" lang="zh-TW" altLang="en-US" b="1">
                <a:solidFill>
                  <a:srgbClr val="0000FF"/>
                </a:solidFill>
                <a:latin typeface="微軟正黑體" panose="020B0604030504040204" pitchFamily="34" charset="-120"/>
                <a:ea typeface="微軟正黑體" panose="020B0604030504040204" pitchFamily="34" charset="-120"/>
              </a:rPr>
              <a:t>，</a:t>
            </a:r>
            <a:r>
              <a:rPr kumimoji="0" lang="zh-TW" altLang="en-US" b="1" u="sng">
                <a:solidFill>
                  <a:srgbClr val="0000FF"/>
                </a:solidFill>
                <a:latin typeface="微軟正黑體" panose="020B0604030504040204" pitchFamily="34" charset="-120"/>
                <a:ea typeface="微軟正黑體" panose="020B0604030504040204" pitchFamily="34" charset="-120"/>
              </a:rPr>
              <a:t>就應用軟體系統之轉換範圍、作業程序、所需之設備與系統、風險管理、轉換時程、服務水準、測試方式、機關應配合之事項等</a:t>
            </a:r>
            <a:r>
              <a:rPr kumimoji="0" lang="zh-TW" altLang="en-US" b="1" u="sng">
                <a:solidFill>
                  <a:srgbClr val="C00000"/>
                </a:solidFill>
                <a:latin typeface="微軟正黑體" panose="020B0604030504040204" pitchFamily="34" charset="-120"/>
                <a:ea typeface="微軟正黑體" panose="020B0604030504040204" pitchFamily="34" charset="-120"/>
              </a:rPr>
              <a:t>向機關提出建議</a:t>
            </a:r>
            <a:r>
              <a:rPr kumimoji="0" lang="zh-TW" altLang="en-US" b="1">
                <a:solidFill>
                  <a:srgbClr val="0000FF"/>
                </a:solidFill>
                <a:latin typeface="微軟正黑體" panose="020B0604030504040204" pitchFamily="34" charset="-120"/>
                <a:ea typeface="微軟正黑體" panose="020B0604030504040204" pitchFamily="34" charset="-120"/>
              </a:rPr>
              <a:t>。上述</a:t>
            </a:r>
            <a:r>
              <a:rPr kumimoji="0" lang="zh-TW" altLang="en-US" b="1" u="sng">
                <a:solidFill>
                  <a:srgbClr val="008000"/>
                </a:solidFill>
                <a:latin typeface="微軟正黑體" panose="020B0604030504040204" pitchFamily="34" charset="-120"/>
                <a:ea typeface="微軟正黑體" panose="020B0604030504040204" pitchFamily="34" charset="-120"/>
              </a:rPr>
              <a:t>建議書之內容，不得減損契約約定事項</a:t>
            </a:r>
            <a:r>
              <a:rPr kumimoji="0" lang="zh-TW" altLang="en-US" b="1">
                <a:solidFill>
                  <a:srgbClr val="0000FF"/>
                </a:solidFill>
                <a:latin typeface="微軟正黑體" panose="020B0604030504040204" pitchFamily="34" charset="-120"/>
                <a:ea typeface="微軟正黑體" panose="020B0604030504040204" pitchFamily="34" charset="-120"/>
              </a:rPr>
              <a:t>，並經機關核定後執行。如有減損者，無效。</a:t>
            </a:r>
          </a:p>
          <a:p>
            <a:pPr marL="627063" lvl="1" indent="-557213" algn="just" eaLnBrk="1" hangingPunct="1">
              <a:lnSpc>
                <a:spcPts val="2600"/>
              </a:lnSpc>
              <a:spcBef>
                <a:spcPts val="0"/>
              </a:spcBef>
              <a:buClr>
                <a:srgbClr val="006600"/>
              </a:buClr>
              <a:buSzPct val="75000"/>
              <a:defRPr/>
            </a:pPr>
            <a:endParaRPr kumimoji="0" lang="zh-TW" altLang="en-US" b="1">
              <a:solidFill>
                <a:srgbClr val="0000FF"/>
              </a:solidFill>
              <a:latin typeface="微軟正黑體" panose="020B0604030504040204" pitchFamily="34" charset="-120"/>
              <a:ea typeface="微軟正黑體" panose="020B0604030504040204" pitchFamily="34" charset="-120"/>
            </a:endParaRPr>
          </a:p>
          <a:p>
            <a:pPr marL="627063" lvl="1" indent="-557213" algn="just" eaLnBrk="1" hangingPunct="1">
              <a:lnSpc>
                <a:spcPts val="2600"/>
              </a:lnSpc>
              <a:spcBef>
                <a:spcPts val="0"/>
              </a:spcBef>
              <a:buClr>
                <a:srgbClr val="006600"/>
              </a:buClr>
              <a:buSzPct val="75000"/>
              <a:defRPr/>
            </a:pPr>
            <a:endParaRPr kumimoji="0" lang="zh-TW" altLang="en-US" b="1">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39590742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E5C37648-C1EF-4209-88BF-55C98FA4959F}" type="slidenum">
              <a:rPr lang="en-US" altLang="zh-TW" sz="1400" smtClean="0">
                <a:solidFill>
                  <a:srgbClr val="AD1F1F"/>
                </a:solidFill>
                <a:latin typeface="Times New Roman" panose="02020603050405020304" pitchFamily="18" charset="0"/>
              </a:rPr>
              <a:pPr>
                <a:spcBef>
                  <a:spcPct val="0"/>
                </a:spcBef>
                <a:buClrTx/>
                <a:buSzTx/>
                <a:buFontTx/>
                <a:buNone/>
                <a:defRPr/>
              </a:pPr>
              <a:t>70</a:t>
            </a:fld>
            <a:endParaRPr lang="en-US" altLang="zh-TW" sz="1400">
              <a:solidFill>
                <a:srgbClr val="AD1F1F"/>
              </a:solidFill>
              <a:latin typeface="Times New Roman" panose="02020603050405020304" pitchFamily="18" charset="0"/>
            </a:endParaRPr>
          </a:p>
        </p:txBody>
      </p:sp>
      <p:sp>
        <p:nvSpPr>
          <p:cNvPr id="4" name="Rectangle 2"/>
          <p:cNvSpPr txBox="1">
            <a:spLocks noChangeArrowheads="1"/>
          </p:cNvSpPr>
          <p:nvPr/>
        </p:nvSpPr>
        <p:spPr bwMode="auto">
          <a:xfrm>
            <a:off x="395288" y="542925"/>
            <a:ext cx="4608512"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defRPr/>
            </a:pPr>
            <a:r>
              <a:rPr lang="zh-TW" altLang="en-US" sz="2800">
                <a:solidFill>
                  <a:srgbClr val="003399"/>
                </a:solidFill>
                <a:latin typeface="微軟正黑體" panose="020B0604030504040204" pitchFamily="34" charset="-120"/>
                <a:cs typeface="Times New Roman" panose="02020603050405020304" pitchFamily="18" charset="0"/>
              </a:rPr>
              <a:t>第</a:t>
            </a:r>
            <a:r>
              <a:rPr lang="en-US" altLang="zh-TW" sz="2800">
                <a:solidFill>
                  <a:srgbClr val="003399"/>
                </a:solidFill>
                <a:latin typeface="微軟正黑體" panose="020B0604030504040204" pitchFamily="34" charset="-120"/>
                <a:cs typeface="Times New Roman" panose="02020603050405020304" pitchFamily="18" charset="0"/>
              </a:rPr>
              <a:t>2</a:t>
            </a:r>
            <a:r>
              <a:rPr lang="zh-TW" altLang="en-US" sz="2800">
                <a:solidFill>
                  <a:srgbClr val="003399"/>
                </a:solidFill>
                <a:latin typeface="微軟正黑體" panose="020B0604030504040204" pitchFamily="34" charset="-120"/>
                <a:cs typeface="Times New Roman" panose="02020603050405020304" pitchFamily="18" charset="0"/>
              </a:rPr>
              <a:t>條　履約標的</a:t>
            </a:r>
            <a:endParaRPr lang="en-US" altLang="zh-TW" sz="2800">
              <a:solidFill>
                <a:srgbClr val="003399"/>
              </a:solidFill>
              <a:latin typeface="微軟正黑體" panose="020B0604030504040204" pitchFamily="34" charset="-120"/>
              <a:cs typeface="Times New Roman" panose="02020603050405020304" pitchFamily="18" charset="0"/>
            </a:endParaRPr>
          </a:p>
        </p:txBody>
      </p:sp>
      <p:sp>
        <p:nvSpPr>
          <p:cNvPr id="6" name="Rectangle 11"/>
          <p:cNvSpPr>
            <a:spLocks noChangeArrowheads="1"/>
          </p:cNvSpPr>
          <p:nvPr/>
        </p:nvSpPr>
        <p:spPr bwMode="auto">
          <a:xfrm>
            <a:off x="179388" y="1073150"/>
            <a:ext cx="8812212" cy="5784850"/>
          </a:xfrm>
          <a:prstGeom prst="rect">
            <a:avLst/>
          </a:prstGeom>
          <a:noFill/>
          <a:ln w="9525">
            <a:noFill/>
            <a:miter lim="800000"/>
            <a:headEnd/>
            <a:tailEnd/>
          </a:ln>
          <a:effectLst/>
        </p:spPr>
        <p:txBody>
          <a:bodyPr/>
          <a:lstStyle/>
          <a:p>
            <a:pPr marL="627063" lvl="1" indent="-557213" algn="just" eaLnBrk="1" hangingPunct="1">
              <a:lnSpc>
                <a:spcPts val="2600"/>
              </a:lnSpc>
              <a:spcBef>
                <a:spcPts val="0"/>
              </a:spcBef>
              <a:buClr>
                <a:srgbClr val="006600"/>
              </a:buClr>
              <a:buSzPct val="75000"/>
              <a:defRPr/>
            </a:pPr>
            <a:r>
              <a:rPr kumimoji="0" lang="zh-TW" altLang="en-US" sz="2300" b="1" u="sng">
                <a:solidFill>
                  <a:srgbClr val="008000"/>
                </a:solidFill>
                <a:latin typeface="微軟正黑體" panose="020B0604030504040204" pitchFamily="34" charset="-120"/>
                <a:ea typeface="微軟正黑體" panose="020B0604030504040204" pitchFamily="34" charset="-120"/>
                <a:sym typeface="Wingdings" panose="05000000000000000000" pitchFamily="2" charset="2"/>
              </a:rPr>
              <a:t></a:t>
            </a:r>
            <a:r>
              <a:rPr kumimoji="0" lang="zh-TW" altLang="en-US" sz="2300" b="1" u="sng">
                <a:solidFill>
                  <a:srgbClr val="008000"/>
                </a:solidFill>
                <a:latin typeface="微軟正黑體" panose="020B0604030504040204" pitchFamily="34" charset="-120"/>
                <a:ea typeface="微軟正黑體" panose="020B0604030504040204" pitchFamily="34" charset="-120"/>
              </a:rPr>
              <a:t>應用軟體系統開發服務</a:t>
            </a:r>
          </a:p>
          <a:p>
            <a:pPr marL="627063" lvl="1" indent="-557213" algn="just" eaLnBrk="1" hangingPunct="1">
              <a:lnSpc>
                <a:spcPts val="2600"/>
              </a:lnSpc>
              <a:spcBef>
                <a:spcPts val="0"/>
              </a:spcBef>
              <a:buClr>
                <a:srgbClr val="006600"/>
              </a:buClr>
              <a:buSzPct val="75000"/>
              <a:defRPr/>
            </a:pPr>
            <a:r>
              <a:rPr kumimoji="0" lang="en-US" altLang="zh-TW" sz="2300" b="1">
                <a:solidFill>
                  <a:srgbClr val="0000FF"/>
                </a:solidFill>
                <a:latin typeface="微軟正黑體" panose="020B0604030504040204" pitchFamily="34" charset="-120"/>
                <a:ea typeface="微軟正黑體" panose="020B0604030504040204" pitchFamily="34" charset="-120"/>
              </a:rPr>
              <a:t>1.</a:t>
            </a:r>
            <a:r>
              <a:rPr kumimoji="0" lang="zh-TW" altLang="en-US" sz="2300" b="1">
                <a:solidFill>
                  <a:srgbClr val="0000FF"/>
                </a:solidFill>
                <a:latin typeface="微軟正黑體" panose="020B0604030504040204" pitchFamily="34" charset="-120"/>
                <a:ea typeface="微軟正黑體" panose="020B0604030504040204" pitchFamily="34" charset="-120"/>
              </a:rPr>
              <a:t>廠商應提供以下之服務，為機關開發應用軟體系統</a:t>
            </a:r>
          </a:p>
          <a:p>
            <a:pPr marL="812800" lvl="1" indent="-557213" algn="just" eaLnBrk="1" hangingPunct="1">
              <a:lnSpc>
                <a:spcPts val="2600"/>
              </a:lnSpc>
              <a:spcBef>
                <a:spcPts val="0"/>
              </a:spcBef>
              <a:buClr>
                <a:srgbClr val="006600"/>
              </a:buClr>
              <a:buSzPct val="75000"/>
              <a:defRPr/>
            </a:pPr>
            <a:r>
              <a:rPr kumimoji="0" lang="zh-TW" altLang="en-US" sz="2000" b="1">
                <a:solidFill>
                  <a:srgbClr val="0000FF"/>
                </a:solidFill>
                <a:latin typeface="微軟正黑體" panose="020B0604030504040204" pitchFamily="34" charset="-120"/>
                <a:sym typeface="Wingdings" panose="05000000000000000000" pitchFamily="2" charset="2"/>
              </a:rPr>
              <a:t></a:t>
            </a:r>
            <a:r>
              <a:rPr kumimoji="0" lang="zh-TW" altLang="en-US" sz="2300" b="1">
                <a:solidFill>
                  <a:srgbClr val="0000FF"/>
                </a:solidFill>
                <a:latin typeface="微軟正黑體" panose="020B0604030504040204" pitchFamily="34" charset="-120"/>
                <a:ea typeface="微軟正黑體" panose="020B0604030504040204" pitchFamily="34" charset="-120"/>
              </a:rPr>
              <a:t>開發規劃建議。</a:t>
            </a:r>
          </a:p>
          <a:p>
            <a:pPr marL="812800" lvl="1" indent="-557213" algn="just" eaLnBrk="1" hangingPunct="1">
              <a:lnSpc>
                <a:spcPts val="2600"/>
              </a:lnSpc>
              <a:spcBef>
                <a:spcPts val="0"/>
              </a:spcBef>
              <a:buClr>
                <a:srgbClr val="006600"/>
              </a:buClr>
              <a:buSzPct val="75000"/>
              <a:defRPr/>
            </a:pPr>
            <a:r>
              <a:rPr kumimoji="0" lang="zh-TW" altLang="en-US" sz="2000" b="1">
                <a:solidFill>
                  <a:srgbClr val="0000FF"/>
                </a:solidFill>
                <a:latin typeface="微軟正黑體" panose="020B0604030504040204" pitchFamily="34" charset="-120"/>
                <a:sym typeface="Wingdings" panose="05000000000000000000" pitchFamily="2" charset="2"/>
              </a:rPr>
              <a:t></a:t>
            </a:r>
            <a:r>
              <a:rPr kumimoji="0" lang="zh-TW" altLang="en-US" sz="2300" b="1">
                <a:solidFill>
                  <a:srgbClr val="0000FF"/>
                </a:solidFill>
                <a:latin typeface="微軟正黑體" panose="020B0604030504040204" pitchFamily="34" charset="-120"/>
                <a:ea typeface="微軟正黑體" panose="020B0604030504040204" pitchFamily="34" charset="-120"/>
              </a:rPr>
              <a:t>開發規格說明。</a:t>
            </a:r>
          </a:p>
          <a:p>
            <a:pPr marL="812800" lvl="1" indent="-557213" algn="just" eaLnBrk="1" hangingPunct="1">
              <a:lnSpc>
                <a:spcPts val="2600"/>
              </a:lnSpc>
              <a:spcBef>
                <a:spcPts val="0"/>
              </a:spcBef>
              <a:buClr>
                <a:srgbClr val="006600"/>
              </a:buClr>
              <a:buSzPct val="75000"/>
              <a:defRPr/>
            </a:pPr>
            <a:r>
              <a:rPr kumimoji="0" lang="zh-TW" altLang="en-US" sz="2000" b="1">
                <a:solidFill>
                  <a:srgbClr val="0000FF"/>
                </a:solidFill>
                <a:latin typeface="微軟正黑體" panose="020B0604030504040204" pitchFamily="34" charset="-120"/>
                <a:sym typeface="Wingdings" panose="05000000000000000000" pitchFamily="2" charset="2"/>
              </a:rPr>
              <a:t></a:t>
            </a:r>
            <a:r>
              <a:rPr kumimoji="0" lang="zh-TW" altLang="en-US" sz="2300" b="1">
                <a:solidFill>
                  <a:srgbClr val="0000FF"/>
                </a:solidFill>
                <a:latin typeface="微軟正黑體" panose="020B0604030504040204" pitchFamily="34" charset="-120"/>
                <a:ea typeface="微軟正黑體" panose="020B0604030504040204" pitchFamily="34" charset="-120"/>
              </a:rPr>
              <a:t>系統設計與分析。</a:t>
            </a:r>
          </a:p>
          <a:p>
            <a:pPr marL="812800" lvl="1" indent="-557213" algn="just" eaLnBrk="1" hangingPunct="1">
              <a:lnSpc>
                <a:spcPts val="2600"/>
              </a:lnSpc>
              <a:spcBef>
                <a:spcPts val="0"/>
              </a:spcBef>
              <a:buClr>
                <a:srgbClr val="006600"/>
              </a:buClr>
              <a:buSzPct val="75000"/>
              <a:defRPr/>
            </a:pPr>
            <a:r>
              <a:rPr kumimoji="0" lang="zh-TW" altLang="en-US" sz="2000" b="1">
                <a:solidFill>
                  <a:srgbClr val="0000FF"/>
                </a:solidFill>
                <a:latin typeface="微軟正黑體" panose="020B0604030504040204" pitchFamily="34" charset="-120"/>
                <a:sym typeface="Wingdings" panose="05000000000000000000" pitchFamily="2" charset="2"/>
              </a:rPr>
              <a:t></a:t>
            </a:r>
            <a:r>
              <a:rPr kumimoji="0" lang="zh-TW" altLang="en-US" sz="2300" b="1">
                <a:solidFill>
                  <a:srgbClr val="0000FF"/>
                </a:solidFill>
                <a:latin typeface="微軟正黑體" panose="020B0604030504040204" pitchFamily="34" charset="-120"/>
                <a:ea typeface="微軟正黑體" panose="020B0604030504040204" pitchFamily="34" charset="-120"/>
              </a:rPr>
              <a:t>程式設計。</a:t>
            </a:r>
          </a:p>
          <a:p>
            <a:pPr marL="533400" lvl="1" indent="-277813" algn="just" eaLnBrk="1" hangingPunct="1">
              <a:lnSpc>
                <a:spcPts val="2600"/>
              </a:lnSpc>
              <a:spcBef>
                <a:spcPts val="0"/>
              </a:spcBef>
              <a:buClr>
                <a:srgbClr val="006600"/>
              </a:buClr>
              <a:buSzPct val="75000"/>
              <a:defRPr/>
            </a:pPr>
            <a:r>
              <a:rPr kumimoji="0" lang="zh-TW" altLang="en-US" sz="2000" b="1">
                <a:solidFill>
                  <a:srgbClr val="0000FF"/>
                </a:solidFill>
                <a:latin typeface="微軟正黑體" panose="020B0604030504040204" pitchFamily="34" charset="-120"/>
                <a:sym typeface="Wingdings" panose="05000000000000000000" pitchFamily="2" charset="2"/>
              </a:rPr>
              <a:t></a:t>
            </a:r>
            <a:r>
              <a:rPr kumimoji="0" lang="zh-TW" altLang="en-US" sz="2300" b="1">
                <a:solidFill>
                  <a:srgbClr val="0000FF"/>
                </a:solidFill>
                <a:latin typeface="微軟正黑體" panose="020B0604030504040204" pitchFamily="34" charset="-120"/>
                <a:ea typeface="微軟正黑體" panose="020B0604030504040204" pitchFamily="34" charset="-120"/>
              </a:rPr>
              <a:t>測試、安裝、訓練、技術文件及所產生或開發原始碼之提供。但不含廠商使用第三人軟體之原始碼。</a:t>
            </a:r>
          </a:p>
          <a:p>
            <a:pPr marL="812800" lvl="1" indent="-557213" algn="just" eaLnBrk="1" hangingPunct="1">
              <a:lnSpc>
                <a:spcPts val="2600"/>
              </a:lnSpc>
              <a:spcBef>
                <a:spcPts val="0"/>
              </a:spcBef>
              <a:buClr>
                <a:srgbClr val="006600"/>
              </a:buClr>
              <a:buSzPct val="75000"/>
              <a:defRPr/>
            </a:pPr>
            <a:r>
              <a:rPr kumimoji="0" lang="zh-TW" altLang="en-US" sz="2000" b="1">
                <a:solidFill>
                  <a:srgbClr val="0000FF"/>
                </a:solidFill>
                <a:latin typeface="微軟正黑體" panose="020B0604030504040204" pitchFamily="34" charset="-120"/>
                <a:sym typeface="Wingdings" panose="05000000000000000000" pitchFamily="2" charset="2"/>
              </a:rPr>
              <a:t></a:t>
            </a:r>
            <a:r>
              <a:rPr kumimoji="0" lang="zh-TW" altLang="en-US" sz="2300" b="1">
                <a:solidFill>
                  <a:srgbClr val="0000FF"/>
                </a:solidFill>
                <a:latin typeface="微軟正黑體" panose="020B0604030504040204" pitchFamily="34" charset="-120"/>
                <a:ea typeface="微軟正黑體" panose="020B0604030504040204" pitchFamily="34" charset="-120"/>
              </a:rPr>
              <a:t>其他：（招標時載明）</a:t>
            </a:r>
          </a:p>
          <a:p>
            <a:pPr marL="266700" lvl="1" indent="-196850" algn="just" eaLnBrk="1" hangingPunct="1">
              <a:lnSpc>
                <a:spcPts val="2600"/>
              </a:lnSpc>
              <a:spcBef>
                <a:spcPts val="0"/>
              </a:spcBef>
              <a:buClr>
                <a:srgbClr val="006600"/>
              </a:buClr>
              <a:buSzPct val="75000"/>
              <a:defRPr/>
            </a:pPr>
            <a:r>
              <a:rPr kumimoji="0" lang="en-US" altLang="zh-TW" sz="2300" b="1">
                <a:solidFill>
                  <a:srgbClr val="0000FF"/>
                </a:solidFill>
                <a:latin typeface="微軟正黑體" panose="020B0604030504040204" pitchFamily="34" charset="-120"/>
                <a:ea typeface="微軟正黑體" panose="020B0604030504040204" pitchFamily="34" charset="-120"/>
              </a:rPr>
              <a:t>2.</a:t>
            </a:r>
            <a:r>
              <a:rPr kumimoji="0" lang="zh-TW" altLang="en-US" sz="2300" b="1">
                <a:solidFill>
                  <a:srgbClr val="0000FF"/>
                </a:solidFill>
                <a:latin typeface="微軟正黑體" panose="020B0604030504040204" pitchFamily="34" charset="-120"/>
                <a:ea typeface="微軟正黑體" panose="020B0604030504040204" pitchFamily="34" charset="-120"/>
              </a:rPr>
              <a:t>廠商應按契約所示之工作計畫書、需求規格書、系統分析書、程式設計書、測試計畫書、執行報告書、教育訓練計畫書、軟硬體清冊及系統架構圖，提供履約標的。廠商提供應用軟體系統開發服務，除契約另有約定外，</a:t>
            </a:r>
            <a:r>
              <a:rPr kumimoji="0" lang="zh-TW" altLang="en-US" sz="2300" b="1" u="sng">
                <a:solidFill>
                  <a:srgbClr val="C00000"/>
                </a:solidFill>
                <a:latin typeface="微軟正黑體" panose="020B0604030504040204" pitchFamily="34" charset="-120"/>
                <a:ea typeface="微軟正黑體" panose="020B0604030504040204" pitchFamily="34" charset="-120"/>
              </a:rPr>
              <a:t>應於契約約定時間內提出應用軟體系統開發建議書</a:t>
            </a:r>
            <a:r>
              <a:rPr kumimoji="0" lang="zh-TW" altLang="en-US" sz="2300" b="1" u="sng">
                <a:solidFill>
                  <a:srgbClr val="0000FF"/>
                </a:solidFill>
                <a:latin typeface="微軟正黑體" panose="020B0604030504040204" pitchFamily="34" charset="-120"/>
                <a:ea typeface="微軟正黑體" panose="020B0604030504040204" pitchFamily="34" charset="-120"/>
              </a:rPr>
              <a:t>，就應用軟體系統之開發範圍、內容、使用之技術、所需之人員、時程、服務水準、測試方式等向機關提出建議</a:t>
            </a:r>
            <a:r>
              <a:rPr kumimoji="0" lang="zh-TW" altLang="en-US" sz="2300" b="1">
                <a:solidFill>
                  <a:srgbClr val="0000FF"/>
                </a:solidFill>
                <a:latin typeface="微軟正黑體" panose="020B0604030504040204" pitchFamily="34" charset="-120"/>
                <a:ea typeface="微軟正黑體" panose="020B0604030504040204" pitchFamily="34" charset="-120"/>
              </a:rPr>
              <a:t>。上述建議書之內容，不得減損契約約定事項，並經機關核定後執行。如有減損者，無效。</a:t>
            </a:r>
          </a:p>
          <a:p>
            <a:pPr marL="627063" lvl="1" indent="-557213" algn="just" eaLnBrk="1" hangingPunct="1">
              <a:lnSpc>
                <a:spcPts val="2600"/>
              </a:lnSpc>
              <a:spcBef>
                <a:spcPts val="0"/>
              </a:spcBef>
              <a:buClr>
                <a:srgbClr val="006600"/>
              </a:buClr>
              <a:buSzPct val="75000"/>
              <a:defRPr/>
            </a:pPr>
            <a:endParaRPr kumimoji="0" lang="zh-TW" altLang="en-US" sz="2300" b="1">
              <a:solidFill>
                <a:srgbClr val="0000FF"/>
              </a:solidFill>
              <a:latin typeface="微軟正黑體" panose="020B0604030504040204" pitchFamily="34" charset="-120"/>
              <a:ea typeface="微軟正黑體" panose="020B0604030504040204" pitchFamily="34" charset="-120"/>
            </a:endParaRPr>
          </a:p>
          <a:p>
            <a:pPr marL="627063" lvl="1" indent="-557213" algn="just" eaLnBrk="1" hangingPunct="1">
              <a:lnSpc>
                <a:spcPts val="2600"/>
              </a:lnSpc>
              <a:spcBef>
                <a:spcPts val="0"/>
              </a:spcBef>
              <a:buClr>
                <a:srgbClr val="006600"/>
              </a:buClr>
              <a:buSzPct val="75000"/>
              <a:defRPr/>
            </a:pPr>
            <a:endParaRPr kumimoji="0" lang="zh-TW" altLang="en-US" sz="2300" b="1">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51428392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EDA196F4-D8A2-4B6A-A4AB-C4B94F509B54}" type="slidenum">
              <a:rPr lang="en-US" altLang="zh-TW" sz="1400" smtClean="0">
                <a:solidFill>
                  <a:srgbClr val="AD1F1F"/>
                </a:solidFill>
                <a:latin typeface="Times New Roman" panose="02020603050405020304" pitchFamily="18" charset="0"/>
              </a:rPr>
              <a:pPr>
                <a:spcBef>
                  <a:spcPct val="0"/>
                </a:spcBef>
                <a:buClrTx/>
                <a:buSzTx/>
                <a:buFontTx/>
                <a:buNone/>
                <a:defRPr/>
              </a:pPr>
              <a:t>71</a:t>
            </a:fld>
            <a:endParaRPr lang="en-US" altLang="zh-TW" sz="1400">
              <a:solidFill>
                <a:srgbClr val="AD1F1F"/>
              </a:solidFill>
              <a:latin typeface="Times New Roman" panose="02020603050405020304" pitchFamily="18" charset="0"/>
            </a:endParaRPr>
          </a:p>
        </p:txBody>
      </p:sp>
      <p:sp>
        <p:nvSpPr>
          <p:cNvPr id="4" name="Rectangle 2"/>
          <p:cNvSpPr txBox="1">
            <a:spLocks noChangeArrowheads="1"/>
          </p:cNvSpPr>
          <p:nvPr/>
        </p:nvSpPr>
        <p:spPr bwMode="auto">
          <a:xfrm>
            <a:off x="395288" y="542925"/>
            <a:ext cx="4608512"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defRPr/>
            </a:pPr>
            <a:r>
              <a:rPr lang="zh-TW" altLang="en-US" sz="2800">
                <a:solidFill>
                  <a:srgbClr val="003399"/>
                </a:solidFill>
                <a:effectLst>
                  <a:outerShdw blurRad="38100" dist="38100" dir="2700000" algn="tl">
                    <a:srgbClr val="C0C0C0"/>
                  </a:outerShdw>
                </a:effectLst>
                <a:latin typeface="微軟正黑體" panose="020B0604030504040204" pitchFamily="34" charset="-120"/>
                <a:cs typeface="Times New Roman" panose="02020603050405020304" pitchFamily="18" charset="0"/>
              </a:rPr>
              <a:t>第</a:t>
            </a:r>
            <a:r>
              <a:rPr lang="en-US" altLang="zh-TW" sz="2800">
                <a:solidFill>
                  <a:srgbClr val="003399"/>
                </a:solidFill>
                <a:effectLst>
                  <a:outerShdw blurRad="38100" dist="38100" dir="2700000" algn="tl">
                    <a:srgbClr val="C0C0C0"/>
                  </a:outerShdw>
                </a:effectLst>
                <a:latin typeface="微軟正黑體" panose="020B0604030504040204" pitchFamily="34" charset="-120"/>
                <a:cs typeface="Times New Roman" panose="02020603050405020304" pitchFamily="18" charset="0"/>
              </a:rPr>
              <a:t>2</a:t>
            </a:r>
            <a:r>
              <a:rPr lang="zh-TW" altLang="en-US" sz="2800">
                <a:solidFill>
                  <a:srgbClr val="003399"/>
                </a:solidFill>
                <a:effectLst>
                  <a:outerShdw blurRad="38100" dist="38100" dir="2700000" algn="tl">
                    <a:srgbClr val="C0C0C0"/>
                  </a:outerShdw>
                </a:effectLst>
                <a:latin typeface="微軟正黑體" panose="020B0604030504040204" pitchFamily="34" charset="-120"/>
                <a:cs typeface="Times New Roman" panose="02020603050405020304" pitchFamily="18" charset="0"/>
              </a:rPr>
              <a:t>條　履約標的</a:t>
            </a:r>
            <a:endParaRPr lang="en-US" altLang="zh-TW" sz="2800">
              <a:solidFill>
                <a:srgbClr val="003399"/>
              </a:solidFill>
              <a:effectLst>
                <a:outerShdw blurRad="38100" dist="38100" dir="2700000" algn="tl">
                  <a:srgbClr val="C0C0C0"/>
                </a:outerShdw>
              </a:effectLst>
              <a:latin typeface="微軟正黑體" panose="020B0604030504040204" pitchFamily="34" charset="-120"/>
              <a:cs typeface="Times New Roman" panose="02020603050405020304" pitchFamily="18" charset="0"/>
            </a:endParaRPr>
          </a:p>
        </p:txBody>
      </p:sp>
      <p:sp>
        <p:nvSpPr>
          <p:cNvPr id="6" name="Rectangle 11"/>
          <p:cNvSpPr>
            <a:spLocks noChangeArrowheads="1"/>
          </p:cNvSpPr>
          <p:nvPr/>
        </p:nvSpPr>
        <p:spPr bwMode="auto">
          <a:xfrm>
            <a:off x="179388" y="1073150"/>
            <a:ext cx="8812212" cy="5784850"/>
          </a:xfrm>
          <a:prstGeom prst="rect">
            <a:avLst/>
          </a:prstGeom>
          <a:noFill/>
          <a:ln w="9525">
            <a:noFill/>
            <a:miter lim="800000"/>
            <a:headEnd/>
            <a:tailEnd/>
          </a:ln>
          <a:effectLst/>
        </p:spPr>
        <p:txBody>
          <a:bodyPr/>
          <a:lstStyle/>
          <a:p>
            <a:pPr marL="627063" lvl="1" indent="-557213" algn="just" eaLnBrk="1" hangingPunct="1">
              <a:lnSpc>
                <a:spcPts val="2600"/>
              </a:lnSpc>
              <a:spcBef>
                <a:spcPts val="0"/>
              </a:spcBef>
              <a:buClr>
                <a:srgbClr val="006600"/>
              </a:buClr>
              <a:buSzPct val="75000"/>
              <a:defRPr/>
            </a:pPr>
            <a:r>
              <a:rPr kumimoji="0" lang="zh-TW" altLang="en-US" b="1" u="sng">
                <a:solidFill>
                  <a:srgbClr val="008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sym typeface="Wingdings" panose="05000000000000000000" pitchFamily="2" charset="2"/>
              </a:rPr>
              <a:t></a:t>
            </a:r>
            <a:r>
              <a:rPr kumimoji="0" lang="zh-TW" altLang="en-US" b="1" u="sng">
                <a:solidFill>
                  <a:srgbClr val="008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應用軟體系統維護服務</a:t>
            </a:r>
          </a:p>
          <a:p>
            <a:pPr marL="627063" lvl="1" indent="-557213" algn="just" eaLnBrk="1" hangingPunct="1">
              <a:lnSpc>
                <a:spcPts val="2600"/>
              </a:lnSpc>
              <a:spcBef>
                <a:spcPts val="0"/>
              </a:spcBef>
              <a:buClr>
                <a:srgbClr val="006600"/>
              </a:buClr>
              <a:buSzPct val="75000"/>
              <a:defRPr/>
            </a:pPr>
            <a:r>
              <a:rPr kumimoji="0" lang="en-US" altLang="zh-TW"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1.</a:t>
            </a:r>
            <a:r>
              <a:rPr kumimoji="0" lang="zh-TW" altLang="en-US"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廠商應提供以下之服務，為機關維護應用軟體系統</a:t>
            </a:r>
          </a:p>
          <a:p>
            <a:pPr marL="901700" lvl="1" indent="-557213" algn="just" eaLnBrk="1" hangingPunct="1">
              <a:lnSpc>
                <a:spcPts val="2600"/>
              </a:lnSpc>
              <a:spcBef>
                <a:spcPts val="0"/>
              </a:spcBef>
              <a:buClr>
                <a:srgbClr val="006600"/>
              </a:buClr>
              <a:buSzPct val="75000"/>
              <a:defRPr/>
            </a:pPr>
            <a:r>
              <a:rPr kumimoji="0" lang="zh-TW" altLang="en-US" b="1">
                <a:solidFill>
                  <a:srgbClr val="0000FF"/>
                </a:solidFill>
                <a:latin typeface="微軟正黑體" panose="020B0604030504040204" pitchFamily="34" charset="-120"/>
                <a:sym typeface="Wingdings" panose="05000000000000000000" pitchFamily="2" charset="2"/>
              </a:rPr>
              <a:t></a:t>
            </a:r>
            <a:r>
              <a:rPr kumimoji="0" lang="zh-TW" altLang="en-US"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應用軟體系統瑕疵與錯誤之修正。</a:t>
            </a:r>
          </a:p>
          <a:p>
            <a:pPr marL="901700" lvl="1" indent="-557213" algn="just" eaLnBrk="1" hangingPunct="1">
              <a:lnSpc>
                <a:spcPts val="2600"/>
              </a:lnSpc>
              <a:spcBef>
                <a:spcPts val="0"/>
              </a:spcBef>
              <a:buClr>
                <a:srgbClr val="006600"/>
              </a:buClr>
              <a:buSzPct val="75000"/>
              <a:defRPr/>
            </a:pPr>
            <a:r>
              <a:rPr kumimoji="0" lang="zh-TW" altLang="en-US" b="1">
                <a:solidFill>
                  <a:srgbClr val="0000FF"/>
                </a:solidFill>
                <a:latin typeface="微軟正黑體" panose="020B0604030504040204" pitchFamily="34" charset="-120"/>
                <a:sym typeface="Wingdings" panose="05000000000000000000" pitchFamily="2" charset="2"/>
              </a:rPr>
              <a:t></a:t>
            </a:r>
            <a:r>
              <a:rPr kumimoji="0" lang="zh-TW" altLang="en-US"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因法令或作業方式修改，所引起之系統或程式功能之變更。</a:t>
            </a:r>
          </a:p>
          <a:p>
            <a:pPr marL="901700" lvl="1" indent="-557213" algn="just" eaLnBrk="1" hangingPunct="1">
              <a:lnSpc>
                <a:spcPts val="2600"/>
              </a:lnSpc>
              <a:spcBef>
                <a:spcPts val="0"/>
              </a:spcBef>
              <a:buClr>
                <a:srgbClr val="006600"/>
              </a:buClr>
              <a:buSzPct val="75000"/>
              <a:defRPr/>
            </a:pPr>
            <a:r>
              <a:rPr kumimoji="0" lang="zh-TW" altLang="en-US" b="1">
                <a:solidFill>
                  <a:srgbClr val="0000FF"/>
                </a:solidFill>
                <a:latin typeface="微軟正黑體" panose="020B0604030504040204" pitchFamily="34" charset="-120"/>
                <a:sym typeface="Wingdings" panose="05000000000000000000" pitchFamily="2" charset="2"/>
              </a:rPr>
              <a:t></a:t>
            </a:r>
            <a:r>
              <a:rPr kumimoji="0" lang="zh-TW" altLang="en-US"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因作業需要需新增之電腦報表、螢幕查詢功能。</a:t>
            </a:r>
          </a:p>
          <a:p>
            <a:pPr marL="901700" lvl="1" indent="-557213" algn="just" eaLnBrk="1" hangingPunct="1">
              <a:lnSpc>
                <a:spcPts val="2600"/>
              </a:lnSpc>
              <a:spcBef>
                <a:spcPts val="0"/>
              </a:spcBef>
              <a:buClr>
                <a:srgbClr val="006600"/>
              </a:buClr>
              <a:buSzPct val="75000"/>
              <a:defRPr/>
            </a:pPr>
            <a:r>
              <a:rPr kumimoji="0" lang="zh-TW" altLang="en-US" b="1">
                <a:solidFill>
                  <a:srgbClr val="0000FF"/>
                </a:solidFill>
                <a:latin typeface="微軟正黑體" panose="020B0604030504040204" pitchFamily="34" charset="-120"/>
                <a:sym typeface="Wingdings" panose="05000000000000000000" pitchFamily="2" charset="2"/>
              </a:rPr>
              <a:t></a:t>
            </a:r>
            <a:r>
              <a:rPr kumimoji="0" lang="zh-TW" altLang="en-US"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維持系統功能不中斷、中斷後之恢復、故障修復。</a:t>
            </a:r>
          </a:p>
          <a:p>
            <a:pPr marL="901700" lvl="1" indent="-557213" algn="just" eaLnBrk="1" hangingPunct="1">
              <a:lnSpc>
                <a:spcPts val="2600"/>
              </a:lnSpc>
              <a:spcBef>
                <a:spcPts val="0"/>
              </a:spcBef>
              <a:buClr>
                <a:srgbClr val="006600"/>
              </a:buClr>
              <a:buSzPct val="75000"/>
              <a:defRPr/>
            </a:pPr>
            <a:r>
              <a:rPr kumimoji="0" lang="zh-TW" altLang="en-US" b="1">
                <a:solidFill>
                  <a:srgbClr val="0000FF"/>
                </a:solidFill>
                <a:latin typeface="微軟正黑體" panose="020B0604030504040204" pitchFamily="34" charset="-120"/>
                <a:sym typeface="Wingdings" panose="05000000000000000000" pitchFamily="2" charset="2"/>
              </a:rPr>
              <a:t></a:t>
            </a:r>
            <a:r>
              <a:rPr kumimoji="0" lang="zh-TW" altLang="en-US"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強化系統功能。（強化功能項目，招標時載明）</a:t>
            </a:r>
          </a:p>
          <a:p>
            <a:pPr marL="901700" lvl="1" indent="-557213" algn="just" eaLnBrk="1" hangingPunct="1">
              <a:lnSpc>
                <a:spcPts val="2600"/>
              </a:lnSpc>
              <a:spcBef>
                <a:spcPts val="0"/>
              </a:spcBef>
              <a:buClr>
                <a:srgbClr val="006600"/>
              </a:buClr>
              <a:buSzPct val="75000"/>
              <a:defRPr/>
            </a:pPr>
            <a:r>
              <a:rPr kumimoji="0" lang="zh-TW" altLang="en-US" b="1">
                <a:solidFill>
                  <a:srgbClr val="0000FF"/>
                </a:solidFill>
                <a:latin typeface="微軟正黑體" panose="020B0604030504040204" pitchFamily="34" charset="-120"/>
                <a:sym typeface="Wingdings" panose="05000000000000000000" pitchFamily="2" charset="2"/>
              </a:rPr>
              <a:t></a:t>
            </a:r>
            <a:r>
              <a:rPr kumimoji="0" lang="zh-TW" altLang="en-US"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其他：（招標時載明）</a:t>
            </a:r>
          </a:p>
          <a:p>
            <a:pPr marL="266700" lvl="1" indent="-196850" algn="just" eaLnBrk="1" hangingPunct="1">
              <a:lnSpc>
                <a:spcPts val="2600"/>
              </a:lnSpc>
              <a:spcBef>
                <a:spcPts val="0"/>
              </a:spcBef>
              <a:buClr>
                <a:srgbClr val="006600"/>
              </a:buClr>
              <a:buSzPct val="75000"/>
              <a:defRPr/>
            </a:pPr>
            <a:r>
              <a:rPr kumimoji="0" lang="en-US" altLang="zh-TW"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2.</a:t>
            </a:r>
            <a:r>
              <a:rPr kumimoji="0" lang="zh-TW" altLang="en-US"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廠商提供應用軟體系統維護服務者，除契約另有約定外，應於契約約定時間內提出應用軟體系統維護建議書，就應用軟體系統之維護具體範圍、服務水準、測試方式等向機關提出建議。上述建議書之內容，不得減損契約約定事項，並經機關核定後執行。如有減損者，無效。</a:t>
            </a:r>
          </a:p>
          <a:p>
            <a:pPr marL="627063" lvl="1" indent="-557213" algn="just" eaLnBrk="1" hangingPunct="1">
              <a:lnSpc>
                <a:spcPts val="2600"/>
              </a:lnSpc>
              <a:spcBef>
                <a:spcPts val="0"/>
              </a:spcBef>
              <a:buClr>
                <a:srgbClr val="006600"/>
              </a:buClr>
              <a:buSzPct val="75000"/>
              <a:defRPr/>
            </a:pPr>
            <a:endParaRPr kumimoji="0" lang="zh-TW" altLang="en-US"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a:p>
            <a:pPr marL="627063" lvl="1" indent="-557213" algn="just" eaLnBrk="1" hangingPunct="1">
              <a:lnSpc>
                <a:spcPts val="2600"/>
              </a:lnSpc>
              <a:spcBef>
                <a:spcPts val="0"/>
              </a:spcBef>
              <a:buClr>
                <a:srgbClr val="006600"/>
              </a:buClr>
              <a:buSzPct val="75000"/>
              <a:defRPr/>
            </a:pPr>
            <a:endParaRPr kumimoji="0" lang="zh-TW" altLang="en-US"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50401210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F073B270-3586-4F33-9F98-246E0B4C29FC}" type="slidenum">
              <a:rPr lang="en-US" altLang="zh-TW" sz="1400" smtClean="0">
                <a:solidFill>
                  <a:srgbClr val="AD1F1F"/>
                </a:solidFill>
                <a:latin typeface="Times New Roman" panose="02020603050405020304" pitchFamily="18" charset="0"/>
              </a:rPr>
              <a:pPr>
                <a:spcBef>
                  <a:spcPct val="0"/>
                </a:spcBef>
                <a:buClrTx/>
                <a:buSzTx/>
                <a:buFontTx/>
                <a:buNone/>
                <a:defRPr/>
              </a:pPr>
              <a:t>72</a:t>
            </a:fld>
            <a:endParaRPr lang="en-US" altLang="zh-TW" sz="1400">
              <a:solidFill>
                <a:srgbClr val="AD1F1F"/>
              </a:solidFill>
              <a:latin typeface="Times New Roman" panose="02020603050405020304" pitchFamily="18" charset="0"/>
            </a:endParaRPr>
          </a:p>
        </p:txBody>
      </p:sp>
      <p:sp>
        <p:nvSpPr>
          <p:cNvPr id="4" name="Rectangle 2"/>
          <p:cNvSpPr txBox="1">
            <a:spLocks noChangeArrowheads="1"/>
          </p:cNvSpPr>
          <p:nvPr/>
        </p:nvSpPr>
        <p:spPr bwMode="auto">
          <a:xfrm>
            <a:off x="395288" y="542925"/>
            <a:ext cx="4608512"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defRPr/>
            </a:pPr>
            <a:r>
              <a:rPr lang="zh-TW" altLang="en-US" sz="2800">
                <a:solidFill>
                  <a:srgbClr val="003399"/>
                </a:solidFill>
                <a:latin typeface="微軟正黑體" panose="020B0604030504040204" pitchFamily="34" charset="-120"/>
                <a:cs typeface="Times New Roman" panose="02020603050405020304" pitchFamily="18" charset="0"/>
              </a:rPr>
              <a:t>第</a:t>
            </a:r>
            <a:r>
              <a:rPr lang="en-US" altLang="zh-TW" sz="2800">
                <a:solidFill>
                  <a:srgbClr val="003399"/>
                </a:solidFill>
                <a:latin typeface="微軟正黑體" panose="020B0604030504040204" pitchFamily="34" charset="-120"/>
                <a:cs typeface="Times New Roman" panose="02020603050405020304" pitchFamily="18" charset="0"/>
              </a:rPr>
              <a:t>2</a:t>
            </a:r>
            <a:r>
              <a:rPr lang="zh-TW" altLang="en-US" sz="2800">
                <a:solidFill>
                  <a:srgbClr val="003399"/>
                </a:solidFill>
                <a:latin typeface="微軟正黑體" panose="020B0604030504040204" pitchFamily="34" charset="-120"/>
                <a:cs typeface="Times New Roman" panose="02020603050405020304" pitchFamily="18" charset="0"/>
              </a:rPr>
              <a:t>條　履約標的</a:t>
            </a:r>
            <a:endParaRPr lang="en-US" altLang="zh-TW" sz="2800">
              <a:solidFill>
                <a:srgbClr val="003399"/>
              </a:solidFill>
              <a:latin typeface="微軟正黑體" panose="020B0604030504040204" pitchFamily="34" charset="-120"/>
              <a:cs typeface="Times New Roman" panose="02020603050405020304" pitchFamily="18" charset="0"/>
            </a:endParaRPr>
          </a:p>
        </p:txBody>
      </p:sp>
      <p:sp>
        <p:nvSpPr>
          <p:cNvPr id="6" name="Rectangle 11"/>
          <p:cNvSpPr>
            <a:spLocks noChangeArrowheads="1"/>
          </p:cNvSpPr>
          <p:nvPr/>
        </p:nvSpPr>
        <p:spPr bwMode="auto">
          <a:xfrm>
            <a:off x="179388" y="1073150"/>
            <a:ext cx="8812212" cy="5403850"/>
          </a:xfrm>
          <a:prstGeom prst="rect">
            <a:avLst/>
          </a:prstGeom>
          <a:noFill/>
          <a:ln w="9525">
            <a:noFill/>
            <a:miter lim="800000"/>
            <a:headEnd/>
            <a:tailEnd/>
          </a:ln>
          <a:effectLst/>
        </p:spPr>
        <p:txBody>
          <a:bodyPr/>
          <a:lstStyle/>
          <a:p>
            <a:pPr marL="627063" lvl="1" indent="-557213" algn="just" eaLnBrk="1" hangingPunct="1">
              <a:lnSpc>
                <a:spcPts val="2600"/>
              </a:lnSpc>
              <a:spcBef>
                <a:spcPts val="0"/>
              </a:spcBef>
              <a:buClr>
                <a:srgbClr val="006600"/>
              </a:buClr>
              <a:buSzPct val="75000"/>
              <a:defRPr/>
            </a:pPr>
            <a:r>
              <a:rPr kumimoji="0" lang="zh-TW" altLang="en-US" b="1" u="sng">
                <a:solidFill>
                  <a:srgbClr val="008000"/>
                </a:solidFill>
                <a:latin typeface="微軟正黑體" panose="020B0604030504040204" pitchFamily="34" charset="-120"/>
                <a:ea typeface="微軟正黑體" panose="020B0604030504040204" pitchFamily="34" charset="-120"/>
                <a:sym typeface="Wingdings" panose="05000000000000000000" pitchFamily="2" charset="2"/>
              </a:rPr>
              <a:t></a:t>
            </a:r>
            <a:r>
              <a:rPr kumimoji="0" lang="zh-TW" altLang="en-US" b="1" u="sng">
                <a:solidFill>
                  <a:srgbClr val="008000"/>
                </a:solidFill>
                <a:latin typeface="微軟正黑體" panose="020B0604030504040204" pitchFamily="34" charset="-120"/>
                <a:ea typeface="微軟正黑體" panose="020B0604030504040204" pitchFamily="34" charset="-120"/>
              </a:rPr>
              <a:t>硬體設備維護服務</a:t>
            </a:r>
          </a:p>
          <a:p>
            <a:pPr marL="627063" lvl="1" indent="-557213" algn="just" eaLnBrk="1" hangingPunct="1">
              <a:lnSpc>
                <a:spcPts val="2600"/>
              </a:lnSpc>
              <a:spcBef>
                <a:spcPts val="0"/>
              </a:spcBef>
              <a:buClr>
                <a:srgbClr val="006600"/>
              </a:buClr>
              <a:buSzPct val="75000"/>
              <a:defRPr/>
            </a:pPr>
            <a:r>
              <a:rPr kumimoji="0" lang="en-US" altLang="zh-TW" b="1">
                <a:solidFill>
                  <a:srgbClr val="0000FF"/>
                </a:solidFill>
                <a:latin typeface="微軟正黑體" panose="020B0604030504040204" pitchFamily="34" charset="-120"/>
                <a:ea typeface="微軟正黑體" panose="020B0604030504040204" pitchFamily="34" charset="-120"/>
              </a:rPr>
              <a:t>1.</a:t>
            </a:r>
            <a:r>
              <a:rPr kumimoji="0" lang="zh-TW" altLang="en-US" b="1">
                <a:solidFill>
                  <a:srgbClr val="0000FF"/>
                </a:solidFill>
                <a:latin typeface="微軟正黑體" panose="020B0604030504040204" pitchFamily="34" charset="-120"/>
                <a:ea typeface="微軟正黑體" panose="020B0604030504040204" pitchFamily="34" charset="-120"/>
              </a:rPr>
              <a:t>廠商應提供以下之服務，為機關維護硬體設備</a:t>
            </a:r>
          </a:p>
          <a:p>
            <a:pPr marL="533400" lvl="1" indent="-277813" algn="just" eaLnBrk="1" hangingPunct="1">
              <a:lnSpc>
                <a:spcPts val="2600"/>
              </a:lnSpc>
              <a:spcBef>
                <a:spcPts val="0"/>
              </a:spcBef>
              <a:buClr>
                <a:srgbClr val="006600"/>
              </a:buClr>
              <a:buSzPct val="75000"/>
              <a:defRPr/>
            </a:pPr>
            <a:r>
              <a:rPr kumimoji="0" lang="zh-TW" altLang="en-US" b="1">
                <a:solidFill>
                  <a:srgbClr val="0000FF"/>
                </a:solidFill>
                <a:latin typeface="微軟正黑體" panose="020B0604030504040204" pitchFamily="34" charset="-120"/>
                <a:sym typeface="Wingdings" panose="05000000000000000000" pitchFamily="2" charset="2"/>
              </a:rPr>
              <a:t></a:t>
            </a:r>
            <a:r>
              <a:rPr kumimoji="0" lang="zh-TW" altLang="en-US" b="1">
                <a:solidFill>
                  <a:srgbClr val="0000FF"/>
                </a:solidFill>
                <a:latin typeface="微軟正黑體" panose="020B0604030504040204" pitchFamily="34" charset="-120"/>
                <a:ea typeface="微軟正黑體" panose="020B0604030504040204" pitchFamily="34" charset="-120"/>
              </a:rPr>
              <a:t>硬體設備功能檢測維護保養及紀錄檔檢視。</a:t>
            </a:r>
          </a:p>
          <a:p>
            <a:pPr marL="533400" lvl="1" indent="-277813" algn="just" eaLnBrk="1" hangingPunct="1">
              <a:lnSpc>
                <a:spcPts val="2600"/>
              </a:lnSpc>
              <a:spcBef>
                <a:spcPts val="0"/>
              </a:spcBef>
              <a:buClr>
                <a:srgbClr val="006600"/>
              </a:buClr>
              <a:buSzPct val="75000"/>
              <a:defRPr/>
            </a:pPr>
            <a:r>
              <a:rPr kumimoji="0" lang="zh-TW" altLang="en-US" b="1">
                <a:solidFill>
                  <a:srgbClr val="0000FF"/>
                </a:solidFill>
                <a:latin typeface="微軟正黑體" panose="020B0604030504040204" pitchFamily="34" charset="-120"/>
                <a:sym typeface="Wingdings" panose="05000000000000000000" pitchFamily="2" charset="2"/>
              </a:rPr>
              <a:t></a:t>
            </a:r>
            <a:r>
              <a:rPr kumimoji="0" lang="zh-TW" altLang="en-US" b="1">
                <a:solidFill>
                  <a:srgbClr val="0000FF"/>
                </a:solidFill>
                <a:latin typeface="微軟正黑體" panose="020B0604030504040204" pitchFamily="34" charset="-120"/>
                <a:ea typeface="微軟正黑體" panose="020B0604030504040204" pitchFamily="34" charset="-120"/>
              </a:rPr>
              <a:t>經常保持良好而可用之狀況。設備故障時，須負責修復至正常運作。</a:t>
            </a:r>
          </a:p>
          <a:p>
            <a:pPr marL="533400" lvl="1" indent="-277813" algn="just" eaLnBrk="1" hangingPunct="1">
              <a:lnSpc>
                <a:spcPts val="2600"/>
              </a:lnSpc>
              <a:spcBef>
                <a:spcPts val="0"/>
              </a:spcBef>
              <a:buClr>
                <a:srgbClr val="006600"/>
              </a:buClr>
              <a:buSzPct val="75000"/>
              <a:defRPr/>
            </a:pPr>
            <a:r>
              <a:rPr kumimoji="0" lang="zh-TW" altLang="en-US" b="1">
                <a:solidFill>
                  <a:srgbClr val="0000FF"/>
                </a:solidFill>
                <a:latin typeface="微軟正黑體" panose="020B0604030504040204" pitchFamily="34" charset="-120"/>
                <a:sym typeface="Wingdings" panose="05000000000000000000" pitchFamily="2" charset="2"/>
              </a:rPr>
              <a:t></a:t>
            </a:r>
            <a:r>
              <a:rPr kumimoji="0" lang="zh-TW" altLang="en-US" b="1">
                <a:solidFill>
                  <a:srgbClr val="0000FF"/>
                </a:solidFill>
                <a:latin typeface="微軟正黑體" panose="020B0604030504040204" pitchFamily="34" charset="-120"/>
                <a:ea typeface="微軟正黑體" panose="020B0604030504040204" pitchFamily="34" charset="-120"/>
              </a:rPr>
              <a:t>故障修復期間須提供同等級備品替代運作，以利服務順暢運作。</a:t>
            </a:r>
          </a:p>
          <a:p>
            <a:pPr marL="533400" lvl="1" indent="-277813" algn="just" eaLnBrk="1" hangingPunct="1">
              <a:lnSpc>
                <a:spcPts val="2600"/>
              </a:lnSpc>
              <a:spcBef>
                <a:spcPts val="0"/>
              </a:spcBef>
              <a:buClr>
                <a:srgbClr val="006600"/>
              </a:buClr>
              <a:buSzPct val="75000"/>
              <a:defRPr/>
            </a:pPr>
            <a:r>
              <a:rPr kumimoji="0" lang="zh-TW" altLang="en-US" b="1">
                <a:solidFill>
                  <a:srgbClr val="0000FF"/>
                </a:solidFill>
                <a:latin typeface="微軟正黑體" panose="020B0604030504040204" pitchFamily="34" charset="-120"/>
                <a:sym typeface="Wingdings" panose="05000000000000000000" pitchFamily="2" charset="2"/>
              </a:rPr>
              <a:t></a:t>
            </a:r>
            <a:r>
              <a:rPr kumimoji="0" lang="zh-TW" altLang="en-US" b="1">
                <a:solidFill>
                  <a:srgbClr val="0000FF"/>
                </a:solidFill>
                <a:latin typeface="微軟正黑體" panose="020B0604030504040204" pitchFamily="34" charset="-120"/>
                <a:ea typeface="微軟正黑體" panose="020B0604030504040204" pitchFamily="34" charset="-120"/>
              </a:rPr>
              <a:t>提供技術諮詢服務。</a:t>
            </a:r>
          </a:p>
          <a:p>
            <a:pPr marL="533400" lvl="1" indent="-277813" algn="just" eaLnBrk="1" hangingPunct="1">
              <a:lnSpc>
                <a:spcPts val="2600"/>
              </a:lnSpc>
              <a:spcBef>
                <a:spcPts val="0"/>
              </a:spcBef>
              <a:buClr>
                <a:srgbClr val="006600"/>
              </a:buClr>
              <a:buSzPct val="75000"/>
              <a:defRPr/>
            </a:pPr>
            <a:r>
              <a:rPr kumimoji="0" lang="zh-TW" altLang="en-US" b="1">
                <a:solidFill>
                  <a:srgbClr val="0000FF"/>
                </a:solidFill>
                <a:latin typeface="微軟正黑體" panose="020B0604030504040204" pitchFamily="34" charset="-120"/>
                <a:sym typeface="Wingdings" panose="05000000000000000000" pitchFamily="2" charset="2"/>
              </a:rPr>
              <a:t></a:t>
            </a:r>
            <a:r>
              <a:rPr kumimoji="0" lang="zh-TW" altLang="en-US" b="1">
                <a:solidFill>
                  <a:srgbClr val="0000FF"/>
                </a:solidFill>
                <a:latin typeface="微軟正黑體" panose="020B0604030504040204" pitchFamily="34" charset="-120"/>
                <a:ea typeface="微軟正黑體" panose="020B0604030504040204" pitchFamily="34" charset="-120"/>
              </a:rPr>
              <a:t>硬體設備遷移。</a:t>
            </a:r>
          </a:p>
          <a:p>
            <a:pPr marL="533400" lvl="1" indent="-277813" algn="just" eaLnBrk="1" hangingPunct="1">
              <a:lnSpc>
                <a:spcPts val="2600"/>
              </a:lnSpc>
              <a:spcBef>
                <a:spcPts val="0"/>
              </a:spcBef>
              <a:buClr>
                <a:srgbClr val="006600"/>
              </a:buClr>
              <a:buSzPct val="75000"/>
              <a:defRPr/>
            </a:pPr>
            <a:r>
              <a:rPr kumimoji="0" lang="zh-TW" altLang="en-US" b="1">
                <a:solidFill>
                  <a:srgbClr val="0000FF"/>
                </a:solidFill>
                <a:latin typeface="微軟正黑體" panose="020B0604030504040204" pitchFamily="34" charset="-120"/>
                <a:sym typeface="Wingdings" panose="05000000000000000000" pitchFamily="2" charset="2"/>
              </a:rPr>
              <a:t></a:t>
            </a:r>
            <a:r>
              <a:rPr kumimoji="0" lang="zh-TW" altLang="en-US" b="1">
                <a:solidFill>
                  <a:srgbClr val="0000FF"/>
                </a:solidFill>
                <a:latin typeface="微軟正黑體" panose="020B0604030504040204" pitchFamily="34" charset="-120"/>
                <a:ea typeface="微軟正黑體" panose="020B0604030504040204" pitchFamily="34" charset="-120"/>
              </a:rPr>
              <a:t>其他：（招標時載明）</a:t>
            </a:r>
          </a:p>
          <a:p>
            <a:pPr marL="266700" lvl="1" indent="-196850" algn="just" eaLnBrk="1" hangingPunct="1">
              <a:lnSpc>
                <a:spcPts val="2600"/>
              </a:lnSpc>
              <a:spcBef>
                <a:spcPts val="0"/>
              </a:spcBef>
              <a:buClr>
                <a:srgbClr val="006600"/>
              </a:buClr>
              <a:buSzPct val="75000"/>
              <a:defRPr/>
            </a:pPr>
            <a:r>
              <a:rPr kumimoji="0" lang="en-US" altLang="zh-TW" b="1">
                <a:solidFill>
                  <a:srgbClr val="0000FF"/>
                </a:solidFill>
                <a:latin typeface="微軟正黑體" panose="020B0604030504040204" pitchFamily="34" charset="-120"/>
                <a:ea typeface="微軟正黑體" panose="020B0604030504040204" pitchFamily="34" charset="-120"/>
              </a:rPr>
              <a:t>2.</a:t>
            </a:r>
            <a:r>
              <a:rPr kumimoji="0" lang="zh-TW" altLang="en-US" b="1">
                <a:solidFill>
                  <a:srgbClr val="0000FF"/>
                </a:solidFill>
                <a:latin typeface="微軟正黑體" panose="020B0604030504040204" pitchFamily="34" charset="-120"/>
                <a:ea typeface="微軟正黑體" panose="020B0604030504040204" pitchFamily="34" charset="-120"/>
              </a:rPr>
              <a:t>廠商提供硬體設備維護服務者，除契約另有約定外，應於契約約定時間內提出硬體設備維護建議書，就硬體設備之維護具體範圍、服務水準、測試方式等向機關提出建議。上述建議書之內容，不得減損契約約定事項，並經機關核定後執行。如有減損者，無效。</a:t>
            </a:r>
          </a:p>
          <a:p>
            <a:pPr marL="627063" lvl="1" indent="-557213" algn="just" eaLnBrk="1" hangingPunct="1">
              <a:lnSpc>
                <a:spcPts val="2600"/>
              </a:lnSpc>
              <a:spcBef>
                <a:spcPts val="0"/>
              </a:spcBef>
              <a:buClr>
                <a:srgbClr val="006600"/>
              </a:buClr>
              <a:buSzPct val="75000"/>
              <a:defRPr/>
            </a:pPr>
            <a:r>
              <a:rPr kumimoji="0" lang="en-US" altLang="zh-TW" b="1">
                <a:solidFill>
                  <a:srgbClr val="0000FF"/>
                </a:solidFill>
                <a:latin typeface="微軟正黑體" panose="020B0604030504040204" pitchFamily="34" charset="-120"/>
                <a:ea typeface="微軟正黑體" panose="020B0604030504040204" pitchFamily="34" charset="-120"/>
              </a:rPr>
              <a:t>3.</a:t>
            </a:r>
            <a:r>
              <a:rPr kumimoji="0" lang="zh-TW" altLang="en-US" b="1">
                <a:solidFill>
                  <a:srgbClr val="0000FF"/>
                </a:solidFill>
                <a:latin typeface="微軟正黑體" panose="020B0604030504040204" pitchFamily="34" charset="-120"/>
                <a:ea typeface="微軟正黑體" panose="020B0604030504040204" pitchFamily="34" charset="-120"/>
              </a:rPr>
              <a:t>詳細硬體設備維護內容如附件。</a:t>
            </a:r>
          </a:p>
          <a:p>
            <a:pPr marL="627063" lvl="1" indent="-557213" algn="just" eaLnBrk="1" hangingPunct="1">
              <a:lnSpc>
                <a:spcPts val="2600"/>
              </a:lnSpc>
              <a:spcBef>
                <a:spcPts val="0"/>
              </a:spcBef>
              <a:buClr>
                <a:srgbClr val="006600"/>
              </a:buClr>
              <a:buSzPct val="75000"/>
              <a:defRPr/>
            </a:pPr>
            <a:endParaRPr kumimoji="0" lang="zh-TW" altLang="en-US" b="1">
              <a:solidFill>
                <a:srgbClr val="0000FF"/>
              </a:solidFill>
              <a:latin typeface="微軟正黑體" panose="020B0604030504040204" pitchFamily="34" charset="-120"/>
              <a:ea typeface="微軟正黑體" panose="020B0604030504040204" pitchFamily="34" charset="-120"/>
            </a:endParaRPr>
          </a:p>
          <a:p>
            <a:pPr marL="627063" lvl="1" indent="-557213" algn="just" eaLnBrk="1" hangingPunct="1">
              <a:lnSpc>
                <a:spcPts val="2600"/>
              </a:lnSpc>
              <a:spcBef>
                <a:spcPts val="0"/>
              </a:spcBef>
              <a:buClr>
                <a:srgbClr val="006600"/>
              </a:buClr>
              <a:buSzPct val="75000"/>
              <a:defRPr/>
            </a:pPr>
            <a:endParaRPr kumimoji="0" lang="zh-TW" altLang="en-US" b="1">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54845814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94AAC5DA-C0D9-463D-BA83-4D5125BB5EAE}" type="slidenum">
              <a:rPr lang="en-US" altLang="zh-TW" sz="1400" smtClean="0">
                <a:solidFill>
                  <a:srgbClr val="AD1F1F"/>
                </a:solidFill>
                <a:latin typeface="Times New Roman" panose="02020603050405020304" pitchFamily="18" charset="0"/>
              </a:rPr>
              <a:pPr>
                <a:spcBef>
                  <a:spcPct val="0"/>
                </a:spcBef>
                <a:buClrTx/>
                <a:buSzTx/>
                <a:buFontTx/>
                <a:buNone/>
                <a:defRPr/>
              </a:pPr>
              <a:t>73</a:t>
            </a:fld>
            <a:endParaRPr lang="en-US" altLang="zh-TW" sz="1400">
              <a:solidFill>
                <a:srgbClr val="AD1F1F"/>
              </a:solidFill>
              <a:latin typeface="Times New Roman" panose="02020603050405020304" pitchFamily="18" charset="0"/>
            </a:endParaRPr>
          </a:p>
        </p:txBody>
      </p:sp>
      <p:sp>
        <p:nvSpPr>
          <p:cNvPr id="4" name="Rectangle 2"/>
          <p:cNvSpPr txBox="1">
            <a:spLocks noChangeArrowheads="1"/>
          </p:cNvSpPr>
          <p:nvPr/>
        </p:nvSpPr>
        <p:spPr bwMode="auto">
          <a:xfrm>
            <a:off x="107950" y="333375"/>
            <a:ext cx="1295400" cy="2016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algn="just" eaLnBrk="1" hangingPunct="1">
              <a:defRPr/>
            </a:pPr>
            <a:r>
              <a:rPr lang="zh-TW" altLang="en-US" sz="2800">
                <a:solidFill>
                  <a:srgbClr val="003399"/>
                </a:solidFill>
                <a:latin typeface="微軟正黑體" panose="020B0604030504040204" pitchFamily="34" charset="-120"/>
                <a:cs typeface="Times New Roman" panose="02020603050405020304" pitchFamily="18" charset="0"/>
              </a:rPr>
              <a:t>第</a:t>
            </a:r>
            <a:r>
              <a:rPr lang="en-US" altLang="zh-TW" sz="2800">
                <a:solidFill>
                  <a:srgbClr val="003399"/>
                </a:solidFill>
                <a:latin typeface="微軟正黑體" panose="020B0604030504040204" pitchFamily="34" charset="-120"/>
                <a:cs typeface="Times New Roman" panose="02020603050405020304" pitchFamily="18" charset="0"/>
              </a:rPr>
              <a:t>2</a:t>
            </a:r>
            <a:r>
              <a:rPr lang="zh-TW" altLang="en-US" sz="2800">
                <a:solidFill>
                  <a:srgbClr val="003399"/>
                </a:solidFill>
                <a:latin typeface="微軟正黑體" panose="020B0604030504040204" pitchFamily="34" charset="-120"/>
                <a:cs typeface="Times New Roman" panose="02020603050405020304" pitchFamily="18" charset="0"/>
              </a:rPr>
              <a:t>條　履約標的</a:t>
            </a:r>
            <a:r>
              <a:rPr lang="en-US" altLang="zh-TW" sz="2400">
                <a:solidFill>
                  <a:srgbClr val="008000"/>
                </a:solidFill>
                <a:latin typeface="微軟正黑體" panose="020B0604030504040204" pitchFamily="34" charset="-120"/>
                <a:cs typeface="Times New Roman" panose="02020603050405020304" pitchFamily="18" charset="0"/>
              </a:rPr>
              <a:t>(</a:t>
            </a:r>
            <a:r>
              <a:rPr kumimoji="0" lang="zh-TW" altLang="en-US" sz="2400">
                <a:solidFill>
                  <a:srgbClr val="008000"/>
                </a:solidFill>
                <a:latin typeface="微軟正黑體" panose="020B0604030504040204" pitchFamily="34" charset="-120"/>
              </a:rPr>
              <a:t>硬體設備維護服務</a:t>
            </a:r>
            <a:r>
              <a:rPr lang="en-US" altLang="zh-TW" sz="2400">
                <a:solidFill>
                  <a:srgbClr val="008000"/>
                </a:solidFill>
                <a:latin typeface="微軟正黑體" panose="020B0604030504040204" pitchFamily="34" charset="-120"/>
                <a:cs typeface="Times New Roman" panose="02020603050405020304" pitchFamily="18" charset="0"/>
              </a:rPr>
              <a:t>)</a:t>
            </a:r>
          </a:p>
        </p:txBody>
      </p:sp>
      <p:pic>
        <p:nvPicPr>
          <p:cNvPr id="222212" name="圖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03350" y="260350"/>
            <a:ext cx="7686675" cy="6000750"/>
          </a:xfrm>
          <a:prstGeom prst="rect">
            <a:avLst/>
          </a:prstGeom>
          <a:noFill/>
          <a:ln w="25400">
            <a:solidFill>
              <a:srgbClr val="8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318243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1928F0A5-01CF-4A26-9B78-000A81D14315}" type="slidenum">
              <a:rPr lang="en-US" altLang="zh-TW" sz="1400" smtClean="0">
                <a:solidFill>
                  <a:srgbClr val="AD1F1F"/>
                </a:solidFill>
                <a:latin typeface="Times New Roman" panose="02020603050405020304" pitchFamily="18" charset="0"/>
              </a:rPr>
              <a:pPr>
                <a:spcBef>
                  <a:spcPct val="0"/>
                </a:spcBef>
                <a:buClrTx/>
                <a:buSzTx/>
                <a:buFontTx/>
                <a:buNone/>
                <a:defRPr/>
              </a:pPr>
              <a:t>74</a:t>
            </a:fld>
            <a:endParaRPr lang="en-US" altLang="zh-TW" sz="1400">
              <a:solidFill>
                <a:srgbClr val="AD1F1F"/>
              </a:solidFill>
              <a:latin typeface="Times New Roman" panose="02020603050405020304" pitchFamily="18" charset="0"/>
            </a:endParaRPr>
          </a:p>
        </p:txBody>
      </p:sp>
      <p:pic>
        <p:nvPicPr>
          <p:cNvPr id="223236" name="圖片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03350" y="319088"/>
            <a:ext cx="7686675" cy="5200650"/>
          </a:xfrm>
          <a:prstGeom prst="rect">
            <a:avLst/>
          </a:prstGeom>
          <a:noFill/>
          <a:ln w="25400">
            <a:solidFill>
              <a:srgbClr val="800000"/>
            </a:solidFill>
            <a:miter lim="800000"/>
            <a:headEnd/>
            <a:tailEnd/>
          </a:ln>
          <a:extLst>
            <a:ext uri="{909E8E84-426E-40DD-AFC4-6F175D3DCCD1}">
              <a14:hiddenFill xmlns:a14="http://schemas.microsoft.com/office/drawing/2010/main">
                <a:solidFill>
                  <a:srgbClr val="FFFFFF"/>
                </a:solidFill>
              </a14:hiddenFill>
            </a:ext>
          </a:extLst>
        </p:spPr>
      </p:pic>
      <p:sp>
        <p:nvSpPr>
          <p:cNvPr id="6" name="Rectangle 2"/>
          <p:cNvSpPr txBox="1">
            <a:spLocks noChangeArrowheads="1"/>
          </p:cNvSpPr>
          <p:nvPr/>
        </p:nvSpPr>
        <p:spPr bwMode="auto">
          <a:xfrm>
            <a:off x="107950" y="333375"/>
            <a:ext cx="1295400" cy="2016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algn="just" eaLnBrk="1" hangingPunct="1">
              <a:defRPr/>
            </a:pPr>
            <a:r>
              <a:rPr lang="zh-TW" altLang="en-US" sz="2800">
                <a:solidFill>
                  <a:srgbClr val="003399"/>
                </a:solidFill>
                <a:latin typeface="微軟正黑體" panose="020B0604030504040204" pitchFamily="34" charset="-120"/>
                <a:cs typeface="Times New Roman" panose="02020603050405020304" pitchFamily="18" charset="0"/>
              </a:rPr>
              <a:t>第</a:t>
            </a:r>
            <a:r>
              <a:rPr lang="en-US" altLang="zh-TW" sz="2800">
                <a:solidFill>
                  <a:srgbClr val="003399"/>
                </a:solidFill>
                <a:latin typeface="微軟正黑體" panose="020B0604030504040204" pitchFamily="34" charset="-120"/>
                <a:cs typeface="Times New Roman" panose="02020603050405020304" pitchFamily="18" charset="0"/>
              </a:rPr>
              <a:t>2</a:t>
            </a:r>
            <a:r>
              <a:rPr lang="zh-TW" altLang="en-US" sz="2800">
                <a:solidFill>
                  <a:srgbClr val="003399"/>
                </a:solidFill>
                <a:latin typeface="微軟正黑體" panose="020B0604030504040204" pitchFamily="34" charset="-120"/>
                <a:cs typeface="Times New Roman" panose="02020603050405020304" pitchFamily="18" charset="0"/>
              </a:rPr>
              <a:t>條　履約標的</a:t>
            </a:r>
            <a:r>
              <a:rPr lang="en-US" altLang="zh-TW" sz="2400">
                <a:solidFill>
                  <a:srgbClr val="008000"/>
                </a:solidFill>
                <a:latin typeface="微軟正黑體" panose="020B0604030504040204" pitchFamily="34" charset="-120"/>
                <a:cs typeface="Times New Roman" panose="02020603050405020304" pitchFamily="18" charset="0"/>
              </a:rPr>
              <a:t>(</a:t>
            </a:r>
            <a:r>
              <a:rPr kumimoji="0" lang="zh-TW" altLang="en-US" sz="2400">
                <a:solidFill>
                  <a:srgbClr val="008000"/>
                </a:solidFill>
                <a:latin typeface="微軟正黑體" panose="020B0604030504040204" pitchFamily="34" charset="-120"/>
              </a:rPr>
              <a:t>硬體設備維護服務</a:t>
            </a:r>
            <a:r>
              <a:rPr lang="en-US" altLang="zh-TW" sz="2400">
                <a:solidFill>
                  <a:srgbClr val="008000"/>
                </a:solidFill>
                <a:latin typeface="微軟正黑體" panose="020B0604030504040204" pitchFamily="34" charset="-120"/>
                <a:cs typeface="Times New Roman" panose="02020603050405020304" pitchFamily="18" charset="0"/>
              </a:rPr>
              <a:t>)</a:t>
            </a:r>
          </a:p>
        </p:txBody>
      </p:sp>
    </p:spTree>
    <p:extLst>
      <p:ext uri="{BB962C8B-B14F-4D97-AF65-F5344CB8AC3E}">
        <p14:creationId xmlns:p14="http://schemas.microsoft.com/office/powerpoint/2010/main" val="323415225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1B61CF03-8F13-4F0E-B3A6-3D3CC543CF95}" type="slidenum">
              <a:rPr lang="en-US" altLang="zh-TW" sz="1400" smtClean="0">
                <a:solidFill>
                  <a:srgbClr val="AD1F1F"/>
                </a:solidFill>
                <a:latin typeface="Times New Roman" panose="02020603050405020304" pitchFamily="18" charset="0"/>
              </a:rPr>
              <a:pPr>
                <a:spcBef>
                  <a:spcPct val="0"/>
                </a:spcBef>
                <a:buClrTx/>
                <a:buSzTx/>
                <a:buFontTx/>
                <a:buNone/>
                <a:defRPr/>
              </a:pPr>
              <a:t>75</a:t>
            </a:fld>
            <a:endParaRPr lang="en-US" altLang="zh-TW" sz="1400">
              <a:solidFill>
                <a:srgbClr val="AD1F1F"/>
              </a:solidFill>
              <a:latin typeface="Times New Roman" panose="02020603050405020304" pitchFamily="18" charset="0"/>
            </a:endParaRPr>
          </a:p>
        </p:txBody>
      </p:sp>
      <p:pic>
        <p:nvPicPr>
          <p:cNvPr id="224260" name="圖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03350" y="201613"/>
            <a:ext cx="7686675" cy="4295775"/>
          </a:xfrm>
          <a:prstGeom prst="rect">
            <a:avLst/>
          </a:prstGeom>
          <a:noFill/>
          <a:ln w="25400">
            <a:solidFill>
              <a:srgbClr val="800000"/>
            </a:solidFill>
            <a:miter lim="800000"/>
            <a:headEnd/>
            <a:tailEnd/>
          </a:ln>
          <a:extLst>
            <a:ext uri="{909E8E84-426E-40DD-AFC4-6F175D3DCCD1}">
              <a14:hiddenFill xmlns:a14="http://schemas.microsoft.com/office/drawing/2010/main">
                <a:solidFill>
                  <a:srgbClr val="FFFFFF"/>
                </a:solidFill>
              </a14:hiddenFill>
            </a:ext>
          </a:extLst>
        </p:spPr>
      </p:pic>
      <p:sp>
        <p:nvSpPr>
          <p:cNvPr id="6" name="Rectangle 2"/>
          <p:cNvSpPr txBox="1">
            <a:spLocks noChangeArrowheads="1"/>
          </p:cNvSpPr>
          <p:nvPr/>
        </p:nvSpPr>
        <p:spPr bwMode="auto">
          <a:xfrm>
            <a:off x="107950" y="333375"/>
            <a:ext cx="1295400" cy="2016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algn="just" eaLnBrk="1" hangingPunct="1">
              <a:defRPr/>
            </a:pPr>
            <a:r>
              <a:rPr lang="zh-TW" altLang="en-US" sz="2800">
                <a:solidFill>
                  <a:srgbClr val="003399"/>
                </a:solidFill>
                <a:latin typeface="微軟正黑體" panose="020B0604030504040204" pitchFamily="34" charset="-120"/>
                <a:cs typeface="Times New Roman" panose="02020603050405020304" pitchFamily="18" charset="0"/>
              </a:rPr>
              <a:t>第</a:t>
            </a:r>
            <a:r>
              <a:rPr lang="en-US" altLang="zh-TW" sz="2800">
                <a:solidFill>
                  <a:srgbClr val="003399"/>
                </a:solidFill>
                <a:latin typeface="微軟正黑體" panose="020B0604030504040204" pitchFamily="34" charset="-120"/>
                <a:cs typeface="Times New Roman" panose="02020603050405020304" pitchFamily="18" charset="0"/>
              </a:rPr>
              <a:t>2</a:t>
            </a:r>
            <a:r>
              <a:rPr lang="zh-TW" altLang="en-US" sz="2800">
                <a:solidFill>
                  <a:srgbClr val="003399"/>
                </a:solidFill>
                <a:latin typeface="微軟正黑體" panose="020B0604030504040204" pitchFamily="34" charset="-120"/>
                <a:cs typeface="Times New Roman" panose="02020603050405020304" pitchFamily="18" charset="0"/>
              </a:rPr>
              <a:t>條　履約標的</a:t>
            </a:r>
            <a:r>
              <a:rPr lang="en-US" altLang="zh-TW" sz="2400">
                <a:solidFill>
                  <a:srgbClr val="008000"/>
                </a:solidFill>
                <a:latin typeface="微軟正黑體" panose="020B0604030504040204" pitchFamily="34" charset="-120"/>
                <a:cs typeface="Times New Roman" panose="02020603050405020304" pitchFamily="18" charset="0"/>
              </a:rPr>
              <a:t>(</a:t>
            </a:r>
            <a:r>
              <a:rPr kumimoji="0" lang="zh-TW" altLang="en-US" sz="2400">
                <a:solidFill>
                  <a:srgbClr val="008000"/>
                </a:solidFill>
                <a:latin typeface="微軟正黑體" panose="020B0604030504040204" pitchFamily="34" charset="-120"/>
              </a:rPr>
              <a:t>硬體設備維護服務</a:t>
            </a:r>
            <a:r>
              <a:rPr lang="en-US" altLang="zh-TW" sz="2400">
                <a:solidFill>
                  <a:srgbClr val="008000"/>
                </a:solidFill>
                <a:latin typeface="微軟正黑體" panose="020B0604030504040204" pitchFamily="34" charset="-120"/>
                <a:cs typeface="Times New Roman" panose="02020603050405020304" pitchFamily="18" charset="0"/>
              </a:rPr>
              <a:t>)</a:t>
            </a:r>
          </a:p>
        </p:txBody>
      </p:sp>
    </p:spTree>
    <p:extLst>
      <p:ext uri="{BB962C8B-B14F-4D97-AF65-F5344CB8AC3E}">
        <p14:creationId xmlns:p14="http://schemas.microsoft.com/office/powerpoint/2010/main" val="210141979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D08ACB4D-1C1A-4AF4-B6BC-FC224C0414FC}" type="slidenum">
              <a:rPr lang="en-US" altLang="zh-TW" sz="1400" smtClean="0">
                <a:solidFill>
                  <a:srgbClr val="AD1F1F"/>
                </a:solidFill>
                <a:latin typeface="Times New Roman" panose="02020603050405020304" pitchFamily="18" charset="0"/>
              </a:rPr>
              <a:pPr>
                <a:spcBef>
                  <a:spcPct val="0"/>
                </a:spcBef>
                <a:buClrTx/>
                <a:buSzTx/>
                <a:buFontTx/>
                <a:buNone/>
                <a:defRPr/>
              </a:pPr>
              <a:t>76</a:t>
            </a:fld>
            <a:endParaRPr lang="en-US" altLang="zh-TW" sz="1400">
              <a:solidFill>
                <a:srgbClr val="AD1F1F"/>
              </a:solidFill>
              <a:latin typeface="Times New Roman" panose="02020603050405020304" pitchFamily="18" charset="0"/>
            </a:endParaRPr>
          </a:p>
        </p:txBody>
      </p:sp>
      <p:sp>
        <p:nvSpPr>
          <p:cNvPr id="4" name="Rectangle 2"/>
          <p:cNvSpPr txBox="1">
            <a:spLocks noChangeArrowheads="1"/>
          </p:cNvSpPr>
          <p:nvPr/>
        </p:nvSpPr>
        <p:spPr bwMode="auto">
          <a:xfrm>
            <a:off x="395288" y="542925"/>
            <a:ext cx="6156932"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defRPr/>
            </a:pPr>
            <a:r>
              <a:rPr lang="zh-TW" altLang="en-US" sz="2800">
                <a:solidFill>
                  <a:srgbClr val="003399"/>
                </a:solidFill>
                <a:latin typeface="+mj-ea"/>
                <a:cs typeface="Times New Roman" panose="02020603050405020304" pitchFamily="18" charset="0"/>
              </a:rPr>
              <a:t>第</a:t>
            </a:r>
            <a:r>
              <a:rPr lang="en-US" altLang="zh-TW" sz="2800">
                <a:solidFill>
                  <a:srgbClr val="003399"/>
                </a:solidFill>
                <a:latin typeface="+mj-ea"/>
                <a:cs typeface="Times New Roman" panose="02020603050405020304" pitchFamily="18" charset="0"/>
              </a:rPr>
              <a:t>2</a:t>
            </a:r>
            <a:r>
              <a:rPr lang="zh-TW" altLang="en-US" sz="2800">
                <a:solidFill>
                  <a:srgbClr val="003399"/>
                </a:solidFill>
                <a:latin typeface="+mj-ea"/>
                <a:cs typeface="Times New Roman" panose="02020603050405020304" pitchFamily="18" charset="0"/>
              </a:rPr>
              <a:t>條　履約標的</a:t>
            </a:r>
            <a:r>
              <a:rPr lang="en-US" altLang="zh-TW" sz="2800">
                <a:solidFill>
                  <a:srgbClr val="003399"/>
                </a:solidFill>
                <a:latin typeface="+mj-ea"/>
                <a:cs typeface="Times New Roman" panose="02020603050405020304" pitchFamily="18" charset="0"/>
              </a:rPr>
              <a:t>(</a:t>
            </a:r>
            <a:r>
              <a:rPr lang="en-US" altLang="zh-TW" sz="2800">
                <a:solidFill>
                  <a:srgbClr val="C00000"/>
                </a:solidFill>
                <a:latin typeface="+mj-ea"/>
                <a:cs typeface="Times New Roman" panose="02020603050405020304" pitchFamily="18" charset="0"/>
              </a:rPr>
              <a:t>110.04.09</a:t>
            </a:r>
            <a:r>
              <a:rPr lang="zh-TW" altLang="en-US" sz="2800">
                <a:solidFill>
                  <a:srgbClr val="C00000"/>
                </a:solidFill>
                <a:latin typeface="+mj-ea"/>
                <a:cs typeface="Times New Roman" panose="02020603050405020304" pitchFamily="18" charset="0"/>
              </a:rPr>
              <a:t>版</a:t>
            </a:r>
            <a:r>
              <a:rPr lang="en-US" altLang="zh-TW" sz="2800">
                <a:solidFill>
                  <a:srgbClr val="003399"/>
                </a:solidFill>
                <a:latin typeface="+mj-ea"/>
                <a:cs typeface="Times New Roman" panose="02020603050405020304" pitchFamily="18" charset="0"/>
              </a:rPr>
              <a:t>)</a:t>
            </a:r>
          </a:p>
        </p:txBody>
      </p:sp>
      <p:sp>
        <p:nvSpPr>
          <p:cNvPr id="6" name="Rectangle 11"/>
          <p:cNvSpPr>
            <a:spLocks noChangeArrowheads="1"/>
          </p:cNvSpPr>
          <p:nvPr/>
        </p:nvSpPr>
        <p:spPr bwMode="auto">
          <a:xfrm>
            <a:off x="179388" y="1073150"/>
            <a:ext cx="8812212" cy="5784850"/>
          </a:xfrm>
          <a:prstGeom prst="rect">
            <a:avLst/>
          </a:prstGeom>
          <a:noFill/>
          <a:ln w="9525">
            <a:noFill/>
            <a:miter lim="800000"/>
            <a:headEnd/>
            <a:tailEnd/>
          </a:ln>
          <a:effectLst/>
        </p:spPr>
        <p:txBody>
          <a:bodyPr/>
          <a:lstStyle/>
          <a:p>
            <a:pPr marL="627063" lvl="1" indent="-557213" algn="just" eaLnBrk="1" hangingPunct="1">
              <a:lnSpc>
                <a:spcPts val="2600"/>
              </a:lnSpc>
              <a:spcBef>
                <a:spcPts val="0"/>
              </a:spcBef>
              <a:buClr>
                <a:srgbClr val="006600"/>
              </a:buClr>
              <a:buSzPct val="75000"/>
              <a:defRPr/>
            </a:pPr>
            <a:r>
              <a:rPr kumimoji="0" lang="en-US" altLang="zh-TW" sz="2300" b="1">
                <a:solidFill>
                  <a:srgbClr val="0000FF"/>
                </a:solidFill>
                <a:latin typeface="+mj-ea"/>
                <a:ea typeface="+mj-ea"/>
              </a:rPr>
              <a:t>(</a:t>
            </a:r>
            <a:r>
              <a:rPr kumimoji="0" lang="zh-TW" altLang="en-US" sz="2300" b="1">
                <a:solidFill>
                  <a:srgbClr val="0000FF"/>
                </a:solidFill>
                <a:latin typeface="+mj-ea"/>
                <a:ea typeface="+mj-ea"/>
              </a:rPr>
              <a:t>二</a:t>
            </a:r>
            <a:r>
              <a:rPr kumimoji="0" lang="en-US" altLang="zh-TW" sz="2300" b="1">
                <a:solidFill>
                  <a:srgbClr val="0000FF"/>
                </a:solidFill>
                <a:latin typeface="+mj-ea"/>
                <a:ea typeface="+mj-ea"/>
              </a:rPr>
              <a:t>)</a:t>
            </a:r>
            <a:r>
              <a:rPr kumimoji="0" lang="zh-TW" altLang="en-US" sz="2300" b="1">
                <a:solidFill>
                  <a:srgbClr val="0000FF"/>
                </a:solidFill>
                <a:latin typeface="+mj-ea"/>
                <a:ea typeface="+mj-ea"/>
              </a:rPr>
              <a:t>廠商應給付之標的及工作事項</a:t>
            </a:r>
            <a:r>
              <a:rPr kumimoji="0" lang="en-US" altLang="zh-TW" sz="2300" b="1">
                <a:solidFill>
                  <a:srgbClr val="0000FF"/>
                </a:solidFill>
                <a:latin typeface="+mj-ea"/>
                <a:ea typeface="+mj-ea"/>
              </a:rPr>
              <a:t>(</a:t>
            </a:r>
            <a:r>
              <a:rPr kumimoji="0" lang="zh-TW" altLang="en-US" sz="2300" b="1">
                <a:solidFill>
                  <a:srgbClr val="0000FF"/>
                </a:solidFill>
                <a:latin typeface="+mj-ea"/>
                <a:ea typeface="+mj-ea"/>
              </a:rPr>
              <a:t>招標時載明</a:t>
            </a:r>
            <a:r>
              <a:rPr kumimoji="0" lang="en-US" altLang="zh-TW" sz="2300" b="1">
                <a:solidFill>
                  <a:srgbClr val="0000FF"/>
                </a:solidFill>
                <a:latin typeface="+mj-ea"/>
                <a:ea typeface="+mj-ea"/>
              </a:rPr>
              <a:t>)  ……</a:t>
            </a:r>
          </a:p>
          <a:p>
            <a:pPr marL="355600" lvl="1" indent="-285750" algn="just" eaLnBrk="1" hangingPunct="1">
              <a:lnSpc>
                <a:spcPts val="2600"/>
              </a:lnSpc>
              <a:spcBef>
                <a:spcPts val="0"/>
              </a:spcBef>
              <a:buClr>
                <a:srgbClr val="006600"/>
              </a:buClr>
              <a:buSzPct val="75000"/>
              <a:defRPr/>
            </a:pPr>
            <a:r>
              <a:rPr kumimoji="0" lang="en-US" altLang="zh-TW" sz="2300"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sym typeface="Wingdings" panose="05000000000000000000" pitchFamily="2" charset="2"/>
              </a:rPr>
              <a:t></a:t>
            </a:r>
            <a:r>
              <a:rPr kumimoji="0" lang="zh-TW" altLang="en-US" sz="2300" b="1">
                <a:solidFill>
                  <a:srgbClr val="0000FF"/>
                </a:solidFill>
                <a:latin typeface="+mj-ea"/>
                <a:ea typeface="+mj-ea"/>
              </a:rPr>
              <a:t>資訊業務線上服務    </a:t>
            </a:r>
            <a:r>
              <a:rPr kumimoji="0" lang="en-US" altLang="zh-TW" sz="2300" b="1">
                <a:solidFill>
                  <a:srgbClr val="0000FF"/>
                </a:solidFill>
                <a:latin typeface="+mj-ea"/>
                <a:ea typeface="+mj-ea"/>
              </a:rPr>
              <a:t>……</a:t>
            </a:r>
          </a:p>
          <a:p>
            <a:pPr marL="355600" lvl="1" indent="-285750" algn="just" eaLnBrk="1" hangingPunct="1">
              <a:lnSpc>
                <a:spcPts val="2600"/>
              </a:lnSpc>
              <a:spcBef>
                <a:spcPts val="0"/>
              </a:spcBef>
              <a:buClr>
                <a:srgbClr val="006600"/>
              </a:buClr>
              <a:buSzPct val="75000"/>
              <a:defRPr/>
            </a:pPr>
            <a:r>
              <a:rPr kumimoji="0" lang="en-US" altLang="zh-TW" sz="2300" b="1">
                <a:solidFill>
                  <a:srgbClr val="0000FF"/>
                </a:solidFill>
                <a:latin typeface="+mj-ea"/>
                <a:ea typeface="+mj-ea"/>
              </a:rPr>
              <a:t>2.</a:t>
            </a:r>
            <a:r>
              <a:rPr kumimoji="0" lang="zh-TW" altLang="en-US" sz="2300" b="1">
                <a:solidFill>
                  <a:srgbClr val="0000FF"/>
                </a:solidFill>
                <a:latin typeface="+mj-ea"/>
                <a:ea typeface="+mj-ea"/>
              </a:rPr>
              <a:t>廠商提供資訊業務線上服務，除契約另有約定外，應於契約約定時間內提出資訊業務線上服務建議書，就資訊業務線上服務具體範圍、服務水準、測試方式</a:t>
            </a:r>
            <a:r>
              <a:rPr kumimoji="0" lang="zh-TW" altLang="en-US" sz="2300" b="1" u="sng">
                <a:solidFill>
                  <a:srgbClr val="800000"/>
                </a:solidFill>
                <a:latin typeface="+mj-ea"/>
                <a:ea typeface="+mj-ea"/>
              </a:rPr>
              <a:t>、</a:t>
            </a:r>
            <a:r>
              <a:rPr kumimoji="0" lang="zh-TW" altLang="en-US" sz="2300" b="1" u="sng">
                <a:latin typeface="+mj-ea"/>
                <a:ea typeface="+mj-ea"/>
              </a:rPr>
              <a:t>資通安全管理機制及防護措施等</a:t>
            </a:r>
            <a:r>
              <a:rPr kumimoji="0" lang="zh-TW" altLang="en-US" sz="2300" b="1">
                <a:solidFill>
                  <a:srgbClr val="0000FF"/>
                </a:solidFill>
                <a:latin typeface="+mj-ea"/>
                <a:ea typeface="+mj-ea"/>
              </a:rPr>
              <a:t>向機關提出建議。上述建議書之內容，不得減損契約約定事項，並經機關核定後執行。如有減損者，無效。</a:t>
            </a:r>
          </a:p>
          <a:p>
            <a:pPr marL="87313" lvl="1" indent="-17463" algn="just" eaLnBrk="1" hangingPunct="1">
              <a:lnSpc>
                <a:spcPts val="2600"/>
              </a:lnSpc>
              <a:spcBef>
                <a:spcPts val="0"/>
              </a:spcBef>
              <a:buClr>
                <a:srgbClr val="006600"/>
              </a:buClr>
              <a:buSzPct val="75000"/>
              <a:defRPr/>
            </a:pPr>
            <a:r>
              <a:rPr kumimoji="0" lang="en-US" altLang="zh-TW" sz="2300" b="1" u="sng">
                <a:effectLst>
                  <a:outerShdw blurRad="38100" dist="38100" dir="2700000" algn="tl">
                    <a:srgbClr val="C0C0C0"/>
                  </a:outerShdw>
                </a:effectLst>
                <a:latin typeface="微軟正黑體" panose="020B0604030504040204" pitchFamily="34" charset="-120"/>
                <a:ea typeface="微軟正黑體" panose="020B0604030504040204" pitchFamily="34" charset="-120"/>
                <a:sym typeface="Wingdings" panose="05000000000000000000" pitchFamily="2" charset="2"/>
              </a:rPr>
              <a:t></a:t>
            </a:r>
            <a:r>
              <a:rPr kumimoji="0" lang="zh-TW" altLang="en-US" sz="2300" b="1" u="sng">
                <a:latin typeface="+mj-ea"/>
                <a:ea typeface="+mj-ea"/>
              </a:rPr>
              <a:t>提供開放格式資料及資料定期產製更新服務</a:t>
            </a:r>
          </a:p>
          <a:p>
            <a:pPr marL="87313" lvl="1" indent="-17463" algn="just" eaLnBrk="1" hangingPunct="1">
              <a:lnSpc>
                <a:spcPts val="2600"/>
              </a:lnSpc>
              <a:spcBef>
                <a:spcPts val="0"/>
              </a:spcBef>
              <a:buClr>
                <a:srgbClr val="006600"/>
              </a:buClr>
              <a:buSzPct val="75000"/>
              <a:defRPr/>
            </a:pPr>
            <a:r>
              <a:rPr kumimoji="0" lang="en-US" altLang="zh-TW" sz="2300" b="1" u="sng">
                <a:latin typeface="+mj-ea"/>
                <a:ea typeface="+mj-ea"/>
              </a:rPr>
              <a:t>1.</a:t>
            </a:r>
            <a:r>
              <a:rPr kumimoji="0" lang="zh-TW" altLang="en-US" sz="2300" b="1" u="sng">
                <a:latin typeface="+mj-ea"/>
                <a:ea typeface="+mj-ea"/>
              </a:rPr>
              <a:t>履約標的涉及資料產製時，廠商應為機關提供以下資料</a:t>
            </a:r>
          </a:p>
          <a:p>
            <a:pPr marL="355600" lvl="1" indent="3175" algn="just" eaLnBrk="1" hangingPunct="1">
              <a:lnSpc>
                <a:spcPts val="2600"/>
              </a:lnSpc>
              <a:spcBef>
                <a:spcPts val="0"/>
              </a:spcBef>
              <a:buClr>
                <a:srgbClr val="006600"/>
              </a:buClr>
              <a:buSzPct val="75000"/>
              <a:defRPr/>
            </a:pPr>
            <a:r>
              <a:rPr kumimoji="0" lang="en-US" altLang="zh-TW" sz="2300" b="1" u="sng">
                <a:effectLst>
                  <a:outerShdw blurRad="38100" dist="38100" dir="2700000" algn="tl">
                    <a:srgbClr val="C0C0C0"/>
                  </a:outerShdw>
                </a:effectLst>
                <a:latin typeface="微軟正黑體" panose="020B0604030504040204" pitchFamily="34" charset="-120"/>
                <a:ea typeface="微軟正黑體" panose="020B0604030504040204" pitchFamily="34" charset="-120"/>
                <a:sym typeface="Wingdings" panose="05000000000000000000" pitchFamily="2" charset="2"/>
              </a:rPr>
              <a:t> </a:t>
            </a:r>
            <a:r>
              <a:rPr kumimoji="0" lang="en-US" altLang="zh-TW" sz="2300" b="1" u="sng">
                <a:latin typeface="+mj-ea"/>
                <a:ea typeface="+mj-ea"/>
              </a:rPr>
              <a:t>XML</a:t>
            </a:r>
            <a:r>
              <a:rPr kumimoji="0" lang="zh-TW" altLang="en-US" sz="2300" b="1" u="sng">
                <a:latin typeface="+mj-ea"/>
                <a:ea typeface="+mj-ea"/>
              </a:rPr>
              <a:t>開放格式資料。</a:t>
            </a:r>
          </a:p>
          <a:p>
            <a:pPr marL="355600" lvl="1" indent="3175" algn="just" eaLnBrk="1" hangingPunct="1">
              <a:lnSpc>
                <a:spcPts val="2600"/>
              </a:lnSpc>
              <a:spcBef>
                <a:spcPts val="0"/>
              </a:spcBef>
              <a:buClr>
                <a:srgbClr val="006600"/>
              </a:buClr>
              <a:buSzPct val="75000"/>
              <a:defRPr/>
            </a:pPr>
            <a:r>
              <a:rPr kumimoji="0" lang="en-US" altLang="zh-TW" sz="2300" b="1" u="sng">
                <a:effectLst>
                  <a:outerShdw blurRad="38100" dist="38100" dir="2700000" algn="tl">
                    <a:srgbClr val="C0C0C0"/>
                  </a:outerShdw>
                </a:effectLst>
                <a:latin typeface="微軟正黑體" panose="020B0604030504040204" pitchFamily="34" charset="-120"/>
                <a:ea typeface="微軟正黑體" panose="020B0604030504040204" pitchFamily="34" charset="-120"/>
                <a:sym typeface="Wingdings" panose="05000000000000000000" pitchFamily="2" charset="2"/>
              </a:rPr>
              <a:t> </a:t>
            </a:r>
            <a:r>
              <a:rPr kumimoji="0" lang="en-US" altLang="zh-TW" sz="2300" b="1" u="sng">
                <a:latin typeface="+mj-ea"/>
                <a:ea typeface="+mj-ea"/>
              </a:rPr>
              <a:t>CSV</a:t>
            </a:r>
            <a:r>
              <a:rPr kumimoji="0" lang="zh-TW" altLang="en-US" sz="2300" b="1" u="sng">
                <a:latin typeface="+mj-ea"/>
                <a:ea typeface="+mj-ea"/>
              </a:rPr>
              <a:t>開放格式資料。</a:t>
            </a:r>
          </a:p>
          <a:p>
            <a:pPr marL="355600" lvl="1" indent="3175" algn="just" eaLnBrk="1" hangingPunct="1">
              <a:lnSpc>
                <a:spcPts val="2600"/>
              </a:lnSpc>
              <a:spcBef>
                <a:spcPts val="0"/>
              </a:spcBef>
              <a:buClr>
                <a:srgbClr val="006600"/>
              </a:buClr>
              <a:buSzPct val="75000"/>
              <a:defRPr/>
            </a:pPr>
            <a:r>
              <a:rPr kumimoji="0" lang="en-US" altLang="zh-TW" sz="2300" b="1" u="sng">
                <a:effectLst>
                  <a:outerShdw blurRad="38100" dist="38100" dir="2700000" algn="tl">
                    <a:srgbClr val="C0C0C0"/>
                  </a:outerShdw>
                </a:effectLst>
                <a:latin typeface="微軟正黑體" panose="020B0604030504040204" pitchFamily="34" charset="-120"/>
                <a:ea typeface="微軟正黑體" panose="020B0604030504040204" pitchFamily="34" charset="-120"/>
                <a:sym typeface="Wingdings" panose="05000000000000000000" pitchFamily="2" charset="2"/>
              </a:rPr>
              <a:t> </a:t>
            </a:r>
            <a:r>
              <a:rPr kumimoji="0" lang="en-US" altLang="zh-TW" sz="2300" b="1" u="sng">
                <a:latin typeface="+mj-ea"/>
                <a:ea typeface="+mj-ea"/>
              </a:rPr>
              <a:t>JSON</a:t>
            </a:r>
            <a:r>
              <a:rPr kumimoji="0" lang="zh-TW" altLang="en-US" sz="2300" b="1" u="sng">
                <a:latin typeface="+mj-ea"/>
                <a:ea typeface="+mj-ea"/>
              </a:rPr>
              <a:t>開放格式資料。</a:t>
            </a:r>
          </a:p>
          <a:p>
            <a:pPr marL="355600" lvl="1" indent="3175" algn="just" eaLnBrk="1" hangingPunct="1">
              <a:lnSpc>
                <a:spcPts val="2600"/>
              </a:lnSpc>
              <a:spcBef>
                <a:spcPts val="0"/>
              </a:spcBef>
              <a:buClr>
                <a:srgbClr val="006600"/>
              </a:buClr>
              <a:buSzPct val="75000"/>
              <a:defRPr/>
            </a:pPr>
            <a:r>
              <a:rPr kumimoji="0" lang="en-US" altLang="zh-TW" sz="2300" b="1" u="sng">
                <a:effectLst>
                  <a:outerShdw blurRad="38100" dist="38100" dir="2700000" algn="tl">
                    <a:srgbClr val="C0C0C0"/>
                  </a:outerShdw>
                </a:effectLst>
                <a:latin typeface="微軟正黑體" panose="020B0604030504040204" pitchFamily="34" charset="-120"/>
                <a:ea typeface="微軟正黑體" panose="020B0604030504040204" pitchFamily="34" charset="-120"/>
                <a:sym typeface="Wingdings" panose="05000000000000000000" pitchFamily="2" charset="2"/>
              </a:rPr>
              <a:t> </a:t>
            </a:r>
            <a:r>
              <a:rPr kumimoji="0" lang="en-US" altLang="zh-TW" sz="2300" b="1" u="sng">
                <a:latin typeface="+mj-ea"/>
                <a:ea typeface="+mj-ea"/>
              </a:rPr>
              <a:t>KML</a:t>
            </a:r>
            <a:r>
              <a:rPr kumimoji="0" lang="zh-TW" altLang="en-US" sz="2300" b="1" u="sng">
                <a:latin typeface="+mj-ea"/>
                <a:ea typeface="+mj-ea"/>
              </a:rPr>
              <a:t>地理開放格式資料。</a:t>
            </a:r>
          </a:p>
          <a:p>
            <a:pPr marL="355600" lvl="1" indent="3175" algn="just" eaLnBrk="1" hangingPunct="1">
              <a:lnSpc>
                <a:spcPts val="2600"/>
              </a:lnSpc>
              <a:spcBef>
                <a:spcPts val="0"/>
              </a:spcBef>
              <a:buClr>
                <a:srgbClr val="006600"/>
              </a:buClr>
              <a:buSzPct val="75000"/>
              <a:defRPr/>
            </a:pPr>
            <a:r>
              <a:rPr kumimoji="0" lang="en-US" altLang="zh-TW" sz="2300" b="1" u="sng">
                <a:effectLst>
                  <a:outerShdw blurRad="38100" dist="38100" dir="2700000" algn="tl">
                    <a:srgbClr val="C0C0C0"/>
                  </a:outerShdw>
                </a:effectLst>
                <a:latin typeface="微軟正黑體" panose="020B0604030504040204" pitchFamily="34" charset="-120"/>
                <a:ea typeface="微軟正黑體" panose="020B0604030504040204" pitchFamily="34" charset="-120"/>
                <a:sym typeface="Wingdings" panose="05000000000000000000" pitchFamily="2" charset="2"/>
              </a:rPr>
              <a:t> </a:t>
            </a:r>
            <a:r>
              <a:rPr kumimoji="0" lang="en-US" altLang="zh-TW" sz="2300" b="1" u="sng">
                <a:latin typeface="+mj-ea"/>
                <a:ea typeface="+mj-ea"/>
              </a:rPr>
              <a:t>SHP</a:t>
            </a:r>
            <a:r>
              <a:rPr kumimoji="0" lang="zh-TW" altLang="en-US" sz="2300" b="1" u="sng">
                <a:latin typeface="+mj-ea"/>
                <a:ea typeface="+mj-ea"/>
              </a:rPr>
              <a:t>地理開放格式資料。</a:t>
            </a:r>
          </a:p>
          <a:p>
            <a:pPr marL="355600" lvl="1" indent="3175" algn="just" eaLnBrk="1" hangingPunct="1">
              <a:lnSpc>
                <a:spcPts val="2600"/>
              </a:lnSpc>
              <a:spcBef>
                <a:spcPts val="0"/>
              </a:spcBef>
              <a:buClr>
                <a:srgbClr val="006600"/>
              </a:buClr>
              <a:buSzPct val="75000"/>
              <a:defRPr/>
            </a:pPr>
            <a:r>
              <a:rPr kumimoji="0" lang="en-US" altLang="zh-TW" sz="2300" b="1" u="sng">
                <a:effectLst>
                  <a:outerShdw blurRad="38100" dist="38100" dir="2700000" algn="tl">
                    <a:srgbClr val="C0C0C0"/>
                  </a:outerShdw>
                </a:effectLst>
                <a:latin typeface="微軟正黑體" panose="020B0604030504040204" pitchFamily="34" charset="-120"/>
                <a:ea typeface="微軟正黑體" panose="020B0604030504040204" pitchFamily="34" charset="-120"/>
                <a:sym typeface="Wingdings" panose="05000000000000000000" pitchFamily="2" charset="2"/>
              </a:rPr>
              <a:t></a:t>
            </a:r>
            <a:r>
              <a:rPr kumimoji="0" lang="zh-TW" altLang="en-US" sz="2300" b="1" u="sng">
                <a:latin typeface="+mj-ea"/>
                <a:ea typeface="+mj-ea"/>
              </a:rPr>
              <a:t>其他：</a:t>
            </a:r>
            <a:r>
              <a:rPr kumimoji="0" lang="en-US" altLang="zh-TW" sz="2300" b="1" u="sng">
                <a:latin typeface="+mj-ea"/>
                <a:ea typeface="+mj-ea"/>
              </a:rPr>
              <a:t>(</a:t>
            </a:r>
            <a:r>
              <a:rPr kumimoji="0" lang="zh-TW" altLang="en-US" sz="2300" b="1" u="sng">
                <a:latin typeface="+mj-ea"/>
                <a:ea typeface="+mj-ea"/>
              </a:rPr>
              <a:t>招標時載明</a:t>
            </a:r>
            <a:r>
              <a:rPr kumimoji="0" lang="en-US" altLang="zh-TW" sz="2300" b="1" u="sng">
                <a:latin typeface="+mj-ea"/>
                <a:ea typeface="+mj-ea"/>
              </a:rPr>
              <a:t>)</a:t>
            </a:r>
            <a:r>
              <a:rPr kumimoji="0" lang="zh-TW" altLang="en-US" sz="2300" b="1" u="sng">
                <a:latin typeface="+mj-ea"/>
                <a:ea typeface="+mj-ea"/>
              </a:rPr>
              <a:t>。</a:t>
            </a:r>
          </a:p>
          <a:p>
            <a:pPr marL="355600" lvl="1" indent="-285750" algn="just" eaLnBrk="1" hangingPunct="1">
              <a:lnSpc>
                <a:spcPts val="2600"/>
              </a:lnSpc>
              <a:spcBef>
                <a:spcPts val="0"/>
              </a:spcBef>
              <a:buClr>
                <a:srgbClr val="006600"/>
              </a:buClr>
              <a:buSzPct val="75000"/>
              <a:defRPr/>
            </a:pPr>
            <a:r>
              <a:rPr kumimoji="0" lang="en-US" altLang="zh-TW" sz="2300" b="1" u="sng">
                <a:latin typeface="+mj-ea"/>
                <a:ea typeface="+mj-ea"/>
              </a:rPr>
              <a:t>2.</a:t>
            </a:r>
            <a:r>
              <a:rPr kumimoji="0" lang="zh-TW" altLang="en-US" sz="2300" b="1" u="sng">
                <a:latin typeface="+mj-ea"/>
                <a:ea typeface="+mj-ea"/>
              </a:rPr>
              <a:t>上述資料應每     月</a:t>
            </a:r>
            <a:r>
              <a:rPr kumimoji="0" lang="en-US" altLang="zh-TW" sz="2300" b="1" u="sng">
                <a:latin typeface="+mj-ea"/>
                <a:ea typeface="+mj-ea"/>
              </a:rPr>
              <a:t>(</a:t>
            </a:r>
            <a:r>
              <a:rPr kumimoji="0" lang="zh-TW" altLang="en-US" sz="2300" b="1" u="sng">
                <a:latin typeface="+mj-ea"/>
                <a:ea typeface="+mj-ea"/>
              </a:rPr>
              <a:t>招標時載明</a:t>
            </a:r>
            <a:r>
              <a:rPr kumimoji="0" lang="en-US" altLang="zh-TW" sz="2300" b="1" u="sng">
                <a:latin typeface="+mj-ea"/>
                <a:ea typeface="+mj-ea"/>
              </a:rPr>
              <a:t>)</a:t>
            </a:r>
            <a:r>
              <a:rPr kumimoji="0" lang="zh-TW" altLang="en-US" sz="2300" b="1" u="sng">
                <a:latin typeface="+mj-ea"/>
                <a:ea typeface="+mj-ea"/>
              </a:rPr>
              <a:t>定期產製並銜接政府資料開放平臺更新。</a:t>
            </a:r>
          </a:p>
          <a:p>
            <a:pPr marL="627063" lvl="1" indent="-557213" algn="just" eaLnBrk="1" hangingPunct="1">
              <a:lnSpc>
                <a:spcPts val="2600"/>
              </a:lnSpc>
              <a:spcBef>
                <a:spcPts val="0"/>
              </a:spcBef>
              <a:buClr>
                <a:srgbClr val="006600"/>
              </a:buClr>
              <a:buSzPct val="75000"/>
              <a:defRPr/>
            </a:pPr>
            <a:endParaRPr kumimoji="0" lang="zh-TW" altLang="en-US" sz="2300" b="1">
              <a:solidFill>
                <a:srgbClr val="0000FF"/>
              </a:solidFill>
              <a:latin typeface="+mj-ea"/>
              <a:ea typeface="+mj-ea"/>
            </a:endParaRPr>
          </a:p>
        </p:txBody>
      </p:sp>
    </p:spTree>
    <p:extLst>
      <p:ext uri="{BB962C8B-B14F-4D97-AF65-F5344CB8AC3E}">
        <p14:creationId xmlns:p14="http://schemas.microsoft.com/office/powerpoint/2010/main" val="125374077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a:spLocks noGrp="1"/>
          </p:cNvSpPr>
          <p:nvPr>
            <p:ph type="sldNum" sz="quarter" idx="10"/>
          </p:nvPr>
        </p:nvSpPr>
        <p:spPr>
          <a:xfrm>
            <a:off x="8280412" y="6525344"/>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AD1F1F"/>
                </a:solidFill>
                <a:latin typeface="Times New Roman" panose="02020603050405020304" pitchFamily="18" charset="0"/>
              </a:rPr>
              <a:pPr>
                <a:spcBef>
                  <a:spcPct val="0"/>
                </a:spcBef>
                <a:buClrTx/>
                <a:buSzTx/>
                <a:buFontTx/>
                <a:buNone/>
                <a:defRPr/>
              </a:pPr>
              <a:t>77</a:t>
            </a:fld>
            <a:endParaRPr lang="en-US" altLang="zh-TW" sz="1400">
              <a:solidFill>
                <a:srgbClr val="AD1F1F"/>
              </a:solidFill>
              <a:latin typeface="Times New Roman" panose="02020603050405020304" pitchFamily="18" charset="0"/>
            </a:endParaRPr>
          </a:p>
        </p:txBody>
      </p:sp>
      <p:sp>
        <p:nvSpPr>
          <p:cNvPr id="5" name="Rectangle 11"/>
          <p:cNvSpPr>
            <a:spLocks noChangeArrowheads="1"/>
          </p:cNvSpPr>
          <p:nvPr/>
        </p:nvSpPr>
        <p:spPr bwMode="auto">
          <a:xfrm>
            <a:off x="113854" y="169935"/>
            <a:ext cx="8166558" cy="839117"/>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r>
              <a:rPr lang="zh-TW" altLang="en-US" b="1">
                <a:solidFill>
                  <a:srgbClr val="C00000"/>
                </a:solidFill>
                <a:latin typeface="微軟正黑體" panose="020B0604030504040204" pitchFamily="34" charset="-120"/>
                <a:ea typeface="微軟正黑體" panose="020B0604030504040204" pitchFamily="34" charset="-120"/>
              </a:rPr>
              <a:t>資訊服務採購缺失類型：</a:t>
            </a:r>
            <a:r>
              <a:rPr lang="zh-TW" altLang="en-US" sz="2800" b="1">
                <a:solidFill>
                  <a:srgbClr val="006600"/>
                </a:solidFill>
                <a:latin typeface="微軟正黑體" panose="020B0604030504040204" pitchFamily="34" charset="-120"/>
                <a:ea typeface="微軟正黑體" panose="020B0604030504040204" pitchFamily="34" charset="-120"/>
              </a:rPr>
              <a:t>誤將「維護修理」與「保固」混為一談</a:t>
            </a:r>
            <a:endParaRPr lang="en-US" altLang="zh-TW" sz="2800" b="1" dirty="0">
              <a:solidFill>
                <a:srgbClr val="100278"/>
              </a:solidFill>
              <a:latin typeface="微軟正黑體" panose="020B0604030504040204" pitchFamily="34" charset="-120"/>
              <a:ea typeface="微軟正黑體" panose="020B0604030504040204" pitchFamily="34" charset="-120"/>
            </a:endParaRPr>
          </a:p>
        </p:txBody>
      </p:sp>
      <p:sp>
        <p:nvSpPr>
          <p:cNvPr id="7" name="Rectangle 11"/>
          <p:cNvSpPr>
            <a:spLocks noChangeArrowheads="1"/>
          </p:cNvSpPr>
          <p:nvPr/>
        </p:nvSpPr>
        <p:spPr bwMode="auto">
          <a:xfrm>
            <a:off x="323528" y="3837384"/>
            <a:ext cx="8532948" cy="2363924"/>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endParaRPr lang="en-US" altLang="zh-TW"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
        <p:nvSpPr>
          <p:cNvPr id="6" name="Rectangle 11"/>
          <p:cNvSpPr>
            <a:spLocks noChangeArrowheads="1"/>
          </p:cNvSpPr>
          <p:nvPr/>
        </p:nvSpPr>
        <p:spPr bwMode="auto">
          <a:xfrm>
            <a:off x="215516" y="1124744"/>
            <a:ext cx="8532948" cy="3708412"/>
          </a:xfrm>
          <a:prstGeom prst="rect">
            <a:avLst/>
          </a:prstGeom>
          <a:noFill/>
          <a:ln w="9525">
            <a:noFill/>
            <a:miter lim="800000"/>
            <a:headEnd/>
            <a:tailEnd/>
          </a:ln>
          <a:effectLst/>
        </p:spPr>
        <p:txBody>
          <a:bodyPr/>
          <a:lstStyle/>
          <a:p>
            <a:pPr indent="357188" algn="just" eaLnBrk="1" hangingPunct="1">
              <a:spcBef>
                <a:spcPct val="20000"/>
              </a:spcBef>
              <a:buClr>
                <a:srgbClr val="C00000"/>
              </a:buClr>
              <a:buSzPct val="75000"/>
              <a:defRPr/>
            </a:pPr>
            <a:r>
              <a:rPr lang="zh-TW" altLang="en-US" sz="2800" b="1">
                <a:solidFill>
                  <a:srgbClr val="100278"/>
                </a:solidFill>
                <a:latin typeface="微軟正黑體" panose="020B0604030504040204" pitchFamily="34" charset="-120"/>
                <a:ea typeface="微軟正黑體" panose="020B0604030504040204" pitchFamily="34" charset="-120"/>
              </a:rPr>
              <a:t>依「採購契約要項」第</a:t>
            </a:r>
            <a:r>
              <a:rPr lang="en-US" altLang="zh-TW" sz="2800" b="1">
                <a:solidFill>
                  <a:srgbClr val="100278"/>
                </a:solidFill>
                <a:latin typeface="微軟正黑體" panose="020B0604030504040204" pitchFamily="34" charset="-120"/>
                <a:ea typeface="微軟正黑體" panose="020B0604030504040204" pitchFamily="34" charset="-120"/>
              </a:rPr>
              <a:t>54</a:t>
            </a:r>
            <a:r>
              <a:rPr lang="zh-TW" altLang="en-US" sz="2800" b="1">
                <a:solidFill>
                  <a:srgbClr val="100278"/>
                </a:solidFill>
                <a:latin typeface="微軟正黑體" panose="020B0604030504040204" pitchFamily="34" charset="-120"/>
                <a:ea typeface="微軟正黑體" panose="020B0604030504040204" pitchFamily="34" charset="-120"/>
              </a:rPr>
              <a:t>點，維修服務係採購標的於使用期間由原供應廠商提供定期維護保養、零配件供應或故障修理等維修服務，維修服務契約應訂明廠商須提供服務之事項、標價及價金給付方式；</a:t>
            </a:r>
            <a:endParaRPr lang="en-US" altLang="zh-TW" sz="2800" b="1">
              <a:solidFill>
                <a:srgbClr val="100278"/>
              </a:solidFill>
              <a:latin typeface="微軟正黑體" panose="020B0604030504040204" pitchFamily="34" charset="-120"/>
              <a:ea typeface="微軟正黑體" panose="020B0604030504040204" pitchFamily="34" charset="-120"/>
            </a:endParaRPr>
          </a:p>
          <a:p>
            <a:pPr indent="357188" algn="just" eaLnBrk="1" hangingPunct="1">
              <a:spcBef>
                <a:spcPct val="20000"/>
              </a:spcBef>
              <a:buClr>
                <a:srgbClr val="C00000"/>
              </a:buClr>
              <a:buSzPct val="75000"/>
              <a:defRPr/>
            </a:pPr>
            <a:r>
              <a:rPr lang="zh-TW" altLang="en-US" sz="2800" b="1">
                <a:solidFill>
                  <a:srgbClr val="100278"/>
                </a:solidFill>
                <a:latin typeface="微軟正黑體" panose="020B0604030504040204" pitchFamily="34" charset="-120"/>
                <a:ea typeface="微軟正黑體" panose="020B0604030504040204" pitchFamily="34" charset="-120"/>
              </a:rPr>
              <a:t>另依資訊服務採購契約範本第</a:t>
            </a:r>
            <a:r>
              <a:rPr lang="en-US" altLang="zh-TW" sz="2800" b="1">
                <a:solidFill>
                  <a:srgbClr val="100278"/>
                </a:solidFill>
                <a:latin typeface="微軟正黑體" panose="020B0604030504040204" pitchFamily="34" charset="-120"/>
                <a:ea typeface="微軟正黑體" panose="020B0604030504040204" pitchFamily="34" charset="-120"/>
              </a:rPr>
              <a:t>13</a:t>
            </a:r>
            <a:r>
              <a:rPr lang="zh-TW" altLang="en-US" sz="2800" b="1">
                <a:solidFill>
                  <a:srgbClr val="100278"/>
                </a:solidFill>
                <a:latin typeface="微軟正黑體" panose="020B0604030504040204" pitchFamily="34" charset="-120"/>
                <a:ea typeface="微軟正黑體" panose="020B0604030504040204" pitchFamily="34" charset="-120"/>
              </a:rPr>
              <a:t>條，保固係自履約標的全部完成履約經驗收合格日之日起，由廠商保固一定期間，於保固期內發現損壞、功能或效益不符合契約規定等瑕疵，應由廠商於機關指定之期限內負責免費無條件改正。維護修理與保固屬不同服務項目，合先敘明。</a:t>
            </a:r>
            <a:endParaRPr lang="en-US" altLang="zh-TW" sz="2800" b="1" dirty="0">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07536965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a:spLocks noGrp="1"/>
          </p:cNvSpPr>
          <p:nvPr>
            <p:ph type="sldNum" sz="quarter" idx="10"/>
          </p:nvPr>
        </p:nvSpPr>
        <p:spPr>
          <a:xfrm>
            <a:off x="8280412" y="6525344"/>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AD1F1F"/>
                </a:solidFill>
                <a:latin typeface="Times New Roman" panose="02020603050405020304" pitchFamily="18" charset="0"/>
              </a:rPr>
              <a:pPr>
                <a:spcBef>
                  <a:spcPct val="0"/>
                </a:spcBef>
                <a:buClrTx/>
                <a:buSzTx/>
                <a:buFontTx/>
                <a:buNone/>
                <a:defRPr/>
              </a:pPr>
              <a:t>78</a:t>
            </a:fld>
            <a:endParaRPr lang="en-US" altLang="zh-TW" sz="1400">
              <a:solidFill>
                <a:srgbClr val="AD1F1F"/>
              </a:solidFill>
              <a:latin typeface="Times New Roman" panose="02020603050405020304" pitchFamily="18" charset="0"/>
            </a:endParaRPr>
          </a:p>
        </p:txBody>
      </p:sp>
      <p:sp>
        <p:nvSpPr>
          <p:cNvPr id="5" name="Rectangle 11"/>
          <p:cNvSpPr>
            <a:spLocks noChangeArrowheads="1"/>
          </p:cNvSpPr>
          <p:nvPr/>
        </p:nvSpPr>
        <p:spPr bwMode="auto">
          <a:xfrm>
            <a:off x="113854" y="169935"/>
            <a:ext cx="8166558" cy="839117"/>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r>
              <a:rPr lang="zh-TW" altLang="en-US" b="1">
                <a:solidFill>
                  <a:srgbClr val="C00000"/>
                </a:solidFill>
                <a:latin typeface="微軟正黑體" panose="020B0604030504040204" pitchFamily="34" charset="-120"/>
                <a:ea typeface="微軟正黑體" panose="020B0604030504040204" pitchFamily="34" charset="-120"/>
              </a:rPr>
              <a:t>資訊服務採購缺失類型：</a:t>
            </a:r>
            <a:r>
              <a:rPr lang="zh-TW" altLang="en-US" sz="2800" b="1">
                <a:solidFill>
                  <a:srgbClr val="006600"/>
                </a:solidFill>
                <a:latin typeface="微軟正黑體" panose="020B0604030504040204" pitchFamily="34" charset="-120"/>
                <a:ea typeface="微軟正黑體" panose="020B0604030504040204" pitchFamily="34" charset="-120"/>
              </a:rPr>
              <a:t>誤將「維護修理」與「保固」混為一談</a:t>
            </a:r>
            <a:r>
              <a:rPr lang="en-US" altLang="zh-TW" sz="2800" b="1">
                <a:latin typeface="微軟正黑體" panose="020B0604030504040204" pitchFamily="34" charset="-120"/>
                <a:ea typeface="微軟正黑體" panose="020B0604030504040204" pitchFamily="34" charset="-120"/>
              </a:rPr>
              <a:t>(</a:t>
            </a:r>
            <a:r>
              <a:rPr lang="zh-TW" altLang="en-US" sz="2800" b="1">
                <a:latin typeface="微軟正黑體" panose="020B0604030504040204" pitchFamily="34" charset="-120"/>
                <a:ea typeface="微軟正黑體" panose="020B0604030504040204" pitchFamily="34" charset="-120"/>
              </a:rPr>
              <a:t>續</a:t>
            </a:r>
            <a:r>
              <a:rPr lang="en-US" altLang="zh-TW" sz="2800" b="1">
                <a:latin typeface="微軟正黑體" panose="020B0604030504040204" pitchFamily="34" charset="-120"/>
                <a:ea typeface="微軟正黑體" panose="020B0604030504040204" pitchFamily="34" charset="-120"/>
              </a:rPr>
              <a:t>)</a:t>
            </a:r>
            <a:endParaRPr lang="en-US" altLang="zh-TW" sz="2800" b="1" dirty="0">
              <a:latin typeface="微軟正黑體" panose="020B0604030504040204" pitchFamily="34" charset="-120"/>
              <a:ea typeface="微軟正黑體" panose="020B0604030504040204" pitchFamily="34" charset="-120"/>
            </a:endParaRPr>
          </a:p>
        </p:txBody>
      </p:sp>
      <p:sp>
        <p:nvSpPr>
          <p:cNvPr id="7" name="Rectangle 11"/>
          <p:cNvSpPr>
            <a:spLocks noChangeArrowheads="1"/>
          </p:cNvSpPr>
          <p:nvPr/>
        </p:nvSpPr>
        <p:spPr bwMode="auto">
          <a:xfrm>
            <a:off x="323528" y="3837384"/>
            <a:ext cx="8532948" cy="2363924"/>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endParaRPr lang="en-US" altLang="zh-TW"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
        <p:nvSpPr>
          <p:cNvPr id="6" name="Rectangle 11"/>
          <p:cNvSpPr>
            <a:spLocks noChangeArrowheads="1"/>
          </p:cNvSpPr>
          <p:nvPr/>
        </p:nvSpPr>
        <p:spPr bwMode="auto">
          <a:xfrm>
            <a:off x="215516" y="1124744"/>
            <a:ext cx="8532948" cy="3708412"/>
          </a:xfrm>
          <a:prstGeom prst="rect">
            <a:avLst/>
          </a:prstGeom>
          <a:noFill/>
          <a:ln w="9525">
            <a:noFill/>
            <a:miter lim="800000"/>
            <a:headEnd/>
            <a:tailEnd/>
          </a:ln>
          <a:effectLst/>
        </p:spPr>
        <p:txBody>
          <a:bodyPr/>
          <a:lstStyle/>
          <a:p>
            <a:pPr indent="357188" algn="just" eaLnBrk="1" hangingPunct="1">
              <a:spcBef>
                <a:spcPct val="20000"/>
              </a:spcBef>
              <a:buClr>
                <a:srgbClr val="C00000"/>
              </a:buClr>
              <a:buSzPct val="75000"/>
              <a:defRPr/>
            </a:pPr>
            <a:r>
              <a:rPr lang="zh-TW" altLang="en-US" sz="2600" b="1">
                <a:solidFill>
                  <a:srgbClr val="100278"/>
                </a:solidFill>
                <a:latin typeface="微軟正黑體" panose="020B0604030504040204" pitchFamily="34" charset="-120"/>
                <a:ea typeface="微軟正黑體" panose="020B0604030504040204" pitchFamily="34" charset="-120"/>
              </a:rPr>
              <a:t>機關辦理資訊系統改版採購，投標須知第</a:t>
            </a:r>
            <a:r>
              <a:rPr lang="en-US" altLang="zh-TW" sz="2600" b="1">
                <a:solidFill>
                  <a:srgbClr val="100278"/>
                </a:solidFill>
                <a:latin typeface="微軟正黑體" panose="020B0604030504040204" pitchFamily="34" charset="-120"/>
                <a:ea typeface="微軟正黑體" panose="020B0604030504040204" pitchFamily="34" charset="-120"/>
              </a:rPr>
              <a:t>75</a:t>
            </a:r>
            <a:r>
              <a:rPr lang="zh-TW" altLang="en-US" sz="2600" b="1">
                <a:solidFill>
                  <a:srgbClr val="100278"/>
                </a:solidFill>
                <a:latin typeface="微軟正黑體" panose="020B0604030504040204" pitchFamily="34" charset="-120"/>
                <a:ea typeface="微軟正黑體" panose="020B0604030504040204" pitchFamily="34" charset="-120"/>
              </a:rPr>
              <a:t>點規定「採購標的之維護修理：</a:t>
            </a:r>
            <a:r>
              <a:rPr lang="en-US" altLang="zh-TW" sz="2600" b="1">
                <a:solidFill>
                  <a:srgbClr val="100278"/>
                </a:solidFill>
                <a:latin typeface="微軟正黑體" panose="020B0604030504040204" pitchFamily="34" charset="-120"/>
                <a:ea typeface="微軟正黑體" panose="020B0604030504040204" pitchFamily="34" charset="-120"/>
              </a:rPr>
              <a:t>……</a:t>
            </a:r>
            <a:r>
              <a:rPr lang="zh-TW" altLang="en-US" sz="2600" b="1">
                <a:solidFill>
                  <a:srgbClr val="100278"/>
                </a:solidFill>
                <a:latin typeface="微軟正黑體" panose="020B0604030504040204" pitchFamily="34" charset="-120"/>
                <a:ea typeface="微軟正黑體" panose="020B0604030504040204" pitchFamily="34" charset="-120"/>
              </a:rPr>
              <a:t>詳如</a:t>
            </a:r>
            <a:r>
              <a:rPr lang="en-US" altLang="zh-TW" sz="2600" b="1">
                <a:solidFill>
                  <a:srgbClr val="100278"/>
                </a:solidFill>
                <a:latin typeface="微軟正黑體" panose="020B0604030504040204" pitchFamily="34" charset="-120"/>
                <a:ea typeface="微軟正黑體" panose="020B0604030504040204" pitchFamily="34" charset="-120"/>
              </a:rPr>
              <a:t>111</a:t>
            </a:r>
            <a:r>
              <a:rPr lang="zh-TW" altLang="en-US" sz="2600" b="1">
                <a:solidFill>
                  <a:srgbClr val="100278"/>
                </a:solidFill>
                <a:latin typeface="微軟正黑體" panose="020B0604030504040204" pitchFamily="34" charset="-120"/>
                <a:ea typeface="微軟正黑體" panose="020B0604030504040204" pitchFamily="34" charset="-120"/>
              </a:rPr>
              <a:t>年度財產管理資訊系統改版採購案徵求廠商企劃需求書之保固服務需求。」且</a:t>
            </a:r>
            <a:r>
              <a:rPr lang="zh-TW" altLang="en-US" sz="2600" b="1" u="dbl">
                <a:solidFill>
                  <a:srgbClr val="0000FF"/>
                </a:solidFill>
                <a:uFill>
                  <a:solidFill>
                    <a:srgbClr val="FF0000"/>
                  </a:solidFill>
                </a:uFill>
                <a:latin typeface="微軟正黑體" panose="020B0604030504040204" pitchFamily="34" charset="-120"/>
                <a:ea typeface="微軟正黑體" panose="020B0604030504040204" pitchFamily="34" charset="-120"/>
              </a:rPr>
              <a:t>徵求廠商企劃需求書第</a:t>
            </a:r>
            <a:r>
              <a:rPr lang="en-US" altLang="zh-TW" sz="2600" b="1" u="dbl">
                <a:solidFill>
                  <a:srgbClr val="0000FF"/>
                </a:solidFill>
                <a:uFill>
                  <a:solidFill>
                    <a:srgbClr val="FF0000"/>
                  </a:solidFill>
                </a:uFill>
                <a:latin typeface="微軟正黑體" panose="020B0604030504040204" pitchFamily="34" charset="-120"/>
                <a:ea typeface="微軟正黑體" panose="020B0604030504040204" pitchFamily="34" charset="-120"/>
              </a:rPr>
              <a:t>8</a:t>
            </a:r>
            <a:r>
              <a:rPr lang="zh-TW" altLang="en-US" sz="2600" b="1" u="dbl">
                <a:solidFill>
                  <a:srgbClr val="0000FF"/>
                </a:solidFill>
                <a:uFill>
                  <a:solidFill>
                    <a:srgbClr val="FF0000"/>
                  </a:solidFill>
                </a:uFill>
                <a:latin typeface="微軟正黑體" panose="020B0604030504040204" pitchFamily="34" charset="-120"/>
                <a:ea typeface="微軟正黑體" panose="020B0604030504040204" pitchFamily="34" charset="-120"/>
              </a:rPr>
              <a:t>點所列保固服務需求包含要求廠商進行軟硬體問題檢測、效能調校及基本操作建議、提供本案各項技術移轉，軟體及應用系統之諮詢服務、提供系統及程式修改之技術指導等項目，已屬資訊服務採購契約範本第</a:t>
            </a:r>
            <a:r>
              <a:rPr lang="en-US" altLang="zh-TW" sz="2600" b="1" u="dbl">
                <a:solidFill>
                  <a:srgbClr val="0000FF"/>
                </a:solidFill>
                <a:uFill>
                  <a:solidFill>
                    <a:srgbClr val="FF0000"/>
                  </a:solidFill>
                </a:uFill>
                <a:latin typeface="微軟正黑體" panose="020B0604030504040204" pitchFamily="34" charset="-120"/>
                <a:ea typeface="微軟正黑體" panose="020B0604030504040204" pitchFamily="34" charset="-120"/>
              </a:rPr>
              <a:t>2</a:t>
            </a:r>
            <a:r>
              <a:rPr lang="zh-TW" altLang="en-US" sz="2600" b="1" u="dbl">
                <a:solidFill>
                  <a:srgbClr val="0000FF"/>
                </a:solidFill>
                <a:uFill>
                  <a:solidFill>
                    <a:srgbClr val="FF0000"/>
                  </a:solidFill>
                </a:uFill>
                <a:latin typeface="微軟正黑體" panose="020B0604030504040204" pitchFamily="34" charset="-120"/>
                <a:ea typeface="微軟正黑體" panose="020B0604030504040204" pitchFamily="34" charset="-120"/>
              </a:rPr>
              <a:t>條履約標的所列「應用軟體系統維護服務</a:t>
            </a:r>
            <a:r>
              <a:rPr lang="en-US" altLang="zh-TW" sz="2600" b="1" u="dbl">
                <a:solidFill>
                  <a:srgbClr val="0000FF"/>
                </a:solidFill>
                <a:uFill>
                  <a:solidFill>
                    <a:srgbClr val="FF0000"/>
                  </a:solidFill>
                </a:uFill>
                <a:latin typeface="微軟正黑體" panose="020B0604030504040204" pitchFamily="34" charset="-120"/>
                <a:ea typeface="微軟正黑體" panose="020B0604030504040204" pitchFamily="34" charset="-120"/>
              </a:rPr>
              <a:t>(</a:t>
            </a:r>
            <a:r>
              <a:rPr lang="zh-TW" altLang="en-US" sz="2600" b="1" u="dbl">
                <a:solidFill>
                  <a:srgbClr val="0000FF"/>
                </a:solidFill>
                <a:uFill>
                  <a:solidFill>
                    <a:srgbClr val="FF0000"/>
                  </a:solidFill>
                </a:uFill>
                <a:latin typeface="微軟正黑體" panose="020B0604030504040204" pitchFamily="34" charset="-120"/>
                <a:ea typeface="微軟正黑體" panose="020B0604030504040204" pitchFamily="34" charset="-120"/>
              </a:rPr>
              <a:t>如應用軟體系統瑕疵與錯誤之修正、強化系統功能等</a:t>
            </a:r>
            <a:r>
              <a:rPr lang="en-US" altLang="zh-TW" sz="2600" b="1" u="dbl">
                <a:solidFill>
                  <a:srgbClr val="0000FF"/>
                </a:solidFill>
                <a:uFill>
                  <a:solidFill>
                    <a:srgbClr val="FF0000"/>
                  </a:solidFill>
                </a:uFill>
                <a:latin typeface="微軟正黑體" panose="020B0604030504040204" pitchFamily="34" charset="-120"/>
                <a:ea typeface="微軟正黑體" panose="020B0604030504040204" pitchFamily="34" charset="-120"/>
              </a:rPr>
              <a:t>)</a:t>
            </a:r>
            <a:r>
              <a:rPr lang="zh-TW" altLang="en-US" sz="2600" b="1" u="dbl">
                <a:solidFill>
                  <a:srgbClr val="0000FF"/>
                </a:solidFill>
                <a:uFill>
                  <a:solidFill>
                    <a:srgbClr val="FF0000"/>
                  </a:solidFill>
                </a:uFill>
                <a:latin typeface="微軟正黑體" panose="020B0604030504040204" pitchFamily="34" charset="-120"/>
                <a:ea typeface="微軟正黑體" panose="020B0604030504040204" pitchFamily="34" charset="-120"/>
              </a:rPr>
              <a:t>」及「硬體設備維護服務</a:t>
            </a:r>
            <a:r>
              <a:rPr lang="en-US" altLang="zh-TW" sz="2600" b="1" u="dbl">
                <a:solidFill>
                  <a:srgbClr val="0000FF"/>
                </a:solidFill>
                <a:uFill>
                  <a:solidFill>
                    <a:srgbClr val="FF0000"/>
                  </a:solidFill>
                </a:uFill>
                <a:latin typeface="微軟正黑體" panose="020B0604030504040204" pitchFamily="34" charset="-120"/>
                <a:ea typeface="微軟正黑體" panose="020B0604030504040204" pitchFamily="34" charset="-120"/>
              </a:rPr>
              <a:t>(</a:t>
            </a:r>
            <a:r>
              <a:rPr lang="zh-TW" altLang="en-US" sz="2600" b="1" u="dbl">
                <a:solidFill>
                  <a:srgbClr val="0000FF"/>
                </a:solidFill>
                <a:uFill>
                  <a:solidFill>
                    <a:srgbClr val="FF0000"/>
                  </a:solidFill>
                </a:uFill>
                <a:latin typeface="微軟正黑體" panose="020B0604030504040204" pitchFamily="34" charset="-120"/>
                <a:ea typeface="微軟正黑體" panose="020B0604030504040204" pitchFamily="34" charset="-120"/>
              </a:rPr>
              <a:t>如硬體設備功能檢測維護保養及紀錄檔檢視等</a:t>
            </a:r>
            <a:r>
              <a:rPr lang="en-US" altLang="zh-TW" sz="2600" b="1" u="dbl">
                <a:solidFill>
                  <a:srgbClr val="0000FF"/>
                </a:solidFill>
                <a:uFill>
                  <a:solidFill>
                    <a:srgbClr val="FF0000"/>
                  </a:solidFill>
                </a:uFill>
                <a:latin typeface="微軟正黑體" panose="020B0604030504040204" pitchFamily="34" charset="-120"/>
                <a:ea typeface="微軟正黑體" panose="020B0604030504040204" pitchFamily="34" charset="-120"/>
              </a:rPr>
              <a:t>)</a:t>
            </a:r>
            <a:r>
              <a:rPr lang="zh-TW" altLang="en-US" sz="2600" b="1" u="dbl">
                <a:solidFill>
                  <a:srgbClr val="0000FF"/>
                </a:solidFill>
                <a:uFill>
                  <a:solidFill>
                    <a:srgbClr val="FF0000"/>
                  </a:solidFill>
                </a:uFill>
                <a:latin typeface="微軟正黑體" panose="020B0604030504040204" pitchFamily="34" charset="-120"/>
                <a:ea typeface="微軟正黑體" panose="020B0604030504040204" pitchFamily="34" charset="-120"/>
              </a:rPr>
              <a:t>」項目</a:t>
            </a:r>
            <a:r>
              <a:rPr lang="zh-TW" altLang="en-US" sz="2600" b="1">
                <a:solidFill>
                  <a:srgbClr val="100278"/>
                </a:solidFill>
                <a:latin typeface="微軟正黑體" panose="020B0604030504040204" pitchFamily="34" charset="-120"/>
                <a:ea typeface="微軟正黑體" panose="020B0604030504040204" pitchFamily="34" charset="-120"/>
              </a:rPr>
              <a:t>，有誤將維護修理服務與保固項目混為一談情事，爾後辦理類案時，應視案件性質及實際需要分別訂定維護修理及保固之期間及內容等事項，避免爭議。</a:t>
            </a:r>
            <a:endParaRPr lang="en-US" altLang="zh-TW" sz="2600" b="1" dirty="0">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39063133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a:spLocks noGrp="1"/>
          </p:cNvSpPr>
          <p:nvPr>
            <p:ph type="sldNum" sz="quarter" idx="10"/>
          </p:nvPr>
        </p:nvSpPr>
        <p:spPr>
          <a:xfrm>
            <a:off x="8280412" y="6525344"/>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AD1F1F"/>
                </a:solidFill>
                <a:latin typeface="Times New Roman" panose="02020603050405020304" pitchFamily="18" charset="0"/>
              </a:rPr>
              <a:pPr>
                <a:spcBef>
                  <a:spcPct val="0"/>
                </a:spcBef>
                <a:buClrTx/>
                <a:buSzTx/>
                <a:buFontTx/>
                <a:buNone/>
                <a:defRPr/>
              </a:pPr>
              <a:t>79</a:t>
            </a:fld>
            <a:endParaRPr lang="en-US" altLang="zh-TW" sz="1400">
              <a:solidFill>
                <a:srgbClr val="AD1F1F"/>
              </a:solidFill>
              <a:latin typeface="Times New Roman" panose="02020603050405020304" pitchFamily="18" charset="0"/>
            </a:endParaRPr>
          </a:p>
        </p:txBody>
      </p:sp>
      <p:sp>
        <p:nvSpPr>
          <p:cNvPr id="5" name="Rectangle 11"/>
          <p:cNvSpPr>
            <a:spLocks noChangeArrowheads="1"/>
          </p:cNvSpPr>
          <p:nvPr/>
        </p:nvSpPr>
        <p:spPr bwMode="auto">
          <a:xfrm>
            <a:off x="113854" y="169935"/>
            <a:ext cx="8166558" cy="839117"/>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r>
              <a:rPr lang="zh-TW" altLang="en-US" b="1">
                <a:solidFill>
                  <a:srgbClr val="C00000"/>
                </a:solidFill>
                <a:latin typeface="微軟正黑體" panose="020B0604030504040204" pitchFamily="34" charset="-120"/>
                <a:ea typeface="微軟正黑體" panose="020B0604030504040204" pitchFamily="34" charset="-120"/>
              </a:rPr>
              <a:t>資訊服務採購缺失類型：</a:t>
            </a:r>
            <a:r>
              <a:rPr lang="zh-TW" altLang="en-US" sz="2800" b="1">
                <a:solidFill>
                  <a:srgbClr val="006600"/>
                </a:solidFill>
                <a:latin typeface="微軟正黑體" panose="020B0604030504040204" pitchFamily="34" charset="-120"/>
                <a:ea typeface="微軟正黑體" panose="020B0604030504040204" pitchFamily="34" charset="-120"/>
              </a:rPr>
              <a:t>誤將「維護修理」與「保固」混為一談</a:t>
            </a:r>
            <a:r>
              <a:rPr lang="en-US" altLang="zh-TW" sz="2800" b="1">
                <a:latin typeface="微軟正黑體" panose="020B0604030504040204" pitchFamily="34" charset="-120"/>
                <a:ea typeface="微軟正黑體" panose="020B0604030504040204" pitchFamily="34" charset="-120"/>
              </a:rPr>
              <a:t>(</a:t>
            </a:r>
            <a:r>
              <a:rPr lang="zh-TW" altLang="en-US" sz="2800" b="1">
                <a:latin typeface="微軟正黑體" panose="020B0604030504040204" pitchFamily="34" charset="-120"/>
                <a:ea typeface="微軟正黑體" panose="020B0604030504040204" pitchFamily="34" charset="-120"/>
              </a:rPr>
              <a:t>續</a:t>
            </a:r>
            <a:r>
              <a:rPr lang="en-US" altLang="zh-TW" sz="2800" b="1">
                <a:latin typeface="微軟正黑體" panose="020B0604030504040204" pitchFamily="34" charset="-120"/>
                <a:ea typeface="微軟正黑體" panose="020B0604030504040204" pitchFamily="34" charset="-120"/>
              </a:rPr>
              <a:t>)</a:t>
            </a:r>
            <a:endParaRPr lang="en-US" altLang="zh-TW" sz="2800" b="1" dirty="0">
              <a:latin typeface="微軟正黑體" panose="020B0604030504040204" pitchFamily="34" charset="-120"/>
              <a:ea typeface="微軟正黑體" panose="020B0604030504040204" pitchFamily="34" charset="-120"/>
            </a:endParaRPr>
          </a:p>
        </p:txBody>
      </p:sp>
      <p:sp>
        <p:nvSpPr>
          <p:cNvPr id="7" name="Rectangle 11"/>
          <p:cNvSpPr>
            <a:spLocks noChangeArrowheads="1"/>
          </p:cNvSpPr>
          <p:nvPr/>
        </p:nvSpPr>
        <p:spPr bwMode="auto">
          <a:xfrm>
            <a:off x="323528" y="3837384"/>
            <a:ext cx="8532948" cy="2363924"/>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endParaRPr lang="en-US" altLang="zh-TW"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
        <p:nvSpPr>
          <p:cNvPr id="6" name="Rectangle 11"/>
          <p:cNvSpPr>
            <a:spLocks noChangeArrowheads="1"/>
          </p:cNvSpPr>
          <p:nvPr/>
        </p:nvSpPr>
        <p:spPr bwMode="auto">
          <a:xfrm>
            <a:off x="215516" y="1124743"/>
            <a:ext cx="8532948" cy="5645075"/>
          </a:xfrm>
          <a:prstGeom prst="rect">
            <a:avLst/>
          </a:prstGeom>
          <a:noFill/>
          <a:ln w="9525">
            <a:noFill/>
            <a:miter lim="800000"/>
            <a:headEnd/>
            <a:tailEnd/>
          </a:ln>
          <a:effectLst/>
        </p:spPr>
        <p:txBody>
          <a:bodyPr/>
          <a:lstStyle/>
          <a:p>
            <a:pPr indent="357188" algn="just" eaLnBrk="1" hangingPunct="1">
              <a:spcBef>
                <a:spcPct val="20000"/>
              </a:spcBef>
              <a:buClr>
                <a:srgbClr val="C00000"/>
              </a:buClr>
              <a:buSzPct val="75000"/>
              <a:defRPr/>
            </a:pPr>
            <a:r>
              <a:rPr lang="zh-TW" altLang="en-US" sz="2600" b="1">
                <a:solidFill>
                  <a:srgbClr val="100278"/>
                </a:solidFill>
                <a:latin typeface="微軟正黑體" panose="020B0604030504040204" pitchFamily="34" charset="-120"/>
                <a:ea typeface="微軟正黑體" panose="020B0604030504040204" pitchFamily="34" charset="-120"/>
              </a:rPr>
              <a:t>招標文件所載</a:t>
            </a:r>
            <a:r>
              <a:rPr lang="zh-TW" altLang="en-US" sz="2600" b="1" u="dbl">
                <a:solidFill>
                  <a:srgbClr val="100278"/>
                </a:solidFill>
                <a:uFill>
                  <a:solidFill>
                    <a:srgbClr val="FF0000"/>
                  </a:solidFill>
                </a:uFill>
                <a:latin typeface="微軟正黑體" panose="020B0604030504040204" pitchFamily="34" charset="-120"/>
                <a:ea typeface="微軟正黑體" panose="020B0604030504040204" pitchFamily="34" charset="-120"/>
              </a:rPr>
              <a:t>保固事項「另為因應實際業務需要而需調整系統功能所增撰之程式，其幅度在本案新增功能驗收完成總程式支數</a:t>
            </a:r>
            <a:r>
              <a:rPr lang="en-US" altLang="zh-TW" sz="2600" b="1" u="dbl">
                <a:solidFill>
                  <a:srgbClr val="100278"/>
                </a:solidFill>
                <a:uFill>
                  <a:solidFill>
                    <a:srgbClr val="FF0000"/>
                  </a:solidFill>
                </a:uFill>
                <a:latin typeface="微軟正黑體" panose="020B0604030504040204" pitchFamily="34" charset="-120"/>
                <a:ea typeface="微軟正黑體" panose="020B0604030504040204" pitchFamily="34" charset="-120"/>
              </a:rPr>
              <a:t>15%</a:t>
            </a:r>
            <a:r>
              <a:rPr lang="zh-TW" altLang="en-US" sz="2600" b="1" u="dbl">
                <a:solidFill>
                  <a:srgbClr val="100278"/>
                </a:solidFill>
                <a:uFill>
                  <a:solidFill>
                    <a:srgbClr val="FF0000"/>
                  </a:solidFill>
                </a:uFill>
                <a:latin typeface="微軟正黑體" panose="020B0604030504040204" pitchFamily="34" charset="-120"/>
                <a:ea typeface="微軟正黑體" panose="020B0604030504040204" pitchFamily="34" charset="-120"/>
              </a:rPr>
              <a:t>範圍內，不另付費予廠商。」上開事項非屬保固範圍，有誤將新增系統功能增撰程式與保固項目混為一談情事</a:t>
            </a:r>
            <a:r>
              <a:rPr lang="zh-TW" altLang="en-US" sz="2600" b="1">
                <a:solidFill>
                  <a:srgbClr val="100278"/>
                </a:solidFill>
                <a:latin typeface="微軟正黑體" panose="020B0604030504040204" pitchFamily="34" charset="-120"/>
                <a:ea typeface="微軟正黑體" panose="020B0604030504040204" pitchFamily="34" charset="-120"/>
              </a:rPr>
              <a:t>。另資訊服務採購契約範本第</a:t>
            </a:r>
            <a:r>
              <a:rPr lang="en-US" altLang="zh-TW" sz="2600" b="1">
                <a:solidFill>
                  <a:srgbClr val="100278"/>
                </a:solidFill>
                <a:latin typeface="微軟正黑體" panose="020B0604030504040204" pitchFamily="34" charset="-120"/>
                <a:ea typeface="微軟正黑體" panose="020B0604030504040204" pitchFamily="34" charset="-120"/>
              </a:rPr>
              <a:t>3</a:t>
            </a:r>
            <a:r>
              <a:rPr lang="zh-TW" altLang="en-US" sz="2600" b="1">
                <a:solidFill>
                  <a:srgbClr val="100278"/>
                </a:solidFill>
                <a:latin typeface="微軟正黑體" panose="020B0604030504040204" pitchFamily="34" charset="-120"/>
                <a:ea typeface="微軟正黑體" panose="020B0604030504040204" pitchFamily="34" charset="-120"/>
              </a:rPr>
              <a:t>條有關契約價金結算方式「總包價法</a:t>
            </a:r>
            <a:r>
              <a:rPr lang="en-US" altLang="zh-TW" sz="2600" b="1">
                <a:solidFill>
                  <a:srgbClr val="100278"/>
                </a:solidFill>
                <a:latin typeface="微軟正黑體" panose="020B0604030504040204" pitchFamily="34" charset="-120"/>
                <a:ea typeface="微軟正黑體" panose="020B0604030504040204" pitchFamily="34" charset="-120"/>
              </a:rPr>
              <a:t>-</a:t>
            </a:r>
            <a:r>
              <a:rPr lang="zh-TW" altLang="en-US" sz="2600" b="1">
                <a:solidFill>
                  <a:srgbClr val="100278"/>
                </a:solidFill>
                <a:latin typeface="微軟正黑體" panose="020B0604030504040204" pitchFamily="34" charset="-120"/>
                <a:ea typeface="微軟正黑體" panose="020B0604030504040204" pitchFamily="34" charset="-120"/>
              </a:rPr>
              <a:t>機關於訂約後要求系統功能數調整達</a:t>
            </a:r>
            <a:r>
              <a:rPr lang="en-US" altLang="zh-TW" sz="2600" b="1">
                <a:solidFill>
                  <a:srgbClr val="100278"/>
                </a:solidFill>
                <a:latin typeface="微軟正黑體" panose="020B0604030504040204" pitchFamily="34" charset="-120"/>
                <a:ea typeface="微軟正黑體" panose="020B0604030504040204" pitchFamily="34" charset="-120"/>
              </a:rPr>
              <a:t>5%</a:t>
            </a:r>
            <a:r>
              <a:rPr lang="zh-TW" altLang="en-US" sz="2600" b="1">
                <a:solidFill>
                  <a:srgbClr val="100278"/>
                </a:solidFill>
                <a:latin typeface="微軟正黑體" panose="020B0604030504040204" pitchFamily="34" charset="-120"/>
                <a:ea typeface="微軟正黑體" panose="020B0604030504040204" pitchFamily="34" charset="-120"/>
              </a:rPr>
              <a:t>以上者，或因可歸責於機關之原因，年度需求項目投入人力變動幅度在</a:t>
            </a:r>
            <a:r>
              <a:rPr lang="en-US" altLang="zh-TW" sz="2600" b="1">
                <a:solidFill>
                  <a:srgbClr val="100278"/>
                </a:solidFill>
                <a:latin typeface="微軟正黑體" panose="020B0604030504040204" pitchFamily="34" charset="-120"/>
                <a:ea typeface="微軟正黑體" panose="020B0604030504040204" pitchFamily="34" charset="-120"/>
              </a:rPr>
              <a:t>5%</a:t>
            </a:r>
            <a:r>
              <a:rPr lang="zh-TW" altLang="en-US" sz="2600" b="1">
                <a:solidFill>
                  <a:srgbClr val="100278"/>
                </a:solidFill>
                <a:latin typeface="微軟正黑體" panose="020B0604030504040204" pitchFamily="34" charset="-120"/>
                <a:ea typeface="微軟正黑體" panose="020B0604030504040204" pitchFamily="34" charset="-120"/>
              </a:rPr>
              <a:t>以上者，其逾</a:t>
            </a:r>
            <a:r>
              <a:rPr lang="en-US" altLang="zh-TW" sz="2600" b="1">
                <a:solidFill>
                  <a:srgbClr val="100278"/>
                </a:solidFill>
                <a:latin typeface="微軟正黑體" panose="020B0604030504040204" pitchFamily="34" charset="-120"/>
                <a:ea typeface="微軟正黑體" panose="020B0604030504040204" pitchFamily="34" charset="-120"/>
              </a:rPr>
              <a:t>5%</a:t>
            </a:r>
            <a:r>
              <a:rPr lang="zh-TW" altLang="en-US" sz="2600" b="1">
                <a:solidFill>
                  <a:srgbClr val="100278"/>
                </a:solidFill>
                <a:latin typeface="微軟正黑體" panose="020B0604030504040204" pitchFamily="34" charset="-120"/>
                <a:ea typeface="微軟正黑體" panose="020B0604030504040204" pitchFamily="34" charset="-120"/>
              </a:rPr>
              <a:t>部分，就相關功能或人力項目之價金，按變更比例增減契約價金。未達</a:t>
            </a:r>
            <a:r>
              <a:rPr lang="en-US" altLang="zh-TW" sz="2600" b="1">
                <a:solidFill>
                  <a:srgbClr val="100278"/>
                </a:solidFill>
                <a:latin typeface="微軟正黑體" panose="020B0604030504040204" pitchFamily="34" charset="-120"/>
                <a:ea typeface="微軟正黑體" panose="020B0604030504040204" pitchFamily="34" charset="-120"/>
              </a:rPr>
              <a:t>5%</a:t>
            </a:r>
            <a:r>
              <a:rPr lang="zh-TW" altLang="en-US" sz="2600" b="1">
                <a:solidFill>
                  <a:srgbClr val="100278"/>
                </a:solidFill>
                <a:latin typeface="微軟正黑體" panose="020B0604030504040204" pitchFamily="34" charset="-120"/>
                <a:ea typeface="微軟正黑體" panose="020B0604030504040204" pitchFamily="34" charset="-120"/>
              </a:rPr>
              <a:t>者，契約價金不予增減。」本案</a:t>
            </a:r>
            <a:r>
              <a:rPr lang="zh-TW" altLang="en-US" sz="2600" b="1" u="dbl">
                <a:solidFill>
                  <a:srgbClr val="0000FF"/>
                </a:solidFill>
                <a:uFill>
                  <a:solidFill>
                    <a:srgbClr val="FF0000"/>
                  </a:solidFill>
                </a:uFill>
                <a:latin typeface="微軟正黑體" panose="020B0604030504040204" pitchFamily="34" charset="-120"/>
                <a:ea typeface="微軟正黑體" panose="020B0604030504040204" pitchFamily="34" charset="-120"/>
              </a:rPr>
              <a:t>招標文件所訂不另付費之增撰程式支數比率，遠高於上開契約範本所訂比率</a:t>
            </a:r>
            <a:r>
              <a:rPr lang="zh-TW" altLang="en-US" sz="2600" b="1">
                <a:solidFill>
                  <a:srgbClr val="100278"/>
                </a:solidFill>
                <a:latin typeface="微軟正黑體" panose="020B0604030504040204" pitchFamily="34" charset="-120"/>
                <a:ea typeface="微軟正黑體" panose="020B0604030504040204" pitchFamily="34" charset="-120"/>
              </a:rPr>
              <a:t>，請留意採購法第</a:t>
            </a:r>
            <a:r>
              <a:rPr lang="en-US" altLang="zh-TW" sz="2600" b="1">
                <a:solidFill>
                  <a:srgbClr val="100278"/>
                </a:solidFill>
                <a:latin typeface="微軟正黑體" panose="020B0604030504040204" pitchFamily="34" charset="-120"/>
                <a:ea typeface="微軟正黑體" panose="020B0604030504040204" pitchFamily="34" charset="-120"/>
              </a:rPr>
              <a:t>6</a:t>
            </a:r>
            <a:r>
              <a:rPr lang="zh-TW" altLang="en-US" sz="2600" b="1">
                <a:solidFill>
                  <a:srgbClr val="100278"/>
                </a:solidFill>
                <a:latin typeface="微軟正黑體" panose="020B0604030504040204" pitchFamily="34" charset="-120"/>
                <a:ea typeface="微軟正黑體" panose="020B0604030504040204" pitchFamily="34" charset="-120"/>
              </a:rPr>
              <a:t>條第</a:t>
            </a:r>
            <a:r>
              <a:rPr lang="en-US" altLang="zh-TW" sz="2600" b="1">
                <a:solidFill>
                  <a:srgbClr val="100278"/>
                </a:solidFill>
                <a:latin typeface="微軟正黑體" panose="020B0604030504040204" pitchFamily="34" charset="-120"/>
                <a:ea typeface="微軟正黑體" panose="020B0604030504040204" pitchFamily="34" charset="-120"/>
              </a:rPr>
              <a:t>1</a:t>
            </a:r>
            <a:r>
              <a:rPr lang="zh-TW" altLang="en-US" sz="2600" b="1">
                <a:solidFill>
                  <a:srgbClr val="100278"/>
                </a:solidFill>
                <a:latin typeface="微軟正黑體" panose="020B0604030504040204" pitchFamily="34" charset="-120"/>
                <a:ea typeface="微軟正黑體" panose="020B0604030504040204" pitchFamily="34" charset="-120"/>
              </a:rPr>
              <a:t>項規定：「機關辦理採購，應以維護公共利益及公平合理為原則，對廠商不得為無正當理由之差別待遇。」</a:t>
            </a:r>
            <a:endParaRPr lang="en-US" altLang="zh-TW" sz="2600" b="1" dirty="0">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8467724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D08ACB4D-1C1A-4AF4-B6BC-FC224C0414FC}" type="slidenum">
              <a:rPr lang="en-US" altLang="zh-TW" sz="1400" smtClean="0">
                <a:solidFill>
                  <a:srgbClr val="AD1F1F"/>
                </a:solidFill>
                <a:latin typeface="Times New Roman" panose="02020603050405020304" pitchFamily="18" charset="0"/>
              </a:rPr>
              <a:pPr>
                <a:spcBef>
                  <a:spcPct val="0"/>
                </a:spcBef>
                <a:buClrTx/>
                <a:buSzTx/>
                <a:buFontTx/>
                <a:buNone/>
                <a:defRPr/>
              </a:pPr>
              <a:t>80</a:t>
            </a:fld>
            <a:endParaRPr lang="en-US" altLang="zh-TW" sz="1400">
              <a:solidFill>
                <a:srgbClr val="AD1F1F"/>
              </a:solidFill>
              <a:latin typeface="Times New Roman" panose="02020603050405020304" pitchFamily="18" charset="0"/>
            </a:endParaRPr>
          </a:p>
        </p:txBody>
      </p:sp>
      <p:sp>
        <p:nvSpPr>
          <p:cNvPr id="4" name="Rectangle 2"/>
          <p:cNvSpPr txBox="1">
            <a:spLocks noChangeArrowheads="1"/>
          </p:cNvSpPr>
          <p:nvPr/>
        </p:nvSpPr>
        <p:spPr bwMode="auto">
          <a:xfrm>
            <a:off x="395288" y="198983"/>
            <a:ext cx="7201048"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defRPr/>
            </a:pPr>
            <a:r>
              <a:rPr lang="zh-TW" altLang="en-US" sz="2600">
                <a:solidFill>
                  <a:srgbClr val="003399"/>
                </a:solidFill>
                <a:effectLst>
                  <a:outerShdw blurRad="38100" dist="38100" dir="2700000" algn="tl">
                    <a:srgbClr val="C0C0C0"/>
                  </a:outerShdw>
                </a:effectLst>
                <a:latin typeface="微軟正黑體" panose="020B0604030504040204" pitchFamily="34" charset="-120"/>
                <a:cs typeface="Times New Roman" panose="02020603050405020304" pitchFamily="18" charset="0"/>
              </a:rPr>
              <a:t>第</a:t>
            </a:r>
            <a:r>
              <a:rPr lang="en-US" altLang="zh-TW" sz="2600">
                <a:solidFill>
                  <a:srgbClr val="003399"/>
                </a:solidFill>
                <a:effectLst>
                  <a:outerShdw blurRad="38100" dist="38100" dir="2700000" algn="tl">
                    <a:srgbClr val="C0C0C0"/>
                  </a:outerShdw>
                </a:effectLst>
                <a:latin typeface="微軟正黑體" panose="020B0604030504040204" pitchFamily="34" charset="-120"/>
                <a:cs typeface="Times New Roman" panose="02020603050405020304" pitchFamily="18" charset="0"/>
              </a:rPr>
              <a:t>5</a:t>
            </a:r>
            <a:r>
              <a:rPr lang="zh-TW" altLang="en-US" sz="2600">
                <a:solidFill>
                  <a:srgbClr val="003399"/>
                </a:solidFill>
                <a:effectLst>
                  <a:outerShdw blurRad="38100" dist="38100" dir="2700000" algn="tl">
                    <a:srgbClr val="C0C0C0"/>
                  </a:outerShdw>
                </a:effectLst>
                <a:latin typeface="微軟正黑體" panose="020B0604030504040204" pitchFamily="34" charset="-120"/>
                <a:cs typeface="Times New Roman" panose="02020603050405020304" pitchFamily="18" charset="0"/>
              </a:rPr>
              <a:t>條　契約價金之給付條件</a:t>
            </a:r>
            <a:r>
              <a:rPr lang="en-US" altLang="zh-TW" sz="2600">
                <a:solidFill>
                  <a:srgbClr val="003399"/>
                </a:solidFill>
                <a:latin typeface="微軟正黑體" panose="020B0604030504040204" pitchFamily="34" charset="-120"/>
                <a:cs typeface="Times New Roman" panose="02020603050405020304" pitchFamily="18" charset="0"/>
              </a:rPr>
              <a:t>(</a:t>
            </a:r>
            <a:r>
              <a:rPr lang="en-US" altLang="zh-TW" sz="2600">
                <a:solidFill>
                  <a:srgbClr val="C00000"/>
                </a:solidFill>
                <a:latin typeface="微軟正黑體" panose="020B0604030504040204" pitchFamily="34" charset="-120"/>
                <a:cs typeface="Times New Roman" panose="02020603050405020304" pitchFamily="18" charset="0"/>
              </a:rPr>
              <a:t>111.04.29</a:t>
            </a:r>
            <a:r>
              <a:rPr lang="zh-TW" altLang="en-US" sz="2600">
                <a:solidFill>
                  <a:srgbClr val="C00000"/>
                </a:solidFill>
                <a:latin typeface="微軟正黑體" panose="020B0604030504040204" pitchFamily="34" charset="-120"/>
                <a:cs typeface="Times New Roman" panose="02020603050405020304" pitchFamily="18" charset="0"/>
              </a:rPr>
              <a:t>版</a:t>
            </a:r>
            <a:r>
              <a:rPr lang="en-US" altLang="zh-TW" sz="2600">
                <a:solidFill>
                  <a:srgbClr val="003399"/>
                </a:solidFill>
                <a:latin typeface="微軟正黑體" panose="020B0604030504040204" pitchFamily="34" charset="-120"/>
                <a:cs typeface="Times New Roman" panose="02020603050405020304" pitchFamily="18" charset="0"/>
              </a:rPr>
              <a:t>)</a:t>
            </a:r>
            <a:endParaRPr lang="en-US" altLang="zh-TW" sz="2600">
              <a:solidFill>
                <a:srgbClr val="003399"/>
              </a:solidFill>
              <a:effectLst>
                <a:outerShdw blurRad="38100" dist="38100" dir="2700000" algn="tl">
                  <a:srgbClr val="C0C0C0"/>
                </a:outerShdw>
              </a:effectLst>
              <a:latin typeface="微軟正黑體" panose="020B0604030504040204" pitchFamily="34" charset="-120"/>
              <a:cs typeface="Times New Roman" panose="02020603050405020304" pitchFamily="18" charset="0"/>
            </a:endParaRPr>
          </a:p>
        </p:txBody>
      </p:sp>
      <p:sp>
        <p:nvSpPr>
          <p:cNvPr id="6" name="Rectangle 11"/>
          <p:cNvSpPr>
            <a:spLocks noChangeArrowheads="1"/>
          </p:cNvSpPr>
          <p:nvPr/>
        </p:nvSpPr>
        <p:spPr bwMode="auto">
          <a:xfrm>
            <a:off x="143508" y="677106"/>
            <a:ext cx="8812212" cy="2139826"/>
          </a:xfrm>
          <a:prstGeom prst="rect">
            <a:avLst/>
          </a:prstGeom>
          <a:noFill/>
          <a:ln w="9525">
            <a:noFill/>
            <a:miter lim="800000"/>
            <a:headEnd/>
            <a:tailEnd/>
          </a:ln>
          <a:effectLst/>
        </p:spPr>
        <p:txBody>
          <a:bodyPr/>
          <a:lstStyle/>
          <a:p>
            <a:pPr marL="627063" lvl="1" indent="-557213" algn="just" eaLnBrk="1" hangingPunct="1">
              <a:spcBef>
                <a:spcPts val="0"/>
              </a:spcBef>
              <a:buClr>
                <a:srgbClr val="006600"/>
              </a:buClr>
              <a:buSzPct val="75000"/>
              <a:defRPr/>
            </a:pPr>
            <a:r>
              <a:rPr kumimoji="0" lang="en-US" altLang="zh-TW" sz="2600"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kumimoji="0" lang="zh-TW" altLang="en-US" sz="2600"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三</a:t>
            </a:r>
            <a:r>
              <a:rPr kumimoji="0" lang="en-US" altLang="zh-TW" sz="2600"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kumimoji="0" lang="zh-TW" altLang="en-US" sz="2600"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廠商履約有下列情形之一者，機關得暫停給付契約價金至情形消滅為止： </a:t>
            </a:r>
            <a:r>
              <a:rPr kumimoji="0" lang="en-US" altLang="zh-TW" sz="2600"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p>
          <a:p>
            <a:pPr marL="355600" lvl="1" indent="-285750" algn="just" eaLnBrk="1" hangingPunct="1">
              <a:spcBef>
                <a:spcPts val="0"/>
              </a:spcBef>
              <a:buClr>
                <a:srgbClr val="006600"/>
              </a:buClr>
              <a:buSzPct val="75000"/>
              <a:defRPr/>
            </a:pPr>
            <a:r>
              <a:rPr kumimoji="0" lang="en-US" altLang="zh-TW" sz="2600"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5.</a:t>
            </a:r>
            <a:r>
              <a:rPr kumimoji="0" lang="zh-TW" altLang="en-US" sz="2600"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廠商對其派至機關提供勞務之派駐勞工，未依法給付工資，未依規定繳納勞工保險費、就業保險費、</a:t>
            </a:r>
            <a:r>
              <a:rPr kumimoji="0" lang="zh-TW" altLang="en-US" sz="2600" b="1" u="sng">
                <a:solidFill>
                  <a:prstClr val="black"/>
                </a:solidFill>
                <a:latin typeface="微軟正黑體" panose="020B0604030504040204" pitchFamily="34" charset="-120"/>
                <a:ea typeface="微軟正黑體" panose="020B0604030504040204" pitchFamily="34" charset="-120"/>
              </a:rPr>
              <a:t>勞工職業災害保險費、</a:t>
            </a:r>
            <a:r>
              <a:rPr kumimoji="0" lang="zh-TW" altLang="en-US" sz="2600"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全民健康保險費或未提繳勞工退休金，且可歸責於廠商，經通知改正而屆期未改正者。</a:t>
            </a:r>
          </a:p>
        </p:txBody>
      </p:sp>
      <p:sp>
        <p:nvSpPr>
          <p:cNvPr id="8" name="Rectangle 11"/>
          <p:cNvSpPr>
            <a:spLocks noChangeArrowheads="1"/>
          </p:cNvSpPr>
          <p:nvPr/>
        </p:nvSpPr>
        <p:spPr bwMode="auto">
          <a:xfrm>
            <a:off x="174834" y="3426867"/>
            <a:ext cx="8812212" cy="1730325"/>
          </a:xfrm>
          <a:prstGeom prst="rect">
            <a:avLst/>
          </a:prstGeom>
          <a:noFill/>
          <a:ln w="9525">
            <a:noFill/>
            <a:miter lim="800000"/>
            <a:headEnd/>
            <a:tailEnd/>
          </a:ln>
          <a:effectLst/>
        </p:spPr>
        <p:txBody>
          <a:bodyPr/>
          <a:lstStyle/>
          <a:p>
            <a:pPr marL="627063" lvl="1" indent="-557213" algn="just" eaLnBrk="1" hangingPunct="1">
              <a:spcBef>
                <a:spcPts val="0"/>
              </a:spcBef>
              <a:buClr>
                <a:srgbClr val="006600"/>
              </a:buClr>
              <a:buSzPct val="75000"/>
              <a:defRPr/>
            </a:pPr>
            <a:r>
              <a:rPr kumimoji="0" lang="zh-TW" altLang="en-US" sz="2600" b="1">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註：</a:t>
            </a:r>
            <a:endParaRPr kumimoji="0" lang="en-US" altLang="zh-TW" sz="2600" b="1">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a:p>
            <a:pPr marL="88900" lvl="1" algn="just" eaLnBrk="1" hangingPunct="1">
              <a:spcBef>
                <a:spcPts val="0"/>
              </a:spcBef>
              <a:buClr>
                <a:srgbClr val="006600"/>
              </a:buClr>
              <a:buSzPct val="75000"/>
              <a:defRPr/>
            </a:pPr>
            <a:r>
              <a:rPr kumimoji="0" lang="zh-TW" altLang="en-US" sz="2600" b="1" u="sng">
                <a:solidFill>
                  <a:prstClr val="black"/>
                </a:solidFill>
                <a:latin typeface="微軟正黑體" panose="020B0604030504040204" pitchFamily="34" charset="-120"/>
                <a:ea typeface="微軟正黑體" panose="020B0604030504040204" pitchFamily="34" charset="-120"/>
              </a:rPr>
              <a:t>因應勞工職業災害保險及保護法定於</a:t>
            </a:r>
            <a:r>
              <a:rPr kumimoji="0" lang="en-US" altLang="zh-TW" sz="2600" b="1" u="sng">
                <a:solidFill>
                  <a:prstClr val="black"/>
                </a:solidFill>
                <a:latin typeface="微軟正黑體" panose="020B0604030504040204" pitchFamily="34" charset="-120"/>
                <a:ea typeface="微軟正黑體" panose="020B0604030504040204" pitchFamily="34" charset="-120"/>
              </a:rPr>
              <a:t>111</a:t>
            </a:r>
            <a:r>
              <a:rPr kumimoji="0" lang="zh-TW" altLang="en-US" sz="2600" b="1" u="sng">
                <a:solidFill>
                  <a:prstClr val="black"/>
                </a:solidFill>
                <a:latin typeface="微軟正黑體" panose="020B0604030504040204" pitchFamily="34" charset="-120"/>
                <a:ea typeface="微軟正黑體" panose="020B0604030504040204" pitchFamily="34" charset="-120"/>
              </a:rPr>
              <a:t>年</a:t>
            </a:r>
            <a:r>
              <a:rPr kumimoji="0" lang="en-US" altLang="zh-TW" sz="2600" b="1" u="sng">
                <a:solidFill>
                  <a:prstClr val="black"/>
                </a:solidFill>
                <a:latin typeface="微軟正黑體" panose="020B0604030504040204" pitchFamily="34" charset="-120"/>
                <a:ea typeface="微軟正黑體" panose="020B0604030504040204" pitchFamily="34" charset="-120"/>
              </a:rPr>
              <a:t>5</a:t>
            </a:r>
            <a:r>
              <a:rPr kumimoji="0" lang="zh-TW" altLang="en-US" sz="2600" b="1" u="sng">
                <a:solidFill>
                  <a:prstClr val="black"/>
                </a:solidFill>
                <a:latin typeface="微軟正黑體" panose="020B0604030504040204" pitchFamily="34" charset="-120"/>
                <a:ea typeface="微軟正黑體" panose="020B0604030504040204" pitchFamily="34" charset="-120"/>
              </a:rPr>
              <a:t>月</a:t>
            </a:r>
            <a:r>
              <a:rPr kumimoji="0" lang="en-US" altLang="zh-TW" sz="2600" b="1" u="sng">
                <a:solidFill>
                  <a:prstClr val="black"/>
                </a:solidFill>
                <a:latin typeface="微軟正黑體" panose="020B0604030504040204" pitchFamily="34" charset="-120"/>
                <a:ea typeface="微軟正黑體" panose="020B0604030504040204" pitchFamily="34" charset="-120"/>
              </a:rPr>
              <a:t>1</a:t>
            </a:r>
            <a:r>
              <a:rPr kumimoji="0" lang="zh-TW" altLang="en-US" sz="2600" b="1" u="sng">
                <a:solidFill>
                  <a:prstClr val="black"/>
                </a:solidFill>
                <a:latin typeface="微軟正黑體" panose="020B0604030504040204" pitchFamily="34" charset="-120"/>
                <a:ea typeface="微軟正黑體" panose="020B0604030504040204" pitchFamily="34" charset="-120"/>
              </a:rPr>
              <a:t>日施行，並參考勞動部勞工保險局</a:t>
            </a:r>
            <a:r>
              <a:rPr kumimoji="0" lang="en-US" altLang="zh-TW" sz="2600" b="1" u="sng">
                <a:solidFill>
                  <a:prstClr val="black"/>
                </a:solidFill>
                <a:latin typeface="微軟正黑體" panose="020B0604030504040204" pitchFamily="34" charset="-120"/>
                <a:ea typeface="微軟正黑體" panose="020B0604030504040204" pitchFamily="34" charset="-120"/>
              </a:rPr>
              <a:t>111</a:t>
            </a:r>
            <a:r>
              <a:rPr kumimoji="0" lang="zh-TW" altLang="en-US" sz="2600" b="1" u="sng">
                <a:solidFill>
                  <a:prstClr val="black"/>
                </a:solidFill>
                <a:latin typeface="微軟正黑體" panose="020B0604030504040204" pitchFamily="34" charset="-120"/>
                <a:ea typeface="微軟正黑體" panose="020B0604030504040204" pitchFamily="34" charset="-120"/>
              </a:rPr>
              <a:t>年</a:t>
            </a:r>
            <a:r>
              <a:rPr kumimoji="0" lang="en-US" altLang="zh-TW" sz="2600" b="1" u="sng">
                <a:solidFill>
                  <a:prstClr val="black"/>
                </a:solidFill>
                <a:latin typeface="微軟正黑體" panose="020B0604030504040204" pitchFamily="34" charset="-120"/>
                <a:ea typeface="微軟正黑體" panose="020B0604030504040204" pitchFamily="34" charset="-120"/>
              </a:rPr>
              <a:t>3</a:t>
            </a:r>
            <a:r>
              <a:rPr kumimoji="0" lang="zh-TW" altLang="en-US" sz="2600" b="1" u="sng">
                <a:solidFill>
                  <a:prstClr val="black"/>
                </a:solidFill>
                <a:latin typeface="微軟正黑體" panose="020B0604030504040204" pitchFamily="34" charset="-120"/>
                <a:ea typeface="微軟正黑體" panose="020B0604030504040204" pitchFamily="34" charset="-120"/>
              </a:rPr>
              <a:t>月</a:t>
            </a:r>
            <a:r>
              <a:rPr kumimoji="0" lang="en-US" altLang="zh-TW" sz="2600" b="1" u="sng">
                <a:solidFill>
                  <a:prstClr val="black"/>
                </a:solidFill>
                <a:latin typeface="微軟正黑體" panose="020B0604030504040204" pitchFamily="34" charset="-120"/>
                <a:ea typeface="微軟正黑體" panose="020B0604030504040204" pitchFamily="34" charset="-120"/>
              </a:rPr>
              <a:t>7</a:t>
            </a:r>
            <a:r>
              <a:rPr kumimoji="0" lang="zh-TW" altLang="en-US" sz="2600" b="1" u="sng">
                <a:solidFill>
                  <a:prstClr val="black"/>
                </a:solidFill>
                <a:latin typeface="微軟正黑體" panose="020B0604030504040204" pitchFamily="34" charset="-120"/>
                <a:ea typeface="微軟正黑體" panose="020B0604030504040204" pitchFamily="34" charset="-120"/>
              </a:rPr>
              <a:t>日保納新字第</a:t>
            </a:r>
            <a:r>
              <a:rPr kumimoji="0" lang="en-US" altLang="zh-TW" sz="2600" b="1" u="sng">
                <a:solidFill>
                  <a:prstClr val="black"/>
                </a:solidFill>
                <a:latin typeface="微軟正黑體" panose="020B0604030504040204" pitchFamily="34" charset="-120"/>
                <a:ea typeface="微軟正黑體" panose="020B0604030504040204" pitchFamily="34" charset="-120"/>
              </a:rPr>
              <a:t>11160051190</a:t>
            </a:r>
            <a:r>
              <a:rPr kumimoji="0" lang="zh-TW" altLang="en-US" sz="2600" b="1" u="sng">
                <a:solidFill>
                  <a:prstClr val="black"/>
                </a:solidFill>
                <a:latin typeface="微軟正黑體" panose="020B0604030504040204" pitchFamily="34" charset="-120"/>
                <a:ea typeface="微軟正黑體" panose="020B0604030504040204" pitchFamily="34" charset="-120"/>
              </a:rPr>
              <a:t>號函修正。</a:t>
            </a:r>
          </a:p>
        </p:txBody>
      </p:sp>
    </p:spTree>
    <p:extLst>
      <p:ext uri="{BB962C8B-B14F-4D97-AF65-F5344CB8AC3E}">
        <p14:creationId xmlns:p14="http://schemas.microsoft.com/office/powerpoint/2010/main" val="196216228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D08ACB4D-1C1A-4AF4-B6BC-FC224C0414FC}" type="slidenum">
              <a:rPr lang="en-US" altLang="zh-TW" sz="1400" smtClean="0">
                <a:solidFill>
                  <a:srgbClr val="AD1F1F"/>
                </a:solidFill>
                <a:latin typeface="Times New Roman" panose="02020603050405020304" pitchFamily="18" charset="0"/>
              </a:rPr>
              <a:pPr>
                <a:spcBef>
                  <a:spcPct val="0"/>
                </a:spcBef>
                <a:buClrTx/>
                <a:buSzTx/>
                <a:buFontTx/>
                <a:buNone/>
                <a:defRPr/>
              </a:pPr>
              <a:t>81</a:t>
            </a:fld>
            <a:endParaRPr lang="en-US" altLang="zh-TW" sz="1400">
              <a:solidFill>
                <a:srgbClr val="AD1F1F"/>
              </a:solidFill>
              <a:latin typeface="Times New Roman" panose="02020603050405020304" pitchFamily="18" charset="0"/>
            </a:endParaRPr>
          </a:p>
        </p:txBody>
      </p:sp>
      <p:sp>
        <p:nvSpPr>
          <p:cNvPr id="4" name="Rectangle 2"/>
          <p:cNvSpPr txBox="1">
            <a:spLocks noChangeArrowheads="1"/>
          </p:cNvSpPr>
          <p:nvPr/>
        </p:nvSpPr>
        <p:spPr bwMode="auto">
          <a:xfrm>
            <a:off x="395288" y="542925"/>
            <a:ext cx="7705104"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defRPr/>
            </a:pPr>
            <a:r>
              <a:rPr lang="zh-TW" altLang="en-US" sz="2800">
                <a:solidFill>
                  <a:srgbClr val="003399"/>
                </a:solidFill>
                <a:effectLst>
                  <a:outerShdw blurRad="38100" dist="38100" dir="2700000" algn="tl">
                    <a:srgbClr val="C0C0C0"/>
                  </a:outerShdw>
                </a:effectLst>
                <a:latin typeface="微軟正黑體" panose="020B0604030504040204" pitchFamily="34" charset="-120"/>
                <a:cs typeface="Times New Roman" panose="02020603050405020304" pitchFamily="18" charset="0"/>
              </a:rPr>
              <a:t>第</a:t>
            </a:r>
            <a:r>
              <a:rPr lang="en-US" altLang="zh-TW" sz="2800">
                <a:solidFill>
                  <a:srgbClr val="003399"/>
                </a:solidFill>
                <a:effectLst>
                  <a:outerShdw blurRad="38100" dist="38100" dir="2700000" algn="tl">
                    <a:srgbClr val="C0C0C0"/>
                  </a:outerShdw>
                </a:effectLst>
                <a:latin typeface="微軟正黑體" panose="020B0604030504040204" pitchFamily="34" charset="-120"/>
                <a:cs typeface="Times New Roman" panose="02020603050405020304" pitchFamily="18" charset="0"/>
              </a:rPr>
              <a:t>5</a:t>
            </a:r>
            <a:r>
              <a:rPr lang="zh-TW" altLang="en-US" sz="2800">
                <a:solidFill>
                  <a:srgbClr val="003399"/>
                </a:solidFill>
                <a:effectLst>
                  <a:outerShdw blurRad="38100" dist="38100" dir="2700000" algn="tl">
                    <a:srgbClr val="C0C0C0"/>
                  </a:outerShdw>
                </a:effectLst>
                <a:latin typeface="微軟正黑體" panose="020B0604030504040204" pitchFamily="34" charset="-120"/>
                <a:cs typeface="Times New Roman" panose="02020603050405020304" pitchFamily="18" charset="0"/>
              </a:rPr>
              <a:t>條　契約價金之給付條件</a:t>
            </a:r>
            <a:r>
              <a:rPr lang="en-US" altLang="zh-TW" sz="2800">
                <a:solidFill>
                  <a:srgbClr val="0000FF"/>
                </a:solidFill>
                <a:latin typeface="微軟正黑體" panose="020B0604030504040204" pitchFamily="34" charset="-120"/>
              </a:rPr>
              <a:t>(</a:t>
            </a:r>
            <a:r>
              <a:rPr lang="en-US" altLang="zh-TW" sz="2800">
                <a:solidFill>
                  <a:srgbClr val="C00000"/>
                </a:solidFill>
                <a:latin typeface="微軟正黑體" panose="020B0604030504040204" pitchFamily="34" charset="-120"/>
              </a:rPr>
              <a:t>108.07.25</a:t>
            </a:r>
            <a:r>
              <a:rPr lang="zh-TW" altLang="en-US" sz="2800">
                <a:solidFill>
                  <a:srgbClr val="C00000"/>
                </a:solidFill>
                <a:latin typeface="微軟正黑體" panose="020B0604030504040204" pitchFamily="34" charset="-120"/>
              </a:rPr>
              <a:t>版</a:t>
            </a:r>
            <a:r>
              <a:rPr lang="en-US" altLang="zh-TW" sz="2800">
                <a:solidFill>
                  <a:srgbClr val="0000FF"/>
                </a:solidFill>
                <a:latin typeface="微軟正黑體" panose="020B0604030504040204" pitchFamily="34" charset="-120"/>
              </a:rPr>
              <a:t>)</a:t>
            </a:r>
            <a:endParaRPr lang="en-US" altLang="zh-TW" sz="2800">
              <a:solidFill>
                <a:srgbClr val="003399"/>
              </a:solidFill>
              <a:effectLst>
                <a:outerShdw blurRad="38100" dist="38100" dir="2700000" algn="tl">
                  <a:srgbClr val="C0C0C0"/>
                </a:outerShdw>
              </a:effectLst>
              <a:latin typeface="微軟正黑體" panose="020B0604030504040204" pitchFamily="34" charset="-120"/>
              <a:cs typeface="Times New Roman" panose="02020603050405020304" pitchFamily="18" charset="0"/>
            </a:endParaRPr>
          </a:p>
        </p:txBody>
      </p:sp>
      <p:sp>
        <p:nvSpPr>
          <p:cNvPr id="6" name="Rectangle 11"/>
          <p:cNvSpPr>
            <a:spLocks noChangeArrowheads="1"/>
          </p:cNvSpPr>
          <p:nvPr/>
        </p:nvSpPr>
        <p:spPr bwMode="auto">
          <a:xfrm>
            <a:off x="179388" y="1073150"/>
            <a:ext cx="8812212" cy="4876130"/>
          </a:xfrm>
          <a:prstGeom prst="rect">
            <a:avLst/>
          </a:prstGeom>
          <a:noFill/>
          <a:ln w="9525">
            <a:noFill/>
            <a:miter lim="800000"/>
            <a:headEnd/>
            <a:tailEnd/>
          </a:ln>
          <a:effectLst/>
        </p:spPr>
        <p:txBody>
          <a:bodyPr/>
          <a:lstStyle/>
          <a:p>
            <a:pPr marL="533400" lvl="1" indent="-463550" algn="just" eaLnBrk="1" hangingPunct="1">
              <a:lnSpc>
                <a:spcPts val="3000"/>
              </a:lnSpc>
              <a:spcBef>
                <a:spcPts val="0"/>
              </a:spcBef>
              <a:buClr>
                <a:srgbClr val="006600"/>
              </a:buClr>
              <a:buSzPct val="75000"/>
              <a:defRPr/>
            </a:pPr>
            <a:r>
              <a:rPr kumimoji="0" lang="en-US" altLang="zh-TW" sz="2300"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kumimoji="0" lang="zh-TW" altLang="en-US" sz="2300"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四</a:t>
            </a:r>
            <a:r>
              <a:rPr kumimoji="0" lang="en-US" altLang="zh-TW" sz="2300"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kumimoji="0" lang="zh-TW" altLang="en-US" sz="2300"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契約價金總額曾經減價而確定，其所組成之各單項價格得依約定或合意方式調整（例如減價之金額僅自部分項目扣減）；未約定或未能合意調整方式者，如廠商所報各單項價格未有不合理之處，視同就廠商所報各單項價格依同一減價比率（決標金額</a:t>
            </a:r>
            <a:r>
              <a:rPr kumimoji="0" lang="en-US" altLang="zh-TW" sz="2300"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kumimoji="0" lang="zh-TW" altLang="en-US" sz="2300"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投標金額）調整。投標文件中報價之分項價格合計數額與決標金額不同者，依決標金額與該合計數額之比率調整之。</a:t>
            </a:r>
            <a:r>
              <a:rPr kumimoji="0" lang="zh-TW" altLang="en-US" sz="2300" b="1" u="sng">
                <a:solidFill>
                  <a:prstClr val="black"/>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但人力項目之報價不隨之調低。</a:t>
            </a:r>
            <a:endParaRPr kumimoji="0" lang="en-US" altLang="zh-TW" sz="2300" b="1" u="sng">
              <a:solidFill>
                <a:prstClr val="black"/>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a:p>
            <a:pPr marL="533400" lvl="1" indent="-463550" algn="just" eaLnBrk="1" hangingPunct="1">
              <a:lnSpc>
                <a:spcPts val="3000"/>
              </a:lnSpc>
              <a:spcBef>
                <a:spcPts val="0"/>
              </a:spcBef>
              <a:buClr>
                <a:srgbClr val="006600"/>
              </a:buClr>
              <a:buSzPct val="75000"/>
              <a:defRPr/>
            </a:pPr>
            <a:r>
              <a:rPr kumimoji="0" lang="zh-TW" altLang="en-US" sz="2300"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   </a:t>
            </a:r>
            <a:r>
              <a:rPr kumimoji="0" lang="en-US" altLang="zh-TW" sz="2300"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p>
          <a:p>
            <a:pPr marL="533400" lvl="1" indent="-463550" algn="just" eaLnBrk="1" hangingPunct="1">
              <a:lnSpc>
                <a:spcPts val="3000"/>
              </a:lnSpc>
              <a:spcBef>
                <a:spcPts val="0"/>
              </a:spcBef>
              <a:buClr>
                <a:srgbClr val="006600"/>
              </a:buClr>
              <a:buSzPct val="75000"/>
              <a:defRPr/>
            </a:pPr>
            <a:r>
              <a:rPr kumimoji="0" lang="en-US" altLang="zh-TW" sz="2300"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kumimoji="0" lang="zh-TW" altLang="en-US" sz="2300"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十八</a:t>
            </a:r>
            <a:r>
              <a:rPr kumimoji="0" lang="en-US" altLang="zh-TW" sz="2300"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kumimoji="0" lang="zh-TW" altLang="en-US" sz="2300" b="1" u="sng">
                <a:solidFill>
                  <a:prstClr val="black"/>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廠商於履約期間給與全職從事本採購案之員工薪資，如採按月計酬者，至少為      元</a:t>
            </a:r>
            <a:r>
              <a:rPr kumimoji="0" lang="en-US" altLang="zh-TW" sz="2300" b="1" u="sng">
                <a:solidFill>
                  <a:prstClr val="black"/>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kumimoji="0" lang="zh-TW" altLang="en-US" sz="2300" b="1" u="sng">
                <a:solidFill>
                  <a:prstClr val="black"/>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招標時載明，不得低於勞動基準法規定之最低基本工資；未載明者，為新臺幣</a:t>
            </a:r>
            <a:r>
              <a:rPr kumimoji="0" lang="en-US" altLang="zh-TW" sz="2300" b="1" u="sng">
                <a:solidFill>
                  <a:prstClr val="black"/>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3</a:t>
            </a:r>
            <a:r>
              <a:rPr kumimoji="0" lang="zh-TW" altLang="en-US" sz="2300" b="1" u="sng">
                <a:solidFill>
                  <a:prstClr val="black"/>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萬元</a:t>
            </a:r>
            <a:r>
              <a:rPr kumimoji="0" lang="en-US" altLang="zh-TW" sz="2300" b="1" u="sng">
                <a:solidFill>
                  <a:prstClr val="black"/>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kumimoji="0" lang="zh-TW" altLang="en-US" sz="2300" b="1" u="sng">
                <a:solidFill>
                  <a:prstClr val="black"/>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p>
        </p:txBody>
      </p:sp>
    </p:spTree>
    <p:extLst>
      <p:ext uri="{BB962C8B-B14F-4D97-AF65-F5344CB8AC3E}">
        <p14:creationId xmlns:p14="http://schemas.microsoft.com/office/powerpoint/2010/main" val="301380279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D08ACB4D-1C1A-4AF4-B6BC-FC224C0414FC}" type="slidenum">
              <a:rPr lang="en-US" altLang="zh-TW" sz="1400" smtClean="0">
                <a:solidFill>
                  <a:srgbClr val="AD1F1F"/>
                </a:solidFill>
                <a:latin typeface="Times New Roman" panose="02020603050405020304" pitchFamily="18" charset="0"/>
              </a:rPr>
              <a:pPr>
                <a:spcBef>
                  <a:spcPct val="0"/>
                </a:spcBef>
                <a:buClrTx/>
                <a:buSzTx/>
                <a:buFontTx/>
                <a:buNone/>
                <a:defRPr/>
              </a:pPr>
              <a:t>82</a:t>
            </a:fld>
            <a:endParaRPr lang="en-US" altLang="zh-TW" sz="1400">
              <a:solidFill>
                <a:srgbClr val="AD1F1F"/>
              </a:solidFill>
              <a:latin typeface="Times New Roman" panose="02020603050405020304" pitchFamily="18" charset="0"/>
            </a:endParaRPr>
          </a:p>
        </p:txBody>
      </p:sp>
      <p:sp>
        <p:nvSpPr>
          <p:cNvPr id="4" name="Rectangle 2"/>
          <p:cNvSpPr txBox="1">
            <a:spLocks noChangeArrowheads="1"/>
          </p:cNvSpPr>
          <p:nvPr/>
        </p:nvSpPr>
        <p:spPr bwMode="auto">
          <a:xfrm>
            <a:off x="395288" y="542925"/>
            <a:ext cx="7201048"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defRPr/>
            </a:pPr>
            <a:r>
              <a:rPr lang="zh-TW" altLang="en-US" sz="2800">
                <a:solidFill>
                  <a:srgbClr val="003399"/>
                </a:solidFill>
                <a:latin typeface="+mj-ea"/>
                <a:cs typeface="Times New Roman" panose="02020603050405020304" pitchFamily="18" charset="0"/>
              </a:rPr>
              <a:t>第</a:t>
            </a:r>
            <a:r>
              <a:rPr lang="en-US" altLang="zh-TW" sz="2800">
                <a:solidFill>
                  <a:srgbClr val="003399"/>
                </a:solidFill>
                <a:latin typeface="+mj-ea"/>
                <a:cs typeface="Times New Roman" panose="02020603050405020304" pitchFamily="18" charset="0"/>
              </a:rPr>
              <a:t>8</a:t>
            </a:r>
            <a:r>
              <a:rPr lang="zh-TW" altLang="en-US" sz="2800">
                <a:solidFill>
                  <a:srgbClr val="003399"/>
                </a:solidFill>
                <a:latin typeface="+mj-ea"/>
                <a:cs typeface="Times New Roman" panose="02020603050405020304" pitchFamily="18" charset="0"/>
              </a:rPr>
              <a:t>條　履約管理</a:t>
            </a:r>
            <a:r>
              <a:rPr lang="en-US" altLang="zh-TW" sz="2800">
                <a:solidFill>
                  <a:srgbClr val="0000FF"/>
                </a:solidFill>
                <a:latin typeface="+mj-ea"/>
              </a:rPr>
              <a:t>(</a:t>
            </a:r>
            <a:r>
              <a:rPr lang="en-US" altLang="zh-TW" sz="2800">
                <a:solidFill>
                  <a:srgbClr val="C00000"/>
                </a:solidFill>
                <a:latin typeface="+mj-ea"/>
              </a:rPr>
              <a:t>108.09.17</a:t>
            </a:r>
            <a:r>
              <a:rPr lang="zh-TW" altLang="en-US" sz="2800">
                <a:solidFill>
                  <a:srgbClr val="C00000"/>
                </a:solidFill>
                <a:latin typeface="+mj-ea"/>
              </a:rPr>
              <a:t>版</a:t>
            </a:r>
            <a:r>
              <a:rPr lang="en-US" altLang="zh-TW" sz="2800">
                <a:solidFill>
                  <a:srgbClr val="0000FF"/>
                </a:solidFill>
                <a:latin typeface="+mj-ea"/>
              </a:rPr>
              <a:t>)</a:t>
            </a:r>
            <a:endParaRPr lang="en-US" altLang="zh-TW" sz="2800">
              <a:solidFill>
                <a:srgbClr val="003399"/>
              </a:solidFill>
              <a:latin typeface="+mj-ea"/>
              <a:cs typeface="Times New Roman" panose="02020603050405020304" pitchFamily="18" charset="0"/>
            </a:endParaRPr>
          </a:p>
        </p:txBody>
      </p:sp>
      <p:sp>
        <p:nvSpPr>
          <p:cNvPr id="6" name="Rectangle 11"/>
          <p:cNvSpPr>
            <a:spLocks noChangeArrowheads="1"/>
          </p:cNvSpPr>
          <p:nvPr/>
        </p:nvSpPr>
        <p:spPr bwMode="auto">
          <a:xfrm>
            <a:off x="179388" y="1073150"/>
            <a:ext cx="8812212" cy="5784850"/>
          </a:xfrm>
          <a:prstGeom prst="rect">
            <a:avLst/>
          </a:prstGeom>
          <a:noFill/>
          <a:ln w="9525">
            <a:noFill/>
            <a:miter lim="800000"/>
            <a:headEnd/>
            <a:tailEnd/>
          </a:ln>
          <a:effectLst/>
        </p:spPr>
        <p:txBody>
          <a:bodyPr/>
          <a:lstStyle/>
          <a:p>
            <a:pPr marL="627063" lvl="1" indent="-557213" algn="just" eaLnBrk="1" hangingPunct="1">
              <a:lnSpc>
                <a:spcPts val="2600"/>
              </a:lnSpc>
              <a:spcBef>
                <a:spcPts val="0"/>
              </a:spcBef>
              <a:buClr>
                <a:srgbClr val="006600"/>
              </a:buClr>
              <a:buSzPct val="75000"/>
              <a:defRPr/>
            </a:pPr>
            <a:r>
              <a:rPr kumimoji="0" lang="en-US" altLang="zh-TW" sz="2300" b="1">
                <a:solidFill>
                  <a:srgbClr val="0000FF"/>
                </a:solidFill>
                <a:latin typeface="+mj-ea"/>
                <a:ea typeface="+mj-ea"/>
              </a:rPr>
              <a:t>(</a:t>
            </a:r>
            <a:r>
              <a:rPr kumimoji="0" lang="zh-TW" altLang="en-US" sz="2300" b="1">
                <a:solidFill>
                  <a:srgbClr val="0000FF"/>
                </a:solidFill>
                <a:latin typeface="+mj-ea"/>
                <a:ea typeface="+mj-ea"/>
              </a:rPr>
              <a:t>二</a:t>
            </a:r>
            <a:r>
              <a:rPr kumimoji="0" lang="en-US" altLang="zh-TW" sz="2300" b="1">
                <a:solidFill>
                  <a:srgbClr val="0000FF"/>
                </a:solidFill>
                <a:latin typeface="+mj-ea"/>
                <a:ea typeface="+mj-ea"/>
              </a:rPr>
              <a:t>)</a:t>
            </a:r>
            <a:r>
              <a:rPr kumimoji="0" lang="zh-TW" altLang="en-US" sz="2300" b="1">
                <a:solidFill>
                  <a:srgbClr val="0000FF"/>
                </a:solidFill>
                <a:latin typeface="+mj-ea"/>
                <a:ea typeface="+mj-ea"/>
              </a:rPr>
              <a:t>契約執行期間，廠商應依機關所訂之時間、地點與方式，履行下列出席、報告義務</a:t>
            </a:r>
            <a:r>
              <a:rPr kumimoji="0" lang="en-US" altLang="zh-TW" sz="2300" b="1">
                <a:solidFill>
                  <a:srgbClr val="0000FF"/>
                </a:solidFill>
                <a:latin typeface="+mj-ea"/>
                <a:ea typeface="+mj-ea"/>
              </a:rPr>
              <a:t>(</a:t>
            </a:r>
            <a:r>
              <a:rPr kumimoji="0" lang="zh-TW" altLang="en-US" sz="2300" b="1">
                <a:solidFill>
                  <a:srgbClr val="0000FF"/>
                </a:solidFill>
                <a:latin typeface="+mj-ea"/>
                <a:ea typeface="+mj-ea"/>
              </a:rPr>
              <a:t>機關於招標時視個案實際需要調整</a:t>
            </a:r>
            <a:r>
              <a:rPr kumimoji="0" lang="en-US" altLang="zh-TW" sz="2300" b="1">
                <a:solidFill>
                  <a:srgbClr val="0000FF"/>
                </a:solidFill>
                <a:latin typeface="+mj-ea"/>
                <a:ea typeface="+mj-ea"/>
              </a:rPr>
              <a:t>)</a:t>
            </a:r>
            <a:r>
              <a:rPr kumimoji="0" lang="zh-TW" altLang="en-US" sz="2300" b="1">
                <a:solidFill>
                  <a:srgbClr val="0000FF"/>
                </a:solidFill>
                <a:latin typeface="+mj-ea"/>
                <a:ea typeface="+mj-ea"/>
              </a:rPr>
              <a:t>：</a:t>
            </a:r>
            <a:endParaRPr kumimoji="0" lang="en-US" altLang="zh-TW" sz="2300" b="1">
              <a:solidFill>
                <a:srgbClr val="0000FF"/>
              </a:solidFill>
              <a:latin typeface="+mj-ea"/>
              <a:ea typeface="+mj-ea"/>
            </a:endParaRPr>
          </a:p>
          <a:p>
            <a:pPr marL="355600" lvl="1" indent="-285750" algn="just" eaLnBrk="1" hangingPunct="1">
              <a:lnSpc>
                <a:spcPts val="2600"/>
              </a:lnSpc>
              <a:spcBef>
                <a:spcPts val="0"/>
              </a:spcBef>
              <a:buClr>
                <a:srgbClr val="006600"/>
              </a:buClr>
              <a:buSzPct val="75000"/>
              <a:defRPr/>
            </a:pPr>
            <a:r>
              <a:rPr kumimoji="0" lang="en-US" altLang="zh-TW" sz="2300" b="1">
                <a:solidFill>
                  <a:srgbClr val="0000FF"/>
                </a:solidFill>
                <a:latin typeface="+mj-ea"/>
                <a:ea typeface="+mj-ea"/>
              </a:rPr>
              <a:t>1.</a:t>
            </a:r>
            <a:r>
              <a:rPr kumimoji="0" lang="zh-TW" altLang="en-US" sz="2300" b="1">
                <a:solidFill>
                  <a:srgbClr val="0000FF"/>
                </a:solidFill>
                <a:latin typeface="+mj-ea"/>
                <a:ea typeface="+mj-ea"/>
              </a:rPr>
              <a:t>工作計畫（或建議書）：</a:t>
            </a:r>
          </a:p>
          <a:p>
            <a:pPr marL="355600" lvl="1" indent="-285750" algn="just" eaLnBrk="1" hangingPunct="1">
              <a:lnSpc>
                <a:spcPts val="2600"/>
              </a:lnSpc>
              <a:spcBef>
                <a:spcPts val="0"/>
              </a:spcBef>
              <a:buClr>
                <a:srgbClr val="006600"/>
              </a:buClr>
              <a:buSzPct val="75000"/>
              <a:defRPr/>
            </a:pPr>
            <a:r>
              <a:rPr kumimoji="0" lang="en-US" altLang="zh-TW" sz="2300" b="1">
                <a:solidFill>
                  <a:srgbClr val="0000FF"/>
                </a:solidFill>
                <a:latin typeface="+mj-ea"/>
                <a:ea typeface="+mj-ea"/>
              </a:rPr>
              <a:t>(1)</a:t>
            </a:r>
            <a:r>
              <a:rPr kumimoji="0" lang="zh-TW" altLang="en-US" sz="2300" b="1">
                <a:solidFill>
                  <a:srgbClr val="0000FF"/>
                </a:solidFill>
                <a:latin typeface="+mj-ea"/>
                <a:ea typeface="+mj-ea"/>
              </a:rPr>
              <a:t>廠商應於得標後○○日</a:t>
            </a:r>
            <a:r>
              <a:rPr kumimoji="0" lang="en-US" altLang="zh-TW" sz="2300" b="1">
                <a:solidFill>
                  <a:srgbClr val="0000FF"/>
                </a:solidFill>
                <a:latin typeface="+mj-ea"/>
                <a:ea typeface="+mj-ea"/>
              </a:rPr>
              <a:t>(</a:t>
            </a:r>
            <a:r>
              <a:rPr kumimoji="0" lang="zh-TW" altLang="en-US" sz="2300" b="1">
                <a:solidFill>
                  <a:srgbClr val="0000FF"/>
                </a:solidFill>
                <a:latin typeface="+mj-ea"/>
                <a:ea typeface="+mj-ea"/>
              </a:rPr>
              <a:t>招標時載明；未載明者</a:t>
            </a:r>
            <a:r>
              <a:rPr kumimoji="0" lang="en-US" altLang="zh-TW" sz="2300" b="1">
                <a:solidFill>
                  <a:srgbClr val="0000FF"/>
                </a:solidFill>
                <a:latin typeface="+mj-ea"/>
                <a:ea typeface="+mj-ea"/>
              </a:rPr>
              <a:t>20</a:t>
            </a:r>
            <a:r>
              <a:rPr kumimoji="0" lang="zh-TW" altLang="en-US" sz="2300" b="1">
                <a:solidFill>
                  <a:srgbClr val="0000FF"/>
                </a:solidFill>
                <a:latin typeface="+mj-ea"/>
                <a:ea typeface="+mj-ea"/>
              </a:rPr>
              <a:t>日</a:t>
            </a:r>
            <a:r>
              <a:rPr kumimoji="0" lang="en-US" altLang="zh-TW" sz="2300" b="1">
                <a:solidFill>
                  <a:srgbClr val="0000FF"/>
                </a:solidFill>
                <a:latin typeface="+mj-ea"/>
                <a:ea typeface="+mj-ea"/>
              </a:rPr>
              <a:t>)</a:t>
            </a:r>
            <a:r>
              <a:rPr kumimoji="0" lang="zh-TW" altLang="en-US" sz="2300" b="1">
                <a:solidFill>
                  <a:srgbClr val="0000FF"/>
                </a:solidFill>
                <a:latin typeface="+mj-ea"/>
                <a:ea typeface="+mj-ea"/>
              </a:rPr>
              <a:t>提出工作計畫</a:t>
            </a:r>
            <a:r>
              <a:rPr kumimoji="0" lang="en-US" altLang="zh-TW" sz="2300" b="1">
                <a:solidFill>
                  <a:srgbClr val="0000FF"/>
                </a:solidFill>
                <a:latin typeface="+mj-ea"/>
                <a:ea typeface="+mj-ea"/>
              </a:rPr>
              <a:t>(</a:t>
            </a:r>
            <a:r>
              <a:rPr kumimoji="0" lang="zh-TW" altLang="en-US" sz="2300" b="1">
                <a:solidFill>
                  <a:srgbClr val="0000FF"/>
                </a:solidFill>
                <a:latin typeface="+mj-ea"/>
                <a:ea typeface="+mj-ea"/>
              </a:rPr>
              <a:t>或建議書</a:t>
            </a:r>
            <a:r>
              <a:rPr kumimoji="0" lang="en-US" altLang="zh-TW" sz="2300" b="1">
                <a:solidFill>
                  <a:srgbClr val="0000FF"/>
                </a:solidFill>
                <a:latin typeface="+mj-ea"/>
                <a:ea typeface="+mj-ea"/>
              </a:rPr>
              <a:t>)</a:t>
            </a:r>
            <a:r>
              <a:rPr kumimoji="0" lang="zh-TW" altLang="en-US" sz="2300" b="1">
                <a:solidFill>
                  <a:srgbClr val="0000FF"/>
                </a:solidFill>
                <a:latin typeface="+mj-ea"/>
                <a:ea typeface="+mj-ea"/>
              </a:rPr>
              <a:t>，說明履約範圍、目標、工作項目、各階段文件函送、相關人員工作分派及預定時程（含需求訪談及確認時程）。另包括下列事項：</a:t>
            </a:r>
            <a:r>
              <a:rPr kumimoji="0" lang="en-US" altLang="zh-TW" sz="2300" b="1">
                <a:solidFill>
                  <a:srgbClr val="0000FF"/>
                </a:solidFill>
                <a:latin typeface="+mj-ea"/>
                <a:ea typeface="+mj-ea"/>
              </a:rPr>
              <a:t>……</a:t>
            </a:r>
          </a:p>
          <a:p>
            <a:pPr marL="355600" lvl="1" indent="-285750" algn="just" eaLnBrk="1" hangingPunct="1">
              <a:lnSpc>
                <a:spcPts val="2600"/>
              </a:lnSpc>
              <a:spcBef>
                <a:spcPts val="0"/>
              </a:spcBef>
              <a:buClr>
                <a:srgbClr val="006600"/>
              </a:buClr>
              <a:buSzPct val="75000"/>
              <a:defRPr/>
            </a:pPr>
            <a:r>
              <a:rPr kumimoji="0" lang="zh-TW" altLang="en-US" sz="2300" b="1" u="sng">
                <a:latin typeface="+mj-ea"/>
                <a:sym typeface="Wingdings" panose="05000000000000000000" pitchFamily="2" charset="2"/>
              </a:rPr>
              <a:t></a:t>
            </a:r>
            <a:r>
              <a:rPr kumimoji="0" lang="zh-TW" altLang="en-US" sz="2300" b="1" u="sng">
                <a:latin typeface="+mj-ea"/>
                <a:ea typeface="+mj-ea"/>
              </a:rPr>
              <a:t>資通安全及保密之計畫。</a:t>
            </a:r>
            <a:r>
              <a:rPr kumimoji="0" lang="zh-TW" altLang="en-US" sz="2300" b="1">
                <a:latin typeface="+mj-ea"/>
                <a:ea typeface="+mj-ea"/>
              </a:rPr>
              <a:t>    </a:t>
            </a:r>
            <a:r>
              <a:rPr kumimoji="0" lang="en-US" altLang="zh-TW" sz="2300" b="1">
                <a:solidFill>
                  <a:srgbClr val="0000FF"/>
                </a:solidFill>
                <a:latin typeface="+mj-ea"/>
                <a:ea typeface="+mj-ea"/>
              </a:rPr>
              <a:t>……</a:t>
            </a:r>
          </a:p>
          <a:p>
            <a:pPr marL="355600" lvl="1" indent="-285750" algn="just" eaLnBrk="1" hangingPunct="1">
              <a:lnSpc>
                <a:spcPts val="2600"/>
              </a:lnSpc>
              <a:spcBef>
                <a:spcPts val="0"/>
              </a:spcBef>
              <a:buClr>
                <a:srgbClr val="006600"/>
              </a:buClr>
              <a:buSzPct val="75000"/>
              <a:defRPr/>
            </a:pPr>
            <a:r>
              <a:rPr kumimoji="0" lang="en-US" altLang="zh-TW" sz="2300" b="1">
                <a:solidFill>
                  <a:srgbClr val="0000FF"/>
                </a:solidFill>
                <a:latin typeface="+mj-ea"/>
                <a:ea typeface="+mj-ea"/>
              </a:rPr>
              <a:t>(</a:t>
            </a:r>
            <a:r>
              <a:rPr kumimoji="0" lang="zh-TW" altLang="en-US" sz="2300" b="1">
                <a:solidFill>
                  <a:srgbClr val="0000FF"/>
                </a:solidFill>
                <a:latin typeface="+mj-ea"/>
                <a:ea typeface="+mj-ea"/>
              </a:rPr>
              <a:t>三</a:t>
            </a:r>
            <a:r>
              <a:rPr kumimoji="0" lang="en-US" altLang="zh-TW" sz="2300" b="1">
                <a:solidFill>
                  <a:srgbClr val="0000FF"/>
                </a:solidFill>
                <a:latin typeface="+mj-ea"/>
                <a:ea typeface="+mj-ea"/>
              </a:rPr>
              <a:t>)</a:t>
            </a:r>
            <a:r>
              <a:rPr kumimoji="0" lang="zh-TW" altLang="en-US" sz="2300" b="1">
                <a:solidFill>
                  <a:srgbClr val="0000FF"/>
                </a:solidFill>
                <a:latin typeface="+mj-ea"/>
                <a:ea typeface="+mj-ea"/>
              </a:rPr>
              <a:t>廠商提供服務之團隊</a:t>
            </a:r>
          </a:p>
          <a:p>
            <a:pPr marL="355600" lvl="1" indent="-285750" algn="just" eaLnBrk="1" hangingPunct="1">
              <a:lnSpc>
                <a:spcPts val="2600"/>
              </a:lnSpc>
              <a:spcBef>
                <a:spcPts val="0"/>
              </a:spcBef>
              <a:buClr>
                <a:srgbClr val="006600"/>
              </a:buClr>
              <a:buSzPct val="75000"/>
              <a:defRPr/>
            </a:pPr>
            <a:r>
              <a:rPr kumimoji="0" lang="en-US" altLang="zh-TW" sz="2300" b="1">
                <a:solidFill>
                  <a:srgbClr val="0000FF"/>
                </a:solidFill>
                <a:latin typeface="+mj-ea"/>
                <a:ea typeface="+mj-ea"/>
              </a:rPr>
              <a:t>……</a:t>
            </a:r>
          </a:p>
          <a:p>
            <a:pPr marL="355600" lvl="1" indent="-285750" algn="just" eaLnBrk="1" hangingPunct="1">
              <a:lnSpc>
                <a:spcPts val="2600"/>
              </a:lnSpc>
              <a:spcBef>
                <a:spcPts val="0"/>
              </a:spcBef>
              <a:buClr>
                <a:srgbClr val="006600"/>
              </a:buClr>
              <a:buSzPct val="75000"/>
              <a:defRPr/>
            </a:pPr>
            <a:r>
              <a:rPr kumimoji="0" lang="en-US" altLang="zh-TW" sz="2300" b="1">
                <a:solidFill>
                  <a:srgbClr val="0000FF"/>
                </a:solidFill>
                <a:latin typeface="+mj-ea"/>
                <a:ea typeface="+mj-ea"/>
              </a:rPr>
              <a:t>4.</a:t>
            </a:r>
            <a:r>
              <a:rPr kumimoji="0" lang="zh-TW" altLang="en-US" sz="2300" b="1">
                <a:solidFill>
                  <a:srgbClr val="0000FF"/>
                </a:solidFill>
                <a:latin typeface="+mj-ea"/>
                <a:ea typeface="+mj-ea"/>
              </a:rPr>
              <a:t>廠商團隊成員應於到任當日，將已簽署之以下文件提交機關：</a:t>
            </a:r>
          </a:p>
          <a:p>
            <a:pPr marL="355600" lvl="1" indent="-285750" algn="just" eaLnBrk="1" hangingPunct="1">
              <a:lnSpc>
                <a:spcPts val="2600"/>
              </a:lnSpc>
              <a:spcBef>
                <a:spcPts val="0"/>
              </a:spcBef>
              <a:buClr>
                <a:srgbClr val="006600"/>
              </a:buClr>
              <a:buSzPct val="75000"/>
              <a:defRPr/>
            </a:pPr>
            <a:r>
              <a:rPr kumimoji="0" lang="zh-TW" altLang="en-US" sz="2300" b="1">
                <a:solidFill>
                  <a:srgbClr val="0000FF"/>
                </a:solidFill>
                <a:latin typeface="+mj-ea"/>
                <a:ea typeface="+mj-ea"/>
                <a:sym typeface="Wingdings" panose="05000000000000000000" pitchFamily="2" charset="2"/>
              </a:rPr>
              <a:t></a:t>
            </a:r>
            <a:r>
              <a:rPr kumimoji="0" lang="zh-TW" altLang="en-US" sz="2300" b="1">
                <a:solidFill>
                  <a:srgbClr val="0000FF"/>
                </a:solidFill>
                <a:latin typeface="+mj-ea"/>
                <a:ea typeface="+mj-ea"/>
              </a:rPr>
              <a:t>附件 保密同意書</a:t>
            </a:r>
            <a:r>
              <a:rPr kumimoji="0" lang="en-US" altLang="zh-TW" sz="2300" b="1">
                <a:solidFill>
                  <a:srgbClr val="0000FF"/>
                </a:solidFill>
                <a:latin typeface="+mj-ea"/>
                <a:ea typeface="+mj-ea"/>
              </a:rPr>
              <a:t>/</a:t>
            </a:r>
            <a:r>
              <a:rPr kumimoji="0" lang="zh-TW" altLang="en-US" sz="2300" b="1">
                <a:solidFill>
                  <a:srgbClr val="0000FF"/>
                </a:solidFill>
                <a:latin typeface="+mj-ea"/>
                <a:ea typeface="+mj-ea"/>
              </a:rPr>
              <a:t>保密切結書</a:t>
            </a:r>
          </a:p>
          <a:p>
            <a:pPr marL="355600" lvl="1" indent="-285750" algn="just" eaLnBrk="1" hangingPunct="1">
              <a:lnSpc>
                <a:spcPts val="2600"/>
              </a:lnSpc>
              <a:spcBef>
                <a:spcPts val="0"/>
              </a:spcBef>
              <a:buClr>
                <a:srgbClr val="006600"/>
              </a:buClr>
              <a:buSzPct val="75000"/>
              <a:defRPr/>
            </a:pPr>
            <a:r>
              <a:rPr kumimoji="0" lang="zh-TW" altLang="en-US" sz="2300" b="1">
                <a:solidFill>
                  <a:srgbClr val="0000FF"/>
                </a:solidFill>
                <a:latin typeface="+mj-ea"/>
                <a:ea typeface="+mj-ea"/>
                <a:sym typeface="Wingdings" panose="05000000000000000000" pitchFamily="2" charset="2"/>
              </a:rPr>
              <a:t></a:t>
            </a:r>
            <a:r>
              <a:rPr kumimoji="0" lang="zh-TW" altLang="en-US" sz="2300" b="1">
                <a:solidFill>
                  <a:srgbClr val="0000FF"/>
                </a:solidFill>
                <a:latin typeface="+mj-ea"/>
                <a:ea typeface="+mj-ea"/>
              </a:rPr>
              <a:t>附件 由所屬公司享有著作財產權與著作人格權同意書</a:t>
            </a:r>
          </a:p>
          <a:p>
            <a:pPr marL="355600" lvl="1" indent="-285750" algn="just" eaLnBrk="1" hangingPunct="1">
              <a:lnSpc>
                <a:spcPts val="2600"/>
              </a:lnSpc>
              <a:spcBef>
                <a:spcPts val="0"/>
              </a:spcBef>
              <a:buClr>
                <a:srgbClr val="006600"/>
              </a:buClr>
              <a:buSzPct val="75000"/>
              <a:defRPr/>
            </a:pPr>
            <a:r>
              <a:rPr kumimoji="0" lang="zh-TW" altLang="en-US" sz="2300" b="1" u="sng">
                <a:latin typeface="+mj-ea"/>
                <a:sym typeface="Wingdings" panose="05000000000000000000" pitchFamily="2" charset="2"/>
              </a:rPr>
              <a:t></a:t>
            </a:r>
            <a:r>
              <a:rPr kumimoji="0" lang="zh-TW" altLang="en-US" sz="2300" b="1" u="sng">
                <a:latin typeface="+mj-ea"/>
                <a:ea typeface="+mj-ea"/>
              </a:rPr>
              <a:t>附件 適任性查核同意書</a:t>
            </a:r>
            <a:r>
              <a:rPr kumimoji="0" lang="en-US" altLang="zh-TW" sz="2300" b="1" u="sng">
                <a:latin typeface="+mj-ea"/>
                <a:ea typeface="+mj-ea"/>
              </a:rPr>
              <a:t>(</a:t>
            </a:r>
            <a:r>
              <a:rPr kumimoji="0" lang="zh-TW" altLang="en-US" sz="2300" b="1" u="sng">
                <a:latin typeface="+mj-ea"/>
                <a:ea typeface="+mj-ea"/>
              </a:rPr>
              <a:t>受託業務涉及國家機密者</a:t>
            </a:r>
            <a:r>
              <a:rPr kumimoji="0" lang="en-US" altLang="zh-TW" sz="2300" b="1" u="sng">
                <a:latin typeface="+mj-ea"/>
                <a:ea typeface="+mj-ea"/>
              </a:rPr>
              <a:t>)</a:t>
            </a:r>
            <a:r>
              <a:rPr kumimoji="0" lang="zh-TW" altLang="en-US" sz="2300" b="1">
                <a:latin typeface="+mj-ea"/>
                <a:ea typeface="+mj-ea"/>
              </a:rPr>
              <a:t>   </a:t>
            </a:r>
            <a:r>
              <a:rPr kumimoji="0" lang="en-US" altLang="zh-TW" sz="2300" b="1">
                <a:solidFill>
                  <a:srgbClr val="0000FF"/>
                </a:solidFill>
                <a:latin typeface="+mj-ea"/>
                <a:ea typeface="+mj-ea"/>
              </a:rPr>
              <a:t>……</a:t>
            </a:r>
            <a:endParaRPr kumimoji="0" lang="en-US" altLang="zh-TW" sz="2300" b="1" u="sng">
              <a:solidFill>
                <a:srgbClr val="660033"/>
              </a:solidFill>
              <a:latin typeface="+mj-ea"/>
              <a:ea typeface="+mj-ea"/>
            </a:endParaRPr>
          </a:p>
          <a:p>
            <a:pPr marL="355600" lvl="1" indent="-285750" algn="just" eaLnBrk="1" hangingPunct="1">
              <a:lnSpc>
                <a:spcPts val="2600"/>
              </a:lnSpc>
              <a:spcBef>
                <a:spcPts val="0"/>
              </a:spcBef>
              <a:buClr>
                <a:srgbClr val="006600"/>
              </a:buClr>
              <a:buSzPct val="75000"/>
              <a:defRPr/>
            </a:pPr>
            <a:endParaRPr kumimoji="0" lang="en-US" altLang="zh-TW" sz="2300" b="1">
              <a:solidFill>
                <a:srgbClr val="0000FF"/>
              </a:solidFill>
              <a:latin typeface="+mj-ea"/>
              <a:ea typeface="+mj-ea"/>
            </a:endParaRPr>
          </a:p>
          <a:p>
            <a:pPr marL="355600" lvl="1" indent="-285750" algn="just" eaLnBrk="1" hangingPunct="1">
              <a:lnSpc>
                <a:spcPts val="2600"/>
              </a:lnSpc>
              <a:spcBef>
                <a:spcPts val="0"/>
              </a:spcBef>
              <a:buClr>
                <a:srgbClr val="006600"/>
              </a:buClr>
              <a:buSzPct val="75000"/>
              <a:defRPr/>
            </a:pPr>
            <a:endParaRPr kumimoji="0" lang="zh-TW" altLang="en-US" sz="2300" b="1">
              <a:solidFill>
                <a:srgbClr val="0000FF"/>
              </a:solidFill>
              <a:latin typeface="+mj-ea"/>
              <a:ea typeface="+mj-ea"/>
            </a:endParaRPr>
          </a:p>
          <a:p>
            <a:pPr marL="627063" lvl="1" indent="-557213" algn="just" eaLnBrk="1" hangingPunct="1">
              <a:lnSpc>
                <a:spcPts val="2600"/>
              </a:lnSpc>
              <a:spcBef>
                <a:spcPts val="0"/>
              </a:spcBef>
              <a:buClr>
                <a:srgbClr val="006600"/>
              </a:buClr>
              <a:buSzPct val="75000"/>
              <a:defRPr/>
            </a:pPr>
            <a:endParaRPr kumimoji="0" lang="zh-TW" altLang="en-US" sz="2300" b="1">
              <a:solidFill>
                <a:srgbClr val="0000FF"/>
              </a:solidFill>
              <a:latin typeface="+mj-ea"/>
              <a:ea typeface="+mj-ea"/>
            </a:endParaRPr>
          </a:p>
          <a:p>
            <a:pPr marL="627063" lvl="1" indent="-557213" algn="just" eaLnBrk="1" hangingPunct="1">
              <a:lnSpc>
                <a:spcPts val="2600"/>
              </a:lnSpc>
              <a:spcBef>
                <a:spcPts val="0"/>
              </a:spcBef>
              <a:buClr>
                <a:srgbClr val="006600"/>
              </a:buClr>
              <a:buSzPct val="75000"/>
              <a:defRPr/>
            </a:pPr>
            <a:endParaRPr kumimoji="0" lang="zh-TW" altLang="en-US" sz="2300" b="1">
              <a:solidFill>
                <a:srgbClr val="0000FF"/>
              </a:solidFill>
              <a:latin typeface="+mj-ea"/>
              <a:ea typeface="+mj-ea"/>
            </a:endParaRPr>
          </a:p>
        </p:txBody>
      </p:sp>
    </p:spTree>
    <p:extLst>
      <p:ext uri="{BB962C8B-B14F-4D97-AF65-F5344CB8AC3E}">
        <p14:creationId xmlns:p14="http://schemas.microsoft.com/office/powerpoint/2010/main" val="16149600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D08ACB4D-1C1A-4AF4-B6BC-FC224C0414FC}" type="slidenum">
              <a:rPr lang="en-US" altLang="zh-TW" sz="1400" smtClean="0">
                <a:solidFill>
                  <a:srgbClr val="AD1F1F"/>
                </a:solidFill>
                <a:latin typeface="Times New Roman" panose="02020603050405020304" pitchFamily="18" charset="0"/>
              </a:rPr>
              <a:pPr>
                <a:spcBef>
                  <a:spcPct val="0"/>
                </a:spcBef>
                <a:buClrTx/>
                <a:buSzTx/>
                <a:buFontTx/>
                <a:buNone/>
                <a:defRPr/>
              </a:pPr>
              <a:t>83</a:t>
            </a:fld>
            <a:endParaRPr lang="en-US" altLang="zh-TW" sz="1400">
              <a:solidFill>
                <a:srgbClr val="AD1F1F"/>
              </a:solidFill>
              <a:latin typeface="Times New Roman" panose="02020603050405020304" pitchFamily="18" charset="0"/>
            </a:endParaRPr>
          </a:p>
        </p:txBody>
      </p:sp>
      <p:sp>
        <p:nvSpPr>
          <p:cNvPr id="4" name="Rectangle 2"/>
          <p:cNvSpPr txBox="1">
            <a:spLocks noChangeArrowheads="1"/>
          </p:cNvSpPr>
          <p:nvPr/>
        </p:nvSpPr>
        <p:spPr bwMode="auto">
          <a:xfrm>
            <a:off x="395288" y="542925"/>
            <a:ext cx="5436852"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defRPr/>
            </a:pPr>
            <a:r>
              <a:rPr lang="zh-TW" altLang="en-US" sz="2800">
                <a:solidFill>
                  <a:srgbClr val="003399"/>
                </a:solidFill>
                <a:effectLst>
                  <a:outerShdw blurRad="38100" dist="38100" dir="2700000" algn="tl">
                    <a:srgbClr val="C0C0C0"/>
                  </a:outerShdw>
                </a:effectLst>
                <a:latin typeface="+mj-ea"/>
                <a:cs typeface="Times New Roman" panose="02020603050405020304" pitchFamily="18" charset="0"/>
              </a:rPr>
              <a:t>第</a:t>
            </a:r>
            <a:r>
              <a:rPr lang="en-US" altLang="zh-TW" sz="2800">
                <a:solidFill>
                  <a:srgbClr val="003399"/>
                </a:solidFill>
                <a:effectLst>
                  <a:outerShdw blurRad="38100" dist="38100" dir="2700000" algn="tl">
                    <a:srgbClr val="C0C0C0"/>
                  </a:outerShdw>
                </a:effectLst>
                <a:latin typeface="+mj-ea"/>
                <a:cs typeface="Times New Roman" panose="02020603050405020304" pitchFamily="18" charset="0"/>
              </a:rPr>
              <a:t>8</a:t>
            </a:r>
            <a:r>
              <a:rPr lang="zh-TW" altLang="en-US" sz="2800">
                <a:solidFill>
                  <a:srgbClr val="003399"/>
                </a:solidFill>
                <a:effectLst>
                  <a:outerShdw blurRad="38100" dist="38100" dir="2700000" algn="tl">
                    <a:srgbClr val="C0C0C0"/>
                  </a:outerShdw>
                </a:effectLst>
                <a:latin typeface="+mj-ea"/>
                <a:cs typeface="Times New Roman" panose="02020603050405020304" pitchFamily="18" charset="0"/>
              </a:rPr>
              <a:t>條　履約管理</a:t>
            </a:r>
            <a:r>
              <a:rPr lang="en-US" altLang="zh-TW" sz="2800">
                <a:solidFill>
                  <a:srgbClr val="003399"/>
                </a:solidFill>
                <a:latin typeface="+mj-ea"/>
                <a:cs typeface="Times New Roman" panose="02020603050405020304" pitchFamily="18" charset="0"/>
              </a:rPr>
              <a:t>(</a:t>
            </a:r>
            <a:r>
              <a:rPr lang="en-US" altLang="zh-TW" sz="2800">
                <a:solidFill>
                  <a:srgbClr val="C00000"/>
                </a:solidFill>
                <a:latin typeface="+mj-ea"/>
                <a:cs typeface="Times New Roman" panose="02020603050405020304" pitchFamily="18" charset="0"/>
              </a:rPr>
              <a:t>110.04.09</a:t>
            </a:r>
            <a:r>
              <a:rPr lang="zh-TW" altLang="en-US" sz="2800">
                <a:solidFill>
                  <a:srgbClr val="C00000"/>
                </a:solidFill>
                <a:latin typeface="+mj-ea"/>
                <a:cs typeface="Times New Roman" panose="02020603050405020304" pitchFamily="18" charset="0"/>
              </a:rPr>
              <a:t>版</a:t>
            </a:r>
            <a:r>
              <a:rPr lang="en-US" altLang="zh-TW" sz="2800">
                <a:solidFill>
                  <a:srgbClr val="003399"/>
                </a:solidFill>
                <a:latin typeface="+mj-ea"/>
                <a:cs typeface="Times New Roman" panose="02020603050405020304" pitchFamily="18" charset="0"/>
              </a:rPr>
              <a:t>)</a:t>
            </a:r>
            <a:endParaRPr lang="en-US" altLang="zh-TW" sz="2800">
              <a:solidFill>
                <a:srgbClr val="003399"/>
              </a:solidFill>
              <a:effectLst>
                <a:outerShdw blurRad="38100" dist="38100" dir="2700000" algn="tl">
                  <a:srgbClr val="C0C0C0"/>
                </a:outerShdw>
              </a:effectLst>
              <a:latin typeface="+mj-ea"/>
              <a:cs typeface="Times New Roman" panose="02020603050405020304" pitchFamily="18" charset="0"/>
            </a:endParaRPr>
          </a:p>
        </p:txBody>
      </p:sp>
      <p:sp>
        <p:nvSpPr>
          <p:cNvPr id="6" name="Rectangle 11"/>
          <p:cNvSpPr>
            <a:spLocks noChangeArrowheads="1"/>
          </p:cNvSpPr>
          <p:nvPr/>
        </p:nvSpPr>
        <p:spPr bwMode="auto">
          <a:xfrm>
            <a:off x="143508" y="1109154"/>
            <a:ext cx="8812212" cy="5524202"/>
          </a:xfrm>
          <a:prstGeom prst="rect">
            <a:avLst/>
          </a:prstGeom>
          <a:noFill/>
          <a:ln w="9525">
            <a:noFill/>
            <a:miter lim="800000"/>
            <a:headEnd/>
            <a:tailEnd/>
          </a:ln>
          <a:effectLst/>
        </p:spPr>
        <p:txBody>
          <a:bodyPr/>
          <a:lstStyle/>
          <a:p>
            <a:pPr marL="627063" lvl="1" indent="-557213" algn="just" eaLnBrk="1" hangingPunct="1">
              <a:lnSpc>
                <a:spcPts val="2700"/>
              </a:lnSpc>
              <a:spcBef>
                <a:spcPts val="0"/>
              </a:spcBef>
              <a:buClr>
                <a:srgbClr val="006600"/>
              </a:buClr>
              <a:buSzPct val="75000"/>
              <a:defRPr/>
            </a:pPr>
            <a:r>
              <a:rPr kumimoji="0" lang="en-US" altLang="zh-TW" sz="2300" b="1">
                <a:solidFill>
                  <a:srgbClr val="0000FF"/>
                </a:solidFill>
                <a:effectLst>
                  <a:outerShdw blurRad="38100" dist="38100" dir="2700000" algn="tl">
                    <a:srgbClr val="C0C0C0"/>
                  </a:outerShdw>
                </a:effectLst>
                <a:latin typeface="+mj-ea"/>
                <a:ea typeface="+mj-ea"/>
              </a:rPr>
              <a:t>(</a:t>
            </a:r>
            <a:r>
              <a:rPr kumimoji="0" lang="zh-TW" altLang="en-US" sz="2300" b="1">
                <a:solidFill>
                  <a:srgbClr val="0000FF"/>
                </a:solidFill>
                <a:effectLst>
                  <a:outerShdw blurRad="38100" dist="38100" dir="2700000" algn="tl">
                    <a:srgbClr val="C0C0C0"/>
                  </a:outerShdw>
                </a:effectLst>
                <a:latin typeface="+mj-ea"/>
                <a:ea typeface="+mj-ea"/>
              </a:rPr>
              <a:t>六</a:t>
            </a:r>
            <a:r>
              <a:rPr kumimoji="0" lang="en-US" altLang="zh-TW" sz="2300" b="1">
                <a:solidFill>
                  <a:srgbClr val="0000FF"/>
                </a:solidFill>
                <a:effectLst>
                  <a:outerShdw blurRad="38100" dist="38100" dir="2700000" algn="tl">
                    <a:srgbClr val="C0C0C0"/>
                  </a:outerShdw>
                </a:effectLst>
                <a:latin typeface="+mj-ea"/>
                <a:ea typeface="+mj-ea"/>
              </a:rPr>
              <a:t>)</a:t>
            </a:r>
            <a:r>
              <a:rPr kumimoji="0" lang="zh-TW" altLang="en-US" sz="2300" b="1">
                <a:solidFill>
                  <a:srgbClr val="0000FF"/>
                </a:solidFill>
                <a:effectLst>
                  <a:outerShdw blurRad="38100" dist="38100" dir="2700000" algn="tl">
                    <a:srgbClr val="C0C0C0"/>
                  </a:outerShdw>
                </a:effectLst>
                <a:latin typeface="+mj-ea"/>
                <a:ea typeface="+mj-ea"/>
              </a:rPr>
              <a:t>轉包及分包   </a:t>
            </a:r>
            <a:r>
              <a:rPr kumimoji="0" lang="en-US" altLang="zh-TW" sz="2300" b="1">
                <a:solidFill>
                  <a:srgbClr val="0000FF"/>
                </a:solidFill>
                <a:effectLst>
                  <a:outerShdw blurRad="38100" dist="38100" dir="2700000" algn="tl">
                    <a:srgbClr val="C0C0C0"/>
                  </a:outerShdw>
                </a:effectLst>
                <a:latin typeface="+mj-ea"/>
                <a:ea typeface="+mj-ea"/>
              </a:rPr>
              <a:t>......</a:t>
            </a:r>
          </a:p>
          <a:p>
            <a:pPr marL="355600" lvl="1" indent="-285750" algn="just" eaLnBrk="1" hangingPunct="1">
              <a:lnSpc>
                <a:spcPts val="2700"/>
              </a:lnSpc>
              <a:spcBef>
                <a:spcPts val="0"/>
              </a:spcBef>
              <a:buClr>
                <a:srgbClr val="006600"/>
              </a:buClr>
              <a:buSzPct val="75000"/>
              <a:defRPr/>
            </a:pPr>
            <a:r>
              <a:rPr kumimoji="0" lang="en-US" altLang="zh-TW" sz="2300" b="1">
                <a:solidFill>
                  <a:srgbClr val="0000FF"/>
                </a:solidFill>
                <a:effectLst>
                  <a:outerShdw blurRad="38100" dist="38100" dir="2700000" algn="tl">
                    <a:srgbClr val="C0C0C0"/>
                  </a:outerShdw>
                </a:effectLst>
                <a:latin typeface="+mj-ea"/>
                <a:ea typeface="+mj-ea"/>
              </a:rPr>
              <a:t>11.</a:t>
            </a:r>
            <a:r>
              <a:rPr kumimoji="0" lang="zh-TW" altLang="en-US" sz="2300" b="1">
                <a:solidFill>
                  <a:srgbClr val="0000FF"/>
                </a:solidFill>
                <a:effectLst>
                  <a:outerShdw blurRad="38100" dist="38100" dir="2700000" algn="tl">
                    <a:srgbClr val="C0C0C0"/>
                  </a:outerShdw>
                </a:effectLst>
                <a:latin typeface="+mj-ea"/>
                <a:ea typeface="+mj-ea"/>
              </a:rPr>
              <a:t>廠商及分包廠商履約，不得有下列情形：僱用依法不得從事其工作之人員（含非法外勞）、供應不法來源之財物、使用非法車輛或工具、提供不實證明、違反人口販運防制法、非法棄置廢棄物或其他不法或不當行為。</a:t>
            </a:r>
          </a:p>
          <a:p>
            <a:pPr marL="355600" lvl="1" indent="-285750" algn="just" eaLnBrk="1" hangingPunct="1">
              <a:lnSpc>
                <a:spcPts val="2700"/>
              </a:lnSpc>
              <a:spcBef>
                <a:spcPts val="0"/>
              </a:spcBef>
              <a:buClr>
                <a:srgbClr val="006600"/>
              </a:buClr>
              <a:buSzPct val="75000"/>
              <a:defRPr/>
            </a:pPr>
            <a:r>
              <a:rPr kumimoji="0" lang="en-US" altLang="zh-TW" sz="2300" b="1" u="sng">
                <a:latin typeface="+mj-ea"/>
                <a:ea typeface="+mj-ea"/>
              </a:rPr>
              <a:t>12.</a:t>
            </a:r>
            <a:r>
              <a:rPr kumimoji="0" lang="zh-TW" altLang="en-US" sz="2300" b="1" u="sng">
                <a:latin typeface="+mj-ea"/>
                <a:ea typeface="+mj-ea"/>
              </a:rPr>
              <a:t>廠商將契約之部分交由其他廠商代為履行時，應與分包廠商書面約定，分包廠商應遵循政府採購法令及本契約關於分包與禁止轉包之內容；並應約定分包廠商應遵循之事項，其至少包括廠商受稽核時，如稽核範圍涉及分包部分，分包廠商就該部分應配合受稽核。</a:t>
            </a:r>
            <a:r>
              <a:rPr kumimoji="0" lang="zh-TW" altLang="en-US" sz="2300" b="1">
                <a:latin typeface="+mj-ea"/>
                <a:ea typeface="+mj-ea"/>
              </a:rPr>
              <a:t>  </a:t>
            </a:r>
            <a:r>
              <a:rPr kumimoji="0" lang="en-US" altLang="zh-TW" sz="2300" b="1">
                <a:solidFill>
                  <a:srgbClr val="0000FF"/>
                </a:solidFill>
                <a:effectLst>
                  <a:outerShdw blurRad="38100" dist="38100" dir="2700000" algn="tl">
                    <a:srgbClr val="C0C0C0"/>
                  </a:outerShdw>
                </a:effectLst>
                <a:latin typeface="+mj-ea"/>
                <a:ea typeface="+mj-ea"/>
              </a:rPr>
              <a:t>……</a:t>
            </a:r>
            <a:endParaRPr kumimoji="0" lang="en-US" altLang="zh-TW" sz="2300" b="1" u="sng">
              <a:solidFill>
                <a:srgbClr val="660033"/>
              </a:solidFill>
              <a:effectLst>
                <a:outerShdw blurRad="38100" dist="38100" dir="2700000" algn="tl">
                  <a:srgbClr val="C0C0C0"/>
                </a:outerShdw>
              </a:effectLst>
              <a:latin typeface="+mj-ea"/>
              <a:ea typeface="+mj-ea"/>
            </a:endParaRPr>
          </a:p>
          <a:p>
            <a:pPr marL="627063" lvl="1" indent="-557213" algn="just" eaLnBrk="1" hangingPunct="1">
              <a:lnSpc>
                <a:spcPts val="2700"/>
              </a:lnSpc>
              <a:spcBef>
                <a:spcPts val="0"/>
              </a:spcBef>
              <a:buClr>
                <a:srgbClr val="006600"/>
              </a:buClr>
              <a:buSzPct val="75000"/>
              <a:defRPr/>
            </a:pPr>
            <a:r>
              <a:rPr kumimoji="0" lang="en-US" altLang="zh-TW" sz="2300" b="1">
                <a:solidFill>
                  <a:srgbClr val="0000FF"/>
                </a:solidFill>
                <a:effectLst>
                  <a:outerShdw blurRad="38100" dist="38100" dir="2700000" algn="tl">
                    <a:srgbClr val="C0C0C0"/>
                  </a:outerShdw>
                </a:effectLst>
                <a:latin typeface="+mj-ea"/>
                <a:ea typeface="+mj-ea"/>
              </a:rPr>
              <a:t>(</a:t>
            </a:r>
            <a:r>
              <a:rPr kumimoji="0" lang="zh-TW" altLang="en-US" sz="2300" b="1">
                <a:solidFill>
                  <a:srgbClr val="0000FF"/>
                </a:solidFill>
                <a:effectLst>
                  <a:outerShdw blurRad="38100" dist="38100" dir="2700000" algn="tl">
                    <a:srgbClr val="C0C0C0"/>
                  </a:outerShdw>
                </a:effectLst>
                <a:latin typeface="+mj-ea"/>
                <a:ea typeface="+mj-ea"/>
              </a:rPr>
              <a:t>二十四</a:t>
            </a:r>
            <a:r>
              <a:rPr kumimoji="0" lang="en-US" altLang="zh-TW" sz="2300" b="1">
                <a:solidFill>
                  <a:srgbClr val="0000FF"/>
                </a:solidFill>
                <a:effectLst>
                  <a:outerShdw blurRad="38100" dist="38100" dir="2700000" algn="tl">
                    <a:srgbClr val="C0C0C0"/>
                  </a:outerShdw>
                </a:effectLst>
                <a:latin typeface="+mj-ea"/>
                <a:ea typeface="+mj-ea"/>
              </a:rPr>
              <a:t>)</a:t>
            </a:r>
            <a:r>
              <a:rPr kumimoji="0" lang="zh-TW" altLang="en-US" sz="2300" b="1">
                <a:solidFill>
                  <a:srgbClr val="0000FF"/>
                </a:solidFill>
                <a:effectLst>
                  <a:outerShdw blurRad="38100" dist="38100" dir="2700000" algn="tl">
                    <a:srgbClr val="C0C0C0"/>
                  </a:outerShdw>
                </a:effectLst>
                <a:latin typeface="+mj-ea"/>
                <a:ea typeface="+mj-ea"/>
              </a:rPr>
              <a:t>其他</a:t>
            </a:r>
            <a:r>
              <a:rPr kumimoji="0" lang="en-US" altLang="zh-TW" sz="2300" b="1">
                <a:solidFill>
                  <a:srgbClr val="0000FF"/>
                </a:solidFill>
                <a:effectLst>
                  <a:outerShdw blurRad="38100" dist="38100" dir="2700000" algn="tl">
                    <a:srgbClr val="C0C0C0"/>
                  </a:outerShdw>
                </a:effectLst>
                <a:latin typeface="+mj-ea"/>
                <a:ea typeface="+mj-ea"/>
              </a:rPr>
              <a:t>(</a:t>
            </a:r>
            <a:r>
              <a:rPr kumimoji="0" lang="zh-TW" altLang="en-US" sz="2300" b="1">
                <a:solidFill>
                  <a:srgbClr val="0000FF"/>
                </a:solidFill>
                <a:effectLst>
                  <a:outerShdw blurRad="38100" dist="38100" dir="2700000" algn="tl">
                    <a:srgbClr val="C0C0C0"/>
                  </a:outerShdw>
                </a:effectLst>
                <a:latin typeface="+mj-ea"/>
                <a:ea typeface="+mj-ea"/>
              </a:rPr>
              <a:t>視個案實際需要者於招標時載明</a:t>
            </a:r>
            <a:r>
              <a:rPr kumimoji="0" lang="en-US" altLang="zh-TW" sz="2300" b="1">
                <a:solidFill>
                  <a:srgbClr val="0000FF"/>
                </a:solidFill>
                <a:effectLst>
                  <a:outerShdw blurRad="38100" dist="38100" dir="2700000" algn="tl">
                    <a:srgbClr val="C0C0C0"/>
                  </a:outerShdw>
                </a:effectLst>
                <a:latin typeface="+mj-ea"/>
                <a:ea typeface="+mj-ea"/>
              </a:rPr>
              <a:t>)</a:t>
            </a:r>
          </a:p>
          <a:p>
            <a:pPr marL="355600" lvl="1" indent="-285750" algn="just" eaLnBrk="1" hangingPunct="1">
              <a:lnSpc>
                <a:spcPts val="2700"/>
              </a:lnSpc>
              <a:spcBef>
                <a:spcPts val="0"/>
              </a:spcBef>
              <a:buClr>
                <a:srgbClr val="006600"/>
              </a:buClr>
              <a:buSzPct val="75000"/>
              <a:defRPr/>
            </a:pPr>
            <a:r>
              <a:rPr kumimoji="0" lang="en-US" altLang="zh-TW" sz="2300" b="1">
                <a:solidFill>
                  <a:srgbClr val="0000FF"/>
                </a:solidFill>
                <a:effectLst>
                  <a:outerShdw blurRad="38100" dist="38100" dir="2700000" algn="tl">
                    <a:srgbClr val="C0C0C0"/>
                  </a:outerShdw>
                </a:effectLst>
                <a:latin typeface="+mj-ea"/>
                <a:ea typeface="+mj-ea"/>
              </a:rPr>
              <a:t>……</a:t>
            </a:r>
          </a:p>
          <a:p>
            <a:pPr marL="355600" lvl="1" indent="-285750" algn="just" eaLnBrk="1" hangingPunct="1">
              <a:lnSpc>
                <a:spcPts val="2700"/>
              </a:lnSpc>
              <a:spcBef>
                <a:spcPts val="0"/>
              </a:spcBef>
              <a:buClr>
                <a:srgbClr val="006600"/>
              </a:buClr>
              <a:buSzPct val="75000"/>
              <a:defRPr/>
            </a:pPr>
            <a:r>
              <a:rPr kumimoji="0" lang="en-US" altLang="zh-TW" sz="2300" b="1">
                <a:solidFill>
                  <a:srgbClr val="0000FF"/>
                </a:solidFill>
                <a:effectLst>
                  <a:outerShdw blurRad="38100" dist="38100" dir="2700000" algn="tl">
                    <a:srgbClr val="C0C0C0"/>
                  </a:outerShdw>
                </a:effectLst>
                <a:latin typeface="+mj-ea"/>
                <a:ea typeface="+mj-ea"/>
                <a:sym typeface="Wingdings" panose="05000000000000000000" pitchFamily="2" charset="2"/>
              </a:rPr>
              <a:t></a:t>
            </a:r>
            <a:r>
              <a:rPr kumimoji="0" lang="zh-TW" altLang="en-US" sz="2300" b="1">
                <a:solidFill>
                  <a:srgbClr val="0000FF"/>
                </a:solidFill>
                <a:effectLst>
                  <a:outerShdw blurRad="38100" dist="38100" dir="2700000" algn="tl">
                    <a:srgbClr val="C0C0C0"/>
                  </a:outerShdw>
                </a:effectLst>
                <a:latin typeface="+mj-ea"/>
                <a:ea typeface="+mj-ea"/>
              </a:rPr>
              <a:t>本案涉及</a:t>
            </a:r>
            <a:r>
              <a:rPr kumimoji="0" lang="zh-TW" altLang="en-US" sz="2300" b="1" u="sng">
                <a:latin typeface="+mj-ea"/>
                <a:ea typeface="+mj-ea"/>
              </a:rPr>
              <a:t>資通訊軟體、硬體或服務等相關事務</a:t>
            </a:r>
            <a:r>
              <a:rPr kumimoji="0" lang="zh-TW" altLang="en-US" sz="2300" b="1">
                <a:solidFill>
                  <a:srgbClr val="0000FF"/>
                </a:solidFill>
                <a:effectLst>
                  <a:outerShdw blurRad="38100" dist="38100" dir="2700000" algn="tl">
                    <a:srgbClr val="C0C0C0"/>
                  </a:outerShdw>
                </a:effectLst>
                <a:latin typeface="+mj-ea"/>
                <a:ea typeface="+mj-ea"/>
              </a:rPr>
              <a:t>，廠商執行本案之團隊成員不得為陸籍人士，</a:t>
            </a:r>
            <a:r>
              <a:rPr kumimoji="0" lang="zh-TW" altLang="en-US" sz="2300" b="1" u="sng">
                <a:latin typeface="+mj-ea"/>
                <a:ea typeface="+mj-ea"/>
              </a:rPr>
              <a:t>並不得提供及使用大陸廠牌資通訊產品</a:t>
            </a:r>
            <a:r>
              <a:rPr kumimoji="0" lang="zh-TW" altLang="en-US" sz="2300" b="1">
                <a:solidFill>
                  <a:srgbClr val="0000FF"/>
                </a:solidFill>
                <a:effectLst>
                  <a:outerShdw blurRad="38100" dist="38100" dir="2700000" algn="tl">
                    <a:srgbClr val="C0C0C0"/>
                  </a:outerShdw>
                </a:effectLst>
                <a:latin typeface="+mj-ea"/>
                <a:ea typeface="+mj-ea"/>
              </a:rPr>
              <a:t>。</a:t>
            </a:r>
          </a:p>
          <a:p>
            <a:pPr marL="355600" lvl="1" indent="-285750" algn="just" eaLnBrk="1" hangingPunct="1">
              <a:lnSpc>
                <a:spcPts val="2700"/>
              </a:lnSpc>
              <a:spcBef>
                <a:spcPts val="0"/>
              </a:spcBef>
              <a:buClr>
                <a:srgbClr val="006600"/>
              </a:buClr>
              <a:buSzPct val="75000"/>
              <a:defRPr/>
            </a:pPr>
            <a:r>
              <a:rPr kumimoji="0" lang="en-US" altLang="zh-TW" sz="2300" b="1">
                <a:solidFill>
                  <a:srgbClr val="0000FF"/>
                </a:solidFill>
                <a:effectLst>
                  <a:outerShdw blurRad="38100" dist="38100" dir="2700000" algn="tl">
                    <a:srgbClr val="C0C0C0"/>
                  </a:outerShdw>
                </a:effectLst>
                <a:latin typeface="+mj-ea"/>
                <a:ea typeface="+mj-ea"/>
              </a:rPr>
              <a:t>……</a:t>
            </a:r>
            <a:endParaRPr kumimoji="0" lang="zh-TW" altLang="en-US" sz="2300" b="1">
              <a:solidFill>
                <a:srgbClr val="0000FF"/>
              </a:solidFill>
              <a:effectLst>
                <a:outerShdw blurRad="38100" dist="38100" dir="2700000" algn="tl">
                  <a:srgbClr val="C0C0C0"/>
                </a:outerShdw>
              </a:effectLst>
              <a:latin typeface="+mj-ea"/>
              <a:ea typeface="+mj-ea"/>
            </a:endParaRPr>
          </a:p>
        </p:txBody>
      </p:sp>
    </p:spTree>
    <p:extLst>
      <p:ext uri="{BB962C8B-B14F-4D97-AF65-F5344CB8AC3E}">
        <p14:creationId xmlns:p14="http://schemas.microsoft.com/office/powerpoint/2010/main" val="30453401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D08ACB4D-1C1A-4AF4-B6BC-FC224C0414FC}" type="slidenum">
              <a:rPr lang="en-US" altLang="zh-TW" sz="1400" smtClean="0">
                <a:solidFill>
                  <a:srgbClr val="AD1F1F"/>
                </a:solidFill>
                <a:latin typeface="Times New Roman" panose="02020603050405020304" pitchFamily="18" charset="0"/>
              </a:rPr>
              <a:pPr>
                <a:spcBef>
                  <a:spcPct val="0"/>
                </a:spcBef>
                <a:buClrTx/>
                <a:buSzTx/>
                <a:buFontTx/>
                <a:buNone/>
                <a:defRPr/>
              </a:pPr>
              <a:t>84</a:t>
            </a:fld>
            <a:endParaRPr lang="en-US" altLang="zh-TW" sz="1400">
              <a:solidFill>
                <a:srgbClr val="AD1F1F"/>
              </a:solidFill>
              <a:latin typeface="Times New Roman" panose="02020603050405020304" pitchFamily="18" charset="0"/>
            </a:endParaRPr>
          </a:p>
        </p:txBody>
      </p:sp>
      <p:sp>
        <p:nvSpPr>
          <p:cNvPr id="7" name="Rectangle 2"/>
          <p:cNvSpPr txBox="1">
            <a:spLocks noChangeArrowheads="1"/>
          </p:cNvSpPr>
          <p:nvPr/>
        </p:nvSpPr>
        <p:spPr bwMode="auto">
          <a:xfrm>
            <a:off x="395288" y="116632"/>
            <a:ext cx="7201048"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defRPr/>
            </a:pPr>
            <a:r>
              <a:rPr lang="zh-TW" altLang="en-US" sz="2600">
                <a:solidFill>
                  <a:srgbClr val="003399"/>
                </a:solidFill>
                <a:effectLst>
                  <a:outerShdw blurRad="38100" dist="38100" dir="2700000" algn="tl">
                    <a:srgbClr val="C0C0C0"/>
                  </a:outerShdw>
                </a:effectLst>
                <a:latin typeface="微軟正黑體" panose="020B0604030504040204" pitchFamily="34" charset="-120"/>
                <a:cs typeface="Times New Roman" panose="02020603050405020304" pitchFamily="18" charset="0"/>
              </a:rPr>
              <a:t>第</a:t>
            </a:r>
            <a:r>
              <a:rPr lang="en-US" altLang="zh-TW" sz="2600">
                <a:solidFill>
                  <a:srgbClr val="003399"/>
                </a:solidFill>
                <a:effectLst>
                  <a:outerShdw blurRad="38100" dist="38100" dir="2700000" algn="tl">
                    <a:srgbClr val="C0C0C0"/>
                  </a:outerShdw>
                </a:effectLst>
                <a:latin typeface="微軟正黑體" panose="020B0604030504040204" pitchFamily="34" charset="-120"/>
                <a:cs typeface="Times New Roman" panose="02020603050405020304" pitchFamily="18" charset="0"/>
              </a:rPr>
              <a:t>8</a:t>
            </a:r>
            <a:r>
              <a:rPr lang="zh-TW" altLang="en-US" sz="2600">
                <a:solidFill>
                  <a:srgbClr val="003399"/>
                </a:solidFill>
                <a:effectLst>
                  <a:outerShdw blurRad="38100" dist="38100" dir="2700000" algn="tl">
                    <a:srgbClr val="C0C0C0"/>
                  </a:outerShdw>
                </a:effectLst>
                <a:latin typeface="微軟正黑體" panose="020B0604030504040204" pitchFamily="34" charset="-120"/>
                <a:cs typeface="Times New Roman" panose="02020603050405020304" pitchFamily="18" charset="0"/>
              </a:rPr>
              <a:t>條　履約管理</a:t>
            </a:r>
            <a:r>
              <a:rPr lang="en-US" altLang="zh-TW" sz="2600">
                <a:solidFill>
                  <a:srgbClr val="003399"/>
                </a:solidFill>
                <a:latin typeface="微軟正黑體" panose="020B0604030504040204" pitchFamily="34" charset="-120"/>
                <a:cs typeface="Times New Roman" panose="02020603050405020304" pitchFamily="18" charset="0"/>
              </a:rPr>
              <a:t>(</a:t>
            </a:r>
            <a:r>
              <a:rPr lang="en-US" altLang="zh-TW" sz="2600">
                <a:solidFill>
                  <a:srgbClr val="C00000"/>
                </a:solidFill>
                <a:latin typeface="微軟正黑體" panose="020B0604030504040204" pitchFamily="34" charset="-120"/>
                <a:cs typeface="Times New Roman" panose="02020603050405020304" pitchFamily="18" charset="0"/>
              </a:rPr>
              <a:t>111.04.29</a:t>
            </a:r>
            <a:r>
              <a:rPr lang="zh-TW" altLang="en-US" sz="2600">
                <a:solidFill>
                  <a:srgbClr val="C00000"/>
                </a:solidFill>
                <a:latin typeface="微軟正黑體" panose="020B0604030504040204" pitchFamily="34" charset="-120"/>
                <a:cs typeface="Times New Roman" panose="02020603050405020304" pitchFamily="18" charset="0"/>
              </a:rPr>
              <a:t>版</a:t>
            </a:r>
            <a:r>
              <a:rPr lang="en-US" altLang="zh-TW" sz="2600">
                <a:solidFill>
                  <a:srgbClr val="003399"/>
                </a:solidFill>
                <a:latin typeface="微軟正黑體" panose="020B0604030504040204" pitchFamily="34" charset="-120"/>
                <a:cs typeface="Times New Roman" panose="02020603050405020304" pitchFamily="18" charset="0"/>
              </a:rPr>
              <a:t>)</a:t>
            </a:r>
            <a:endParaRPr lang="en-US" altLang="zh-TW" sz="2600">
              <a:solidFill>
                <a:srgbClr val="003399"/>
              </a:solidFill>
              <a:effectLst>
                <a:outerShdw blurRad="38100" dist="38100" dir="2700000" algn="tl">
                  <a:srgbClr val="C0C0C0"/>
                </a:outerShdw>
              </a:effectLst>
              <a:latin typeface="微軟正黑體" panose="020B0604030504040204" pitchFamily="34" charset="-120"/>
              <a:cs typeface="Times New Roman" panose="02020603050405020304" pitchFamily="18" charset="0"/>
            </a:endParaRPr>
          </a:p>
        </p:txBody>
      </p:sp>
      <p:sp>
        <p:nvSpPr>
          <p:cNvPr id="8" name="Rectangle 11"/>
          <p:cNvSpPr>
            <a:spLocks noChangeArrowheads="1"/>
          </p:cNvSpPr>
          <p:nvPr/>
        </p:nvSpPr>
        <p:spPr bwMode="auto">
          <a:xfrm>
            <a:off x="143508" y="594755"/>
            <a:ext cx="8812212" cy="2499866"/>
          </a:xfrm>
          <a:prstGeom prst="rect">
            <a:avLst/>
          </a:prstGeom>
          <a:noFill/>
          <a:ln w="9525">
            <a:noFill/>
            <a:miter lim="800000"/>
            <a:headEnd/>
            <a:tailEnd/>
          </a:ln>
          <a:effectLst/>
        </p:spPr>
        <p:txBody>
          <a:bodyPr/>
          <a:lstStyle/>
          <a:p>
            <a:pPr marL="627063" lvl="1" indent="-557213" algn="just" eaLnBrk="1" hangingPunct="1">
              <a:spcBef>
                <a:spcPts val="0"/>
              </a:spcBef>
              <a:buClr>
                <a:srgbClr val="006600"/>
              </a:buClr>
              <a:buSzPct val="75000"/>
              <a:defRPr/>
            </a:pPr>
            <a:r>
              <a:rPr kumimoji="0" lang="en-US" altLang="zh-TW" sz="2600"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kumimoji="0" lang="zh-TW" altLang="en-US" sz="2600"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六</a:t>
            </a:r>
            <a:r>
              <a:rPr kumimoji="0" lang="en-US" altLang="zh-TW" sz="2600"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kumimoji="0" lang="zh-TW" altLang="en-US" sz="2600"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轉包及分包： </a:t>
            </a:r>
            <a:r>
              <a:rPr kumimoji="0" lang="en-US" altLang="zh-TW" sz="2600"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p>
          <a:p>
            <a:pPr marL="355600" lvl="1" indent="-285750" algn="just" eaLnBrk="1" hangingPunct="1">
              <a:spcBef>
                <a:spcPts val="0"/>
              </a:spcBef>
              <a:buClr>
                <a:srgbClr val="006600"/>
              </a:buClr>
              <a:buSzPct val="75000"/>
              <a:defRPr/>
            </a:pPr>
            <a:r>
              <a:rPr kumimoji="0" lang="en-US" altLang="zh-TW" sz="2600" b="1" u="sng">
                <a:solidFill>
                  <a:prstClr val="black"/>
                </a:solidFill>
                <a:latin typeface="微軟正黑體" panose="020B0604030504040204" pitchFamily="34" charset="-120"/>
                <a:ea typeface="微軟正黑體" panose="020B0604030504040204" pitchFamily="34" charset="-120"/>
              </a:rPr>
              <a:t>13.</a:t>
            </a:r>
            <a:r>
              <a:rPr kumimoji="0" lang="zh-TW" altLang="en-US" sz="2600" b="1" u="sng">
                <a:solidFill>
                  <a:prstClr val="black"/>
                </a:solidFill>
                <a:latin typeface="微軟正黑體" panose="020B0604030504040204" pitchFamily="34" charset="-120"/>
                <a:ea typeface="微軟正黑體" panose="020B0604030504040204" pitchFamily="34" charset="-120"/>
              </a:rPr>
              <a:t>廠商應於下列分包部分開始作業前，將分包廠商名單送機關備查（由機關視個案情形於招標時載明；未載明者無</a:t>
            </a:r>
            <a:r>
              <a:rPr kumimoji="0" lang="en-US" altLang="zh-TW" sz="2600" b="1" u="sng">
                <a:solidFill>
                  <a:prstClr val="black"/>
                </a:solidFill>
                <a:latin typeface="微軟正黑體" panose="020B0604030504040204" pitchFamily="34" charset="-120"/>
                <a:ea typeface="微軟正黑體" panose="020B0604030504040204" pitchFamily="34" charset="-120"/>
              </a:rPr>
              <a:t>)</a:t>
            </a:r>
            <a:r>
              <a:rPr kumimoji="0" lang="zh-TW" altLang="en-US" sz="2600" b="1" u="sng">
                <a:solidFill>
                  <a:prstClr val="black"/>
                </a:solidFill>
                <a:latin typeface="微軟正黑體" panose="020B0604030504040204" pitchFamily="34" charset="-120"/>
                <a:ea typeface="微軟正黑體" panose="020B0604030504040204" pitchFamily="34" charset="-120"/>
              </a:rPr>
              <a:t>：</a:t>
            </a:r>
            <a:endParaRPr kumimoji="0" lang="en-US" altLang="zh-TW" sz="2600" b="1" u="sng">
              <a:solidFill>
                <a:prstClr val="black"/>
              </a:solidFill>
              <a:latin typeface="微軟正黑體" panose="020B0604030504040204" pitchFamily="34" charset="-120"/>
              <a:ea typeface="微軟正黑體" panose="020B0604030504040204" pitchFamily="34" charset="-120"/>
            </a:endParaRPr>
          </a:p>
          <a:p>
            <a:pPr marL="355600" lvl="1" indent="-285750" algn="just" eaLnBrk="1" hangingPunct="1">
              <a:spcBef>
                <a:spcPts val="0"/>
              </a:spcBef>
              <a:buClr>
                <a:srgbClr val="006600"/>
              </a:buClr>
              <a:buSzPct val="75000"/>
              <a:defRPr/>
            </a:pPr>
            <a:r>
              <a:rPr kumimoji="0" lang="en-US" altLang="zh-TW" sz="2600" b="1" u="sng">
                <a:solidFill>
                  <a:prstClr val="black"/>
                </a:solidFill>
                <a:latin typeface="微軟正黑體" panose="020B0604030504040204" pitchFamily="34" charset="-120"/>
                <a:ea typeface="微軟正黑體" panose="020B0604030504040204" pitchFamily="34" charset="-120"/>
              </a:rPr>
              <a:t>(1)</a:t>
            </a:r>
            <a:r>
              <a:rPr kumimoji="0" lang="zh-TW" altLang="en-US" sz="2600" b="1" u="sng">
                <a:solidFill>
                  <a:prstClr val="black"/>
                </a:solidFill>
                <a:latin typeface="微軟正黑體" panose="020B0604030504040204" pitchFamily="34" charset="-120"/>
                <a:ea typeface="微軟正黑體" panose="020B0604030504040204" pitchFamily="34" charset="-120"/>
              </a:rPr>
              <a:t>專業部分：              。</a:t>
            </a:r>
          </a:p>
          <a:p>
            <a:pPr marL="355600" lvl="1" indent="-285750" algn="just" eaLnBrk="1" hangingPunct="1">
              <a:spcBef>
                <a:spcPts val="0"/>
              </a:spcBef>
              <a:buClr>
                <a:srgbClr val="006600"/>
              </a:buClr>
              <a:buSzPct val="75000"/>
              <a:defRPr/>
            </a:pPr>
            <a:r>
              <a:rPr kumimoji="0" lang="en-US" altLang="zh-TW" sz="2600" b="1" u="sng">
                <a:solidFill>
                  <a:prstClr val="black"/>
                </a:solidFill>
                <a:latin typeface="微軟正黑體" panose="020B0604030504040204" pitchFamily="34" charset="-120"/>
                <a:ea typeface="微軟正黑體" panose="020B0604030504040204" pitchFamily="34" charset="-120"/>
              </a:rPr>
              <a:t>(2)</a:t>
            </a:r>
            <a:r>
              <a:rPr kumimoji="0" lang="zh-TW" altLang="en-US" sz="2600" b="1" u="sng">
                <a:solidFill>
                  <a:prstClr val="black"/>
                </a:solidFill>
                <a:latin typeface="微軟正黑體" panose="020B0604030504040204" pitchFamily="34" charset="-120"/>
                <a:ea typeface="微軟正黑體" panose="020B0604030504040204" pitchFamily="34" charset="-120"/>
              </a:rPr>
              <a:t>達一定數量或金額之部分：           。</a:t>
            </a:r>
          </a:p>
          <a:p>
            <a:pPr marL="355600" lvl="1" indent="-285750" algn="just" eaLnBrk="1" hangingPunct="1">
              <a:spcBef>
                <a:spcPts val="0"/>
              </a:spcBef>
              <a:buClr>
                <a:srgbClr val="006600"/>
              </a:buClr>
              <a:buSzPct val="75000"/>
              <a:defRPr/>
            </a:pPr>
            <a:r>
              <a:rPr kumimoji="0" lang="en-US" altLang="zh-TW" sz="2600" b="1" u="sng">
                <a:solidFill>
                  <a:prstClr val="black"/>
                </a:solidFill>
                <a:latin typeface="微軟正黑體" panose="020B0604030504040204" pitchFamily="34" charset="-120"/>
                <a:ea typeface="微軟正黑體" panose="020B0604030504040204" pitchFamily="34" charset="-120"/>
              </a:rPr>
              <a:t>(3)</a:t>
            </a:r>
            <a:r>
              <a:rPr kumimoji="0" lang="zh-TW" altLang="en-US" sz="2600" b="1" u="sng">
                <a:solidFill>
                  <a:prstClr val="black"/>
                </a:solidFill>
                <a:latin typeface="微軟正黑體" panose="020B0604030504040204" pitchFamily="34" charset="-120"/>
                <a:ea typeface="微軟正黑體" panose="020B0604030504040204" pitchFamily="34" charset="-120"/>
              </a:rPr>
              <a:t>進度落後達     </a:t>
            </a:r>
            <a:r>
              <a:rPr kumimoji="0" lang="en-US" altLang="zh-TW" sz="2600" b="1" u="sng">
                <a:solidFill>
                  <a:prstClr val="black"/>
                </a:solidFill>
                <a:latin typeface="微軟正黑體" panose="020B0604030504040204" pitchFamily="34" charset="-120"/>
                <a:ea typeface="微軟正黑體" panose="020B0604030504040204" pitchFamily="34" charset="-120"/>
              </a:rPr>
              <a:t>%</a:t>
            </a:r>
            <a:r>
              <a:rPr kumimoji="0" lang="zh-TW" altLang="en-US" sz="2600" b="1" u="sng">
                <a:solidFill>
                  <a:prstClr val="black"/>
                </a:solidFill>
                <a:latin typeface="微軟正黑體" panose="020B0604030504040204" pitchFamily="34" charset="-120"/>
                <a:ea typeface="微軟正黑體" panose="020B0604030504040204" pitchFamily="34" charset="-120"/>
              </a:rPr>
              <a:t>之部分：          。</a:t>
            </a:r>
            <a:r>
              <a:rPr kumimoji="0" lang="en-US" altLang="zh-TW" sz="2600" b="1" u="sng">
                <a:solidFill>
                  <a:prstClr val="black"/>
                </a:solidFill>
                <a:latin typeface="微軟正黑體" panose="020B0604030504040204" pitchFamily="34" charset="-120"/>
                <a:ea typeface="微軟正黑體" panose="020B0604030504040204" pitchFamily="34" charset="-120"/>
              </a:rPr>
              <a:t>(</a:t>
            </a:r>
            <a:r>
              <a:rPr kumimoji="0" lang="zh-TW" altLang="en-US" sz="2600" b="1" u="sng">
                <a:solidFill>
                  <a:prstClr val="black"/>
                </a:solidFill>
                <a:latin typeface="微軟正黑體" panose="020B0604030504040204" pitchFamily="34" charset="-120"/>
                <a:ea typeface="微軟正黑體" panose="020B0604030504040204" pitchFamily="34" charset="-120"/>
              </a:rPr>
              <a:t>未載明落後百分比者不適用）</a:t>
            </a:r>
          </a:p>
        </p:txBody>
      </p:sp>
      <p:sp>
        <p:nvSpPr>
          <p:cNvPr id="9" name="Rectangle 11"/>
          <p:cNvSpPr>
            <a:spLocks noChangeArrowheads="1"/>
          </p:cNvSpPr>
          <p:nvPr/>
        </p:nvSpPr>
        <p:spPr bwMode="auto">
          <a:xfrm>
            <a:off x="135805" y="3933056"/>
            <a:ext cx="8812212" cy="2916324"/>
          </a:xfrm>
          <a:prstGeom prst="rect">
            <a:avLst/>
          </a:prstGeom>
          <a:noFill/>
          <a:ln w="9525">
            <a:noFill/>
            <a:miter lim="800000"/>
            <a:headEnd/>
            <a:tailEnd/>
          </a:ln>
          <a:effectLst/>
        </p:spPr>
        <p:txBody>
          <a:bodyPr/>
          <a:lstStyle/>
          <a:p>
            <a:pPr marL="627063" lvl="1" indent="-557213" algn="just" eaLnBrk="1" hangingPunct="1">
              <a:spcBef>
                <a:spcPts val="0"/>
              </a:spcBef>
              <a:buClr>
                <a:srgbClr val="006600"/>
              </a:buClr>
              <a:buSzPct val="75000"/>
              <a:defRPr/>
            </a:pPr>
            <a:r>
              <a:rPr kumimoji="0" lang="zh-TW" altLang="en-US" sz="2600" b="1">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註：</a:t>
            </a:r>
            <a:endParaRPr kumimoji="0" lang="en-US" altLang="zh-TW" sz="2600" b="1">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a:p>
            <a:pPr marL="88900" lvl="1" algn="just" eaLnBrk="1" hangingPunct="1">
              <a:spcBef>
                <a:spcPts val="0"/>
              </a:spcBef>
              <a:buClr>
                <a:srgbClr val="006600"/>
              </a:buClr>
              <a:buSzPct val="75000"/>
              <a:defRPr/>
            </a:pPr>
            <a:r>
              <a:rPr kumimoji="0" lang="zh-TW" altLang="en-US" sz="2600" b="1">
                <a:solidFill>
                  <a:srgbClr val="100278"/>
                </a:solidFill>
                <a:latin typeface="微軟正黑體" panose="020B0604030504040204" pitchFamily="34" charset="-120"/>
                <a:ea typeface="微軟正黑體" panose="020B0604030504040204" pitchFamily="34" charset="-120"/>
              </a:rPr>
              <a:t>考量</a:t>
            </a:r>
            <a:r>
              <a:rPr kumimoji="0" lang="zh-TW" altLang="en-US" sz="2600" b="1" u="sng">
                <a:solidFill>
                  <a:srgbClr val="100278"/>
                </a:solidFill>
                <a:uFill>
                  <a:solidFill>
                    <a:srgbClr val="C00000"/>
                  </a:solidFill>
                </a:uFill>
                <a:latin typeface="微軟正黑體" panose="020B0604030504040204" pitchFamily="34" charset="-120"/>
                <a:ea typeface="微軟正黑體" panose="020B0604030504040204" pitchFamily="34" charset="-120"/>
              </a:rPr>
              <a:t>機關如未能掌握分包廠商名單或未進行資格檢核，易生管制及執行疏漏</a:t>
            </a:r>
            <a:r>
              <a:rPr kumimoji="0" lang="zh-TW" altLang="en-US" sz="2600" b="1" u="sng">
                <a:solidFill>
                  <a:srgbClr val="100278"/>
                </a:solidFill>
                <a:latin typeface="微軟正黑體" panose="020B0604030504040204" pitchFamily="34" charset="-120"/>
                <a:ea typeface="微軟正黑體" panose="020B0604030504040204" pitchFamily="34" charset="-120"/>
              </a:rPr>
              <a:t>，爰依採購法施行細則第</a:t>
            </a:r>
            <a:r>
              <a:rPr kumimoji="0" lang="en-US" altLang="zh-TW" sz="2600" b="1" u="sng">
                <a:solidFill>
                  <a:srgbClr val="100278"/>
                </a:solidFill>
                <a:latin typeface="微軟正黑體" panose="020B0604030504040204" pitchFamily="34" charset="-120"/>
                <a:ea typeface="微軟正黑體" panose="020B0604030504040204" pitchFamily="34" charset="-120"/>
              </a:rPr>
              <a:t>89</a:t>
            </a:r>
            <a:r>
              <a:rPr kumimoji="0" lang="zh-TW" altLang="en-US" sz="2600" b="1" u="sng">
                <a:solidFill>
                  <a:srgbClr val="100278"/>
                </a:solidFill>
                <a:latin typeface="微軟正黑體" panose="020B0604030504040204" pitchFamily="34" charset="-120"/>
                <a:ea typeface="微軟正黑體" panose="020B0604030504040204" pitchFamily="34" charset="-120"/>
              </a:rPr>
              <a:t>條規定，載明得標廠商</a:t>
            </a:r>
            <a:r>
              <a:rPr kumimoji="0" lang="zh-TW" altLang="en-US" sz="2600" b="1" u="sng">
                <a:solidFill>
                  <a:srgbClr val="100278"/>
                </a:solidFill>
                <a:uFill>
                  <a:solidFill>
                    <a:srgbClr val="C00000"/>
                  </a:solidFill>
                </a:uFill>
                <a:latin typeface="微軟正黑體" panose="020B0604030504040204" pitchFamily="34" charset="-120"/>
                <a:ea typeface="微軟正黑體" panose="020B0604030504040204" pitchFamily="34" charset="-120"/>
              </a:rPr>
              <a:t>應將</a:t>
            </a:r>
            <a:r>
              <a:rPr kumimoji="0" lang="en-US" altLang="zh-TW" sz="2600" b="1" u="sng">
                <a:solidFill>
                  <a:srgbClr val="100278"/>
                </a:solidFill>
                <a:uFill>
                  <a:solidFill>
                    <a:srgbClr val="C00000"/>
                  </a:solidFill>
                </a:uFill>
                <a:latin typeface="微軟正黑體" panose="020B0604030504040204" pitchFamily="34" charset="-120"/>
                <a:ea typeface="微軟正黑體" panose="020B0604030504040204" pitchFamily="34" charset="-120"/>
              </a:rPr>
              <a:t>(1)</a:t>
            </a:r>
            <a:r>
              <a:rPr kumimoji="0" lang="zh-TW" altLang="en-US" sz="2600" b="1" u="sng">
                <a:solidFill>
                  <a:srgbClr val="100278"/>
                </a:solidFill>
                <a:uFill>
                  <a:solidFill>
                    <a:srgbClr val="C00000"/>
                  </a:solidFill>
                </a:uFill>
                <a:latin typeface="微軟正黑體" panose="020B0604030504040204" pitchFamily="34" charset="-120"/>
                <a:ea typeface="微軟正黑體" panose="020B0604030504040204" pitchFamily="34" charset="-120"/>
              </a:rPr>
              <a:t>專業部分或</a:t>
            </a:r>
            <a:r>
              <a:rPr kumimoji="0" lang="en-US" altLang="zh-TW" sz="2600" b="1" u="sng">
                <a:solidFill>
                  <a:srgbClr val="100278"/>
                </a:solidFill>
                <a:uFill>
                  <a:solidFill>
                    <a:srgbClr val="C00000"/>
                  </a:solidFill>
                </a:uFill>
                <a:latin typeface="微軟正黑體" panose="020B0604030504040204" pitchFamily="34" charset="-120"/>
                <a:ea typeface="微軟正黑體" panose="020B0604030504040204" pitchFamily="34" charset="-120"/>
              </a:rPr>
              <a:t>(2)</a:t>
            </a:r>
            <a:r>
              <a:rPr kumimoji="0" lang="zh-TW" altLang="en-US" sz="2600" b="1" u="sng">
                <a:solidFill>
                  <a:srgbClr val="100278"/>
                </a:solidFill>
                <a:uFill>
                  <a:solidFill>
                    <a:srgbClr val="C00000"/>
                  </a:solidFill>
                </a:uFill>
                <a:latin typeface="微軟正黑體" panose="020B0604030504040204" pitchFamily="34" charset="-120"/>
                <a:ea typeface="微軟正黑體" panose="020B0604030504040204" pitchFamily="34" charset="-120"/>
              </a:rPr>
              <a:t>達一定數量或金額部分之分包廠商名單送機關備查</a:t>
            </a:r>
            <a:r>
              <a:rPr kumimoji="0" lang="zh-TW" altLang="en-US" sz="2600" b="1" u="sng">
                <a:solidFill>
                  <a:srgbClr val="100278"/>
                </a:solidFill>
                <a:latin typeface="微軟正黑體" panose="020B0604030504040204" pitchFamily="34" charset="-120"/>
                <a:ea typeface="微軟正黑體" panose="020B0604030504040204" pitchFamily="34" charset="-120"/>
              </a:rPr>
              <a:t>；另於</a:t>
            </a:r>
            <a:r>
              <a:rPr kumimoji="0" lang="en-US" altLang="zh-TW" sz="2600" b="1" u="sng">
                <a:solidFill>
                  <a:srgbClr val="100278"/>
                </a:solidFill>
                <a:latin typeface="微軟正黑體" panose="020B0604030504040204" pitchFamily="34" charset="-120"/>
                <a:ea typeface="微軟正黑體" panose="020B0604030504040204" pitchFamily="34" charset="-120"/>
              </a:rPr>
              <a:t>(3)</a:t>
            </a:r>
            <a:r>
              <a:rPr kumimoji="0" lang="zh-TW" altLang="en-US" sz="2600" b="1" u="sng">
                <a:solidFill>
                  <a:srgbClr val="100278"/>
                </a:solidFill>
                <a:latin typeface="微軟正黑體" panose="020B0604030504040204" pitchFamily="34" charset="-120"/>
                <a:ea typeface="微軟正黑體" panose="020B0604030504040204" pitchFamily="34" charset="-120"/>
              </a:rPr>
              <a:t>載明倘進度落後達一定程度，廠商應將分包廠商名單送機關備查。</a:t>
            </a:r>
          </a:p>
        </p:txBody>
      </p:sp>
    </p:spTree>
    <p:extLst>
      <p:ext uri="{BB962C8B-B14F-4D97-AF65-F5344CB8AC3E}">
        <p14:creationId xmlns:p14="http://schemas.microsoft.com/office/powerpoint/2010/main" val="297494425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D08ACB4D-1C1A-4AF4-B6BC-FC224C0414FC}" type="slidenum">
              <a:rPr lang="en-US" altLang="zh-TW" sz="1400" smtClean="0">
                <a:solidFill>
                  <a:srgbClr val="AD1F1F"/>
                </a:solidFill>
                <a:latin typeface="Times New Roman" panose="02020603050405020304" pitchFamily="18" charset="0"/>
              </a:rPr>
              <a:pPr>
                <a:spcBef>
                  <a:spcPct val="0"/>
                </a:spcBef>
                <a:buClrTx/>
                <a:buSzTx/>
                <a:buFontTx/>
                <a:buNone/>
                <a:defRPr/>
              </a:pPr>
              <a:t>85</a:t>
            </a:fld>
            <a:endParaRPr lang="en-US" altLang="zh-TW" sz="1400">
              <a:solidFill>
                <a:srgbClr val="AD1F1F"/>
              </a:solidFill>
              <a:latin typeface="Times New Roman" panose="02020603050405020304" pitchFamily="18" charset="0"/>
            </a:endParaRPr>
          </a:p>
        </p:txBody>
      </p:sp>
      <p:sp>
        <p:nvSpPr>
          <p:cNvPr id="6" name="Rectangle 11"/>
          <p:cNvSpPr>
            <a:spLocks noChangeArrowheads="1"/>
          </p:cNvSpPr>
          <p:nvPr/>
        </p:nvSpPr>
        <p:spPr bwMode="auto">
          <a:xfrm>
            <a:off x="179388" y="1073150"/>
            <a:ext cx="8812212" cy="3651994"/>
          </a:xfrm>
          <a:prstGeom prst="rect">
            <a:avLst/>
          </a:prstGeom>
          <a:noFill/>
          <a:ln w="9525">
            <a:noFill/>
            <a:miter lim="800000"/>
            <a:headEnd/>
            <a:tailEnd/>
          </a:ln>
          <a:effectLst/>
        </p:spPr>
        <p:txBody>
          <a:bodyPr/>
          <a:lstStyle/>
          <a:p>
            <a:pPr marL="627063" lvl="1" indent="-557213" algn="just" eaLnBrk="1" hangingPunct="1">
              <a:lnSpc>
                <a:spcPts val="2600"/>
              </a:lnSpc>
              <a:spcBef>
                <a:spcPts val="0"/>
              </a:spcBef>
              <a:buClr>
                <a:srgbClr val="006600"/>
              </a:buClr>
              <a:buSzPct val="75000"/>
              <a:defRPr/>
            </a:pPr>
            <a:r>
              <a:rPr kumimoji="0" lang="en-US" altLang="zh-TW" sz="2300" b="1">
                <a:solidFill>
                  <a:srgbClr val="0000FF"/>
                </a:solidFill>
                <a:latin typeface="+mj-ea"/>
                <a:ea typeface="+mj-ea"/>
              </a:rPr>
              <a:t>(</a:t>
            </a:r>
            <a:r>
              <a:rPr kumimoji="0" lang="zh-TW" altLang="en-US" sz="2300" b="1">
                <a:solidFill>
                  <a:srgbClr val="0000FF"/>
                </a:solidFill>
                <a:latin typeface="+mj-ea"/>
                <a:ea typeface="+mj-ea"/>
              </a:rPr>
              <a:t>二十四</a:t>
            </a:r>
            <a:r>
              <a:rPr kumimoji="0" lang="en-US" altLang="zh-TW" sz="2300" b="1">
                <a:solidFill>
                  <a:srgbClr val="0000FF"/>
                </a:solidFill>
                <a:latin typeface="+mj-ea"/>
                <a:ea typeface="+mj-ea"/>
              </a:rPr>
              <a:t>)</a:t>
            </a:r>
            <a:r>
              <a:rPr kumimoji="0" lang="zh-TW" altLang="en-US" sz="2300" b="1">
                <a:solidFill>
                  <a:srgbClr val="0000FF"/>
                </a:solidFill>
                <a:latin typeface="+mj-ea"/>
                <a:ea typeface="+mj-ea"/>
              </a:rPr>
              <a:t>其他</a:t>
            </a:r>
            <a:r>
              <a:rPr kumimoji="0" lang="en-US" altLang="zh-TW" sz="2300" b="1">
                <a:solidFill>
                  <a:srgbClr val="0000FF"/>
                </a:solidFill>
                <a:latin typeface="+mj-ea"/>
                <a:ea typeface="+mj-ea"/>
              </a:rPr>
              <a:t>(</a:t>
            </a:r>
            <a:r>
              <a:rPr kumimoji="0" lang="zh-TW" altLang="en-US" sz="2300" b="1">
                <a:solidFill>
                  <a:srgbClr val="0000FF"/>
                </a:solidFill>
                <a:latin typeface="+mj-ea"/>
                <a:ea typeface="+mj-ea"/>
              </a:rPr>
              <a:t>由機關視個案實際需要者於招標時載明</a:t>
            </a:r>
            <a:r>
              <a:rPr kumimoji="0" lang="en-US" altLang="zh-TW" sz="2300" b="1">
                <a:solidFill>
                  <a:srgbClr val="0000FF"/>
                </a:solidFill>
                <a:latin typeface="+mj-ea"/>
                <a:ea typeface="+mj-ea"/>
              </a:rPr>
              <a:t>)</a:t>
            </a:r>
            <a:r>
              <a:rPr kumimoji="0" lang="zh-TW" altLang="en-US" sz="2300" b="1">
                <a:solidFill>
                  <a:srgbClr val="0000FF"/>
                </a:solidFill>
                <a:latin typeface="+mj-ea"/>
                <a:ea typeface="+mj-ea"/>
              </a:rPr>
              <a:t>：</a:t>
            </a:r>
            <a:endParaRPr kumimoji="0" lang="en-US" altLang="zh-TW" sz="2300" b="1">
              <a:solidFill>
                <a:srgbClr val="0000FF"/>
              </a:solidFill>
              <a:latin typeface="+mj-ea"/>
              <a:ea typeface="+mj-ea"/>
            </a:endParaRPr>
          </a:p>
          <a:p>
            <a:pPr marL="355600" lvl="1" indent="-285750" algn="just" eaLnBrk="1" hangingPunct="1">
              <a:lnSpc>
                <a:spcPts val="2600"/>
              </a:lnSpc>
              <a:spcBef>
                <a:spcPts val="0"/>
              </a:spcBef>
              <a:buClr>
                <a:srgbClr val="006600"/>
              </a:buClr>
              <a:buSzPct val="75000"/>
              <a:defRPr/>
            </a:pPr>
            <a:r>
              <a:rPr kumimoji="0" lang="en-US" altLang="zh-TW" sz="2300" b="1">
                <a:solidFill>
                  <a:srgbClr val="0000FF"/>
                </a:solidFill>
                <a:latin typeface="+mj-ea"/>
                <a:ea typeface="+mj-ea"/>
              </a:rPr>
              <a:t>.......</a:t>
            </a:r>
          </a:p>
          <a:p>
            <a:pPr marL="355600" lvl="1" indent="-285750" algn="just" eaLnBrk="1" hangingPunct="1">
              <a:lnSpc>
                <a:spcPts val="2600"/>
              </a:lnSpc>
              <a:spcBef>
                <a:spcPts val="0"/>
              </a:spcBef>
              <a:buClr>
                <a:srgbClr val="006600"/>
              </a:buClr>
              <a:buSzPct val="75000"/>
              <a:defRPr/>
            </a:pPr>
            <a:r>
              <a:rPr kumimoji="0" lang="zh-TW" altLang="en-US" sz="2300" b="1" u="sng">
                <a:latin typeface="+mj-ea"/>
                <a:ea typeface="+mj-ea"/>
                <a:sym typeface="Wingdings" panose="05000000000000000000" pitchFamily="2" charset="2"/>
              </a:rPr>
              <a:t></a:t>
            </a:r>
            <a:r>
              <a:rPr kumimoji="0" lang="zh-TW" altLang="en-US" sz="2300" b="1" u="sng">
                <a:latin typeface="+mj-ea"/>
                <a:ea typeface="+mj-ea"/>
              </a:rPr>
              <a:t>本案委託業務涉及國家機密保護法所稱之國家機密者，廠商執行本案且可能接觸國家機密之人員，應接受適任性查核，並依國家機密保護法之規定，管制出境。</a:t>
            </a:r>
          </a:p>
          <a:p>
            <a:pPr marL="355600" lvl="1" indent="-285750" algn="just" eaLnBrk="1" hangingPunct="1">
              <a:lnSpc>
                <a:spcPts val="2600"/>
              </a:lnSpc>
              <a:spcBef>
                <a:spcPts val="0"/>
              </a:spcBef>
              <a:buClr>
                <a:srgbClr val="006600"/>
              </a:buClr>
              <a:buSzPct val="75000"/>
              <a:defRPr/>
            </a:pPr>
            <a:r>
              <a:rPr kumimoji="0" lang="zh-TW" altLang="en-US" sz="2300" b="1" u="sng">
                <a:latin typeface="+mj-ea"/>
                <a:sym typeface="Wingdings" panose="05000000000000000000" pitchFamily="2" charset="2"/>
              </a:rPr>
              <a:t></a:t>
            </a:r>
            <a:r>
              <a:rPr kumimoji="0" lang="zh-TW" altLang="en-US" sz="2300" b="1" u="sng">
                <a:latin typeface="+mj-ea"/>
                <a:ea typeface="+mj-ea"/>
              </a:rPr>
              <a:t>本案涉及資通安全事務，廠商執行本案之團隊成員不得為陸籍人士。</a:t>
            </a:r>
          </a:p>
          <a:p>
            <a:pPr marL="355600" lvl="1" indent="-285750" algn="just" eaLnBrk="1" hangingPunct="1">
              <a:lnSpc>
                <a:spcPts val="2600"/>
              </a:lnSpc>
              <a:spcBef>
                <a:spcPts val="0"/>
              </a:spcBef>
              <a:buClr>
                <a:srgbClr val="006600"/>
              </a:buClr>
              <a:buSzPct val="75000"/>
              <a:defRPr/>
            </a:pPr>
            <a:r>
              <a:rPr kumimoji="0" lang="zh-TW" altLang="en-US" sz="2300" b="1">
                <a:solidFill>
                  <a:srgbClr val="0000FF"/>
                </a:solidFill>
                <a:latin typeface="+mj-ea"/>
                <a:ea typeface="+mj-ea"/>
                <a:sym typeface="Wingdings" panose="05000000000000000000" pitchFamily="2" charset="2"/>
              </a:rPr>
              <a:t></a:t>
            </a:r>
            <a:r>
              <a:rPr kumimoji="0" lang="zh-TW" altLang="en-US" sz="2300" b="1">
                <a:solidFill>
                  <a:srgbClr val="0000FF"/>
                </a:solidFill>
                <a:latin typeface="+mj-ea"/>
                <a:ea typeface="+mj-ea"/>
              </a:rPr>
              <a:t>其他：</a:t>
            </a:r>
            <a:r>
              <a:rPr kumimoji="0" lang="en-US" altLang="zh-TW" sz="2300" b="1">
                <a:solidFill>
                  <a:srgbClr val="0000FF"/>
                </a:solidFill>
                <a:latin typeface="+mj-ea"/>
                <a:ea typeface="+mj-ea"/>
              </a:rPr>
              <a:t>﹍﹍﹍﹍﹍</a:t>
            </a:r>
            <a:r>
              <a:rPr kumimoji="0" lang="zh-TW" altLang="en-US" sz="2300" b="1">
                <a:solidFill>
                  <a:srgbClr val="0000FF"/>
                </a:solidFill>
                <a:latin typeface="+mj-ea"/>
                <a:ea typeface="+mj-ea"/>
              </a:rPr>
              <a:t>。</a:t>
            </a:r>
          </a:p>
          <a:p>
            <a:pPr marL="355600" lvl="1" indent="-285750" algn="just" eaLnBrk="1" hangingPunct="1">
              <a:lnSpc>
                <a:spcPts val="2600"/>
              </a:lnSpc>
              <a:spcBef>
                <a:spcPts val="0"/>
              </a:spcBef>
              <a:buClr>
                <a:srgbClr val="006600"/>
              </a:buClr>
              <a:buSzPct val="75000"/>
              <a:defRPr/>
            </a:pPr>
            <a:endParaRPr kumimoji="0" lang="zh-TW" altLang="en-US" sz="2300" b="1">
              <a:solidFill>
                <a:srgbClr val="0000FF"/>
              </a:solidFill>
              <a:latin typeface="+mj-ea"/>
              <a:ea typeface="+mj-ea"/>
            </a:endParaRPr>
          </a:p>
          <a:p>
            <a:pPr marL="627063" lvl="1" indent="-557213" algn="just" eaLnBrk="1" hangingPunct="1">
              <a:lnSpc>
                <a:spcPts val="2600"/>
              </a:lnSpc>
              <a:spcBef>
                <a:spcPts val="0"/>
              </a:spcBef>
              <a:buClr>
                <a:srgbClr val="006600"/>
              </a:buClr>
              <a:buSzPct val="75000"/>
              <a:defRPr/>
            </a:pPr>
            <a:endParaRPr kumimoji="0" lang="zh-TW" altLang="en-US" sz="2300" b="1">
              <a:solidFill>
                <a:srgbClr val="0000FF"/>
              </a:solidFill>
              <a:latin typeface="+mj-ea"/>
              <a:ea typeface="+mj-ea"/>
            </a:endParaRPr>
          </a:p>
          <a:p>
            <a:pPr marL="627063" lvl="1" indent="-557213" algn="just" eaLnBrk="1" hangingPunct="1">
              <a:lnSpc>
                <a:spcPts val="2600"/>
              </a:lnSpc>
              <a:spcBef>
                <a:spcPts val="0"/>
              </a:spcBef>
              <a:buClr>
                <a:srgbClr val="006600"/>
              </a:buClr>
              <a:buSzPct val="75000"/>
              <a:defRPr/>
            </a:pPr>
            <a:endParaRPr kumimoji="0" lang="zh-TW" altLang="en-US" sz="2300" b="1">
              <a:solidFill>
                <a:srgbClr val="0000FF"/>
              </a:solidFill>
              <a:latin typeface="+mj-ea"/>
              <a:ea typeface="+mj-ea"/>
            </a:endParaRPr>
          </a:p>
        </p:txBody>
      </p:sp>
      <p:sp>
        <p:nvSpPr>
          <p:cNvPr id="7" name="Rectangle 2"/>
          <p:cNvSpPr txBox="1">
            <a:spLocks noChangeArrowheads="1"/>
          </p:cNvSpPr>
          <p:nvPr/>
        </p:nvSpPr>
        <p:spPr bwMode="auto">
          <a:xfrm>
            <a:off x="395288" y="542925"/>
            <a:ext cx="7201048"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defRPr/>
            </a:pPr>
            <a:r>
              <a:rPr lang="zh-TW" altLang="en-US" sz="2800">
                <a:solidFill>
                  <a:srgbClr val="003399"/>
                </a:solidFill>
                <a:latin typeface="+mj-ea"/>
                <a:cs typeface="Times New Roman" panose="02020603050405020304" pitchFamily="18" charset="0"/>
              </a:rPr>
              <a:t>第</a:t>
            </a:r>
            <a:r>
              <a:rPr lang="en-US" altLang="zh-TW" sz="2800">
                <a:solidFill>
                  <a:srgbClr val="003399"/>
                </a:solidFill>
                <a:latin typeface="+mj-ea"/>
                <a:cs typeface="Times New Roman" panose="02020603050405020304" pitchFamily="18" charset="0"/>
              </a:rPr>
              <a:t>8</a:t>
            </a:r>
            <a:r>
              <a:rPr lang="zh-TW" altLang="en-US" sz="2800">
                <a:solidFill>
                  <a:srgbClr val="003399"/>
                </a:solidFill>
                <a:latin typeface="+mj-ea"/>
                <a:cs typeface="Times New Roman" panose="02020603050405020304" pitchFamily="18" charset="0"/>
              </a:rPr>
              <a:t>條　履約管理</a:t>
            </a:r>
            <a:r>
              <a:rPr lang="en-US" altLang="zh-TW" sz="2800">
                <a:solidFill>
                  <a:srgbClr val="0000FF"/>
                </a:solidFill>
                <a:latin typeface="+mj-ea"/>
              </a:rPr>
              <a:t>(</a:t>
            </a:r>
            <a:r>
              <a:rPr lang="en-US" altLang="zh-TW" sz="2800">
                <a:solidFill>
                  <a:srgbClr val="C00000"/>
                </a:solidFill>
                <a:latin typeface="+mj-ea"/>
              </a:rPr>
              <a:t>108.09.17</a:t>
            </a:r>
            <a:r>
              <a:rPr lang="zh-TW" altLang="en-US" sz="2800">
                <a:solidFill>
                  <a:srgbClr val="C00000"/>
                </a:solidFill>
                <a:latin typeface="+mj-ea"/>
              </a:rPr>
              <a:t>版</a:t>
            </a:r>
            <a:r>
              <a:rPr lang="en-US" altLang="zh-TW" sz="2800">
                <a:solidFill>
                  <a:srgbClr val="0000FF"/>
                </a:solidFill>
                <a:latin typeface="+mj-ea"/>
              </a:rPr>
              <a:t>)</a:t>
            </a:r>
            <a:endParaRPr lang="en-US" altLang="zh-TW" sz="2800">
              <a:solidFill>
                <a:srgbClr val="003399"/>
              </a:solidFill>
              <a:latin typeface="+mj-ea"/>
              <a:cs typeface="Times New Roman" panose="02020603050405020304" pitchFamily="18" charset="0"/>
            </a:endParaRPr>
          </a:p>
        </p:txBody>
      </p:sp>
    </p:spTree>
    <p:extLst>
      <p:ext uri="{BB962C8B-B14F-4D97-AF65-F5344CB8AC3E}">
        <p14:creationId xmlns:p14="http://schemas.microsoft.com/office/powerpoint/2010/main" val="230693090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D08ACB4D-1C1A-4AF4-B6BC-FC224C0414FC}" type="slidenum">
              <a:rPr lang="en-US" altLang="zh-TW" sz="1400" smtClean="0">
                <a:solidFill>
                  <a:srgbClr val="AD1F1F"/>
                </a:solidFill>
                <a:latin typeface="Times New Roman" panose="02020603050405020304" pitchFamily="18" charset="0"/>
              </a:rPr>
              <a:pPr>
                <a:spcBef>
                  <a:spcPct val="0"/>
                </a:spcBef>
                <a:buClrTx/>
                <a:buSzTx/>
                <a:buFontTx/>
                <a:buNone/>
                <a:defRPr/>
              </a:pPr>
              <a:t>86</a:t>
            </a:fld>
            <a:endParaRPr lang="en-US" altLang="zh-TW" sz="1400">
              <a:solidFill>
                <a:srgbClr val="AD1F1F"/>
              </a:solidFill>
              <a:latin typeface="Times New Roman" panose="02020603050405020304" pitchFamily="18" charset="0"/>
            </a:endParaRPr>
          </a:p>
        </p:txBody>
      </p:sp>
      <p:sp>
        <p:nvSpPr>
          <p:cNvPr id="4" name="Rectangle 2"/>
          <p:cNvSpPr txBox="1">
            <a:spLocks noChangeArrowheads="1"/>
          </p:cNvSpPr>
          <p:nvPr/>
        </p:nvSpPr>
        <p:spPr bwMode="auto">
          <a:xfrm>
            <a:off x="395288" y="542925"/>
            <a:ext cx="5436852"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defRPr/>
            </a:pPr>
            <a:r>
              <a:rPr lang="zh-TW" altLang="en-US" sz="2800">
                <a:solidFill>
                  <a:srgbClr val="003399"/>
                </a:solidFill>
                <a:effectLst>
                  <a:outerShdw blurRad="38100" dist="38100" dir="2700000" algn="tl">
                    <a:srgbClr val="C0C0C0"/>
                  </a:outerShdw>
                </a:effectLst>
                <a:latin typeface="微軟正黑體" panose="020B0604030504040204" pitchFamily="34" charset="-120"/>
                <a:cs typeface="Times New Roman" panose="02020603050405020304" pitchFamily="18" charset="0"/>
              </a:rPr>
              <a:t>第</a:t>
            </a:r>
            <a:r>
              <a:rPr lang="en-US" altLang="zh-TW" sz="2800">
                <a:solidFill>
                  <a:srgbClr val="003399"/>
                </a:solidFill>
                <a:effectLst>
                  <a:outerShdw blurRad="38100" dist="38100" dir="2700000" algn="tl">
                    <a:srgbClr val="C0C0C0"/>
                  </a:outerShdw>
                </a:effectLst>
                <a:latin typeface="微軟正黑體" panose="020B0604030504040204" pitchFamily="34" charset="-120"/>
                <a:cs typeface="Times New Roman" panose="02020603050405020304" pitchFamily="18" charset="0"/>
              </a:rPr>
              <a:t>8</a:t>
            </a:r>
            <a:r>
              <a:rPr lang="zh-TW" altLang="en-US" sz="2800">
                <a:solidFill>
                  <a:srgbClr val="003399"/>
                </a:solidFill>
                <a:effectLst>
                  <a:outerShdw blurRad="38100" dist="38100" dir="2700000" algn="tl">
                    <a:srgbClr val="C0C0C0"/>
                  </a:outerShdw>
                </a:effectLst>
                <a:latin typeface="微軟正黑體" panose="020B0604030504040204" pitchFamily="34" charset="-120"/>
                <a:cs typeface="Times New Roman" panose="02020603050405020304" pitchFamily="18" charset="0"/>
              </a:rPr>
              <a:t>條　履約管理</a:t>
            </a:r>
            <a:r>
              <a:rPr lang="en-US" altLang="zh-TW" sz="2800">
                <a:solidFill>
                  <a:srgbClr val="003399"/>
                </a:solidFill>
                <a:latin typeface="微軟正黑體" panose="020B0604030504040204" pitchFamily="34" charset="-120"/>
                <a:cs typeface="Times New Roman" panose="02020603050405020304" pitchFamily="18" charset="0"/>
              </a:rPr>
              <a:t>(</a:t>
            </a:r>
            <a:r>
              <a:rPr lang="en-US" altLang="zh-TW" sz="2800">
                <a:solidFill>
                  <a:srgbClr val="C00000"/>
                </a:solidFill>
                <a:latin typeface="微軟正黑體" panose="020B0604030504040204" pitchFamily="34" charset="-120"/>
                <a:cs typeface="Times New Roman" panose="02020603050405020304" pitchFamily="18" charset="0"/>
              </a:rPr>
              <a:t>111.04.07</a:t>
            </a:r>
            <a:r>
              <a:rPr lang="zh-TW" altLang="en-US" sz="2800">
                <a:solidFill>
                  <a:srgbClr val="C00000"/>
                </a:solidFill>
                <a:latin typeface="微軟正黑體" panose="020B0604030504040204" pitchFamily="34" charset="-120"/>
                <a:cs typeface="Times New Roman" panose="02020603050405020304" pitchFamily="18" charset="0"/>
              </a:rPr>
              <a:t>版</a:t>
            </a:r>
            <a:r>
              <a:rPr lang="en-US" altLang="zh-TW" sz="2800">
                <a:solidFill>
                  <a:srgbClr val="003399"/>
                </a:solidFill>
                <a:latin typeface="微軟正黑體" panose="020B0604030504040204" pitchFamily="34" charset="-120"/>
                <a:cs typeface="Times New Roman" panose="02020603050405020304" pitchFamily="18" charset="0"/>
              </a:rPr>
              <a:t>)</a:t>
            </a:r>
            <a:endParaRPr lang="en-US" altLang="zh-TW" sz="2800">
              <a:solidFill>
                <a:srgbClr val="003399"/>
              </a:solidFill>
              <a:effectLst>
                <a:outerShdw blurRad="38100" dist="38100" dir="2700000" algn="tl">
                  <a:srgbClr val="C0C0C0"/>
                </a:outerShdw>
              </a:effectLst>
              <a:latin typeface="微軟正黑體" panose="020B0604030504040204" pitchFamily="34" charset="-120"/>
              <a:cs typeface="Times New Roman" panose="02020603050405020304" pitchFamily="18" charset="0"/>
            </a:endParaRPr>
          </a:p>
        </p:txBody>
      </p:sp>
      <p:sp>
        <p:nvSpPr>
          <p:cNvPr id="6" name="Rectangle 11"/>
          <p:cNvSpPr>
            <a:spLocks noChangeArrowheads="1"/>
          </p:cNvSpPr>
          <p:nvPr/>
        </p:nvSpPr>
        <p:spPr bwMode="auto">
          <a:xfrm>
            <a:off x="143508" y="1109154"/>
            <a:ext cx="8812212" cy="5164162"/>
          </a:xfrm>
          <a:prstGeom prst="rect">
            <a:avLst/>
          </a:prstGeom>
          <a:noFill/>
          <a:ln w="9525">
            <a:noFill/>
            <a:miter lim="800000"/>
            <a:headEnd/>
            <a:tailEnd/>
          </a:ln>
          <a:effectLst/>
        </p:spPr>
        <p:txBody>
          <a:bodyPr/>
          <a:lstStyle/>
          <a:p>
            <a:pPr marL="627063" lvl="1" indent="-557213" algn="just" eaLnBrk="1" hangingPunct="1">
              <a:lnSpc>
                <a:spcPts val="2700"/>
              </a:lnSpc>
              <a:spcBef>
                <a:spcPts val="0"/>
              </a:spcBef>
              <a:buClr>
                <a:srgbClr val="006600"/>
              </a:buClr>
              <a:buSzPct val="75000"/>
              <a:defRPr/>
            </a:pPr>
            <a:r>
              <a:rPr kumimoji="0" lang="en-US" altLang="zh-TW" sz="2300"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kumimoji="0" lang="zh-TW" altLang="en-US" sz="2300"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二十四</a:t>
            </a:r>
            <a:r>
              <a:rPr kumimoji="0" lang="en-US" altLang="zh-TW" sz="2300"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kumimoji="0" lang="zh-TW" altLang="en-US" sz="2300"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其他</a:t>
            </a:r>
            <a:r>
              <a:rPr kumimoji="0" lang="en-US" altLang="zh-TW" sz="2300"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kumimoji="0" lang="zh-TW" altLang="en-US" sz="2300"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由機關視個案實際需要者於招標時載明</a:t>
            </a:r>
            <a:r>
              <a:rPr kumimoji="0" lang="en-US" altLang="zh-TW" sz="2300"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kumimoji="0" lang="zh-TW" altLang="en-US" sz="2300"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  </a:t>
            </a:r>
            <a:r>
              <a:rPr kumimoji="0" lang="en-US" altLang="zh-TW" sz="2300"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p>
          <a:p>
            <a:pPr marL="355600" lvl="1" indent="-285750" algn="just" eaLnBrk="1" hangingPunct="1">
              <a:lnSpc>
                <a:spcPts val="2700"/>
              </a:lnSpc>
              <a:spcBef>
                <a:spcPts val="0"/>
              </a:spcBef>
              <a:buClr>
                <a:srgbClr val="006600"/>
              </a:buClr>
              <a:buSzPct val="75000"/>
              <a:defRPr/>
            </a:pPr>
            <a:r>
              <a:rPr kumimoji="0" lang="en-US" altLang="zh-TW" sz="2300"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sym typeface="Wingdings" panose="05000000000000000000" pitchFamily="2" charset="2"/>
              </a:rPr>
              <a:t></a:t>
            </a:r>
            <a:r>
              <a:rPr kumimoji="0" lang="zh-TW" altLang="en-US" sz="2300"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本案涉及</a:t>
            </a:r>
            <a:r>
              <a:rPr kumimoji="0" lang="zh-TW" altLang="en-US" sz="2300" b="1" u="sng">
                <a:solidFill>
                  <a:prstClr val="black"/>
                </a:solidFill>
                <a:latin typeface="微軟正黑體" panose="020B0604030504040204" pitchFamily="34" charset="-120"/>
                <a:ea typeface="微軟正黑體" panose="020B0604030504040204" pitchFamily="34" charset="-120"/>
              </a:rPr>
              <a:t>資通訊軟體、硬體或服務等相關事務</a:t>
            </a:r>
            <a:r>
              <a:rPr kumimoji="0" lang="zh-TW" altLang="en-US" sz="2300"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，廠商執行本案之團隊成員不得為陸籍人士，</a:t>
            </a:r>
            <a:r>
              <a:rPr kumimoji="0" lang="zh-TW" altLang="en-US" sz="2300" b="1" u="sng">
                <a:solidFill>
                  <a:prstClr val="black"/>
                </a:solidFill>
                <a:latin typeface="微軟正黑體" panose="020B0604030504040204" pitchFamily="34" charset="-120"/>
                <a:ea typeface="微軟正黑體" panose="020B0604030504040204" pitchFamily="34" charset="-120"/>
              </a:rPr>
              <a:t>並不得提供及使用大陸廠牌資通訊產品</a:t>
            </a:r>
            <a:r>
              <a:rPr kumimoji="0" lang="zh-TW" altLang="en-US" sz="2300"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endParaRPr kumimoji="0" lang="en-US" altLang="zh-TW" sz="2300"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a:p>
            <a:pPr marL="355600" lvl="1" indent="-285750" algn="just" eaLnBrk="1" hangingPunct="1">
              <a:lnSpc>
                <a:spcPts val="2700"/>
              </a:lnSpc>
              <a:spcBef>
                <a:spcPts val="0"/>
              </a:spcBef>
              <a:buClr>
                <a:srgbClr val="006600"/>
              </a:buClr>
              <a:buSzPct val="75000"/>
              <a:defRPr/>
            </a:pPr>
            <a:r>
              <a:rPr kumimoji="0" lang="en-US" altLang="zh-TW" sz="2300" b="1" u="sng">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a:t>
            </a:r>
            <a:r>
              <a:rPr kumimoji="0" lang="zh-TW" altLang="en-US" sz="2300" b="1" u="sng">
                <a:solidFill>
                  <a:prstClr val="black"/>
                </a:solidFill>
                <a:latin typeface="微軟正黑體" panose="020B0604030504040204" pitchFamily="34" charset="-120"/>
                <a:ea typeface="微軟正黑體" panose="020B0604030504040204" pitchFamily="34" charset="-120"/>
              </a:rPr>
              <a:t>關鍵基礎設施</a:t>
            </a:r>
            <a:r>
              <a:rPr kumimoji="0" lang="en-US" altLang="zh-TW" sz="2300" b="1" u="sng">
                <a:solidFill>
                  <a:prstClr val="black"/>
                </a:solidFill>
                <a:latin typeface="微軟正黑體" panose="020B0604030504040204" pitchFamily="34" charset="-120"/>
                <a:ea typeface="微軟正黑體" panose="020B0604030504040204" pitchFamily="34" charset="-120"/>
              </a:rPr>
              <a:t>(</a:t>
            </a:r>
            <a:r>
              <a:rPr kumimoji="0" lang="zh-TW" altLang="en-US" sz="2300" b="1" u="sng">
                <a:solidFill>
                  <a:prstClr val="black"/>
                </a:solidFill>
                <a:latin typeface="微軟正黑體" panose="020B0604030504040204" pitchFamily="34" charset="-120"/>
                <a:ea typeface="微軟正黑體" panose="020B0604030504040204" pitchFamily="34" charset="-120"/>
              </a:rPr>
              <a:t>或機關指定之設施</a:t>
            </a:r>
            <a:r>
              <a:rPr kumimoji="0" lang="en-US" altLang="zh-TW" sz="2300" b="1" u="sng">
                <a:solidFill>
                  <a:prstClr val="black"/>
                </a:solidFill>
                <a:latin typeface="微軟正黑體" panose="020B0604030504040204" pitchFamily="34" charset="-120"/>
                <a:ea typeface="微軟正黑體" panose="020B0604030504040204" pitchFamily="34" charset="-120"/>
              </a:rPr>
              <a:t>)</a:t>
            </a:r>
            <a:r>
              <a:rPr kumimoji="0" lang="zh-TW" altLang="en-US" sz="2300" b="1" u="sng">
                <a:solidFill>
                  <a:prstClr val="black"/>
                </a:solidFill>
                <a:latin typeface="微軟正黑體" panose="020B0604030504040204" pitchFamily="34" charset="-120"/>
                <a:ea typeface="微軟正黑體" panose="020B0604030504040204" pitchFamily="34" charset="-120"/>
              </a:rPr>
              <a:t>人員管制特別約定：</a:t>
            </a:r>
          </a:p>
          <a:p>
            <a:pPr marL="355600" lvl="1" indent="-285750" algn="just" eaLnBrk="1" hangingPunct="1">
              <a:lnSpc>
                <a:spcPts val="2700"/>
              </a:lnSpc>
              <a:spcBef>
                <a:spcPts val="0"/>
              </a:spcBef>
              <a:buClr>
                <a:srgbClr val="006600"/>
              </a:buClr>
              <a:buSzPct val="75000"/>
              <a:defRPr/>
            </a:pPr>
            <a:r>
              <a:rPr kumimoji="0" lang="en-US" altLang="zh-TW" sz="2300" b="1" u="sng">
                <a:solidFill>
                  <a:prstClr val="black"/>
                </a:solidFill>
                <a:latin typeface="微軟正黑體" panose="020B0604030504040204" pitchFamily="34" charset="-120"/>
                <a:ea typeface="微軟正黑體" panose="020B0604030504040204" pitchFamily="34" charset="-120"/>
              </a:rPr>
              <a:t>1.	</a:t>
            </a:r>
            <a:r>
              <a:rPr kumimoji="0" lang="zh-TW" altLang="en-US" sz="2300" b="1" u="sng">
                <a:solidFill>
                  <a:prstClr val="black"/>
                </a:solidFill>
                <a:latin typeface="微軟正黑體" panose="020B0604030504040204" pitchFamily="34" charset="-120"/>
                <a:ea typeface="微軟正黑體" panose="020B0604030504040204" pitchFamily="34" charset="-120"/>
              </a:rPr>
              <a:t>本採購履約標的涉關鍵基礎設施</a:t>
            </a:r>
            <a:r>
              <a:rPr kumimoji="0" lang="en-US" altLang="zh-TW" sz="2300" b="1" u="sng">
                <a:solidFill>
                  <a:prstClr val="black"/>
                </a:solidFill>
                <a:latin typeface="微軟正黑體" panose="020B0604030504040204" pitchFamily="34" charset="-120"/>
                <a:ea typeface="微軟正黑體" panose="020B0604030504040204" pitchFamily="34" charset="-120"/>
              </a:rPr>
              <a:t>(</a:t>
            </a:r>
            <a:r>
              <a:rPr kumimoji="0" lang="zh-TW" altLang="en-US" sz="2300" b="1" u="sng">
                <a:solidFill>
                  <a:prstClr val="black"/>
                </a:solidFill>
                <a:latin typeface="微軟正黑體" panose="020B0604030504040204" pitchFamily="34" charset="-120"/>
                <a:ea typeface="微軟正黑體" panose="020B0604030504040204" pitchFamily="34" charset="-120"/>
              </a:rPr>
              <a:t>或機關指定之設施</a:t>
            </a:r>
            <a:r>
              <a:rPr kumimoji="0" lang="en-US" altLang="zh-TW" sz="2300" b="1" u="sng">
                <a:solidFill>
                  <a:prstClr val="black"/>
                </a:solidFill>
                <a:latin typeface="微軟正黑體" panose="020B0604030504040204" pitchFamily="34" charset="-120"/>
                <a:ea typeface="微軟正黑體" panose="020B0604030504040204" pitchFamily="34" charset="-120"/>
              </a:rPr>
              <a:t>)</a:t>
            </a:r>
            <a:r>
              <a:rPr kumimoji="0" lang="zh-TW" altLang="en-US" sz="2300" b="1" u="sng">
                <a:solidFill>
                  <a:prstClr val="black"/>
                </a:solidFill>
                <a:latin typeface="微軟正黑體" panose="020B0604030504040204" pitchFamily="34" charset="-120"/>
                <a:ea typeface="微軟正黑體" panose="020B0604030504040204" pitchFamily="34" charset="-120"/>
              </a:rPr>
              <a:t>，廠商及分包廠商之履約人員於進場或參與工作前，應提出</a:t>
            </a:r>
            <a:r>
              <a:rPr kumimoji="0" lang="en-US" altLang="zh-TW" sz="2300" b="1" u="sng">
                <a:solidFill>
                  <a:prstClr val="black"/>
                </a:solidFill>
                <a:latin typeface="微軟正黑體" panose="020B0604030504040204" pitchFamily="34" charset="-120"/>
                <a:ea typeface="微軟正黑體" panose="020B0604030504040204" pitchFamily="34" charset="-120"/>
              </a:rPr>
              <a:t>3</a:t>
            </a:r>
            <a:r>
              <a:rPr kumimoji="0" lang="zh-TW" altLang="en-US" sz="2300" b="1" u="sng">
                <a:solidFill>
                  <a:prstClr val="black"/>
                </a:solidFill>
                <a:latin typeface="微軟正黑體" panose="020B0604030504040204" pitchFamily="34" charset="-120"/>
                <a:ea typeface="微軟正黑體" panose="020B0604030504040204" pitchFamily="34" charset="-120"/>
              </a:rPr>
              <a:t>個月內核發之「警察刑事紀錄證明」（外國人應提出該國籍政府核發之類似文件，並經公證或認證。但申請入國簽證時，已備行為良好之證明文件者除外），或出具委託書由機關代為申請；其證明內容應記載無犯罪紀錄，並經機關審核同意，始得進場或參與工作。屬臨時性進場者（例如送貨司機及其隨車人員）得免提送上開證明文件，但應接受機關或其指定之單位或人員</a:t>
            </a:r>
            <a:r>
              <a:rPr kumimoji="0" lang="en-US" altLang="zh-TW" sz="2300" b="1" u="sng">
                <a:solidFill>
                  <a:prstClr val="black"/>
                </a:solidFill>
                <a:latin typeface="微軟正黑體" panose="020B0604030504040204" pitchFamily="34" charset="-120"/>
                <a:ea typeface="微軟正黑體" panose="020B0604030504040204" pitchFamily="34" charset="-120"/>
              </a:rPr>
              <a:t>(</a:t>
            </a:r>
            <a:r>
              <a:rPr kumimoji="0" lang="zh-TW" altLang="en-US" sz="2300" b="1" u="sng">
                <a:solidFill>
                  <a:prstClr val="black"/>
                </a:solidFill>
                <a:latin typeface="微軟正黑體" panose="020B0604030504040204" pitchFamily="34" charset="-120"/>
                <a:ea typeface="微軟正黑體" panose="020B0604030504040204" pitchFamily="34" charset="-120"/>
              </a:rPr>
              <a:t>例如但不限於專案管理單位</a:t>
            </a:r>
            <a:r>
              <a:rPr kumimoji="0" lang="en-US" altLang="zh-TW" sz="2300" b="1" u="sng">
                <a:solidFill>
                  <a:prstClr val="black"/>
                </a:solidFill>
                <a:latin typeface="微軟正黑體" panose="020B0604030504040204" pitchFamily="34" charset="-120"/>
                <a:ea typeface="微軟正黑體" panose="020B0604030504040204" pitchFamily="34" charset="-120"/>
              </a:rPr>
              <a:t>)</a:t>
            </a:r>
            <a:r>
              <a:rPr kumimoji="0" lang="zh-TW" altLang="en-US" sz="2300" b="1" u="sng">
                <a:solidFill>
                  <a:prstClr val="black"/>
                </a:solidFill>
                <a:latin typeface="微軟正黑體" panose="020B0604030504040204" pitchFamily="34" charset="-120"/>
                <a:ea typeface="微軟正黑體" panose="020B0604030504040204" pitchFamily="34" charset="-120"/>
              </a:rPr>
              <a:t>全程陪同或監督管理。</a:t>
            </a:r>
          </a:p>
        </p:txBody>
      </p:sp>
    </p:spTree>
    <p:extLst>
      <p:ext uri="{BB962C8B-B14F-4D97-AF65-F5344CB8AC3E}">
        <p14:creationId xmlns:p14="http://schemas.microsoft.com/office/powerpoint/2010/main" val="365887221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D08ACB4D-1C1A-4AF4-B6BC-FC224C0414FC}" type="slidenum">
              <a:rPr lang="en-US" altLang="zh-TW" sz="1400" smtClean="0">
                <a:solidFill>
                  <a:srgbClr val="AD1F1F"/>
                </a:solidFill>
                <a:latin typeface="Times New Roman" panose="02020603050405020304" pitchFamily="18" charset="0"/>
              </a:rPr>
              <a:pPr>
                <a:spcBef>
                  <a:spcPct val="0"/>
                </a:spcBef>
                <a:buClrTx/>
                <a:buSzTx/>
                <a:buFontTx/>
                <a:buNone/>
                <a:defRPr/>
              </a:pPr>
              <a:t>87</a:t>
            </a:fld>
            <a:endParaRPr lang="en-US" altLang="zh-TW" sz="1400">
              <a:solidFill>
                <a:srgbClr val="AD1F1F"/>
              </a:solidFill>
              <a:latin typeface="Times New Roman" panose="02020603050405020304" pitchFamily="18" charset="0"/>
            </a:endParaRPr>
          </a:p>
        </p:txBody>
      </p:sp>
      <p:sp>
        <p:nvSpPr>
          <p:cNvPr id="4" name="Rectangle 2"/>
          <p:cNvSpPr txBox="1">
            <a:spLocks noChangeArrowheads="1"/>
          </p:cNvSpPr>
          <p:nvPr/>
        </p:nvSpPr>
        <p:spPr bwMode="auto">
          <a:xfrm>
            <a:off x="395288" y="542925"/>
            <a:ext cx="5436852"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defRPr/>
            </a:pPr>
            <a:r>
              <a:rPr lang="zh-TW" altLang="en-US" sz="2800">
                <a:solidFill>
                  <a:srgbClr val="003399"/>
                </a:solidFill>
                <a:effectLst>
                  <a:outerShdw blurRad="38100" dist="38100" dir="2700000" algn="tl">
                    <a:srgbClr val="C0C0C0"/>
                  </a:outerShdw>
                </a:effectLst>
                <a:latin typeface="微軟正黑體" panose="020B0604030504040204" pitchFamily="34" charset="-120"/>
                <a:cs typeface="Times New Roman" panose="02020603050405020304" pitchFamily="18" charset="0"/>
              </a:rPr>
              <a:t>第</a:t>
            </a:r>
            <a:r>
              <a:rPr lang="en-US" altLang="zh-TW" sz="2800">
                <a:solidFill>
                  <a:srgbClr val="003399"/>
                </a:solidFill>
                <a:effectLst>
                  <a:outerShdw blurRad="38100" dist="38100" dir="2700000" algn="tl">
                    <a:srgbClr val="C0C0C0"/>
                  </a:outerShdw>
                </a:effectLst>
                <a:latin typeface="微軟正黑體" panose="020B0604030504040204" pitchFamily="34" charset="-120"/>
                <a:cs typeface="Times New Roman" panose="02020603050405020304" pitchFamily="18" charset="0"/>
              </a:rPr>
              <a:t>8</a:t>
            </a:r>
            <a:r>
              <a:rPr lang="zh-TW" altLang="en-US" sz="2800">
                <a:solidFill>
                  <a:srgbClr val="003399"/>
                </a:solidFill>
                <a:effectLst>
                  <a:outerShdw blurRad="38100" dist="38100" dir="2700000" algn="tl">
                    <a:srgbClr val="C0C0C0"/>
                  </a:outerShdw>
                </a:effectLst>
                <a:latin typeface="微軟正黑體" panose="020B0604030504040204" pitchFamily="34" charset="-120"/>
                <a:cs typeface="Times New Roman" panose="02020603050405020304" pitchFamily="18" charset="0"/>
              </a:rPr>
              <a:t>條　履約管理</a:t>
            </a:r>
            <a:r>
              <a:rPr lang="en-US" altLang="zh-TW" sz="2800">
                <a:solidFill>
                  <a:srgbClr val="003399"/>
                </a:solidFill>
                <a:latin typeface="微軟正黑體" panose="020B0604030504040204" pitchFamily="34" charset="-120"/>
                <a:cs typeface="Times New Roman" panose="02020603050405020304" pitchFamily="18" charset="0"/>
              </a:rPr>
              <a:t>(</a:t>
            </a:r>
            <a:r>
              <a:rPr lang="en-US" altLang="zh-TW" sz="2800">
                <a:solidFill>
                  <a:srgbClr val="C00000"/>
                </a:solidFill>
                <a:latin typeface="微軟正黑體" panose="020B0604030504040204" pitchFamily="34" charset="-120"/>
                <a:cs typeface="Times New Roman" panose="02020603050405020304" pitchFamily="18" charset="0"/>
              </a:rPr>
              <a:t>111.04.07</a:t>
            </a:r>
            <a:r>
              <a:rPr lang="zh-TW" altLang="en-US" sz="2800">
                <a:solidFill>
                  <a:srgbClr val="C00000"/>
                </a:solidFill>
                <a:latin typeface="微軟正黑體" panose="020B0604030504040204" pitchFamily="34" charset="-120"/>
                <a:cs typeface="Times New Roman" panose="02020603050405020304" pitchFamily="18" charset="0"/>
              </a:rPr>
              <a:t>版</a:t>
            </a:r>
            <a:r>
              <a:rPr lang="en-US" altLang="zh-TW" sz="2800">
                <a:solidFill>
                  <a:srgbClr val="003399"/>
                </a:solidFill>
                <a:latin typeface="微軟正黑體" panose="020B0604030504040204" pitchFamily="34" charset="-120"/>
                <a:cs typeface="Times New Roman" panose="02020603050405020304" pitchFamily="18" charset="0"/>
              </a:rPr>
              <a:t>)</a:t>
            </a:r>
            <a:endParaRPr lang="en-US" altLang="zh-TW" sz="2800">
              <a:solidFill>
                <a:srgbClr val="003399"/>
              </a:solidFill>
              <a:effectLst>
                <a:outerShdw blurRad="38100" dist="38100" dir="2700000" algn="tl">
                  <a:srgbClr val="C0C0C0"/>
                </a:outerShdw>
              </a:effectLst>
              <a:latin typeface="微軟正黑體" panose="020B0604030504040204" pitchFamily="34" charset="-120"/>
              <a:cs typeface="Times New Roman" panose="02020603050405020304" pitchFamily="18" charset="0"/>
            </a:endParaRPr>
          </a:p>
        </p:txBody>
      </p:sp>
      <p:sp>
        <p:nvSpPr>
          <p:cNvPr id="6" name="Rectangle 11"/>
          <p:cNvSpPr>
            <a:spLocks noChangeArrowheads="1"/>
          </p:cNvSpPr>
          <p:nvPr/>
        </p:nvSpPr>
        <p:spPr bwMode="auto">
          <a:xfrm>
            <a:off x="143508" y="1109154"/>
            <a:ext cx="8812212" cy="1995810"/>
          </a:xfrm>
          <a:prstGeom prst="rect">
            <a:avLst/>
          </a:prstGeom>
          <a:noFill/>
          <a:ln w="9525">
            <a:noFill/>
            <a:miter lim="800000"/>
            <a:headEnd/>
            <a:tailEnd/>
          </a:ln>
          <a:effectLst/>
        </p:spPr>
        <p:txBody>
          <a:bodyPr/>
          <a:lstStyle/>
          <a:p>
            <a:pPr marL="627063" lvl="1" indent="-557213" algn="just" eaLnBrk="1" hangingPunct="1">
              <a:lnSpc>
                <a:spcPts val="2700"/>
              </a:lnSpc>
              <a:spcBef>
                <a:spcPts val="0"/>
              </a:spcBef>
              <a:buClr>
                <a:srgbClr val="006600"/>
              </a:buClr>
              <a:buSzPct val="75000"/>
              <a:defRPr/>
            </a:pPr>
            <a:r>
              <a:rPr kumimoji="0" lang="en-US" altLang="zh-TW" sz="2300"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kumimoji="0" lang="zh-TW" altLang="en-US" sz="2300"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二十四</a:t>
            </a:r>
            <a:r>
              <a:rPr kumimoji="0" lang="en-US" altLang="zh-TW" sz="2300"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kumimoji="0" lang="zh-TW" altLang="en-US" sz="2300"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其他</a:t>
            </a:r>
            <a:r>
              <a:rPr kumimoji="0" lang="en-US" altLang="zh-TW" sz="2300"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kumimoji="0" lang="zh-TW" altLang="en-US" sz="2300"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由機關視個案實際需要者於招標時載明</a:t>
            </a:r>
            <a:r>
              <a:rPr kumimoji="0" lang="en-US" altLang="zh-TW" sz="2300"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kumimoji="0" lang="zh-TW" altLang="en-US" sz="2300"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  </a:t>
            </a:r>
            <a:r>
              <a:rPr kumimoji="0" lang="en-US" altLang="zh-TW" sz="2300"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p>
          <a:p>
            <a:pPr marL="355600" lvl="1" indent="-285750" algn="just" eaLnBrk="1" hangingPunct="1">
              <a:lnSpc>
                <a:spcPts val="2700"/>
              </a:lnSpc>
              <a:spcBef>
                <a:spcPts val="0"/>
              </a:spcBef>
              <a:buClr>
                <a:srgbClr val="006600"/>
              </a:buClr>
              <a:buSzPct val="75000"/>
              <a:defRPr/>
            </a:pPr>
            <a:r>
              <a:rPr kumimoji="0" lang="en-US" altLang="zh-TW" sz="2300" b="1" u="sng">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a:t>
            </a:r>
            <a:r>
              <a:rPr kumimoji="0" lang="zh-TW" altLang="en-US" sz="2300" b="1" u="sng">
                <a:solidFill>
                  <a:prstClr val="black"/>
                </a:solidFill>
                <a:latin typeface="微軟正黑體" panose="020B0604030504040204" pitchFamily="34" charset="-120"/>
                <a:ea typeface="微軟正黑體" panose="020B0604030504040204" pitchFamily="34" charset="-120"/>
              </a:rPr>
              <a:t>關鍵基礎設施</a:t>
            </a:r>
            <a:r>
              <a:rPr kumimoji="0" lang="en-US" altLang="zh-TW" sz="2300" b="1" u="sng">
                <a:solidFill>
                  <a:prstClr val="black"/>
                </a:solidFill>
                <a:latin typeface="微軟正黑體" panose="020B0604030504040204" pitchFamily="34" charset="-120"/>
                <a:ea typeface="微軟正黑體" panose="020B0604030504040204" pitchFamily="34" charset="-120"/>
              </a:rPr>
              <a:t>(</a:t>
            </a:r>
            <a:r>
              <a:rPr kumimoji="0" lang="zh-TW" altLang="en-US" sz="2300" b="1" u="sng">
                <a:solidFill>
                  <a:prstClr val="black"/>
                </a:solidFill>
                <a:latin typeface="微軟正黑體" panose="020B0604030504040204" pitchFamily="34" charset="-120"/>
                <a:ea typeface="微軟正黑體" panose="020B0604030504040204" pitchFamily="34" charset="-120"/>
              </a:rPr>
              <a:t>或機關指定之設施</a:t>
            </a:r>
            <a:r>
              <a:rPr kumimoji="0" lang="en-US" altLang="zh-TW" sz="2300" b="1" u="sng">
                <a:solidFill>
                  <a:prstClr val="black"/>
                </a:solidFill>
                <a:latin typeface="微軟正黑體" panose="020B0604030504040204" pitchFamily="34" charset="-120"/>
                <a:ea typeface="微軟正黑體" panose="020B0604030504040204" pitchFamily="34" charset="-120"/>
              </a:rPr>
              <a:t>)</a:t>
            </a:r>
            <a:r>
              <a:rPr kumimoji="0" lang="zh-TW" altLang="en-US" sz="2300" b="1" u="sng">
                <a:solidFill>
                  <a:prstClr val="black"/>
                </a:solidFill>
                <a:latin typeface="微軟正黑體" panose="020B0604030504040204" pitchFamily="34" charset="-120"/>
                <a:ea typeface="微軟正黑體" panose="020B0604030504040204" pitchFamily="34" charset="-120"/>
              </a:rPr>
              <a:t>人員管制特別約定：</a:t>
            </a:r>
          </a:p>
          <a:p>
            <a:pPr marL="355600" lvl="1" indent="-285750" algn="just" eaLnBrk="1" hangingPunct="1">
              <a:lnSpc>
                <a:spcPts val="2700"/>
              </a:lnSpc>
              <a:spcBef>
                <a:spcPts val="0"/>
              </a:spcBef>
              <a:buClr>
                <a:srgbClr val="006600"/>
              </a:buClr>
              <a:buSzPct val="75000"/>
              <a:defRPr/>
            </a:pPr>
            <a:r>
              <a:rPr kumimoji="0" lang="en-US" altLang="zh-TW" sz="2300" b="1" u="sng">
                <a:solidFill>
                  <a:prstClr val="black"/>
                </a:solidFill>
                <a:latin typeface="微軟正黑體" panose="020B0604030504040204" pitchFamily="34" charset="-120"/>
                <a:ea typeface="微軟正黑體" panose="020B0604030504040204" pitchFamily="34" charset="-120"/>
              </a:rPr>
              <a:t>2.</a:t>
            </a:r>
            <a:r>
              <a:rPr kumimoji="0" lang="zh-TW" altLang="en-US" sz="2300" b="1" u="sng">
                <a:solidFill>
                  <a:prstClr val="black"/>
                </a:solidFill>
                <a:latin typeface="微軟正黑體" panose="020B0604030504040204" pitchFamily="34" charset="-120"/>
                <a:ea typeface="微軟正黑體" panose="020B0604030504040204" pitchFamily="34" charset="-120"/>
              </a:rPr>
              <a:t>廠商及分包廠商之履約人員執行工作，應接受機關或其指定之單位或人員</a:t>
            </a:r>
            <a:r>
              <a:rPr kumimoji="0" lang="en-US" altLang="zh-TW" sz="2300" b="1" u="sng">
                <a:solidFill>
                  <a:prstClr val="black"/>
                </a:solidFill>
                <a:latin typeface="微軟正黑體" panose="020B0604030504040204" pitchFamily="34" charset="-120"/>
                <a:ea typeface="微軟正黑體" panose="020B0604030504040204" pitchFamily="34" charset="-120"/>
              </a:rPr>
              <a:t>(</a:t>
            </a:r>
            <a:r>
              <a:rPr kumimoji="0" lang="zh-TW" altLang="en-US" sz="2300" b="1" u="sng">
                <a:solidFill>
                  <a:prstClr val="black"/>
                </a:solidFill>
                <a:latin typeface="微軟正黑體" panose="020B0604030504040204" pitchFamily="34" charset="-120"/>
                <a:ea typeface="微軟正黑體" panose="020B0604030504040204" pitchFamily="34" charset="-120"/>
              </a:rPr>
              <a:t>例如但不限於專案管理單位</a:t>
            </a:r>
            <a:r>
              <a:rPr kumimoji="0" lang="en-US" altLang="zh-TW" sz="2300" b="1" u="sng">
                <a:solidFill>
                  <a:prstClr val="black"/>
                </a:solidFill>
                <a:latin typeface="微軟正黑體" panose="020B0604030504040204" pitchFamily="34" charset="-120"/>
                <a:ea typeface="微軟正黑體" panose="020B0604030504040204" pitchFamily="34" charset="-120"/>
              </a:rPr>
              <a:t>)</a:t>
            </a:r>
            <a:r>
              <a:rPr kumimoji="0" lang="zh-TW" altLang="en-US" sz="2300" b="1" u="sng">
                <a:solidFill>
                  <a:prstClr val="black"/>
                </a:solidFill>
                <a:latin typeface="微軟正黑體" panose="020B0604030504040204" pitchFamily="34" charset="-120"/>
                <a:ea typeface="微軟正黑體" panose="020B0604030504040204" pitchFamily="34" charset="-120"/>
              </a:rPr>
              <a:t>全程陪同或監督管理。</a:t>
            </a:r>
          </a:p>
        </p:txBody>
      </p:sp>
    </p:spTree>
    <p:extLst>
      <p:ext uri="{BB962C8B-B14F-4D97-AF65-F5344CB8AC3E}">
        <p14:creationId xmlns:p14="http://schemas.microsoft.com/office/powerpoint/2010/main" val="307165048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a:spLocks noGrp="1"/>
          </p:cNvSpPr>
          <p:nvPr>
            <p:ph type="sldNum" sz="quarter" idx="10"/>
          </p:nvPr>
        </p:nvSpPr>
        <p:spPr>
          <a:xfrm>
            <a:off x="8280412" y="6525344"/>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AD1F1F"/>
                </a:solidFill>
                <a:latin typeface="Times New Roman" panose="02020603050405020304" pitchFamily="18" charset="0"/>
              </a:rPr>
              <a:pPr>
                <a:spcBef>
                  <a:spcPct val="0"/>
                </a:spcBef>
                <a:buClrTx/>
                <a:buSzTx/>
                <a:buFontTx/>
                <a:buNone/>
                <a:defRPr/>
              </a:pPr>
              <a:t>88</a:t>
            </a:fld>
            <a:endParaRPr lang="en-US" altLang="zh-TW" sz="1400">
              <a:solidFill>
                <a:srgbClr val="AD1F1F"/>
              </a:solidFill>
              <a:latin typeface="Times New Roman" panose="02020603050405020304" pitchFamily="18" charset="0"/>
            </a:endParaRPr>
          </a:p>
        </p:txBody>
      </p:sp>
      <p:sp>
        <p:nvSpPr>
          <p:cNvPr id="5" name="Rectangle 11"/>
          <p:cNvSpPr>
            <a:spLocks noChangeArrowheads="1"/>
          </p:cNvSpPr>
          <p:nvPr/>
        </p:nvSpPr>
        <p:spPr bwMode="auto">
          <a:xfrm>
            <a:off x="113854" y="169935"/>
            <a:ext cx="8634610" cy="839117"/>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r>
              <a:rPr lang="zh-TW" altLang="en-US" b="1">
                <a:solidFill>
                  <a:srgbClr val="C00000"/>
                </a:solidFill>
                <a:latin typeface="微軟正黑體" panose="020B0604030504040204" pitchFamily="34" charset="-120"/>
                <a:ea typeface="微軟正黑體" panose="020B0604030504040204" pitchFamily="34" charset="-120"/>
              </a:rPr>
              <a:t>資訊服務採購缺失類型：</a:t>
            </a:r>
            <a:r>
              <a:rPr lang="zh-TW" altLang="en-US" b="1">
                <a:solidFill>
                  <a:srgbClr val="006600"/>
                </a:solidFill>
                <a:latin typeface="微軟正黑體" panose="020B0604030504040204" pitchFamily="34" charset="-120"/>
                <a:ea typeface="微軟正黑體" panose="020B0604030504040204" pitchFamily="34" charset="-120"/>
              </a:rPr>
              <a:t>未落實審查廠商於履約中不得提供或使用大陸廠牌之資通訊產品，履約人員不得為大陸籍人員</a:t>
            </a:r>
            <a:endParaRPr lang="en-US" altLang="zh-TW" b="1" dirty="0">
              <a:solidFill>
                <a:srgbClr val="100278"/>
              </a:solidFill>
              <a:latin typeface="微軟正黑體" panose="020B0604030504040204" pitchFamily="34" charset="-120"/>
              <a:ea typeface="微軟正黑體" panose="020B0604030504040204" pitchFamily="34" charset="-120"/>
            </a:endParaRPr>
          </a:p>
        </p:txBody>
      </p:sp>
      <p:sp>
        <p:nvSpPr>
          <p:cNvPr id="7" name="Rectangle 11"/>
          <p:cNvSpPr>
            <a:spLocks noChangeArrowheads="1"/>
          </p:cNvSpPr>
          <p:nvPr/>
        </p:nvSpPr>
        <p:spPr bwMode="auto">
          <a:xfrm>
            <a:off x="323528" y="3837384"/>
            <a:ext cx="8532948" cy="2363924"/>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endParaRPr lang="en-US" altLang="zh-TW"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
        <p:nvSpPr>
          <p:cNvPr id="6" name="Rectangle 11"/>
          <p:cNvSpPr>
            <a:spLocks noChangeArrowheads="1"/>
          </p:cNvSpPr>
          <p:nvPr/>
        </p:nvSpPr>
        <p:spPr bwMode="auto">
          <a:xfrm>
            <a:off x="215516" y="1124744"/>
            <a:ext cx="8532948" cy="4032448"/>
          </a:xfrm>
          <a:prstGeom prst="rect">
            <a:avLst/>
          </a:prstGeom>
          <a:noFill/>
          <a:ln w="9525">
            <a:noFill/>
            <a:miter lim="800000"/>
            <a:headEnd/>
            <a:tailEnd/>
          </a:ln>
          <a:effectLst/>
        </p:spPr>
        <p:txBody>
          <a:bodyPr/>
          <a:lstStyle/>
          <a:p>
            <a:pPr indent="357188" algn="just" eaLnBrk="1" hangingPunct="1">
              <a:spcBef>
                <a:spcPct val="20000"/>
              </a:spcBef>
              <a:buClr>
                <a:srgbClr val="C00000"/>
              </a:buClr>
              <a:buSzPct val="75000"/>
              <a:defRPr/>
            </a:pPr>
            <a:r>
              <a:rPr lang="zh-TW" altLang="en-US" sz="2800" b="1">
                <a:solidFill>
                  <a:srgbClr val="100278"/>
                </a:solidFill>
                <a:latin typeface="微軟正黑體" panose="020B0604030504040204" pitchFamily="34" charset="-120"/>
                <a:ea typeface="微軟正黑體" panose="020B0604030504040204" pitchFamily="34" charset="-120"/>
              </a:rPr>
              <a:t>資訊服務採購投標須知第</a:t>
            </a:r>
            <a:r>
              <a:rPr lang="en-US" altLang="zh-TW" sz="2800" b="1">
                <a:solidFill>
                  <a:srgbClr val="100278"/>
                </a:solidFill>
                <a:latin typeface="微軟正黑體" panose="020B0604030504040204" pitchFamily="34" charset="-120"/>
                <a:ea typeface="微軟正黑體" panose="020B0604030504040204" pitchFamily="34" charset="-120"/>
              </a:rPr>
              <a:t>65</a:t>
            </a:r>
            <a:r>
              <a:rPr lang="zh-TW" altLang="en-US" sz="2800" b="1">
                <a:solidFill>
                  <a:srgbClr val="100278"/>
                </a:solidFill>
                <a:latin typeface="微軟正黑體" panose="020B0604030504040204" pitchFamily="34" charset="-120"/>
                <a:ea typeface="微軟正黑體" panose="020B0604030504040204" pitchFamily="34" charset="-120"/>
              </a:rPr>
              <a:t>點載明「本採購屬經濟部投資審議委員會公告</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具敏感性或國安</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含資安</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疑慮之業務範疇</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之資訊服務採購</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」，惟</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契約第</a:t>
            </a:r>
            <a:r>
              <a:rPr lang="en-US" altLang="zh-TW"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8</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條第</a:t>
            </a:r>
            <a:r>
              <a:rPr lang="en-US" altLang="zh-TW"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24</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款漏未勾選「本案涉及資通訊軟體、硬體或服務等相關事務，廠商執行本案之團隊成員不得為陸籍人士，並不得提供及使用大陸廠牌資通訊產品。」爾後辦理類案請留意如屬具敏感性或國安</a:t>
            </a:r>
            <a:r>
              <a:rPr lang="en-US" altLang="zh-TW"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含資安</a:t>
            </a:r>
            <a:r>
              <a:rPr lang="en-US" altLang="zh-TW"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疑慮之業務範疇，宜請於契約條款限制履約人員國籍及其所使用通訊產品廠牌</a:t>
            </a:r>
            <a:r>
              <a:rPr lang="zh-TW" altLang="en-US" sz="2800" b="1">
                <a:solidFill>
                  <a:srgbClr val="100278"/>
                </a:solidFill>
                <a:latin typeface="微軟正黑體" panose="020B0604030504040204" pitchFamily="34" charset="-120"/>
                <a:ea typeface="微軟正黑體" panose="020B0604030504040204" pitchFamily="34" charset="-120"/>
              </a:rPr>
              <a:t>。</a:t>
            </a:r>
            <a:endParaRPr lang="en-US" altLang="zh-TW" sz="2800" b="1" dirty="0">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76518388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a:spLocks noGrp="1"/>
          </p:cNvSpPr>
          <p:nvPr>
            <p:ph type="sldNum" sz="quarter" idx="10"/>
          </p:nvPr>
        </p:nvSpPr>
        <p:spPr>
          <a:xfrm>
            <a:off x="8280412" y="6525344"/>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AD1F1F"/>
                </a:solidFill>
                <a:latin typeface="Times New Roman" panose="02020603050405020304" pitchFamily="18" charset="0"/>
              </a:rPr>
              <a:pPr>
                <a:spcBef>
                  <a:spcPct val="0"/>
                </a:spcBef>
                <a:buClrTx/>
                <a:buSzTx/>
                <a:buFontTx/>
                <a:buNone/>
                <a:defRPr/>
              </a:pPr>
              <a:t>89</a:t>
            </a:fld>
            <a:endParaRPr lang="en-US" altLang="zh-TW" sz="1400">
              <a:solidFill>
                <a:srgbClr val="AD1F1F"/>
              </a:solidFill>
              <a:latin typeface="Times New Roman" panose="02020603050405020304" pitchFamily="18" charset="0"/>
            </a:endParaRPr>
          </a:p>
        </p:txBody>
      </p:sp>
      <p:sp>
        <p:nvSpPr>
          <p:cNvPr id="5" name="Rectangle 11"/>
          <p:cNvSpPr>
            <a:spLocks noChangeArrowheads="1"/>
          </p:cNvSpPr>
          <p:nvPr/>
        </p:nvSpPr>
        <p:spPr bwMode="auto">
          <a:xfrm>
            <a:off x="113854" y="169935"/>
            <a:ext cx="8634610" cy="839117"/>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r>
              <a:rPr lang="zh-TW" altLang="en-US" b="1">
                <a:solidFill>
                  <a:srgbClr val="C00000"/>
                </a:solidFill>
                <a:latin typeface="微軟正黑體" panose="020B0604030504040204" pitchFamily="34" charset="-120"/>
                <a:ea typeface="微軟正黑體" panose="020B0604030504040204" pitchFamily="34" charset="-120"/>
              </a:rPr>
              <a:t>資訊服務採購缺失類型：</a:t>
            </a:r>
            <a:r>
              <a:rPr lang="zh-TW" altLang="en-US" b="1">
                <a:solidFill>
                  <a:srgbClr val="006600"/>
                </a:solidFill>
                <a:latin typeface="微軟正黑體" panose="020B0604030504040204" pitchFamily="34" charset="-120"/>
                <a:ea typeface="微軟正黑體" panose="020B0604030504040204" pitchFamily="34" charset="-120"/>
              </a:rPr>
              <a:t>未落實審查廠商於履約中不得提供或使用大陸廠牌之資通訊產品，履約人員不得為大陸籍人員</a:t>
            </a:r>
            <a:r>
              <a:rPr lang="en-US" altLang="zh-TW" b="1">
                <a:latin typeface="微軟正黑體" panose="020B0604030504040204" pitchFamily="34" charset="-120"/>
                <a:ea typeface="微軟正黑體" panose="020B0604030504040204" pitchFamily="34" charset="-120"/>
              </a:rPr>
              <a:t>(</a:t>
            </a:r>
            <a:r>
              <a:rPr lang="zh-TW" altLang="en-US" b="1">
                <a:latin typeface="微軟正黑體" panose="020B0604030504040204" pitchFamily="34" charset="-120"/>
                <a:ea typeface="微軟正黑體" panose="020B0604030504040204" pitchFamily="34" charset="-120"/>
              </a:rPr>
              <a:t>續</a:t>
            </a:r>
            <a:r>
              <a:rPr lang="en-US" altLang="zh-TW" b="1">
                <a:latin typeface="微軟正黑體" panose="020B0604030504040204" pitchFamily="34" charset="-120"/>
                <a:ea typeface="微軟正黑體" panose="020B0604030504040204" pitchFamily="34" charset="-120"/>
              </a:rPr>
              <a:t>)</a:t>
            </a:r>
            <a:endParaRPr lang="en-US" altLang="zh-TW" b="1" dirty="0">
              <a:latin typeface="微軟正黑體" panose="020B0604030504040204" pitchFamily="34" charset="-120"/>
              <a:ea typeface="微軟正黑體" panose="020B0604030504040204" pitchFamily="34" charset="-120"/>
            </a:endParaRPr>
          </a:p>
        </p:txBody>
      </p:sp>
      <p:sp>
        <p:nvSpPr>
          <p:cNvPr id="7" name="Rectangle 11"/>
          <p:cNvSpPr>
            <a:spLocks noChangeArrowheads="1"/>
          </p:cNvSpPr>
          <p:nvPr/>
        </p:nvSpPr>
        <p:spPr bwMode="auto">
          <a:xfrm>
            <a:off x="323528" y="3837384"/>
            <a:ext cx="8532948" cy="2363924"/>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endParaRPr lang="en-US" altLang="zh-TW"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
        <p:nvSpPr>
          <p:cNvPr id="6" name="Rectangle 11"/>
          <p:cNvSpPr>
            <a:spLocks noChangeArrowheads="1"/>
          </p:cNvSpPr>
          <p:nvPr/>
        </p:nvSpPr>
        <p:spPr bwMode="auto">
          <a:xfrm>
            <a:off x="251520" y="1124744"/>
            <a:ext cx="8532948" cy="2844316"/>
          </a:xfrm>
          <a:prstGeom prst="rect">
            <a:avLst/>
          </a:prstGeom>
          <a:noFill/>
          <a:ln w="9525">
            <a:noFill/>
            <a:miter lim="800000"/>
            <a:headEnd/>
            <a:tailEnd/>
          </a:ln>
          <a:effectLst/>
        </p:spPr>
        <p:txBody>
          <a:bodyPr/>
          <a:lstStyle/>
          <a:p>
            <a:pPr indent="357188" algn="just" eaLnBrk="1" hangingPunct="1">
              <a:spcBef>
                <a:spcPct val="20000"/>
              </a:spcBef>
              <a:buClr>
                <a:srgbClr val="C00000"/>
              </a:buClr>
              <a:buSzPct val="75000"/>
              <a:defRPr/>
            </a:pPr>
            <a:r>
              <a:rPr lang="zh-TW" altLang="en-US" sz="2800" b="1">
                <a:solidFill>
                  <a:srgbClr val="100278"/>
                </a:solidFill>
                <a:latin typeface="微軟正黑體" panose="020B0604030504040204" pitchFamily="34" charset="-120"/>
                <a:ea typeface="微軟正黑體" panose="020B0604030504040204" pitchFamily="34" charset="-120"/>
              </a:rPr>
              <a:t>資訊服務採購契約第</a:t>
            </a:r>
            <a:r>
              <a:rPr lang="en-US" altLang="zh-TW" sz="2800" b="1">
                <a:solidFill>
                  <a:srgbClr val="100278"/>
                </a:solidFill>
                <a:latin typeface="微軟正黑體" panose="020B0604030504040204" pitchFamily="34" charset="-120"/>
                <a:ea typeface="微軟正黑體" panose="020B0604030504040204" pitchFamily="34" charset="-120"/>
              </a:rPr>
              <a:t>8</a:t>
            </a:r>
            <a:r>
              <a:rPr lang="zh-TW" altLang="en-US" sz="2800" b="1">
                <a:solidFill>
                  <a:srgbClr val="100278"/>
                </a:solidFill>
                <a:latin typeface="微軟正黑體" panose="020B0604030504040204" pitchFamily="34" charset="-120"/>
                <a:ea typeface="微軟正黑體" panose="020B0604030504040204" pitchFamily="34" charset="-120"/>
              </a:rPr>
              <a:t>條第</a:t>
            </a:r>
            <a:r>
              <a:rPr lang="en-US" altLang="zh-TW" sz="2800" b="1">
                <a:solidFill>
                  <a:srgbClr val="100278"/>
                </a:solidFill>
                <a:latin typeface="微軟正黑體" panose="020B0604030504040204" pitchFamily="34" charset="-120"/>
                <a:ea typeface="微軟正黑體" panose="020B0604030504040204" pitchFamily="34" charset="-120"/>
              </a:rPr>
              <a:t>24</a:t>
            </a:r>
            <a:r>
              <a:rPr lang="zh-TW" altLang="en-US" sz="2800" b="1">
                <a:solidFill>
                  <a:srgbClr val="100278"/>
                </a:solidFill>
                <a:latin typeface="微軟正黑體" panose="020B0604030504040204" pitchFamily="34" charset="-120"/>
                <a:ea typeface="微軟正黑體" panose="020B0604030504040204" pitchFamily="34" charset="-120"/>
              </a:rPr>
              <a:t>款約定「本案涉及資通訊軟體、硬體或服務等相關事務，廠商執行本案之團隊成員不得為陸籍人士，並不得提供及使用大陸廠牌資通訊產品。」惟</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查卷附資料，本案履約時未審查廠商專案團隊成員國籍，以及廠商專案團隊成員及派駐服務人員是否使用中國大陸廠牌資通訊產品</a:t>
            </a:r>
            <a:r>
              <a:rPr lang="zh-TW" altLang="en-US" sz="2800" b="1">
                <a:solidFill>
                  <a:srgbClr val="100278"/>
                </a:solidFill>
                <a:latin typeface="微軟正黑體" panose="020B0604030504040204" pitchFamily="34" charset="-120"/>
                <a:ea typeface="微軟正黑體" panose="020B0604030504040204" pitchFamily="34" charset="-120"/>
              </a:rPr>
              <a:t>。</a:t>
            </a:r>
            <a:endParaRPr lang="en-US" altLang="zh-TW" sz="2800" b="1" dirty="0">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84724578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a:spLocks noGrp="1"/>
          </p:cNvSpPr>
          <p:nvPr>
            <p:ph type="sldNum" sz="quarter" idx="10"/>
          </p:nvPr>
        </p:nvSpPr>
        <p:spPr>
          <a:xfrm>
            <a:off x="8280412" y="6525344"/>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AD1F1F"/>
                </a:solidFill>
                <a:latin typeface="Times New Roman" panose="02020603050405020304" pitchFamily="18" charset="0"/>
              </a:rPr>
              <a:pPr>
                <a:spcBef>
                  <a:spcPct val="0"/>
                </a:spcBef>
                <a:buClrTx/>
                <a:buSzTx/>
                <a:buFontTx/>
                <a:buNone/>
                <a:defRPr/>
              </a:pPr>
              <a:t>90</a:t>
            </a:fld>
            <a:endParaRPr lang="en-US" altLang="zh-TW" sz="1400">
              <a:solidFill>
                <a:srgbClr val="AD1F1F"/>
              </a:solidFill>
              <a:latin typeface="Times New Roman" panose="02020603050405020304" pitchFamily="18" charset="0"/>
            </a:endParaRPr>
          </a:p>
        </p:txBody>
      </p:sp>
      <p:sp>
        <p:nvSpPr>
          <p:cNvPr id="5" name="Rectangle 11"/>
          <p:cNvSpPr>
            <a:spLocks noChangeArrowheads="1"/>
          </p:cNvSpPr>
          <p:nvPr/>
        </p:nvSpPr>
        <p:spPr bwMode="auto">
          <a:xfrm>
            <a:off x="113854" y="169935"/>
            <a:ext cx="8634610" cy="839117"/>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r>
              <a:rPr lang="zh-TW" altLang="en-US" b="1">
                <a:solidFill>
                  <a:srgbClr val="C00000"/>
                </a:solidFill>
                <a:latin typeface="微軟正黑體" panose="020B0604030504040204" pitchFamily="34" charset="-120"/>
                <a:ea typeface="微軟正黑體" panose="020B0604030504040204" pitchFamily="34" charset="-120"/>
              </a:rPr>
              <a:t>資訊服務採購缺失類型：</a:t>
            </a:r>
            <a:r>
              <a:rPr lang="zh-TW" altLang="en-US" sz="2800" b="1">
                <a:solidFill>
                  <a:srgbClr val="006600"/>
                </a:solidFill>
                <a:latin typeface="微軟正黑體" panose="020B0604030504040204" pitchFamily="34" charset="-120"/>
                <a:ea typeface="微軟正黑體" panose="020B0604030504040204" pitchFamily="34" charset="-120"/>
              </a:rPr>
              <a:t>未依契約所定系統開發各階段查核點檢視執行成果</a:t>
            </a:r>
            <a:endParaRPr lang="en-US" altLang="zh-TW" sz="2800" b="1" dirty="0">
              <a:solidFill>
                <a:srgbClr val="100278"/>
              </a:solidFill>
              <a:latin typeface="微軟正黑體" panose="020B0604030504040204" pitchFamily="34" charset="-120"/>
              <a:ea typeface="微軟正黑體" panose="020B0604030504040204" pitchFamily="34" charset="-120"/>
            </a:endParaRPr>
          </a:p>
        </p:txBody>
      </p:sp>
      <p:sp>
        <p:nvSpPr>
          <p:cNvPr id="7" name="Rectangle 11"/>
          <p:cNvSpPr>
            <a:spLocks noChangeArrowheads="1"/>
          </p:cNvSpPr>
          <p:nvPr/>
        </p:nvSpPr>
        <p:spPr bwMode="auto">
          <a:xfrm>
            <a:off x="323528" y="3837384"/>
            <a:ext cx="8532948" cy="2363924"/>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endParaRPr lang="en-US" altLang="zh-TW"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
        <p:nvSpPr>
          <p:cNvPr id="6" name="Rectangle 11"/>
          <p:cNvSpPr>
            <a:spLocks noChangeArrowheads="1"/>
          </p:cNvSpPr>
          <p:nvPr/>
        </p:nvSpPr>
        <p:spPr bwMode="auto">
          <a:xfrm>
            <a:off x="215516" y="1124744"/>
            <a:ext cx="8532948" cy="5400600"/>
          </a:xfrm>
          <a:prstGeom prst="rect">
            <a:avLst/>
          </a:prstGeom>
          <a:noFill/>
          <a:ln w="9525">
            <a:noFill/>
            <a:miter lim="800000"/>
            <a:headEnd/>
            <a:tailEnd/>
          </a:ln>
          <a:effectLst/>
        </p:spPr>
        <p:txBody>
          <a:bodyPr/>
          <a:lstStyle/>
          <a:p>
            <a:pPr indent="357188" algn="just" eaLnBrk="1" hangingPunct="1">
              <a:spcBef>
                <a:spcPct val="20000"/>
              </a:spcBef>
              <a:buClr>
                <a:srgbClr val="C00000"/>
              </a:buClr>
              <a:buSzPct val="75000"/>
              <a:defRPr/>
            </a:pPr>
            <a:r>
              <a:rPr lang="zh-TW" altLang="en-US" sz="2800" b="1">
                <a:solidFill>
                  <a:srgbClr val="100278"/>
                </a:solidFill>
                <a:latin typeface="微軟正黑體" panose="020B0604030504040204" pitchFamily="34" charset="-120"/>
                <a:ea typeface="微軟正黑體" panose="020B0604030504040204" pitchFamily="34" charset="-120"/>
              </a:rPr>
              <a:t>契約第</a:t>
            </a:r>
            <a:r>
              <a:rPr lang="en-US" altLang="zh-TW" sz="2800" b="1">
                <a:solidFill>
                  <a:srgbClr val="100278"/>
                </a:solidFill>
                <a:latin typeface="微軟正黑體" panose="020B0604030504040204" pitchFamily="34" charset="-120"/>
                <a:ea typeface="微軟正黑體" panose="020B0604030504040204" pitchFamily="34" charset="-120"/>
              </a:rPr>
              <a:t>8</a:t>
            </a:r>
            <a:r>
              <a:rPr lang="zh-TW" altLang="en-US" sz="2800" b="1">
                <a:solidFill>
                  <a:srgbClr val="100278"/>
                </a:solidFill>
                <a:latin typeface="微軟正黑體" panose="020B0604030504040204" pitchFamily="34" charset="-120"/>
                <a:ea typeface="微軟正黑體" panose="020B0604030504040204" pitchFamily="34" charset="-120"/>
              </a:rPr>
              <a:t>條第</a:t>
            </a:r>
            <a:r>
              <a:rPr lang="en-US" altLang="zh-TW" sz="2800" b="1">
                <a:solidFill>
                  <a:srgbClr val="100278"/>
                </a:solidFill>
                <a:latin typeface="微軟正黑體" panose="020B0604030504040204" pitchFamily="34" charset="-120"/>
                <a:ea typeface="微軟正黑體" panose="020B0604030504040204" pitchFamily="34" charset="-120"/>
              </a:rPr>
              <a:t>2</a:t>
            </a:r>
            <a:r>
              <a:rPr lang="zh-TW" altLang="en-US" sz="2800" b="1">
                <a:solidFill>
                  <a:srgbClr val="100278"/>
                </a:solidFill>
                <a:latin typeface="微軟正黑體" panose="020B0604030504040204" pitchFamily="34" charset="-120"/>
                <a:ea typeface="微軟正黑體" panose="020B0604030504040204" pitchFamily="34" charset="-120"/>
              </a:rPr>
              <a:t>款約定「契約執行期間，廠商應依機關所訂之時間、地點與方式，履行下列出席、報告義務：</a:t>
            </a:r>
            <a:r>
              <a:rPr lang="en-US" altLang="zh-TW" sz="2800" b="1">
                <a:solidFill>
                  <a:srgbClr val="100278"/>
                </a:solidFill>
                <a:latin typeface="微軟正黑體" panose="020B0604030504040204" pitchFamily="34" charset="-120"/>
                <a:ea typeface="微軟正黑體" panose="020B0604030504040204" pitchFamily="34" charset="-120"/>
              </a:rPr>
              <a:t>……2.</a:t>
            </a:r>
            <a:r>
              <a:rPr lang="zh-TW" altLang="en-US" sz="2800" b="1">
                <a:solidFill>
                  <a:srgbClr val="100278"/>
                </a:solidFill>
                <a:latin typeface="微軟正黑體" panose="020B0604030504040204" pitchFamily="34" charset="-120"/>
                <a:ea typeface="微軟正黑體" panose="020B0604030504040204" pitchFamily="34" charset="-120"/>
              </a:rPr>
              <a:t>月工作報告</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廠商須於契約生效後次月起每月</a:t>
            </a:r>
            <a:r>
              <a:rPr lang="en-US" altLang="zh-TW"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10</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日前，提出前一個月之書面工作報告，送交機關審核</a:t>
            </a:r>
            <a:r>
              <a:rPr lang="en-US" altLang="zh-TW"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或備查</a:t>
            </a:r>
            <a:r>
              <a:rPr lang="en-US" altLang="zh-TW"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a:t>
            </a:r>
            <a:r>
              <a:rPr lang="en-US" altLang="zh-TW" sz="2800" b="1">
                <a:solidFill>
                  <a:srgbClr val="100278"/>
                </a:solidFill>
                <a:latin typeface="微軟正黑體" panose="020B0604030504040204" pitchFamily="34" charset="-120"/>
                <a:ea typeface="微軟正黑體" panose="020B0604030504040204" pitchFamily="34" charset="-120"/>
              </a:rPr>
              <a:t>……5.</a:t>
            </a:r>
            <a:r>
              <a:rPr lang="zh-TW" altLang="en-US" sz="2800" b="1">
                <a:solidFill>
                  <a:srgbClr val="100278"/>
                </a:solidFill>
                <a:latin typeface="微軟正黑體" panose="020B0604030504040204" pitchFamily="34" charset="-120"/>
                <a:ea typeface="微軟正黑體" panose="020B0604030504040204" pitchFamily="34" charset="-120"/>
              </a:rPr>
              <a:t>月會報</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屬月會性質</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由廠商專案計畫主持人主持，安排相關分包廠商每月</a:t>
            </a:r>
            <a:r>
              <a:rPr lang="en-US" altLang="zh-TW"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1</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次派專業代表出席，就近ㄧ個月工作成果檢討與研擬修正未來一個月詳細計畫作業進度，並派專人作成會議紀錄</a:t>
            </a:r>
            <a:r>
              <a:rPr lang="zh-TW" altLang="en-US" sz="2800" b="1">
                <a:solidFill>
                  <a:srgbClr val="100278"/>
                </a:solidFill>
                <a:latin typeface="微軟正黑體" panose="020B0604030504040204" pitchFamily="34" charset="-120"/>
                <a:ea typeface="微軟正黑體" panose="020B0604030504040204" pitchFamily="34" charset="-120"/>
              </a:rPr>
              <a:t>，於會議後</a:t>
            </a:r>
            <a:r>
              <a:rPr lang="en-US" altLang="zh-TW" sz="2800" b="1">
                <a:solidFill>
                  <a:srgbClr val="100278"/>
                </a:solidFill>
                <a:latin typeface="微軟正黑體" panose="020B0604030504040204" pitchFamily="34" charset="-120"/>
                <a:ea typeface="微軟正黑體" panose="020B0604030504040204" pitchFamily="34" charset="-120"/>
              </a:rPr>
              <a:t>5</a:t>
            </a:r>
            <a:r>
              <a:rPr lang="zh-TW" altLang="en-US" sz="2800" b="1">
                <a:solidFill>
                  <a:srgbClr val="100278"/>
                </a:solidFill>
                <a:latin typeface="微軟正黑體" panose="020B0604030504040204" pitchFamily="34" charset="-120"/>
                <a:ea typeface="微軟正黑體" panose="020B0604030504040204" pitchFamily="34" charset="-120"/>
              </a:rPr>
              <a:t>日內送機關審核</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或備查</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。」惟</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查卷附資料未見上開履約文件及機關查核資料</a:t>
            </a:r>
            <a:r>
              <a:rPr lang="zh-TW" altLang="en-US" sz="2800" b="1">
                <a:solidFill>
                  <a:srgbClr val="100278"/>
                </a:solidFill>
                <a:latin typeface="微軟正黑體" panose="020B0604030504040204" pitchFamily="34" charset="-120"/>
                <a:ea typeface="微軟正黑體" panose="020B0604030504040204" pitchFamily="34" charset="-120"/>
              </a:rPr>
              <a:t>，經招標機關於稽核會議後以電郵說明「廠商無前開契約條款月工作報告或月會報」，核有未確實履約情形。</a:t>
            </a:r>
            <a:endParaRPr lang="en-US" altLang="zh-TW" sz="2800" b="1" dirty="0">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12151004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a:spLocks noGrp="1"/>
          </p:cNvSpPr>
          <p:nvPr>
            <p:ph type="sldNum" sz="quarter" idx="10"/>
          </p:nvPr>
        </p:nvSpPr>
        <p:spPr>
          <a:xfrm>
            <a:off x="8280412" y="6525344"/>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AD1F1F"/>
                </a:solidFill>
                <a:latin typeface="Times New Roman" panose="02020603050405020304" pitchFamily="18" charset="0"/>
              </a:rPr>
              <a:pPr>
                <a:spcBef>
                  <a:spcPct val="0"/>
                </a:spcBef>
                <a:buClrTx/>
                <a:buSzTx/>
                <a:buFontTx/>
                <a:buNone/>
                <a:defRPr/>
              </a:pPr>
              <a:t>91</a:t>
            </a:fld>
            <a:endParaRPr lang="en-US" altLang="zh-TW" sz="1400">
              <a:solidFill>
                <a:srgbClr val="AD1F1F"/>
              </a:solidFill>
              <a:latin typeface="Times New Roman" panose="02020603050405020304" pitchFamily="18" charset="0"/>
            </a:endParaRPr>
          </a:p>
        </p:txBody>
      </p:sp>
      <p:sp>
        <p:nvSpPr>
          <p:cNvPr id="5" name="Rectangle 11"/>
          <p:cNvSpPr>
            <a:spLocks noChangeArrowheads="1"/>
          </p:cNvSpPr>
          <p:nvPr/>
        </p:nvSpPr>
        <p:spPr bwMode="auto">
          <a:xfrm>
            <a:off x="113854" y="169935"/>
            <a:ext cx="8634610" cy="839117"/>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r>
              <a:rPr lang="zh-TW" altLang="en-US" b="1">
                <a:solidFill>
                  <a:srgbClr val="C00000"/>
                </a:solidFill>
                <a:latin typeface="微軟正黑體" panose="020B0604030504040204" pitchFamily="34" charset="-120"/>
                <a:ea typeface="微軟正黑體" panose="020B0604030504040204" pitchFamily="34" charset="-120"/>
              </a:rPr>
              <a:t>資訊服務採購缺失類型：</a:t>
            </a:r>
            <a:r>
              <a:rPr lang="zh-TW" altLang="en-US" sz="2800" b="1">
                <a:solidFill>
                  <a:srgbClr val="006600"/>
                </a:solidFill>
                <a:latin typeface="微軟正黑體" panose="020B0604030504040204" pitchFamily="34" charset="-120"/>
                <a:ea typeface="微軟正黑體" panose="020B0604030504040204" pitchFamily="34" charset="-120"/>
              </a:rPr>
              <a:t>未依契約所定系統開發各階段查核點檢視執行成果</a:t>
            </a:r>
            <a:r>
              <a:rPr lang="en-US" altLang="zh-TW" sz="2800" b="1">
                <a:latin typeface="微軟正黑體" panose="020B0604030504040204" pitchFamily="34" charset="-120"/>
                <a:ea typeface="微軟正黑體" panose="020B0604030504040204" pitchFamily="34" charset="-120"/>
              </a:rPr>
              <a:t>(</a:t>
            </a:r>
            <a:r>
              <a:rPr lang="zh-TW" altLang="en-US" sz="2800" b="1">
                <a:latin typeface="微軟正黑體" panose="020B0604030504040204" pitchFamily="34" charset="-120"/>
                <a:ea typeface="微軟正黑體" panose="020B0604030504040204" pitchFamily="34" charset="-120"/>
              </a:rPr>
              <a:t>續</a:t>
            </a:r>
            <a:r>
              <a:rPr lang="en-US" altLang="zh-TW" sz="2800" b="1">
                <a:latin typeface="微軟正黑體" panose="020B0604030504040204" pitchFamily="34" charset="-120"/>
                <a:ea typeface="微軟正黑體" panose="020B0604030504040204" pitchFamily="34" charset="-120"/>
              </a:rPr>
              <a:t>)</a:t>
            </a:r>
            <a:endParaRPr lang="en-US" altLang="zh-TW" sz="2800" b="1" dirty="0">
              <a:latin typeface="微軟正黑體" panose="020B0604030504040204" pitchFamily="34" charset="-120"/>
              <a:ea typeface="微軟正黑體" panose="020B0604030504040204" pitchFamily="34" charset="-120"/>
            </a:endParaRPr>
          </a:p>
        </p:txBody>
      </p:sp>
      <p:sp>
        <p:nvSpPr>
          <p:cNvPr id="7" name="Rectangle 11"/>
          <p:cNvSpPr>
            <a:spLocks noChangeArrowheads="1"/>
          </p:cNvSpPr>
          <p:nvPr/>
        </p:nvSpPr>
        <p:spPr bwMode="auto">
          <a:xfrm>
            <a:off x="323528" y="3837384"/>
            <a:ext cx="8532948" cy="2363924"/>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endParaRPr lang="en-US" altLang="zh-TW"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
        <p:nvSpPr>
          <p:cNvPr id="6" name="Rectangle 11"/>
          <p:cNvSpPr>
            <a:spLocks noChangeArrowheads="1"/>
          </p:cNvSpPr>
          <p:nvPr/>
        </p:nvSpPr>
        <p:spPr bwMode="auto">
          <a:xfrm>
            <a:off x="215516" y="1124744"/>
            <a:ext cx="8532948" cy="3672408"/>
          </a:xfrm>
          <a:prstGeom prst="rect">
            <a:avLst/>
          </a:prstGeom>
          <a:noFill/>
          <a:ln w="9525">
            <a:noFill/>
            <a:miter lim="800000"/>
            <a:headEnd/>
            <a:tailEnd/>
          </a:ln>
          <a:effectLst/>
        </p:spPr>
        <p:txBody>
          <a:bodyPr/>
          <a:lstStyle/>
          <a:p>
            <a:pPr indent="357188" algn="just" eaLnBrk="1" hangingPunct="1">
              <a:spcBef>
                <a:spcPct val="20000"/>
              </a:spcBef>
              <a:buClr>
                <a:srgbClr val="C00000"/>
              </a:buClr>
              <a:buSzPct val="75000"/>
              <a:defRPr/>
            </a:pP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廠商</a:t>
            </a:r>
            <a:r>
              <a:rPr lang="zh-TW" altLang="en-US" sz="2800" b="1">
                <a:solidFill>
                  <a:srgbClr val="100278"/>
                </a:solidFill>
                <a:latin typeface="微軟正黑體" panose="020B0604030504040204" pitchFamily="34" charset="-120"/>
                <a:ea typeface="微軟正黑體" panose="020B0604030504040204" pitchFamily="34" charset="-120"/>
              </a:rPr>
              <a:t>於服務建議書及專案</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工作計畫書</a:t>
            </a:r>
            <a:r>
              <a:rPr lang="zh-TW" altLang="en-US" sz="2800" b="1">
                <a:solidFill>
                  <a:srgbClr val="100278"/>
                </a:solidFill>
                <a:latin typeface="微軟正黑體" panose="020B0604030504040204" pitchFamily="34" charset="-120"/>
                <a:ea typeface="微軟正黑體" panose="020B0604030504040204" pitchFamily="34" charset="-120"/>
              </a:rPr>
              <a:t>均已</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明列各項功能模組之開發期程</a:t>
            </a:r>
            <a:r>
              <a:rPr lang="zh-TW" altLang="en-US" sz="2800" b="1">
                <a:solidFill>
                  <a:srgbClr val="100278"/>
                </a:solidFill>
                <a:latin typeface="微軟正黑體" panose="020B0604030504040204" pitchFamily="34" charset="-120"/>
                <a:ea typeface="微軟正黑體" panose="020B0604030504040204" pitchFamily="34" charset="-120"/>
              </a:rPr>
              <a:t>規劃，例如</a:t>
            </a:r>
            <a:r>
              <a:rPr lang="en-US" altLang="zh-TW" sz="2800" b="1">
                <a:solidFill>
                  <a:srgbClr val="100278"/>
                </a:solidFill>
                <a:latin typeface="微軟正黑體" panose="020B0604030504040204" pitchFamily="34" charset="-120"/>
                <a:ea typeface="微軟正黑體" panose="020B0604030504040204" pitchFamily="34" charset="-120"/>
              </a:rPr>
              <a:t>111</a:t>
            </a:r>
            <a:r>
              <a:rPr lang="zh-TW" altLang="en-US" sz="2800" b="1">
                <a:solidFill>
                  <a:srgbClr val="100278"/>
                </a:solidFill>
                <a:latin typeface="微軟正黑體" panose="020B0604030504040204" pitchFamily="34" charset="-120"/>
                <a:ea typeface="微軟正黑體" panose="020B0604030504040204" pitchFamily="34" charset="-120"/>
              </a:rPr>
              <a:t>年</a:t>
            </a:r>
            <a:r>
              <a:rPr lang="en-US" altLang="zh-TW" sz="2800" b="1">
                <a:solidFill>
                  <a:srgbClr val="100278"/>
                </a:solidFill>
                <a:latin typeface="微軟正黑體" panose="020B0604030504040204" pitchFamily="34" charset="-120"/>
                <a:ea typeface="微軟正黑體" panose="020B0604030504040204" pitchFamily="34" charset="-120"/>
              </a:rPr>
              <a:t>3</a:t>
            </a:r>
            <a:r>
              <a:rPr lang="zh-TW" altLang="en-US" sz="2800" b="1">
                <a:solidFill>
                  <a:srgbClr val="100278"/>
                </a:solidFill>
                <a:latin typeface="微軟正黑體" panose="020B0604030504040204" pitchFamily="34" charset="-120"/>
                <a:ea typeface="微軟正黑體" panose="020B0604030504040204" pitchFamily="34" charset="-120"/>
              </a:rPr>
              <a:t>月</a:t>
            </a:r>
            <a:r>
              <a:rPr lang="en-US" altLang="zh-TW" sz="2800" b="1">
                <a:solidFill>
                  <a:srgbClr val="100278"/>
                </a:solidFill>
                <a:latin typeface="微軟正黑體" panose="020B0604030504040204" pitchFamily="34" charset="-120"/>
                <a:ea typeface="微軟正黑體" panose="020B0604030504040204" pitchFamily="34" charset="-120"/>
              </a:rPr>
              <a:t>14</a:t>
            </a:r>
            <a:r>
              <a:rPr lang="zh-TW" altLang="en-US" sz="2800" b="1">
                <a:solidFill>
                  <a:srgbClr val="100278"/>
                </a:solidFill>
                <a:latin typeface="微軟正黑體" panose="020B0604030504040204" pitchFamily="34" charset="-120"/>
                <a:ea typeface="微軟正黑體" panose="020B0604030504040204" pitchFamily="34" charset="-120"/>
              </a:rPr>
              <a:t>日系統管理模組開發進度應達</a:t>
            </a:r>
            <a:r>
              <a:rPr lang="en-US" altLang="zh-TW" sz="2800" b="1">
                <a:solidFill>
                  <a:srgbClr val="100278"/>
                </a:solidFill>
                <a:latin typeface="微軟正黑體" panose="020B0604030504040204" pitchFamily="34" charset="-120"/>
                <a:ea typeface="微軟正黑體" panose="020B0604030504040204" pitchFamily="34" charset="-120"/>
              </a:rPr>
              <a:t>50%</a:t>
            </a:r>
            <a:r>
              <a:rPr lang="zh-TW" altLang="en-US" sz="2800" b="1">
                <a:solidFill>
                  <a:srgbClr val="100278"/>
                </a:solidFill>
                <a:latin typeface="微軟正黑體" panose="020B0604030504040204" pitchFamily="34" charset="-120"/>
                <a:ea typeface="微軟正黑體" panose="020B0604030504040204" pitchFamily="34" charset="-120"/>
              </a:rPr>
              <a:t>，同年</a:t>
            </a:r>
            <a:r>
              <a:rPr lang="en-US" altLang="zh-TW" sz="2800" b="1">
                <a:solidFill>
                  <a:srgbClr val="100278"/>
                </a:solidFill>
                <a:latin typeface="微軟正黑體" panose="020B0604030504040204" pitchFamily="34" charset="-120"/>
                <a:ea typeface="微軟正黑體" panose="020B0604030504040204" pitchFamily="34" charset="-120"/>
              </a:rPr>
              <a:t>3</a:t>
            </a:r>
            <a:r>
              <a:rPr lang="zh-TW" altLang="en-US" sz="2800" b="1">
                <a:solidFill>
                  <a:srgbClr val="100278"/>
                </a:solidFill>
                <a:latin typeface="微軟正黑體" panose="020B0604030504040204" pitchFamily="34" charset="-120"/>
                <a:ea typeface="微軟正黑體" panose="020B0604030504040204" pitchFamily="34" charset="-120"/>
              </a:rPr>
              <a:t>月</a:t>
            </a:r>
            <a:r>
              <a:rPr lang="en-US" altLang="zh-TW" sz="2800" b="1">
                <a:solidFill>
                  <a:srgbClr val="100278"/>
                </a:solidFill>
                <a:latin typeface="微軟正黑體" panose="020B0604030504040204" pitchFamily="34" charset="-120"/>
                <a:ea typeface="微軟正黑體" panose="020B0604030504040204" pitchFamily="34" charset="-120"/>
              </a:rPr>
              <a:t>31</a:t>
            </a:r>
            <a:r>
              <a:rPr lang="zh-TW" altLang="en-US" sz="2800" b="1">
                <a:solidFill>
                  <a:srgbClr val="100278"/>
                </a:solidFill>
                <a:latin typeface="微軟正黑體" panose="020B0604030504040204" pitchFamily="34" charset="-120"/>
                <a:ea typeface="微軟正黑體" panose="020B0604030504040204" pitchFamily="34" charset="-120"/>
              </a:rPr>
              <a:t>日應完成，惟該功能遲至同年</a:t>
            </a:r>
            <a:r>
              <a:rPr lang="en-US" altLang="zh-TW" sz="2800" b="1">
                <a:solidFill>
                  <a:srgbClr val="100278"/>
                </a:solidFill>
                <a:latin typeface="微軟正黑體" panose="020B0604030504040204" pitchFamily="34" charset="-120"/>
                <a:ea typeface="微軟正黑體" panose="020B0604030504040204" pitchFamily="34" charset="-120"/>
              </a:rPr>
              <a:t>3</a:t>
            </a:r>
            <a:r>
              <a:rPr lang="zh-TW" altLang="en-US" sz="2800" b="1">
                <a:solidFill>
                  <a:srgbClr val="100278"/>
                </a:solidFill>
                <a:latin typeface="微軟正黑體" panose="020B0604030504040204" pitchFamily="34" charset="-120"/>
                <a:ea typeface="微軟正黑體" panose="020B0604030504040204" pitchFamily="34" charset="-120"/>
              </a:rPr>
              <a:t>月</a:t>
            </a:r>
            <a:r>
              <a:rPr lang="en-US" altLang="zh-TW" sz="2800" b="1">
                <a:solidFill>
                  <a:srgbClr val="100278"/>
                </a:solidFill>
                <a:latin typeface="微軟正黑體" panose="020B0604030504040204" pitchFamily="34" charset="-120"/>
                <a:ea typeface="微軟正黑體" panose="020B0604030504040204" pitchFamily="34" charset="-120"/>
              </a:rPr>
              <a:t>25</a:t>
            </a:r>
            <a:r>
              <a:rPr lang="zh-TW" altLang="en-US" sz="2800" b="1">
                <a:solidFill>
                  <a:srgbClr val="100278"/>
                </a:solidFill>
                <a:latin typeface="微軟正黑體" panose="020B0604030504040204" pitchFamily="34" charset="-120"/>
                <a:ea typeface="微軟正黑體" panose="020B0604030504040204" pitchFamily="34" charset="-120"/>
              </a:rPr>
              <a:t>日始辦理需求訪談，難認廠商可於規劃時間內完成，爾後辦理</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類案請留意審查廠商交付之專案工作計畫書所提報之開發期程規劃等項目，如同意其內容應配合執行</a:t>
            </a:r>
            <a:r>
              <a:rPr lang="zh-TW" altLang="en-US" sz="2800" b="1">
                <a:solidFill>
                  <a:srgbClr val="100278"/>
                </a:solidFill>
                <a:latin typeface="微軟正黑體" panose="020B0604030504040204" pitchFamily="34" charset="-120"/>
                <a:ea typeface="微軟正黑體" panose="020B0604030504040204" pitchFamily="34" charset="-120"/>
              </a:rPr>
              <a:t>；</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如有窒礙難行或未達機關需求者，應予退件並要求廠商改正後重新提報</a:t>
            </a:r>
            <a:r>
              <a:rPr lang="zh-TW" altLang="en-US" sz="2800" b="1">
                <a:solidFill>
                  <a:srgbClr val="100278"/>
                </a:solidFill>
                <a:latin typeface="微軟正黑體" panose="020B0604030504040204" pitchFamily="34" charset="-120"/>
                <a:ea typeface="微軟正黑體" panose="020B0604030504040204" pitchFamily="34" charset="-120"/>
              </a:rPr>
              <a:t>。</a:t>
            </a:r>
            <a:endParaRPr lang="en-US" altLang="zh-TW" sz="2800" b="1" dirty="0">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400544925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a:spLocks noGrp="1"/>
          </p:cNvSpPr>
          <p:nvPr>
            <p:ph type="sldNum" sz="quarter" idx="10"/>
          </p:nvPr>
        </p:nvSpPr>
        <p:spPr>
          <a:xfrm>
            <a:off x="8280412" y="6525344"/>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AD1F1F"/>
                </a:solidFill>
                <a:latin typeface="Times New Roman" panose="02020603050405020304" pitchFamily="18" charset="0"/>
              </a:rPr>
              <a:pPr>
                <a:spcBef>
                  <a:spcPct val="0"/>
                </a:spcBef>
                <a:buClrTx/>
                <a:buSzTx/>
                <a:buFontTx/>
                <a:buNone/>
                <a:defRPr/>
              </a:pPr>
              <a:t>92</a:t>
            </a:fld>
            <a:endParaRPr lang="en-US" altLang="zh-TW" sz="1400">
              <a:solidFill>
                <a:srgbClr val="AD1F1F"/>
              </a:solidFill>
              <a:latin typeface="Times New Roman" panose="02020603050405020304" pitchFamily="18" charset="0"/>
            </a:endParaRPr>
          </a:p>
        </p:txBody>
      </p:sp>
      <p:sp>
        <p:nvSpPr>
          <p:cNvPr id="7" name="Rectangle 11"/>
          <p:cNvSpPr>
            <a:spLocks noChangeArrowheads="1"/>
          </p:cNvSpPr>
          <p:nvPr/>
        </p:nvSpPr>
        <p:spPr bwMode="auto">
          <a:xfrm>
            <a:off x="323528" y="3837384"/>
            <a:ext cx="8532948" cy="2363924"/>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endParaRPr lang="en-US" altLang="zh-TW"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
        <p:nvSpPr>
          <p:cNvPr id="6" name="Rectangle 11"/>
          <p:cNvSpPr>
            <a:spLocks noChangeArrowheads="1"/>
          </p:cNvSpPr>
          <p:nvPr/>
        </p:nvSpPr>
        <p:spPr bwMode="auto">
          <a:xfrm>
            <a:off x="215516" y="188640"/>
            <a:ext cx="8532948" cy="6336704"/>
          </a:xfrm>
          <a:prstGeom prst="rect">
            <a:avLst/>
          </a:prstGeom>
          <a:noFill/>
          <a:ln w="9525">
            <a:noFill/>
            <a:miter lim="800000"/>
            <a:headEnd/>
            <a:tailEnd/>
          </a:ln>
          <a:effectLst/>
        </p:spPr>
        <p:txBody>
          <a:bodyPr/>
          <a:lstStyle/>
          <a:p>
            <a:pPr indent="357188" algn="just" eaLnBrk="1" hangingPunct="1">
              <a:spcBef>
                <a:spcPct val="20000"/>
              </a:spcBef>
              <a:buClr>
                <a:srgbClr val="C00000"/>
              </a:buClr>
              <a:buSzPct val="75000"/>
              <a:defRPr/>
            </a:pPr>
            <a:r>
              <a:rPr lang="zh-TW" altLang="en-US" sz="2800" b="1">
                <a:solidFill>
                  <a:srgbClr val="100278"/>
                </a:solidFill>
                <a:latin typeface="微軟正黑體" panose="020B0604030504040204" pitchFamily="34" charset="-120"/>
                <a:ea typeface="微軟正黑體" panose="020B0604030504040204" pitchFamily="34" charset="-120"/>
              </a:rPr>
              <a:t>需求書規定：「專案工作會議</a:t>
            </a:r>
            <a:r>
              <a:rPr lang="en-US" altLang="zh-TW" sz="2800" b="1">
                <a:solidFill>
                  <a:srgbClr val="100278"/>
                </a:solidFill>
                <a:latin typeface="微軟正黑體" panose="020B0604030504040204" pitchFamily="34" charset="-120"/>
                <a:ea typeface="微軟正黑體" panose="020B0604030504040204" pitchFamily="34" charset="-120"/>
              </a:rPr>
              <a:t>1.</a:t>
            </a:r>
            <a:r>
              <a:rPr lang="zh-TW" altLang="en-US" sz="2800" b="1">
                <a:solidFill>
                  <a:srgbClr val="100278"/>
                </a:solidFill>
                <a:latin typeface="微軟正黑體" panose="020B0604030504040204" pitchFamily="34" charset="-120"/>
                <a:ea typeface="微軟正黑體" panose="020B0604030504040204" pitchFamily="34" charset="-120"/>
              </a:rPr>
              <a:t>原則每月召開一次，本局認有必要時得與廠商協調後增加次數。</a:t>
            </a:r>
            <a:r>
              <a:rPr lang="en-US" altLang="zh-TW" sz="2800" b="1">
                <a:solidFill>
                  <a:srgbClr val="100278"/>
                </a:solidFill>
                <a:latin typeface="微軟正黑體" panose="020B0604030504040204" pitchFamily="34" charset="-120"/>
                <a:ea typeface="微軟正黑體" panose="020B0604030504040204" pitchFamily="34" charset="-120"/>
              </a:rPr>
              <a:t>……3.</a:t>
            </a:r>
            <a:r>
              <a:rPr lang="zh-TW" altLang="en-US" sz="2800" b="1">
                <a:solidFill>
                  <a:srgbClr val="100278"/>
                </a:solidFill>
                <a:latin typeface="微軟正黑體" panose="020B0604030504040204" pitchFamily="34" charset="-120"/>
                <a:ea typeface="微軟正黑體" panose="020B0604030504040204" pitchFamily="34" charset="-120"/>
              </a:rPr>
              <a:t>實際進度落後機關核定之工作執行計畫時，本局得要求廠商於最近一次專案工作會議中提出改善措施。」</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本案於</a:t>
            </a:r>
            <a:r>
              <a:rPr lang="en-US" altLang="zh-TW"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111</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年</a:t>
            </a:r>
            <a:r>
              <a:rPr lang="en-US" altLang="zh-TW"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2</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月</a:t>
            </a:r>
            <a:r>
              <a:rPr lang="en-US" altLang="zh-TW"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15</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日決標，機關於同年</a:t>
            </a:r>
            <a:r>
              <a:rPr lang="en-US" altLang="zh-TW"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3</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月</a:t>
            </a:r>
            <a:r>
              <a:rPr lang="en-US" altLang="zh-TW"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17</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日辦理啟動會議，同年</a:t>
            </a:r>
            <a:r>
              <a:rPr lang="en-US" altLang="zh-TW"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4</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月</a:t>
            </a:r>
            <a:r>
              <a:rPr lang="en-US" altLang="zh-TW"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18</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日第</a:t>
            </a:r>
            <a:r>
              <a:rPr lang="en-US" altLang="zh-TW"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1</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次工作會議時，即已發現系統開發進度落後，復於同年</a:t>
            </a:r>
            <a:r>
              <a:rPr lang="en-US" altLang="zh-TW"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7</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月</a:t>
            </a:r>
            <a:r>
              <a:rPr lang="en-US" altLang="zh-TW"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28</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日原專案經理等核心人物離職，進一步影響開發進度，惟於後續各次會議均未見機關要求廠商提出改善措施，亦未見廠商主動提出</a:t>
            </a:r>
            <a:r>
              <a:rPr lang="zh-TW" altLang="en-US" sz="2800" b="1">
                <a:solidFill>
                  <a:srgbClr val="100278"/>
                </a:solidFill>
                <a:latin typeface="微軟正黑體" panose="020B0604030504040204" pitchFamily="34" charset="-120"/>
                <a:ea typeface="微軟正黑體" panose="020B0604030504040204" pitchFamily="34" charset="-120"/>
              </a:rPr>
              <a:t>。</a:t>
            </a:r>
            <a:endParaRPr lang="en-US" altLang="zh-TW" sz="2800" b="1">
              <a:solidFill>
                <a:srgbClr val="100278"/>
              </a:solidFill>
              <a:latin typeface="微軟正黑體" panose="020B0604030504040204" pitchFamily="34" charset="-120"/>
              <a:ea typeface="微軟正黑體" panose="020B0604030504040204" pitchFamily="34" charset="-120"/>
            </a:endParaRPr>
          </a:p>
          <a:p>
            <a:pPr indent="357188" algn="just" eaLnBrk="1" hangingPunct="1">
              <a:spcBef>
                <a:spcPct val="20000"/>
              </a:spcBef>
              <a:buClr>
                <a:srgbClr val="C00000"/>
              </a:buClr>
              <a:buSzPct val="75000"/>
              <a:defRPr/>
            </a:pPr>
            <a:r>
              <a:rPr lang="zh-TW" altLang="en-US" sz="2800" b="1">
                <a:solidFill>
                  <a:srgbClr val="100278"/>
                </a:solidFill>
                <a:latin typeface="微軟正黑體" panose="020B0604030504040204" pitchFamily="34" charset="-120"/>
                <a:ea typeface="微軟正黑體" panose="020B0604030504040204" pitchFamily="34" charset="-120"/>
              </a:rPr>
              <a:t>本案</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於履約期限</a:t>
            </a:r>
            <a:r>
              <a:rPr lang="en-US" altLang="zh-TW"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(111</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年</a:t>
            </a:r>
            <a:r>
              <a:rPr lang="en-US" altLang="zh-TW"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12</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月</a:t>
            </a:r>
            <a:r>
              <a:rPr lang="en-US" altLang="zh-TW"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16</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日</a:t>
            </a:r>
            <a:r>
              <a:rPr lang="en-US" altLang="zh-TW"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前一周</a:t>
            </a:r>
            <a:r>
              <a:rPr lang="en-US" altLang="zh-TW"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同年</a:t>
            </a:r>
            <a:r>
              <a:rPr lang="en-US" altLang="zh-TW"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12</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月</a:t>
            </a:r>
            <a:r>
              <a:rPr lang="en-US" altLang="zh-TW"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8</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日</a:t>
            </a:r>
            <a:r>
              <a:rPr lang="en-US" altLang="zh-TW"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之專案工作會議合意終止契約</a:t>
            </a:r>
            <a:r>
              <a:rPr lang="zh-TW" altLang="en-US" sz="2800" b="1">
                <a:solidFill>
                  <a:srgbClr val="100278"/>
                </a:solidFill>
                <a:latin typeface="微軟正黑體" panose="020B0604030504040204" pitchFamily="34" charset="-120"/>
                <a:ea typeface="微軟正黑體" panose="020B0604030504040204" pitchFamily="34" charset="-120"/>
              </a:rPr>
              <a:t>，惟</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至</a:t>
            </a:r>
            <a:r>
              <a:rPr lang="en-US" altLang="zh-TW"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112</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年</a:t>
            </a:r>
            <a:r>
              <a:rPr lang="en-US" altLang="zh-TW"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7</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月</a:t>
            </a:r>
            <a:r>
              <a:rPr lang="en-US" altLang="zh-TW"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18</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日始簽訂契約終止協議書</a:t>
            </a:r>
            <a:r>
              <a:rPr lang="zh-TW" altLang="en-US" sz="2800" b="1">
                <a:solidFill>
                  <a:srgbClr val="100278"/>
                </a:solidFill>
                <a:latin typeface="微軟正黑體" panose="020B0604030504040204" pitchFamily="34" charset="-120"/>
                <a:ea typeface="微軟正黑體" panose="020B0604030504040204" pitchFamily="34" charset="-120"/>
              </a:rPr>
              <a:t>，期間</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相隔約</a:t>
            </a:r>
            <a:r>
              <a:rPr lang="en-US" altLang="zh-TW"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7</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個月</a:t>
            </a:r>
            <a:r>
              <a:rPr lang="zh-TW" altLang="en-US" sz="2800" b="1">
                <a:solidFill>
                  <a:srgbClr val="100278"/>
                </a:solidFill>
                <a:latin typeface="微軟正黑體" panose="020B0604030504040204" pitchFamily="34" charset="-120"/>
                <a:ea typeface="微軟正黑體" panose="020B0604030504040204" pitchFamily="34" charset="-120"/>
              </a:rPr>
              <a:t>，所辦理之事項</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未見機關提出資料及說</a:t>
            </a:r>
            <a:r>
              <a:rPr lang="zh-TW" altLang="en-US" sz="2800" b="1">
                <a:solidFill>
                  <a:srgbClr val="100278"/>
                </a:solidFill>
                <a:latin typeface="微軟正黑體" panose="020B0604030504040204" pitchFamily="34" charset="-120"/>
                <a:ea typeface="微軟正黑體" panose="020B0604030504040204" pitchFamily="34" charset="-120"/>
              </a:rPr>
              <a:t>明。</a:t>
            </a:r>
            <a:endParaRPr lang="en-US" altLang="zh-TW" sz="2800" b="1" dirty="0">
              <a:solidFill>
                <a:srgbClr val="100278"/>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43411874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a:spLocks noGrp="1"/>
          </p:cNvSpPr>
          <p:nvPr>
            <p:ph type="sldNum" sz="quarter" idx="10"/>
          </p:nvPr>
        </p:nvSpPr>
        <p:spPr>
          <a:xfrm>
            <a:off x="8280412" y="6525344"/>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AD1F1F"/>
                </a:solidFill>
                <a:latin typeface="Times New Roman" panose="02020603050405020304" pitchFamily="18" charset="0"/>
              </a:rPr>
              <a:pPr>
                <a:spcBef>
                  <a:spcPct val="0"/>
                </a:spcBef>
                <a:buClrTx/>
                <a:buSzTx/>
                <a:buFontTx/>
                <a:buNone/>
                <a:defRPr/>
              </a:pPr>
              <a:t>93</a:t>
            </a:fld>
            <a:endParaRPr lang="en-US" altLang="zh-TW" sz="1400">
              <a:solidFill>
                <a:srgbClr val="AD1F1F"/>
              </a:solidFill>
              <a:latin typeface="Times New Roman" panose="02020603050405020304" pitchFamily="18" charset="0"/>
            </a:endParaRPr>
          </a:p>
        </p:txBody>
      </p:sp>
      <p:sp>
        <p:nvSpPr>
          <p:cNvPr id="5" name="Rectangle 11"/>
          <p:cNvSpPr>
            <a:spLocks noChangeArrowheads="1"/>
          </p:cNvSpPr>
          <p:nvPr/>
        </p:nvSpPr>
        <p:spPr bwMode="auto">
          <a:xfrm>
            <a:off x="113854" y="169935"/>
            <a:ext cx="8634610" cy="839117"/>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r>
              <a:rPr lang="zh-TW" altLang="en-US" b="1">
                <a:solidFill>
                  <a:srgbClr val="C00000"/>
                </a:solidFill>
                <a:latin typeface="微軟正黑體" panose="020B0604030504040204" pitchFamily="34" charset="-120"/>
                <a:ea typeface="微軟正黑體" panose="020B0604030504040204" pitchFamily="34" charset="-120"/>
              </a:rPr>
              <a:t>資訊服務採購缺失類型：</a:t>
            </a:r>
            <a:r>
              <a:rPr lang="zh-TW" altLang="en-US" sz="2800" b="1">
                <a:solidFill>
                  <a:srgbClr val="006600"/>
                </a:solidFill>
                <a:latin typeface="微軟正黑體" panose="020B0604030504040204" pitchFamily="34" charset="-120"/>
                <a:ea typeface="微軟正黑體" panose="020B0604030504040204" pitchFamily="34" charset="-120"/>
              </a:rPr>
              <a:t>廠商未達機關所定服務水準及績效，未確實依契約約定計罰違約金</a:t>
            </a:r>
            <a:endParaRPr lang="en-US" altLang="zh-TW" sz="2800" b="1" dirty="0">
              <a:solidFill>
                <a:srgbClr val="100278"/>
              </a:solidFill>
              <a:latin typeface="微軟正黑體" panose="020B0604030504040204" pitchFamily="34" charset="-120"/>
              <a:ea typeface="微軟正黑體" panose="020B0604030504040204" pitchFamily="34" charset="-120"/>
            </a:endParaRPr>
          </a:p>
        </p:txBody>
      </p:sp>
      <p:sp>
        <p:nvSpPr>
          <p:cNvPr id="7" name="Rectangle 11"/>
          <p:cNvSpPr>
            <a:spLocks noChangeArrowheads="1"/>
          </p:cNvSpPr>
          <p:nvPr/>
        </p:nvSpPr>
        <p:spPr bwMode="auto">
          <a:xfrm>
            <a:off x="323528" y="3837384"/>
            <a:ext cx="8532948" cy="2363924"/>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endParaRPr lang="en-US" altLang="zh-TW"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
        <p:nvSpPr>
          <p:cNvPr id="6" name="Rectangle 11"/>
          <p:cNvSpPr>
            <a:spLocks noChangeArrowheads="1"/>
          </p:cNvSpPr>
          <p:nvPr/>
        </p:nvSpPr>
        <p:spPr bwMode="auto">
          <a:xfrm>
            <a:off x="215516" y="1124744"/>
            <a:ext cx="8532948" cy="3168352"/>
          </a:xfrm>
          <a:prstGeom prst="rect">
            <a:avLst/>
          </a:prstGeom>
          <a:noFill/>
          <a:ln w="9525">
            <a:noFill/>
            <a:miter lim="800000"/>
            <a:headEnd/>
            <a:tailEnd/>
          </a:ln>
          <a:effectLst/>
        </p:spPr>
        <p:txBody>
          <a:bodyPr/>
          <a:lstStyle/>
          <a:p>
            <a:pPr indent="357188" algn="just" eaLnBrk="1" hangingPunct="1">
              <a:spcBef>
                <a:spcPct val="20000"/>
              </a:spcBef>
              <a:buClr>
                <a:srgbClr val="C00000"/>
              </a:buClr>
              <a:buSzPct val="75000"/>
              <a:defRPr/>
            </a:pPr>
            <a:r>
              <a:rPr lang="zh-TW" altLang="en-US" sz="2800" b="1">
                <a:solidFill>
                  <a:srgbClr val="100278"/>
                </a:solidFill>
                <a:latin typeface="微軟正黑體" panose="020B0604030504040204" pitchFamily="34" charset="-120"/>
                <a:ea typeface="微軟正黑體" panose="020B0604030504040204" pitchFamily="34" charset="-120"/>
              </a:rPr>
              <a:t>資訊服務採購契約第</a:t>
            </a:r>
            <a:r>
              <a:rPr lang="en-US" altLang="zh-TW" sz="2800" b="1">
                <a:solidFill>
                  <a:srgbClr val="100278"/>
                </a:solidFill>
                <a:latin typeface="微軟正黑體" panose="020B0604030504040204" pitchFamily="34" charset="-120"/>
                <a:ea typeface="微軟正黑體" panose="020B0604030504040204" pitchFamily="34" charset="-120"/>
              </a:rPr>
              <a:t>15</a:t>
            </a:r>
            <a:r>
              <a:rPr lang="zh-TW" altLang="en-US" sz="2800" b="1">
                <a:solidFill>
                  <a:srgbClr val="100278"/>
                </a:solidFill>
                <a:latin typeface="微軟正黑體" panose="020B0604030504040204" pitchFamily="34" charset="-120"/>
                <a:ea typeface="微軟正黑體" panose="020B0604030504040204" pitchFamily="34" charset="-120"/>
              </a:rPr>
              <a:t>條第</a:t>
            </a:r>
            <a:r>
              <a:rPr lang="en-US" altLang="zh-TW" sz="2800" b="1">
                <a:solidFill>
                  <a:srgbClr val="100278"/>
                </a:solidFill>
                <a:latin typeface="微軟正黑體" panose="020B0604030504040204" pitchFamily="34" charset="-120"/>
                <a:ea typeface="微軟正黑體" panose="020B0604030504040204" pitchFamily="34" charset="-120"/>
              </a:rPr>
              <a:t>2</a:t>
            </a:r>
            <a:r>
              <a:rPr lang="zh-TW" altLang="en-US" sz="2800" b="1">
                <a:solidFill>
                  <a:srgbClr val="100278"/>
                </a:solidFill>
                <a:latin typeface="微軟正黑體" panose="020B0604030504040204" pitchFamily="34" charset="-120"/>
                <a:ea typeface="微軟正黑體" panose="020B0604030504040204" pitchFamily="34" charset="-120"/>
              </a:rPr>
              <a:t>款約定服務水準及績效「履約期間內廠商未達機關所定服務水準及績效，除有不可抗力或不可歸責於廠商事由外，依本款約定計算違約金。</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」，查本案</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履約期間有廠商未依契約約定辦理月會報情形，惟未見機關就「出席或主持會議</a:t>
            </a:r>
            <a:r>
              <a:rPr lang="en-US" altLang="zh-TW"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未出席或主持者，按每人每次計</a:t>
            </a:r>
            <a:r>
              <a:rPr lang="en-US" altLang="zh-TW"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2</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點」等項目評估是否應予計罰</a:t>
            </a:r>
            <a:r>
              <a:rPr lang="zh-TW" altLang="en-US" sz="2800" b="1">
                <a:solidFill>
                  <a:srgbClr val="100278"/>
                </a:solidFill>
                <a:latin typeface="微軟正黑體" panose="020B0604030504040204" pitchFamily="34" charset="-120"/>
                <a:ea typeface="微軟正黑體" panose="020B0604030504040204" pitchFamily="34" charset="-120"/>
              </a:rPr>
              <a:t>。</a:t>
            </a:r>
            <a:endParaRPr lang="en-US" altLang="zh-TW" sz="2800" b="1" dirty="0">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07775318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A77FBC6C-CD1E-49D8-AF95-C1A7CE5C1E01}" type="slidenum">
              <a:rPr lang="en-US" altLang="zh-TW" sz="1400" smtClean="0">
                <a:solidFill>
                  <a:srgbClr val="AD1F1F"/>
                </a:solidFill>
                <a:latin typeface="Times New Roman" panose="02020603050405020304" pitchFamily="18" charset="0"/>
              </a:rPr>
              <a:pPr>
                <a:spcBef>
                  <a:spcPct val="0"/>
                </a:spcBef>
                <a:buClrTx/>
                <a:buSzTx/>
                <a:buFontTx/>
                <a:buNone/>
                <a:defRPr/>
              </a:pPr>
              <a:t>94</a:t>
            </a:fld>
            <a:endParaRPr lang="en-US" altLang="zh-TW" sz="1400">
              <a:solidFill>
                <a:srgbClr val="AD1F1F"/>
              </a:solidFill>
              <a:latin typeface="Times New Roman" panose="02020603050405020304" pitchFamily="18" charset="0"/>
            </a:endParaRPr>
          </a:p>
        </p:txBody>
      </p:sp>
      <p:sp>
        <p:nvSpPr>
          <p:cNvPr id="6" name="書卷 (水平) 5"/>
          <p:cNvSpPr/>
          <p:nvPr/>
        </p:nvSpPr>
        <p:spPr>
          <a:xfrm>
            <a:off x="1079500" y="2312988"/>
            <a:ext cx="7021513" cy="2268537"/>
          </a:xfrm>
          <a:prstGeom prst="horizontalScroll">
            <a:avLst/>
          </a:prstGeom>
          <a:blipFill>
            <a:blip r:embed="rId3"/>
            <a:tile tx="0" ty="0" sx="100000" sy="100000" flip="none" algn="tl"/>
          </a:blipFill>
          <a:ln>
            <a:solidFill>
              <a:srgbClr val="66003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3800" b="1" dirty="0">
                <a:solidFill>
                  <a:srgbClr val="000099"/>
                </a:solidFill>
                <a:latin typeface="微軟正黑體" panose="020B0604030504040204" pitchFamily="34" charset="-120"/>
              </a:rPr>
              <a:t>資訊服務之智慧財產權</a:t>
            </a:r>
            <a:endParaRPr lang="zh-TW" altLang="en-US" sz="3800" dirty="0">
              <a:solidFill>
                <a:prstClr val="white"/>
              </a:solidFill>
              <a:latin typeface="微軟正黑體" panose="020B0604030504040204" pitchFamily="34" charset="-120"/>
            </a:endParaRPr>
          </a:p>
        </p:txBody>
      </p:sp>
    </p:spTree>
    <p:extLst>
      <p:ext uri="{BB962C8B-B14F-4D97-AF65-F5344CB8AC3E}">
        <p14:creationId xmlns:p14="http://schemas.microsoft.com/office/powerpoint/2010/main" val="194149612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98315" name="Rectangle 11"/>
          <p:cNvSpPr>
            <a:spLocks noChangeArrowheads="1"/>
          </p:cNvSpPr>
          <p:nvPr/>
        </p:nvSpPr>
        <p:spPr bwMode="auto">
          <a:xfrm>
            <a:off x="215900" y="1268413"/>
            <a:ext cx="8569325" cy="4429125"/>
          </a:xfrm>
          <a:prstGeom prst="rect">
            <a:avLst/>
          </a:prstGeom>
          <a:noFill/>
          <a:ln w="9525">
            <a:noFill/>
            <a:miter lim="800000"/>
            <a:headEnd/>
            <a:tailEnd/>
          </a:ln>
          <a:effectLst/>
        </p:spPr>
        <p:txBody>
          <a:bodyPr/>
          <a:lstStyle/>
          <a:p>
            <a:pPr marL="609600" lvl="1" indent="-342900" algn="just" eaLnBrk="1" hangingPunct="1">
              <a:spcBef>
                <a:spcPct val="20000"/>
              </a:spcBef>
              <a:buClr>
                <a:srgbClr val="660033"/>
              </a:buClr>
              <a:buSzPct val="75000"/>
              <a:buFont typeface="Wingdings" panose="05000000000000000000" pitchFamily="2" charset="2"/>
              <a:buChar char="Ø"/>
              <a:defRPr/>
            </a:pPr>
            <a:r>
              <a:rPr lang="zh-TW" altLang="zh-TW" b="1" dirty="0">
                <a:solidFill>
                  <a:srgbClr val="C00000"/>
                </a:solidFill>
                <a:latin typeface="微軟正黑體" panose="020B0604030504040204" pitchFamily="34" charset="-120"/>
                <a:ea typeface="微軟正黑體" panose="020B0604030504040204" pitchFamily="34" charset="-120"/>
              </a:rPr>
              <a:t>流通利用</a:t>
            </a:r>
            <a:r>
              <a:rPr lang="zh-TW" altLang="en-US" b="1" dirty="0">
                <a:solidFill>
                  <a:srgbClr val="C00000"/>
                </a:solidFill>
                <a:latin typeface="微軟正黑體" panose="020B0604030504040204" pitchFamily="34" charset="-120"/>
                <a:ea typeface="微軟正黑體" panose="020B0604030504040204" pitchFamily="34" charset="-120"/>
              </a:rPr>
              <a:t>：</a:t>
            </a:r>
            <a:r>
              <a:rPr lang="zh-TW" altLang="zh-TW" b="1" dirty="0">
                <a:solidFill>
                  <a:srgbClr val="006600"/>
                </a:solidFill>
                <a:latin typeface="微軟正黑體" panose="020B0604030504040204" pitchFamily="34" charset="-120"/>
                <a:ea typeface="微軟正黑體" panose="020B0604030504040204" pitchFamily="34" charset="-120"/>
              </a:rPr>
              <a:t>考量資訊軟體系統開發特性，如其內容包含機關與廠商雙方之創作智慧，且不涉及機關安全、專屬使用或其他特殊目的之需要，機關得允許此軟體著作權於機關外流通利用，以增進社會利益。機關亦宜考量避免因取得不必要之權利而增加採購成本。</a:t>
            </a:r>
            <a:endParaRPr lang="en-US" altLang="zh-TW" b="1" dirty="0">
              <a:solidFill>
                <a:srgbClr val="006600"/>
              </a:solidFill>
              <a:latin typeface="微軟正黑體" panose="020B0604030504040204" pitchFamily="34" charset="-120"/>
              <a:ea typeface="微軟正黑體" panose="020B0604030504040204" pitchFamily="34" charset="-120"/>
            </a:endParaRPr>
          </a:p>
          <a:p>
            <a:pPr marL="609600" lvl="1" indent="-342900" algn="just" eaLnBrk="1" hangingPunct="1">
              <a:spcBef>
                <a:spcPct val="20000"/>
              </a:spcBef>
              <a:buClr>
                <a:srgbClr val="660033"/>
              </a:buClr>
              <a:buSzPct val="75000"/>
              <a:buFont typeface="Wingdings" panose="05000000000000000000" pitchFamily="2" charset="2"/>
              <a:buChar char="Ø"/>
              <a:defRPr/>
            </a:pPr>
            <a:r>
              <a:rPr lang="zh-TW" altLang="zh-TW" b="1" dirty="0">
                <a:solidFill>
                  <a:srgbClr val="006600"/>
                </a:solidFill>
                <a:latin typeface="微軟正黑體" panose="020B0604030504040204" pitchFamily="34" charset="-120"/>
                <a:ea typeface="微軟正黑體" panose="020B0604030504040204" pitchFamily="34" charset="-120"/>
              </a:rPr>
              <a:t>電腦程式著作</a:t>
            </a:r>
            <a:r>
              <a:rPr lang="zh-TW" altLang="zh-TW" b="1" dirty="0">
                <a:solidFill>
                  <a:srgbClr val="C00000"/>
                </a:solidFill>
                <a:latin typeface="微軟正黑體" panose="020B0604030504040204" pitchFamily="34" charset="-120"/>
                <a:ea typeface="微軟正黑體" panose="020B0604030504040204" pitchFamily="34" charset="-120"/>
              </a:rPr>
              <a:t>如非完全客製化之著作</a:t>
            </a:r>
            <a:r>
              <a:rPr lang="zh-TW" altLang="zh-TW" b="1" dirty="0">
                <a:solidFill>
                  <a:srgbClr val="006600"/>
                </a:solidFill>
                <a:latin typeface="微軟正黑體" panose="020B0604030504040204" pitchFamily="34" charset="-120"/>
                <a:ea typeface="微軟正黑體" panose="020B0604030504040204" pitchFamily="34" charset="-120"/>
              </a:rPr>
              <a:t>，例如與其他機關使用共同模組者</a:t>
            </a:r>
            <a:r>
              <a:rPr lang="en-US" altLang="zh-TW" b="1" dirty="0">
                <a:solidFill>
                  <a:srgbClr val="006600"/>
                </a:solidFill>
                <a:latin typeface="微軟正黑體" panose="020B0604030504040204" pitchFamily="34" charset="-120"/>
                <a:ea typeface="微軟正黑體" panose="020B0604030504040204" pitchFamily="34" charset="-120"/>
              </a:rPr>
              <a:t>(</a:t>
            </a:r>
            <a:r>
              <a:rPr lang="zh-TW" altLang="zh-TW" b="1" dirty="0">
                <a:solidFill>
                  <a:srgbClr val="006600"/>
                </a:solidFill>
                <a:latin typeface="微軟正黑體" panose="020B0604030504040204" pitchFamily="34" charset="-120"/>
                <a:ea typeface="微軟正黑體" panose="020B0604030504040204" pitchFamily="34" charset="-120"/>
              </a:rPr>
              <a:t>如公文系統模組等</a:t>
            </a:r>
            <a:r>
              <a:rPr lang="en-US" altLang="zh-TW" b="1" dirty="0">
                <a:solidFill>
                  <a:srgbClr val="006600"/>
                </a:solidFill>
                <a:latin typeface="微軟正黑體" panose="020B0604030504040204" pitchFamily="34" charset="-120"/>
                <a:ea typeface="微軟正黑體" panose="020B0604030504040204" pitchFamily="34" charset="-120"/>
              </a:rPr>
              <a:t>)</a:t>
            </a:r>
            <a:r>
              <a:rPr lang="zh-TW" altLang="zh-TW" b="1" dirty="0">
                <a:solidFill>
                  <a:srgbClr val="006600"/>
                </a:solidFill>
                <a:latin typeface="微軟正黑體" panose="020B0604030504040204" pitchFamily="34" charset="-120"/>
                <a:ea typeface="微軟正黑體" panose="020B0604030504040204" pitchFamily="34" charset="-120"/>
              </a:rPr>
              <a:t>，</a:t>
            </a:r>
            <a:r>
              <a:rPr lang="zh-TW" altLang="zh-TW" b="1" dirty="0">
                <a:solidFill>
                  <a:srgbClr val="C00000"/>
                </a:solidFill>
                <a:latin typeface="微軟正黑體" panose="020B0604030504040204" pitchFamily="34" charset="-120"/>
                <a:ea typeface="微軟正黑體" panose="020B0604030504040204" pitchFamily="34" charset="-120"/>
              </a:rPr>
              <a:t>建議約定由廠商享有著作人格權及著作財產權</a:t>
            </a:r>
            <a:r>
              <a:rPr lang="zh-TW" altLang="zh-TW" b="1" dirty="0">
                <a:solidFill>
                  <a:srgbClr val="006600"/>
                </a:solidFill>
                <a:latin typeface="微軟正黑體" panose="020B0604030504040204" pitchFamily="34" charset="-120"/>
                <a:ea typeface="微軟正黑體" panose="020B0604030504040204" pitchFamily="34" charset="-120"/>
              </a:rPr>
              <a:t>，</a:t>
            </a:r>
            <a:r>
              <a:rPr lang="zh-TW" altLang="zh-TW" b="1" u="sng" dirty="0">
                <a:solidFill>
                  <a:srgbClr val="006600"/>
                </a:solidFill>
                <a:latin typeface="微軟正黑體" panose="020B0604030504040204" pitchFamily="34" charset="-120"/>
                <a:ea typeface="微軟正黑體" panose="020B0604030504040204" pitchFamily="34" charset="-120"/>
              </a:rPr>
              <a:t>機關則享有非專屬、永久、無償利用、並得再轉讓授權第三人之權利</a:t>
            </a:r>
            <a:r>
              <a:rPr lang="zh-TW" altLang="zh-TW" b="1" dirty="0">
                <a:solidFill>
                  <a:srgbClr val="006600"/>
                </a:solidFill>
                <a:latin typeface="微軟正黑體" panose="020B0604030504040204" pitchFamily="34" charset="-120"/>
                <a:ea typeface="微軟正黑體" panose="020B0604030504040204" pitchFamily="34" charset="-120"/>
              </a:rPr>
              <a:t>，</a:t>
            </a:r>
            <a:r>
              <a:rPr lang="zh-TW" altLang="zh-TW" b="1" u="sng" dirty="0">
                <a:solidFill>
                  <a:srgbClr val="006600"/>
                </a:solidFill>
                <a:latin typeface="微軟正黑體" panose="020B0604030504040204" pitchFamily="34" charset="-120"/>
                <a:ea typeface="微軟正黑體" panose="020B0604030504040204" pitchFamily="34" charset="-120"/>
              </a:rPr>
              <a:t>廠商承諾對機關不行使著作人格權</a:t>
            </a:r>
            <a:r>
              <a:rPr lang="zh-TW" altLang="zh-TW" b="1" dirty="0">
                <a:solidFill>
                  <a:srgbClr val="006600"/>
                </a:solidFill>
                <a:latin typeface="微軟正黑體" panose="020B0604030504040204" pitchFamily="34" charset="-120"/>
                <a:ea typeface="微軟正黑體" panose="020B0604030504040204" pitchFamily="34" charset="-120"/>
              </a:rPr>
              <a:t>。</a:t>
            </a:r>
            <a:endParaRPr lang="zh-TW" altLang="en-US" b="1" dirty="0">
              <a:solidFill>
                <a:srgbClr val="006600"/>
              </a:solidFill>
              <a:latin typeface="微軟正黑體" panose="020B0604030504040204" pitchFamily="34" charset="-120"/>
              <a:ea typeface="微軟正黑體" panose="020B0604030504040204" pitchFamily="34" charset="-120"/>
            </a:endParaRPr>
          </a:p>
        </p:txBody>
      </p:sp>
      <p:sp>
        <p:nvSpPr>
          <p:cNvPr id="4" name="Rectangle 2"/>
          <p:cNvSpPr>
            <a:spLocks noChangeArrowheads="1"/>
          </p:cNvSpPr>
          <p:nvPr/>
        </p:nvSpPr>
        <p:spPr bwMode="auto">
          <a:xfrm>
            <a:off x="358775" y="404813"/>
            <a:ext cx="5329238"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1" hangingPunct="1">
              <a:defRPr/>
            </a:pPr>
            <a:r>
              <a:rPr kumimoji="0" lang="zh-TW" altLang="zh-TW" sz="2800" b="1" dirty="0">
                <a:solidFill>
                  <a:srgbClr val="003399"/>
                </a:solidFill>
                <a:latin typeface="微軟正黑體" panose="020B0604030504040204" pitchFamily="34" charset="-120"/>
                <a:ea typeface="微軟正黑體" panose="020B0604030504040204" pitchFamily="34" charset="-120"/>
              </a:rPr>
              <a:t>智慧財產權</a:t>
            </a:r>
            <a:r>
              <a:rPr kumimoji="0" lang="zh-TW" altLang="en-US" sz="2800" b="1" dirty="0">
                <a:solidFill>
                  <a:srgbClr val="003399"/>
                </a:solidFill>
                <a:latin typeface="微軟正黑體" panose="020B0604030504040204" pitchFamily="34" charset="-120"/>
                <a:ea typeface="微軟正黑體" panose="020B0604030504040204" pitchFamily="34" charset="-120"/>
              </a:rPr>
              <a:t>歸屬考量原則</a:t>
            </a:r>
            <a:endParaRPr kumimoji="0" lang="en-US" altLang="zh-TW" sz="2800" b="1" dirty="0">
              <a:solidFill>
                <a:srgbClr val="003399"/>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87369411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4" name="Rectangle 2"/>
          <p:cNvSpPr>
            <a:spLocks noChangeArrowheads="1"/>
          </p:cNvSpPr>
          <p:nvPr/>
        </p:nvSpPr>
        <p:spPr bwMode="auto">
          <a:xfrm>
            <a:off x="322263" y="369888"/>
            <a:ext cx="85344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1" hangingPunct="1">
              <a:defRPr/>
            </a:pPr>
            <a:r>
              <a:rPr kumimoji="0" lang="zh-TW" altLang="en-US" sz="2800" b="1" dirty="0">
                <a:solidFill>
                  <a:srgbClr val="0033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資訊服務採購契約 </a:t>
            </a:r>
            <a:r>
              <a:rPr kumimoji="0" lang="en-US" altLang="zh-TW" sz="2800" b="1" dirty="0">
                <a:solidFill>
                  <a:srgbClr val="0033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 </a:t>
            </a:r>
            <a:r>
              <a:rPr lang="zh-TW" altLang="en-US" b="1" dirty="0">
                <a:solidFill>
                  <a:srgbClr val="AD1F1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第</a:t>
            </a:r>
            <a:r>
              <a:rPr lang="en-US" altLang="zh-TW" b="1" dirty="0">
                <a:solidFill>
                  <a:srgbClr val="AD1F1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16</a:t>
            </a:r>
            <a:r>
              <a:rPr lang="zh-TW" altLang="en-US" b="1" dirty="0">
                <a:solidFill>
                  <a:srgbClr val="AD1F1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條 權利及責任</a:t>
            </a:r>
            <a:r>
              <a:rPr lang="en-US" altLang="zh-TW" b="1" dirty="0">
                <a:solidFill>
                  <a:srgbClr val="AD1F1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zh-TW"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智慧財產權</a:t>
            </a:r>
            <a:r>
              <a:rPr lang="zh-TW" altLang="en-US"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部分</a:t>
            </a:r>
            <a:r>
              <a:rPr lang="en-US" altLang="zh-TW" b="1" dirty="0">
                <a:solidFill>
                  <a:srgbClr val="AD1F1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endParaRPr kumimoji="0" lang="en-US" altLang="zh-TW" b="1" dirty="0">
              <a:solidFill>
                <a:srgbClr val="660033"/>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
        <p:nvSpPr>
          <p:cNvPr id="5" name="Rectangle 11"/>
          <p:cNvSpPr>
            <a:spLocks noChangeArrowheads="1"/>
          </p:cNvSpPr>
          <p:nvPr/>
        </p:nvSpPr>
        <p:spPr bwMode="auto">
          <a:xfrm>
            <a:off x="215900" y="1008063"/>
            <a:ext cx="8785225" cy="3097212"/>
          </a:xfrm>
          <a:prstGeom prst="rect">
            <a:avLst/>
          </a:prstGeom>
          <a:noFill/>
          <a:ln w="9525">
            <a:noFill/>
            <a:miter lim="800000"/>
            <a:headEnd/>
            <a:tailEnd/>
          </a:ln>
          <a:effectLst/>
        </p:spPr>
        <p:txBody>
          <a:bodyPr/>
          <a:lstStyle/>
          <a:p>
            <a:pPr marL="276225" lvl="1" indent="-276225" algn="just" eaLnBrk="1" hangingPunct="1">
              <a:spcBef>
                <a:spcPct val="20000"/>
              </a:spcBef>
              <a:buClr>
                <a:srgbClr val="000099"/>
              </a:buClr>
              <a:buSzPct val="75000"/>
              <a:buFont typeface="Wingdings" panose="05000000000000000000" pitchFamily="2" charset="2"/>
              <a:buChar char="l"/>
              <a:defRPr/>
            </a:pPr>
            <a:r>
              <a:rPr lang="zh-TW" altLang="zh-TW" b="1" dirty="0">
                <a:solidFill>
                  <a:srgbClr val="0066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以</a:t>
            </a:r>
            <a:r>
              <a:rPr lang="zh-TW" altLang="zh-TW" b="1" u="sng" dirty="0">
                <a:solidFill>
                  <a:srgbClr val="0066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廠商</a:t>
            </a:r>
            <a:r>
              <a:rPr lang="zh-TW" altLang="zh-TW" b="1" dirty="0">
                <a:solidFill>
                  <a:srgbClr val="0066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為著作人，並</a:t>
            </a:r>
            <a:r>
              <a:rPr lang="zh-TW" altLang="zh-TW" b="1" u="sng" dirty="0">
                <a:solidFill>
                  <a:srgbClr val="0066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取得著作財產權</a:t>
            </a:r>
            <a:r>
              <a:rPr lang="zh-TW" altLang="zh-TW" b="1" dirty="0">
                <a:solidFill>
                  <a:srgbClr val="0066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，機關取得下列著作財產權授權，於該著作之著作財產權存續期間及約定授權範圍內，在任何地點、任何時間、以任何方式利用該著作之權利</a:t>
            </a:r>
            <a:r>
              <a:rPr lang="zh-TW" altLang="en-US" b="1" dirty="0">
                <a:solidFill>
                  <a:srgbClr val="0066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，如：</a:t>
            </a:r>
            <a:endParaRPr lang="en-US" altLang="zh-TW" b="1" dirty="0">
              <a:solidFill>
                <a:srgbClr val="0066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a:p>
            <a:pPr marL="271463">
              <a:defRPr/>
            </a:pPr>
            <a:r>
              <a:rPr lang="zh-TW" altLang="zh-TW" b="1" dirty="0">
                <a:solidFill>
                  <a:srgbClr val="0000FF"/>
                </a:solidFill>
                <a:latin typeface="微軟正黑體" panose="020B0604030504040204" pitchFamily="34" charset="-120"/>
                <a:ea typeface="微軟正黑體" panose="020B0604030504040204" pitchFamily="34" charset="-120"/>
              </a:rPr>
              <a:t>【</a:t>
            </a:r>
            <a:r>
              <a:rPr lang="en-US" altLang="zh-TW" b="1" dirty="0">
                <a:solidFill>
                  <a:srgbClr val="0000FF"/>
                </a:solidFill>
                <a:latin typeface="微軟正黑體" panose="020B0604030504040204" pitchFamily="34" charset="-120"/>
                <a:ea typeface="微軟正黑體" panose="020B0604030504040204" pitchFamily="34" charset="-120"/>
              </a:rPr>
              <a:t>1</a:t>
            </a:r>
            <a:r>
              <a:rPr lang="zh-TW" altLang="zh-TW" b="1" dirty="0">
                <a:solidFill>
                  <a:srgbClr val="0000FF"/>
                </a:solidFill>
                <a:latin typeface="微軟正黑體" panose="020B0604030504040204" pitchFamily="34" charset="-120"/>
                <a:ea typeface="微軟正黑體" panose="020B0604030504040204" pitchFamily="34" charset="-120"/>
              </a:rPr>
              <a:t>】□重製權</a:t>
            </a:r>
            <a:r>
              <a:rPr lang="en-US" altLang="zh-TW" b="1" dirty="0">
                <a:solidFill>
                  <a:srgbClr val="0000FF"/>
                </a:solidFill>
                <a:latin typeface="微軟正黑體" panose="020B0604030504040204" pitchFamily="34" charset="-120"/>
                <a:ea typeface="微軟正黑體" panose="020B0604030504040204" pitchFamily="34" charset="-120"/>
              </a:rPr>
              <a:t>		</a:t>
            </a:r>
            <a:r>
              <a:rPr lang="zh-TW" altLang="zh-TW" b="1" dirty="0">
                <a:solidFill>
                  <a:srgbClr val="0000FF"/>
                </a:solidFill>
                <a:latin typeface="微軟正黑體" panose="020B0604030504040204" pitchFamily="34" charset="-120"/>
                <a:ea typeface="微軟正黑體" panose="020B0604030504040204" pitchFamily="34" charset="-120"/>
              </a:rPr>
              <a:t>【</a:t>
            </a:r>
            <a:r>
              <a:rPr lang="en-US" altLang="zh-TW" b="1" dirty="0">
                <a:solidFill>
                  <a:srgbClr val="0000FF"/>
                </a:solidFill>
                <a:latin typeface="微軟正黑體" panose="020B0604030504040204" pitchFamily="34" charset="-120"/>
                <a:ea typeface="微軟正黑體" panose="020B0604030504040204" pitchFamily="34" charset="-120"/>
              </a:rPr>
              <a:t>2</a:t>
            </a:r>
            <a:r>
              <a:rPr lang="zh-TW" altLang="zh-TW" b="1" dirty="0">
                <a:solidFill>
                  <a:srgbClr val="0000FF"/>
                </a:solidFill>
                <a:latin typeface="微軟正黑體" panose="020B0604030504040204" pitchFamily="34" charset="-120"/>
                <a:ea typeface="微軟正黑體" panose="020B0604030504040204" pitchFamily="34" charset="-120"/>
              </a:rPr>
              <a:t>】□公開口述權</a:t>
            </a:r>
            <a:r>
              <a:rPr lang="en-US" altLang="zh-TW" b="1" dirty="0">
                <a:solidFill>
                  <a:srgbClr val="0000FF"/>
                </a:solidFill>
                <a:latin typeface="微軟正黑體" panose="020B0604030504040204" pitchFamily="34" charset="-120"/>
                <a:ea typeface="微軟正黑體" panose="020B0604030504040204" pitchFamily="34" charset="-120"/>
              </a:rPr>
              <a:t>    </a:t>
            </a:r>
          </a:p>
          <a:p>
            <a:pPr marL="271463">
              <a:defRPr/>
            </a:pPr>
            <a:r>
              <a:rPr lang="zh-TW" altLang="zh-TW" b="1" dirty="0">
                <a:solidFill>
                  <a:srgbClr val="0000FF"/>
                </a:solidFill>
                <a:latin typeface="微軟正黑體" panose="020B0604030504040204" pitchFamily="34" charset="-120"/>
                <a:ea typeface="微軟正黑體" panose="020B0604030504040204" pitchFamily="34" charset="-120"/>
              </a:rPr>
              <a:t>【</a:t>
            </a:r>
            <a:r>
              <a:rPr lang="en-US" altLang="zh-TW" b="1" dirty="0">
                <a:solidFill>
                  <a:srgbClr val="0000FF"/>
                </a:solidFill>
                <a:latin typeface="微軟正黑體" panose="020B0604030504040204" pitchFamily="34" charset="-120"/>
                <a:ea typeface="微軟正黑體" panose="020B0604030504040204" pitchFamily="34" charset="-120"/>
              </a:rPr>
              <a:t>3</a:t>
            </a:r>
            <a:r>
              <a:rPr lang="zh-TW" altLang="zh-TW" b="1" dirty="0">
                <a:solidFill>
                  <a:srgbClr val="0000FF"/>
                </a:solidFill>
                <a:latin typeface="微軟正黑體" panose="020B0604030504040204" pitchFamily="34" charset="-120"/>
                <a:ea typeface="微軟正黑體" panose="020B0604030504040204" pitchFamily="34" charset="-120"/>
              </a:rPr>
              <a:t>】□公開播送權</a:t>
            </a:r>
            <a:r>
              <a:rPr lang="en-US" altLang="zh-TW" b="1" dirty="0">
                <a:solidFill>
                  <a:srgbClr val="0000FF"/>
                </a:solidFill>
                <a:latin typeface="微軟正黑體" panose="020B0604030504040204" pitchFamily="34" charset="-120"/>
                <a:ea typeface="微軟正黑體" panose="020B0604030504040204" pitchFamily="34" charset="-120"/>
              </a:rPr>
              <a:t>	</a:t>
            </a:r>
            <a:r>
              <a:rPr lang="zh-TW" altLang="zh-TW" b="1" dirty="0">
                <a:solidFill>
                  <a:srgbClr val="0000FF"/>
                </a:solidFill>
                <a:latin typeface="微軟正黑體" panose="020B0604030504040204" pitchFamily="34" charset="-120"/>
                <a:ea typeface="微軟正黑體" panose="020B0604030504040204" pitchFamily="34" charset="-120"/>
              </a:rPr>
              <a:t>【</a:t>
            </a:r>
            <a:r>
              <a:rPr lang="en-US" altLang="zh-TW" b="1" dirty="0">
                <a:solidFill>
                  <a:srgbClr val="0000FF"/>
                </a:solidFill>
                <a:latin typeface="微軟正黑體" panose="020B0604030504040204" pitchFamily="34" charset="-120"/>
                <a:ea typeface="微軟正黑體" panose="020B0604030504040204" pitchFamily="34" charset="-120"/>
              </a:rPr>
              <a:t>4</a:t>
            </a:r>
            <a:r>
              <a:rPr lang="zh-TW" altLang="zh-TW" b="1" dirty="0">
                <a:solidFill>
                  <a:srgbClr val="0000FF"/>
                </a:solidFill>
                <a:latin typeface="微軟正黑體" panose="020B0604030504040204" pitchFamily="34" charset="-120"/>
                <a:ea typeface="微軟正黑體" panose="020B0604030504040204" pitchFamily="34" charset="-120"/>
              </a:rPr>
              <a:t>】□公開上映權</a:t>
            </a:r>
            <a:endParaRPr lang="en-US" altLang="zh-TW" b="1" dirty="0">
              <a:solidFill>
                <a:srgbClr val="0000FF"/>
              </a:solidFill>
              <a:latin typeface="微軟正黑體" panose="020B0604030504040204" pitchFamily="34" charset="-120"/>
              <a:ea typeface="微軟正黑體" panose="020B0604030504040204" pitchFamily="34" charset="-120"/>
            </a:endParaRPr>
          </a:p>
          <a:p>
            <a:pPr marL="271463">
              <a:defRPr/>
            </a:pPr>
            <a:r>
              <a:rPr lang="zh-TW" altLang="zh-TW" b="1" dirty="0">
                <a:solidFill>
                  <a:srgbClr val="0000FF"/>
                </a:solidFill>
                <a:latin typeface="微軟正黑體" panose="020B0604030504040204" pitchFamily="34" charset="-120"/>
                <a:ea typeface="微軟正黑體" panose="020B0604030504040204" pitchFamily="34" charset="-120"/>
              </a:rPr>
              <a:t>【</a:t>
            </a:r>
            <a:r>
              <a:rPr lang="en-US" altLang="zh-TW" b="1" dirty="0">
                <a:solidFill>
                  <a:srgbClr val="0000FF"/>
                </a:solidFill>
                <a:latin typeface="微軟正黑體" panose="020B0604030504040204" pitchFamily="34" charset="-120"/>
                <a:ea typeface="微軟正黑體" panose="020B0604030504040204" pitchFamily="34" charset="-120"/>
              </a:rPr>
              <a:t>5</a:t>
            </a:r>
            <a:r>
              <a:rPr lang="zh-TW" altLang="zh-TW" b="1" dirty="0">
                <a:solidFill>
                  <a:srgbClr val="0000FF"/>
                </a:solidFill>
                <a:latin typeface="微軟正黑體" panose="020B0604030504040204" pitchFamily="34" charset="-120"/>
                <a:ea typeface="微軟正黑體" panose="020B0604030504040204" pitchFamily="34" charset="-120"/>
              </a:rPr>
              <a:t>】□公開演出權</a:t>
            </a:r>
            <a:r>
              <a:rPr lang="en-US" altLang="zh-TW" b="1" dirty="0">
                <a:solidFill>
                  <a:srgbClr val="0000FF"/>
                </a:solidFill>
                <a:latin typeface="微軟正黑體" panose="020B0604030504040204" pitchFamily="34" charset="-120"/>
                <a:ea typeface="微軟正黑體" panose="020B0604030504040204" pitchFamily="34" charset="-120"/>
              </a:rPr>
              <a:t>	</a:t>
            </a:r>
            <a:r>
              <a:rPr lang="zh-TW" altLang="zh-TW" b="1" dirty="0">
                <a:solidFill>
                  <a:srgbClr val="0000FF"/>
                </a:solidFill>
                <a:latin typeface="微軟正黑體" panose="020B0604030504040204" pitchFamily="34" charset="-120"/>
                <a:ea typeface="微軟正黑體" panose="020B0604030504040204" pitchFamily="34" charset="-120"/>
              </a:rPr>
              <a:t>【</a:t>
            </a:r>
            <a:r>
              <a:rPr lang="en-US" altLang="zh-TW" b="1" dirty="0">
                <a:solidFill>
                  <a:srgbClr val="0000FF"/>
                </a:solidFill>
                <a:latin typeface="微軟正黑體" panose="020B0604030504040204" pitchFamily="34" charset="-120"/>
                <a:ea typeface="微軟正黑體" panose="020B0604030504040204" pitchFamily="34" charset="-120"/>
              </a:rPr>
              <a:t>6</a:t>
            </a:r>
            <a:r>
              <a:rPr lang="zh-TW" altLang="zh-TW" b="1" dirty="0">
                <a:solidFill>
                  <a:srgbClr val="0000FF"/>
                </a:solidFill>
                <a:latin typeface="微軟正黑體" panose="020B0604030504040204" pitchFamily="34" charset="-120"/>
                <a:ea typeface="微軟正黑體" panose="020B0604030504040204" pitchFamily="34" charset="-120"/>
              </a:rPr>
              <a:t>】□公開傳輸權</a:t>
            </a:r>
          </a:p>
          <a:p>
            <a:pPr marL="271463">
              <a:defRPr/>
            </a:pPr>
            <a:r>
              <a:rPr lang="zh-TW" altLang="zh-TW" b="1" dirty="0">
                <a:solidFill>
                  <a:srgbClr val="0000FF"/>
                </a:solidFill>
                <a:latin typeface="微軟正黑體" panose="020B0604030504040204" pitchFamily="34" charset="-120"/>
                <a:ea typeface="微軟正黑體" panose="020B0604030504040204" pitchFamily="34" charset="-120"/>
              </a:rPr>
              <a:t>【</a:t>
            </a:r>
            <a:r>
              <a:rPr lang="en-US" altLang="zh-TW" b="1" dirty="0">
                <a:solidFill>
                  <a:srgbClr val="0000FF"/>
                </a:solidFill>
                <a:latin typeface="微軟正黑體" panose="020B0604030504040204" pitchFamily="34" charset="-120"/>
                <a:ea typeface="微軟正黑體" panose="020B0604030504040204" pitchFamily="34" charset="-120"/>
              </a:rPr>
              <a:t>7</a:t>
            </a:r>
            <a:r>
              <a:rPr lang="zh-TW" altLang="zh-TW" b="1" dirty="0">
                <a:solidFill>
                  <a:srgbClr val="0000FF"/>
                </a:solidFill>
                <a:latin typeface="微軟正黑體" panose="020B0604030504040204" pitchFamily="34" charset="-120"/>
                <a:ea typeface="微軟正黑體" panose="020B0604030504040204" pitchFamily="34" charset="-120"/>
              </a:rPr>
              <a:t>】□公開展示權</a:t>
            </a:r>
            <a:r>
              <a:rPr lang="en-US" altLang="zh-TW" b="1" dirty="0">
                <a:solidFill>
                  <a:srgbClr val="0000FF"/>
                </a:solidFill>
                <a:latin typeface="微軟正黑體" panose="020B0604030504040204" pitchFamily="34" charset="-120"/>
                <a:ea typeface="微軟正黑體" panose="020B0604030504040204" pitchFamily="34" charset="-120"/>
              </a:rPr>
              <a:t>	</a:t>
            </a:r>
            <a:r>
              <a:rPr lang="zh-TW" altLang="zh-TW" b="1" dirty="0">
                <a:solidFill>
                  <a:srgbClr val="0000FF"/>
                </a:solidFill>
                <a:latin typeface="微軟正黑體" panose="020B0604030504040204" pitchFamily="34" charset="-120"/>
                <a:ea typeface="微軟正黑體" panose="020B0604030504040204" pitchFamily="34" charset="-120"/>
              </a:rPr>
              <a:t>【</a:t>
            </a:r>
            <a:r>
              <a:rPr lang="en-US" altLang="zh-TW" b="1" dirty="0">
                <a:solidFill>
                  <a:srgbClr val="0000FF"/>
                </a:solidFill>
                <a:latin typeface="微軟正黑體" panose="020B0604030504040204" pitchFamily="34" charset="-120"/>
                <a:ea typeface="微軟正黑體" panose="020B0604030504040204" pitchFamily="34" charset="-120"/>
              </a:rPr>
              <a:t>8</a:t>
            </a:r>
            <a:r>
              <a:rPr lang="zh-TW" altLang="zh-TW" b="1" dirty="0">
                <a:solidFill>
                  <a:srgbClr val="0000FF"/>
                </a:solidFill>
                <a:latin typeface="微軟正黑體" panose="020B0604030504040204" pitchFamily="34" charset="-120"/>
                <a:ea typeface="微軟正黑體" panose="020B0604030504040204" pitchFamily="34" charset="-120"/>
              </a:rPr>
              <a:t>】□改作權</a:t>
            </a:r>
            <a:endParaRPr lang="en-US" altLang="zh-TW" b="1" dirty="0">
              <a:solidFill>
                <a:srgbClr val="0000FF"/>
              </a:solidFill>
              <a:latin typeface="微軟正黑體" panose="020B0604030504040204" pitchFamily="34" charset="-120"/>
              <a:ea typeface="微軟正黑體" panose="020B0604030504040204" pitchFamily="34" charset="-120"/>
            </a:endParaRPr>
          </a:p>
          <a:p>
            <a:pPr marL="271463">
              <a:defRPr/>
            </a:pPr>
            <a:r>
              <a:rPr lang="zh-TW" altLang="zh-TW" b="1" dirty="0">
                <a:solidFill>
                  <a:srgbClr val="0000FF"/>
                </a:solidFill>
                <a:latin typeface="微軟正黑體" panose="020B0604030504040204" pitchFamily="34" charset="-120"/>
                <a:ea typeface="微軟正黑體" panose="020B0604030504040204" pitchFamily="34" charset="-120"/>
              </a:rPr>
              <a:t>【</a:t>
            </a:r>
            <a:r>
              <a:rPr lang="en-US" altLang="zh-TW" b="1" dirty="0">
                <a:solidFill>
                  <a:srgbClr val="0000FF"/>
                </a:solidFill>
                <a:latin typeface="微軟正黑體" panose="020B0604030504040204" pitchFamily="34" charset="-120"/>
                <a:ea typeface="微軟正黑體" panose="020B0604030504040204" pitchFamily="34" charset="-120"/>
              </a:rPr>
              <a:t>9</a:t>
            </a:r>
            <a:r>
              <a:rPr lang="zh-TW" altLang="zh-TW" b="1" dirty="0">
                <a:solidFill>
                  <a:srgbClr val="0000FF"/>
                </a:solidFill>
                <a:latin typeface="微軟正黑體" panose="020B0604030504040204" pitchFamily="34" charset="-120"/>
                <a:ea typeface="微軟正黑體" panose="020B0604030504040204" pitchFamily="34" charset="-120"/>
              </a:rPr>
              <a:t>】□編輯權</a:t>
            </a:r>
            <a:r>
              <a:rPr lang="en-US" altLang="zh-TW" b="1" dirty="0">
                <a:solidFill>
                  <a:srgbClr val="0000FF"/>
                </a:solidFill>
                <a:latin typeface="微軟正黑體" panose="020B0604030504040204" pitchFamily="34" charset="-120"/>
                <a:ea typeface="微軟正黑體" panose="020B0604030504040204" pitchFamily="34" charset="-120"/>
              </a:rPr>
              <a:t>		</a:t>
            </a:r>
            <a:r>
              <a:rPr lang="zh-TW" altLang="zh-TW" b="1" dirty="0">
                <a:solidFill>
                  <a:srgbClr val="0000FF"/>
                </a:solidFill>
                <a:latin typeface="微軟正黑體" panose="020B0604030504040204" pitchFamily="34" charset="-120"/>
                <a:ea typeface="微軟正黑體" panose="020B0604030504040204" pitchFamily="34" charset="-120"/>
              </a:rPr>
              <a:t>【</a:t>
            </a:r>
            <a:r>
              <a:rPr lang="en-US" altLang="zh-TW" b="1" dirty="0">
                <a:solidFill>
                  <a:srgbClr val="0000FF"/>
                </a:solidFill>
                <a:latin typeface="微軟正黑體" panose="020B0604030504040204" pitchFamily="34" charset="-120"/>
                <a:ea typeface="微軟正黑體" panose="020B0604030504040204" pitchFamily="34" charset="-120"/>
              </a:rPr>
              <a:t>10</a:t>
            </a:r>
            <a:r>
              <a:rPr lang="zh-TW" altLang="zh-TW" b="1" dirty="0">
                <a:solidFill>
                  <a:srgbClr val="0000FF"/>
                </a:solidFill>
                <a:latin typeface="微軟正黑體" panose="020B0604030504040204" pitchFamily="34" charset="-120"/>
                <a:ea typeface="微軟正黑體" panose="020B0604030504040204" pitchFamily="34" charset="-120"/>
              </a:rPr>
              <a:t>】□出租權</a:t>
            </a:r>
            <a:endParaRPr lang="zh-TW" altLang="en-US"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
        <p:nvSpPr>
          <p:cNvPr id="6" name="Rectangle 11"/>
          <p:cNvSpPr>
            <a:spLocks noChangeArrowheads="1"/>
          </p:cNvSpPr>
          <p:nvPr/>
        </p:nvSpPr>
        <p:spPr bwMode="auto">
          <a:xfrm>
            <a:off x="179388" y="3933825"/>
            <a:ext cx="8677275" cy="2924175"/>
          </a:xfrm>
          <a:prstGeom prst="rect">
            <a:avLst/>
          </a:prstGeom>
          <a:noFill/>
          <a:ln w="9525">
            <a:noFill/>
            <a:miter lim="800000"/>
            <a:headEnd/>
            <a:tailEnd/>
          </a:ln>
          <a:effectLst/>
        </p:spPr>
        <p:txBody>
          <a:bodyPr/>
          <a:lstStyle/>
          <a:p>
            <a:pPr marL="0" lvl="1" algn="just" eaLnBrk="1" hangingPunct="1">
              <a:spcBef>
                <a:spcPct val="20000"/>
              </a:spcBef>
              <a:buClr>
                <a:srgbClr val="000099"/>
              </a:buClr>
              <a:buSzPct val="75000"/>
              <a:buFont typeface="Wingdings" panose="05000000000000000000" pitchFamily="2" charset="2"/>
              <a:buChar char="l"/>
              <a:defRPr/>
            </a:pPr>
            <a:r>
              <a:rPr lang="zh-TW" altLang="en-US" b="1" dirty="0">
                <a:solidFill>
                  <a:srgbClr val="660033"/>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建議：</a:t>
            </a:r>
            <a:endParaRPr lang="en-US" altLang="zh-TW" b="1" dirty="0">
              <a:solidFill>
                <a:srgbClr val="660033"/>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a:p>
            <a:pPr marL="714375" lvl="1" indent="-447675" algn="just" eaLnBrk="1" hangingPunct="1">
              <a:spcBef>
                <a:spcPct val="20000"/>
              </a:spcBef>
              <a:buClr>
                <a:srgbClr val="000099"/>
              </a:buClr>
              <a:buSzPct val="75000"/>
              <a:defRPr/>
            </a:pPr>
            <a:r>
              <a:rPr lang="en-US" altLang="zh-TW" b="1" dirty="0">
                <a:solidFill>
                  <a:srgbClr val="0000FF"/>
                </a:solidFill>
                <a:latin typeface="微軟正黑體" panose="020B0604030504040204" pitchFamily="34" charset="-120"/>
                <a:ea typeface="微軟正黑體" panose="020B0604030504040204" pitchFamily="34" charset="-120"/>
              </a:rPr>
              <a:t>(1)</a:t>
            </a:r>
            <a:r>
              <a:rPr lang="zh-TW" altLang="zh-TW" b="1" dirty="0">
                <a:solidFill>
                  <a:srgbClr val="0000FF"/>
                </a:solidFill>
                <a:latin typeface="微軟正黑體" panose="020B0604030504040204" pitchFamily="34" charset="-120"/>
                <a:ea typeface="微軟正黑體" panose="020B0604030504040204" pitchFamily="34" charset="-120"/>
              </a:rPr>
              <a:t>一般共通性需求規格所開發之資訊應用軟體，如約定由廠商取得著作財產權，機關得就業務需要，為其內部使用之目的，勾選【</a:t>
            </a:r>
            <a:r>
              <a:rPr lang="en-US" altLang="zh-TW" b="1" dirty="0">
                <a:solidFill>
                  <a:srgbClr val="0000FF"/>
                </a:solidFill>
                <a:latin typeface="微軟正黑體" panose="020B0604030504040204" pitchFamily="34" charset="-120"/>
                <a:ea typeface="微軟正黑體" panose="020B0604030504040204" pitchFamily="34" charset="-120"/>
              </a:rPr>
              <a:t>1</a:t>
            </a:r>
            <a:r>
              <a:rPr lang="zh-TW" altLang="zh-TW" b="1" dirty="0">
                <a:solidFill>
                  <a:srgbClr val="0000FF"/>
                </a:solidFill>
                <a:latin typeface="微軟正黑體" panose="020B0604030504040204" pitchFamily="34" charset="-120"/>
                <a:ea typeface="微軟正黑體" panose="020B0604030504040204" pitchFamily="34" charset="-120"/>
              </a:rPr>
              <a:t>】重製權及【</a:t>
            </a:r>
            <a:r>
              <a:rPr lang="en-US" altLang="zh-TW" b="1" dirty="0">
                <a:solidFill>
                  <a:srgbClr val="0000FF"/>
                </a:solidFill>
                <a:latin typeface="微軟正黑體" panose="020B0604030504040204" pitchFamily="34" charset="-120"/>
                <a:ea typeface="微軟正黑體" panose="020B0604030504040204" pitchFamily="34" charset="-120"/>
              </a:rPr>
              <a:t>9</a:t>
            </a:r>
            <a:r>
              <a:rPr lang="zh-TW" altLang="zh-TW" b="1" dirty="0">
                <a:solidFill>
                  <a:srgbClr val="0000FF"/>
                </a:solidFill>
                <a:latin typeface="微軟正黑體" panose="020B0604030504040204" pitchFamily="34" charset="-120"/>
                <a:ea typeface="微軟正黑體" panose="020B0604030504040204" pitchFamily="34" charset="-120"/>
              </a:rPr>
              <a:t>】編輯權。</a:t>
            </a:r>
            <a:endParaRPr lang="en-US" altLang="zh-TW" b="1" dirty="0">
              <a:solidFill>
                <a:srgbClr val="0000FF"/>
              </a:solidFill>
              <a:latin typeface="微軟正黑體" panose="020B0604030504040204" pitchFamily="34" charset="-120"/>
              <a:ea typeface="微軟正黑體" panose="020B0604030504040204" pitchFamily="34" charset="-120"/>
            </a:endParaRPr>
          </a:p>
          <a:p>
            <a:pPr marL="714375" lvl="1" indent="-447675" algn="just" eaLnBrk="1" hangingPunct="1">
              <a:spcBef>
                <a:spcPct val="20000"/>
              </a:spcBef>
              <a:buClr>
                <a:srgbClr val="000099"/>
              </a:buClr>
              <a:buSzPct val="75000"/>
              <a:defRPr/>
            </a:pPr>
            <a:r>
              <a:rPr lang="en-US" altLang="zh-TW" b="1" dirty="0">
                <a:solidFill>
                  <a:srgbClr val="0000FF"/>
                </a:solidFill>
                <a:latin typeface="微軟正黑體" panose="020B0604030504040204" pitchFamily="34" charset="-120"/>
                <a:ea typeface="微軟正黑體" panose="020B0604030504040204" pitchFamily="34" charset="-120"/>
              </a:rPr>
              <a:t>(2)</a:t>
            </a:r>
            <a:r>
              <a:rPr lang="zh-TW" altLang="zh-TW" b="1" dirty="0">
                <a:solidFill>
                  <a:srgbClr val="0000FF"/>
                </a:solidFill>
                <a:latin typeface="微軟正黑體" panose="020B0604030504040204" pitchFamily="34" charset="-120"/>
                <a:ea typeface="微軟正黑體" panose="020B0604030504040204" pitchFamily="34" charset="-120"/>
              </a:rPr>
              <a:t>機關擬自行修改著作物，可勾選【</a:t>
            </a:r>
            <a:r>
              <a:rPr lang="en-US" altLang="zh-TW" b="1" dirty="0">
                <a:solidFill>
                  <a:srgbClr val="0000FF"/>
                </a:solidFill>
                <a:latin typeface="微軟正黑體" panose="020B0604030504040204" pitchFamily="34" charset="-120"/>
                <a:ea typeface="微軟正黑體" panose="020B0604030504040204" pitchFamily="34" charset="-120"/>
              </a:rPr>
              <a:t>8</a:t>
            </a:r>
            <a:r>
              <a:rPr lang="zh-TW" altLang="zh-TW" b="1" dirty="0">
                <a:solidFill>
                  <a:srgbClr val="0000FF"/>
                </a:solidFill>
                <a:latin typeface="微軟正黑體" panose="020B0604030504040204" pitchFamily="34" charset="-120"/>
                <a:ea typeface="微軟正黑體" panose="020B0604030504040204" pitchFamily="34" charset="-120"/>
              </a:rPr>
              <a:t>】改作權。</a:t>
            </a:r>
            <a:endParaRPr lang="en-US" altLang="zh-TW" b="1" dirty="0">
              <a:solidFill>
                <a:srgbClr val="0000FF"/>
              </a:solidFill>
              <a:latin typeface="微軟正黑體" panose="020B0604030504040204" pitchFamily="34" charset="-120"/>
              <a:ea typeface="微軟正黑體" panose="020B0604030504040204" pitchFamily="34" charset="-120"/>
            </a:endParaRPr>
          </a:p>
          <a:p>
            <a:pPr marL="714375" lvl="1" indent="-447675" algn="just" eaLnBrk="1" hangingPunct="1">
              <a:spcBef>
                <a:spcPct val="20000"/>
              </a:spcBef>
              <a:buClr>
                <a:srgbClr val="000099"/>
              </a:buClr>
              <a:buSzPct val="75000"/>
              <a:defRPr/>
            </a:pPr>
            <a:r>
              <a:rPr lang="en-US" altLang="zh-TW" b="1" dirty="0">
                <a:solidFill>
                  <a:srgbClr val="0000FF"/>
                </a:solidFill>
                <a:latin typeface="微軟正黑體" panose="020B0604030504040204" pitchFamily="34" charset="-120"/>
                <a:ea typeface="微軟正黑體" panose="020B0604030504040204" pitchFamily="34" charset="-120"/>
              </a:rPr>
              <a:t>(3)</a:t>
            </a:r>
            <a:r>
              <a:rPr lang="zh-TW" altLang="zh-TW" b="1" dirty="0">
                <a:solidFill>
                  <a:srgbClr val="0000FF"/>
                </a:solidFill>
                <a:latin typeface="微軟正黑體" panose="020B0604030504040204" pitchFamily="34" charset="-120"/>
                <a:ea typeface="微軟正黑體" panose="020B0604030504040204" pitchFamily="34" charset="-120"/>
              </a:rPr>
              <a:t>採購教學著作物，可勾選【</a:t>
            </a:r>
            <a:r>
              <a:rPr lang="en-US" altLang="zh-TW" b="1" dirty="0">
                <a:solidFill>
                  <a:srgbClr val="0000FF"/>
                </a:solidFill>
                <a:latin typeface="微軟正黑體" panose="020B0604030504040204" pitchFamily="34" charset="-120"/>
                <a:ea typeface="微軟正黑體" panose="020B0604030504040204" pitchFamily="34" charset="-120"/>
              </a:rPr>
              <a:t>2</a:t>
            </a:r>
            <a:r>
              <a:rPr lang="zh-TW" altLang="zh-TW" b="1" dirty="0">
                <a:solidFill>
                  <a:srgbClr val="0000FF"/>
                </a:solidFill>
                <a:latin typeface="微軟正黑體" panose="020B0604030504040204" pitchFamily="34" charset="-120"/>
                <a:ea typeface="微軟正黑體" panose="020B0604030504040204" pitchFamily="34" charset="-120"/>
              </a:rPr>
              <a:t>】公開口述權及【</a:t>
            </a:r>
            <a:r>
              <a:rPr lang="en-US" altLang="zh-TW" b="1" dirty="0">
                <a:solidFill>
                  <a:srgbClr val="0000FF"/>
                </a:solidFill>
                <a:latin typeface="微軟正黑體" panose="020B0604030504040204" pitchFamily="34" charset="-120"/>
                <a:ea typeface="微軟正黑體" panose="020B0604030504040204" pitchFamily="34" charset="-120"/>
              </a:rPr>
              <a:t>3</a:t>
            </a:r>
            <a:r>
              <a:rPr lang="zh-TW" altLang="zh-TW" b="1" dirty="0">
                <a:solidFill>
                  <a:srgbClr val="0000FF"/>
                </a:solidFill>
                <a:latin typeface="微軟正黑體" panose="020B0604030504040204" pitchFamily="34" charset="-120"/>
                <a:ea typeface="微軟正黑體" panose="020B0604030504040204" pitchFamily="34" charset="-120"/>
              </a:rPr>
              <a:t>】公開播送權。</a:t>
            </a:r>
            <a:endParaRPr lang="zh-TW" altLang="en-US" b="1" dirty="0">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76961357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4" name="Rectangle 2"/>
          <p:cNvSpPr>
            <a:spLocks noChangeArrowheads="1"/>
          </p:cNvSpPr>
          <p:nvPr/>
        </p:nvSpPr>
        <p:spPr bwMode="auto">
          <a:xfrm>
            <a:off x="322263" y="441325"/>
            <a:ext cx="85344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1" hangingPunct="1">
              <a:defRPr/>
            </a:pPr>
            <a:r>
              <a:rPr kumimoji="0" lang="zh-TW" altLang="en-US" sz="2800" b="1" dirty="0">
                <a:solidFill>
                  <a:srgbClr val="0033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資訊服務採購契約 </a:t>
            </a:r>
            <a:r>
              <a:rPr kumimoji="0" lang="en-US" altLang="zh-TW" sz="2800" b="1" dirty="0">
                <a:solidFill>
                  <a:srgbClr val="0033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 </a:t>
            </a:r>
            <a:r>
              <a:rPr lang="zh-TW" altLang="en-US" b="1" dirty="0">
                <a:solidFill>
                  <a:srgbClr val="AD1F1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第</a:t>
            </a:r>
            <a:r>
              <a:rPr lang="en-US" altLang="zh-TW" b="1" dirty="0">
                <a:solidFill>
                  <a:srgbClr val="AD1F1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16</a:t>
            </a:r>
            <a:r>
              <a:rPr lang="zh-TW" altLang="en-US" b="1" dirty="0">
                <a:solidFill>
                  <a:srgbClr val="AD1F1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條 權利及責任</a:t>
            </a:r>
            <a:r>
              <a:rPr lang="en-US" altLang="zh-TW" b="1" dirty="0">
                <a:solidFill>
                  <a:srgbClr val="AD1F1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zh-TW"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智慧財產權</a:t>
            </a:r>
            <a:r>
              <a:rPr lang="zh-TW" altLang="en-US"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部分</a:t>
            </a:r>
            <a:r>
              <a:rPr lang="en-US" altLang="zh-TW" b="1" dirty="0">
                <a:solidFill>
                  <a:srgbClr val="AD1F1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endParaRPr kumimoji="0" lang="en-US" altLang="zh-TW" b="1" dirty="0">
              <a:solidFill>
                <a:srgbClr val="660033"/>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
        <p:nvSpPr>
          <p:cNvPr id="5" name="Rectangle 11"/>
          <p:cNvSpPr>
            <a:spLocks noChangeArrowheads="1"/>
          </p:cNvSpPr>
          <p:nvPr/>
        </p:nvSpPr>
        <p:spPr bwMode="auto">
          <a:xfrm>
            <a:off x="215900" y="1052513"/>
            <a:ext cx="8569325" cy="2773362"/>
          </a:xfrm>
          <a:prstGeom prst="rect">
            <a:avLst/>
          </a:prstGeom>
          <a:noFill/>
          <a:ln w="9525">
            <a:noFill/>
            <a:miter lim="800000"/>
            <a:headEnd/>
            <a:tailEnd/>
          </a:ln>
          <a:effectLst/>
        </p:spPr>
        <p:txBody>
          <a:bodyPr/>
          <a:lstStyle/>
          <a:p>
            <a:pPr marL="542925" lvl="1" indent="-276225" algn="just" eaLnBrk="1" hangingPunct="1">
              <a:spcBef>
                <a:spcPct val="20000"/>
              </a:spcBef>
              <a:buClr>
                <a:srgbClr val="000099"/>
              </a:buClr>
              <a:buSzPct val="75000"/>
              <a:buFont typeface="Wingdings" panose="05000000000000000000" pitchFamily="2" charset="2"/>
              <a:buChar char="l"/>
              <a:defRPr/>
            </a:pPr>
            <a:r>
              <a:rPr lang="zh-TW" altLang="zh-TW" b="1" dirty="0">
                <a:solidFill>
                  <a:srgbClr val="0066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以</a:t>
            </a:r>
            <a:r>
              <a:rPr lang="zh-TW" altLang="zh-TW" b="1" u="sng" dirty="0">
                <a:solidFill>
                  <a:srgbClr val="0066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廠商</a:t>
            </a:r>
            <a:r>
              <a:rPr lang="zh-TW" altLang="zh-TW" b="1" dirty="0">
                <a:solidFill>
                  <a:srgbClr val="0066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為著作人，下列著作財產權於著作完成同時讓與機關，廠商並承諾不行使其著作人格權。</a:t>
            </a:r>
            <a:r>
              <a:rPr lang="zh-TW" altLang="en-US" b="1" dirty="0">
                <a:solidFill>
                  <a:srgbClr val="0066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如：</a:t>
            </a:r>
            <a:endParaRPr lang="en-US" altLang="zh-TW" b="1" dirty="0">
              <a:solidFill>
                <a:srgbClr val="0066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a:p>
            <a:pPr marL="542925">
              <a:defRPr/>
            </a:pPr>
            <a:r>
              <a:rPr lang="zh-TW" altLang="zh-TW" b="1" dirty="0">
                <a:solidFill>
                  <a:srgbClr val="0000FF"/>
                </a:solidFill>
                <a:latin typeface="微軟正黑體" panose="020B0604030504040204" pitchFamily="34" charset="-120"/>
                <a:ea typeface="微軟正黑體" panose="020B0604030504040204" pitchFamily="34" charset="-120"/>
              </a:rPr>
              <a:t>【</a:t>
            </a:r>
            <a:r>
              <a:rPr lang="en-US" altLang="zh-TW" b="1" dirty="0">
                <a:solidFill>
                  <a:srgbClr val="0000FF"/>
                </a:solidFill>
                <a:latin typeface="微軟正黑體" panose="020B0604030504040204" pitchFamily="34" charset="-120"/>
                <a:ea typeface="微軟正黑體" panose="020B0604030504040204" pitchFamily="34" charset="-120"/>
              </a:rPr>
              <a:t>1</a:t>
            </a:r>
            <a:r>
              <a:rPr lang="zh-TW" altLang="zh-TW" b="1" dirty="0">
                <a:solidFill>
                  <a:srgbClr val="0000FF"/>
                </a:solidFill>
                <a:latin typeface="微軟正黑體" panose="020B0604030504040204" pitchFamily="34" charset="-120"/>
                <a:ea typeface="微軟正黑體" panose="020B0604030504040204" pitchFamily="34" charset="-120"/>
              </a:rPr>
              <a:t>】□重製權</a:t>
            </a:r>
            <a:r>
              <a:rPr lang="en-US" altLang="zh-TW" b="1" dirty="0">
                <a:solidFill>
                  <a:srgbClr val="0000FF"/>
                </a:solidFill>
                <a:latin typeface="微軟正黑體" panose="020B0604030504040204" pitchFamily="34" charset="-120"/>
                <a:ea typeface="微軟正黑體" panose="020B0604030504040204" pitchFamily="34" charset="-120"/>
              </a:rPr>
              <a:t>		</a:t>
            </a:r>
            <a:r>
              <a:rPr lang="zh-TW" altLang="zh-TW" b="1" dirty="0">
                <a:solidFill>
                  <a:srgbClr val="0000FF"/>
                </a:solidFill>
                <a:latin typeface="微軟正黑體" panose="020B0604030504040204" pitchFamily="34" charset="-120"/>
                <a:ea typeface="微軟正黑體" panose="020B0604030504040204" pitchFamily="34" charset="-120"/>
              </a:rPr>
              <a:t>【</a:t>
            </a:r>
            <a:r>
              <a:rPr lang="en-US" altLang="zh-TW" b="1" dirty="0">
                <a:solidFill>
                  <a:srgbClr val="0000FF"/>
                </a:solidFill>
                <a:latin typeface="微軟正黑體" panose="020B0604030504040204" pitchFamily="34" charset="-120"/>
                <a:ea typeface="微軟正黑體" panose="020B0604030504040204" pitchFamily="34" charset="-120"/>
              </a:rPr>
              <a:t>2</a:t>
            </a:r>
            <a:r>
              <a:rPr lang="zh-TW" altLang="zh-TW" b="1" dirty="0">
                <a:solidFill>
                  <a:srgbClr val="0000FF"/>
                </a:solidFill>
                <a:latin typeface="微軟正黑體" panose="020B0604030504040204" pitchFamily="34" charset="-120"/>
                <a:ea typeface="微軟正黑體" panose="020B0604030504040204" pitchFamily="34" charset="-120"/>
              </a:rPr>
              <a:t>】□公開口述權</a:t>
            </a:r>
            <a:r>
              <a:rPr lang="en-US" altLang="zh-TW" b="1" dirty="0">
                <a:solidFill>
                  <a:srgbClr val="0000FF"/>
                </a:solidFill>
                <a:latin typeface="微軟正黑體" panose="020B0604030504040204" pitchFamily="34" charset="-120"/>
                <a:ea typeface="微軟正黑體" panose="020B0604030504040204" pitchFamily="34" charset="-120"/>
              </a:rPr>
              <a:t>    </a:t>
            </a:r>
          </a:p>
          <a:p>
            <a:pPr marL="542925">
              <a:defRPr/>
            </a:pPr>
            <a:r>
              <a:rPr lang="zh-TW" altLang="zh-TW" b="1" dirty="0">
                <a:solidFill>
                  <a:srgbClr val="0000FF"/>
                </a:solidFill>
                <a:latin typeface="微軟正黑體" panose="020B0604030504040204" pitchFamily="34" charset="-120"/>
                <a:ea typeface="微軟正黑體" panose="020B0604030504040204" pitchFamily="34" charset="-120"/>
              </a:rPr>
              <a:t>【</a:t>
            </a:r>
            <a:r>
              <a:rPr lang="en-US" altLang="zh-TW" b="1" dirty="0">
                <a:solidFill>
                  <a:srgbClr val="0000FF"/>
                </a:solidFill>
                <a:latin typeface="微軟正黑體" panose="020B0604030504040204" pitchFamily="34" charset="-120"/>
                <a:ea typeface="微軟正黑體" panose="020B0604030504040204" pitchFamily="34" charset="-120"/>
              </a:rPr>
              <a:t>3</a:t>
            </a:r>
            <a:r>
              <a:rPr lang="zh-TW" altLang="zh-TW" b="1" dirty="0">
                <a:solidFill>
                  <a:srgbClr val="0000FF"/>
                </a:solidFill>
                <a:latin typeface="微軟正黑體" panose="020B0604030504040204" pitchFamily="34" charset="-120"/>
                <a:ea typeface="微軟正黑體" panose="020B0604030504040204" pitchFamily="34" charset="-120"/>
              </a:rPr>
              <a:t>】□公開播送權</a:t>
            </a:r>
            <a:r>
              <a:rPr lang="en-US" altLang="zh-TW" b="1" dirty="0">
                <a:solidFill>
                  <a:srgbClr val="0000FF"/>
                </a:solidFill>
                <a:latin typeface="微軟正黑體" panose="020B0604030504040204" pitchFamily="34" charset="-120"/>
                <a:ea typeface="微軟正黑體" panose="020B0604030504040204" pitchFamily="34" charset="-120"/>
              </a:rPr>
              <a:t>	</a:t>
            </a:r>
            <a:r>
              <a:rPr lang="zh-TW" altLang="zh-TW" b="1" dirty="0">
                <a:solidFill>
                  <a:srgbClr val="0000FF"/>
                </a:solidFill>
                <a:latin typeface="微軟正黑體" panose="020B0604030504040204" pitchFamily="34" charset="-120"/>
                <a:ea typeface="微軟正黑體" panose="020B0604030504040204" pitchFamily="34" charset="-120"/>
              </a:rPr>
              <a:t>【</a:t>
            </a:r>
            <a:r>
              <a:rPr lang="en-US" altLang="zh-TW" b="1" dirty="0">
                <a:solidFill>
                  <a:srgbClr val="0000FF"/>
                </a:solidFill>
                <a:latin typeface="微軟正黑體" panose="020B0604030504040204" pitchFamily="34" charset="-120"/>
                <a:ea typeface="微軟正黑體" panose="020B0604030504040204" pitchFamily="34" charset="-120"/>
              </a:rPr>
              <a:t>4</a:t>
            </a:r>
            <a:r>
              <a:rPr lang="zh-TW" altLang="zh-TW" b="1" dirty="0">
                <a:solidFill>
                  <a:srgbClr val="0000FF"/>
                </a:solidFill>
                <a:latin typeface="微軟正黑體" panose="020B0604030504040204" pitchFamily="34" charset="-120"/>
                <a:ea typeface="微軟正黑體" panose="020B0604030504040204" pitchFamily="34" charset="-120"/>
              </a:rPr>
              <a:t>】□公開上映權</a:t>
            </a:r>
            <a:endParaRPr lang="en-US" altLang="zh-TW" b="1" dirty="0">
              <a:solidFill>
                <a:srgbClr val="0000FF"/>
              </a:solidFill>
              <a:latin typeface="微軟正黑體" panose="020B0604030504040204" pitchFamily="34" charset="-120"/>
              <a:ea typeface="微軟正黑體" panose="020B0604030504040204" pitchFamily="34" charset="-120"/>
            </a:endParaRPr>
          </a:p>
          <a:p>
            <a:pPr marL="542925">
              <a:defRPr/>
            </a:pPr>
            <a:r>
              <a:rPr lang="zh-TW" altLang="zh-TW" b="1" dirty="0">
                <a:solidFill>
                  <a:srgbClr val="0000FF"/>
                </a:solidFill>
                <a:latin typeface="微軟正黑體" panose="020B0604030504040204" pitchFamily="34" charset="-120"/>
                <a:ea typeface="微軟正黑體" panose="020B0604030504040204" pitchFamily="34" charset="-120"/>
              </a:rPr>
              <a:t>【</a:t>
            </a:r>
            <a:r>
              <a:rPr lang="en-US" altLang="zh-TW" b="1" dirty="0">
                <a:solidFill>
                  <a:srgbClr val="0000FF"/>
                </a:solidFill>
                <a:latin typeface="微軟正黑體" panose="020B0604030504040204" pitchFamily="34" charset="-120"/>
                <a:ea typeface="微軟正黑體" panose="020B0604030504040204" pitchFamily="34" charset="-120"/>
              </a:rPr>
              <a:t>5</a:t>
            </a:r>
            <a:r>
              <a:rPr lang="zh-TW" altLang="zh-TW" b="1" dirty="0">
                <a:solidFill>
                  <a:srgbClr val="0000FF"/>
                </a:solidFill>
                <a:latin typeface="微軟正黑體" panose="020B0604030504040204" pitchFamily="34" charset="-120"/>
                <a:ea typeface="微軟正黑體" panose="020B0604030504040204" pitchFamily="34" charset="-120"/>
              </a:rPr>
              <a:t>】□公開演出權</a:t>
            </a:r>
            <a:r>
              <a:rPr lang="en-US" altLang="zh-TW" b="1" dirty="0">
                <a:solidFill>
                  <a:srgbClr val="0000FF"/>
                </a:solidFill>
                <a:latin typeface="微軟正黑體" panose="020B0604030504040204" pitchFamily="34" charset="-120"/>
                <a:ea typeface="微軟正黑體" panose="020B0604030504040204" pitchFamily="34" charset="-120"/>
              </a:rPr>
              <a:t>	</a:t>
            </a:r>
            <a:r>
              <a:rPr lang="zh-TW" altLang="zh-TW" b="1" dirty="0">
                <a:solidFill>
                  <a:srgbClr val="0000FF"/>
                </a:solidFill>
                <a:latin typeface="微軟正黑體" panose="020B0604030504040204" pitchFamily="34" charset="-120"/>
                <a:ea typeface="微軟正黑體" panose="020B0604030504040204" pitchFamily="34" charset="-120"/>
              </a:rPr>
              <a:t>【</a:t>
            </a:r>
            <a:r>
              <a:rPr lang="en-US" altLang="zh-TW" b="1" dirty="0">
                <a:solidFill>
                  <a:srgbClr val="0000FF"/>
                </a:solidFill>
                <a:latin typeface="微軟正黑體" panose="020B0604030504040204" pitchFamily="34" charset="-120"/>
                <a:ea typeface="微軟正黑體" panose="020B0604030504040204" pitchFamily="34" charset="-120"/>
              </a:rPr>
              <a:t>6</a:t>
            </a:r>
            <a:r>
              <a:rPr lang="zh-TW" altLang="zh-TW" b="1" dirty="0">
                <a:solidFill>
                  <a:srgbClr val="0000FF"/>
                </a:solidFill>
                <a:latin typeface="微軟正黑體" panose="020B0604030504040204" pitchFamily="34" charset="-120"/>
                <a:ea typeface="微軟正黑體" panose="020B0604030504040204" pitchFamily="34" charset="-120"/>
              </a:rPr>
              <a:t>】□公開傳輸權</a:t>
            </a:r>
          </a:p>
          <a:p>
            <a:pPr marL="542925">
              <a:defRPr/>
            </a:pPr>
            <a:r>
              <a:rPr lang="zh-TW" altLang="zh-TW" b="1" dirty="0">
                <a:solidFill>
                  <a:srgbClr val="0000FF"/>
                </a:solidFill>
                <a:latin typeface="微軟正黑體" panose="020B0604030504040204" pitchFamily="34" charset="-120"/>
                <a:ea typeface="微軟正黑體" panose="020B0604030504040204" pitchFamily="34" charset="-120"/>
              </a:rPr>
              <a:t>【</a:t>
            </a:r>
            <a:r>
              <a:rPr lang="en-US" altLang="zh-TW" b="1" dirty="0">
                <a:solidFill>
                  <a:srgbClr val="0000FF"/>
                </a:solidFill>
                <a:latin typeface="微軟正黑體" panose="020B0604030504040204" pitchFamily="34" charset="-120"/>
                <a:ea typeface="微軟正黑體" panose="020B0604030504040204" pitchFamily="34" charset="-120"/>
              </a:rPr>
              <a:t>7</a:t>
            </a:r>
            <a:r>
              <a:rPr lang="zh-TW" altLang="zh-TW" b="1" dirty="0">
                <a:solidFill>
                  <a:srgbClr val="0000FF"/>
                </a:solidFill>
                <a:latin typeface="微軟正黑體" panose="020B0604030504040204" pitchFamily="34" charset="-120"/>
                <a:ea typeface="微軟正黑體" panose="020B0604030504040204" pitchFamily="34" charset="-120"/>
              </a:rPr>
              <a:t>】□公開展示權</a:t>
            </a:r>
            <a:r>
              <a:rPr lang="en-US" altLang="zh-TW" b="1" dirty="0">
                <a:solidFill>
                  <a:srgbClr val="0000FF"/>
                </a:solidFill>
                <a:latin typeface="微軟正黑體" panose="020B0604030504040204" pitchFamily="34" charset="-120"/>
                <a:ea typeface="微軟正黑體" panose="020B0604030504040204" pitchFamily="34" charset="-120"/>
              </a:rPr>
              <a:t>	</a:t>
            </a:r>
            <a:r>
              <a:rPr lang="zh-TW" altLang="zh-TW" b="1" dirty="0">
                <a:solidFill>
                  <a:srgbClr val="0000FF"/>
                </a:solidFill>
                <a:latin typeface="微軟正黑體" panose="020B0604030504040204" pitchFamily="34" charset="-120"/>
                <a:ea typeface="微軟正黑體" panose="020B0604030504040204" pitchFamily="34" charset="-120"/>
              </a:rPr>
              <a:t>【</a:t>
            </a:r>
            <a:r>
              <a:rPr lang="en-US" altLang="zh-TW" b="1" dirty="0">
                <a:solidFill>
                  <a:srgbClr val="0000FF"/>
                </a:solidFill>
                <a:latin typeface="微軟正黑體" panose="020B0604030504040204" pitchFamily="34" charset="-120"/>
                <a:ea typeface="微軟正黑體" panose="020B0604030504040204" pitchFamily="34" charset="-120"/>
              </a:rPr>
              <a:t>8</a:t>
            </a:r>
            <a:r>
              <a:rPr lang="zh-TW" altLang="zh-TW" b="1" dirty="0">
                <a:solidFill>
                  <a:srgbClr val="0000FF"/>
                </a:solidFill>
                <a:latin typeface="微軟正黑體" panose="020B0604030504040204" pitchFamily="34" charset="-120"/>
                <a:ea typeface="微軟正黑體" panose="020B0604030504040204" pitchFamily="34" charset="-120"/>
              </a:rPr>
              <a:t>】□改作權</a:t>
            </a:r>
            <a:endParaRPr lang="en-US" altLang="zh-TW" b="1" dirty="0">
              <a:solidFill>
                <a:srgbClr val="0000FF"/>
              </a:solidFill>
              <a:latin typeface="微軟正黑體" panose="020B0604030504040204" pitchFamily="34" charset="-120"/>
              <a:ea typeface="微軟正黑體" panose="020B0604030504040204" pitchFamily="34" charset="-120"/>
            </a:endParaRPr>
          </a:p>
          <a:p>
            <a:pPr marL="542925">
              <a:defRPr/>
            </a:pPr>
            <a:r>
              <a:rPr lang="zh-TW" altLang="zh-TW" b="1" dirty="0">
                <a:solidFill>
                  <a:srgbClr val="0000FF"/>
                </a:solidFill>
                <a:latin typeface="微軟正黑體" panose="020B0604030504040204" pitchFamily="34" charset="-120"/>
                <a:ea typeface="微軟正黑體" panose="020B0604030504040204" pitchFamily="34" charset="-120"/>
              </a:rPr>
              <a:t>【</a:t>
            </a:r>
            <a:r>
              <a:rPr lang="en-US" altLang="zh-TW" b="1" dirty="0">
                <a:solidFill>
                  <a:srgbClr val="0000FF"/>
                </a:solidFill>
                <a:latin typeface="微軟正黑體" panose="020B0604030504040204" pitchFamily="34" charset="-120"/>
                <a:ea typeface="微軟正黑體" panose="020B0604030504040204" pitchFamily="34" charset="-120"/>
              </a:rPr>
              <a:t>9</a:t>
            </a:r>
            <a:r>
              <a:rPr lang="zh-TW" altLang="zh-TW" b="1" dirty="0">
                <a:solidFill>
                  <a:srgbClr val="0000FF"/>
                </a:solidFill>
                <a:latin typeface="微軟正黑體" panose="020B0604030504040204" pitchFamily="34" charset="-120"/>
                <a:ea typeface="微軟正黑體" panose="020B0604030504040204" pitchFamily="34" charset="-120"/>
              </a:rPr>
              <a:t>】□編輯權</a:t>
            </a:r>
            <a:r>
              <a:rPr lang="en-US" altLang="zh-TW" b="1" dirty="0">
                <a:solidFill>
                  <a:srgbClr val="0000FF"/>
                </a:solidFill>
                <a:latin typeface="微軟正黑體" panose="020B0604030504040204" pitchFamily="34" charset="-120"/>
                <a:ea typeface="微軟正黑體" panose="020B0604030504040204" pitchFamily="34" charset="-120"/>
              </a:rPr>
              <a:t>		</a:t>
            </a:r>
            <a:r>
              <a:rPr lang="zh-TW" altLang="zh-TW" b="1" dirty="0">
                <a:solidFill>
                  <a:srgbClr val="0000FF"/>
                </a:solidFill>
                <a:latin typeface="微軟正黑體" panose="020B0604030504040204" pitchFamily="34" charset="-120"/>
                <a:ea typeface="微軟正黑體" panose="020B0604030504040204" pitchFamily="34" charset="-120"/>
              </a:rPr>
              <a:t>【</a:t>
            </a:r>
            <a:r>
              <a:rPr lang="en-US" altLang="zh-TW" b="1" dirty="0">
                <a:solidFill>
                  <a:srgbClr val="0000FF"/>
                </a:solidFill>
                <a:latin typeface="微軟正黑體" panose="020B0604030504040204" pitchFamily="34" charset="-120"/>
                <a:ea typeface="微軟正黑體" panose="020B0604030504040204" pitchFamily="34" charset="-120"/>
              </a:rPr>
              <a:t>10</a:t>
            </a:r>
            <a:r>
              <a:rPr lang="zh-TW" altLang="zh-TW" b="1" dirty="0">
                <a:solidFill>
                  <a:srgbClr val="0000FF"/>
                </a:solidFill>
                <a:latin typeface="微軟正黑體" panose="020B0604030504040204" pitchFamily="34" charset="-120"/>
                <a:ea typeface="微軟正黑體" panose="020B0604030504040204" pitchFamily="34" charset="-120"/>
              </a:rPr>
              <a:t>】□出租權</a:t>
            </a:r>
            <a:endParaRPr lang="zh-TW" altLang="en-US"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
        <p:nvSpPr>
          <p:cNvPr id="6" name="Rectangle 11"/>
          <p:cNvSpPr>
            <a:spLocks noChangeArrowheads="1"/>
          </p:cNvSpPr>
          <p:nvPr/>
        </p:nvSpPr>
        <p:spPr bwMode="auto">
          <a:xfrm>
            <a:off x="179388" y="3717925"/>
            <a:ext cx="8569325" cy="3095625"/>
          </a:xfrm>
          <a:prstGeom prst="rect">
            <a:avLst/>
          </a:prstGeom>
          <a:noFill/>
          <a:ln w="9525">
            <a:noFill/>
            <a:miter lim="800000"/>
            <a:headEnd/>
            <a:tailEnd/>
          </a:ln>
          <a:effectLst/>
        </p:spPr>
        <p:txBody>
          <a:bodyPr/>
          <a:lstStyle/>
          <a:p>
            <a:pPr marL="542925" lvl="1" indent="-276225" algn="just" eaLnBrk="1" hangingPunct="1">
              <a:spcBef>
                <a:spcPct val="20000"/>
              </a:spcBef>
              <a:buClr>
                <a:srgbClr val="000099"/>
              </a:buClr>
              <a:buSzPct val="75000"/>
              <a:buFont typeface="Wingdings" panose="05000000000000000000" pitchFamily="2" charset="2"/>
              <a:buChar char="l"/>
              <a:defRPr/>
            </a:pPr>
            <a:r>
              <a:rPr lang="zh-TW" altLang="en-US" b="1" dirty="0">
                <a:solidFill>
                  <a:srgbClr val="660033"/>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建議：</a:t>
            </a:r>
            <a:endParaRPr lang="en-US" altLang="zh-TW" b="1" dirty="0">
              <a:solidFill>
                <a:srgbClr val="660033"/>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a:p>
            <a:pPr marL="714375" lvl="1" indent="-447675" algn="just" eaLnBrk="1" hangingPunct="1">
              <a:spcBef>
                <a:spcPct val="20000"/>
              </a:spcBef>
              <a:buClr>
                <a:srgbClr val="000099"/>
              </a:buClr>
              <a:buSzPct val="75000"/>
              <a:defRPr/>
            </a:pPr>
            <a:r>
              <a:rPr lang="en-US" altLang="zh-TW" b="1" dirty="0">
                <a:solidFill>
                  <a:srgbClr val="0000FF"/>
                </a:solidFill>
                <a:latin typeface="微軟正黑體" panose="020B0604030504040204" pitchFamily="34" charset="-120"/>
                <a:ea typeface="微軟正黑體" panose="020B0604030504040204" pitchFamily="34" charset="-120"/>
              </a:rPr>
              <a:t>(1)</a:t>
            </a:r>
            <a:r>
              <a:rPr lang="zh-TW" altLang="zh-TW" b="1" dirty="0">
                <a:solidFill>
                  <a:srgbClr val="0000FF"/>
                </a:solidFill>
                <a:latin typeface="微軟正黑體" panose="020B0604030504040204" pitchFamily="34" charset="-120"/>
                <a:ea typeface="微軟正黑體" panose="020B0604030504040204" pitchFamily="34" charset="-120"/>
              </a:rPr>
              <a:t>一般共通性需求規格所開發之資訊應用軟體，機關得就業務需要，為其內部使用之目的，勾選【</a:t>
            </a:r>
            <a:r>
              <a:rPr lang="en-US" altLang="zh-TW" b="1" dirty="0">
                <a:solidFill>
                  <a:srgbClr val="0000FF"/>
                </a:solidFill>
                <a:latin typeface="微軟正黑體" panose="020B0604030504040204" pitchFamily="34" charset="-120"/>
                <a:ea typeface="微軟正黑體" panose="020B0604030504040204" pitchFamily="34" charset="-120"/>
              </a:rPr>
              <a:t>1</a:t>
            </a:r>
            <a:r>
              <a:rPr lang="zh-TW" altLang="zh-TW" b="1" dirty="0">
                <a:solidFill>
                  <a:srgbClr val="0000FF"/>
                </a:solidFill>
                <a:latin typeface="微軟正黑體" panose="020B0604030504040204" pitchFamily="34" charset="-120"/>
                <a:ea typeface="微軟正黑體" panose="020B0604030504040204" pitchFamily="34" charset="-120"/>
              </a:rPr>
              <a:t>】重製權及【</a:t>
            </a:r>
            <a:r>
              <a:rPr lang="en-US" altLang="zh-TW" b="1" dirty="0">
                <a:solidFill>
                  <a:srgbClr val="0000FF"/>
                </a:solidFill>
                <a:latin typeface="微軟正黑體" panose="020B0604030504040204" pitchFamily="34" charset="-120"/>
                <a:ea typeface="微軟正黑體" panose="020B0604030504040204" pitchFamily="34" charset="-120"/>
              </a:rPr>
              <a:t>9</a:t>
            </a:r>
            <a:r>
              <a:rPr lang="zh-TW" altLang="zh-TW" b="1" dirty="0">
                <a:solidFill>
                  <a:srgbClr val="0000FF"/>
                </a:solidFill>
                <a:latin typeface="微軟正黑體" panose="020B0604030504040204" pitchFamily="34" charset="-120"/>
                <a:ea typeface="微軟正黑體" panose="020B0604030504040204" pitchFamily="34" charset="-120"/>
              </a:rPr>
              <a:t>】編輯權。</a:t>
            </a:r>
            <a:endParaRPr lang="en-US" altLang="zh-TW" b="1" dirty="0">
              <a:solidFill>
                <a:srgbClr val="0000FF"/>
              </a:solidFill>
              <a:latin typeface="微軟正黑體" panose="020B0604030504040204" pitchFamily="34" charset="-120"/>
              <a:ea typeface="微軟正黑體" panose="020B0604030504040204" pitchFamily="34" charset="-120"/>
            </a:endParaRPr>
          </a:p>
          <a:p>
            <a:pPr marL="714375" lvl="1" indent="-447675" algn="just" eaLnBrk="1" hangingPunct="1">
              <a:spcBef>
                <a:spcPct val="20000"/>
              </a:spcBef>
              <a:buClr>
                <a:srgbClr val="000099"/>
              </a:buClr>
              <a:buSzPct val="75000"/>
              <a:defRPr/>
            </a:pPr>
            <a:r>
              <a:rPr lang="en-US" altLang="zh-TW" b="1" dirty="0">
                <a:solidFill>
                  <a:srgbClr val="0000FF"/>
                </a:solidFill>
                <a:latin typeface="微軟正黑體" panose="020B0604030504040204" pitchFamily="34" charset="-120"/>
                <a:ea typeface="微軟正黑體" panose="020B0604030504040204" pitchFamily="34" charset="-120"/>
              </a:rPr>
              <a:t>(2)</a:t>
            </a:r>
            <a:r>
              <a:rPr lang="zh-TW" altLang="zh-TW" b="1" dirty="0">
                <a:solidFill>
                  <a:srgbClr val="0000FF"/>
                </a:solidFill>
                <a:latin typeface="微軟正黑體" panose="020B0604030504040204" pitchFamily="34" charset="-120"/>
                <a:ea typeface="微軟正黑體" panose="020B0604030504040204" pitchFamily="34" charset="-120"/>
              </a:rPr>
              <a:t>機關擬自行修改著作物，可勾選【</a:t>
            </a:r>
            <a:r>
              <a:rPr lang="en-US" altLang="zh-TW" b="1" dirty="0">
                <a:solidFill>
                  <a:srgbClr val="0000FF"/>
                </a:solidFill>
                <a:latin typeface="微軟正黑體" panose="020B0604030504040204" pitchFamily="34" charset="-120"/>
                <a:ea typeface="微軟正黑體" panose="020B0604030504040204" pitchFamily="34" charset="-120"/>
              </a:rPr>
              <a:t>8</a:t>
            </a:r>
            <a:r>
              <a:rPr lang="zh-TW" altLang="zh-TW" b="1" dirty="0">
                <a:solidFill>
                  <a:srgbClr val="0000FF"/>
                </a:solidFill>
                <a:latin typeface="微軟正黑體" panose="020B0604030504040204" pitchFamily="34" charset="-120"/>
                <a:ea typeface="微軟正黑體" panose="020B0604030504040204" pitchFamily="34" charset="-120"/>
              </a:rPr>
              <a:t>】改作權。</a:t>
            </a:r>
            <a:endParaRPr lang="en-US" altLang="zh-TW" b="1" dirty="0">
              <a:solidFill>
                <a:srgbClr val="0000FF"/>
              </a:solidFill>
              <a:latin typeface="微軟正黑體" panose="020B0604030504040204" pitchFamily="34" charset="-120"/>
              <a:ea typeface="微軟正黑體" panose="020B0604030504040204" pitchFamily="34" charset="-120"/>
            </a:endParaRPr>
          </a:p>
          <a:p>
            <a:pPr marL="714375" lvl="1" indent="-447675" algn="just" eaLnBrk="1" hangingPunct="1">
              <a:spcBef>
                <a:spcPct val="20000"/>
              </a:spcBef>
              <a:buClr>
                <a:srgbClr val="000099"/>
              </a:buClr>
              <a:buSzPct val="75000"/>
              <a:defRPr/>
            </a:pPr>
            <a:r>
              <a:rPr lang="en-US" altLang="zh-TW" b="1" dirty="0">
                <a:solidFill>
                  <a:srgbClr val="0000FF"/>
                </a:solidFill>
                <a:latin typeface="微軟正黑體" panose="020B0604030504040204" pitchFamily="34" charset="-120"/>
                <a:ea typeface="微軟正黑體" panose="020B0604030504040204" pitchFamily="34" charset="-120"/>
              </a:rPr>
              <a:t>(3)</a:t>
            </a:r>
            <a:r>
              <a:rPr lang="zh-TW" altLang="zh-TW" b="1" dirty="0">
                <a:solidFill>
                  <a:srgbClr val="0000FF"/>
                </a:solidFill>
                <a:latin typeface="微軟正黑體" panose="020B0604030504040204" pitchFamily="34" charset="-120"/>
                <a:ea typeface="微軟正黑體" panose="020B0604030504040204" pitchFamily="34" charset="-120"/>
              </a:rPr>
              <a:t>採購教學著作物，可勾選【</a:t>
            </a:r>
            <a:r>
              <a:rPr lang="en-US" altLang="zh-TW" b="1" dirty="0">
                <a:solidFill>
                  <a:srgbClr val="0000FF"/>
                </a:solidFill>
                <a:latin typeface="微軟正黑體" panose="020B0604030504040204" pitchFamily="34" charset="-120"/>
                <a:ea typeface="微軟正黑體" panose="020B0604030504040204" pitchFamily="34" charset="-120"/>
              </a:rPr>
              <a:t>2</a:t>
            </a:r>
            <a:r>
              <a:rPr lang="zh-TW" altLang="zh-TW" b="1" dirty="0">
                <a:solidFill>
                  <a:srgbClr val="0000FF"/>
                </a:solidFill>
                <a:latin typeface="微軟正黑體" panose="020B0604030504040204" pitchFamily="34" charset="-120"/>
                <a:ea typeface="微軟正黑體" panose="020B0604030504040204" pitchFamily="34" charset="-120"/>
              </a:rPr>
              <a:t>】公開口述權及【</a:t>
            </a:r>
            <a:r>
              <a:rPr lang="en-US" altLang="zh-TW" b="1" dirty="0">
                <a:solidFill>
                  <a:srgbClr val="0000FF"/>
                </a:solidFill>
                <a:latin typeface="微軟正黑體" panose="020B0604030504040204" pitchFamily="34" charset="-120"/>
                <a:ea typeface="微軟正黑體" panose="020B0604030504040204" pitchFamily="34" charset="-120"/>
              </a:rPr>
              <a:t>3</a:t>
            </a:r>
            <a:r>
              <a:rPr lang="zh-TW" altLang="zh-TW" b="1" dirty="0">
                <a:solidFill>
                  <a:srgbClr val="0000FF"/>
                </a:solidFill>
                <a:latin typeface="微軟正黑體" panose="020B0604030504040204" pitchFamily="34" charset="-120"/>
                <a:ea typeface="微軟正黑體" panose="020B0604030504040204" pitchFamily="34" charset="-120"/>
              </a:rPr>
              <a:t>】公開播送權。</a:t>
            </a:r>
            <a:endParaRPr lang="zh-TW" altLang="en-US" b="1" dirty="0">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62654698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4" name="Rectangle 2"/>
          <p:cNvSpPr>
            <a:spLocks noChangeArrowheads="1"/>
          </p:cNvSpPr>
          <p:nvPr/>
        </p:nvSpPr>
        <p:spPr bwMode="auto">
          <a:xfrm>
            <a:off x="358775" y="333375"/>
            <a:ext cx="85344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1" hangingPunct="1">
              <a:defRPr/>
            </a:pPr>
            <a:r>
              <a:rPr kumimoji="0" lang="zh-TW" altLang="en-US" sz="2800" b="1" dirty="0">
                <a:solidFill>
                  <a:srgbClr val="0033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資訊服務採購契約 </a:t>
            </a:r>
            <a:r>
              <a:rPr kumimoji="0" lang="en-US" altLang="zh-TW" sz="2800" b="1" dirty="0">
                <a:solidFill>
                  <a:srgbClr val="0033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 </a:t>
            </a:r>
            <a:r>
              <a:rPr lang="zh-TW" altLang="en-US" b="1" dirty="0">
                <a:solidFill>
                  <a:srgbClr val="AD1F1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第</a:t>
            </a:r>
            <a:r>
              <a:rPr lang="en-US" altLang="zh-TW" b="1" dirty="0">
                <a:solidFill>
                  <a:srgbClr val="AD1F1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16</a:t>
            </a:r>
            <a:r>
              <a:rPr lang="zh-TW" altLang="en-US" b="1" dirty="0">
                <a:solidFill>
                  <a:srgbClr val="AD1F1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條 權利及責任</a:t>
            </a:r>
            <a:r>
              <a:rPr lang="en-US" altLang="zh-TW" b="1" dirty="0">
                <a:solidFill>
                  <a:srgbClr val="AD1F1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zh-TW"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智慧財產權</a:t>
            </a:r>
            <a:r>
              <a:rPr lang="zh-TW" altLang="en-US"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部分</a:t>
            </a:r>
            <a:r>
              <a:rPr lang="en-US" altLang="zh-TW" b="1" dirty="0">
                <a:solidFill>
                  <a:srgbClr val="AD1F1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endParaRPr kumimoji="0" lang="en-US" altLang="zh-TW" b="1" dirty="0">
              <a:solidFill>
                <a:srgbClr val="660033"/>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
        <p:nvSpPr>
          <p:cNvPr id="5" name="Rectangle 11"/>
          <p:cNvSpPr>
            <a:spLocks noChangeArrowheads="1"/>
          </p:cNvSpPr>
          <p:nvPr/>
        </p:nvSpPr>
        <p:spPr bwMode="auto">
          <a:xfrm>
            <a:off x="47625" y="1412875"/>
            <a:ext cx="8569325" cy="1117600"/>
          </a:xfrm>
          <a:prstGeom prst="rect">
            <a:avLst/>
          </a:prstGeom>
          <a:noFill/>
          <a:ln w="9525">
            <a:noFill/>
            <a:miter lim="800000"/>
            <a:headEnd/>
            <a:tailEnd/>
          </a:ln>
          <a:effectLst/>
        </p:spPr>
        <p:txBody>
          <a:bodyPr/>
          <a:lstStyle/>
          <a:p>
            <a:pPr marL="542925" lvl="1" indent="-276225" algn="just" eaLnBrk="1" hangingPunct="1">
              <a:spcBef>
                <a:spcPct val="20000"/>
              </a:spcBef>
              <a:buClr>
                <a:srgbClr val="000099"/>
              </a:buClr>
              <a:buSzPct val="75000"/>
              <a:buFont typeface="Wingdings" panose="05000000000000000000" pitchFamily="2" charset="2"/>
              <a:buChar char="l"/>
              <a:defRPr/>
            </a:pPr>
            <a:r>
              <a:rPr lang="zh-TW" altLang="zh-TW" sz="2800" b="1" dirty="0">
                <a:solidFill>
                  <a:srgbClr val="0066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以</a:t>
            </a:r>
            <a:r>
              <a:rPr lang="zh-TW" altLang="zh-TW" sz="2800" b="1" u="sng" dirty="0">
                <a:solidFill>
                  <a:srgbClr val="0066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廠商</a:t>
            </a:r>
            <a:r>
              <a:rPr lang="zh-TW" altLang="zh-TW" sz="2800" b="1" dirty="0">
                <a:solidFill>
                  <a:srgbClr val="0066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為著作人，機關取得著作財產權，</a:t>
            </a:r>
            <a:r>
              <a:rPr lang="zh-TW" altLang="zh-TW" sz="2800" b="1" u="sng" dirty="0">
                <a:solidFill>
                  <a:srgbClr val="660033"/>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廠商並承諾對機關不行使其著作人格權</a:t>
            </a:r>
            <a:r>
              <a:rPr lang="zh-TW" altLang="zh-TW" sz="2800" b="1" dirty="0">
                <a:solidFill>
                  <a:srgbClr val="0066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endParaRPr lang="zh-TW" altLang="en-US"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
        <p:nvSpPr>
          <p:cNvPr id="6" name="Rectangle 11"/>
          <p:cNvSpPr>
            <a:spLocks noChangeArrowheads="1"/>
          </p:cNvSpPr>
          <p:nvPr/>
        </p:nvSpPr>
        <p:spPr bwMode="auto">
          <a:xfrm>
            <a:off x="11113" y="2854325"/>
            <a:ext cx="8569325" cy="1042988"/>
          </a:xfrm>
          <a:prstGeom prst="rect">
            <a:avLst/>
          </a:prstGeom>
          <a:noFill/>
          <a:ln w="9525">
            <a:noFill/>
            <a:miter lim="800000"/>
            <a:headEnd/>
            <a:tailEnd/>
          </a:ln>
          <a:effectLst/>
        </p:spPr>
        <p:txBody>
          <a:bodyPr/>
          <a:lstStyle/>
          <a:p>
            <a:pPr marL="542925" lvl="1" indent="-276225" algn="just" eaLnBrk="1" hangingPunct="1">
              <a:spcBef>
                <a:spcPct val="20000"/>
              </a:spcBef>
              <a:buClr>
                <a:srgbClr val="000099"/>
              </a:buClr>
              <a:buSzPct val="75000"/>
              <a:buFont typeface="Wingdings" panose="05000000000000000000" pitchFamily="2" charset="2"/>
              <a:buChar char="l"/>
              <a:defRPr/>
            </a:pPr>
            <a:r>
              <a:rPr lang="zh-TW" altLang="en-US" sz="2800" b="1" dirty="0">
                <a:solidFill>
                  <a:srgbClr val="660033"/>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建議：</a:t>
            </a:r>
            <a:r>
              <a:rPr lang="zh-TW" altLang="zh-TW" sz="2800" b="1" dirty="0">
                <a:solidFill>
                  <a:srgbClr val="0000FF"/>
                </a:solidFill>
                <a:latin typeface="微軟正黑體" panose="020B0604030504040204" pitchFamily="34" charset="-120"/>
                <a:ea typeface="微軟正黑體" panose="020B0604030504040204" pitchFamily="34" charset="-120"/>
              </a:rPr>
              <a:t>採購機關專用或機關特殊需求規格所開發之資訊應用軟體，機關取得著作財產權之全部。</a:t>
            </a:r>
            <a:endParaRPr lang="zh-TW" altLang="en-US" sz="2800" b="1" dirty="0">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57075491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D08ACB4D-1C1A-4AF4-B6BC-FC224C0414FC}" type="slidenum">
              <a:rPr lang="en-US" altLang="zh-TW" sz="1400" smtClean="0">
                <a:solidFill>
                  <a:srgbClr val="AD1F1F"/>
                </a:solidFill>
                <a:latin typeface="Times New Roman" panose="02020603050405020304" pitchFamily="18" charset="0"/>
              </a:rPr>
              <a:pPr>
                <a:spcBef>
                  <a:spcPct val="0"/>
                </a:spcBef>
                <a:buClrTx/>
                <a:buSzTx/>
                <a:buFontTx/>
                <a:buNone/>
                <a:defRPr/>
              </a:pPr>
              <a:t>99</a:t>
            </a:fld>
            <a:endParaRPr lang="en-US" altLang="zh-TW" sz="1400">
              <a:solidFill>
                <a:srgbClr val="AD1F1F"/>
              </a:solidFill>
              <a:latin typeface="Times New Roman" panose="02020603050405020304" pitchFamily="18" charset="0"/>
            </a:endParaRPr>
          </a:p>
        </p:txBody>
      </p:sp>
      <p:sp>
        <p:nvSpPr>
          <p:cNvPr id="4" name="Rectangle 2"/>
          <p:cNvSpPr txBox="1">
            <a:spLocks noChangeArrowheads="1"/>
          </p:cNvSpPr>
          <p:nvPr/>
        </p:nvSpPr>
        <p:spPr bwMode="auto">
          <a:xfrm>
            <a:off x="395288" y="542925"/>
            <a:ext cx="6480968"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defRPr/>
            </a:pPr>
            <a:r>
              <a:rPr lang="zh-TW" altLang="en-US" sz="2800">
                <a:solidFill>
                  <a:srgbClr val="003399"/>
                </a:solidFill>
                <a:effectLst>
                  <a:outerShdw blurRad="38100" dist="38100" dir="2700000" algn="tl">
                    <a:srgbClr val="C0C0C0"/>
                  </a:outerShdw>
                </a:effectLst>
                <a:latin typeface="+mj-ea"/>
                <a:cs typeface="Times New Roman" panose="02020603050405020304" pitchFamily="18" charset="0"/>
              </a:rPr>
              <a:t>第</a:t>
            </a:r>
            <a:r>
              <a:rPr lang="en-US" altLang="zh-TW" sz="2800">
                <a:solidFill>
                  <a:srgbClr val="003399"/>
                </a:solidFill>
                <a:effectLst>
                  <a:outerShdw blurRad="38100" dist="38100" dir="2700000" algn="tl">
                    <a:srgbClr val="C0C0C0"/>
                  </a:outerShdw>
                </a:effectLst>
                <a:latin typeface="+mj-ea"/>
                <a:cs typeface="Times New Roman" panose="02020603050405020304" pitchFamily="18" charset="0"/>
              </a:rPr>
              <a:t>16</a:t>
            </a:r>
            <a:r>
              <a:rPr lang="zh-TW" altLang="en-US" sz="2800">
                <a:solidFill>
                  <a:srgbClr val="003399"/>
                </a:solidFill>
                <a:effectLst>
                  <a:outerShdw blurRad="38100" dist="38100" dir="2700000" algn="tl">
                    <a:srgbClr val="C0C0C0"/>
                  </a:outerShdw>
                </a:effectLst>
                <a:latin typeface="+mj-ea"/>
                <a:cs typeface="Times New Roman" panose="02020603050405020304" pitchFamily="18" charset="0"/>
              </a:rPr>
              <a:t>條　權利及責任</a:t>
            </a:r>
            <a:r>
              <a:rPr lang="en-US" altLang="zh-TW" sz="2800">
                <a:solidFill>
                  <a:srgbClr val="0000FF"/>
                </a:solidFill>
                <a:latin typeface="+mj-ea"/>
              </a:rPr>
              <a:t>(</a:t>
            </a:r>
            <a:r>
              <a:rPr lang="en-US" altLang="zh-TW" sz="2800">
                <a:solidFill>
                  <a:srgbClr val="C00000"/>
                </a:solidFill>
                <a:latin typeface="+mj-ea"/>
              </a:rPr>
              <a:t>108.09.17</a:t>
            </a:r>
            <a:r>
              <a:rPr lang="zh-TW" altLang="en-US" sz="2800">
                <a:solidFill>
                  <a:srgbClr val="C00000"/>
                </a:solidFill>
                <a:latin typeface="+mj-ea"/>
              </a:rPr>
              <a:t>版</a:t>
            </a:r>
            <a:r>
              <a:rPr lang="en-US" altLang="zh-TW" sz="2800">
                <a:solidFill>
                  <a:srgbClr val="0000FF"/>
                </a:solidFill>
                <a:latin typeface="+mj-ea"/>
              </a:rPr>
              <a:t>)</a:t>
            </a:r>
            <a:endParaRPr lang="en-US" altLang="zh-TW" sz="2800">
              <a:solidFill>
                <a:srgbClr val="003399"/>
              </a:solidFill>
              <a:effectLst>
                <a:outerShdw blurRad="38100" dist="38100" dir="2700000" algn="tl">
                  <a:srgbClr val="C0C0C0"/>
                </a:outerShdw>
              </a:effectLst>
              <a:latin typeface="+mj-ea"/>
              <a:cs typeface="Times New Roman" panose="02020603050405020304" pitchFamily="18" charset="0"/>
            </a:endParaRPr>
          </a:p>
        </p:txBody>
      </p:sp>
      <p:sp>
        <p:nvSpPr>
          <p:cNvPr id="6" name="Rectangle 11"/>
          <p:cNvSpPr>
            <a:spLocks noChangeArrowheads="1"/>
          </p:cNvSpPr>
          <p:nvPr/>
        </p:nvSpPr>
        <p:spPr bwMode="auto">
          <a:xfrm>
            <a:off x="179388" y="1073150"/>
            <a:ext cx="8812212" cy="5784850"/>
          </a:xfrm>
          <a:prstGeom prst="rect">
            <a:avLst/>
          </a:prstGeom>
          <a:noFill/>
          <a:ln w="9525">
            <a:noFill/>
            <a:miter lim="800000"/>
            <a:headEnd/>
            <a:tailEnd/>
          </a:ln>
          <a:effectLst/>
        </p:spPr>
        <p:txBody>
          <a:bodyPr/>
          <a:lstStyle/>
          <a:p>
            <a:pPr marL="627063" lvl="1" indent="-557213" algn="just" eaLnBrk="1" hangingPunct="1">
              <a:lnSpc>
                <a:spcPts val="2600"/>
              </a:lnSpc>
              <a:spcBef>
                <a:spcPts val="0"/>
              </a:spcBef>
              <a:buClr>
                <a:srgbClr val="006600"/>
              </a:buClr>
              <a:buSzPct val="75000"/>
              <a:defRPr/>
            </a:pPr>
            <a:r>
              <a:rPr kumimoji="0" lang="en-US" altLang="zh-TW" sz="2300" b="1">
                <a:solidFill>
                  <a:srgbClr val="0000FF"/>
                </a:solidFill>
                <a:latin typeface="+mj-ea"/>
                <a:ea typeface="+mj-ea"/>
              </a:rPr>
              <a:t>(</a:t>
            </a:r>
            <a:r>
              <a:rPr kumimoji="0" lang="zh-TW" altLang="en-US" sz="2300" b="1">
                <a:solidFill>
                  <a:srgbClr val="0000FF"/>
                </a:solidFill>
                <a:latin typeface="+mj-ea"/>
                <a:ea typeface="+mj-ea"/>
              </a:rPr>
              <a:t>二十四</a:t>
            </a:r>
            <a:r>
              <a:rPr kumimoji="0" lang="en-US" altLang="zh-TW" sz="2300" b="1">
                <a:solidFill>
                  <a:srgbClr val="0000FF"/>
                </a:solidFill>
                <a:latin typeface="+mj-ea"/>
                <a:ea typeface="+mj-ea"/>
              </a:rPr>
              <a:t>)</a:t>
            </a:r>
            <a:r>
              <a:rPr kumimoji="0" lang="zh-TW" altLang="en-US" sz="2300" b="1">
                <a:solidFill>
                  <a:srgbClr val="0000FF"/>
                </a:solidFill>
                <a:latin typeface="+mj-ea"/>
                <a:ea typeface="+mj-ea"/>
              </a:rPr>
              <a:t>其他</a:t>
            </a:r>
            <a:r>
              <a:rPr kumimoji="0" lang="en-US" altLang="zh-TW" sz="2300" b="1">
                <a:solidFill>
                  <a:srgbClr val="0000FF"/>
                </a:solidFill>
                <a:latin typeface="+mj-ea"/>
                <a:ea typeface="+mj-ea"/>
              </a:rPr>
              <a:t>(</a:t>
            </a:r>
            <a:r>
              <a:rPr kumimoji="0" lang="zh-TW" altLang="en-US" sz="2300" b="1">
                <a:solidFill>
                  <a:srgbClr val="0000FF"/>
                </a:solidFill>
                <a:latin typeface="+mj-ea"/>
                <a:ea typeface="+mj-ea"/>
              </a:rPr>
              <a:t>由機關視個案實際需要者於招標時載明</a:t>
            </a:r>
            <a:r>
              <a:rPr kumimoji="0" lang="en-US" altLang="zh-TW" sz="2300" b="1">
                <a:solidFill>
                  <a:srgbClr val="0000FF"/>
                </a:solidFill>
                <a:latin typeface="+mj-ea"/>
                <a:ea typeface="+mj-ea"/>
              </a:rPr>
              <a:t>)</a:t>
            </a:r>
            <a:r>
              <a:rPr kumimoji="0" lang="zh-TW" altLang="en-US" sz="2300" b="1">
                <a:solidFill>
                  <a:srgbClr val="0000FF"/>
                </a:solidFill>
                <a:latin typeface="+mj-ea"/>
                <a:ea typeface="+mj-ea"/>
              </a:rPr>
              <a:t>：</a:t>
            </a:r>
            <a:endParaRPr kumimoji="0" lang="en-US" altLang="zh-TW" sz="2300" b="1">
              <a:solidFill>
                <a:srgbClr val="0000FF"/>
              </a:solidFill>
              <a:latin typeface="+mj-ea"/>
              <a:ea typeface="+mj-ea"/>
            </a:endParaRPr>
          </a:p>
          <a:p>
            <a:pPr marL="355600" lvl="1" indent="-285750" algn="just" eaLnBrk="1" hangingPunct="1">
              <a:lnSpc>
                <a:spcPts val="2600"/>
              </a:lnSpc>
              <a:spcBef>
                <a:spcPts val="0"/>
              </a:spcBef>
              <a:buClr>
                <a:srgbClr val="006600"/>
              </a:buClr>
              <a:buSzPct val="75000"/>
              <a:defRPr/>
            </a:pPr>
            <a:r>
              <a:rPr kumimoji="0" lang="en-US" altLang="zh-TW" sz="2300" b="1">
                <a:solidFill>
                  <a:srgbClr val="0000FF"/>
                </a:solidFill>
                <a:latin typeface="+mj-ea"/>
                <a:ea typeface="+mj-ea"/>
              </a:rPr>
              <a:t>(</a:t>
            </a:r>
            <a:r>
              <a:rPr kumimoji="0" lang="zh-TW" altLang="en-US" sz="2300" b="1">
                <a:solidFill>
                  <a:srgbClr val="0000FF"/>
                </a:solidFill>
                <a:latin typeface="+mj-ea"/>
                <a:ea typeface="+mj-ea"/>
              </a:rPr>
              <a:t>十七</a:t>
            </a:r>
            <a:r>
              <a:rPr kumimoji="0" lang="en-US" altLang="zh-TW" sz="2300" b="1">
                <a:solidFill>
                  <a:srgbClr val="0000FF"/>
                </a:solidFill>
                <a:latin typeface="+mj-ea"/>
                <a:ea typeface="+mj-ea"/>
              </a:rPr>
              <a:t>)</a:t>
            </a:r>
            <a:r>
              <a:rPr kumimoji="0" lang="zh-TW" altLang="en-US" sz="2300" b="1">
                <a:solidFill>
                  <a:srgbClr val="0000FF"/>
                </a:solidFill>
                <a:latin typeface="+mj-ea"/>
                <a:ea typeface="+mj-ea"/>
              </a:rPr>
              <a:t>資</a:t>
            </a:r>
            <a:r>
              <a:rPr kumimoji="0" lang="zh-TW" altLang="en-US" sz="2300" b="1" u="sng">
                <a:latin typeface="+mj-ea"/>
                <a:ea typeface="+mj-ea"/>
              </a:rPr>
              <a:t>通</a:t>
            </a:r>
            <a:r>
              <a:rPr kumimoji="0" lang="zh-TW" altLang="en-US" sz="2300" b="1">
                <a:solidFill>
                  <a:srgbClr val="0000FF"/>
                </a:solidFill>
                <a:latin typeface="+mj-ea"/>
                <a:ea typeface="+mj-ea"/>
              </a:rPr>
              <a:t>安全責任：</a:t>
            </a:r>
          </a:p>
          <a:p>
            <a:pPr marL="355600" lvl="1" indent="-285750" algn="just" eaLnBrk="1" hangingPunct="1">
              <a:lnSpc>
                <a:spcPts val="2600"/>
              </a:lnSpc>
              <a:spcBef>
                <a:spcPts val="0"/>
              </a:spcBef>
              <a:buClr>
                <a:srgbClr val="006600"/>
              </a:buClr>
              <a:buSzPct val="75000"/>
              <a:defRPr/>
            </a:pPr>
            <a:r>
              <a:rPr kumimoji="0" lang="en-US" altLang="zh-TW" sz="2300" b="1">
                <a:solidFill>
                  <a:srgbClr val="0000FF"/>
                </a:solidFill>
                <a:latin typeface="+mj-ea"/>
                <a:ea typeface="+mj-ea"/>
              </a:rPr>
              <a:t>1.</a:t>
            </a:r>
            <a:r>
              <a:rPr kumimoji="0" lang="zh-TW" altLang="en-US" sz="2300" b="1">
                <a:solidFill>
                  <a:srgbClr val="0000FF"/>
                </a:solidFill>
                <a:latin typeface="+mj-ea"/>
                <a:ea typeface="+mj-ea"/>
              </a:rPr>
              <a:t>廠商應遵守</a:t>
            </a:r>
            <a:r>
              <a:rPr kumimoji="0" lang="zh-TW" altLang="en-US" sz="2300" b="1" u="sng">
                <a:latin typeface="+mj-ea"/>
                <a:ea typeface="+mj-ea"/>
              </a:rPr>
              <a:t>資通安全管理法、其相關子法及</a:t>
            </a:r>
            <a:r>
              <a:rPr kumimoji="0" lang="zh-TW" altLang="en-US" sz="2300" b="1">
                <a:solidFill>
                  <a:srgbClr val="0000FF"/>
                </a:solidFill>
                <a:latin typeface="+mj-ea"/>
                <a:ea typeface="+mj-ea"/>
              </a:rPr>
              <a:t>行政院所頒訂之各項資通安全規範及標準，並遵守機關資通安全管理及保密相關規定。此外機關保有對廠商</a:t>
            </a:r>
            <a:r>
              <a:rPr kumimoji="0" lang="zh-TW" altLang="en-US" sz="2300" b="1" u="sng">
                <a:latin typeface="+mj-ea"/>
                <a:ea typeface="+mj-ea"/>
              </a:rPr>
              <a:t>以派員稽核或其他適當方式</a:t>
            </a:r>
            <a:r>
              <a:rPr kumimoji="0" lang="zh-TW" altLang="en-US" sz="2300" b="1">
                <a:solidFill>
                  <a:srgbClr val="0000FF"/>
                </a:solidFill>
                <a:latin typeface="+mj-ea"/>
                <a:ea typeface="+mj-ea"/>
              </a:rPr>
              <a:t>執行</a:t>
            </a:r>
            <a:r>
              <a:rPr kumimoji="0" lang="zh-TW" altLang="en-US" sz="2300" b="1" u="sng">
                <a:latin typeface="+mj-ea"/>
                <a:ea typeface="+mj-ea"/>
              </a:rPr>
              <a:t>相關查</a:t>
            </a:r>
            <a:r>
              <a:rPr kumimoji="0" lang="zh-TW" altLang="en-US" sz="2300" b="1">
                <a:solidFill>
                  <a:srgbClr val="0000FF"/>
                </a:solidFill>
                <a:latin typeface="+mj-ea"/>
                <a:ea typeface="+mj-ea"/>
              </a:rPr>
              <a:t>核的權利。</a:t>
            </a:r>
          </a:p>
          <a:p>
            <a:pPr marL="355600" lvl="1" indent="-285750" algn="just" eaLnBrk="1" hangingPunct="1">
              <a:lnSpc>
                <a:spcPts val="2600"/>
              </a:lnSpc>
              <a:spcBef>
                <a:spcPts val="0"/>
              </a:spcBef>
              <a:buClr>
                <a:srgbClr val="006600"/>
              </a:buClr>
              <a:buSzPct val="75000"/>
              <a:defRPr/>
            </a:pPr>
            <a:r>
              <a:rPr kumimoji="0" lang="en-US" altLang="zh-TW" sz="2300" b="1">
                <a:solidFill>
                  <a:srgbClr val="0000FF"/>
                </a:solidFill>
                <a:latin typeface="+mj-ea"/>
                <a:ea typeface="+mj-ea"/>
              </a:rPr>
              <a:t>2.</a:t>
            </a:r>
            <a:r>
              <a:rPr kumimoji="0" lang="zh-TW" altLang="en-US" sz="2300" b="1">
                <a:solidFill>
                  <a:srgbClr val="0000FF"/>
                </a:solidFill>
                <a:latin typeface="+mj-ea"/>
                <a:ea typeface="+mj-ea"/>
              </a:rPr>
              <a:t>廠商交付之軟硬體及文件，應先行檢查是否內藏惡意程式</a:t>
            </a:r>
            <a:r>
              <a:rPr kumimoji="0" lang="en-US" altLang="zh-TW" sz="2300" b="1">
                <a:solidFill>
                  <a:srgbClr val="0000FF"/>
                </a:solidFill>
                <a:latin typeface="+mj-ea"/>
                <a:ea typeface="+mj-ea"/>
              </a:rPr>
              <a:t>(</a:t>
            </a:r>
            <a:r>
              <a:rPr kumimoji="0" lang="zh-TW" altLang="en-US" sz="2300" b="1">
                <a:solidFill>
                  <a:srgbClr val="0000FF"/>
                </a:solidFill>
                <a:latin typeface="+mj-ea"/>
                <a:ea typeface="+mj-ea"/>
              </a:rPr>
              <a:t>如病毒、蠕蟲、特洛伊木馬、間諜軟體等</a:t>
            </a:r>
            <a:r>
              <a:rPr kumimoji="0" lang="en-US" altLang="zh-TW" sz="2300" b="1">
                <a:solidFill>
                  <a:srgbClr val="0000FF"/>
                </a:solidFill>
                <a:latin typeface="+mj-ea"/>
                <a:ea typeface="+mj-ea"/>
              </a:rPr>
              <a:t>)</a:t>
            </a:r>
            <a:r>
              <a:rPr kumimoji="0" lang="zh-TW" altLang="en-US" sz="2300" b="1">
                <a:solidFill>
                  <a:srgbClr val="0000FF"/>
                </a:solidFill>
                <a:latin typeface="+mj-ea"/>
                <a:ea typeface="+mj-ea"/>
              </a:rPr>
              <a:t>及隱密通道</a:t>
            </a:r>
            <a:r>
              <a:rPr kumimoji="0" lang="en-US" altLang="zh-TW" sz="2300" b="1">
                <a:solidFill>
                  <a:srgbClr val="0000FF"/>
                </a:solidFill>
                <a:latin typeface="+mj-ea"/>
                <a:ea typeface="+mj-ea"/>
              </a:rPr>
              <a:t>(covert channel)</a:t>
            </a:r>
            <a:r>
              <a:rPr kumimoji="0" lang="zh-TW" altLang="en-US" sz="2300" b="1">
                <a:solidFill>
                  <a:srgbClr val="0000FF"/>
                </a:solidFill>
                <a:latin typeface="+mj-ea"/>
                <a:ea typeface="+mj-ea"/>
              </a:rPr>
              <a:t>，</a:t>
            </a:r>
            <a:r>
              <a:rPr kumimoji="0" lang="zh-TW" altLang="en-US" sz="2300" b="1" u="sng">
                <a:latin typeface="+mj-ea"/>
                <a:ea typeface="+mj-ea"/>
              </a:rPr>
              <a:t>提出安全性檢測證明，涉及利用非受託者自行開發之系統或資源者，並應標示非自行開發之內容與其來源及提供授權證明。</a:t>
            </a:r>
            <a:r>
              <a:rPr kumimoji="0" lang="zh-TW" altLang="en-US" sz="2300" b="1">
                <a:solidFill>
                  <a:srgbClr val="0000FF"/>
                </a:solidFill>
                <a:latin typeface="+mj-ea"/>
                <a:ea typeface="+mj-ea"/>
              </a:rPr>
              <a:t>廠商於上線前應清除正式環境之測試資料與帳號及管理資料與帳號。</a:t>
            </a:r>
          </a:p>
          <a:p>
            <a:pPr marL="355600" lvl="1" indent="-285750" algn="just" eaLnBrk="1" hangingPunct="1">
              <a:lnSpc>
                <a:spcPts val="2600"/>
              </a:lnSpc>
              <a:spcBef>
                <a:spcPts val="0"/>
              </a:spcBef>
              <a:buClr>
                <a:srgbClr val="006600"/>
              </a:buClr>
              <a:buSzPct val="75000"/>
              <a:defRPr/>
            </a:pPr>
            <a:r>
              <a:rPr kumimoji="0" lang="zh-TW" altLang="en-US" sz="2300" b="1" u="sng">
                <a:latin typeface="+mj-ea"/>
                <a:ea typeface="+mj-ea"/>
              </a:rPr>
              <a:t>□本案金額達新臺幣一千萬元以上，廠商交付之軟硬體及文件，應接受委託機關或其所委託之第三方進行安全性檢測：     （其項目於招標時載明）。</a:t>
            </a:r>
            <a:r>
              <a:rPr kumimoji="0" lang="zh-TW" altLang="en-US" sz="2300" b="1">
                <a:latin typeface="+mj-ea"/>
                <a:ea typeface="+mj-ea"/>
              </a:rPr>
              <a:t>   </a:t>
            </a:r>
            <a:r>
              <a:rPr kumimoji="0" lang="en-US" altLang="zh-TW" sz="2300" b="1">
                <a:solidFill>
                  <a:srgbClr val="0000FF"/>
                </a:solidFill>
                <a:latin typeface="+mj-ea"/>
                <a:ea typeface="+mj-ea"/>
              </a:rPr>
              <a:t>.....</a:t>
            </a:r>
            <a:endParaRPr kumimoji="0" lang="zh-TW" altLang="en-US" sz="2300" b="1">
              <a:solidFill>
                <a:srgbClr val="0000FF"/>
              </a:solidFill>
              <a:latin typeface="+mj-ea"/>
              <a:ea typeface="+mj-ea"/>
            </a:endParaRPr>
          </a:p>
          <a:p>
            <a:pPr marL="355600" lvl="1" indent="-285750" algn="just" eaLnBrk="1" hangingPunct="1">
              <a:lnSpc>
                <a:spcPts val="2600"/>
              </a:lnSpc>
              <a:spcBef>
                <a:spcPts val="0"/>
              </a:spcBef>
              <a:buClr>
                <a:srgbClr val="006600"/>
              </a:buClr>
              <a:buSzPct val="75000"/>
              <a:defRPr/>
            </a:pPr>
            <a:r>
              <a:rPr kumimoji="0" lang="en-US" altLang="zh-TW" sz="2300" b="1">
                <a:solidFill>
                  <a:srgbClr val="0000FF"/>
                </a:solidFill>
                <a:latin typeface="+mj-ea"/>
                <a:ea typeface="+mj-ea"/>
              </a:rPr>
              <a:t>5.</a:t>
            </a:r>
            <a:r>
              <a:rPr kumimoji="0" lang="zh-TW" altLang="en-US" sz="2300" b="1">
                <a:solidFill>
                  <a:srgbClr val="0000FF"/>
                </a:solidFill>
                <a:latin typeface="+mj-ea"/>
                <a:ea typeface="+mj-ea"/>
              </a:rPr>
              <a:t>廠商提供服務，如</a:t>
            </a:r>
            <a:r>
              <a:rPr kumimoji="0" lang="zh-TW" altLang="en-US" sz="2300" b="1" u="sng">
                <a:latin typeface="+mj-ea"/>
                <a:ea typeface="+mj-ea"/>
              </a:rPr>
              <a:t>違反資通安全相關法令或知悉</a:t>
            </a:r>
            <a:r>
              <a:rPr kumimoji="0" lang="zh-TW" altLang="en-US" sz="2300" b="1">
                <a:solidFill>
                  <a:srgbClr val="0000FF"/>
                </a:solidFill>
                <a:latin typeface="+mj-ea"/>
                <a:ea typeface="+mj-ea"/>
              </a:rPr>
              <a:t>發生資安事件時，必須</a:t>
            </a:r>
            <a:r>
              <a:rPr kumimoji="0" lang="zh-TW" altLang="en-US" sz="2300" b="1" u="sng">
                <a:latin typeface="+mj-ea"/>
                <a:ea typeface="+mj-ea"/>
              </a:rPr>
              <a:t>立即</a:t>
            </a:r>
            <a:r>
              <a:rPr kumimoji="0" lang="zh-TW" altLang="en-US" sz="2300" b="1">
                <a:solidFill>
                  <a:srgbClr val="0000FF"/>
                </a:solidFill>
                <a:latin typeface="+mj-ea"/>
                <a:ea typeface="+mj-ea"/>
              </a:rPr>
              <a:t>通報機關，提出緊急應變處置，並配合機關做後續處理。</a:t>
            </a:r>
          </a:p>
          <a:p>
            <a:pPr marL="627063" lvl="1" indent="-557213" algn="just" eaLnBrk="1" hangingPunct="1">
              <a:lnSpc>
                <a:spcPts val="2600"/>
              </a:lnSpc>
              <a:spcBef>
                <a:spcPts val="0"/>
              </a:spcBef>
              <a:buClr>
                <a:srgbClr val="006600"/>
              </a:buClr>
              <a:buSzPct val="75000"/>
              <a:defRPr/>
            </a:pPr>
            <a:endParaRPr kumimoji="0" lang="zh-TW" altLang="en-US" sz="2300" b="1">
              <a:solidFill>
                <a:srgbClr val="0000FF"/>
              </a:solidFill>
              <a:latin typeface="+mj-ea"/>
              <a:ea typeface="+mj-ea"/>
            </a:endParaRPr>
          </a:p>
          <a:p>
            <a:pPr marL="627063" lvl="1" indent="-557213" algn="just" eaLnBrk="1" hangingPunct="1">
              <a:lnSpc>
                <a:spcPts val="2600"/>
              </a:lnSpc>
              <a:spcBef>
                <a:spcPts val="0"/>
              </a:spcBef>
              <a:buClr>
                <a:srgbClr val="006600"/>
              </a:buClr>
              <a:buSzPct val="75000"/>
              <a:defRPr/>
            </a:pPr>
            <a:endParaRPr kumimoji="0" lang="zh-TW" altLang="en-US" sz="2300" b="1">
              <a:solidFill>
                <a:srgbClr val="0000FF"/>
              </a:solidFill>
              <a:latin typeface="+mj-ea"/>
              <a:ea typeface="+mj-ea"/>
            </a:endParaRPr>
          </a:p>
        </p:txBody>
      </p:sp>
    </p:spTree>
    <p:extLst>
      <p:ext uri="{BB962C8B-B14F-4D97-AF65-F5344CB8AC3E}">
        <p14:creationId xmlns:p14="http://schemas.microsoft.com/office/powerpoint/2010/main" val="343073147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a:xfrm>
            <a:off x="8244408" y="116632"/>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652AC646-6805-472A-A06B-1AD65709A653}" type="slidenum">
              <a:rPr lang="en-US" altLang="zh-TW" sz="1400" smtClean="0">
                <a:solidFill>
                  <a:srgbClr val="AD1F1F"/>
                </a:solidFill>
                <a:latin typeface="Times New Roman" panose="02020603050405020304" pitchFamily="18" charset="0"/>
              </a:rPr>
              <a:pPr>
                <a:spcBef>
                  <a:spcPct val="0"/>
                </a:spcBef>
                <a:buClrTx/>
                <a:buSzTx/>
                <a:buFontTx/>
                <a:buNone/>
                <a:defRPr/>
              </a:pPr>
              <a:t>100</a:t>
            </a:fld>
            <a:endParaRPr lang="en-US" altLang="zh-TW" sz="1400">
              <a:solidFill>
                <a:srgbClr val="AD1F1F"/>
              </a:solidFill>
              <a:latin typeface="Times New Roman" panose="02020603050405020304" pitchFamily="18" charset="0"/>
            </a:endParaRPr>
          </a:p>
        </p:txBody>
      </p:sp>
      <p:sp>
        <p:nvSpPr>
          <p:cNvPr id="4" name="Rectangle 2"/>
          <p:cNvSpPr txBox="1">
            <a:spLocks noChangeArrowheads="1"/>
          </p:cNvSpPr>
          <p:nvPr/>
        </p:nvSpPr>
        <p:spPr bwMode="auto">
          <a:xfrm>
            <a:off x="511175" y="549275"/>
            <a:ext cx="7625221"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defRPr/>
            </a:pPr>
            <a:r>
              <a:rPr lang="zh-TW" altLang="en-US" sz="2800">
                <a:solidFill>
                  <a:srgbClr val="003399"/>
                </a:solidFill>
                <a:latin typeface="+mj-ea"/>
                <a:cs typeface="Times New Roman" panose="02020603050405020304" pitchFamily="18" charset="0"/>
              </a:rPr>
              <a:t>第</a:t>
            </a:r>
            <a:r>
              <a:rPr lang="en-US" altLang="zh-TW" sz="2800">
                <a:solidFill>
                  <a:srgbClr val="003399"/>
                </a:solidFill>
                <a:latin typeface="+mj-ea"/>
                <a:cs typeface="Times New Roman" panose="02020603050405020304" pitchFamily="18" charset="0"/>
              </a:rPr>
              <a:t>16</a:t>
            </a:r>
            <a:r>
              <a:rPr lang="zh-TW" altLang="en-US" sz="2800">
                <a:solidFill>
                  <a:srgbClr val="003399"/>
                </a:solidFill>
                <a:latin typeface="+mj-ea"/>
                <a:cs typeface="Times New Roman" panose="02020603050405020304" pitchFamily="18" charset="0"/>
              </a:rPr>
              <a:t>條　權利及責任</a:t>
            </a:r>
            <a:r>
              <a:rPr kumimoji="0" lang="en-US" altLang="zh-TW" sz="2800">
                <a:solidFill>
                  <a:srgbClr val="0000FF"/>
                </a:solidFill>
                <a:latin typeface="+mj-ea"/>
              </a:rPr>
              <a:t>(</a:t>
            </a:r>
            <a:r>
              <a:rPr kumimoji="0" lang="en-US" altLang="zh-TW" sz="2800">
                <a:solidFill>
                  <a:srgbClr val="C00000"/>
                </a:solidFill>
                <a:latin typeface="+mj-ea"/>
              </a:rPr>
              <a:t>108.09.17</a:t>
            </a:r>
            <a:r>
              <a:rPr kumimoji="0" lang="zh-TW" altLang="en-US" sz="2800">
                <a:solidFill>
                  <a:srgbClr val="C00000"/>
                </a:solidFill>
                <a:latin typeface="+mj-ea"/>
              </a:rPr>
              <a:t>契約範本修正</a:t>
            </a:r>
            <a:r>
              <a:rPr kumimoji="0" lang="en-US" altLang="zh-TW" sz="2800">
                <a:solidFill>
                  <a:srgbClr val="0000FF"/>
                </a:solidFill>
                <a:latin typeface="+mj-ea"/>
              </a:rPr>
              <a:t>)</a:t>
            </a:r>
            <a:endParaRPr lang="en-US" altLang="zh-TW" sz="2800" dirty="0">
              <a:solidFill>
                <a:srgbClr val="006600"/>
              </a:solidFill>
              <a:latin typeface="+mj-ea"/>
              <a:cs typeface="Times New Roman" panose="02020603050405020304" pitchFamily="18" charset="0"/>
            </a:endParaRPr>
          </a:p>
        </p:txBody>
      </p:sp>
      <p:sp>
        <p:nvSpPr>
          <p:cNvPr id="7" name="Rectangle 11"/>
          <p:cNvSpPr>
            <a:spLocks noChangeArrowheads="1"/>
          </p:cNvSpPr>
          <p:nvPr/>
        </p:nvSpPr>
        <p:spPr bwMode="auto">
          <a:xfrm>
            <a:off x="107504" y="988339"/>
            <a:ext cx="8713787" cy="5668962"/>
          </a:xfrm>
          <a:prstGeom prst="rect">
            <a:avLst/>
          </a:prstGeom>
          <a:noFill/>
          <a:ln w="9525">
            <a:noFill/>
            <a:miter lim="800000"/>
            <a:headEnd/>
            <a:tailEnd/>
          </a:ln>
          <a:effectLst/>
        </p:spPr>
        <p:txBody>
          <a:bodyPr/>
          <a:lstStyle/>
          <a:p>
            <a:pPr marL="533400" lvl="1" indent="-463550" algn="just" eaLnBrk="1" hangingPunct="1">
              <a:lnSpc>
                <a:spcPts val="2800"/>
              </a:lnSpc>
              <a:spcBef>
                <a:spcPts val="0"/>
              </a:spcBef>
              <a:buClr>
                <a:srgbClr val="006600"/>
              </a:buClr>
              <a:buSzPct val="75000"/>
              <a:defRPr/>
            </a:pPr>
            <a:r>
              <a:rPr kumimoji="0" lang="en-US" altLang="zh-TW" b="1">
                <a:solidFill>
                  <a:srgbClr val="0000FF"/>
                </a:solidFill>
                <a:latin typeface="+mj-ea"/>
                <a:ea typeface="+mj-ea"/>
              </a:rPr>
              <a:t>(</a:t>
            </a:r>
            <a:r>
              <a:rPr kumimoji="0" lang="zh-TW" altLang="en-US" b="1" u="sng">
                <a:latin typeface="+mj-ea"/>
                <a:ea typeface="+mj-ea"/>
              </a:rPr>
              <a:t>十七</a:t>
            </a:r>
            <a:r>
              <a:rPr kumimoji="0" lang="en-US" altLang="zh-TW" b="1">
                <a:solidFill>
                  <a:srgbClr val="0000FF"/>
                </a:solidFill>
                <a:latin typeface="+mj-ea"/>
                <a:ea typeface="+mj-ea"/>
              </a:rPr>
              <a:t>)</a:t>
            </a:r>
            <a:r>
              <a:rPr kumimoji="0" lang="zh-TW" altLang="en-US" b="1">
                <a:solidFill>
                  <a:srgbClr val="0000FF"/>
                </a:solidFill>
                <a:latin typeface="+mj-ea"/>
                <a:ea typeface="+mj-ea"/>
              </a:rPr>
              <a:t>資</a:t>
            </a:r>
            <a:r>
              <a:rPr kumimoji="0" lang="zh-TW" altLang="en-US" b="1" u="sng">
                <a:latin typeface="+mj-ea"/>
                <a:ea typeface="+mj-ea"/>
              </a:rPr>
              <a:t>通</a:t>
            </a:r>
            <a:r>
              <a:rPr kumimoji="0" lang="zh-TW" altLang="en-US" b="1">
                <a:solidFill>
                  <a:srgbClr val="0000FF"/>
                </a:solidFill>
                <a:latin typeface="+mj-ea"/>
                <a:ea typeface="+mj-ea"/>
              </a:rPr>
              <a:t>安全責任：</a:t>
            </a:r>
            <a:endParaRPr kumimoji="0" lang="en-US" altLang="zh-TW" b="1">
              <a:solidFill>
                <a:srgbClr val="0000FF"/>
              </a:solidFill>
              <a:latin typeface="+mj-ea"/>
              <a:ea typeface="+mj-ea"/>
            </a:endParaRPr>
          </a:p>
          <a:p>
            <a:pPr marL="354013" lvl="1" indent="-265113" algn="just" eaLnBrk="1" hangingPunct="1">
              <a:lnSpc>
                <a:spcPts val="2800"/>
              </a:lnSpc>
              <a:spcBef>
                <a:spcPts val="0"/>
              </a:spcBef>
              <a:buClr>
                <a:srgbClr val="006600"/>
              </a:buClr>
              <a:buSzPct val="75000"/>
              <a:defRPr/>
            </a:pPr>
            <a:r>
              <a:rPr kumimoji="0" lang="en-US" altLang="zh-TW" b="1">
                <a:solidFill>
                  <a:srgbClr val="0000FF"/>
                </a:solidFill>
                <a:latin typeface="+mj-ea"/>
                <a:ea typeface="+mj-ea"/>
              </a:rPr>
              <a:t>1.</a:t>
            </a:r>
            <a:r>
              <a:rPr kumimoji="0" lang="zh-TW" altLang="en-US" b="1">
                <a:solidFill>
                  <a:srgbClr val="0000FF"/>
                </a:solidFill>
                <a:latin typeface="+mj-ea"/>
                <a:ea typeface="+mj-ea"/>
              </a:rPr>
              <a:t>廠商應遵守</a:t>
            </a:r>
            <a:r>
              <a:rPr kumimoji="0" lang="zh-TW" altLang="en-US" b="1" u="sng">
                <a:latin typeface="+mj-ea"/>
                <a:ea typeface="+mj-ea"/>
              </a:rPr>
              <a:t>資通安全管理法、其相關子法及</a:t>
            </a:r>
            <a:r>
              <a:rPr kumimoji="0" lang="zh-TW" altLang="en-US" b="1">
                <a:solidFill>
                  <a:srgbClr val="0000FF"/>
                </a:solidFill>
                <a:latin typeface="+mj-ea"/>
                <a:ea typeface="+mj-ea"/>
              </a:rPr>
              <a:t>行政院所頒訂之各項資通安全規範及標準，並遵守機關資通安全管理及保密相關規定。此外機關保有對廠商</a:t>
            </a:r>
            <a:r>
              <a:rPr kumimoji="0" lang="zh-TW" altLang="en-US" b="1" u="sng">
                <a:latin typeface="+mj-ea"/>
                <a:ea typeface="+mj-ea"/>
              </a:rPr>
              <a:t>以派員稽核或其他適當方式執行相關查核</a:t>
            </a:r>
            <a:r>
              <a:rPr kumimoji="0" lang="zh-TW" altLang="en-US" b="1">
                <a:solidFill>
                  <a:srgbClr val="0000FF"/>
                </a:solidFill>
                <a:latin typeface="+mj-ea"/>
                <a:ea typeface="+mj-ea"/>
              </a:rPr>
              <a:t>的權利。</a:t>
            </a:r>
          </a:p>
          <a:p>
            <a:pPr marL="354013" lvl="1" indent="-265113" algn="just" eaLnBrk="1" hangingPunct="1">
              <a:lnSpc>
                <a:spcPts val="2800"/>
              </a:lnSpc>
              <a:spcBef>
                <a:spcPts val="0"/>
              </a:spcBef>
              <a:buClr>
                <a:srgbClr val="006600"/>
              </a:buClr>
              <a:buSzPct val="75000"/>
              <a:defRPr/>
            </a:pPr>
            <a:r>
              <a:rPr kumimoji="0" lang="en-US" altLang="zh-TW" b="1">
                <a:solidFill>
                  <a:srgbClr val="0000FF"/>
                </a:solidFill>
                <a:latin typeface="+mj-ea"/>
                <a:ea typeface="+mj-ea"/>
              </a:rPr>
              <a:t>2.</a:t>
            </a:r>
            <a:r>
              <a:rPr kumimoji="0" lang="zh-TW" altLang="en-US" b="1">
                <a:solidFill>
                  <a:srgbClr val="0000FF"/>
                </a:solidFill>
                <a:latin typeface="+mj-ea"/>
                <a:ea typeface="+mj-ea"/>
              </a:rPr>
              <a:t>廠商交付之軟硬體及文件，應先行檢查是否內藏惡意程式</a:t>
            </a:r>
            <a:r>
              <a:rPr kumimoji="0" lang="en-US" altLang="zh-TW" b="1">
                <a:solidFill>
                  <a:srgbClr val="0000FF"/>
                </a:solidFill>
                <a:latin typeface="+mj-ea"/>
                <a:ea typeface="+mj-ea"/>
              </a:rPr>
              <a:t>(</a:t>
            </a:r>
            <a:r>
              <a:rPr kumimoji="0" lang="zh-TW" altLang="en-US" b="1">
                <a:solidFill>
                  <a:srgbClr val="0000FF"/>
                </a:solidFill>
                <a:latin typeface="+mj-ea"/>
                <a:ea typeface="+mj-ea"/>
              </a:rPr>
              <a:t>如病毒、蠕蟲、特洛伊木馬、間諜軟體等</a:t>
            </a:r>
            <a:r>
              <a:rPr kumimoji="0" lang="en-US" altLang="zh-TW" b="1">
                <a:solidFill>
                  <a:srgbClr val="0000FF"/>
                </a:solidFill>
                <a:latin typeface="+mj-ea"/>
                <a:ea typeface="+mj-ea"/>
              </a:rPr>
              <a:t>)</a:t>
            </a:r>
            <a:r>
              <a:rPr kumimoji="0" lang="zh-TW" altLang="en-US" b="1">
                <a:solidFill>
                  <a:srgbClr val="0000FF"/>
                </a:solidFill>
                <a:latin typeface="+mj-ea"/>
                <a:ea typeface="+mj-ea"/>
              </a:rPr>
              <a:t>及</a:t>
            </a:r>
            <a:r>
              <a:rPr kumimoji="0" lang="zh-TW" altLang="en-US" b="1" u="sng">
                <a:latin typeface="+mj-ea"/>
                <a:ea typeface="+mj-ea"/>
              </a:rPr>
              <a:t>隱密通道</a:t>
            </a:r>
            <a:r>
              <a:rPr kumimoji="0" lang="en-US" altLang="zh-TW" b="1" u="sng">
                <a:latin typeface="+mj-ea"/>
                <a:ea typeface="+mj-ea"/>
              </a:rPr>
              <a:t>(covert channel)</a:t>
            </a:r>
            <a:r>
              <a:rPr kumimoji="0" lang="zh-TW" altLang="en-US" b="1" u="sng">
                <a:latin typeface="+mj-ea"/>
                <a:ea typeface="+mj-ea"/>
              </a:rPr>
              <a:t>，提出安全性檢測證明，涉及利用非受託者自行開發之系統或資源者，並應標示非自行開發之內容與其來源及提供授權證明</a:t>
            </a:r>
            <a:r>
              <a:rPr kumimoji="0" lang="zh-TW" altLang="en-US" b="1">
                <a:solidFill>
                  <a:srgbClr val="0000FF"/>
                </a:solidFill>
                <a:latin typeface="+mj-ea"/>
                <a:ea typeface="+mj-ea"/>
              </a:rPr>
              <a:t>。廠商於上線前應清除正式環境之測試資料與帳號及管理資料與帳號。</a:t>
            </a:r>
          </a:p>
          <a:p>
            <a:pPr marL="719138" lvl="1" indent="-361950" algn="just" eaLnBrk="1" hangingPunct="1">
              <a:lnSpc>
                <a:spcPts val="2800"/>
              </a:lnSpc>
              <a:spcBef>
                <a:spcPts val="0"/>
              </a:spcBef>
              <a:buClr>
                <a:srgbClr val="006600"/>
              </a:buClr>
              <a:buSzPct val="75000"/>
              <a:defRPr/>
            </a:pPr>
            <a:r>
              <a:rPr kumimoji="0" lang="zh-TW" altLang="en-US" b="1" u="sng">
                <a:latin typeface="+mj-ea"/>
                <a:ea typeface="+mj-ea"/>
                <a:sym typeface="Wingdings" panose="05000000000000000000" pitchFamily="2" charset="2"/>
              </a:rPr>
              <a:t></a:t>
            </a:r>
            <a:r>
              <a:rPr kumimoji="0" lang="zh-TW" altLang="en-US" b="1" u="sng">
                <a:latin typeface="+mj-ea"/>
                <a:ea typeface="+mj-ea"/>
              </a:rPr>
              <a:t>本案金額達新臺幣一千萬元以上，廠商交付之軟硬體及文件，應接受委託機關或其所委託之第三方進行安全性檢測：     （其項目由機關於招標時載明）。</a:t>
            </a:r>
            <a:endParaRPr kumimoji="0" lang="en-US" altLang="zh-TW" b="1" u="sng">
              <a:latin typeface="+mj-ea"/>
              <a:ea typeface="+mj-ea"/>
            </a:endParaRPr>
          </a:p>
          <a:p>
            <a:pPr marL="622300" lvl="1" indent="-361950" algn="just" eaLnBrk="1" hangingPunct="1">
              <a:lnSpc>
                <a:spcPts val="2800"/>
              </a:lnSpc>
              <a:spcBef>
                <a:spcPts val="0"/>
              </a:spcBef>
              <a:buClr>
                <a:srgbClr val="006600"/>
              </a:buClr>
              <a:buSzPct val="75000"/>
              <a:defRPr/>
            </a:pPr>
            <a:endParaRPr kumimoji="0" lang="zh-TW" altLang="en-US" b="1">
              <a:solidFill>
                <a:srgbClr val="0000FF"/>
              </a:solidFill>
              <a:latin typeface="+mj-ea"/>
              <a:ea typeface="+mj-ea"/>
            </a:endParaRPr>
          </a:p>
        </p:txBody>
      </p:sp>
    </p:spTree>
    <p:extLst>
      <p:ext uri="{BB962C8B-B14F-4D97-AF65-F5344CB8AC3E}">
        <p14:creationId xmlns:p14="http://schemas.microsoft.com/office/powerpoint/2010/main" val="348478988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652AC646-6805-472A-A06B-1AD65709A653}" type="slidenum">
              <a:rPr lang="en-US" altLang="zh-TW" sz="1400" smtClean="0">
                <a:solidFill>
                  <a:srgbClr val="AD1F1F"/>
                </a:solidFill>
                <a:latin typeface="Times New Roman" panose="02020603050405020304" pitchFamily="18" charset="0"/>
              </a:rPr>
              <a:pPr>
                <a:spcBef>
                  <a:spcPct val="0"/>
                </a:spcBef>
                <a:buClrTx/>
                <a:buSzTx/>
                <a:buFontTx/>
                <a:buNone/>
                <a:defRPr/>
              </a:pPr>
              <a:t>101</a:t>
            </a:fld>
            <a:endParaRPr lang="en-US" altLang="zh-TW" sz="1400">
              <a:solidFill>
                <a:srgbClr val="AD1F1F"/>
              </a:solidFill>
              <a:latin typeface="Times New Roman" panose="02020603050405020304" pitchFamily="18" charset="0"/>
            </a:endParaRPr>
          </a:p>
        </p:txBody>
      </p:sp>
      <p:sp>
        <p:nvSpPr>
          <p:cNvPr id="6" name="Rectangle 11"/>
          <p:cNvSpPr>
            <a:spLocks noChangeArrowheads="1"/>
          </p:cNvSpPr>
          <p:nvPr/>
        </p:nvSpPr>
        <p:spPr bwMode="auto">
          <a:xfrm>
            <a:off x="179388" y="1088740"/>
            <a:ext cx="8713787" cy="4896767"/>
          </a:xfrm>
          <a:prstGeom prst="rect">
            <a:avLst/>
          </a:prstGeom>
          <a:noFill/>
          <a:ln w="9525">
            <a:noFill/>
            <a:miter lim="800000"/>
            <a:headEnd/>
            <a:tailEnd/>
          </a:ln>
          <a:effectLst/>
        </p:spPr>
        <p:txBody>
          <a:bodyPr/>
          <a:lstStyle/>
          <a:p>
            <a:pPr marL="533400" lvl="1" indent="-463550" algn="just" eaLnBrk="1" hangingPunct="1">
              <a:lnSpc>
                <a:spcPts val="2800"/>
              </a:lnSpc>
              <a:spcBef>
                <a:spcPts val="0"/>
              </a:spcBef>
              <a:buClr>
                <a:srgbClr val="006600"/>
              </a:buClr>
              <a:buSzPct val="75000"/>
              <a:defRPr/>
            </a:pPr>
            <a:r>
              <a:rPr kumimoji="0" lang="en-US" altLang="zh-TW" b="1">
                <a:solidFill>
                  <a:srgbClr val="0000FF"/>
                </a:solidFill>
                <a:latin typeface="+mj-ea"/>
                <a:ea typeface="+mj-ea"/>
              </a:rPr>
              <a:t>(</a:t>
            </a:r>
            <a:r>
              <a:rPr kumimoji="0" lang="zh-TW" altLang="en-US" b="1">
                <a:solidFill>
                  <a:srgbClr val="0000FF"/>
                </a:solidFill>
                <a:latin typeface="+mj-ea"/>
                <a:ea typeface="+mj-ea"/>
              </a:rPr>
              <a:t>十七</a:t>
            </a:r>
            <a:r>
              <a:rPr kumimoji="0" lang="en-US" altLang="zh-TW" b="1">
                <a:solidFill>
                  <a:srgbClr val="0000FF"/>
                </a:solidFill>
                <a:latin typeface="+mj-ea"/>
                <a:ea typeface="+mj-ea"/>
              </a:rPr>
              <a:t>)</a:t>
            </a:r>
            <a:r>
              <a:rPr kumimoji="0" lang="zh-TW" altLang="en-US" b="1">
                <a:solidFill>
                  <a:srgbClr val="0000FF"/>
                </a:solidFill>
                <a:latin typeface="+mj-ea"/>
                <a:ea typeface="+mj-ea"/>
              </a:rPr>
              <a:t>資通安全責任：</a:t>
            </a:r>
            <a:endParaRPr kumimoji="0" lang="en-US" altLang="zh-TW" b="1">
              <a:solidFill>
                <a:srgbClr val="0000FF"/>
              </a:solidFill>
              <a:latin typeface="+mj-ea"/>
              <a:ea typeface="+mj-ea"/>
            </a:endParaRPr>
          </a:p>
          <a:p>
            <a:pPr marL="354013" lvl="1" indent="-265113" algn="just" eaLnBrk="1" hangingPunct="1">
              <a:lnSpc>
                <a:spcPts val="2800"/>
              </a:lnSpc>
              <a:spcBef>
                <a:spcPts val="0"/>
              </a:spcBef>
              <a:buClr>
                <a:srgbClr val="006600"/>
              </a:buClr>
              <a:buSzPct val="75000"/>
              <a:defRPr/>
            </a:pPr>
            <a:r>
              <a:rPr kumimoji="0" lang="en-US" altLang="zh-TW" b="1">
                <a:solidFill>
                  <a:srgbClr val="0000FF"/>
                </a:solidFill>
                <a:latin typeface="+mj-ea"/>
                <a:ea typeface="+mj-ea"/>
              </a:rPr>
              <a:t>3.</a:t>
            </a:r>
            <a:r>
              <a:rPr kumimoji="0" lang="zh-TW" altLang="en-US" b="1" u="sng">
                <a:solidFill>
                  <a:srgbClr val="0000FF"/>
                </a:solidFill>
                <a:uFill>
                  <a:solidFill>
                    <a:srgbClr val="C00000"/>
                  </a:solidFill>
                </a:uFill>
                <a:latin typeface="+mj-ea"/>
                <a:ea typeface="+mj-ea"/>
              </a:rPr>
              <a:t>契約履約或終止後，廠商應刪除或銷毀執行服務所持有機關之相關資料，或依機關之指示返還或移交之，並保留執行紀錄</a:t>
            </a:r>
            <a:r>
              <a:rPr kumimoji="0" lang="zh-TW" altLang="en-US" b="1">
                <a:solidFill>
                  <a:srgbClr val="0000FF"/>
                </a:solidFill>
                <a:latin typeface="+mj-ea"/>
                <a:ea typeface="+mj-ea"/>
              </a:rPr>
              <a:t>。</a:t>
            </a:r>
            <a:endParaRPr kumimoji="0" lang="en-US" altLang="zh-TW" b="1">
              <a:solidFill>
                <a:srgbClr val="0000FF"/>
              </a:solidFill>
              <a:latin typeface="+mj-ea"/>
              <a:ea typeface="+mj-ea"/>
            </a:endParaRPr>
          </a:p>
          <a:p>
            <a:pPr marL="354013" lvl="1" indent="-265113" algn="just" eaLnBrk="1" hangingPunct="1">
              <a:lnSpc>
                <a:spcPts val="2800"/>
              </a:lnSpc>
              <a:spcBef>
                <a:spcPts val="0"/>
              </a:spcBef>
              <a:buClr>
                <a:srgbClr val="006600"/>
              </a:buClr>
              <a:buSzPct val="75000"/>
              <a:defRPr/>
            </a:pPr>
            <a:r>
              <a:rPr kumimoji="0" lang="en-US" altLang="zh-TW" b="1">
                <a:solidFill>
                  <a:srgbClr val="0000FF"/>
                </a:solidFill>
                <a:latin typeface="+mj-ea"/>
                <a:ea typeface="+mj-ea"/>
              </a:rPr>
              <a:t>4.</a:t>
            </a:r>
            <a:r>
              <a:rPr kumimoji="0" lang="zh-TW" altLang="en-US" b="1">
                <a:solidFill>
                  <a:srgbClr val="0000FF"/>
                </a:solidFill>
                <a:latin typeface="+mj-ea"/>
                <a:ea typeface="+mj-ea"/>
              </a:rPr>
              <a:t>廠商所提供之服務，</a:t>
            </a:r>
            <a:r>
              <a:rPr kumimoji="0" lang="zh-TW" altLang="en-US" b="1" u="sng">
                <a:latin typeface="+mj-ea"/>
                <a:ea typeface="+mj-ea"/>
              </a:rPr>
              <a:t>如為軟體或系統發展，須針對各版本進行版本管理，並依照資安管理相關規範提供權限控管與存取紀錄保存</a:t>
            </a:r>
            <a:r>
              <a:rPr kumimoji="0" lang="zh-TW" altLang="en-US" b="1">
                <a:solidFill>
                  <a:srgbClr val="0000FF"/>
                </a:solidFill>
                <a:latin typeface="+mj-ea"/>
                <a:ea typeface="+mj-ea"/>
              </a:rPr>
              <a:t>。</a:t>
            </a:r>
          </a:p>
          <a:p>
            <a:pPr marL="354013" lvl="1" indent="-265113" algn="just" eaLnBrk="1" hangingPunct="1">
              <a:lnSpc>
                <a:spcPts val="2800"/>
              </a:lnSpc>
              <a:spcBef>
                <a:spcPts val="0"/>
              </a:spcBef>
              <a:buClr>
                <a:srgbClr val="006600"/>
              </a:buClr>
              <a:buSzPct val="75000"/>
              <a:defRPr/>
            </a:pPr>
            <a:r>
              <a:rPr kumimoji="0" lang="en-US" altLang="zh-TW" b="1">
                <a:solidFill>
                  <a:srgbClr val="0000FF"/>
                </a:solidFill>
                <a:latin typeface="+mj-ea"/>
                <a:ea typeface="+mj-ea"/>
              </a:rPr>
              <a:t>5.</a:t>
            </a:r>
            <a:r>
              <a:rPr kumimoji="0" lang="zh-TW" altLang="en-US" b="1">
                <a:solidFill>
                  <a:srgbClr val="0000FF"/>
                </a:solidFill>
                <a:latin typeface="+mj-ea"/>
                <a:ea typeface="+mj-ea"/>
              </a:rPr>
              <a:t>廠商提供服務，</a:t>
            </a:r>
            <a:r>
              <a:rPr kumimoji="0" lang="zh-TW" altLang="en-US" b="1" u="sng">
                <a:latin typeface="+mj-ea"/>
                <a:ea typeface="+mj-ea"/>
              </a:rPr>
              <a:t>如違反資通安全相關法令或知悉發生資安事件時，必須立即通報機關</a:t>
            </a:r>
            <a:r>
              <a:rPr kumimoji="0" lang="zh-TW" altLang="en-US" b="1">
                <a:solidFill>
                  <a:srgbClr val="0000FF"/>
                </a:solidFill>
                <a:latin typeface="+mj-ea"/>
                <a:ea typeface="+mj-ea"/>
              </a:rPr>
              <a:t>，提出緊急應變處置，並配合機關做後續處理。</a:t>
            </a:r>
          </a:p>
          <a:p>
            <a:pPr marL="354013" lvl="1" indent="-265113" algn="just" eaLnBrk="1" hangingPunct="1">
              <a:lnSpc>
                <a:spcPts val="2800"/>
              </a:lnSpc>
              <a:spcBef>
                <a:spcPts val="0"/>
              </a:spcBef>
              <a:buClr>
                <a:srgbClr val="006600"/>
              </a:buClr>
              <a:buSzPct val="75000"/>
              <a:defRPr/>
            </a:pPr>
            <a:r>
              <a:rPr kumimoji="0" lang="en-US" altLang="zh-TW" b="1">
                <a:solidFill>
                  <a:srgbClr val="0000FF"/>
                </a:solidFill>
                <a:latin typeface="+mj-ea"/>
                <a:ea typeface="+mj-ea"/>
              </a:rPr>
              <a:t>6.</a:t>
            </a:r>
            <a:r>
              <a:rPr kumimoji="0" lang="zh-TW" altLang="en-US" b="1">
                <a:solidFill>
                  <a:srgbClr val="0000FF"/>
                </a:solidFill>
                <a:latin typeface="+mj-ea"/>
                <a:ea typeface="+mj-ea"/>
              </a:rPr>
              <a:t>廠商應確實執行組態管理</a:t>
            </a:r>
            <a:r>
              <a:rPr kumimoji="0" lang="en-US" altLang="zh-TW" b="1">
                <a:solidFill>
                  <a:srgbClr val="0000FF"/>
                </a:solidFill>
                <a:latin typeface="+mj-ea"/>
                <a:ea typeface="+mj-ea"/>
              </a:rPr>
              <a:t>(Configuration Management)</a:t>
            </a:r>
            <a:r>
              <a:rPr kumimoji="0" lang="zh-TW" altLang="en-US" b="1">
                <a:solidFill>
                  <a:srgbClr val="0000FF"/>
                </a:solidFill>
                <a:latin typeface="+mj-ea"/>
                <a:ea typeface="+mj-ea"/>
              </a:rPr>
              <a:t>，以確保系統之完整性及一致性，以符合機關對系統品質及資通安全的要求。</a:t>
            </a:r>
          </a:p>
          <a:p>
            <a:pPr marL="354013" lvl="1" indent="-265113" algn="just" eaLnBrk="1" hangingPunct="1">
              <a:lnSpc>
                <a:spcPts val="2800"/>
              </a:lnSpc>
              <a:spcBef>
                <a:spcPts val="0"/>
              </a:spcBef>
              <a:buClr>
                <a:srgbClr val="006600"/>
              </a:buClr>
              <a:buSzPct val="75000"/>
              <a:defRPr/>
            </a:pPr>
            <a:r>
              <a:rPr kumimoji="0" lang="en-US" altLang="zh-TW" b="1">
                <a:solidFill>
                  <a:srgbClr val="0000FF"/>
                </a:solidFill>
                <a:latin typeface="+mj-ea"/>
                <a:ea typeface="+mj-ea"/>
              </a:rPr>
              <a:t>7.</a:t>
            </a:r>
            <a:r>
              <a:rPr kumimoji="0" lang="zh-TW" altLang="en-US" b="1">
                <a:solidFill>
                  <a:srgbClr val="0000FF"/>
                </a:solidFill>
                <a:latin typeface="+mj-ea"/>
                <a:ea typeface="+mj-ea"/>
              </a:rPr>
              <a:t>廠商如違反第</a:t>
            </a:r>
            <a:r>
              <a:rPr kumimoji="0" lang="en-US" altLang="zh-TW" b="1">
                <a:solidFill>
                  <a:srgbClr val="0000FF"/>
                </a:solidFill>
                <a:latin typeface="+mj-ea"/>
                <a:ea typeface="+mj-ea"/>
              </a:rPr>
              <a:t>1</a:t>
            </a:r>
            <a:r>
              <a:rPr kumimoji="0" lang="zh-TW" altLang="en-US" b="1">
                <a:solidFill>
                  <a:srgbClr val="0000FF"/>
                </a:solidFill>
                <a:latin typeface="+mj-ea"/>
                <a:ea typeface="+mj-ea"/>
              </a:rPr>
              <a:t>目至第</a:t>
            </a:r>
            <a:r>
              <a:rPr kumimoji="0" lang="en-US" altLang="zh-TW" b="1">
                <a:solidFill>
                  <a:srgbClr val="0000FF"/>
                </a:solidFill>
                <a:latin typeface="+mj-ea"/>
                <a:ea typeface="+mj-ea"/>
              </a:rPr>
              <a:t>6</a:t>
            </a:r>
            <a:r>
              <a:rPr kumimoji="0" lang="zh-TW" altLang="en-US" b="1">
                <a:solidFill>
                  <a:srgbClr val="0000FF"/>
                </a:solidFill>
                <a:latin typeface="+mj-ea"/>
                <a:ea typeface="+mj-ea"/>
              </a:rPr>
              <a:t>目規定，應適用第</a:t>
            </a:r>
            <a:r>
              <a:rPr kumimoji="0" lang="en-US" altLang="zh-TW" b="1">
                <a:solidFill>
                  <a:srgbClr val="0000FF"/>
                </a:solidFill>
                <a:latin typeface="+mj-ea"/>
                <a:ea typeface="+mj-ea"/>
              </a:rPr>
              <a:t>15</a:t>
            </a:r>
            <a:r>
              <a:rPr kumimoji="0" lang="zh-TW" altLang="en-US" b="1">
                <a:solidFill>
                  <a:srgbClr val="0000FF"/>
                </a:solidFill>
                <a:latin typeface="+mj-ea"/>
                <a:ea typeface="+mj-ea"/>
              </a:rPr>
              <a:t>條之違約責任，並就機關所受損害負賠償之責；如致他人權利受有損害時，廠商亦應負責。</a:t>
            </a:r>
          </a:p>
        </p:txBody>
      </p:sp>
      <p:sp>
        <p:nvSpPr>
          <p:cNvPr id="7" name="Rectangle 2"/>
          <p:cNvSpPr txBox="1">
            <a:spLocks noChangeArrowheads="1"/>
          </p:cNvSpPr>
          <p:nvPr/>
        </p:nvSpPr>
        <p:spPr bwMode="auto">
          <a:xfrm>
            <a:off x="511175" y="549275"/>
            <a:ext cx="7625221"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defRPr/>
            </a:pPr>
            <a:r>
              <a:rPr lang="zh-TW" altLang="en-US" sz="2800">
                <a:solidFill>
                  <a:srgbClr val="003399"/>
                </a:solidFill>
                <a:latin typeface="+mj-ea"/>
                <a:cs typeface="Times New Roman" panose="02020603050405020304" pitchFamily="18" charset="0"/>
              </a:rPr>
              <a:t>第</a:t>
            </a:r>
            <a:r>
              <a:rPr lang="en-US" altLang="zh-TW" sz="2800">
                <a:solidFill>
                  <a:srgbClr val="003399"/>
                </a:solidFill>
                <a:latin typeface="+mj-ea"/>
                <a:cs typeface="Times New Roman" panose="02020603050405020304" pitchFamily="18" charset="0"/>
              </a:rPr>
              <a:t>16</a:t>
            </a:r>
            <a:r>
              <a:rPr lang="zh-TW" altLang="en-US" sz="2800">
                <a:solidFill>
                  <a:srgbClr val="003399"/>
                </a:solidFill>
                <a:latin typeface="+mj-ea"/>
                <a:cs typeface="Times New Roman" panose="02020603050405020304" pitchFamily="18" charset="0"/>
              </a:rPr>
              <a:t>條　權利及責任</a:t>
            </a:r>
            <a:r>
              <a:rPr kumimoji="0" lang="en-US" altLang="zh-TW" sz="2800">
                <a:solidFill>
                  <a:srgbClr val="0000FF"/>
                </a:solidFill>
                <a:latin typeface="+mj-ea"/>
              </a:rPr>
              <a:t>(</a:t>
            </a:r>
            <a:r>
              <a:rPr kumimoji="0" lang="en-US" altLang="zh-TW" sz="2800">
                <a:solidFill>
                  <a:srgbClr val="C00000"/>
                </a:solidFill>
                <a:latin typeface="+mj-ea"/>
              </a:rPr>
              <a:t>108.09.17</a:t>
            </a:r>
            <a:r>
              <a:rPr kumimoji="0" lang="zh-TW" altLang="en-US" sz="2800">
                <a:solidFill>
                  <a:srgbClr val="C00000"/>
                </a:solidFill>
                <a:latin typeface="+mj-ea"/>
              </a:rPr>
              <a:t>契約範本修正</a:t>
            </a:r>
            <a:r>
              <a:rPr kumimoji="0" lang="en-US" altLang="zh-TW" sz="2800">
                <a:solidFill>
                  <a:srgbClr val="0000FF"/>
                </a:solidFill>
                <a:latin typeface="+mj-ea"/>
              </a:rPr>
              <a:t>)</a:t>
            </a:r>
            <a:endParaRPr lang="en-US" altLang="zh-TW" sz="2800" dirty="0">
              <a:solidFill>
                <a:srgbClr val="006600"/>
              </a:solidFill>
              <a:latin typeface="+mj-ea"/>
              <a:cs typeface="Times New Roman" panose="02020603050405020304" pitchFamily="18" charset="0"/>
            </a:endParaRPr>
          </a:p>
        </p:txBody>
      </p:sp>
    </p:spTree>
    <p:extLst>
      <p:ext uri="{BB962C8B-B14F-4D97-AF65-F5344CB8AC3E}">
        <p14:creationId xmlns:p14="http://schemas.microsoft.com/office/powerpoint/2010/main" val="17081132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txBox="1">
            <a:spLocks noGrp="1"/>
          </p:cNvSpPr>
          <p:nvPr/>
        </p:nvSpPr>
        <p:spPr>
          <a:xfrm>
            <a:off x="8229600" y="6477000"/>
            <a:ext cx="762000" cy="244475"/>
          </a:xfrm>
          <a:prstGeom prst="rect">
            <a:avLst/>
          </a:prstGeom>
          <a:noFill/>
        </p:spPr>
        <p:txBody>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r" eaLnBrk="1" hangingPunct="1">
              <a:defRPr/>
            </a:pPr>
            <a:fld id="{C3A4CCE4-461A-4402-AB19-54F484692F26}" type="slidenum">
              <a:rPr kumimoji="0" lang="en-US" altLang="zh-TW" sz="1600" b="1" smtClean="0">
                <a:solidFill>
                  <a:srgbClr val="AD1F1F"/>
                </a:solidFill>
                <a:effectLst>
                  <a:outerShdw blurRad="38100" dist="38100" dir="2700000" algn="tl">
                    <a:srgbClr val="C0C0C0"/>
                  </a:outerShdw>
                </a:effectLst>
              </a:rPr>
              <a:pPr algn="r" eaLnBrk="1" hangingPunct="1">
                <a:defRPr/>
              </a:pPr>
              <a:t>102</a:t>
            </a:fld>
            <a:endParaRPr kumimoji="0" lang="en-US" altLang="zh-TW" sz="1600" b="1">
              <a:solidFill>
                <a:srgbClr val="AD1F1F"/>
              </a:solidFill>
              <a:effectLst>
                <a:outerShdw blurRad="38100" dist="38100" dir="2700000" algn="tl">
                  <a:srgbClr val="C0C0C0"/>
                </a:outerShdw>
              </a:effectLst>
            </a:endParaRPr>
          </a:p>
        </p:txBody>
      </p:sp>
      <p:sp>
        <p:nvSpPr>
          <p:cNvPr id="6" name="Text Box 4"/>
          <p:cNvSpPr txBox="1">
            <a:spLocks noChangeArrowheads="1"/>
          </p:cNvSpPr>
          <p:nvPr/>
        </p:nvSpPr>
        <p:spPr bwMode="auto">
          <a:xfrm>
            <a:off x="539750" y="344488"/>
            <a:ext cx="6985000"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defRPr/>
            </a:pPr>
            <a:r>
              <a:rPr lang="zh-TW" altLang="en-US" sz="3200" b="1" dirty="0">
                <a:solidFill>
                  <a:srgbClr val="006600"/>
                </a:solidFill>
                <a:latin typeface="微軟正黑體" panose="020B0604030504040204" pitchFamily="34" charset="-120"/>
                <a:ea typeface="微軟正黑體" panose="020B0604030504040204" pitchFamily="34" charset="-120"/>
              </a:rPr>
              <a:t>資訊服務採購實務 </a:t>
            </a:r>
            <a:r>
              <a:rPr lang="en-US" altLang="zh-TW" sz="3200" b="1" dirty="0">
                <a:solidFill>
                  <a:srgbClr val="006600"/>
                </a:solidFill>
                <a:latin typeface="微軟正黑體" panose="020B0604030504040204" pitchFamily="34" charset="-120"/>
                <a:ea typeface="微軟正黑體" panose="020B0604030504040204" pitchFamily="34" charset="-120"/>
                <a:cs typeface="Times New Roman" panose="02020603050405020304" pitchFamily="18" charset="0"/>
              </a:rPr>
              <a:t>Q</a:t>
            </a:r>
            <a:r>
              <a:rPr lang="zh-TW" altLang="en-US" sz="3200" b="1" dirty="0">
                <a:solidFill>
                  <a:srgbClr val="006600"/>
                </a:solidFill>
                <a:latin typeface="微軟正黑體" panose="020B0604030504040204" pitchFamily="34" charset="-120"/>
                <a:ea typeface="微軟正黑體" panose="020B0604030504040204" pitchFamily="34" charset="-120"/>
                <a:cs typeface="Times New Roman" panose="02020603050405020304" pitchFamily="18" charset="0"/>
              </a:rPr>
              <a:t> </a:t>
            </a:r>
            <a:r>
              <a:rPr lang="en-US" altLang="zh-TW" sz="3200" b="1" dirty="0">
                <a:solidFill>
                  <a:srgbClr val="006600"/>
                </a:solidFill>
                <a:latin typeface="微軟正黑體" panose="020B0604030504040204" pitchFamily="34" charset="-120"/>
                <a:ea typeface="微軟正黑體" panose="020B0604030504040204" pitchFamily="34" charset="-120"/>
                <a:cs typeface="Times New Roman" panose="02020603050405020304" pitchFamily="18" charset="0"/>
              </a:rPr>
              <a:t>&amp; A</a:t>
            </a:r>
          </a:p>
        </p:txBody>
      </p:sp>
      <p:sp>
        <p:nvSpPr>
          <p:cNvPr id="268292" name="Rectangle 11"/>
          <p:cNvSpPr>
            <a:spLocks noChangeArrowheads="1"/>
          </p:cNvSpPr>
          <p:nvPr/>
        </p:nvSpPr>
        <p:spPr bwMode="auto">
          <a:xfrm>
            <a:off x="323850" y="1274763"/>
            <a:ext cx="8424863"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42913" indent="-442913">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just">
              <a:buClr>
                <a:srgbClr val="F0A22E"/>
              </a:buClr>
              <a:buFont typeface="Wingdings 2" panose="05020102010507070707" pitchFamily="18" charset="2"/>
              <a:buNone/>
            </a:pPr>
            <a:r>
              <a:rPr lang="en-US" altLang="zh-TW" sz="2400" b="1">
                <a:solidFill>
                  <a:srgbClr val="C00000"/>
                </a:solidFill>
                <a:latin typeface="微軟正黑體" panose="020B0604030504040204" pitchFamily="34" charset="-120"/>
                <a:ea typeface="微軟正黑體" panose="020B0604030504040204" pitchFamily="34" charset="-120"/>
              </a:rPr>
              <a:t>Q</a:t>
            </a:r>
            <a:r>
              <a:rPr lang="zh-TW" altLang="en-US" sz="2400" b="1">
                <a:solidFill>
                  <a:srgbClr val="C00000"/>
                </a:solidFill>
                <a:latin typeface="微軟正黑體" panose="020B0604030504040204" pitchFamily="34" charset="-120"/>
                <a:ea typeface="微軟正黑體" panose="020B0604030504040204" pitchFamily="34" charset="-120"/>
              </a:rPr>
              <a:t>：</a:t>
            </a:r>
            <a:r>
              <a:rPr lang="zh-TW" altLang="en-US" sz="2400" b="1">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系統建置如只取得使用權，倘原建置廠商倒閉，是否可另行招標找另一家廠商接續系統之修改或調整</a:t>
            </a:r>
            <a:r>
              <a:rPr lang="en-US" altLang="zh-TW" sz="2400" b="1">
                <a:solidFill>
                  <a:srgbClr val="0000FF"/>
                </a:solidFill>
                <a:latin typeface="微軟正黑體" panose="020B0604030504040204" pitchFamily="34" charset="-120"/>
                <a:ea typeface="微軟正黑體" panose="020B0604030504040204" pitchFamily="34" charset="-120"/>
              </a:rPr>
              <a:t>?</a:t>
            </a:r>
          </a:p>
        </p:txBody>
      </p:sp>
      <p:sp>
        <p:nvSpPr>
          <p:cNvPr id="268293" name="Rectangle 11"/>
          <p:cNvSpPr>
            <a:spLocks noChangeArrowheads="1"/>
          </p:cNvSpPr>
          <p:nvPr/>
        </p:nvSpPr>
        <p:spPr bwMode="auto">
          <a:xfrm>
            <a:off x="323850" y="2708275"/>
            <a:ext cx="8424863" cy="212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42913" indent="-442913">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just">
              <a:buClr>
                <a:srgbClr val="F0A22E"/>
              </a:buClr>
              <a:buFont typeface="Wingdings 2" panose="05020102010507070707" pitchFamily="18" charset="2"/>
              <a:buNone/>
            </a:pPr>
            <a:r>
              <a:rPr lang="en-US" altLang="zh-TW" sz="2400" b="1">
                <a:solidFill>
                  <a:srgbClr val="C00000"/>
                </a:solidFill>
                <a:latin typeface="微軟正黑體" panose="020B0604030504040204" pitchFamily="34" charset="-120"/>
                <a:ea typeface="微軟正黑體" panose="020B0604030504040204" pitchFamily="34" charset="-120"/>
              </a:rPr>
              <a:t>A</a:t>
            </a:r>
            <a:r>
              <a:rPr lang="zh-TW" altLang="en-US" sz="2400" b="1">
                <a:solidFill>
                  <a:srgbClr val="C00000"/>
                </a:solidFill>
                <a:latin typeface="微軟正黑體" panose="020B0604030504040204" pitchFamily="34" charset="-120"/>
                <a:ea typeface="微軟正黑體" panose="020B0604030504040204" pitchFamily="34" charset="-120"/>
              </a:rPr>
              <a:t>：</a:t>
            </a:r>
            <a:r>
              <a:rPr lang="zh-TW" altLang="en-US" sz="2400" b="1">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可於契約約定將原始碼（</a:t>
            </a:r>
            <a:r>
              <a:rPr lang="en-US" altLang="zh-TW" sz="2400" b="1">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source code</a:t>
            </a:r>
            <a:r>
              <a:rPr lang="zh-TW" altLang="en-US" sz="2400" b="1">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）存在第三方律師保管，倘有特殊情形發生</a:t>
            </a:r>
            <a:r>
              <a:rPr lang="en-US" altLang="zh-TW" sz="2400" b="1">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400" b="1">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例如廠商倒閉</a:t>
            </a:r>
            <a:r>
              <a:rPr lang="en-US" altLang="zh-TW" sz="2400" b="1">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400" b="1">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或約定一定期限後，機關即可自動取得該原始碼；或約定雙方共同擁有該系統之所有權，但機關僅只能在機關內部使用，而原建置廠商則可以無限制地進行商業使用。</a:t>
            </a:r>
            <a:endParaRPr lang="en-US" altLang="zh-TW" sz="2400" b="1">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233493743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D08ACB4D-1C1A-4AF4-B6BC-FC224C0414FC}" type="slidenum">
              <a:rPr lang="en-US" altLang="zh-TW" sz="1400" smtClean="0">
                <a:solidFill>
                  <a:srgbClr val="AD1F1F"/>
                </a:solidFill>
                <a:latin typeface="Times New Roman" panose="02020603050405020304" pitchFamily="18" charset="0"/>
              </a:rPr>
              <a:pPr>
                <a:spcBef>
                  <a:spcPct val="0"/>
                </a:spcBef>
                <a:buClrTx/>
                <a:buSzTx/>
                <a:buFontTx/>
                <a:buNone/>
                <a:defRPr/>
              </a:pPr>
              <a:t>103</a:t>
            </a:fld>
            <a:endParaRPr lang="en-US" altLang="zh-TW" sz="1400">
              <a:solidFill>
                <a:srgbClr val="AD1F1F"/>
              </a:solidFill>
              <a:latin typeface="Times New Roman" panose="02020603050405020304" pitchFamily="18" charset="0"/>
            </a:endParaRPr>
          </a:p>
        </p:txBody>
      </p:sp>
      <p:sp>
        <p:nvSpPr>
          <p:cNvPr id="4" name="Rectangle 2"/>
          <p:cNvSpPr txBox="1">
            <a:spLocks noChangeArrowheads="1"/>
          </p:cNvSpPr>
          <p:nvPr/>
        </p:nvSpPr>
        <p:spPr bwMode="auto">
          <a:xfrm>
            <a:off x="395288" y="542926"/>
            <a:ext cx="8596312" cy="471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defRPr/>
            </a:pPr>
            <a:r>
              <a:rPr lang="zh-TW" altLang="en-US" sz="2800">
                <a:solidFill>
                  <a:srgbClr val="003399"/>
                </a:solidFill>
                <a:latin typeface="微軟正黑體" panose="020B0604030504040204" pitchFamily="34" charset="-120"/>
                <a:cs typeface="Times New Roman" panose="02020603050405020304" pitchFamily="18" charset="0"/>
              </a:rPr>
              <a:t>第</a:t>
            </a:r>
            <a:r>
              <a:rPr lang="en-US" altLang="zh-TW" sz="2800">
                <a:solidFill>
                  <a:srgbClr val="003399"/>
                </a:solidFill>
                <a:latin typeface="微軟正黑體" panose="020B0604030504040204" pitchFamily="34" charset="-120"/>
                <a:cs typeface="Times New Roman" panose="02020603050405020304" pitchFamily="18" charset="0"/>
              </a:rPr>
              <a:t>18</a:t>
            </a:r>
            <a:r>
              <a:rPr lang="zh-TW" altLang="en-US" sz="2800">
                <a:solidFill>
                  <a:srgbClr val="003399"/>
                </a:solidFill>
                <a:latin typeface="微軟正黑體" panose="020B0604030504040204" pitchFamily="34" charset="-120"/>
                <a:cs typeface="Times New Roman" panose="02020603050405020304" pitchFamily="18" charset="0"/>
              </a:rPr>
              <a:t>條　契約終止、解除及暫停執行</a:t>
            </a:r>
            <a:r>
              <a:rPr lang="en-US" altLang="zh-TW" sz="2800">
                <a:solidFill>
                  <a:srgbClr val="003399"/>
                </a:solidFill>
                <a:latin typeface="微軟正黑體" panose="020B0604030504040204" pitchFamily="34" charset="-120"/>
                <a:cs typeface="Times New Roman" panose="02020603050405020304" pitchFamily="18" charset="0"/>
              </a:rPr>
              <a:t>(</a:t>
            </a:r>
            <a:r>
              <a:rPr lang="en-US" altLang="zh-TW" sz="2800">
                <a:solidFill>
                  <a:srgbClr val="C00000"/>
                </a:solidFill>
                <a:latin typeface="微軟正黑體" panose="020B0604030504040204" pitchFamily="34" charset="-120"/>
                <a:cs typeface="Times New Roman" panose="02020603050405020304" pitchFamily="18" charset="0"/>
              </a:rPr>
              <a:t>109.01.30</a:t>
            </a:r>
            <a:r>
              <a:rPr lang="zh-TW" altLang="en-US" sz="2800">
                <a:solidFill>
                  <a:srgbClr val="C00000"/>
                </a:solidFill>
                <a:latin typeface="微軟正黑體" panose="020B0604030504040204" pitchFamily="34" charset="-120"/>
                <a:cs typeface="Times New Roman" panose="02020603050405020304" pitchFamily="18" charset="0"/>
              </a:rPr>
              <a:t>版</a:t>
            </a:r>
            <a:r>
              <a:rPr lang="en-US" altLang="zh-TW" sz="2800">
                <a:solidFill>
                  <a:srgbClr val="003399"/>
                </a:solidFill>
                <a:latin typeface="微軟正黑體" panose="020B0604030504040204" pitchFamily="34" charset="-120"/>
                <a:cs typeface="Times New Roman" panose="02020603050405020304" pitchFamily="18" charset="0"/>
              </a:rPr>
              <a:t>)</a:t>
            </a:r>
          </a:p>
        </p:txBody>
      </p:sp>
      <p:sp>
        <p:nvSpPr>
          <p:cNvPr id="6" name="Rectangle 11"/>
          <p:cNvSpPr>
            <a:spLocks noChangeArrowheads="1"/>
          </p:cNvSpPr>
          <p:nvPr/>
        </p:nvSpPr>
        <p:spPr bwMode="auto">
          <a:xfrm>
            <a:off x="179388" y="1073150"/>
            <a:ext cx="8812212" cy="5524202"/>
          </a:xfrm>
          <a:prstGeom prst="rect">
            <a:avLst/>
          </a:prstGeom>
          <a:noFill/>
          <a:ln w="9525">
            <a:noFill/>
            <a:miter lim="800000"/>
            <a:headEnd/>
            <a:tailEnd/>
          </a:ln>
          <a:effectLst/>
        </p:spPr>
        <p:txBody>
          <a:bodyPr/>
          <a:lstStyle/>
          <a:p>
            <a:pPr marL="627063" lvl="1" indent="-557213" algn="just" eaLnBrk="1" hangingPunct="1">
              <a:lnSpc>
                <a:spcPts val="2600"/>
              </a:lnSpc>
              <a:spcBef>
                <a:spcPts val="0"/>
              </a:spcBef>
              <a:buClr>
                <a:srgbClr val="006600"/>
              </a:buClr>
              <a:buSzPct val="75000"/>
              <a:defRPr/>
            </a:pPr>
            <a:r>
              <a:rPr kumimoji="0" lang="en-US" altLang="zh-TW" sz="2300" b="1">
                <a:solidFill>
                  <a:srgbClr val="0000FF"/>
                </a:solidFill>
                <a:latin typeface="微軟正黑體" panose="020B0604030504040204" pitchFamily="34" charset="-120"/>
                <a:ea typeface="微軟正黑體" panose="020B0604030504040204" pitchFamily="34" charset="-120"/>
              </a:rPr>
              <a:t>(</a:t>
            </a:r>
            <a:r>
              <a:rPr kumimoji="0" lang="zh-TW" altLang="en-US" sz="2300" b="1">
                <a:solidFill>
                  <a:srgbClr val="0000FF"/>
                </a:solidFill>
                <a:latin typeface="微軟正黑體" panose="020B0604030504040204" pitchFamily="34" charset="-120"/>
                <a:ea typeface="微軟正黑體" panose="020B0604030504040204" pitchFamily="34" charset="-120"/>
              </a:rPr>
              <a:t>二</a:t>
            </a:r>
            <a:r>
              <a:rPr kumimoji="0" lang="en-US" altLang="zh-TW" sz="2300" b="1">
                <a:solidFill>
                  <a:srgbClr val="0000FF"/>
                </a:solidFill>
                <a:latin typeface="微軟正黑體" panose="020B0604030504040204" pitchFamily="34" charset="-120"/>
                <a:ea typeface="微軟正黑體" panose="020B0604030504040204" pitchFamily="34" charset="-120"/>
              </a:rPr>
              <a:t>)</a:t>
            </a:r>
            <a:r>
              <a:rPr kumimoji="0" lang="zh-TW" altLang="en-US" sz="2300" b="1">
                <a:solidFill>
                  <a:srgbClr val="0000FF"/>
                </a:solidFill>
                <a:latin typeface="微軟正黑體" panose="020B0604030504040204" pitchFamily="34" charset="-120"/>
                <a:ea typeface="微軟正黑體" panose="020B0604030504040204" pitchFamily="34" charset="-120"/>
              </a:rPr>
              <a:t>廠商履約有下列情形之一者，機關得以書面通知廠商終止契約或解除契約之部分或全部，且不補償廠商因此所生之損失：</a:t>
            </a:r>
            <a:endParaRPr kumimoji="0" lang="en-US" altLang="zh-TW" sz="2300" b="1">
              <a:solidFill>
                <a:srgbClr val="0000FF"/>
              </a:solidFill>
              <a:latin typeface="微軟正黑體" panose="020B0604030504040204" pitchFamily="34" charset="-120"/>
              <a:ea typeface="微軟正黑體" panose="020B0604030504040204" pitchFamily="34" charset="-120"/>
            </a:endParaRPr>
          </a:p>
          <a:p>
            <a:pPr marL="355600" lvl="1" indent="-285750" algn="just" eaLnBrk="1" hangingPunct="1">
              <a:lnSpc>
                <a:spcPts val="2600"/>
              </a:lnSpc>
              <a:spcBef>
                <a:spcPts val="0"/>
              </a:spcBef>
              <a:buClr>
                <a:srgbClr val="006600"/>
              </a:buClr>
              <a:buSzPct val="75000"/>
              <a:defRPr/>
            </a:pPr>
            <a:r>
              <a:rPr kumimoji="0" lang="en-US" altLang="zh-TW" sz="2300" b="1">
                <a:solidFill>
                  <a:srgbClr val="0000FF"/>
                </a:solidFill>
                <a:latin typeface="微軟正黑體" panose="020B0604030504040204" pitchFamily="34" charset="-120"/>
                <a:ea typeface="微軟正黑體" panose="020B0604030504040204" pitchFamily="34" charset="-120"/>
              </a:rPr>
              <a:t>……</a:t>
            </a:r>
          </a:p>
          <a:p>
            <a:pPr marL="355600" lvl="1" indent="-285750" algn="just" eaLnBrk="1" hangingPunct="1">
              <a:lnSpc>
                <a:spcPts val="2600"/>
              </a:lnSpc>
              <a:spcBef>
                <a:spcPts val="0"/>
              </a:spcBef>
              <a:buClr>
                <a:srgbClr val="006600"/>
              </a:buClr>
              <a:buSzPct val="75000"/>
              <a:defRPr/>
            </a:pPr>
            <a:r>
              <a:rPr kumimoji="0" lang="en-US" altLang="zh-TW" sz="2300" b="1">
                <a:solidFill>
                  <a:srgbClr val="0000FF"/>
                </a:solidFill>
                <a:latin typeface="微軟正黑體" panose="020B0604030504040204" pitchFamily="34" charset="-120"/>
                <a:ea typeface="微軟正黑體" panose="020B0604030504040204" pitchFamily="34" charset="-120"/>
              </a:rPr>
              <a:t>6.</a:t>
            </a:r>
            <a:r>
              <a:rPr kumimoji="0" lang="zh-TW" altLang="en-US" sz="2300" b="1">
                <a:solidFill>
                  <a:srgbClr val="0000FF"/>
                </a:solidFill>
                <a:latin typeface="微軟正黑體" panose="020B0604030504040204" pitchFamily="34" charset="-120"/>
                <a:ea typeface="微軟正黑體" panose="020B0604030504040204" pitchFamily="34" charset="-120"/>
              </a:rPr>
              <a:t>因可歸責於廠商之事由，致延誤履約期限，</a:t>
            </a:r>
            <a:r>
              <a:rPr kumimoji="0" lang="zh-TW" altLang="en-US" sz="2300" b="1" u="sng">
                <a:solidFill>
                  <a:prstClr val="black"/>
                </a:solidFill>
                <a:latin typeface="微軟正黑體" panose="020B0604030504040204" pitchFamily="34" charset="-120"/>
                <a:ea typeface="微軟正黑體" panose="020B0604030504040204" pitchFamily="34" charset="-120"/>
              </a:rPr>
              <a:t>有下列情形者（招標時勾選；未勾選者為第</a:t>
            </a:r>
            <a:r>
              <a:rPr kumimoji="0" lang="en-US" altLang="zh-TW" sz="2300" b="1" u="sng">
                <a:solidFill>
                  <a:prstClr val="black"/>
                </a:solidFill>
                <a:latin typeface="微軟正黑體" panose="020B0604030504040204" pitchFamily="34" charset="-120"/>
                <a:ea typeface="微軟正黑體" panose="020B0604030504040204" pitchFamily="34" charset="-120"/>
              </a:rPr>
              <a:t>1</a:t>
            </a:r>
            <a:r>
              <a:rPr kumimoji="0" lang="zh-TW" altLang="en-US" sz="2300" b="1" u="sng">
                <a:solidFill>
                  <a:prstClr val="black"/>
                </a:solidFill>
                <a:latin typeface="微軟正黑體" panose="020B0604030504040204" pitchFamily="34" charset="-120"/>
                <a:ea typeface="微軟正黑體" panose="020B0604030504040204" pitchFamily="34" charset="-120"/>
              </a:rPr>
              <a:t>選項）：</a:t>
            </a:r>
          </a:p>
          <a:p>
            <a:pPr marL="355600" lvl="1" indent="-285750" algn="just" eaLnBrk="1" hangingPunct="1">
              <a:lnSpc>
                <a:spcPts val="2600"/>
              </a:lnSpc>
              <a:spcBef>
                <a:spcPts val="0"/>
              </a:spcBef>
              <a:buClr>
                <a:srgbClr val="006600"/>
              </a:buClr>
              <a:buSzPct val="75000"/>
              <a:defRPr/>
            </a:pPr>
            <a:r>
              <a:rPr kumimoji="0" lang="zh-TW" altLang="en-US" sz="2300" b="1" u="sng">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a:t>
            </a:r>
            <a:r>
              <a:rPr kumimoji="0" lang="zh-TW" altLang="en-US" sz="2300" b="1" u="sng">
                <a:solidFill>
                  <a:prstClr val="black"/>
                </a:solidFill>
                <a:latin typeface="微軟正黑體" panose="020B0604030504040204" pitchFamily="34" charset="-120"/>
                <a:ea typeface="微軟正黑體" panose="020B0604030504040204" pitchFamily="34" charset="-120"/>
              </a:rPr>
              <a:t>履約進度落後  </a:t>
            </a:r>
            <a:r>
              <a:rPr kumimoji="0" lang="en-US" altLang="zh-TW" sz="2300" b="1" u="sng">
                <a:solidFill>
                  <a:prstClr val="black"/>
                </a:solidFill>
                <a:latin typeface="微軟正黑體" panose="020B0604030504040204" pitchFamily="34" charset="-120"/>
                <a:ea typeface="微軟正黑體" panose="020B0604030504040204" pitchFamily="34" charset="-120"/>
              </a:rPr>
              <a:t>%(</a:t>
            </a:r>
            <a:r>
              <a:rPr kumimoji="0" lang="zh-TW" altLang="en-US" sz="2300" b="1" u="sng">
                <a:solidFill>
                  <a:prstClr val="black"/>
                </a:solidFill>
                <a:latin typeface="微軟正黑體" panose="020B0604030504040204" pitchFamily="34" charset="-120"/>
                <a:ea typeface="微軟正黑體" panose="020B0604030504040204" pitchFamily="34" charset="-120"/>
              </a:rPr>
              <a:t>由機關於招標時載明，未載明者為</a:t>
            </a:r>
            <a:r>
              <a:rPr kumimoji="0" lang="en-US" altLang="zh-TW" sz="2300" b="1" u="sng">
                <a:solidFill>
                  <a:prstClr val="black"/>
                </a:solidFill>
                <a:latin typeface="微軟正黑體" panose="020B0604030504040204" pitchFamily="34" charset="-120"/>
                <a:ea typeface="微軟正黑體" panose="020B0604030504040204" pitchFamily="34" charset="-120"/>
              </a:rPr>
              <a:t>20%)</a:t>
            </a:r>
            <a:r>
              <a:rPr kumimoji="0" lang="zh-TW" altLang="en-US" sz="2300" b="1" u="sng">
                <a:solidFill>
                  <a:prstClr val="black"/>
                </a:solidFill>
                <a:latin typeface="微軟正黑體" panose="020B0604030504040204" pitchFamily="34" charset="-120"/>
                <a:ea typeface="微軟正黑體" panose="020B0604030504040204" pitchFamily="34" charset="-120"/>
              </a:rPr>
              <a:t>以上，且日數達十日以上。</a:t>
            </a:r>
          </a:p>
          <a:p>
            <a:pPr marL="355600" lvl="1" indent="-285750" algn="just" eaLnBrk="1" hangingPunct="1">
              <a:lnSpc>
                <a:spcPts val="2600"/>
              </a:lnSpc>
              <a:spcBef>
                <a:spcPts val="0"/>
              </a:spcBef>
              <a:buClr>
                <a:srgbClr val="006600"/>
              </a:buClr>
              <a:buSzPct val="75000"/>
              <a:defRPr/>
            </a:pPr>
            <a:r>
              <a:rPr kumimoji="0" lang="zh-TW" altLang="en-US" sz="2300" b="1" u="sng">
                <a:solidFill>
                  <a:prstClr val="black"/>
                </a:solidFill>
                <a:latin typeface="微軟正黑體" panose="020B0604030504040204" pitchFamily="34" charset="-120"/>
                <a:ea typeface="微軟正黑體" panose="020B0604030504040204" pitchFamily="34" charset="-120"/>
              </a:rPr>
              <a:t>百分比之計算方式：</a:t>
            </a:r>
          </a:p>
          <a:p>
            <a:pPr marL="355600" lvl="1" indent="-285750" algn="just" eaLnBrk="1" hangingPunct="1">
              <a:lnSpc>
                <a:spcPts val="2600"/>
              </a:lnSpc>
              <a:spcBef>
                <a:spcPts val="0"/>
              </a:spcBef>
              <a:buClr>
                <a:srgbClr val="006600"/>
              </a:buClr>
              <a:buSzPct val="75000"/>
              <a:defRPr/>
            </a:pPr>
            <a:r>
              <a:rPr kumimoji="0" lang="en-US" altLang="zh-TW" sz="2300" b="1" u="sng">
                <a:solidFill>
                  <a:prstClr val="black"/>
                </a:solidFill>
                <a:latin typeface="微軟正黑體" panose="020B0604030504040204" pitchFamily="34" charset="-120"/>
                <a:ea typeface="微軟正黑體" panose="020B0604030504040204" pitchFamily="34" charset="-120"/>
              </a:rPr>
              <a:t>(1)</a:t>
            </a:r>
            <a:r>
              <a:rPr kumimoji="0" lang="zh-TW" altLang="en-US" sz="2300" b="1" u="sng">
                <a:solidFill>
                  <a:prstClr val="black"/>
                </a:solidFill>
                <a:latin typeface="微軟正黑體" panose="020B0604030504040204" pitchFamily="34" charset="-120"/>
                <a:ea typeface="微軟正黑體" panose="020B0604030504040204" pitchFamily="34" charset="-120"/>
              </a:rPr>
              <a:t>屬尚未完成履約而進度落後已達百分比者，機關應先通知廠商限期改善。屆期未改善者，如機關訂有履約進度計算方式，其通知限期改善當日及期限末日之履約進度落後百分比，分別以各該日實際進度與機關核定之預定進度百分比之差值計算；如機關未訂有履約進度計算方式，依逾期日數計算之。</a:t>
            </a:r>
          </a:p>
          <a:p>
            <a:pPr marL="355600" lvl="1" indent="-285750" algn="just" eaLnBrk="1" hangingPunct="1">
              <a:lnSpc>
                <a:spcPts val="2600"/>
              </a:lnSpc>
              <a:spcBef>
                <a:spcPts val="0"/>
              </a:spcBef>
              <a:buClr>
                <a:srgbClr val="006600"/>
              </a:buClr>
              <a:buSzPct val="75000"/>
              <a:defRPr/>
            </a:pPr>
            <a:r>
              <a:rPr kumimoji="0" lang="en-US" altLang="zh-TW" sz="2300" b="1" u="sng">
                <a:solidFill>
                  <a:prstClr val="black"/>
                </a:solidFill>
                <a:latin typeface="微軟正黑體" panose="020B0604030504040204" pitchFamily="34" charset="-120"/>
                <a:ea typeface="微軟正黑體" panose="020B0604030504040204" pitchFamily="34" charset="-120"/>
              </a:rPr>
              <a:t>(2)</a:t>
            </a:r>
            <a:r>
              <a:rPr kumimoji="0" lang="zh-TW" altLang="en-US" sz="2300" b="1" u="sng">
                <a:solidFill>
                  <a:prstClr val="black"/>
                </a:solidFill>
                <a:latin typeface="微軟正黑體" panose="020B0604030504040204" pitchFamily="34" charset="-120"/>
                <a:ea typeface="微軟正黑體" panose="020B0604030504040204" pitchFamily="34" charset="-120"/>
              </a:rPr>
              <a:t>屬已完成履約而逾履約期限，或逾最後履約期限尚未完成履約者，依逾期日數計算之。</a:t>
            </a:r>
          </a:p>
          <a:p>
            <a:pPr marL="355600" lvl="1" indent="-285750" algn="just" eaLnBrk="1" hangingPunct="1">
              <a:lnSpc>
                <a:spcPts val="2600"/>
              </a:lnSpc>
              <a:spcBef>
                <a:spcPts val="0"/>
              </a:spcBef>
              <a:buClr>
                <a:srgbClr val="006600"/>
              </a:buClr>
              <a:buSzPct val="75000"/>
              <a:defRPr/>
            </a:pPr>
            <a:r>
              <a:rPr kumimoji="0" lang="zh-TW" altLang="en-US" sz="2300" b="1" u="sng">
                <a:solidFill>
                  <a:prstClr val="black"/>
                </a:solidFill>
                <a:latin typeface="微軟正黑體" panose="020B0604030504040204" pitchFamily="34" charset="-120"/>
                <a:sym typeface="Wingdings" panose="05000000000000000000" pitchFamily="2" charset="2"/>
              </a:rPr>
              <a:t></a:t>
            </a:r>
            <a:r>
              <a:rPr kumimoji="0" lang="zh-TW" altLang="en-US" sz="2300" b="1" u="sng">
                <a:solidFill>
                  <a:prstClr val="black"/>
                </a:solidFill>
                <a:latin typeface="微軟正黑體" panose="020B0604030504040204" pitchFamily="34" charset="-120"/>
                <a:ea typeface="微軟正黑體" panose="020B0604030504040204" pitchFamily="34" charset="-120"/>
              </a:rPr>
              <a:t>其他：　　　　。 </a:t>
            </a:r>
            <a:r>
              <a:rPr kumimoji="0" lang="zh-TW" altLang="en-US" sz="2300" b="1">
                <a:solidFill>
                  <a:prstClr val="black"/>
                </a:solidFill>
                <a:latin typeface="微軟正黑體" panose="020B0604030504040204" pitchFamily="34" charset="-120"/>
                <a:ea typeface="微軟正黑體" panose="020B0604030504040204" pitchFamily="34" charset="-120"/>
              </a:rPr>
              <a:t> </a:t>
            </a:r>
            <a:r>
              <a:rPr kumimoji="0" lang="en-US" altLang="zh-TW" sz="2300" b="1">
                <a:solidFill>
                  <a:srgbClr val="0000FF"/>
                </a:solidFill>
                <a:latin typeface="微軟正黑體" panose="020B0604030504040204" pitchFamily="34" charset="-120"/>
                <a:ea typeface="微軟正黑體" panose="020B0604030504040204" pitchFamily="34" charset="-120"/>
              </a:rPr>
              <a:t>……</a:t>
            </a:r>
            <a:endParaRPr kumimoji="0" lang="zh-TW" altLang="en-US" sz="2300" b="1">
              <a:solidFill>
                <a:srgbClr val="0000FF"/>
              </a:solidFill>
              <a:latin typeface="微軟正黑體" panose="020B0604030504040204" pitchFamily="34" charset="-120"/>
              <a:ea typeface="微軟正黑體" panose="020B0604030504040204" pitchFamily="34" charset="-120"/>
            </a:endParaRPr>
          </a:p>
          <a:p>
            <a:pPr marL="627063" lvl="1" indent="-557213" algn="just" eaLnBrk="1" hangingPunct="1">
              <a:lnSpc>
                <a:spcPts val="2600"/>
              </a:lnSpc>
              <a:spcBef>
                <a:spcPts val="0"/>
              </a:spcBef>
              <a:buClr>
                <a:srgbClr val="006600"/>
              </a:buClr>
              <a:buSzPct val="75000"/>
              <a:defRPr/>
            </a:pPr>
            <a:endParaRPr kumimoji="0" lang="zh-TW" altLang="en-US" sz="2300" b="1">
              <a:solidFill>
                <a:srgbClr val="0000FF"/>
              </a:solidFill>
              <a:latin typeface="微軟正黑體" panose="020B0604030504040204" pitchFamily="34" charset="-120"/>
              <a:ea typeface="微軟正黑體" panose="020B0604030504040204" pitchFamily="34" charset="-120"/>
            </a:endParaRPr>
          </a:p>
          <a:p>
            <a:pPr marL="627063" lvl="1" indent="-557213" algn="just" eaLnBrk="1" hangingPunct="1">
              <a:lnSpc>
                <a:spcPts val="2600"/>
              </a:lnSpc>
              <a:spcBef>
                <a:spcPts val="0"/>
              </a:spcBef>
              <a:buClr>
                <a:srgbClr val="006600"/>
              </a:buClr>
              <a:buSzPct val="75000"/>
              <a:defRPr/>
            </a:pPr>
            <a:endParaRPr kumimoji="0" lang="zh-TW" altLang="en-US" sz="2300" b="1">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48396996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EFBFA67D-95AB-48D5-976B-4A79F284267F}" type="slidenum">
              <a:rPr lang="en-US" altLang="zh-TW" sz="1400" smtClean="0">
                <a:solidFill>
                  <a:srgbClr val="AD1F1F"/>
                </a:solidFill>
                <a:latin typeface="Times New Roman" panose="02020603050405020304" pitchFamily="18" charset="0"/>
              </a:rPr>
              <a:pPr>
                <a:spcBef>
                  <a:spcPct val="0"/>
                </a:spcBef>
                <a:buClrTx/>
                <a:buSzTx/>
                <a:buFontTx/>
                <a:buNone/>
                <a:defRPr/>
              </a:pPr>
              <a:t>104</a:t>
            </a:fld>
            <a:endParaRPr lang="en-US" altLang="zh-TW" sz="1400">
              <a:solidFill>
                <a:srgbClr val="AD1F1F"/>
              </a:solidFill>
              <a:latin typeface="Times New Roman" panose="02020603050405020304" pitchFamily="18" charset="0"/>
            </a:endParaRPr>
          </a:p>
        </p:txBody>
      </p:sp>
      <p:sp>
        <p:nvSpPr>
          <p:cNvPr id="6" name="書卷 (水平) 5"/>
          <p:cNvSpPr/>
          <p:nvPr/>
        </p:nvSpPr>
        <p:spPr>
          <a:xfrm>
            <a:off x="1151620" y="2384884"/>
            <a:ext cx="7077980" cy="2268538"/>
          </a:xfrm>
          <a:prstGeom prst="horizontalScroll">
            <a:avLst/>
          </a:prstGeom>
          <a:blipFill>
            <a:blip r:embed="rId3"/>
            <a:tile tx="0" ty="0" sx="100000" sy="100000" flip="none" algn="tl"/>
          </a:blipFill>
          <a:ln>
            <a:solidFill>
              <a:srgbClr val="66003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3800" b="1" dirty="0">
                <a:solidFill>
                  <a:srgbClr val="000099"/>
                </a:solidFill>
                <a:latin typeface="微軟正黑體" panose="020B0604030504040204" pitchFamily="34" charset="-120"/>
                <a:ea typeface="微軟正黑體" panose="020B0604030504040204" pitchFamily="34" charset="-120"/>
              </a:rPr>
              <a:t>資訊採購</a:t>
            </a:r>
            <a:r>
              <a:rPr lang="zh-TW" altLang="en-US" sz="3800" b="1">
                <a:solidFill>
                  <a:srgbClr val="000099"/>
                </a:solidFill>
                <a:latin typeface="微軟正黑體" panose="020B0604030504040204" pitchFamily="34" charset="-120"/>
                <a:ea typeface="微軟正黑體" panose="020B0604030504040204" pitchFamily="34" charset="-120"/>
              </a:rPr>
              <a:t>履約管理、契約變更</a:t>
            </a:r>
            <a:endParaRPr lang="zh-TW" altLang="en-US" sz="38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472BD709-117F-4EA4-8665-09979AA1F47C}" type="slidenum">
              <a:rPr lang="en-US" altLang="zh-TW" sz="1400" smtClean="0">
                <a:solidFill>
                  <a:srgbClr val="AD1F1F"/>
                </a:solidFill>
                <a:latin typeface="Times New Roman" panose="02020603050405020304" pitchFamily="18" charset="0"/>
              </a:rPr>
              <a:pPr>
                <a:spcBef>
                  <a:spcPct val="0"/>
                </a:spcBef>
                <a:buClrTx/>
                <a:buSzTx/>
                <a:buFontTx/>
                <a:buNone/>
                <a:defRPr/>
              </a:pPr>
              <a:t>105</a:t>
            </a:fld>
            <a:endParaRPr lang="en-US" altLang="zh-TW" sz="1400">
              <a:solidFill>
                <a:srgbClr val="AD1F1F"/>
              </a:solidFill>
              <a:latin typeface="Times New Roman" panose="02020603050405020304" pitchFamily="18" charset="0"/>
            </a:endParaRPr>
          </a:p>
        </p:txBody>
      </p:sp>
      <p:sp>
        <p:nvSpPr>
          <p:cNvPr id="4" name="Rectangle 2"/>
          <p:cNvSpPr txBox="1">
            <a:spLocks noChangeArrowheads="1"/>
          </p:cNvSpPr>
          <p:nvPr/>
        </p:nvSpPr>
        <p:spPr bwMode="auto">
          <a:xfrm>
            <a:off x="511175" y="549275"/>
            <a:ext cx="3700463"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defRPr/>
            </a:pPr>
            <a:r>
              <a:rPr lang="zh-TW" altLang="en-US" sz="2800">
                <a:solidFill>
                  <a:srgbClr val="003399"/>
                </a:solidFill>
                <a:latin typeface="微軟正黑體" panose="020B0604030504040204" pitchFamily="34" charset="-120"/>
                <a:cs typeface="Times New Roman" panose="02020603050405020304" pitchFamily="18" charset="0"/>
              </a:rPr>
              <a:t>第</a:t>
            </a:r>
            <a:r>
              <a:rPr lang="en-US" altLang="zh-TW" sz="2800">
                <a:solidFill>
                  <a:srgbClr val="003399"/>
                </a:solidFill>
                <a:latin typeface="微軟正黑體" panose="020B0604030504040204" pitchFamily="34" charset="-120"/>
                <a:cs typeface="Times New Roman" panose="02020603050405020304" pitchFamily="18" charset="0"/>
              </a:rPr>
              <a:t>8</a:t>
            </a:r>
            <a:r>
              <a:rPr lang="zh-TW" altLang="en-US" sz="2800">
                <a:solidFill>
                  <a:srgbClr val="003399"/>
                </a:solidFill>
                <a:latin typeface="微軟正黑體" panose="020B0604030504040204" pitchFamily="34" charset="-120"/>
                <a:cs typeface="Times New Roman" panose="02020603050405020304" pitchFamily="18" charset="0"/>
              </a:rPr>
              <a:t>條　履約管理</a:t>
            </a:r>
            <a:endParaRPr lang="en-US" altLang="zh-TW" sz="2800" dirty="0">
              <a:solidFill>
                <a:srgbClr val="006600"/>
              </a:solidFill>
              <a:latin typeface="微軟正黑體" panose="020B0604030504040204" pitchFamily="34" charset="-120"/>
              <a:cs typeface="Times New Roman" panose="02020603050405020304" pitchFamily="18" charset="0"/>
            </a:endParaRPr>
          </a:p>
        </p:txBody>
      </p:sp>
      <p:sp>
        <p:nvSpPr>
          <p:cNvPr id="6" name="Rectangle 11"/>
          <p:cNvSpPr>
            <a:spLocks noChangeArrowheads="1"/>
          </p:cNvSpPr>
          <p:nvPr/>
        </p:nvSpPr>
        <p:spPr bwMode="auto">
          <a:xfrm>
            <a:off x="179388" y="1052513"/>
            <a:ext cx="8713787" cy="5616575"/>
          </a:xfrm>
          <a:prstGeom prst="rect">
            <a:avLst/>
          </a:prstGeom>
          <a:noFill/>
          <a:ln w="9525">
            <a:noFill/>
            <a:miter lim="800000"/>
            <a:headEnd/>
            <a:tailEnd/>
          </a:ln>
          <a:effectLst/>
        </p:spPr>
        <p:txBody>
          <a:bodyPr/>
          <a:lstStyle/>
          <a:p>
            <a:pPr marL="633413" lvl="1" indent="-563563" algn="just" eaLnBrk="1" hangingPunct="1">
              <a:lnSpc>
                <a:spcPts val="2800"/>
              </a:lnSpc>
              <a:spcBef>
                <a:spcPts val="0"/>
              </a:spcBef>
              <a:buClr>
                <a:srgbClr val="006600"/>
              </a:buClr>
              <a:buSzPct val="75000"/>
              <a:defRPr/>
            </a:pPr>
            <a:r>
              <a:rPr kumimoji="0" lang="en-US" altLang="zh-TW" sz="2300" b="1">
                <a:solidFill>
                  <a:srgbClr val="0000FF"/>
                </a:solidFill>
                <a:latin typeface="微軟正黑體" panose="020B0604030504040204" pitchFamily="34" charset="-120"/>
                <a:ea typeface="微軟正黑體" panose="020B0604030504040204" pitchFamily="34" charset="-120"/>
              </a:rPr>
              <a:t>(</a:t>
            </a:r>
            <a:r>
              <a:rPr kumimoji="0" lang="zh-TW" altLang="en-US" sz="2300" b="1">
                <a:solidFill>
                  <a:srgbClr val="0000FF"/>
                </a:solidFill>
                <a:latin typeface="微軟正黑體" panose="020B0604030504040204" pitchFamily="34" charset="-120"/>
                <a:ea typeface="微軟正黑體" panose="020B0604030504040204" pitchFamily="34" charset="-120"/>
              </a:rPr>
              <a:t>三</a:t>
            </a:r>
            <a:r>
              <a:rPr kumimoji="0" lang="en-US" altLang="zh-TW" sz="2300" b="1">
                <a:solidFill>
                  <a:srgbClr val="0000FF"/>
                </a:solidFill>
                <a:latin typeface="微軟正黑體" panose="020B0604030504040204" pitchFamily="34" charset="-120"/>
                <a:ea typeface="微軟正黑體" panose="020B0604030504040204" pitchFamily="34" charset="-120"/>
              </a:rPr>
              <a:t>)</a:t>
            </a:r>
            <a:r>
              <a:rPr kumimoji="0" lang="zh-TW" altLang="en-US" sz="2300" b="1">
                <a:solidFill>
                  <a:srgbClr val="0000FF"/>
                </a:solidFill>
                <a:latin typeface="微軟正黑體" panose="020B0604030504040204" pitchFamily="34" charset="-120"/>
                <a:ea typeface="微軟正黑體" panose="020B0604030504040204" pitchFamily="34" charset="-120"/>
              </a:rPr>
              <a:t>廠商提供服務之團隊</a:t>
            </a:r>
          </a:p>
          <a:p>
            <a:pPr marL="269875" lvl="1" indent="-200025" algn="just" eaLnBrk="1" hangingPunct="1">
              <a:lnSpc>
                <a:spcPts val="2800"/>
              </a:lnSpc>
              <a:spcBef>
                <a:spcPts val="0"/>
              </a:spcBef>
              <a:buClr>
                <a:srgbClr val="006600"/>
              </a:buClr>
              <a:buSzPct val="75000"/>
              <a:defRPr/>
            </a:pPr>
            <a:r>
              <a:rPr kumimoji="0" lang="en-US" altLang="zh-TW" sz="2300" b="1">
                <a:solidFill>
                  <a:srgbClr val="0000FF"/>
                </a:solidFill>
                <a:latin typeface="微軟正黑體" panose="020B0604030504040204" pitchFamily="34" charset="-120"/>
                <a:ea typeface="微軟正黑體" panose="020B0604030504040204" pitchFamily="34" charset="-120"/>
              </a:rPr>
              <a:t>1.</a:t>
            </a:r>
            <a:r>
              <a:rPr kumimoji="0" lang="zh-TW" altLang="en-US" sz="2300" b="1">
                <a:solidFill>
                  <a:srgbClr val="0000FF"/>
                </a:solidFill>
                <a:latin typeface="微軟正黑體" panose="020B0604030504040204" pitchFamily="34" charset="-120"/>
                <a:ea typeface="微軟正黑體" panose="020B0604030504040204" pitchFamily="34" charset="-120"/>
              </a:rPr>
              <a:t>廠商</a:t>
            </a:r>
            <a:r>
              <a:rPr kumimoji="0" lang="zh-TW" altLang="en-US" sz="2300" b="1" u="sng">
                <a:solidFill>
                  <a:srgbClr val="C00000"/>
                </a:solidFill>
                <a:latin typeface="微軟正黑體" panose="020B0604030504040204" pitchFamily="34" charset="-120"/>
                <a:ea typeface="微軟正黑體" panose="020B0604030504040204" pitchFamily="34" charset="-120"/>
              </a:rPr>
              <a:t>應於</a:t>
            </a:r>
            <a:r>
              <a:rPr kumimoji="0" lang="zh-TW" altLang="en-US" sz="2300" b="1">
                <a:solidFill>
                  <a:srgbClr val="0000FF"/>
                </a:solidFill>
                <a:latin typeface="微軟正黑體" panose="020B0604030504040204" pitchFamily="34" charset="-120"/>
                <a:ea typeface="微軟正黑體" panose="020B0604030504040204" pitchFamily="34" charset="-120"/>
              </a:rPr>
              <a:t>本</a:t>
            </a:r>
            <a:r>
              <a:rPr kumimoji="0" lang="zh-TW" altLang="en-US" sz="2300" b="1" u="sng">
                <a:solidFill>
                  <a:srgbClr val="0000FF"/>
                </a:solidFill>
                <a:latin typeface="微軟正黑體" panose="020B0604030504040204" pitchFamily="34" charset="-120"/>
                <a:ea typeface="微軟正黑體" panose="020B0604030504040204" pitchFamily="34" charset="-120"/>
              </a:rPr>
              <a:t>契約生效後</a:t>
            </a:r>
            <a:r>
              <a:rPr kumimoji="0" lang="en-US" altLang="zh-TW" sz="2300" b="1" u="sng">
                <a:solidFill>
                  <a:srgbClr val="0000FF"/>
                </a:solidFill>
                <a:latin typeface="微軟正黑體" panose="020B0604030504040204" pitchFamily="34" charset="-120"/>
                <a:ea typeface="微軟正黑體" panose="020B0604030504040204" pitchFamily="34" charset="-120"/>
              </a:rPr>
              <a:t>10</a:t>
            </a:r>
            <a:r>
              <a:rPr kumimoji="0" lang="zh-TW" altLang="en-US" sz="2300" b="1" u="sng">
                <a:solidFill>
                  <a:srgbClr val="0000FF"/>
                </a:solidFill>
                <a:latin typeface="微軟正黑體" panose="020B0604030504040204" pitchFamily="34" charset="-120"/>
                <a:ea typeface="微軟正黑體" panose="020B0604030504040204" pitchFamily="34" charset="-120"/>
              </a:rPr>
              <a:t>個工作天內</a:t>
            </a:r>
            <a:r>
              <a:rPr kumimoji="0" lang="zh-TW" altLang="en-US" sz="2300" b="1">
                <a:solidFill>
                  <a:srgbClr val="0000FF"/>
                </a:solidFill>
                <a:latin typeface="微軟正黑體" panose="020B0604030504040204" pitchFamily="34" charset="-120"/>
                <a:ea typeface="微軟正黑體" panose="020B0604030504040204" pitchFamily="34" charset="-120"/>
              </a:rPr>
              <a:t>，</a:t>
            </a:r>
            <a:r>
              <a:rPr kumimoji="0" lang="zh-TW" altLang="en-US" sz="2300" b="1" u="sng">
                <a:solidFill>
                  <a:srgbClr val="C00000"/>
                </a:solidFill>
                <a:latin typeface="微軟正黑體" panose="020B0604030504040204" pitchFamily="34" charset="-120"/>
                <a:ea typeface="微軟正黑體" panose="020B0604030504040204" pitchFamily="34" charset="-120"/>
              </a:rPr>
              <a:t>依投標文件所載</a:t>
            </a:r>
            <a:r>
              <a:rPr kumimoji="0" lang="zh-TW" altLang="en-US" sz="2300" b="1" u="sng">
                <a:solidFill>
                  <a:srgbClr val="0000FF"/>
                </a:solidFill>
                <a:latin typeface="微軟正黑體" panose="020B0604030504040204" pitchFamily="34" charset="-120"/>
                <a:ea typeface="微軟正黑體" panose="020B0604030504040204" pitchFamily="34" charset="-120"/>
              </a:rPr>
              <a:t>成員及工作事項組成專業與完整之服務團隊</a:t>
            </a:r>
            <a:r>
              <a:rPr kumimoji="0" lang="zh-TW" altLang="en-US" sz="2300" b="1">
                <a:solidFill>
                  <a:srgbClr val="0000FF"/>
                </a:solidFill>
                <a:latin typeface="微軟正黑體" panose="020B0604030504040204" pitchFamily="34" charset="-120"/>
                <a:ea typeface="微軟正黑體" panose="020B0604030504040204" pitchFamily="34" charset="-120"/>
              </a:rPr>
              <a:t>。</a:t>
            </a:r>
          </a:p>
          <a:p>
            <a:pPr marL="269875" lvl="1" indent="-200025" algn="just" eaLnBrk="1" hangingPunct="1">
              <a:lnSpc>
                <a:spcPts val="2800"/>
              </a:lnSpc>
              <a:spcBef>
                <a:spcPts val="0"/>
              </a:spcBef>
              <a:buClr>
                <a:srgbClr val="006600"/>
              </a:buClr>
              <a:buSzPct val="75000"/>
              <a:defRPr/>
            </a:pPr>
            <a:r>
              <a:rPr kumimoji="0" lang="en-US" altLang="zh-TW" sz="2300" b="1">
                <a:solidFill>
                  <a:srgbClr val="0000FF"/>
                </a:solidFill>
                <a:latin typeface="微軟正黑體" panose="020B0604030504040204" pitchFamily="34" charset="-120"/>
                <a:ea typeface="微軟正黑體" panose="020B0604030504040204" pitchFamily="34" charset="-120"/>
              </a:rPr>
              <a:t>2.</a:t>
            </a:r>
            <a:r>
              <a:rPr kumimoji="0" lang="zh-TW" altLang="en-US" sz="2300" b="1">
                <a:solidFill>
                  <a:srgbClr val="0000FF"/>
                </a:solidFill>
                <a:latin typeface="微軟正黑體" panose="020B0604030504040204" pitchFamily="34" charset="-120"/>
                <a:ea typeface="微軟正黑體" panose="020B0604030504040204" pitchFamily="34" charset="-120"/>
              </a:rPr>
              <a:t>廠商</a:t>
            </a:r>
            <a:r>
              <a:rPr kumimoji="0" lang="zh-TW" altLang="en-US" sz="2300" b="1" u="sng">
                <a:solidFill>
                  <a:srgbClr val="C00000"/>
                </a:solidFill>
                <a:latin typeface="微軟正黑體" panose="020B0604030504040204" pitchFamily="34" charset="-120"/>
                <a:ea typeface="微軟正黑體" panose="020B0604030504040204" pitchFamily="34" charset="-120"/>
              </a:rPr>
              <a:t>應於</a:t>
            </a:r>
            <a:r>
              <a:rPr kumimoji="0" lang="zh-TW" altLang="en-US" sz="2300" b="1">
                <a:solidFill>
                  <a:srgbClr val="0000FF"/>
                </a:solidFill>
                <a:latin typeface="微軟正黑體" panose="020B0604030504040204" pitchFamily="34" charset="-120"/>
                <a:ea typeface="微軟正黑體" panose="020B0604030504040204" pitchFamily="34" charset="-120"/>
              </a:rPr>
              <a:t>本契約生效後</a:t>
            </a:r>
            <a:r>
              <a:rPr kumimoji="0" lang="en-US" altLang="zh-TW" sz="2300" b="1" u="sng">
                <a:solidFill>
                  <a:srgbClr val="C00000"/>
                </a:solidFill>
                <a:latin typeface="微軟正黑體" panose="020B0604030504040204" pitchFamily="34" charset="-120"/>
                <a:ea typeface="微軟正黑體" panose="020B0604030504040204" pitchFamily="34" charset="-120"/>
              </a:rPr>
              <a:t>10</a:t>
            </a:r>
            <a:r>
              <a:rPr kumimoji="0" lang="zh-TW" altLang="en-US" sz="2300" b="1" u="sng">
                <a:solidFill>
                  <a:srgbClr val="C00000"/>
                </a:solidFill>
                <a:latin typeface="微軟正黑體" panose="020B0604030504040204" pitchFamily="34" charset="-120"/>
                <a:ea typeface="微軟正黑體" panose="020B0604030504040204" pitchFamily="34" charset="-120"/>
              </a:rPr>
              <a:t>個工作天內提出</a:t>
            </a:r>
            <a:r>
              <a:rPr kumimoji="0" lang="zh-TW" altLang="en-US" sz="2300" b="1">
                <a:solidFill>
                  <a:srgbClr val="0000FF"/>
                </a:solidFill>
                <a:latin typeface="微軟正黑體" panose="020B0604030504040204" pitchFamily="34" charset="-120"/>
                <a:ea typeface="微軟正黑體" panose="020B0604030504040204" pitchFamily="34" charset="-120"/>
              </a:rPr>
              <a:t>上開資訊業務</a:t>
            </a:r>
            <a:r>
              <a:rPr kumimoji="0" lang="zh-TW" altLang="en-US" sz="2300" b="1" u="sng">
                <a:solidFill>
                  <a:srgbClr val="C00000"/>
                </a:solidFill>
                <a:latin typeface="微軟正黑體" panose="020B0604030504040204" pitchFamily="34" charset="-120"/>
                <a:ea typeface="微軟正黑體" panose="020B0604030504040204" pitchFamily="34" charset="-120"/>
              </a:rPr>
              <a:t>服務團隊成員名冊</a:t>
            </a:r>
            <a:r>
              <a:rPr kumimoji="0" lang="zh-TW" altLang="en-US" sz="2300" b="1">
                <a:solidFill>
                  <a:srgbClr val="0000FF"/>
                </a:solidFill>
                <a:latin typeface="微軟正黑體" panose="020B0604030504040204" pitchFamily="34" charset="-120"/>
                <a:ea typeface="微軟正黑體" panose="020B0604030504040204" pitchFamily="34" charset="-120"/>
              </a:rPr>
              <a:t>，</a:t>
            </a:r>
            <a:r>
              <a:rPr kumimoji="0" lang="zh-TW" altLang="en-US" sz="2300" b="1" u="sng">
                <a:solidFill>
                  <a:srgbClr val="C00000"/>
                </a:solidFill>
                <a:latin typeface="微軟正黑體" panose="020B0604030504040204" pitchFamily="34" charset="-120"/>
                <a:ea typeface="微軟正黑體" panose="020B0604030504040204" pitchFamily="34" charset="-120"/>
              </a:rPr>
              <a:t>交由機關認可</a:t>
            </a:r>
            <a:r>
              <a:rPr kumimoji="0" lang="zh-TW" altLang="en-US" sz="2300" b="1">
                <a:solidFill>
                  <a:srgbClr val="0000FF"/>
                </a:solidFill>
                <a:latin typeface="微軟正黑體" panose="020B0604030504040204" pitchFamily="34" charset="-120"/>
                <a:ea typeface="微軟正黑體" panose="020B0604030504040204" pitchFamily="34" charset="-120"/>
              </a:rPr>
              <a:t>。上述</a:t>
            </a:r>
            <a:r>
              <a:rPr kumimoji="0" lang="zh-TW" altLang="en-US" sz="2300" b="1" u="sng">
                <a:solidFill>
                  <a:srgbClr val="C00000"/>
                </a:solidFill>
                <a:latin typeface="微軟正黑體" panose="020B0604030504040204" pitchFamily="34" charset="-120"/>
                <a:ea typeface="微軟正黑體" panose="020B0604030504040204" pitchFamily="34" charset="-120"/>
              </a:rPr>
              <a:t>名冊應註明</a:t>
            </a:r>
            <a:r>
              <a:rPr kumimoji="0" lang="zh-TW" altLang="en-US" sz="2300" b="1">
                <a:solidFill>
                  <a:srgbClr val="0000FF"/>
                </a:solidFill>
                <a:latin typeface="微軟正黑體" panose="020B0604030504040204" pitchFamily="34" charset="-120"/>
                <a:ea typeface="微軟正黑體" panose="020B0604030504040204" pitchFamily="34" charset="-120"/>
              </a:rPr>
              <a:t>：服務人員之</a:t>
            </a:r>
            <a:r>
              <a:rPr kumimoji="0" lang="zh-TW" altLang="en-US" sz="2300" b="1" u="sng">
                <a:solidFill>
                  <a:srgbClr val="C00000"/>
                </a:solidFill>
                <a:latin typeface="微軟正黑體" panose="020B0604030504040204" pitchFamily="34" charset="-120"/>
                <a:ea typeface="微軟正黑體" panose="020B0604030504040204" pitchFamily="34" charset="-120"/>
              </a:rPr>
              <a:t>職稱</a:t>
            </a:r>
            <a:r>
              <a:rPr kumimoji="0" lang="zh-TW" altLang="en-US" sz="2300" b="1">
                <a:solidFill>
                  <a:srgbClr val="0000FF"/>
                </a:solidFill>
                <a:latin typeface="微軟正黑體" panose="020B0604030504040204" pitchFamily="34" charset="-120"/>
                <a:ea typeface="微軟正黑體" panose="020B0604030504040204" pitchFamily="34" charset="-120"/>
              </a:rPr>
              <a:t>、</a:t>
            </a:r>
            <a:r>
              <a:rPr kumimoji="0" lang="zh-TW" altLang="en-US" sz="2300" b="1" u="sng">
                <a:solidFill>
                  <a:srgbClr val="C00000"/>
                </a:solidFill>
                <a:latin typeface="微軟正黑體" panose="020B0604030504040204" pitchFamily="34" charset="-120"/>
                <a:ea typeface="微軟正黑體" panose="020B0604030504040204" pitchFamily="34" charset="-120"/>
              </a:rPr>
              <a:t>個人履歷</a:t>
            </a:r>
            <a:r>
              <a:rPr kumimoji="0" lang="zh-TW" altLang="en-US" sz="2300" b="1">
                <a:solidFill>
                  <a:srgbClr val="0000FF"/>
                </a:solidFill>
                <a:latin typeface="微軟正黑體" panose="020B0604030504040204" pitchFamily="34" charset="-120"/>
                <a:ea typeface="微軟正黑體" panose="020B0604030504040204" pitchFamily="34" charset="-120"/>
              </a:rPr>
              <a:t>、與</a:t>
            </a:r>
            <a:r>
              <a:rPr kumimoji="0" lang="zh-TW" altLang="en-US" sz="2300" b="1" u="sng">
                <a:solidFill>
                  <a:srgbClr val="C00000"/>
                </a:solidFill>
                <a:latin typeface="微軟正黑體" panose="020B0604030504040204" pitchFamily="34" charset="-120"/>
                <a:ea typeface="微軟正黑體" panose="020B0604030504040204" pitchFamily="34" charset="-120"/>
              </a:rPr>
              <a:t>負責之工作</a:t>
            </a:r>
            <a:r>
              <a:rPr kumimoji="0" lang="zh-TW" altLang="en-US" sz="2300" b="1">
                <a:solidFill>
                  <a:srgbClr val="0000FF"/>
                </a:solidFill>
                <a:latin typeface="微軟正黑體" panose="020B0604030504040204" pitchFamily="34" charset="-120"/>
                <a:ea typeface="微軟正黑體" panose="020B0604030504040204" pitchFamily="34" charset="-120"/>
              </a:rPr>
              <a:t>。</a:t>
            </a:r>
            <a:r>
              <a:rPr kumimoji="0" lang="zh-TW" altLang="en-US" sz="2300" b="1" u="sng">
                <a:solidFill>
                  <a:srgbClr val="C00000"/>
                </a:solidFill>
                <a:latin typeface="微軟正黑體" panose="020B0604030504040204" pitchFamily="34" charset="-120"/>
                <a:ea typeface="微軟正黑體" panose="020B0604030504040204" pitchFamily="34" charset="-120"/>
              </a:rPr>
              <a:t>如機關有正當</a:t>
            </a:r>
            <a:r>
              <a:rPr kumimoji="0" lang="zh-TW" altLang="en-US" sz="2300" b="1">
                <a:solidFill>
                  <a:srgbClr val="0000FF"/>
                </a:solidFill>
                <a:latin typeface="微軟正黑體" panose="020B0604030504040204" pitchFamily="34" charset="-120"/>
                <a:ea typeface="微軟正黑體" panose="020B0604030504040204" pitchFamily="34" charset="-120"/>
              </a:rPr>
              <a:t>之</a:t>
            </a:r>
            <a:r>
              <a:rPr kumimoji="0" lang="zh-TW" altLang="en-US" sz="2300" b="1" u="sng">
                <a:solidFill>
                  <a:srgbClr val="C00000"/>
                </a:solidFill>
                <a:latin typeface="微軟正黑體" panose="020B0604030504040204" pitchFamily="34" charset="-120"/>
                <a:ea typeface="微軟正黑體" panose="020B0604030504040204" pitchFamily="34" charset="-120"/>
              </a:rPr>
              <a:t>理由</a:t>
            </a:r>
            <a:r>
              <a:rPr kumimoji="0" lang="zh-TW" altLang="en-US" sz="2300" b="1">
                <a:solidFill>
                  <a:srgbClr val="0000FF"/>
                </a:solidFill>
                <a:latin typeface="微軟正黑體" panose="020B0604030504040204" pitchFamily="34" charset="-120"/>
                <a:ea typeface="微軟正黑體" panose="020B0604030504040204" pitchFamily="34" charset="-120"/>
              </a:rPr>
              <a:t>者，</a:t>
            </a:r>
            <a:r>
              <a:rPr kumimoji="0" lang="zh-TW" altLang="en-US" sz="2300" b="1" u="sng">
                <a:solidFill>
                  <a:srgbClr val="C00000"/>
                </a:solidFill>
                <a:latin typeface="微軟正黑體" panose="020B0604030504040204" pitchFamily="34" charset="-120"/>
                <a:ea typeface="微軟正黑體" panose="020B0604030504040204" pitchFamily="34" charset="-120"/>
              </a:rPr>
              <a:t>得拒絕</a:t>
            </a:r>
            <a:r>
              <a:rPr kumimoji="0" lang="zh-TW" altLang="en-US" sz="2300" b="1">
                <a:solidFill>
                  <a:srgbClr val="0000FF"/>
                </a:solidFill>
                <a:latin typeface="微軟正黑體" panose="020B0604030504040204" pitchFamily="34" charset="-120"/>
                <a:ea typeface="微軟正黑體" panose="020B0604030504040204" pitchFamily="34" charset="-120"/>
              </a:rPr>
              <a:t>廠商所提供較投標文件</a:t>
            </a:r>
            <a:r>
              <a:rPr kumimoji="0" lang="zh-TW" altLang="en-US" sz="2300" b="1" u="sng">
                <a:solidFill>
                  <a:srgbClr val="C00000"/>
                </a:solidFill>
                <a:latin typeface="微軟正黑體" panose="020B0604030504040204" pitchFamily="34" charset="-120"/>
                <a:ea typeface="微軟正黑體" panose="020B0604030504040204" pitchFamily="34" charset="-120"/>
              </a:rPr>
              <a:t>增加之服務成員</a:t>
            </a:r>
            <a:r>
              <a:rPr kumimoji="0" lang="zh-TW" altLang="en-US" sz="2300" b="1">
                <a:solidFill>
                  <a:srgbClr val="0000FF"/>
                </a:solidFill>
                <a:latin typeface="微軟正黑體" panose="020B0604030504040204" pitchFamily="34" charset="-120"/>
                <a:ea typeface="微軟正黑體" panose="020B0604030504040204" pitchFamily="34" charset="-120"/>
              </a:rPr>
              <a:t>。廠商如仍有增加服務成員之需要，得於收到機關拒絕通知</a:t>
            </a:r>
            <a:r>
              <a:rPr kumimoji="0" lang="en-US" altLang="zh-TW" sz="2300" b="1">
                <a:solidFill>
                  <a:srgbClr val="0000FF"/>
                </a:solidFill>
                <a:latin typeface="微軟正黑體" panose="020B0604030504040204" pitchFamily="34" charset="-120"/>
                <a:ea typeface="微軟正黑體" panose="020B0604030504040204" pitchFamily="34" charset="-120"/>
              </a:rPr>
              <a:t>10</a:t>
            </a:r>
            <a:r>
              <a:rPr kumimoji="0" lang="zh-TW" altLang="en-US" sz="2300" b="1">
                <a:solidFill>
                  <a:srgbClr val="0000FF"/>
                </a:solidFill>
                <a:latin typeface="微軟正黑體" panose="020B0604030504040204" pitchFamily="34" charset="-120"/>
                <a:ea typeface="微軟正黑體" panose="020B0604030504040204" pitchFamily="34" charset="-120"/>
              </a:rPr>
              <a:t>個工作天內，提出其他人員之資料予機關，並依上述程序辦理。</a:t>
            </a:r>
          </a:p>
          <a:p>
            <a:pPr marL="269875" lvl="1" indent="-200025" algn="just" eaLnBrk="1" hangingPunct="1">
              <a:lnSpc>
                <a:spcPts val="2800"/>
              </a:lnSpc>
              <a:spcBef>
                <a:spcPts val="0"/>
              </a:spcBef>
              <a:buClr>
                <a:srgbClr val="006600"/>
              </a:buClr>
              <a:buSzPct val="75000"/>
              <a:defRPr/>
            </a:pPr>
            <a:r>
              <a:rPr kumimoji="0" lang="en-US" altLang="zh-TW" sz="2300" b="1">
                <a:solidFill>
                  <a:srgbClr val="0000FF"/>
                </a:solidFill>
                <a:latin typeface="微軟正黑體" panose="020B0604030504040204" pitchFamily="34" charset="-120"/>
                <a:ea typeface="微軟正黑體" panose="020B0604030504040204" pitchFamily="34" charset="-120"/>
              </a:rPr>
              <a:t>3.</a:t>
            </a:r>
            <a:r>
              <a:rPr kumimoji="0" lang="zh-TW" altLang="en-US" sz="2300" b="1">
                <a:solidFill>
                  <a:srgbClr val="0000FF"/>
                </a:solidFill>
                <a:latin typeface="微軟正黑體" panose="020B0604030504040204" pitchFamily="34" charset="-120"/>
                <a:ea typeface="微軟正黑體" panose="020B0604030504040204" pitchFamily="34" charset="-120"/>
              </a:rPr>
              <a:t>廠商</a:t>
            </a:r>
            <a:r>
              <a:rPr kumimoji="0" lang="zh-TW" altLang="en-US" sz="2300" b="1" u="sng">
                <a:solidFill>
                  <a:srgbClr val="C00000"/>
                </a:solidFill>
                <a:latin typeface="微軟正黑體" panose="020B0604030504040204" pitchFamily="34" charset="-120"/>
                <a:ea typeface="微軟正黑體" panose="020B0604030504040204" pitchFamily="34" charset="-120"/>
              </a:rPr>
              <a:t>團隊成員如有正當理由須異動</a:t>
            </a:r>
            <a:r>
              <a:rPr kumimoji="0" lang="zh-TW" altLang="en-US" sz="2300" b="1">
                <a:solidFill>
                  <a:srgbClr val="0000FF"/>
                </a:solidFill>
                <a:latin typeface="微軟正黑體" panose="020B0604030504040204" pitchFamily="34" charset="-120"/>
                <a:ea typeface="微軟正黑體" panose="020B0604030504040204" pitchFamily="34" charset="-120"/>
              </a:rPr>
              <a:t>時，廠商</a:t>
            </a:r>
            <a:r>
              <a:rPr kumimoji="0" lang="zh-TW" altLang="en-US" sz="2300" b="1" u="sng">
                <a:solidFill>
                  <a:srgbClr val="C00000"/>
                </a:solidFill>
                <a:latin typeface="微軟正黑體" panose="020B0604030504040204" pitchFamily="34" charset="-120"/>
                <a:ea typeface="微軟正黑體" panose="020B0604030504040204" pitchFamily="34" charset="-120"/>
              </a:rPr>
              <a:t>應於異動生效日前</a:t>
            </a:r>
            <a:r>
              <a:rPr kumimoji="0" lang="zh-TW" altLang="en-US" sz="2300" b="1">
                <a:solidFill>
                  <a:srgbClr val="0000FF"/>
                </a:solidFill>
                <a:latin typeface="微軟正黑體" panose="020B0604030504040204" pitchFamily="34" charset="-120"/>
                <a:ea typeface="微軟正黑體" panose="020B0604030504040204" pitchFamily="34" charset="-120"/>
              </a:rPr>
              <a:t>○○個工作天（招標時載明；未載明者為</a:t>
            </a:r>
            <a:r>
              <a:rPr kumimoji="0" lang="en-US" altLang="zh-TW" sz="2300" b="1">
                <a:solidFill>
                  <a:srgbClr val="0000FF"/>
                </a:solidFill>
                <a:latin typeface="微軟正黑體" panose="020B0604030504040204" pitchFamily="34" charset="-120"/>
                <a:ea typeface="微軟正黑體" panose="020B0604030504040204" pitchFamily="34" charset="-120"/>
              </a:rPr>
              <a:t>10</a:t>
            </a:r>
            <a:r>
              <a:rPr kumimoji="0" lang="zh-TW" altLang="en-US" sz="2300" b="1">
                <a:solidFill>
                  <a:srgbClr val="0000FF"/>
                </a:solidFill>
                <a:latin typeface="微軟正黑體" panose="020B0604030504040204" pitchFamily="34" charset="-120"/>
                <a:ea typeface="微軟正黑體" panose="020B0604030504040204" pitchFamily="34" charset="-120"/>
              </a:rPr>
              <a:t>個工作天）</a:t>
            </a:r>
            <a:r>
              <a:rPr kumimoji="0" lang="zh-TW" altLang="en-US" sz="2300" b="1" u="sng">
                <a:solidFill>
                  <a:srgbClr val="C00000"/>
                </a:solidFill>
                <a:latin typeface="微軟正黑體" panose="020B0604030504040204" pitchFamily="34" charset="-120"/>
                <a:ea typeface="微軟正黑體" panose="020B0604030504040204" pitchFamily="34" charset="-120"/>
              </a:rPr>
              <a:t>提供具相當資格條件人員供機關審核</a:t>
            </a:r>
            <a:r>
              <a:rPr kumimoji="0" lang="zh-TW" altLang="en-US" sz="2300" b="1">
                <a:solidFill>
                  <a:srgbClr val="0000FF"/>
                </a:solidFill>
                <a:latin typeface="微軟正黑體" panose="020B0604030504040204" pitchFamily="34" charset="-120"/>
                <a:ea typeface="微軟正黑體" panose="020B0604030504040204" pitchFamily="34" charset="-120"/>
              </a:rPr>
              <a:t>。機關非有正當理由，不得拒絕。經機關審核拒絕者，廠商應於機關書面通知後○○個工作天（招標時載明；未載明者為</a:t>
            </a:r>
            <a:r>
              <a:rPr kumimoji="0" lang="en-US" altLang="zh-TW" sz="2300" b="1">
                <a:solidFill>
                  <a:srgbClr val="0000FF"/>
                </a:solidFill>
                <a:latin typeface="微軟正黑體" panose="020B0604030504040204" pitchFamily="34" charset="-120"/>
                <a:ea typeface="微軟正黑體" panose="020B0604030504040204" pitchFamily="34" charset="-120"/>
              </a:rPr>
              <a:t>10</a:t>
            </a:r>
            <a:r>
              <a:rPr kumimoji="0" lang="zh-TW" altLang="en-US" sz="2300" b="1">
                <a:solidFill>
                  <a:srgbClr val="0000FF"/>
                </a:solidFill>
                <a:latin typeface="微軟正黑體" panose="020B0604030504040204" pitchFamily="34" charset="-120"/>
                <a:ea typeface="微軟正黑體" panose="020B0604030504040204" pitchFamily="34" charset="-120"/>
              </a:rPr>
              <a:t>個工作天）內，提供其他具相當資格條件人員供機關審核。</a:t>
            </a:r>
          </a:p>
        </p:txBody>
      </p:sp>
    </p:spTree>
    <p:extLst>
      <p:ext uri="{BB962C8B-B14F-4D97-AF65-F5344CB8AC3E}">
        <p14:creationId xmlns:p14="http://schemas.microsoft.com/office/powerpoint/2010/main" val="428061938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txBox="1">
            <a:spLocks noGrp="1"/>
          </p:cNvSpPr>
          <p:nvPr/>
        </p:nvSpPr>
        <p:spPr>
          <a:xfrm>
            <a:off x="8229600" y="6477000"/>
            <a:ext cx="762000" cy="244475"/>
          </a:xfrm>
          <a:prstGeom prst="rect">
            <a:avLst/>
          </a:prstGeom>
          <a:noFill/>
        </p:spPr>
        <p:txBody>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r" eaLnBrk="1" hangingPunct="1">
              <a:defRPr/>
            </a:pPr>
            <a:fld id="{DB7F254A-AF32-4EF8-93E0-3AB1F07ED301}" type="slidenum">
              <a:rPr kumimoji="0" lang="en-US" altLang="zh-TW" sz="1600" b="1" smtClean="0">
                <a:solidFill>
                  <a:srgbClr val="AD1F1F"/>
                </a:solidFill>
                <a:effectLst>
                  <a:outerShdw blurRad="38100" dist="38100" dir="2700000" algn="tl">
                    <a:srgbClr val="C0C0C0"/>
                  </a:outerShdw>
                </a:effectLst>
              </a:rPr>
              <a:pPr algn="r" eaLnBrk="1" hangingPunct="1">
                <a:defRPr/>
              </a:pPr>
              <a:t>106</a:t>
            </a:fld>
            <a:endParaRPr kumimoji="0" lang="en-US" altLang="zh-TW" sz="1600" b="1">
              <a:solidFill>
                <a:srgbClr val="AD1F1F"/>
              </a:solidFill>
              <a:effectLst>
                <a:outerShdw blurRad="38100" dist="38100" dir="2700000" algn="tl">
                  <a:srgbClr val="C0C0C0"/>
                </a:outerShdw>
              </a:effectLst>
            </a:endParaRPr>
          </a:p>
        </p:txBody>
      </p:sp>
      <p:sp>
        <p:nvSpPr>
          <p:cNvPr id="6" name="Text Box 4"/>
          <p:cNvSpPr txBox="1">
            <a:spLocks noChangeArrowheads="1"/>
          </p:cNvSpPr>
          <p:nvPr/>
        </p:nvSpPr>
        <p:spPr bwMode="auto">
          <a:xfrm>
            <a:off x="539750" y="344488"/>
            <a:ext cx="6985000"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defRPr/>
            </a:pPr>
            <a:r>
              <a:rPr lang="zh-TW" altLang="en-US" sz="3200" b="1" dirty="0">
                <a:solidFill>
                  <a:srgbClr val="006600"/>
                </a:solidFill>
                <a:latin typeface="微軟正黑體" panose="020B0604030504040204" pitchFamily="34" charset="-120"/>
                <a:ea typeface="微軟正黑體" panose="020B0604030504040204" pitchFamily="34" charset="-120"/>
              </a:rPr>
              <a:t>資訊服務採購實務 </a:t>
            </a:r>
            <a:r>
              <a:rPr lang="en-US" altLang="zh-TW" sz="3200" b="1" dirty="0">
                <a:solidFill>
                  <a:srgbClr val="006600"/>
                </a:solidFill>
                <a:latin typeface="微軟正黑體" panose="020B0604030504040204" pitchFamily="34" charset="-120"/>
                <a:ea typeface="微軟正黑體" panose="020B0604030504040204" pitchFamily="34" charset="-120"/>
                <a:cs typeface="Times New Roman" panose="02020603050405020304" pitchFamily="18" charset="0"/>
              </a:rPr>
              <a:t>Q</a:t>
            </a:r>
            <a:r>
              <a:rPr lang="zh-TW" altLang="en-US" sz="3200" b="1" dirty="0">
                <a:solidFill>
                  <a:srgbClr val="006600"/>
                </a:solidFill>
                <a:latin typeface="微軟正黑體" panose="020B0604030504040204" pitchFamily="34" charset="-120"/>
                <a:ea typeface="微軟正黑體" panose="020B0604030504040204" pitchFamily="34" charset="-120"/>
                <a:cs typeface="Times New Roman" panose="02020603050405020304" pitchFamily="18" charset="0"/>
              </a:rPr>
              <a:t> </a:t>
            </a:r>
            <a:r>
              <a:rPr lang="en-US" altLang="zh-TW" sz="3200" b="1" dirty="0">
                <a:solidFill>
                  <a:srgbClr val="006600"/>
                </a:solidFill>
                <a:latin typeface="微軟正黑體" panose="020B0604030504040204" pitchFamily="34" charset="-120"/>
                <a:ea typeface="微軟正黑體" panose="020B0604030504040204" pitchFamily="34" charset="-120"/>
                <a:cs typeface="Times New Roman" panose="02020603050405020304" pitchFamily="18" charset="0"/>
              </a:rPr>
              <a:t>&amp; A</a:t>
            </a:r>
          </a:p>
        </p:txBody>
      </p:sp>
      <p:sp>
        <p:nvSpPr>
          <p:cNvPr id="269316" name="Rectangle 11"/>
          <p:cNvSpPr>
            <a:spLocks noChangeArrowheads="1"/>
          </p:cNvSpPr>
          <p:nvPr/>
        </p:nvSpPr>
        <p:spPr bwMode="auto">
          <a:xfrm>
            <a:off x="323850" y="1052513"/>
            <a:ext cx="8424863" cy="269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42913" indent="-442913">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just">
              <a:buClr>
                <a:srgbClr val="F0A22E"/>
              </a:buClr>
              <a:buFont typeface="Wingdings 2" panose="05020102010507070707" pitchFamily="18" charset="2"/>
              <a:buNone/>
            </a:pPr>
            <a:r>
              <a:rPr lang="en-US" altLang="zh-TW" sz="2400" b="1">
                <a:solidFill>
                  <a:srgbClr val="C00000"/>
                </a:solidFill>
                <a:latin typeface="微軟正黑體" panose="020B0604030504040204" pitchFamily="34" charset="-120"/>
                <a:ea typeface="微軟正黑體" panose="020B0604030504040204" pitchFamily="34" charset="-120"/>
              </a:rPr>
              <a:t>Q</a:t>
            </a:r>
            <a:r>
              <a:rPr lang="zh-TW" altLang="en-US" sz="2400" b="1">
                <a:solidFill>
                  <a:srgbClr val="C00000"/>
                </a:solidFill>
                <a:latin typeface="微軟正黑體" panose="020B0604030504040204" pitchFamily="34" charset="-120"/>
                <a:ea typeface="微軟正黑體" panose="020B0604030504040204" pitchFamily="34" charset="-120"/>
              </a:rPr>
              <a:t>：</a:t>
            </a:r>
            <a:r>
              <a:rPr lang="zh-TW" altLang="en-US" sz="2400" b="1">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有關「資訊服務採購評選項目及配分權重範例」其評選子項中包含「計畫主持人</a:t>
            </a:r>
            <a:r>
              <a:rPr lang="en-US" altLang="zh-TW" sz="2400" b="1">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400" b="1">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含共</a:t>
            </a:r>
            <a:r>
              <a:rPr lang="en-US" altLang="zh-TW" sz="2400" b="1">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400" b="1">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協同主持人</a:t>
            </a:r>
            <a:r>
              <a:rPr lang="en-US" altLang="zh-TW" sz="2400" b="1">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400" b="1">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及工作成員名單，各人員所任工作，與本案相關之學經歷、專業技術證照、取得與採購案相關認（驗）證、訓練合格證明，有何優良或不良事蹟等情形，所列人員如何投入本案工作，如何確保非僅掛名</a:t>
            </a:r>
            <a:r>
              <a:rPr lang="en-US" altLang="zh-TW" sz="2400" b="1">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400" b="1">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」，實務上應如何執行以避免計畫主持人僅係掛名</a:t>
            </a:r>
            <a:r>
              <a:rPr lang="en-US" altLang="zh-TW" sz="2400" b="1">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a:t>
            </a:r>
          </a:p>
        </p:txBody>
      </p:sp>
      <p:sp>
        <p:nvSpPr>
          <p:cNvPr id="269317" name="Rectangle 11"/>
          <p:cNvSpPr>
            <a:spLocks noChangeArrowheads="1"/>
          </p:cNvSpPr>
          <p:nvPr/>
        </p:nvSpPr>
        <p:spPr bwMode="auto">
          <a:xfrm>
            <a:off x="327025" y="3644900"/>
            <a:ext cx="8424863" cy="282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7188" indent="-357188">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just">
              <a:buClr>
                <a:srgbClr val="F0A22E"/>
              </a:buClr>
              <a:buFont typeface="Wingdings 2" panose="05020102010507070707" pitchFamily="18" charset="2"/>
              <a:buNone/>
            </a:pPr>
            <a:r>
              <a:rPr lang="en-US" altLang="zh-TW" sz="2400" b="1">
                <a:solidFill>
                  <a:srgbClr val="C00000"/>
                </a:solidFill>
                <a:latin typeface="微軟正黑體" panose="020B0604030504040204" pitchFamily="34" charset="-120"/>
                <a:ea typeface="微軟正黑體" panose="020B0604030504040204" pitchFamily="34" charset="-120"/>
              </a:rPr>
              <a:t>A</a:t>
            </a:r>
            <a:r>
              <a:rPr lang="zh-TW" altLang="en-US" sz="2400" b="1">
                <a:solidFill>
                  <a:srgbClr val="C00000"/>
                </a:solidFill>
                <a:latin typeface="微軟正黑體" panose="020B0604030504040204" pitchFamily="34" charset="-120"/>
                <a:ea typeface="微軟正黑體" panose="020B0604030504040204" pitchFamily="34" charset="-120"/>
              </a:rPr>
              <a:t>：</a:t>
            </a:r>
            <a:r>
              <a:rPr lang="zh-TW" altLang="en-US" sz="2400" b="1">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機關得於招標文件內定明，例如每</a:t>
            </a:r>
            <a:r>
              <a:rPr lang="en-US" altLang="zh-TW" sz="2400" b="1">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2</a:t>
            </a:r>
            <a:r>
              <a:rPr lang="zh-TW" altLang="en-US" sz="2400" b="1">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週或</a:t>
            </a:r>
            <a:r>
              <a:rPr lang="en-US" altLang="zh-TW" sz="2400" b="1">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1</a:t>
            </a:r>
            <a:r>
              <a:rPr lang="zh-TW" altLang="en-US" sz="2400" b="1">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個月即召開會議，並預先載明應到場之廠商人員，檢討過去</a:t>
            </a:r>
            <a:r>
              <a:rPr lang="en-US" altLang="zh-TW" sz="2400" b="1">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2</a:t>
            </a:r>
            <a:r>
              <a:rPr lang="zh-TW" altLang="en-US" sz="2400" b="1">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週或</a:t>
            </a:r>
            <a:r>
              <a:rPr lang="en-US" altLang="zh-TW" sz="2400" b="1">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1</a:t>
            </a:r>
            <a:r>
              <a:rPr lang="zh-TW" altLang="en-US" sz="2400" b="1">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個月廠商所執行或完成之事項，及未來</a:t>
            </a:r>
            <a:r>
              <a:rPr lang="en-US" altLang="zh-TW" sz="2400" b="1">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2</a:t>
            </a:r>
            <a:r>
              <a:rPr lang="zh-TW" altLang="en-US" sz="2400" b="1">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週或</a:t>
            </a:r>
            <a:r>
              <a:rPr lang="en-US" altLang="zh-TW" sz="2400" b="1">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1</a:t>
            </a:r>
            <a:r>
              <a:rPr lang="zh-TW" altLang="en-US" sz="2400" b="1">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個月廠商之應辦事項，透過頻繁的開會，掌握並控管其計畫主持人或相關人員有一定程度之參與。如廠商未依約出席，則依契約規定計罰。如機關之辦公空間允許，亦可於招標文件預先要求廠商人員於機關所提供之辦公空間履約，確保廠商所列團隊人員實際參與履約情形。</a:t>
            </a:r>
            <a:endParaRPr lang="en-US" altLang="zh-TW" sz="2400" b="1">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402314510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4F2FD7A-A4B1-44ED-B2D2-99D348D5D729}" type="slidenum">
              <a:rPr lang="en-US" altLang="zh-TW" sz="1400" smtClean="0">
                <a:solidFill>
                  <a:srgbClr val="AD1F1F"/>
                </a:solidFill>
                <a:latin typeface="Times New Roman" panose="02020603050405020304" pitchFamily="18" charset="0"/>
              </a:rPr>
              <a:pPr>
                <a:spcBef>
                  <a:spcPct val="0"/>
                </a:spcBef>
                <a:buClrTx/>
                <a:buSzTx/>
                <a:buFontTx/>
                <a:buNone/>
                <a:defRPr/>
              </a:pPr>
              <a:t>107</a:t>
            </a:fld>
            <a:endParaRPr lang="en-US" altLang="zh-TW" sz="1400">
              <a:solidFill>
                <a:srgbClr val="AD1F1F"/>
              </a:solidFill>
              <a:latin typeface="Times New Roman" panose="02020603050405020304" pitchFamily="18" charset="0"/>
            </a:endParaRPr>
          </a:p>
        </p:txBody>
      </p:sp>
      <p:sp>
        <p:nvSpPr>
          <p:cNvPr id="4" name="Rectangle 2"/>
          <p:cNvSpPr txBox="1">
            <a:spLocks noChangeArrowheads="1"/>
          </p:cNvSpPr>
          <p:nvPr/>
        </p:nvSpPr>
        <p:spPr bwMode="auto">
          <a:xfrm>
            <a:off x="511175" y="188640"/>
            <a:ext cx="3700463"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defRPr/>
            </a:pPr>
            <a:r>
              <a:rPr lang="zh-TW" altLang="en-US" sz="2800">
                <a:solidFill>
                  <a:srgbClr val="003399"/>
                </a:solidFill>
                <a:latin typeface="微軟正黑體" panose="020B0604030504040204" pitchFamily="34" charset="-120"/>
                <a:cs typeface="Times New Roman" panose="02020603050405020304" pitchFamily="18" charset="0"/>
              </a:rPr>
              <a:t>第</a:t>
            </a:r>
            <a:r>
              <a:rPr lang="en-US" altLang="zh-TW" sz="2800">
                <a:solidFill>
                  <a:srgbClr val="003399"/>
                </a:solidFill>
                <a:latin typeface="微軟正黑體" panose="020B0604030504040204" pitchFamily="34" charset="-120"/>
                <a:cs typeface="Times New Roman" panose="02020603050405020304" pitchFamily="18" charset="0"/>
              </a:rPr>
              <a:t>8</a:t>
            </a:r>
            <a:r>
              <a:rPr lang="zh-TW" altLang="en-US" sz="2800">
                <a:solidFill>
                  <a:srgbClr val="003399"/>
                </a:solidFill>
                <a:latin typeface="微軟正黑體" panose="020B0604030504040204" pitchFamily="34" charset="-120"/>
                <a:cs typeface="Times New Roman" panose="02020603050405020304" pitchFamily="18" charset="0"/>
              </a:rPr>
              <a:t>條　履約管理</a:t>
            </a:r>
            <a:endParaRPr lang="en-US" altLang="zh-TW" sz="2800" dirty="0">
              <a:solidFill>
                <a:srgbClr val="006600"/>
              </a:solidFill>
              <a:latin typeface="微軟正黑體" panose="020B0604030504040204" pitchFamily="34" charset="-120"/>
              <a:cs typeface="Times New Roman" panose="02020603050405020304" pitchFamily="18" charset="0"/>
            </a:endParaRPr>
          </a:p>
        </p:txBody>
      </p:sp>
      <p:sp>
        <p:nvSpPr>
          <p:cNvPr id="6" name="Rectangle 11"/>
          <p:cNvSpPr>
            <a:spLocks noChangeArrowheads="1"/>
          </p:cNvSpPr>
          <p:nvPr/>
        </p:nvSpPr>
        <p:spPr bwMode="auto">
          <a:xfrm>
            <a:off x="179388" y="691878"/>
            <a:ext cx="8713787" cy="5805487"/>
          </a:xfrm>
          <a:prstGeom prst="rect">
            <a:avLst/>
          </a:prstGeom>
          <a:noFill/>
          <a:ln w="9525">
            <a:noFill/>
            <a:miter lim="800000"/>
            <a:headEnd/>
            <a:tailEnd/>
          </a:ln>
          <a:effectLst/>
        </p:spPr>
        <p:txBody>
          <a:bodyPr/>
          <a:lstStyle/>
          <a:p>
            <a:pPr marL="633413" lvl="1" indent="-563563" algn="just" eaLnBrk="1" hangingPunct="1">
              <a:lnSpc>
                <a:spcPts val="2800"/>
              </a:lnSpc>
              <a:spcBef>
                <a:spcPts val="0"/>
              </a:spcBef>
              <a:buClr>
                <a:srgbClr val="006600"/>
              </a:buClr>
              <a:buSzPct val="75000"/>
              <a:defRPr/>
            </a:pPr>
            <a:r>
              <a:rPr kumimoji="0" lang="en-US" altLang="zh-TW" sz="2300" b="1">
                <a:solidFill>
                  <a:srgbClr val="0000FF"/>
                </a:solidFill>
                <a:latin typeface="微軟正黑體" panose="020B0604030504040204" pitchFamily="34" charset="-120"/>
                <a:ea typeface="微軟正黑體" panose="020B0604030504040204" pitchFamily="34" charset="-120"/>
              </a:rPr>
              <a:t>(</a:t>
            </a:r>
            <a:r>
              <a:rPr kumimoji="0" lang="zh-TW" altLang="en-US" sz="2300" b="1">
                <a:solidFill>
                  <a:srgbClr val="0000FF"/>
                </a:solidFill>
                <a:latin typeface="微軟正黑體" panose="020B0604030504040204" pitchFamily="34" charset="-120"/>
                <a:ea typeface="微軟正黑體" panose="020B0604030504040204" pitchFamily="34" charset="-120"/>
              </a:rPr>
              <a:t>三</a:t>
            </a:r>
            <a:r>
              <a:rPr kumimoji="0" lang="en-US" altLang="zh-TW" sz="2300" b="1">
                <a:solidFill>
                  <a:srgbClr val="0000FF"/>
                </a:solidFill>
                <a:latin typeface="微軟正黑體" panose="020B0604030504040204" pitchFamily="34" charset="-120"/>
                <a:ea typeface="微軟正黑體" panose="020B0604030504040204" pitchFamily="34" charset="-120"/>
              </a:rPr>
              <a:t>)</a:t>
            </a:r>
            <a:r>
              <a:rPr kumimoji="0" lang="zh-TW" altLang="en-US" sz="2300" b="1">
                <a:solidFill>
                  <a:srgbClr val="0000FF"/>
                </a:solidFill>
                <a:latin typeface="微軟正黑體" panose="020B0604030504040204" pitchFamily="34" charset="-120"/>
                <a:ea typeface="微軟正黑體" panose="020B0604030504040204" pitchFamily="34" charset="-120"/>
              </a:rPr>
              <a:t>廠商提供服務之團隊</a:t>
            </a:r>
          </a:p>
          <a:p>
            <a:pPr marL="269875" lvl="1" indent="-200025" algn="just" eaLnBrk="1" hangingPunct="1">
              <a:lnSpc>
                <a:spcPts val="2800"/>
              </a:lnSpc>
              <a:spcBef>
                <a:spcPts val="0"/>
              </a:spcBef>
              <a:buClr>
                <a:srgbClr val="006600"/>
              </a:buClr>
              <a:buSzPct val="75000"/>
              <a:defRPr/>
            </a:pPr>
            <a:r>
              <a:rPr kumimoji="0" lang="en-US" altLang="zh-TW" sz="2300" b="1">
                <a:solidFill>
                  <a:srgbClr val="0000FF"/>
                </a:solidFill>
                <a:latin typeface="微軟正黑體" panose="020B0604030504040204" pitchFamily="34" charset="-120"/>
                <a:ea typeface="微軟正黑體" panose="020B0604030504040204" pitchFamily="34" charset="-120"/>
              </a:rPr>
              <a:t>4.</a:t>
            </a:r>
            <a:r>
              <a:rPr kumimoji="0" lang="zh-TW" altLang="en-US" sz="2300" b="1">
                <a:solidFill>
                  <a:srgbClr val="0000FF"/>
                </a:solidFill>
                <a:latin typeface="微軟正黑體" panose="020B0604030504040204" pitchFamily="34" charset="-120"/>
                <a:ea typeface="微軟正黑體" panose="020B0604030504040204" pitchFamily="34" charset="-120"/>
              </a:rPr>
              <a:t>廠商團隊成員應於到任當日，將已簽署之以下文件提交機關：</a:t>
            </a:r>
          </a:p>
          <a:p>
            <a:pPr marL="200025" lvl="1" indent="-200025" algn="just" eaLnBrk="1" hangingPunct="1">
              <a:lnSpc>
                <a:spcPts val="2800"/>
              </a:lnSpc>
              <a:spcBef>
                <a:spcPts val="0"/>
              </a:spcBef>
              <a:buClr>
                <a:srgbClr val="006600"/>
              </a:buClr>
              <a:buSzPct val="75000"/>
              <a:defRPr/>
            </a:pPr>
            <a:r>
              <a:rPr kumimoji="0" lang="zh-TW" altLang="en-US" sz="2300" b="1">
                <a:solidFill>
                  <a:srgbClr val="0000FF"/>
                </a:solidFill>
                <a:latin typeface="微軟正黑體" panose="020B0604030504040204" pitchFamily="34" charset="-120"/>
                <a:ea typeface="微軟正黑體" panose="020B0604030504040204" pitchFamily="34" charset="-120"/>
              </a:rPr>
              <a:t>□附件 保密同意書</a:t>
            </a:r>
            <a:r>
              <a:rPr kumimoji="0" lang="en-US" altLang="zh-TW" sz="2300" b="1">
                <a:solidFill>
                  <a:srgbClr val="0000FF"/>
                </a:solidFill>
                <a:latin typeface="微軟正黑體" panose="020B0604030504040204" pitchFamily="34" charset="-120"/>
                <a:ea typeface="微軟正黑體" panose="020B0604030504040204" pitchFamily="34" charset="-120"/>
              </a:rPr>
              <a:t>/</a:t>
            </a:r>
            <a:r>
              <a:rPr kumimoji="0" lang="zh-TW" altLang="en-US" sz="2300" b="1">
                <a:solidFill>
                  <a:srgbClr val="0000FF"/>
                </a:solidFill>
                <a:latin typeface="微軟正黑體" panose="020B0604030504040204" pitchFamily="34" charset="-120"/>
                <a:ea typeface="微軟正黑體" panose="020B0604030504040204" pitchFamily="34" charset="-120"/>
              </a:rPr>
              <a:t>保密切結書</a:t>
            </a:r>
          </a:p>
          <a:p>
            <a:pPr marL="200025" lvl="1" indent="-200025" algn="just" eaLnBrk="1" hangingPunct="1">
              <a:lnSpc>
                <a:spcPts val="2800"/>
              </a:lnSpc>
              <a:spcBef>
                <a:spcPts val="0"/>
              </a:spcBef>
              <a:buClr>
                <a:srgbClr val="006600"/>
              </a:buClr>
              <a:buSzPct val="75000"/>
              <a:defRPr/>
            </a:pPr>
            <a:r>
              <a:rPr kumimoji="0" lang="zh-TW" altLang="en-US" sz="2300" b="1">
                <a:solidFill>
                  <a:srgbClr val="0000FF"/>
                </a:solidFill>
                <a:latin typeface="微軟正黑體" panose="020B0604030504040204" pitchFamily="34" charset="-120"/>
                <a:ea typeface="微軟正黑體" panose="020B0604030504040204" pitchFamily="34" charset="-120"/>
              </a:rPr>
              <a:t>□附件 由所屬公司享有著作財產權與著作人格權同意書</a:t>
            </a:r>
          </a:p>
          <a:p>
            <a:pPr marL="200025" lvl="1" indent="-200025" algn="just" eaLnBrk="1" hangingPunct="1">
              <a:lnSpc>
                <a:spcPts val="2800"/>
              </a:lnSpc>
              <a:spcBef>
                <a:spcPts val="0"/>
              </a:spcBef>
              <a:buClr>
                <a:srgbClr val="006600"/>
              </a:buClr>
              <a:buSzPct val="75000"/>
              <a:defRPr/>
            </a:pPr>
            <a:r>
              <a:rPr kumimoji="0" lang="zh-TW" altLang="en-US" sz="2300" b="1" u="sng">
                <a:solidFill>
                  <a:prstClr val="black"/>
                </a:solidFill>
                <a:latin typeface="微軟正黑體" panose="020B0604030504040204" pitchFamily="34" charset="-120"/>
                <a:ea typeface="微軟正黑體" panose="020B0604030504040204" pitchFamily="34" charset="-120"/>
              </a:rPr>
              <a:t>□附件適任性查核同意書</a:t>
            </a:r>
            <a:r>
              <a:rPr kumimoji="0" lang="en-US" altLang="zh-TW" sz="2300" b="1" u="sng">
                <a:solidFill>
                  <a:prstClr val="black"/>
                </a:solidFill>
                <a:latin typeface="微軟正黑體" panose="020B0604030504040204" pitchFamily="34" charset="-120"/>
                <a:ea typeface="微軟正黑體" panose="020B0604030504040204" pitchFamily="34" charset="-120"/>
              </a:rPr>
              <a:t>(</a:t>
            </a:r>
            <a:r>
              <a:rPr kumimoji="0" lang="zh-TW" altLang="en-US" sz="2300" b="1" u="sng">
                <a:solidFill>
                  <a:prstClr val="black"/>
                </a:solidFill>
                <a:latin typeface="微軟正黑體" panose="020B0604030504040204" pitchFamily="34" charset="-120"/>
                <a:ea typeface="微軟正黑體" panose="020B0604030504040204" pitchFamily="34" charset="-120"/>
              </a:rPr>
              <a:t>受託業務涉及國家機密者</a:t>
            </a:r>
            <a:r>
              <a:rPr kumimoji="0" lang="en-US" altLang="zh-TW" sz="2300" b="1" u="sng">
                <a:solidFill>
                  <a:prstClr val="black"/>
                </a:solidFill>
                <a:latin typeface="微軟正黑體" panose="020B0604030504040204" pitchFamily="34" charset="-120"/>
                <a:ea typeface="微軟正黑體" panose="020B0604030504040204" pitchFamily="34" charset="-120"/>
              </a:rPr>
              <a:t>)</a:t>
            </a:r>
            <a:r>
              <a:rPr kumimoji="0" lang="en-US" altLang="zh-TW" sz="2300" b="1" u="sng">
                <a:solidFill>
                  <a:srgbClr val="006600"/>
                </a:solidFill>
                <a:latin typeface="微軟正黑體" panose="020B0604030504040204" pitchFamily="34" charset="-120"/>
                <a:ea typeface="微軟正黑體" panose="020B0604030504040204" pitchFamily="34" charset="-120"/>
              </a:rPr>
              <a:t>(108.9.17</a:t>
            </a:r>
            <a:r>
              <a:rPr kumimoji="0" lang="zh-TW" altLang="en-US" sz="2300" b="1" u="sng">
                <a:solidFill>
                  <a:srgbClr val="006600"/>
                </a:solidFill>
                <a:latin typeface="微軟正黑體" panose="020B0604030504040204" pitchFamily="34" charset="-120"/>
                <a:ea typeface="微軟正黑體" panose="020B0604030504040204" pitchFamily="34" charset="-120"/>
              </a:rPr>
              <a:t>增訂</a:t>
            </a:r>
            <a:r>
              <a:rPr kumimoji="0" lang="en-US" altLang="zh-TW" sz="2300" b="1" u="sng">
                <a:solidFill>
                  <a:srgbClr val="006600"/>
                </a:solidFill>
                <a:latin typeface="微軟正黑體" panose="020B0604030504040204" pitchFamily="34" charset="-120"/>
                <a:ea typeface="微軟正黑體" panose="020B0604030504040204" pitchFamily="34" charset="-120"/>
              </a:rPr>
              <a:t>)</a:t>
            </a:r>
          </a:p>
          <a:p>
            <a:pPr marL="269875" lvl="1" indent="-200025" algn="just" eaLnBrk="1" hangingPunct="1">
              <a:lnSpc>
                <a:spcPts val="2800"/>
              </a:lnSpc>
              <a:spcBef>
                <a:spcPts val="0"/>
              </a:spcBef>
              <a:buClr>
                <a:srgbClr val="006600"/>
              </a:buClr>
              <a:buSzPct val="75000"/>
              <a:defRPr/>
            </a:pPr>
            <a:r>
              <a:rPr kumimoji="0" lang="en-US" altLang="zh-TW" sz="2300" b="1">
                <a:solidFill>
                  <a:srgbClr val="0000FF"/>
                </a:solidFill>
                <a:latin typeface="微軟正黑體" panose="020B0604030504040204" pitchFamily="34" charset="-120"/>
                <a:ea typeface="微軟正黑體" panose="020B0604030504040204" pitchFamily="34" charset="-120"/>
              </a:rPr>
              <a:t>5.</a:t>
            </a:r>
            <a:r>
              <a:rPr kumimoji="0" lang="zh-TW" altLang="en-US" sz="2300" b="1" spc="-100">
                <a:solidFill>
                  <a:srgbClr val="0000FF"/>
                </a:solidFill>
                <a:latin typeface="微軟正黑體" panose="020B0604030504040204" pitchFamily="34" charset="-120"/>
                <a:ea typeface="微軟正黑體" panose="020B0604030504040204" pitchFamily="34" charset="-120"/>
              </a:rPr>
              <a:t>廠商派駐機關之人員應遵守機關內部之管理規定，在穿著談吐舉止上保持專業之形象，</a:t>
            </a:r>
            <a:r>
              <a:rPr kumimoji="0" lang="zh-TW" altLang="en-US" sz="2300" b="1" u="sng" spc="-100">
                <a:solidFill>
                  <a:srgbClr val="C00000"/>
                </a:solidFill>
                <a:latin typeface="微軟正黑體" panose="020B0604030504040204" pitchFamily="34" charset="-120"/>
                <a:ea typeface="微軟正黑體" panose="020B0604030504040204" pitchFamily="34" charset="-120"/>
              </a:rPr>
              <a:t>與機關人員交往範圍不應超越工作上之需要。</a:t>
            </a:r>
            <a:endParaRPr kumimoji="0" lang="en-US" altLang="zh-TW" sz="2300" b="1" u="sng" spc="-100">
              <a:solidFill>
                <a:srgbClr val="C00000"/>
              </a:solidFill>
              <a:latin typeface="微軟正黑體" panose="020B0604030504040204" pitchFamily="34" charset="-120"/>
              <a:ea typeface="微軟正黑體" panose="020B0604030504040204" pitchFamily="34" charset="-120"/>
            </a:endParaRPr>
          </a:p>
          <a:p>
            <a:pPr marL="269875" lvl="1" indent="-200025" algn="just" eaLnBrk="1" hangingPunct="1">
              <a:lnSpc>
                <a:spcPts val="2800"/>
              </a:lnSpc>
              <a:spcBef>
                <a:spcPts val="0"/>
              </a:spcBef>
              <a:buClr>
                <a:srgbClr val="006600"/>
              </a:buClr>
              <a:buSzPct val="75000"/>
              <a:defRPr/>
            </a:pPr>
            <a:r>
              <a:rPr kumimoji="0" lang="en-US" altLang="zh-TW" sz="2300" b="1">
                <a:solidFill>
                  <a:srgbClr val="0000FF"/>
                </a:solidFill>
                <a:latin typeface="微軟正黑體" panose="020B0604030504040204" pitchFamily="34" charset="-120"/>
                <a:ea typeface="微軟正黑體" panose="020B0604030504040204" pitchFamily="34" charset="-120"/>
              </a:rPr>
              <a:t>.....</a:t>
            </a:r>
          </a:p>
          <a:p>
            <a:pPr marL="269875" lvl="1" indent="-200025" algn="just" eaLnBrk="1" hangingPunct="1">
              <a:lnSpc>
                <a:spcPts val="2800"/>
              </a:lnSpc>
              <a:spcBef>
                <a:spcPts val="0"/>
              </a:spcBef>
              <a:buClr>
                <a:srgbClr val="006600"/>
              </a:buClr>
              <a:buSzPct val="75000"/>
              <a:defRPr/>
            </a:pPr>
            <a:r>
              <a:rPr kumimoji="0" lang="en-US" altLang="zh-TW" sz="2300" b="1">
                <a:solidFill>
                  <a:srgbClr val="0000FF"/>
                </a:solidFill>
                <a:latin typeface="微軟正黑體" panose="020B0604030504040204" pitchFamily="34" charset="-120"/>
                <a:ea typeface="微軟正黑體" panose="020B0604030504040204" pitchFamily="34" charset="-120"/>
              </a:rPr>
              <a:t>8.</a:t>
            </a:r>
            <a:r>
              <a:rPr kumimoji="0" lang="zh-TW" altLang="en-US" sz="2300" b="1">
                <a:solidFill>
                  <a:srgbClr val="0000FF"/>
                </a:solidFill>
                <a:latin typeface="微軟正黑體" panose="020B0604030504040204" pitchFamily="34" charset="-120"/>
                <a:ea typeface="微軟正黑體" panose="020B0604030504040204" pitchFamily="34" charset="-120"/>
              </a:rPr>
              <a:t>廠商承諾其</a:t>
            </a:r>
            <a:r>
              <a:rPr kumimoji="0" lang="zh-TW" altLang="en-US" sz="2300" b="1" u="sng">
                <a:solidFill>
                  <a:srgbClr val="C00000"/>
                </a:solidFill>
                <a:latin typeface="微軟正黑體" panose="020B0604030504040204" pitchFamily="34" charset="-120"/>
                <a:ea typeface="微軟正黑體" panose="020B0604030504040204" pitchFamily="34" charset="-120"/>
              </a:rPr>
              <a:t>團隊成員異動率</a:t>
            </a:r>
            <a:r>
              <a:rPr kumimoji="0" lang="zh-TW" altLang="en-US" sz="2300" b="1">
                <a:solidFill>
                  <a:srgbClr val="0000FF"/>
                </a:solidFill>
                <a:latin typeface="微軟正黑體" panose="020B0604030504040204" pitchFamily="34" charset="-120"/>
                <a:ea typeface="微軟正黑體" panose="020B0604030504040204" pitchFamily="34" charset="-120"/>
              </a:rPr>
              <a:t>自契約生效日起算，每年</a:t>
            </a:r>
            <a:r>
              <a:rPr kumimoji="0" lang="zh-TW" altLang="en-US" sz="2300" b="1" u="sng">
                <a:solidFill>
                  <a:srgbClr val="C00000"/>
                </a:solidFill>
                <a:latin typeface="微軟正黑體" panose="020B0604030504040204" pitchFamily="34" charset="-120"/>
                <a:ea typeface="微軟正黑體" panose="020B0604030504040204" pitchFamily="34" charset="-120"/>
              </a:rPr>
              <a:t>不得超過</a:t>
            </a:r>
            <a:r>
              <a:rPr kumimoji="0" lang="en-US" altLang="zh-TW" sz="2300" b="1" u="sng">
                <a:solidFill>
                  <a:srgbClr val="C00000"/>
                </a:solidFill>
                <a:latin typeface="微軟正黑體" panose="020B0604030504040204" pitchFamily="34" charset="-120"/>
                <a:ea typeface="微軟正黑體" panose="020B0604030504040204" pitchFamily="34" charset="-120"/>
              </a:rPr>
              <a:t>10</a:t>
            </a:r>
            <a:r>
              <a:rPr kumimoji="0" lang="zh-TW" altLang="en-US" sz="2300" b="1" u="sng">
                <a:solidFill>
                  <a:srgbClr val="C00000"/>
                </a:solidFill>
                <a:latin typeface="微軟正黑體" panose="020B0604030504040204" pitchFamily="34" charset="-120"/>
                <a:ea typeface="微軟正黑體" panose="020B0604030504040204" pitchFamily="34" charset="-120"/>
              </a:rPr>
              <a:t>％</a:t>
            </a:r>
            <a:r>
              <a:rPr kumimoji="0" lang="zh-TW" altLang="en-US" sz="2300" b="1">
                <a:solidFill>
                  <a:srgbClr val="0000FF"/>
                </a:solidFill>
                <a:latin typeface="微軟正黑體" panose="020B0604030504040204" pitchFamily="34" charset="-120"/>
                <a:ea typeface="微軟正黑體" panose="020B0604030504040204" pitchFamily="34" charset="-120"/>
              </a:rPr>
              <a:t>。異動率以廠商年度內其團隊成員離任之人數除以年度內廠商團隊成員之人數之百分比計算之。廠商應機關之通知而離任之廠商人員或團隊成員離任事由合理有其必要性且不可歸責於廠商者，不計算在內。廠商團隊</a:t>
            </a:r>
            <a:r>
              <a:rPr kumimoji="0" lang="zh-TW" altLang="en-US" sz="2300" b="1" u="sng">
                <a:solidFill>
                  <a:srgbClr val="C00000"/>
                </a:solidFill>
                <a:latin typeface="微軟正黑體" panose="020B0604030504040204" pitchFamily="34" charset="-120"/>
                <a:ea typeface="微軟正黑體" panose="020B0604030504040204" pitchFamily="34" charset="-120"/>
              </a:rPr>
              <a:t>成員異動率超過上述百分比但未達</a:t>
            </a:r>
            <a:r>
              <a:rPr kumimoji="0" lang="en-US" altLang="zh-TW" sz="2300" b="1" u="sng">
                <a:solidFill>
                  <a:srgbClr val="C00000"/>
                </a:solidFill>
                <a:latin typeface="微軟正黑體" panose="020B0604030504040204" pitchFamily="34" charset="-120"/>
                <a:ea typeface="微軟正黑體" panose="020B0604030504040204" pitchFamily="34" charset="-120"/>
              </a:rPr>
              <a:t>15</a:t>
            </a:r>
            <a:r>
              <a:rPr kumimoji="0" lang="zh-TW" altLang="en-US" sz="2300" b="1" u="sng">
                <a:solidFill>
                  <a:srgbClr val="C00000"/>
                </a:solidFill>
                <a:latin typeface="微軟正黑體" panose="020B0604030504040204" pitchFamily="34" charset="-120"/>
                <a:ea typeface="微軟正黑體" panose="020B0604030504040204" pitchFamily="34" charset="-120"/>
              </a:rPr>
              <a:t>％者，機關得於翌年按月扣減每月服務費</a:t>
            </a:r>
            <a:r>
              <a:rPr kumimoji="0" lang="en-US" altLang="zh-TW" sz="2300" b="1" u="sng">
                <a:solidFill>
                  <a:srgbClr val="C00000"/>
                </a:solidFill>
                <a:latin typeface="微軟正黑體" panose="020B0604030504040204" pitchFamily="34" charset="-120"/>
                <a:ea typeface="微軟正黑體" panose="020B0604030504040204" pitchFamily="34" charset="-120"/>
              </a:rPr>
              <a:t>2</a:t>
            </a:r>
            <a:r>
              <a:rPr kumimoji="0" lang="zh-TW" altLang="en-US" sz="2300" b="1" u="sng">
                <a:solidFill>
                  <a:srgbClr val="C00000"/>
                </a:solidFill>
                <a:latin typeface="微軟正黑體" panose="020B0604030504040204" pitchFamily="34" charset="-120"/>
                <a:ea typeface="微軟正黑體" panose="020B0604030504040204" pitchFamily="34" charset="-120"/>
              </a:rPr>
              <a:t>％</a:t>
            </a:r>
            <a:r>
              <a:rPr kumimoji="0" lang="zh-TW" altLang="en-US" sz="2300" b="1">
                <a:solidFill>
                  <a:srgbClr val="0000FF"/>
                </a:solidFill>
                <a:latin typeface="微軟正黑體" panose="020B0604030504040204" pitchFamily="34" charset="-120"/>
                <a:ea typeface="微軟正黑體" panose="020B0604030504040204" pitchFamily="34" charset="-120"/>
              </a:rPr>
              <a:t>。異動率</a:t>
            </a:r>
            <a:r>
              <a:rPr kumimoji="0" lang="zh-TW" altLang="en-US" sz="2300" b="1" u="sng">
                <a:solidFill>
                  <a:srgbClr val="C00000"/>
                </a:solidFill>
                <a:latin typeface="微軟正黑體" panose="020B0604030504040204" pitchFamily="34" charset="-120"/>
                <a:ea typeface="微軟正黑體" panose="020B0604030504040204" pitchFamily="34" charset="-120"/>
              </a:rPr>
              <a:t>每增加</a:t>
            </a:r>
            <a:r>
              <a:rPr kumimoji="0" lang="en-US" altLang="zh-TW" sz="2300" b="1" u="sng">
                <a:solidFill>
                  <a:srgbClr val="C00000"/>
                </a:solidFill>
                <a:latin typeface="微軟正黑體" panose="020B0604030504040204" pitchFamily="34" charset="-120"/>
                <a:ea typeface="微軟正黑體" panose="020B0604030504040204" pitchFamily="34" charset="-120"/>
              </a:rPr>
              <a:t>5</a:t>
            </a:r>
            <a:r>
              <a:rPr kumimoji="0" lang="zh-TW" altLang="en-US" sz="2300" b="1" u="sng">
                <a:solidFill>
                  <a:srgbClr val="C00000"/>
                </a:solidFill>
                <a:latin typeface="微軟正黑體" panose="020B0604030504040204" pitchFamily="34" charset="-120"/>
                <a:ea typeface="微軟正黑體" panose="020B0604030504040204" pitchFamily="34" charset="-120"/>
              </a:rPr>
              <a:t>％，扣減</a:t>
            </a:r>
            <a:r>
              <a:rPr kumimoji="0" lang="zh-TW" altLang="en-US" sz="2300" b="1">
                <a:solidFill>
                  <a:srgbClr val="0000FF"/>
                </a:solidFill>
                <a:latin typeface="微軟正黑體" panose="020B0604030504040204" pitchFamily="34" charset="-120"/>
                <a:ea typeface="微軟正黑體" panose="020B0604030504040204" pitchFamily="34" charset="-120"/>
              </a:rPr>
              <a:t>比率</a:t>
            </a:r>
            <a:r>
              <a:rPr kumimoji="0" lang="zh-TW" altLang="en-US" sz="2300" b="1" u="sng">
                <a:solidFill>
                  <a:srgbClr val="C00000"/>
                </a:solidFill>
                <a:latin typeface="微軟正黑體" panose="020B0604030504040204" pitchFamily="34" charset="-120"/>
                <a:ea typeface="微軟正黑體" panose="020B0604030504040204" pitchFamily="34" charset="-120"/>
              </a:rPr>
              <a:t>增加</a:t>
            </a:r>
            <a:r>
              <a:rPr kumimoji="0" lang="en-US" altLang="zh-TW" sz="2300" b="1" u="sng">
                <a:solidFill>
                  <a:srgbClr val="C00000"/>
                </a:solidFill>
                <a:latin typeface="微軟正黑體" panose="020B0604030504040204" pitchFamily="34" charset="-120"/>
                <a:ea typeface="微軟正黑體" panose="020B0604030504040204" pitchFamily="34" charset="-120"/>
              </a:rPr>
              <a:t>2</a:t>
            </a:r>
            <a:r>
              <a:rPr kumimoji="0" lang="zh-TW" altLang="en-US" sz="2300" b="1" u="sng">
                <a:solidFill>
                  <a:srgbClr val="C00000"/>
                </a:solidFill>
                <a:latin typeface="微軟正黑體" panose="020B0604030504040204" pitchFamily="34" charset="-120"/>
                <a:ea typeface="微軟正黑體" panose="020B0604030504040204" pitchFamily="34" charset="-120"/>
              </a:rPr>
              <a:t>％</a:t>
            </a:r>
            <a:r>
              <a:rPr kumimoji="0" lang="zh-TW" altLang="en-US" sz="2300" b="1">
                <a:solidFill>
                  <a:srgbClr val="0000FF"/>
                </a:solidFill>
                <a:latin typeface="微軟正黑體" panose="020B0604030504040204" pitchFamily="34" charset="-120"/>
                <a:ea typeface="微軟正黑體" panose="020B0604030504040204" pitchFamily="34" charset="-120"/>
              </a:rPr>
              <a:t>，如廠商之人員異動率於次年回復至上述容許之範圍內者，自次年度之下一年度第一個月起，停止服務費之扣減。</a:t>
            </a:r>
          </a:p>
        </p:txBody>
      </p:sp>
    </p:spTree>
    <p:extLst>
      <p:ext uri="{BB962C8B-B14F-4D97-AF65-F5344CB8AC3E}">
        <p14:creationId xmlns:p14="http://schemas.microsoft.com/office/powerpoint/2010/main" val="280936033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59B89094-5C24-43FF-AD12-7FA59636BF68}" type="slidenum">
              <a:rPr lang="en-US" altLang="zh-TW" sz="1400" smtClean="0">
                <a:solidFill>
                  <a:srgbClr val="AD1F1F"/>
                </a:solidFill>
                <a:latin typeface="Times New Roman" panose="02020603050405020304" pitchFamily="18" charset="0"/>
              </a:rPr>
              <a:pPr>
                <a:spcBef>
                  <a:spcPct val="0"/>
                </a:spcBef>
                <a:buClrTx/>
                <a:buSzTx/>
                <a:buFontTx/>
                <a:buNone/>
                <a:defRPr/>
              </a:pPr>
              <a:t>108</a:t>
            </a:fld>
            <a:endParaRPr lang="en-US" altLang="zh-TW" sz="1400">
              <a:solidFill>
                <a:srgbClr val="AD1F1F"/>
              </a:solidFill>
              <a:latin typeface="Times New Roman" panose="02020603050405020304" pitchFamily="18" charset="0"/>
            </a:endParaRPr>
          </a:p>
        </p:txBody>
      </p:sp>
      <p:sp>
        <p:nvSpPr>
          <p:cNvPr id="4" name="Rectangle 2"/>
          <p:cNvSpPr txBox="1">
            <a:spLocks noChangeArrowheads="1"/>
          </p:cNvSpPr>
          <p:nvPr/>
        </p:nvSpPr>
        <p:spPr bwMode="auto">
          <a:xfrm>
            <a:off x="1116013" y="836613"/>
            <a:ext cx="719137" cy="2160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defRPr/>
            </a:pPr>
            <a:r>
              <a:rPr lang="zh-TW" altLang="en-US" sz="2800">
                <a:solidFill>
                  <a:srgbClr val="003399"/>
                </a:solidFill>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rPr>
              <a:t>保密同意書</a:t>
            </a:r>
            <a:endParaRPr lang="en-US" altLang="zh-TW" sz="2800">
              <a:solidFill>
                <a:srgbClr val="003399"/>
              </a:solidFill>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endParaRPr>
          </a:p>
        </p:txBody>
      </p:sp>
      <p:pic>
        <p:nvPicPr>
          <p:cNvPr id="227332" name="圖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79613" y="44450"/>
            <a:ext cx="5688012" cy="6740525"/>
          </a:xfrm>
          <a:prstGeom prst="rect">
            <a:avLst/>
          </a:prstGeom>
          <a:noFill/>
          <a:ln w="25400">
            <a:solidFill>
              <a:srgbClr val="8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43035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2931A537-0EBD-40F8-BCEF-83ACDB655B51}" type="slidenum">
              <a:rPr lang="en-US" altLang="zh-TW" sz="1400" smtClean="0">
                <a:solidFill>
                  <a:srgbClr val="AD1F1F"/>
                </a:solidFill>
                <a:latin typeface="Times New Roman" panose="02020603050405020304" pitchFamily="18" charset="0"/>
              </a:rPr>
              <a:pPr>
                <a:spcBef>
                  <a:spcPct val="0"/>
                </a:spcBef>
                <a:buClrTx/>
                <a:buSzTx/>
                <a:buFontTx/>
                <a:buNone/>
                <a:defRPr/>
              </a:pPr>
              <a:t>109</a:t>
            </a:fld>
            <a:endParaRPr lang="en-US" altLang="zh-TW" sz="1400">
              <a:solidFill>
                <a:srgbClr val="AD1F1F"/>
              </a:solidFill>
              <a:latin typeface="Times New Roman" panose="02020603050405020304" pitchFamily="18" charset="0"/>
            </a:endParaRPr>
          </a:p>
        </p:txBody>
      </p:sp>
      <p:sp>
        <p:nvSpPr>
          <p:cNvPr id="4" name="Rectangle 2"/>
          <p:cNvSpPr txBox="1">
            <a:spLocks noChangeArrowheads="1"/>
          </p:cNvSpPr>
          <p:nvPr/>
        </p:nvSpPr>
        <p:spPr bwMode="auto">
          <a:xfrm>
            <a:off x="1116013" y="836613"/>
            <a:ext cx="719137" cy="2160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defRPr/>
            </a:pPr>
            <a:r>
              <a:rPr lang="zh-TW" altLang="en-US" sz="2800">
                <a:solidFill>
                  <a:srgbClr val="003399"/>
                </a:solidFill>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rPr>
              <a:t>保密切結書</a:t>
            </a:r>
            <a:endParaRPr lang="en-US" altLang="zh-TW" sz="2800">
              <a:solidFill>
                <a:srgbClr val="003399"/>
              </a:solidFill>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endParaRPr>
          </a:p>
        </p:txBody>
      </p:sp>
      <p:pic>
        <p:nvPicPr>
          <p:cNvPr id="228356" name="圖片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35150" y="44450"/>
            <a:ext cx="5400675" cy="6742113"/>
          </a:xfrm>
          <a:prstGeom prst="rect">
            <a:avLst/>
          </a:prstGeom>
          <a:noFill/>
          <a:ln w="25400">
            <a:solidFill>
              <a:srgbClr val="8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244361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AEED79E0-1DF9-4529-ADE8-CAEDF22F0087}" type="slidenum">
              <a:rPr lang="en-US" altLang="zh-TW" sz="1400" smtClean="0">
                <a:solidFill>
                  <a:srgbClr val="AD1F1F"/>
                </a:solidFill>
                <a:latin typeface="Times New Roman" panose="02020603050405020304" pitchFamily="18" charset="0"/>
              </a:rPr>
              <a:pPr>
                <a:spcBef>
                  <a:spcPct val="0"/>
                </a:spcBef>
                <a:buClrTx/>
                <a:buSzTx/>
                <a:buFontTx/>
                <a:buNone/>
                <a:defRPr/>
              </a:pPr>
              <a:t>110</a:t>
            </a:fld>
            <a:endParaRPr lang="en-US" altLang="zh-TW" sz="1400">
              <a:solidFill>
                <a:srgbClr val="AD1F1F"/>
              </a:solidFill>
              <a:latin typeface="Times New Roman" panose="02020603050405020304" pitchFamily="18" charset="0"/>
            </a:endParaRPr>
          </a:p>
        </p:txBody>
      </p:sp>
      <p:sp>
        <p:nvSpPr>
          <p:cNvPr id="4" name="Rectangle 2"/>
          <p:cNvSpPr txBox="1">
            <a:spLocks noChangeArrowheads="1"/>
          </p:cNvSpPr>
          <p:nvPr/>
        </p:nvSpPr>
        <p:spPr bwMode="auto">
          <a:xfrm>
            <a:off x="468313" y="476250"/>
            <a:ext cx="4608512" cy="592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defRPr/>
            </a:pPr>
            <a:r>
              <a:rPr lang="zh-TW" altLang="en-US" sz="2800">
                <a:solidFill>
                  <a:srgbClr val="003399"/>
                </a:solidFill>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rPr>
              <a:t>同意書</a:t>
            </a:r>
            <a:endParaRPr lang="en-US" altLang="zh-TW" sz="2800">
              <a:solidFill>
                <a:srgbClr val="003399"/>
              </a:solidFill>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endParaRPr>
          </a:p>
        </p:txBody>
      </p:sp>
      <p:pic>
        <p:nvPicPr>
          <p:cNvPr id="229380" name="圖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03350" y="1123950"/>
            <a:ext cx="6826250" cy="5597525"/>
          </a:xfrm>
          <a:prstGeom prst="rect">
            <a:avLst/>
          </a:prstGeom>
          <a:noFill/>
          <a:ln w="25400">
            <a:solidFill>
              <a:srgbClr val="8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72655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59B89094-5C24-43FF-AD12-7FA59636BF68}" type="slidenum">
              <a:rPr lang="en-US" altLang="zh-TW" sz="1400" smtClean="0">
                <a:solidFill>
                  <a:srgbClr val="AD1F1F"/>
                </a:solidFill>
                <a:latin typeface="Times New Roman" panose="02020603050405020304" pitchFamily="18" charset="0"/>
              </a:rPr>
              <a:pPr>
                <a:spcBef>
                  <a:spcPct val="0"/>
                </a:spcBef>
                <a:buClrTx/>
                <a:buSzTx/>
                <a:buFontTx/>
                <a:buNone/>
                <a:defRPr/>
              </a:pPr>
              <a:t>111</a:t>
            </a:fld>
            <a:endParaRPr lang="en-US" altLang="zh-TW" sz="1400">
              <a:solidFill>
                <a:srgbClr val="AD1F1F"/>
              </a:solidFill>
              <a:latin typeface="Times New Roman" panose="02020603050405020304" pitchFamily="18" charset="0"/>
            </a:endParaRPr>
          </a:p>
        </p:txBody>
      </p:sp>
      <p:sp>
        <p:nvSpPr>
          <p:cNvPr id="4" name="Rectangle 2"/>
          <p:cNvSpPr txBox="1">
            <a:spLocks noChangeArrowheads="1"/>
          </p:cNvSpPr>
          <p:nvPr/>
        </p:nvSpPr>
        <p:spPr bwMode="auto">
          <a:xfrm>
            <a:off x="791580" y="296652"/>
            <a:ext cx="719137" cy="54009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defRPr/>
            </a:pPr>
            <a:r>
              <a:rPr lang="zh-TW" altLang="en-US" sz="2800">
                <a:solidFill>
                  <a:srgbClr val="003399"/>
                </a:solidFill>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rPr>
              <a:t>廠商人員接受適任性查核同意書</a:t>
            </a:r>
            <a:endParaRPr lang="en-US" altLang="zh-TW" sz="2800">
              <a:solidFill>
                <a:srgbClr val="003399"/>
              </a:solidFill>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endParaRPr>
          </a:p>
        </p:txBody>
      </p:sp>
      <p:sp>
        <p:nvSpPr>
          <p:cNvPr id="6" name="Rectangle 2"/>
          <p:cNvSpPr txBox="1">
            <a:spLocks noChangeArrowheads="1"/>
          </p:cNvSpPr>
          <p:nvPr/>
        </p:nvSpPr>
        <p:spPr bwMode="auto">
          <a:xfrm>
            <a:off x="214573" y="5805264"/>
            <a:ext cx="2269195" cy="520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defRPr/>
            </a:pPr>
            <a:r>
              <a:rPr kumimoji="0" lang="en-US" altLang="zh-TW" sz="2400" u="sng">
                <a:solidFill>
                  <a:srgbClr val="006600"/>
                </a:solidFill>
                <a:effectLst>
                  <a:outerShdw blurRad="38100" dist="38100" dir="2700000" algn="tl">
                    <a:srgbClr val="C0C0C0"/>
                  </a:outerShdw>
                </a:effectLst>
                <a:ea typeface="標楷體" pitchFamily="65" charset="-120"/>
              </a:rPr>
              <a:t>(108.9.17</a:t>
            </a:r>
            <a:r>
              <a:rPr kumimoji="0" lang="zh-TW" altLang="en-US" sz="2400" u="sng">
                <a:solidFill>
                  <a:srgbClr val="006600"/>
                </a:solidFill>
                <a:effectLst>
                  <a:outerShdw blurRad="38100" dist="38100" dir="2700000" algn="tl">
                    <a:srgbClr val="C0C0C0"/>
                  </a:outerShdw>
                </a:effectLst>
                <a:ea typeface="標楷體" pitchFamily="65" charset="-120"/>
              </a:rPr>
              <a:t>增訂</a:t>
            </a:r>
            <a:r>
              <a:rPr kumimoji="0" lang="en-US" altLang="zh-TW" sz="2400" u="sng">
                <a:solidFill>
                  <a:srgbClr val="006600"/>
                </a:solidFill>
                <a:effectLst>
                  <a:outerShdw blurRad="38100" dist="38100" dir="2700000" algn="tl">
                    <a:srgbClr val="C0C0C0"/>
                  </a:outerShdw>
                </a:effectLst>
                <a:ea typeface="標楷體" pitchFamily="65" charset="-120"/>
              </a:rPr>
              <a:t>)</a:t>
            </a:r>
            <a:endParaRPr lang="en-US" altLang="zh-TW" sz="2400">
              <a:solidFill>
                <a:srgbClr val="003399"/>
              </a:solidFill>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endParaRPr>
          </a:p>
        </p:txBody>
      </p:sp>
      <p:pic>
        <p:nvPicPr>
          <p:cNvPr id="2" name="圖片 1"/>
          <p:cNvPicPr>
            <a:picLocks noChangeAspect="1"/>
          </p:cNvPicPr>
          <p:nvPr/>
        </p:nvPicPr>
        <p:blipFill>
          <a:blip r:embed="rId3"/>
          <a:stretch>
            <a:fillRect/>
          </a:stretch>
        </p:blipFill>
        <p:spPr>
          <a:xfrm>
            <a:off x="2555776" y="166881"/>
            <a:ext cx="5544616" cy="6637497"/>
          </a:xfrm>
          <a:prstGeom prst="rect">
            <a:avLst/>
          </a:prstGeom>
          <a:ln w="28575">
            <a:solidFill>
              <a:srgbClr val="660033"/>
            </a:solidFill>
          </a:ln>
        </p:spPr>
      </p:pic>
    </p:spTree>
    <p:extLst>
      <p:ext uri="{BB962C8B-B14F-4D97-AF65-F5344CB8AC3E}">
        <p14:creationId xmlns:p14="http://schemas.microsoft.com/office/powerpoint/2010/main" val="338147386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53CAA8E8-A48C-4C0B-8931-27B73A1D1618}" type="slidenum">
              <a:rPr lang="en-US" altLang="zh-TW" sz="1400" smtClean="0">
                <a:solidFill>
                  <a:srgbClr val="AD1F1F"/>
                </a:solidFill>
                <a:latin typeface="Times New Roman" panose="02020603050405020304" pitchFamily="18" charset="0"/>
              </a:rPr>
              <a:pPr>
                <a:spcBef>
                  <a:spcPct val="0"/>
                </a:spcBef>
                <a:buClrTx/>
                <a:buSzTx/>
                <a:buFontTx/>
                <a:buNone/>
                <a:defRPr/>
              </a:pPr>
              <a:t>112</a:t>
            </a:fld>
            <a:endParaRPr lang="en-US" altLang="zh-TW" sz="1400">
              <a:solidFill>
                <a:srgbClr val="AD1F1F"/>
              </a:solidFill>
              <a:latin typeface="Times New Roman" panose="02020603050405020304" pitchFamily="18" charset="0"/>
            </a:endParaRPr>
          </a:p>
        </p:txBody>
      </p:sp>
      <p:sp>
        <p:nvSpPr>
          <p:cNvPr id="4" name="Rectangle 2"/>
          <p:cNvSpPr txBox="1">
            <a:spLocks noChangeArrowheads="1"/>
          </p:cNvSpPr>
          <p:nvPr/>
        </p:nvSpPr>
        <p:spPr bwMode="auto">
          <a:xfrm>
            <a:off x="511175" y="549275"/>
            <a:ext cx="3700463"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defRPr/>
            </a:pPr>
            <a:r>
              <a:rPr lang="zh-TW" altLang="en-US" sz="2800">
                <a:solidFill>
                  <a:srgbClr val="003399"/>
                </a:solidFill>
                <a:latin typeface="微軟正黑體" panose="020B0604030504040204" pitchFamily="34" charset="-120"/>
                <a:cs typeface="Times New Roman" panose="02020603050405020304" pitchFamily="18" charset="0"/>
              </a:rPr>
              <a:t>第</a:t>
            </a:r>
            <a:r>
              <a:rPr lang="en-US" altLang="zh-TW" sz="2800">
                <a:solidFill>
                  <a:srgbClr val="003399"/>
                </a:solidFill>
                <a:latin typeface="微軟正黑體" panose="020B0604030504040204" pitchFamily="34" charset="-120"/>
                <a:cs typeface="Times New Roman" panose="02020603050405020304" pitchFamily="18" charset="0"/>
              </a:rPr>
              <a:t>8</a:t>
            </a:r>
            <a:r>
              <a:rPr lang="zh-TW" altLang="en-US" sz="2800">
                <a:solidFill>
                  <a:srgbClr val="003399"/>
                </a:solidFill>
                <a:latin typeface="微軟正黑體" panose="020B0604030504040204" pitchFamily="34" charset="-120"/>
                <a:cs typeface="Times New Roman" panose="02020603050405020304" pitchFamily="18" charset="0"/>
              </a:rPr>
              <a:t>條　履約管理</a:t>
            </a:r>
            <a:endParaRPr lang="en-US" altLang="zh-TW" sz="2800" dirty="0">
              <a:solidFill>
                <a:srgbClr val="006600"/>
              </a:solidFill>
              <a:latin typeface="微軟正黑體" panose="020B0604030504040204" pitchFamily="34" charset="-120"/>
              <a:cs typeface="Times New Roman" panose="02020603050405020304" pitchFamily="18" charset="0"/>
            </a:endParaRPr>
          </a:p>
        </p:txBody>
      </p:sp>
      <p:sp>
        <p:nvSpPr>
          <p:cNvPr id="6" name="Rectangle 11"/>
          <p:cNvSpPr>
            <a:spLocks noChangeArrowheads="1"/>
          </p:cNvSpPr>
          <p:nvPr/>
        </p:nvSpPr>
        <p:spPr bwMode="auto">
          <a:xfrm>
            <a:off x="179388" y="1052513"/>
            <a:ext cx="8713787" cy="5545137"/>
          </a:xfrm>
          <a:prstGeom prst="rect">
            <a:avLst/>
          </a:prstGeom>
          <a:noFill/>
          <a:ln w="9525">
            <a:noFill/>
            <a:miter lim="800000"/>
            <a:headEnd/>
            <a:tailEnd/>
          </a:ln>
          <a:effectLst/>
        </p:spPr>
        <p:txBody>
          <a:bodyPr/>
          <a:lstStyle/>
          <a:p>
            <a:pPr marL="633413" lvl="1" indent="-563563" algn="just" eaLnBrk="1" hangingPunct="1">
              <a:lnSpc>
                <a:spcPts val="2800"/>
              </a:lnSpc>
              <a:spcBef>
                <a:spcPts val="0"/>
              </a:spcBef>
              <a:buClr>
                <a:srgbClr val="006600"/>
              </a:buClr>
              <a:buSzPct val="75000"/>
              <a:defRPr/>
            </a:pPr>
            <a:r>
              <a:rPr kumimoji="0" lang="en-US" altLang="zh-TW" sz="2300" b="1">
                <a:solidFill>
                  <a:srgbClr val="006600"/>
                </a:solidFill>
                <a:latin typeface="微軟正黑體" panose="020B0604030504040204" pitchFamily="34" charset="-120"/>
                <a:ea typeface="微軟正黑體" panose="020B0604030504040204" pitchFamily="34" charset="-120"/>
              </a:rPr>
              <a:t>(</a:t>
            </a:r>
            <a:r>
              <a:rPr kumimoji="0" lang="zh-TW" altLang="en-US" sz="2300" b="1">
                <a:solidFill>
                  <a:srgbClr val="006600"/>
                </a:solidFill>
                <a:latin typeface="微軟正黑體" panose="020B0604030504040204" pitchFamily="34" charset="-120"/>
                <a:ea typeface="微軟正黑體" panose="020B0604030504040204" pitchFamily="34" charset="-120"/>
              </a:rPr>
              <a:t>六</a:t>
            </a:r>
            <a:r>
              <a:rPr kumimoji="0" lang="en-US" altLang="zh-TW" sz="2300" b="1">
                <a:solidFill>
                  <a:srgbClr val="006600"/>
                </a:solidFill>
                <a:latin typeface="微軟正黑體" panose="020B0604030504040204" pitchFamily="34" charset="-120"/>
                <a:ea typeface="微軟正黑體" panose="020B0604030504040204" pitchFamily="34" charset="-120"/>
              </a:rPr>
              <a:t>)</a:t>
            </a:r>
            <a:r>
              <a:rPr kumimoji="0" lang="zh-TW" altLang="en-US" sz="2300" b="1">
                <a:solidFill>
                  <a:srgbClr val="006600"/>
                </a:solidFill>
                <a:latin typeface="微軟正黑體" panose="020B0604030504040204" pitchFamily="34" charset="-120"/>
                <a:ea typeface="微軟正黑體" panose="020B0604030504040204" pitchFamily="34" charset="-120"/>
              </a:rPr>
              <a:t>轉包及分包</a:t>
            </a:r>
          </a:p>
          <a:p>
            <a:pPr marL="269875" lvl="1" indent="-200025" algn="just" eaLnBrk="1" hangingPunct="1">
              <a:lnSpc>
                <a:spcPts val="2800"/>
              </a:lnSpc>
              <a:spcBef>
                <a:spcPts val="0"/>
              </a:spcBef>
              <a:buClr>
                <a:srgbClr val="006600"/>
              </a:buClr>
              <a:buSzPct val="75000"/>
              <a:defRPr/>
            </a:pPr>
            <a:r>
              <a:rPr kumimoji="0" lang="en-US" altLang="zh-TW" sz="2300" b="1">
                <a:solidFill>
                  <a:srgbClr val="0000FF"/>
                </a:solidFill>
                <a:latin typeface="微軟正黑體" panose="020B0604030504040204" pitchFamily="34" charset="-120"/>
                <a:ea typeface="微軟正黑體" panose="020B0604030504040204" pitchFamily="34" charset="-120"/>
              </a:rPr>
              <a:t>1.</a:t>
            </a:r>
            <a:r>
              <a:rPr kumimoji="0" lang="zh-TW" altLang="en-US" sz="2300" b="1">
                <a:solidFill>
                  <a:srgbClr val="0000FF"/>
                </a:solidFill>
                <a:latin typeface="微軟正黑體" panose="020B0604030504040204" pitchFamily="34" charset="-120"/>
                <a:ea typeface="微軟正黑體" panose="020B0604030504040204" pitchFamily="34" charset="-120"/>
              </a:rPr>
              <a:t>廠商不得將契約轉包。</a:t>
            </a:r>
            <a:r>
              <a:rPr kumimoji="0" lang="en-US" altLang="zh-TW" sz="2300" b="1">
                <a:solidFill>
                  <a:srgbClr val="0000FF"/>
                </a:solidFill>
                <a:latin typeface="微軟正黑體" panose="020B0604030504040204" pitchFamily="34" charset="-120"/>
                <a:ea typeface="微軟正黑體" panose="020B0604030504040204" pitchFamily="34" charset="-120"/>
              </a:rPr>
              <a:t>...</a:t>
            </a:r>
            <a:r>
              <a:rPr kumimoji="0" lang="zh-TW" altLang="en-US" sz="2300" b="1">
                <a:solidFill>
                  <a:srgbClr val="0000FF"/>
                </a:solidFill>
                <a:latin typeface="微軟正黑體" panose="020B0604030504040204" pitchFamily="34" charset="-120"/>
                <a:ea typeface="微軟正黑體" panose="020B0604030504040204" pitchFamily="34" charset="-120"/>
              </a:rPr>
              <a:t>。本採購</a:t>
            </a:r>
            <a:r>
              <a:rPr kumimoji="0" lang="zh-TW" altLang="en-US" sz="2300" b="1">
                <a:solidFill>
                  <a:prstClr val="black"/>
                </a:solidFill>
                <a:latin typeface="微軟正黑體" panose="020B0604030504040204" pitchFamily="34" charset="-120"/>
                <a:ea typeface="微軟正黑體" panose="020B0604030504040204" pitchFamily="34" charset="-120"/>
              </a:rPr>
              <a:t>如屬</a:t>
            </a:r>
            <a:r>
              <a:rPr kumimoji="0" lang="zh-TW" altLang="en-US" sz="2300" b="1">
                <a:solidFill>
                  <a:srgbClr val="0000FF"/>
                </a:solidFill>
                <a:latin typeface="微軟正黑體" panose="020B0604030504040204" pitchFamily="34" charset="-120"/>
                <a:ea typeface="微軟正黑體" panose="020B0604030504040204" pitchFamily="34" charset="-120"/>
              </a:rPr>
              <a:t>經濟部投資審議委員會網站公告之</a:t>
            </a:r>
            <a:r>
              <a:rPr kumimoji="0" lang="zh-TW" altLang="en-US" sz="2300" b="1">
                <a:solidFill>
                  <a:prstClr val="black"/>
                </a:solidFill>
                <a:latin typeface="微軟正黑體" panose="020B0604030504040204" pitchFamily="34" charset="-120"/>
                <a:ea typeface="微軟正黑體" panose="020B0604030504040204" pitchFamily="34" charset="-120"/>
              </a:rPr>
              <a:t>「具敏感性或國安</a:t>
            </a:r>
            <a:r>
              <a:rPr kumimoji="0" lang="en-US" altLang="zh-TW" sz="2300" b="1">
                <a:solidFill>
                  <a:prstClr val="black"/>
                </a:solidFill>
                <a:latin typeface="微軟正黑體" panose="020B0604030504040204" pitchFamily="34" charset="-120"/>
                <a:ea typeface="微軟正黑體" panose="020B0604030504040204" pitchFamily="34" charset="-120"/>
              </a:rPr>
              <a:t>(</a:t>
            </a:r>
            <a:r>
              <a:rPr kumimoji="0" lang="zh-TW" altLang="en-US" sz="2300" b="1">
                <a:solidFill>
                  <a:prstClr val="black"/>
                </a:solidFill>
                <a:latin typeface="微軟正黑體" panose="020B0604030504040204" pitchFamily="34" charset="-120"/>
                <a:ea typeface="微軟正黑體" panose="020B0604030504040204" pitchFamily="34" charset="-120"/>
              </a:rPr>
              <a:t>含資安</a:t>
            </a:r>
            <a:r>
              <a:rPr kumimoji="0" lang="en-US" altLang="zh-TW" sz="2300" b="1">
                <a:solidFill>
                  <a:prstClr val="black"/>
                </a:solidFill>
                <a:latin typeface="微軟正黑體" panose="020B0604030504040204" pitchFamily="34" charset="-120"/>
                <a:ea typeface="微軟正黑體" panose="020B0604030504040204" pitchFamily="34" charset="-120"/>
              </a:rPr>
              <a:t>)</a:t>
            </a:r>
            <a:r>
              <a:rPr kumimoji="0" lang="zh-TW" altLang="en-US" sz="2300" b="1">
                <a:solidFill>
                  <a:prstClr val="black"/>
                </a:solidFill>
                <a:latin typeface="微軟正黑體" panose="020B0604030504040204" pitchFamily="34" charset="-120"/>
                <a:ea typeface="微軟正黑體" panose="020B0604030504040204" pitchFamily="34" charset="-120"/>
              </a:rPr>
              <a:t>疑慮之業務範疇」</a:t>
            </a:r>
            <a:r>
              <a:rPr kumimoji="0" lang="zh-TW" altLang="en-US" sz="2300" b="1">
                <a:solidFill>
                  <a:srgbClr val="0000FF"/>
                </a:solidFill>
                <a:latin typeface="微軟正黑體" panose="020B0604030504040204" pitchFamily="34" charset="-120"/>
                <a:ea typeface="微軟正黑體" panose="020B0604030504040204" pitchFamily="34" charset="-120"/>
              </a:rPr>
              <a:t>，廠商</a:t>
            </a:r>
            <a:r>
              <a:rPr kumimoji="0" lang="zh-TW" altLang="en-US" sz="2300" b="1">
                <a:solidFill>
                  <a:prstClr val="black"/>
                </a:solidFill>
                <a:latin typeface="微軟正黑體" panose="020B0604030504040204" pitchFamily="34" charset="-120"/>
                <a:ea typeface="微軟正黑體" panose="020B0604030504040204" pitchFamily="34" charset="-120"/>
              </a:rPr>
              <a:t>不得以</a:t>
            </a:r>
            <a:r>
              <a:rPr kumimoji="0" lang="zh-TW" altLang="en-US" sz="2300" b="1">
                <a:solidFill>
                  <a:srgbClr val="0000FF"/>
                </a:solidFill>
                <a:latin typeface="微軟正黑體" panose="020B0604030504040204" pitchFamily="34" charset="-120"/>
                <a:ea typeface="微軟正黑體" panose="020B0604030504040204" pitchFamily="34" charset="-120"/>
              </a:rPr>
              <a:t>經濟部投資審議委員會網站公告之</a:t>
            </a:r>
            <a:r>
              <a:rPr kumimoji="0" lang="zh-TW" altLang="en-US" sz="2300" b="1">
                <a:solidFill>
                  <a:prstClr val="black"/>
                </a:solidFill>
                <a:latin typeface="微軟正黑體" panose="020B0604030504040204" pitchFamily="34" charset="-120"/>
                <a:ea typeface="微軟正黑體" panose="020B0604030504040204" pitchFamily="34" charset="-120"/>
              </a:rPr>
              <a:t>陸資資訊服務業者為分包廠商</a:t>
            </a:r>
            <a:r>
              <a:rPr kumimoji="0" lang="zh-TW" altLang="en-US" sz="2300" b="1">
                <a:solidFill>
                  <a:srgbClr val="0000FF"/>
                </a:solidFill>
                <a:latin typeface="微軟正黑體" panose="020B0604030504040204" pitchFamily="34" charset="-120"/>
                <a:ea typeface="微軟正黑體" panose="020B0604030504040204" pitchFamily="34" charset="-120"/>
              </a:rPr>
              <a:t>。</a:t>
            </a:r>
          </a:p>
          <a:p>
            <a:pPr marL="269875" lvl="1" indent="-200025" algn="just" eaLnBrk="1" hangingPunct="1">
              <a:lnSpc>
                <a:spcPts val="2800"/>
              </a:lnSpc>
              <a:spcBef>
                <a:spcPts val="0"/>
              </a:spcBef>
              <a:buClr>
                <a:srgbClr val="006600"/>
              </a:buClr>
              <a:buSzPct val="75000"/>
              <a:defRPr/>
            </a:pPr>
            <a:r>
              <a:rPr kumimoji="0" lang="en-US" altLang="zh-TW" sz="2300" b="1">
                <a:solidFill>
                  <a:srgbClr val="0000FF"/>
                </a:solidFill>
                <a:latin typeface="微軟正黑體" panose="020B0604030504040204" pitchFamily="34" charset="-120"/>
                <a:ea typeface="微軟正黑體" panose="020B0604030504040204" pitchFamily="34" charset="-120"/>
              </a:rPr>
              <a:t>2.</a:t>
            </a:r>
            <a:r>
              <a:rPr kumimoji="0" lang="zh-TW" altLang="en-US" sz="2300" b="1">
                <a:solidFill>
                  <a:srgbClr val="0000FF"/>
                </a:solidFill>
                <a:latin typeface="微軟正黑體" panose="020B0604030504040204" pitchFamily="34" charset="-120"/>
                <a:ea typeface="微軟正黑體" panose="020B0604030504040204" pitchFamily="34" charset="-120"/>
              </a:rPr>
              <a:t>廠商擬分包之項目及分包廠商，機關得予審查。</a:t>
            </a:r>
            <a:endParaRPr kumimoji="0" lang="en-US" altLang="zh-TW" sz="2300" b="1">
              <a:solidFill>
                <a:srgbClr val="0000FF"/>
              </a:solidFill>
              <a:latin typeface="微軟正黑體" panose="020B0604030504040204" pitchFamily="34" charset="-120"/>
              <a:ea typeface="微軟正黑體" panose="020B0604030504040204" pitchFamily="34" charset="-120"/>
            </a:endParaRPr>
          </a:p>
          <a:p>
            <a:pPr marL="269875" lvl="1" indent="-200025" algn="just" eaLnBrk="1" hangingPunct="1">
              <a:lnSpc>
                <a:spcPts val="2800"/>
              </a:lnSpc>
              <a:spcBef>
                <a:spcPts val="0"/>
              </a:spcBef>
              <a:buClr>
                <a:srgbClr val="006600"/>
              </a:buClr>
              <a:buSzPct val="75000"/>
              <a:defRPr/>
            </a:pPr>
            <a:r>
              <a:rPr kumimoji="0" lang="en-US" altLang="zh-TW" sz="2300" b="1">
                <a:solidFill>
                  <a:srgbClr val="0000FF"/>
                </a:solidFill>
                <a:latin typeface="微軟正黑體" panose="020B0604030504040204" pitchFamily="34" charset="-120"/>
                <a:ea typeface="微軟正黑體" panose="020B0604030504040204" pitchFamily="34" charset="-120"/>
              </a:rPr>
              <a:t>3.</a:t>
            </a:r>
            <a:r>
              <a:rPr kumimoji="0" lang="zh-TW" altLang="en-US" sz="2300" b="1">
                <a:solidFill>
                  <a:srgbClr val="0000FF"/>
                </a:solidFill>
                <a:latin typeface="微軟正黑體" panose="020B0604030504040204" pitchFamily="34" charset="-120"/>
                <a:ea typeface="微軟正黑體" panose="020B0604030504040204" pitchFamily="34" charset="-120"/>
              </a:rPr>
              <a:t>廠商對於分包廠商履約之部分，仍應負完全責任。分包契約報備於機關者，亦同。</a:t>
            </a:r>
            <a:endParaRPr kumimoji="0" lang="en-US" altLang="zh-TW" sz="2300" b="1">
              <a:solidFill>
                <a:srgbClr val="0000FF"/>
              </a:solidFill>
              <a:latin typeface="微軟正黑體" panose="020B0604030504040204" pitchFamily="34" charset="-120"/>
              <a:ea typeface="微軟正黑體" panose="020B0604030504040204" pitchFamily="34" charset="-120"/>
            </a:endParaRPr>
          </a:p>
          <a:p>
            <a:pPr marL="269875" lvl="1" indent="-200025" algn="just" eaLnBrk="1" hangingPunct="1">
              <a:lnSpc>
                <a:spcPts val="2800"/>
              </a:lnSpc>
              <a:spcBef>
                <a:spcPts val="0"/>
              </a:spcBef>
              <a:buClr>
                <a:srgbClr val="006600"/>
              </a:buClr>
              <a:buSzPct val="75000"/>
              <a:defRPr/>
            </a:pPr>
            <a:r>
              <a:rPr kumimoji="0" lang="en-US" altLang="zh-TW" sz="2300" b="1">
                <a:solidFill>
                  <a:srgbClr val="0000FF"/>
                </a:solidFill>
                <a:latin typeface="微軟正黑體" panose="020B0604030504040204" pitchFamily="34" charset="-120"/>
                <a:ea typeface="微軟正黑體" panose="020B0604030504040204" pitchFamily="34" charset="-120"/>
              </a:rPr>
              <a:t>.....</a:t>
            </a:r>
          </a:p>
          <a:p>
            <a:pPr marL="269875" lvl="1" indent="-200025" algn="just" eaLnBrk="1" hangingPunct="1">
              <a:lnSpc>
                <a:spcPts val="2800"/>
              </a:lnSpc>
              <a:spcBef>
                <a:spcPts val="0"/>
              </a:spcBef>
              <a:buClr>
                <a:srgbClr val="006600"/>
              </a:buClr>
              <a:buSzPct val="75000"/>
              <a:defRPr/>
            </a:pPr>
            <a:r>
              <a:rPr kumimoji="0" lang="en-US" altLang="zh-TW" sz="2300" b="1">
                <a:solidFill>
                  <a:srgbClr val="0000FF"/>
                </a:solidFill>
                <a:latin typeface="微軟正黑體" panose="020B0604030504040204" pitchFamily="34" charset="-120"/>
                <a:ea typeface="微軟正黑體" panose="020B0604030504040204" pitchFamily="34" charset="-120"/>
              </a:rPr>
              <a:t>8.</a:t>
            </a:r>
            <a:r>
              <a:rPr kumimoji="0" lang="zh-TW" altLang="en-US" sz="2300" b="1">
                <a:solidFill>
                  <a:srgbClr val="0000FF"/>
                </a:solidFill>
                <a:latin typeface="微軟正黑體" panose="020B0604030504040204" pitchFamily="34" charset="-120"/>
                <a:ea typeface="微軟正黑體" panose="020B0604030504040204" pitchFamily="34" charset="-120"/>
              </a:rPr>
              <a:t>廠商</a:t>
            </a:r>
            <a:r>
              <a:rPr kumimoji="0" lang="zh-TW" altLang="en-US" sz="2300" b="1" u="sng">
                <a:solidFill>
                  <a:srgbClr val="0000FF"/>
                </a:solidFill>
                <a:latin typeface="微軟正黑體" panose="020B0604030504040204" pitchFamily="34" charset="-120"/>
                <a:ea typeface="微軟正黑體" panose="020B0604030504040204" pitchFamily="34" charset="-120"/>
              </a:rPr>
              <a:t>不得將禁止分包工作項目分包予其他供應商</a:t>
            </a:r>
            <a:r>
              <a:rPr kumimoji="0" lang="zh-TW" altLang="en-US" sz="2300" b="1">
                <a:solidFill>
                  <a:srgbClr val="0000FF"/>
                </a:solidFill>
                <a:latin typeface="微軟正黑體" panose="020B0604030504040204" pitchFamily="34" charset="-120"/>
                <a:ea typeface="微軟正黑體" panose="020B0604030504040204" pitchFamily="34" charset="-120"/>
              </a:rPr>
              <a:t>。</a:t>
            </a:r>
          </a:p>
          <a:p>
            <a:pPr marL="269875" lvl="1" indent="-200025" algn="just" eaLnBrk="1" hangingPunct="1">
              <a:lnSpc>
                <a:spcPts val="2800"/>
              </a:lnSpc>
              <a:spcBef>
                <a:spcPts val="0"/>
              </a:spcBef>
              <a:buClr>
                <a:srgbClr val="006600"/>
              </a:buClr>
              <a:buSzPct val="75000"/>
              <a:defRPr/>
            </a:pPr>
            <a:r>
              <a:rPr kumimoji="0" lang="en-US" altLang="zh-TW" sz="2300" b="1">
                <a:solidFill>
                  <a:srgbClr val="0000FF"/>
                </a:solidFill>
                <a:latin typeface="微軟正黑體" panose="020B0604030504040204" pitchFamily="34" charset="-120"/>
                <a:ea typeface="微軟正黑體" panose="020B0604030504040204" pitchFamily="34" charset="-120"/>
              </a:rPr>
              <a:t>9.</a:t>
            </a:r>
            <a:r>
              <a:rPr kumimoji="0" lang="zh-TW" altLang="en-US" sz="2300" b="1">
                <a:solidFill>
                  <a:srgbClr val="0000FF"/>
                </a:solidFill>
                <a:latin typeface="微軟正黑體" panose="020B0604030504040204" pitchFamily="34" charset="-120"/>
                <a:ea typeface="微軟正黑體" panose="020B0604030504040204" pitchFamily="34" charset="-120"/>
              </a:rPr>
              <a:t>廠商</a:t>
            </a:r>
            <a:r>
              <a:rPr kumimoji="0" lang="zh-TW" altLang="en-US" sz="2300" b="1" u="sng">
                <a:solidFill>
                  <a:prstClr val="black"/>
                </a:solidFill>
                <a:latin typeface="微軟正黑體" panose="020B0604030504040204" pitchFamily="34" charset="-120"/>
                <a:ea typeface="微軟正黑體" panose="020B0604030504040204" pitchFamily="34" charset="-120"/>
              </a:rPr>
              <a:t>分包廠商之名單、基本資料與所負責承攬之工作，如投標文件之分包廠商資料。</a:t>
            </a:r>
            <a:r>
              <a:rPr kumimoji="0" lang="zh-TW" altLang="en-US" sz="2300" b="1">
                <a:solidFill>
                  <a:srgbClr val="0000FF"/>
                </a:solidFill>
                <a:latin typeface="微軟正黑體" panose="020B0604030504040204" pitchFamily="34" charset="-120"/>
                <a:ea typeface="微軟正黑體" panose="020B0604030504040204" pitchFamily="34" charset="-120"/>
              </a:rPr>
              <a:t>廠商依採購契約要項第</a:t>
            </a:r>
            <a:r>
              <a:rPr kumimoji="0" lang="en-US" altLang="zh-TW" sz="2300" b="1">
                <a:solidFill>
                  <a:srgbClr val="0000FF"/>
                </a:solidFill>
                <a:latin typeface="微軟正黑體" panose="020B0604030504040204" pitchFamily="34" charset="-120"/>
                <a:ea typeface="微軟正黑體" panose="020B0604030504040204" pitchFamily="34" charset="-120"/>
              </a:rPr>
              <a:t>21</a:t>
            </a:r>
            <a:r>
              <a:rPr kumimoji="0" lang="zh-TW" altLang="en-US" sz="2300" b="1">
                <a:solidFill>
                  <a:srgbClr val="0000FF"/>
                </a:solidFill>
                <a:latin typeface="微軟正黑體" panose="020B0604030504040204" pitchFamily="34" charset="-120"/>
                <a:ea typeface="微軟正黑體" panose="020B0604030504040204" pitchFamily="34" charset="-120"/>
              </a:rPr>
              <a:t>點，如欲增加、更換或剔除上述資料內之分包廠商者，應於分包廠商開始提供服務前，以書面敘明理由通知機關。如廠商有正當理由，且所選任之分包廠商符合契約約定者，機關如無正當理由不得拒絕。</a:t>
            </a:r>
          </a:p>
          <a:p>
            <a:pPr marL="269875" lvl="1" indent="-200025" algn="just" eaLnBrk="1" hangingPunct="1">
              <a:lnSpc>
                <a:spcPts val="2800"/>
              </a:lnSpc>
              <a:spcBef>
                <a:spcPts val="0"/>
              </a:spcBef>
              <a:buClr>
                <a:srgbClr val="006600"/>
              </a:buClr>
              <a:buSzPct val="75000"/>
              <a:defRPr/>
            </a:pPr>
            <a:endParaRPr kumimoji="0" lang="zh-TW" altLang="en-US" sz="2300" b="1">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36009758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14534D29-29A1-4F4F-B3EB-7748892EA7C0}" type="slidenum">
              <a:rPr lang="en-US" altLang="zh-TW" sz="1400" smtClean="0">
                <a:solidFill>
                  <a:srgbClr val="AD1F1F"/>
                </a:solidFill>
                <a:latin typeface="Times New Roman" panose="02020603050405020304" pitchFamily="18" charset="0"/>
              </a:rPr>
              <a:pPr>
                <a:spcBef>
                  <a:spcPct val="0"/>
                </a:spcBef>
                <a:buClrTx/>
                <a:buSzTx/>
                <a:buFontTx/>
                <a:buNone/>
                <a:defRPr/>
              </a:pPr>
              <a:t>113</a:t>
            </a:fld>
            <a:endParaRPr lang="en-US" altLang="zh-TW" sz="1400">
              <a:solidFill>
                <a:srgbClr val="AD1F1F"/>
              </a:solidFill>
              <a:latin typeface="Times New Roman" panose="02020603050405020304" pitchFamily="18" charset="0"/>
            </a:endParaRPr>
          </a:p>
        </p:txBody>
      </p:sp>
      <p:sp>
        <p:nvSpPr>
          <p:cNvPr id="4" name="Rectangle 2"/>
          <p:cNvSpPr txBox="1">
            <a:spLocks noChangeArrowheads="1"/>
          </p:cNvSpPr>
          <p:nvPr/>
        </p:nvSpPr>
        <p:spPr bwMode="auto">
          <a:xfrm>
            <a:off x="468313" y="549275"/>
            <a:ext cx="776128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defRPr/>
            </a:pPr>
            <a:r>
              <a:rPr lang="zh-TW" altLang="en-US" sz="2800">
                <a:solidFill>
                  <a:srgbClr val="003399"/>
                </a:solidFill>
                <a:latin typeface="微軟正黑體" panose="020B0604030504040204" pitchFamily="34" charset="-120"/>
                <a:cs typeface="Times New Roman" panose="02020603050405020304" pitchFamily="18" charset="0"/>
              </a:rPr>
              <a:t>禁止分包工作項目一覽表</a:t>
            </a:r>
            <a:r>
              <a:rPr lang="zh-TW" altLang="en-US" sz="2400">
                <a:solidFill>
                  <a:srgbClr val="003399"/>
                </a:solidFill>
                <a:latin typeface="微軟正黑體" panose="020B0604030504040204" pitchFamily="34" charset="-120"/>
                <a:cs typeface="Times New Roman" panose="02020603050405020304" pitchFamily="18" charset="0"/>
              </a:rPr>
              <a:t>（得標廠商應自行提供項目）</a:t>
            </a:r>
            <a:endParaRPr lang="en-US" altLang="zh-TW" sz="2400">
              <a:solidFill>
                <a:srgbClr val="003399"/>
              </a:solidFill>
              <a:latin typeface="微軟正黑體" panose="020B0604030504040204" pitchFamily="34" charset="-120"/>
              <a:cs typeface="Times New Roman" panose="02020603050405020304" pitchFamily="18" charset="0"/>
            </a:endParaRPr>
          </a:p>
        </p:txBody>
      </p:sp>
      <p:pic>
        <p:nvPicPr>
          <p:cNvPr id="231428" name="圖片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1268413"/>
            <a:ext cx="8472487" cy="4392612"/>
          </a:xfrm>
          <a:prstGeom prst="rect">
            <a:avLst/>
          </a:prstGeom>
          <a:noFill/>
          <a:ln w="25400">
            <a:solidFill>
              <a:srgbClr val="8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005532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DE237DE5-DB1C-4007-8B03-388ABCCF35DF}" type="slidenum">
              <a:rPr lang="en-US" altLang="zh-TW" sz="1400" smtClean="0">
                <a:solidFill>
                  <a:srgbClr val="AD1F1F"/>
                </a:solidFill>
                <a:latin typeface="Times New Roman" panose="02020603050405020304" pitchFamily="18" charset="0"/>
              </a:rPr>
              <a:pPr>
                <a:spcBef>
                  <a:spcPct val="0"/>
                </a:spcBef>
                <a:buClrTx/>
                <a:buSzTx/>
                <a:buFontTx/>
                <a:buNone/>
                <a:defRPr/>
              </a:pPr>
              <a:t>114</a:t>
            </a:fld>
            <a:endParaRPr lang="en-US" altLang="zh-TW" sz="1400">
              <a:solidFill>
                <a:srgbClr val="AD1F1F"/>
              </a:solidFill>
              <a:latin typeface="Times New Roman" panose="02020603050405020304" pitchFamily="18" charset="0"/>
            </a:endParaRPr>
          </a:p>
        </p:txBody>
      </p:sp>
      <p:sp>
        <p:nvSpPr>
          <p:cNvPr id="4" name="Rectangle 2"/>
          <p:cNvSpPr txBox="1">
            <a:spLocks noChangeArrowheads="1"/>
          </p:cNvSpPr>
          <p:nvPr/>
        </p:nvSpPr>
        <p:spPr bwMode="auto">
          <a:xfrm>
            <a:off x="468313" y="549275"/>
            <a:ext cx="776128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defRPr/>
            </a:pPr>
            <a:r>
              <a:rPr lang="zh-TW" altLang="en-US" sz="2800">
                <a:solidFill>
                  <a:srgbClr val="003399"/>
                </a:solidFill>
                <a:latin typeface="微軟正黑體" panose="020B0604030504040204" pitchFamily="34" charset="-120"/>
                <a:cs typeface="Times New Roman" panose="02020603050405020304" pitchFamily="18" charset="0"/>
              </a:rPr>
              <a:t>廠商分包廠商一覽表</a:t>
            </a:r>
            <a:endParaRPr lang="en-US" altLang="zh-TW" sz="2400">
              <a:solidFill>
                <a:srgbClr val="003399"/>
              </a:solidFill>
              <a:latin typeface="微軟正黑體" panose="020B0604030504040204" pitchFamily="34" charset="-120"/>
              <a:cs typeface="Times New Roman" panose="02020603050405020304" pitchFamily="18" charset="0"/>
            </a:endParaRPr>
          </a:p>
        </p:txBody>
      </p:sp>
      <p:pic>
        <p:nvPicPr>
          <p:cNvPr id="232452" name="圖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1238250"/>
            <a:ext cx="8361362" cy="4278313"/>
          </a:xfrm>
          <a:prstGeom prst="rect">
            <a:avLst/>
          </a:prstGeom>
          <a:noFill/>
          <a:ln w="25400">
            <a:solidFill>
              <a:srgbClr val="8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264405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652AC646-6805-472A-A06B-1AD65709A653}" type="slidenum">
              <a:rPr lang="en-US" altLang="zh-TW" sz="1400" smtClean="0">
                <a:solidFill>
                  <a:srgbClr val="AD1F1F"/>
                </a:solidFill>
                <a:latin typeface="Times New Roman" panose="02020603050405020304" pitchFamily="18" charset="0"/>
              </a:rPr>
              <a:pPr>
                <a:spcBef>
                  <a:spcPct val="0"/>
                </a:spcBef>
                <a:buClrTx/>
                <a:buSzTx/>
                <a:buFontTx/>
                <a:buNone/>
                <a:defRPr/>
              </a:pPr>
              <a:t>115</a:t>
            </a:fld>
            <a:endParaRPr lang="en-US" altLang="zh-TW" sz="1400">
              <a:solidFill>
                <a:srgbClr val="AD1F1F"/>
              </a:solidFill>
              <a:latin typeface="Times New Roman" panose="02020603050405020304" pitchFamily="18" charset="0"/>
            </a:endParaRPr>
          </a:p>
        </p:txBody>
      </p:sp>
      <p:sp>
        <p:nvSpPr>
          <p:cNvPr id="4" name="Rectangle 2"/>
          <p:cNvSpPr txBox="1">
            <a:spLocks noChangeArrowheads="1"/>
          </p:cNvSpPr>
          <p:nvPr/>
        </p:nvSpPr>
        <p:spPr bwMode="auto">
          <a:xfrm>
            <a:off x="511175" y="404664"/>
            <a:ext cx="6292850" cy="5764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defRPr/>
            </a:pPr>
            <a:r>
              <a:rPr lang="zh-TW" altLang="en-US" sz="3200">
                <a:solidFill>
                  <a:srgbClr val="003399"/>
                </a:solidFill>
                <a:latin typeface="微軟正黑體" panose="020B0604030504040204" pitchFamily="34" charset="-120"/>
                <a:cs typeface="Times New Roman" panose="02020603050405020304" pitchFamily="18" charset="0"/>
              </a:rPr>
              <a:t>第</a:t>
            </a:r>
            <a:r>
              <a:rPr lang="en-US" altLang="zh-TW" sz="3200">
                <a:solidFill>
                  <a:srgbClr val="003399"/>
                </a:solidFill>
                <a:latin typeface="微軟正黑體" panose="020B0604030504040204" pitchFamily="34" charset="-120"/>
                <a:cs typeface="Times New Roman" panose="02020603050405020304" pitchFamily="18" charset="0"/>
              </a:rPr>
              <a:t>15</a:t>
            </a:r>
            <a:r>
              <a:rPr lang="zh-TW" altLang="en-US" sz="3200">
                <a:solidFill>
                  <a:srgbClr val="003399"/>
                </a:solidFill>
                <a:latin typeface="微軟正黑體" panose="020B0604030504040204" pitchFamily="34" charset="-120"/>
                <a:cs typeface="Times New Roman" panose="02020603050405020304" pitchFamily="18" charset="0"/>
              </a:rPr>
              <a:t>條　違約及服務績效違約金</a:t>
            </a:r>
            <a:endParaRPr lang="en-US" altLang="zh-TW" sz="3200" dirty="0">
              <a:solidFill>
                <a:srgbClr val="006600"/>
              </a:solidFill>
              <a:latin typeface="微軟正黑體" panose="020B0604030504040204" pitchFamily="34" charset="-120"/>
              <a:cs typeface="Times New Roman" panose="02020603050405020304" pitchFamily="18" charset="0"/>
            </a:endParaRPr>
          </a:p>
        </p:txBody>
      </p:sp>
      <p:sp>
        <p:nvSpPr>
          <p:cNvPr id="6" name="Rectangle 11"/>
          <p:cNvSpPr>
            <a:spLocks noChangeArrowheads="1"/>
          </p:cNvSpPr>
          <p:nvPr/>
        </p:nvSpPr>
        <p:spPr bwMode="auto">
          <a:xfrm>
            <a:off x="179388" y="1052513"/>
            <a:ext cx="8713787" cy="5292811"/>
          </a:xfrm>
          <a:prstGeom prst="rect">
            <a:avLst/>
          </a:prstGeom>
          <a:noFill/>
          <a:ln w="9525">
            <a:noFill/>
            <a:miter lim="800000"/>
            <a:headEnd/>
            <a:tailEnd/>
          </a:ln>
          <a:effectLst/>
        </p:spPr>
        <p:txBody>
          <a:bodyPr/>
          <a:lstStyle/>
          <a:p>
            <a:pPr marL="622300" lvl="1" indent="-552450" algn="just" eaLnBrk="1" hangingPunct="1">
              <a:lnSpc>
                <a:spcPts val="3200"/>
              </a:lnSpc>
              <a:spcBef>
                <a:spcPts val="0"/>
              </a:spcBef>
              <a:buClr>
                <a:srgbClr val="006600"/>
              </a:buClr>
              <a:buSzPct val="75000"/>
              <a:defRPr/>
            </a:pPr>
            <a:r>
              <a:rPr kumimoji="0" lang="en-US" altLang="zh-TW" sz="2800" b="1">
                <a:solidFill>
                  <a:srgbClr val="0000FF"/>
                </a:solidFill>
                <a:latin typeface="微軟正黑體" panose="020B0604030504040204" pitchFamily="34" charset="-120"/>
                <a:ea typeface="微軟正黑體" panose="020B0604030504040204" pitchFamily="34" charset="-120"/>
              </a:rPr>
              <a:t>(</a:t>
            </a:r>
            <a:r>
              <a:rPr kumimoji="0" lang="zh-TW" altLang="en-US" sz="2800" b="1">
                <a:solidFill>
                  <a:srgbClr val="0000FF"/>
                </a:solidFill>
                <a:latin typeface="微軟正黑體" panose="020B0604030504040204" pitchFamily="34" charset="-120"/>
                <a:ea typeface="微軟正黑體" panose="020B0604030504040204" pitchFamily="34" charset="-120"/>
              </a:rPr>
              <a:t>二</a:t>
            </a:r>
            <a:r>
              <a:rPr kumimoji="0" lang="en-US" altLang="zh-TW" sz="2800" b="1">
                <a:solidFill>
                  <a:srgbClr val="0000FF"/>
                </a:solidFill>
                <a:latin typeface="微軟正黑體" panose="020B0604030504040204" pitchFamily="34" charset="-120"/>
                <a:ea typeface="微軟正黑體" panose="020B0604030504040204" pitchFamily="34" charset="-120"/>
              </a:rPr>
              <a:t>)</a:t>
            </a:r>
            <a:r>
              <a:rPr kumimoji="0" lang="zh-TW" altLang="en-US" sz="2800" b="1">
                <a:solidFill>
                  <a:srgbClr val="0000FF"/>
                </a:solidFill>
                <a:latin typeface="微軟正黑體" panose="020B0604030504040204" pitchFamily="34" charset="-120"/>
                <a:ea typeface="微軟正黑體" panose="020B0604030504040204" pitchFamily="34" charset="-120"/>
              </a:rPr>
              <a:t>履約期間內</a:t>
            </a:r>
            <a:r>
              <a:rPr kumimoji="0" lang="zh-TW" altLang="en-US" sz="2800" b="1" u="sng">
                <a:solidFill>
                  <a:srgbClr val="0000FF"/>
                </a:solidFill>
                <a:uFill>
                  <a:solidFill>
                    <a:srgbClr val="C00000"/>
                  </a:solidFill>
                </a:uFill>
                <a:latin typeface="微軟正黑體" panose="020B0604030504040204" pitchFamily="34" charset="-120"/>
                <a:ea typeface="微軟正黑體" panose="020B0604030504040204" pitchFamily="34" charset="-120"/>
              </a:rPr>
              <a:t>廠商未達機關所定服務水準及績效</a:t>
            </a:r>
            <a:r>
              <a:rPr kumimoji="0" lang="zh-TW" altLang="en-US" sz="2800" b="1">
                <a:solidFill>
                  <a:srgbClr val="0000FF"/>
                </a:solidFill>
                <a:latin typeface="微軟正黑體" panose="020B0604030504040204" pitchFamily="34" charset="-120"/>
                <a:ea typeface="微軟正黑體" panose="020B0604030504040204" pitchFamily="34" charset="-120"/>
              </a:rPr>
              <a:t>，</a:t>
            </a:r>
            <a:r>
              <a:rPr kumimoji="0" lang="zh-TW" altLang="en-US" sz="2800" b="1" u="sng">
                <a:solidFill>
                  <a:srgbClr val="0000FF"/>
                </a:solidFill>
                <a:uFill>
                  <a:solidFill>
                    <a:srgbClr val="C00000"/>
                  </a:solidFill>
                </a:uFill>
                <a:latin typeface="微軟正黑體" panose="020B0604030504040204" pitchFamily="34" charset="-120"/>
                <a:ea typeface="微軟正黑體" panose="020B0604030504040204" pitchFamily="34" charset="-120"/>
              </a:rPr>
              <a:t>除有不可抗力或不可歸責於廠商事由外</a:t>
            </a:r>
            <a:r>
              <a:rPr kumimoji="0" lang="zh-TW" altLang="en-US" sz="2800" b="1">
                <a:solidFill>
                  <a:srgbClr val="0000FF"/>
                </a:solidFill>
                <a:latin typeface="微軟正黑體" panose="020B0604030504040204" pitchFamily="34" charset="-120"/>
                <a:ea typeface="微軟正黑體" panose="020B0604030504040204" pitchFamily="34" charset="-120"/>
              </a:rPr>
              <a:t>，</a:t>
            </a:r>
            <a:r>
              <a:rPr kumimoji="0" lang="zh-TW" altLang="en-US" sz="2800" b="1" u="sng">
                <a:solidFill>
                  <a:srgbClr val="0000FF"/>
                </a:solidFill>
                <a:uFill>
                  <a:solidFill>
                    <a:srgbClr val="C00000"/>
                  </a:solidFill>
                </a:uFill>
                <a:latin typeface="微軟正黑體" panose="020B0604030504040204" pitchFamily="34" charset="-120"/>
                <a:ea typeface="微軟正黑體" panose="020B0604030504040204" pitchFamily="34" charset="-120"/>
              </a:rPr>
              <a:t>依本款約定計算違約金</a:t>
            </a:r>
            <a:r>
              <a:rPr kumimoji="0" lang="zh-TW" altLang="en-US" sz="2800" b="1">
                <a:solidFill>
                  <a:srgbClr val="0000FF"/>
                </a:solidFill>
                <a:latin typeface="微軟正黑體" panose="020B0604030504040204" pitchFamily="34" charset="-120"/>
                <a:ea typeface="微軟正黑體" panose="020B0604030504040204" pitchFamily="34" charset="-120"/>
              </a:rPr>
              <a:t>。屬遲延性質之損害賠償，且已依第</a:t>
            </a:r>
            <a:r>
              <a:rPr kumimoji="0" lang="en-US" altLang="zh-TW" sz="2800" b="1">
                <a:solidFill>
                  <a:srgbClr val="0000FF"/>
                </a:solidFill>
                <a:latin typeface="微軟正黑體" panose="020B0604030504040204" pitchFamily="34" charset="-120"/>
                <a:ea typeface="微軟正黑體" panose="020B0604030504040204" pitchFamily="34" charset="-120"/>
              </a:rPr>
              <a:t>14</a:t>
            </a:r>
            <a:r>
              <a:rPr kumimoji="0" lang="zh-TW" altLang="en-US" sz="2800" b="1">
                <a:solidFill>
                  <a:srgbClr val="0000FF"/>
                </a:solidFill>
                <a:latin typeface="微軟正黑體" panose="020B0604030504040204" pitchFamily="34" charset="-120"/>
                <a:ea typeface="微軟正黑體" panose="020B0604030504040204" pitchFamily="34" charset="-120"/>
              </a:rPr>
              <a:t>條計算逾期違約金者，不再依本款計算違約金。但屬遲延性質之項目依本款計算違約金數額較高者，改依本款計算。依本款計算違約金之總額，</a:t>
            </a:r>
            <a:r>
              <a:rPr kumimoji="0" lang="zh-TW" altLang="en-US" sz="2800" b="1" u="sng">
                <a:solidFill>
                  <a:srgbClr val="0000FF"/>
                </a:solidFill>
                <a:uFill>
                  <a:solidFill>
                    <a:srgbClr val="C00000"/>
                  </a:solidFill>
                </a:uFill>
                <a:latin typeface="微軟正黑體" panose="020B0604030504040204" pitchFamily="34" charset="-120"/>
                <a:ea typeface="微軟正黑體" panose="020B0604030504040204" pitchFamily="34" charset="-120"/>
              </a:rPr>
              <a:t>以契約價金總額之○○</a:t>
            </a:r>
            <a:r>
              <a:rPr kumimoji="0" lang="en-US" altLang="zh-TW" sz="2800" b="1" u="sng">
                <a:solidFill>
                  <a:srgbClr val="0000FF"/>
                </a:solidFill>
                <a:uFill>
                  <a:solidFill>
                    <a:srgbClr val="C00000"/>
                  </a:solidFill>
                </a:uFill>
                <a:latin typeface="微軟正黑體" panose="020B0604030504040204" pitchFamily="34" charset="-120"/>
                <a:ea typeface="微軟正黑體" panose="020B0604030504040204" pitchFamily="34" charset="-120"/>
              </a:rPr>
              <a:t>%</a:t>
            </a:r>
            <a:r>
              <a:rPr kumimoji="0" lang="zh-TW" altLang="en-US" sz="2800" b="1">
                <a:solidFill>
                  <a:srgbClr val="0000FF"/>
                </a:solidFill>
                <a:latin typeface="微軟正黑體" panose="020B0604030504040204" pitchFamily="34" charset="-120"/>
                <a:ea typeface="微軟正黑體" panose="020B0604030504040204" pitchFamily="34" charset="-120"/>
              </a:rPr>
              <a:t>（招標時載明，未載明者為</a:t>
            </a:r>
            <a:r>
              <a:rPr kumimoji="0" lang="en-US" altLang="zh-TW" sz="2800" b="1">
                <a:solidFill>
                  <a:srgbClr val="0000FF"/>
                </a:solidFill>
                <a:latin typeface="微軟正黑體" panose="020B0604030504040204" pitchFamily="34" charset="-120"/>
                <a:ea typeface="微軟正黑體" panose="020B0604030504040204" pitchFamily="34" charset="-120"/>
              </a:rPr>
              <a:t>20%</a:t>
            </a:r>
            <a:r>
              <a:rPr kumimoji="0" lang="zh-TW" altLang="en-US" sz="2800" b="1">
                <a:solidFill>
                  <a:srgbClr val="0000FF"/>
                </a:solidFill>
                <a:latin typeface="微軟正黑體" panose="020B0604030504040204" pitchFamily="34" charset="-120"/>
                <a:ea typeface="微軟正黑體" panose="020B0604030504040204" pitchFamily="34" charset="-120"/>
              </a:rPr>
              <a:t>）為上限。服務水準及績效違約金如下：（擇實際需求項目納入，或刪除無需求之項目）。</a:t>
            </a:r>
          </a:p>
          <a:p>
            <a:pPr marL="622300" lvl="1" algn="just" eaLnBrk="1" hangingPunct="1">
              <a:lnSpc>
                <a:spcPts val="3200"/>
              </a:lnSpc>
              <a:spcBef>
                <a:spcPts val="0"/>
              </a:spcBef>
              <a:buClr>
                <a:srgbClr val="006600"/>
              </a:buClr>
              <a:buSzPct val="75000"/>
              <a:defRPr/>
            </a:pPr>
            <a:r>
              <a:rPr kumimoji="0" lang="zh-TW" altLang="en-US" sz="2800" b="1">
                <a:solidFill>
                  <a:srgbClr val="0000FF"/>
                </a:solidFill>
                <a:latin typeface="微軟正黑體" panose="020B0604030504040204" pitchFamily="34" charset="-120"/>
                <a:ea typeface="微軟正黑體" panose="020B0604030504040204" pitchFamily="34" charset="-120"/>
              </a:rPr>
              <a:t>服務水準及績效，列舉如下</a:t>
            </a:r>
            <a:r>
              <a:rPr kumimoji="0" lang="en-US" altLang="zh-TW" sz="2800" b="1">
                <a:solidFill>
                  <a:srgbClr val="0000FF"/>
                </a:solidFill>
                <a:latin typeface="微軟正黑體" panose="020B0604030504040204" pitchFamily="34" charset="-120"/>
                <a:ea typeface="微軟正黑體" panose="020B0604030504040204" pitchFamily="34" charset="-120"/>
              </a:rPr>
              <a:t>(</a:t>
            </a:r>
            <a:r>
              <a:rPr kumimoji="0" lang="zh-TW" altLang="en-US" sz="2800" b="1">
                <a:solidFill>
                  <a:srgbClr val="0000FF"/>
                </a:solidFill>
                <a:latin typeface="微軟正黑體" panose="020B0604030504040204" pitchFamily="34" charset="-120"/>
                <a:ea typeface="微軟正黑體" panose="020B0604030504040204" pitchFamily="34" charset="-120"/>
              </a:rPr>
              <a:t>同一評估項目具有二種（含）以上之評斷方式者，如廠商同時違反二種（含）以上時，其違約金係採罰責較重者</a:t>
            </a:r>
            <a:r>
              <a:rPr kumimoji="0" lang="en-US" altLang="zh-TW" sz="2800" b="1">
                <a:solidFill>
                  <a:srgbClr val="0000FF"/>
                </a:solidFill>
                <a:latin typeface="微軟正黑體" panose="020B0604030504040204" pitchFamily="34" charset="-120"/>
                <a:ea typeface="微軟正黑體" panose="020B0604030504040204" pitchFamily="34" charset="-120"/>
              </a:rPr>
              <a:t>)</a:t>
            </a:r>
            <a:r>
              <a:rPr kumimoji="0" lang="zh-TW" altLang="en-US" sz="2800" b="1">
                <a:solidFill>
                  <a:srgbClr val="0000FF"/>
                </a:solidFill>
                <a:latin typeface="微軟正黑體" panose="020B0604030504040204" pitchFamily="34" charset="-120"/>
                <a:ea typeface="微軟正黑體" panose="020B0604030504040204" pitchFamily="34" charset="-120"/>
              </a:rPr>
              <a:t>：</a:t>
            </a:r>
          </a:p>
          <a:p>
            <a:pPr marL="622300" lvl="1" indent="-361950" algn="just" eaLnBrk="1" hangingPunct="1">
              <a:lnSpc>
                <a:spcPts val="3200"/>
              </a:lnSpc>
              <a:spcBef>
                <a:spcPts val="0"/>
              </a:spcBef>
              <a:buClr>
                <a:srgbClr val="006600"/>
              </a:buClr>
              <a:buSzPct val="75000"/>
              <a:defRPr/>
            </a:pPr>
            <a:endParaRPr kumimoji="0" lang="zh-TW" altLang="en-US" sz="2800" b="1">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8863080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62326483-CAA5-4020-894E-012B9067B350}" type="slidenum">
              <a:rPr lang="en-US" altLang="zh-TW" sz="1400" smtClean="0">
                <a:solidFill>
                  <a:srgbClr val="AD1F1F"/>
                </a:solidFill>
                <a:latin typeface="Times New Roman" panose="02020603050405020304" pitchFamily="18" charset="0"/>
              </a:rPr>
              <a:pPr>
                <a:spcBef>
                  <a:spcPct val="0"/>
                </a:spcBef>
                <a:buClrTx/>
                <a:buSzTx/>
                <a:buFontTx/>
                <a:buNone/>
                <a:defRPr/>
              </a:pPr>
              <a:t>116</a:t>
            </a:fld>
            <a:endParaRPr lang="en-US" altLang="zh-TW" sz="1400">
              <a:solidFill>
                <a:srgbClr val="AD1F1F"/>
              </a:solidFill>
              <a:latin typeface="Times New Roman" panose="02020603050405020304" pitchFamily="18" charset="0"/>
            </a:endParaRPr>
          </a:p>
        </p:txBody>
      </p:sp>
      <p:sp>
        <p:nvSpPr>
          <p:cNvPr id="4" name="Rectangle 2"/>
          <p:cNvSpPr txBox="1">
            <a:spLocks noChangeArrowheads="1"/>
          </p:cNvSpPr>
          <p:nvPr/>
        </p:nvSpPr>
        <p:spPr bwMode="auto">
          <a:xfrm>
            <a:off x="511175" y="549275"/>
            <a:ext cx="1468438" cy="287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defRPr/>
            </a:pPr>
            <a:r>
              <a:rPr lang="zh-TW" altLang="en-US" sz="2800">
                <a:solidFill>
                  <a:srgbClr val="003399"/>
                </a:solidFill>
                <a:latin typeface="微軟正黑體" panose="020B0604030504040204" pitchFamily="34" charset="-120"/>
                <a:cs typeface="Times New Roman" panose="02020603050405020304" pitchFamily="18" charset="0"/>
              </a:rPr>
              <a:t>第</a:t>
            </a:r>
            <a:r>
              <a:rPr lang="en-US" altLang="zh-TW" sz="2800">
                <a:solidFill>
                  <a:srgbClr val="003399"/>
                </a:solidFill>
                <a:latin typeface="微軟正黑體" panose="020B0604030504040204" pitchFamily="34" charset="-120"/>
                <a:cs typeface="Times New Roman" panose="02020603050405020304" pitchFamily="18" charset="0"/>
              </a:rPr>
              <a:t>15</a:t>
            </a:r>
            <a:r>
              <a:rPr lang="zh-TW" altLang="en-US" sz="2800">
                <a:solidFill>
                  <a:srgbClr val="003399"/>
                </a:solidFill>
                <a:latin typeface="微軟正黑體" panose="020B0604030504040204" pitchFamily="34" charset="-120"/>
                <a:cs typeface="Times New Roman" panose="02020603050405020304" pitchFamily="18" charset="0"/>
              </a:rPr>
              <a:t>條　違約及服務績效違約金</a:t>
            </a:r>
            <a:endParaRPr lang="en-US" altLang="zh-TW" sz="2800" dirty="0">
              <a:solidFill>
                <a:srgbClr val="006600"/>
              </a:solidFill>
              <a:latin typeface="微軟正黑體" panose="020B0604030504040204" pitchFamily="34" charset="-120"/>
              <a:cs typeface="Times New Roman" panose="02020603050405020304" pitchFamily="18" charset="0"/>
            </a:endParaRPr>
          </a:p>
        </p:txBody>
      </p:sp>
      <p:pic>
        <p:nvPicPr>
          <p:cNvPr id="237572" name="圖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35150" y="247650"/>
            <a:ext cx="7156450" cy="6494463"/>
          </a:xfrm>
          <a:prstGeom prst="rect">
            <a:avLst/>
          </a:prstGeom>
          <a:noFill/>
          <a:ln w="25400">
            <a:solidFill>
              <a:srgbClr val="8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517304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85C3E61B-CFBD-42F2-8332-5DBA032BF4CB}" type="slidenum">
              <a:rPr lang="en-US" altLang="zh-TW" sz="1400" smtClean="0">
                <a:solidFill>
                  <a:srgbClr val="AD1F1F"/>
                </a:solidFill>
                <a:latin typeface="Times New Roman" panose="02020603050405020304" pitchFamily="18" charset="0"/>
              </a:rPr>
              <a:pPr>
                <a:spcBef>
                  <a:spcPct val="0"/>
                </a:spcBef>
                <a:buClrTx/>
                <a:buSzTx/>
                <a:buFontTx/>
                <a:buNone/>
                <a:defRPr/>
              </a:pPr>
              <a:t>117</a:t>
            </a:fld>
            <a:endParaRPr lang="en-US" altLang="zh-TW" sz="1400">
              <a:solidFill>
                <a:srgbClr val="AD1F1F"/>
              </a:solidFill>
              <a:latin typeface="Times New Roman" panose="02020603050405020304" pitchFamily="18" charset="0"/>
            </a:endParaRPr>
          </a:p>
        </p:txBody>
      </p:sp>
      <p:sp>
        <p:nvSpPr>
          <p:cNvPr id="4" name="Rectangle 2"/>
          <p:cNvSpPr txBox="1">
            <a:spLocks noChangeArrowheads="1"/>
          </p:cNvSpPr>
          <p:nvPr/>
        </p:nvSpPr>
        <p:spPr bwMode="auto">
          <a:xfrm>
            <a:off x="511175" y="549275"/>
            <a:ext cx="1468438" cy="287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defRPr/>
            </a:pPr>
            <a:r>
              <a:rPr lang="zh-TW" altLang="en-US" sz="2800">
                <a:solidFill>
                  <a:srgbClr val="003399"/>
                </a:solidFill>
                <a:latin typeface="微軟正黑體" panose="020B0604030504040204" pitchFamily="34" charset="-120"/>
                <a:cs typeface="Times New Roman" panose="02020603050405020304" pitchFamily="18" charset="0"/>
              </a:rPr>
              <a:t>第</a:t>
            </a:r>
            <a:r>
              <a:rPr lang="en-US" altLang="zh-TW" sz="2800">
                <a:solidFill>
                  <a:srgbClr val="003399"/>
                </a:solidFill>
                <a:latin typeface="微軟正黑體" panose="020B0604030504040204" pitchFamily="34" charset="-120"/>
                <a:cs typeface="Times New Roman" panose="02020603050405020304" pitchFamily="18" charset="0"/>
              </a:rPr>
              <a:t>15</a:t>
            </a:r>
            <a:r>
              <a:rPr lang="zh-TW" altLang="en-US" sz="2800">
                <a:solidFill>
                  <a:srgbClr val="003399"/>
                </a:solidFill>
                <a:latin typeface="微軟正黑體" panose="020B0604030504040204" pitchFamily="34" charset="-120"/>
                <a:cs typeface="Times New Roman" panose="02020603050405020304" pitchFamily="18" charset="0"/>
              </a:rPr>
              <a:t>條　違約及服務績效違約金</a:t>
            </a:r>
            <a:endParaRPr lang="en-US" altLang="zh-TW" sz="2800" dirty="0">
              <a:solidFill>
                <a:srgbClr val="006600"/>
              </a:solidFill>
              <a:latin typeface="微軟正黑體" panose="020B0604030504040204" pitchFamily="34" charset="-120"/>
              <a:cs typeface="Times New Roman" panose="02020603050405020304" pitchFamily="18" charset="0"/>
            </a:endParaRPr>
          </a:p>
        </p:txBody>
      </p:sp>
      <p:pic>
        <p:nvPicPr>
          <p:cNvPr id="238596" name="圖片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08175" y="87313"/>
            <a:ext cx="6321425" cy="6726237"/>
          </a:xfrm>
          <a:prstGeom prst="rect">
            <a:avLst/>
          </a:prstGeom>
          <a:noFill/>
          <a:ln w="25400">
            <a:solidFill>
              <a:srgbClr val="8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115537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240642" name="投影片編號版面配置區 5"/>
          <p:cNvSpPr txBox="1">
            <a:spLocks noGrp="1"/>
          </p:cNvSpPr>
          <p:nvPr/>
        </p:nvSpPr>
        <p:spPr bwMode="auto">
          <a:xfrm>
            <a:off x="84138" y="6465888"/>
            <a:ext cx="7540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chorCtr="1">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eaLnBrk="1" hangingPunct="1">
              <a:spcBef>
                <a:spcPct val="0"/>
              </a:spcBef>
              <a:buClrTx/>
              <a:buSzTx/>
              <a:buFontTx/>
              <a:buNone/>
            </a:pPr>
            <a:fld id="{551E70A1-6C7B-4A34-B960-9BEA64FCA0B7}" type="slidenum">
              <a:rPr kumimoji="0" lang="zh-TW" altLang="en-US" sz="1800" b="1">
                <a:solidFill>
                  <a:srgbClr val="660033"/>
                </a:solidFill>
                <a:latin typeface="Times New Roman" panose="02020603050405020304" pitchFamily="18" charset="0"/>
              </a:rPr>
              <a:pPr eaLnBrk="1" hangingPunct="1">
                <a:spcBef>
                  <a:spcPct val="0"/>
                </a:spcBef>
                <a:buClrTx/>
                <a:buSzTx/>
                <a:buFontTx/>
                <a:buNone/>
              </a:pPr>
              <a:t>118</a:t>
            </a:fld>
            <a:endParaRPr kumimoji="0" lang="en-US" altLang="zh-TW" sz="1800" b="1">
              <a:solidFill>
                <a:srgbClr val="660033"/>
              </a:solidFill>
              <a:latin typeface="Times New Roman" panose="02020603050405020304" pitchFamily="18" charset="0"/>
            </a:endParaRPr>
          </a:p>
        </p:txBody>
      </p:sp>
      <p:sp>
        <p:nvSpPr>
          <p:cNvPr id="378882" name="Rectangle 2"/>
          <p:cNvSpPr>
            <a:spLocks noGrp="1" noChangeArrowheads="1"/>
          </p:cNvSpPr>
          <p:nvPr>
            <p:ph type="title" idx="4294967295"/>
          </p:nvPr>
        </p:nvSpPr>
        <p:spPr>
          <a:xfrm>
            <a:off x="461963" y="404813"/>
            <a:ext cx="3641725" cy="685800"/>
          </a:xfrm>
        </p:spPr>
        <p:txBody>
          <a:bodyPr wrap="square" lIns="91440" tIns="45720" rIns="91440" bIns="45720" numCol="1" anchorCtr="0" compatLnSpc="1">
            <a:prstTxWarp prst="textNoShape">
              <a:avLst/>
            </a:prstTxWarp>
          </a:bodyPr>
          <a:lstStyle/>
          <a:p>
            <a:pPr algn="just" eaLnBrk="1" hangingPunct="1">
              <a:defRPr/>
            </a:pPr>
            <a:r>
              <a:rPr lang="zh-TW" altLang="en-US" b="1" cap="none" dirty="0">
                <a:solidFill>
                  <a:srgbClr val="003399"/>
                </a:solidFill>
                <a:effectLst/>
                <a:latin typeface="微軟正黑體" panose="020B0604030504040204" pitchFamily="34" charset="-120"/>
                <a:ea typeface="微軟正黑體" panose="020B0604030504040204" pitchFamily="34" charset="-120"/>
              </a:rPr>
              <a:t>履約管理事項</a:t>
            </a:r>
            <a:endParaRPr lang="en-US" altLang="zh-TW" sz="2400" b="1" cap="none" dirty="0">
              <a:solidFill>
                <a:srgbClr val="0000FF"/>
              </a:solidFill>
              <a:effectLst/>
              <a:latin typeface="微軟正黑體" panose="020B0604030504040204" pitchFamily="34" charset="-120"/>
              <a:ea typeface="微軟正黑體" panose="020B0604030504040204" pitchFamily="34" charset="-120"/>
            </a:endParaRPr>
          </a:p>
        </p:txBody>
      </p:sp>
      <p:sp>
        <p:nvSpPr>
          <p:cNvPr id="378883" name="Rectangle 3"/>
          <p:cNvSpPr>
            <a:spLocks noGrp="1" noChangeArrowheads="1"/>
          </p:cNvSpPr>
          <p:nvPr>
            <p:ph type="body" idx="4294967295"/>
          </p:nvPr>
        </p:nvSpPr>
        <p:spPr>
          <a:xfrm>
            <a:off x="612775" y="1196975"/>
            <a:ext cx="8135938" cy="5364163"/>
          </a:xfrm>
        </p:spPr>
        <p:txBody>
          <a:bodyPr>
            <a:normAutofit/>
          </a:bodyPr>
          <a:lstStyle/>
          <a:p>
            <a:pPr marL="261938" indent="-261938" eaLnBrk="1" hangingPunct="1">
              <a:lnSpc>
                <a:spcPts val="3000"/>
              </a:lnSpc>
              <a:spcBef>
                <a:spcPct val="0"/>
              </a:spcBef>
              <a:buClr>
                <a:schemeClr val="tx1"/>
              </a:buClr>
              <a:buSzPct val="85000"/>
              <a:buFont typeface="Wingdings" pitchFamily="2" charset="2"/>
              <a:buChar char="l"/>
              <a:tabLst>
                <a:tab pos="5375275" algn="l"/>
              </a:tabLst>
              <a:defRPr/>
            </a:pPr>
            <a:r>
              <a:rPr lang="zh-TW" altLang="zh-TW" sz="2400" b="1" dirty="0">
                <a:solidFill>
                  <a:srgbClr val="660033"/>
                </a:solidFill>
                <a:latin typeface="微軟正黑體" panose="020B0604030504040204" pitchFamily="34" charset="-120"/>
                <a:ea typeface="微軟正黑體" panose="020B0604030504040204" pitchFamily="34" charset="-120"/>
              </a:rPr>
              <a:t>廠商提供應用軟體系統轉換服務</a:t>
            </a:r>
            <a:r>
              <a:rPr lang="zh-TW" altLang="en-US" sz="2400" b="1" dirty="0">
                <a:solidFill>
                  <a:srgbClr val="660033"/>
                </a:solidFill>
                <a:latin typeface="微軟正黑體" panose="020B0604030504040204" pitchFamily="34" charset="-120"/>
                <a:ea typeface="微軟正黑體" panose="020B0604030504040204" pitchFamily="34" charset="-120"/>
              </a:rPr>
              <a:t>：</a:t>
            </a:r>
            <a:r>
              <a:rPr lang="zh-TW" altLang="zh-TW" sz="2400" b="1" dirty="0">
                <a:solidFill>
                  <a:srgbClr val="0000FF"/>
                </a:solidFill>
                <a:latin typeface="微軟正黑體" panose="020B0604030504040204" pitchFamily="34" charset="-120"/>
                <a:ea typeface="微軟正黑體" panose="020B0604030504040204" pitchFamily="34" charset="-120"/>
              </a:rPr>
              <a:t>應於契約約定時間內提出應用軟體系統轉換建議書，就應用軟體系統之轉換範圍、作業程序、所需之設備與系統、風險管理、轉換時程、服務水準、測試方式、機關應配合之事項等向機關提出建議。建議書之內容，不得減損契約約定事項，並經機關核定後執行。</a:t>
            </a:r>
            <a:endParaRPr lang="en-US" altLang="zh-TW" sz="2400" b="1" dirty="0">
              <a:solidFill>
                <a:srgbClr val="0000FF"/>
              </a:solidFill>
              <a:latin typeface="微軟正黑體" panose="020B0604030504040204" pitchFamily="34" charset="-120"/>
              <a:ea typeface="微軟正黑體" panose="020B0604030504040204" pitchFamily="34" charset="-120"/>
            </a:endParaRPr>
          </a:p>
          <a:p>
            <a:pPr marL="261938" indent="-261938" eaLnBrk="1" hangingPunct="1">
              <a:lnSpc>
                <a:spcPts val="3000"/>
              </a:lnSpc>
              <a:spcBef>
                <a:spcPct val="0"/>
              </a:spcBef>
              <a:buClr>
                <a:schemeClr val="tx1"/>
              </a:buClr>
              <a:buSzPct val="85000"/>
              <a:buFont typeface="Wingdings" pitchFamily="2" charset="2"/>
              <a:buChar char="l"/>
              <a:tabLst>
                <a:tab pos="5375275" algn="l"/>
              </a:tabLst>
              <a:defRPr/>
            </a:pPr>
            <a:r>
              <a:rPr lang="zh-TW" altLang="zh-TW" sz="2400" b="1" dirty="0">
                <a:solidFill>
                  <a:srgbClr val="0000FF"/>
                </a:solidFill>
                <a:latin typeface="微軟正黑體" panose="020B0604030504040204" pitchFamily="34" charset="-120"/>
                <a:ea typeface="微軟正黑體" panose="020B0604030504040204" pitchFamily="34" charset="-120"/>
              </a:rPr>
              <a:t>廠商應按契約所示之工作計畫書、需求規格書、系統分析書、程式設計書、測試計畫書、執行報告書、教育訓練計畫書、軟硬體清冊及系統架構圖，提供履約標的。</a:t>
            </a:r>
            <a:endParaRPr lang="en-US" altLang="zh-TW" sz="2400" b="1" dirty="0">
              <a:solidFill>
                <a:srgbClr val="0000FF"/>
              </a:solidFill>
              <a:latin typeface="微軟正黑體" panose="020B0604030504040204" pitchFamily="34" charset="-120"/>
              <a:ea typeface="微軟正黑體" panose="020B0604030504040204" pitchFamily="34" charset="-120"/>
            </a:endParaRPr>
          </a:p>
          <a:p>
            <a:pPr marL="261938" indent="-261938" eaLnBrk="1" hangingPunct="1">
              <a:lnSpc>
                <a:spcPts val="3000"/>
              </a:lnSpc>
              <a:spcBef>
                <a:spcPct val="0"/>
              </a:spcBef>
              <a:buClr>
                <a:schemeClr val="tx1"/>
              </a:buClr>
              <a:buSzPct val="85000"/>
              <a:buFont typeface="Wingdings" pitchFamily="2" charset="2"/>
              <a:buChar char="l"/>
              <a:tabLst>
                <a:tab pos="5375275" algn="l"/>
              </a:tabLst>
              <a:defRPr/>
            </a:pPr>
            <a:r>
              <a:rPr lang="zh-TW" altLang="zh-TW" sz="2400" b="1" dirty="0">
                <a:solidFill>
                  <a:srgbClr val="660033"/>
                </a:solidFill>
                <a:latin typeface="微軟正黑體" panose="020B0604030504040204" pitchFamily="34" charset="-120"/>
                <a:ea typeface="微軟正黑體" panose="020B0604030504040204" pitchFamily="34" charset="-120"/>
              </a:rPr>
              <a:t>廠商提供應用軟體系統開發服務</a:t>
            </a:r>
            <a:r>
              <a:rPr lang="zh-TW" altLang="en-US" sz="2400" b="1" dirty="0">
                <a:solidFill>
                  <a:srgbClr val="660033"/>
                </a:solidFill>
                <a:latin typeface="微軟正黑體" panose="020B0604030504040204" pitchFamily="34" charset="-120"/>
                <a:ea typeface="微軟正黑體" panose="020B0604030504040204" pitchFamily="34" charset="-120"/>
              </a:rPr>
              <a:t>：</a:t>
            </a:r>
            <a:r>
              <a:rPr lang="zh-TW" altLang="zh-TW" sz="2400" b="1" dirty="0">
                <a:solidFill>
                  <a:srgbClr val="0000FF"/>
                </a:solidFill>
                <a:latin typeface="微軟正黑體" panose="020B0604030504040204" pitchFamily="34" charset="-120"/>
                <a:ea typeface="微軟正黑體" panose="020B0604030504040204" pitchFamily="34" charset="-120"/>
              </a:rPr>
              <a:t>應於契約約定時間內提出應用軟體系統開發建議書，就應用軟體系統之開發範圍、內容、使用之技術、所需之人員、時程、服務水準、測試方式等向機關提出建議。</a:t>
            </a:r>
            <a:endParaRPr lang="en-US" altLang="zh-TW" sz="2400" b="1" dirty="0">
              <a:solidFill>
                <a:srgbClr val="0000FF"/>
              </a:solidFill>
              <a:latin typeface="微軟正黑體" panose="020B0604030504040204" pitchFamily="34" charset="-120"/>
              <a:ea typeface="微軟正黑體" panose="020B0604030504040204" pitchFamily="34" charset="-120"/>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241666" name="投影片編號版面配置區 5"/>
          <p:cNvSpPr txBox="1">
            <a:spLocks noGrp="1"/>
          </p:cNvSpPr>
          <p:nvPr/>
        </p:nvSpPr>
        <p:spPr bwMode="auto">
          <a:xfrm>
            <a:off x="84138" y="6465888"/>
            <a:ext cx="7540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chorCtr="1">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eaLnBrk="1" hangingPunct="1">
              <a:spcBef>
                <a:spcPct val="0"/>
              </a:spcBef>
              <a:buClrTx/>
              <a:buSzTx/>
              <a:buFontTx/>
              <a:buNone/>
            </a:pPr>
            <a:fld id="{84FD88B2-C8B9-43D2-AAA8-09E51B80BEA9}" type="slidenum">
              <a:rPr kumimoji="0" lang="zh-TW" altLang="en-US" sz="1800" b="1">
                <a:solidFill>
                  <a:srgbClr val="660033"/>
                </a:solidFill>
                <a:latin typeface="Times New Roman" panose="02020603050405020304" pitchFamily="18" charset="0"/>
              </a:rPr>
              <a:pPr eaLnBrk="1" hangingPunct="1">
                <a:spcBef>
                  <a:spcPct val="0"/>
                </a:spcBef>
                <a:buClrTx/>
                <a:buSzTx/>
                <a:buFontTx/>
                <a:buNone/>
              </a:pPr>
              <a:t>119</a:t>
            </a:fld>
            <a:endParaRPr kumimoji="0" lang="en-US" altLang="zh-TW" sz="1800" b="1">
              <a:solidFill>
                <a:srgbClr val="660033"/>
              </a:solidFill>
              <a:latin typeface="Times New Roman" panose="02020603050405020304" pitchFamily="18" charset="0"/>
            </a:endParaRPr>
          </a:p>
        </p:txBody>
      </p:sp>
      <p:sp>
        <p:nvSpPr>
          <p:cNvPr id="378882" name="Rectangle 2"/>
          <p:cNvSpPr>
            <a:spLocks noGrp="1" noChangeArrowheads="1"/>
          </p:cNvSpPr>
          <p:nvPr>
            <p:ph type="title" idx="4294967295"/>
          </p:nvPr>
        </p:nvSpPr>
        <p:spPr>
          <a:xfrm>
            <a:off x="461963" y="404813"/>
            <a:ext cx="8001000" cy="685800"/>
          </a:xfrm>
        </p:spPr>
        <p:txBody>
          <a:bodyPr wrap="square" lIns="91440" tIns="45720" rIns="91440" bIns="45720" numCol="1" anchorCtr="0" compatLnSpc="1">
            <a:prstTxWarp prst="textNoShape">
              <a:avLst/>
            </a:prstTxWarp>
          </a:bodyPr>
          <a:lstStyle/>
          <a:p>
            <a:pPr algn="just" eaLnBrk="1" hangingPunct="1">
              <a:defRPr/>
            </a:pPr>
            <a:r>
              <a:rPr lang="zh-TW" altLang="en-US" b="1" cap="none" dirty="0">
                <a:solidFill>
                  <a:srgbClr val="003399"/>
                </a:solidFill>
                <a:effectLst/>
                <a:latin typeface="+mj-ea"/>
              </a:rPr>
              <a:t>履約管理事項</a:t>
            </a:r>
            <a:r>
              <a:rPr lang="en-US" altLang="zh-TW" sz="2400" b="1" cap="none" dirty="0">
                <a:solidFill>
                  <a:srgbClr val="C00000"/>
                </a:solidFill>
                <a:effectLst/>
                <a:latin typeface="+mj-ea"/>
                <a:cs typeface="Times New Roman" panose="02020603050405020304" pitchFamily="18" charset="0"/>
              </a:rPr>
              <a:t>(</a:t>
            </a:r>
            <a:r>
              <a:rPr lang="zh-TW" altLang="en-US" sz="2400" b="1" cap="none" dirty="0">
                <a:solidFill>
                  <a:srgbClr val="C00000"/>
                </a:solidFill>
                <a:effectLst/>
                <a:latin typeface="+mj-ea"/>
                <a:cs typeface="Times New Roman" panose="02020603050405020304" pitchFamily="18" charset="0"/>
              </a:rPr>
              <a:t>續</a:t>
            </a:r>
            <a:r>
              <a:rPr lang="en-US" altLang="zh-TW" sz="2400" b="1" cap="none" dirty="0">
                <a:solidFill>
                  <a:srgbClr val="C00000"/>
                </a:solidFill>
                <a:effectLst/>
                <a:latin typeface="+mj-ea"/>
                <a:cs typeface="Times New Roman" panose="02020603050405020304" pitchFamily="18" charset="0"/>
              </a:rPr>
              <a:t>)</a:t>
            </a:r>
          </a:p>
        </p:txBody>
      </p:sp>
      <p:sp>
        <p:nvSpPr>
          <p:cNvPr id="378883" name="Rectangle 3"/>
          <p:cNvSpPr>
            <a:spLocks noGrp="1" noChangeArrowheads="1"/>
          </p:cNvSpPr>
          <p:nvPr>
            <p:ph type="body" idx="4294967295"/>
          </p:nvPr>
        </p:nvSpPr>
        <p:spPr>
          <a:xfrm>
            <a:off x="612775" y="1196975"/>
            <a:ext cx="8135938" cy="4896321"/>
          </a:xfrm>
        </p:spPr>
        <p:txBody>
          <a:bodyPr>
            <a:normAutofit/>
          </a:bodyPr>
          <a:lstStyle/>
          <a:p>
            <a:pPr marL="261938" indent="-261938" algn="just" eaLnBrk="1" hangingPunct="1">
              <a:lnSpc>
                <a:spcPts val="3000"/>
              </a:lnSpc>
              <a:spcBef>
                <a:spcPct val="0"/>
              </a:spcBef>
              <a:buClr>
                <a:schemeClr val="tx1"/>
              </a:buClr>
              <a:buSzPct val="85000"/>
              <a:buFont typeface="Wingdings" pitchFamily="2" charset="2"/>
              <a:buChar char="l"/>
              <a:tabLst>
                <a:tab pos="5375275" algn="l"/>
              </a:tabLst>
              <a:defRPr/>
            </a:pPr>
            <a:r>
              <a:rPr lang="zh-TW" altLang="zh-TW" sz="2400" b="1" dirty="0">
                <a:solidFill>
                  <a:srgbClr val="660033"/>
                </a:solidFill>
                <a:latin typeface="+mj-ea"/>
                <a:ea typeface="+mj-ea"/>
              </a:rPr>
              <a:t>廠商提供應用軟體系統維護服務</a:t>
            </a:r>
            <a:r>
              <a:rPr lang="zh-TW" altLang="en-US" sz="2400" b="1" dirty="0">
                <a:solidFill>
                  <a:srgbClr val="660033"/>
                </a:solidFill>
                <a:latin typeface="+mj-ea"/>
                <a:ea typeface="+mj-ea"/>
              </a:rPr>
              <a:t>：</a:t>
            </a:r>
            <a:r>
              <a:rPr lang="zh-TW" altLang="zh-TW" sz="2400" b="1" dirty="0">
                <a:solidFill>
                  <a:srgbClr val="0000FF"/>
                </a:solidFill>
                <a:latin typeface="+mj-ea"/>
                <a:ea typeface="+mj-ea"/>
              </a:rPr>
              <a:t>應於契約約定時間內提出應用軟體系統維護建議書，就應用軟體系統之維護具體範圍、服務水準、測試方式等向機關提出建議。</a:t>
            </a:r>
            <a:endParaRPr lang="en-US" altLang="zh-TW" sz="2400" b="1" dirty="0">
              <a:solidFill>
                <a:srgbClr val="0000FF"/>
              </a:solidFill>
              <a:latin typeface="+mj-ea"/>
              <a:ea typeface="+mj-ea"/>
            </a:endParaRPr>
          </a:p>
          <a:p>
            <a:pPr marL="261938" indent="-261938" algn="just" eaLnBrk="1" hangingPunct="1">
              <a:lnSpc>
                <a:spcPts val="3000"/>
              </a:lnSpc>
              <a:spcBef>
                <a:spcPct val="0"/>
              </a:spcBef>
              <a:buClr>
                <a:schemeClr val="tx1"/>
              </a:buClr>
              <a:buSzPct val="85000"/>
              <a:buFont typeface="Wingdings" pitchFamily="2" charset="2"/>
              <a:buChar char="l"/>
              <a:tabLst>
                <a:tab pos="5375275" algn="l"/>
              </a:tabLst>
              <a:defRPr/>
            </a:pPr>
            <a:r>
              <a:rPr lang="zh-TW" altLang="zh-TW" sz="2400" b="1" dirty="0">
                <a:solidFill>
                  <a:srgbClr val="660033"/>
                </a:solidFill>
                <a:latin typeface="+mj-ea"/>
                <a:ea typeface="+mj-ea"/>
              </a:rPr>
              <a:t>廠商提供資訊業務線上服務</a:t>
            </a:r>
            <a:r>
              <a:rPr lang="zh-TW" altLang="en-US" sz="2400" b="1" dirty="0">
                <a:solidFill>
                  <a:srgbClr val="660033"/>
                </a:solidFill>
                <a:latin typeface="+mj-ea"/>
                <a:ea typeface="+mj-ea"/>
              </a:rPr>
              <a:t>：</a:t>
            </a:r>
            <a:r>
              <a:rPr lang="zh-TW" altLang="zh-TW" sz="2400" b="1" dirty="0">
                <a:solidFill>
                  <a:srgbClr val="0000FF"/>
                </a:solidFill>
                <a:latin typeface="+mj-ea"/>
                <a:ea typeface="+mj-ea"/>
              </a:rPr>
              <a:t>應於契約約定時間內提出資訊業務線上服務建議書，就資訊業務線上服務具體範圍、服務水準、測試方式等向機關提出建議。</a:t>
            </a:r>
            <a:endParaRPr lang="en-US" altLang="zh-TW" sz="2400" b="1" dirty="0">
              <a:solidFill>
                <a:srgbClr val="0000FF"/>
              </a:solidFill>
              <a:latin typeface="+mj-ea"/>
              <a:ea typeface="+mj-ea"/>
            </a:endParaRPr>
          </a:p>
          <a:p>
            <a:pPr marL="261938" indent="-261938" algn="just" eaLnBrk="1" hangingPunct="1">
              <a:lnSpc>
                <a:spcPts val="3000"/>
              </a:lnSpc>
              <a:spcBef>
                <a:spcPct val="0"/>
              </a:spcBef>
              <a:buClr>
                <a:schemeClr val="tx1"/>
              </a:buClr>
              <a:buSzPct val="85000"/>
              <a:buFont typeface="Wingdings" pitchFamily="2" charset="2"/>
              <a:buChar char="l"/>
              <a:tabLst>
                <a:tab pos="5375275" algn="l"/>
              </a:tabLst>
              <a:defRPr/>
            </a:pPr>
            <a:r>
              <a:rPr lang="zh-TW" altLang="en-US" sz="2400" b="1" dirty="0">
                <a:solidFill>
                  <a:srgbClr val="0000FF"/>
                </a:solidFill>
                <a:latin typeface="+mj-ea"/>
                <a:ea typeface="+mj-ea"/>
              </a:rPr>
              <a:t>相關工作計畫或建議書之提送與審查。</a:t>
            </a:r>
            <a:endParaRPr lang="en-US" altLang="zh-TW" sz="2400" b="1" dirty="0">
              <a:solidFill>
                <a:srgbClr val="0000FF"/>
              </a:solidFill>
              <a:latin typeface="+mj-ea"/>
              <a:ea typeface="+mj-ea"/>
            </a:endParaRPr>
          </a:p>
          <a:p>
            <a:pPr marL="261938" indent="-261938" algn="just" eaLnBrk="1" hangingPunct="1">
              <a:lnSpc>
                <a:spcPts val="3000"/>
              </a:lnSpc>
              <a:spcBef>
                <a:spcPct val="0"/>
              </a:spcBef>
              <a:buClr>
                <a:schemeClr val="tx1"/>
              </a:buClr>
              <a:buSzPct val="85000"/>
              <a:buFont typeface="Wingdings" pitchFamily="2" charset="2"/>
              <a:buChar char="l"/>
              <a:tabLst>
                <a:tab pos="5375275" algn="l"/>
              </a:tabLst>
              <a:defRPr/>
            </a:pPr>
            <a:r>
              <a:rPr lang="zh-TW" altLang="en-US" sz="2400" b="1" dirty="0">
                <a:solidFill>
                  <a:srgbClr val="0000FF"/>
                </a:solidFill>
                <a:latin typeface="+mj-ea"/>
                <a:ea typeface="+mj-ea"/>
              </a:rPr>
              <a:t>分階段交付標的之時程與審核；分期支付價金之核付。</a:t>
            </a:r>
            <a:endParaRPr lang="en-US" altLang="zh-TW" sz="2400" b="1" dirty="0">
              <a:solidFill>
                <a:srgbClr val="0000FF"/>
              </a:solidFill>
              <a:latin typeface="+mj-ea"/>
              <a:ea typeface="+mj-ea"/>
            </a:endParaRPr>
          </a:p>
          <a:p>
            <a:pPr marL="261938" indent="-261938" algn="just" eaLnBrk="1" hangingPunct="1">
              <a:lnSpc>
                <a:spcPts val="3000"/>
              </a:lnSpc>
              <a:spcBef>
                <a:spcPct val="0"/>
              </a:spcBef>
              <a:buClr>
                <a:schemeClr val="tx1"/>
              </a:buClr>
              <a:buSzPct val="85000"/>
              <a:buFont typeface="Wingdings" pitchFamily="2" charset="2"/>
              <a:buChar char="l"/>
              <a:tabLst>
                <a:tab pos="5375275" algn="l"/>
              </a:tabLst>
              <a:defRPr/>
            </a:pPr>
            <a:r>
              <a:rPr lang="zh-TW" altLang="zh-TW" sz="2400" b="1" u="sng" dirty="0">
                <a:solidFill>
                  <a:srgbClr val="C00000"/>
                </a:solidFill>
                <a:uFill>
                  <a:solidFill>
                    <a:srgbClr val="0000FF"/>
                  </a:solidFill>
                </a:uFill>
                <a:latin typeface="+mj-ea"/>
                <a:ea typeface="+mj-ea"/>
              </a:rPr>
              <a:t>廠商團隊成員異動率</a:t>
            </a:r>
            <a:r>
              <a:rPr lang="zh-TW" altLang="en-US" sz="2400" b="1" dirty="0">
                <a:solidFill>
                  <a:srgbClr val="660033"/>
                </a:solidFill>
                <a:latin typeface="+mj-ea"/>
                <a:ea typeface="+mj-ea"/>
              </a:rPr>
              <a:t>：</a:t>
            </a:r>
            <a:r>
              <a:rPr lang="zh-TW" altLang="zh-TW" sz="2400" b="1" u="sng" dirty="0">
                <a:solidFill>
                  <a:srgbClr val="0000FF"/>
                </a:solidFill>
                <a:uFill>
                  <a:solidFill>
                    <a:srgbClr val="006600"/>
                  </a:solidFill>
                </a:uFill>
                <a:latin typeface="+mj-ea"/>
                <a:ea typeface="+mj-ea"/>
              </a:rPr>
              <a:t>自契約生效日起算，每年不得超過</a:t>
            </a:r>
            <a:r>
              <a:rPr lang="en-US" altLang="zh-TW" sz="2400" b="1" u="sng" dirty="0">
                <a:solidFill>
                  <a:srgbClr val="0000FF"/>
                </a:solidFill>
                <a:uFill>
                  <a:solidFill>
                    <a:srgbClr val="006600"/>
                  </a:solidFill>
                </a:uFill>
                <a:latin typeface="+mj-ea"/>
                <a:ea typeface="+mj-ea"/>
              </a:rPr>
              <a:t>10</a:t>
            </a:r>
            <a:r>
              <a:rPr lang="zh-TW" altLang="zh-TW" sz="2400" b="1" u="sng" dirty="0">
                <a:solidFill>
                  <a:srgbClr val="0000FF"/>
                </a:solidFill>
                <a:uFill>
                  <a:solidFill>
                    <a:srgbClr val="006600"/>
                  </a:solidFill>
                </a:uFill>
                <a:latin typeface="+mj-ea"/>
                <a:ea typeface="+mj-ea"/>
              </a:rPr>
              <a:t>％</a:t>
            </a:r>
            <a:r>
              <a:rPr lang="zh-TW" altLang="en-US" sz="2400" b="1" u="sng" dirty="0">
                <a:solidFill>
                  <a:srgbClr val="0000FF"/>
                </a:solidFill>
                <a:uFill>
                  <a:solidFill>
                    <a:srgbClr val="006600"/>
                  </a:solidFill>
                </a:uFill>
                <a:latin typeface="+mj-ea"/>
                <a:ea typeface="+mj-ea"/>
              </a:rPr>
              <a:t>。</a:t>
            </a:r>
            <a:r>
              <a:rPr lang="zh-TW" altLang="zh-TW" sz="2400" b="1" u="sng" dirty="0">
                <a:solidFill>
                  <a:srgbClr val="0000FF"/>
                </a:solidFill>
                <a:uFill>
                  <a:solidFill>
                    <a:srgbClr val="006600"/>
                  </a:solidFill>
                </a:uFill>
                <a:latin typeface="+mj-ea"/>
                <a:ea typeface="+mj-ea"/>
              </a:rPr>
              <a:t>廠商團隊成員異動率超過上述百分比但未達</a:t>
            </a:r>
            <a:r>
              <a:rPr lang="en-US" altLang="zh-TW" sz="2400" b="1" u="sng" dirty="0">
                <a:solidFill>
                  <a:srgbClr val="0000FF"/>
                </a:solidFill>
                <a:uFill>
                  <a:solidFill>
                    <a:srgbClr val="006600"/>
                  </a:solidFill>
                </a:uFill>
                <a:latin typeface="+mj-ea"/>
                <a:ea typeface="+mj-ea"/>
              </a:rPr>
              <a:t>15</a:t>
            </a:r>
            <a:r>
              <a:rPr lang="zh-TW" altLang="zh-TW" sz="2400" b="1" u="sng" dirty="0">
                <a:solidFill>
                  <a:srgbClr val="0000FF"/>
                </a:solidFill>
                <a:uFill>
                  <a:solidFill>
                    <a:srgbClr val="006600"/>
                  </a:solidFill>
                </a:uFill>
                <a:latin typeface="+mj-ea"/>
                <a:ea typeface="+mj-ea"/>
              </a:rPr>
              <a:t>％者，機關得於翌年按月扣減每月服務費</a:t>
            </a:r>
            <a:r>
              <a:rPr lang="en-US" altLang="zh-TW" sz="2400" b="1" u="sng" dirty="0">
                <a:solidFill>
                  <a:srgbClr val="0000FF"/>
                </a:solidFill>
                <a:uFill>
                  <a:solidFill>
                    <a:srgbClr val="006600"/>
                  </a:solidFill>
                </a:uFill>
                <a:latin typeface="+mj-ea"/>
                <a:ea typeface="+mj-ea"/>
              </a:rPr>
              <a:t>2</a:t>
            </a:r>
            <a:r>
              <a:rPr lang="zh-TW" altLang="zh-TW" sz="2400" b="1" u="sng" dirty="0">
                <a:solidFill>
                  <a:srgbClr val="0000FF"/>
                </a:solidFill>
                <a:uFill>
                  <a:solidFill>
                    <a:srgbClr val="006600"/>
                  </a:solidFill>
                </a:uFill>
                <a:latin typeface="+mj-ea"/>
                <a:ea typeface="+mj-ea"/>
              </a:rPr>
              <a:t>％。異動率每增加</a:t>
            </a:r>
            <a:r>
              <a:rPr lang="en-US" altLang="zh-TW" sz="2400" b="1" u="sng" dirty="0">
                <a:solidFill>
                  <a:srgbClr val="0000FF"/>
                </a:solidFill>
                <a:uFill>
                  <a:solidFill>
                    <a:srgbClr val="006600"/>
                  </a:solidFill>
                </a:uFill>
                <a:latin typeface="+mj-ea"/>
                <a:ea typeface="+mj-ea"/>
              </a:rPr>
              <a:t>5</a:t>
            </a:r>
            <a:r>
              <a:rPr lang="zh-TW" altLang="zh-TW" sz="2400" b="1" u="sng" dirty="0">
                <a:solidFill>
                  <a:srgbClr val="0000FF"/>
                </a:solidFill>
                <a:uFill>
                  <a:solidFill>
                    <a:srgbClr val="006600"/>
                  </a:solidFill>
                </a:uFill>
                <a:latin typeface="+mj-ea"/>
                <a:ea typeface="+mj-ea"/>
              </a:rPr>
              <a:t>％，扣減比率增加</a:t>
            </a:r>
            <a:r>
              <a:rPr lang="en-US" altLang="zh-TW" sz="2400" b="1" u="sng" dirty="0">
                <a:solidFill>
                  <a:srgbClr val="0000FF"/>
                </a:solidFill>
                <a:uFill>
                  <a:solidFill>
                    <a:srgbClr val="006600"/>
                  </a:solidFill>
                </a:uFill>
                <a:latin typeface="+mj-ea"/>
                <a:ea typeface="+mj-ea"/>
              </a:rPr>
              <a:t>2</a:t>
            </a:r>
            <a:r>
              <a:rPr lang="zh-TW" altLang="zh-TW" sz="2400" b="1" u="sng" dirty="0">
                <a:solidFill>
                  <a:srgbClr val="0000FF"/>
                </a:solidFill>
                <a:uFill>
                  <a:solidFill>
                    <a:srgbClr val="006600"/>
                  </a:solidFill>
                </a:uFill>
                <a:latin typeface="+mj-ea"/>
                <a:ea typeface="+mj-ea"/>
              </a:rPr>
              <a:t>％</a:t>
            </a:r>
            <a:r>
              <a:rPr lang="zh-TW" altLang="en-US" sz="2400" b="1" dirty="0">
                <a:solidFill>
                  <a:srgbClr val="0000FF"/>
                </a:solidFill>
                <a:latin typeface="+mj-ea"/>
                <a:ea typeface="+mj-ea"/>
              </a:rPr>
              <a:t>。</a:t>
            </a:r>
            <a:endParaRPr lang="en-US" altLang="zh-TW" sz="2400" b="1" dirty="0">
              <a:solidFill>
                <a:srgbClr val="0000FF"/>
              </a:solidFill>
              <a:latin typeface="+mj-ea"/>
              <a:ea typeface="+mj-ea"/>
            </a:endParaRPr>
          </a:p>
          <a:p>
            <a:pPr marL="261938" indent="-261938" algn="just" eaLnBrk="1" hangingPunct="1">
              <a:lnSpc>
                <a:spcPts val="3000"/>
              </a:lnSpc>
              <a:spcBef>
                <a:spcPct val="0"/>
              </a:spcBef>
              <a:buClr>
                <a:schemeClr val="tx1"/>
              </a:buClr>
              <a:buSzPct val="85000"/>
              <a:buFont typeface="Wingdings" pitchFamily="2" charset="2"/>
              <a:buChar char="l"/>
              <a:tabLst>
                <a:tab pos="5375275" algn="l"/>
              </a:tabLst>
              <a:defRPr/>
            </a:pPr>
            <a:endParaRPr lang="en-US" altLang="zh-TW" sz="2400" b="1" dirty="0">
              <a:solidFill>
                <a:srgbClr val="0000FF"/>
              </a:solidFill>
              <a:latin typeface="+mj-ea"/>
              <a:ea typeface="+mj-ea"/>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242690" name="投影片編號版面配置區 5"/>
          <p:cNvSpPr txBox="1">
            <a:spLocks noGrp="1"/>
          </p:cNvSpPr>
          <p:nvPr/>
        </p:nvSpPr>
        <p:spPr bwMode="auto">
          <a:xfrm>
            <a:off x="84138" y="6465888"/>
            <a:ext cx="7540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chorCtr="1">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eaLnBrk="1" hangingPunct="1">
              <a:spcBef>
                <a:spcPct val="0"/>
              </a:spcBef>
              <a:buClrTx/>
              <a:buSzTx/>
              <a:buFontTx/>
              <a:buNone/>
            </a:pPr>
            <a:fld id="{54350AB7-60D8-477C-9DD1-6CD568B326DC}" type="slidenum">
              <a:rPr kumimoji="0" lang="zh-TW" altLang="en-US" sz="1800" b="1">
                <a:solidFill>
                  <a:srgbClr val="660033"/>
                </a:solidFill>
                <a:latin typeface="Times New Roman" panose="02020603050405020304" pitchFamily="18" charset="0"/>
              </a:rPr>
              <a:pPr eaLnBrk="1" hangingPunct="1">
                <a:spcBef>
                  <a:spcPct val="0"/>
                </a:spcBef>
                <a:buClrTx/>
                <a:buSzTx/>
                <a:buFontTx/>
                <a:buNone/>
              </a:pPr>
              <a:t>120</a:t>
            </a:fld>
            <a:endParaRPr kumimoji="0" lang="en-US" altLang="zh-TW" sz="1800" b="1">
              <a:solidFill>
                <a:srgbClr val="660033"/>
              </a:solidFill>
              <a:latin typeface="Times New Roman" panose="02020603050405020304" pitchFamily="18" charset="0"/>
            </a:endParaRPr>
          </a:p>
        </p:txBody>
      </p:sp>
      <p:sp>
        <p:nvSpPr>
          <p:cNvPr id="378882" name="Rectangle 2"/>
          <p:cNvSpPr>
            <a:spLocks noGrp="1" noChangeArrowheads="1"/>
          </p:cNvSpPr>
          <p:nvPr>
            <p:ph type="title" idx="4294967295"/>
          </p:nvPr>
        </p:nvSpPr>
        <p:spPr>
          <a:xfrm>
            <a:off x="461963" y="404813"/>
            <a:ext cx="3857625" cy="685800"/>
          </a:xfrm>
        </p:spPr>
        <p:txBody>
          <a:bodyPr wrap="square" lIns="91440" tIns="45720" rIns="91440" bIns="45720" numCol="1" anchorCtr="0" compatLnSpc="1">
            <a:prstTxWarp prst="textNoShape">
              <a:avLst/>
            </a:prstTxWarp>
          </a:bodyPr>
          <a:lstStyle/>
          <a:p>
            <a:pPr algn="just" eaLnBrk="1" hangingPunct="1">
              <a:defRPr/>
            </a:pPr>
            <a:r>
              <a:rPr lang="zh-TW" altLang="en-US" b="1" cap="none" dirty="0">
                <a:solidFill>
                  <a:srgbClr val="003399"/>
                </a:solidFill>
                <a:effectLst/>
                <a:latin typeface="+mj-ea"/>
              </a:rPr>
              <a:t>履約管理事項</a:t>
            </a:r>
            <a:r>
              <a:rPr lang="en-US" altLang="zh-TW" sz="2400" b="1" cap="none" dirty="0">
                <a:solidFill>
                  <a:srgbClr val="C00000"/>
                </a:solidFill>
                <a:effectLst/>
                <a:latin typeface="+mj-ea"/>
                <a:cs typeface="Times New Roman" panose="02020603050405020304" pitchFamily="18" charset="0"/>
              </a:rPr>
              <a:t>(</a:t>
            </a:r>
            <a:r>
              <a:rPr lang="zh-TW" altLang="en-US" sz="2400" b="1" cap="none" dirty="0">
                <a:solidFill>
                  <a:srgbClr val="C00000"/>
                </a:solidFill>
                <a:effectLst/>
                <a:latin typeface="+mj-ea"/>
                <a:cs typeface="Times New Roman" panose="02020603050405020304" pitchFamily="18" charset="0"/>
              </a:rPr>
              <a:t>續</a:t>
            </a:r>
            <a:r>
              <a:rPr lang="en-US" altLang="zh-TW" sz="2400" b="1" cap="none" dirty="0">
                <a:solidFill>
                  <a:srgbClr val="C00000"/>
                </a:solidFill>
                <a:effectLst/>
                <a:latin typeface="+mj-ea"/>
                <a:cs typeface="Times New Roman" panose="02020603050405020304" pitchFamily="18" charset="0"/>
              </a:rPr>
              <a:t>)</a:t>
            </a:r>
          </a:p>
        </p:txBody>
      </p:sp>
      <p:sp>
        <p:nvSpPr>
          <p:cNvPr id="378883" name="Rectangle 3"/>
          <p:cNvSpPr>
            <a:spLocks noGrp="1" noChangeArrowheads="1"/>
          </p:cNvSpPr>
          <p:nvPr>
            <p:ph type="body" idx="4294967295"/>
          </p:nvPr>
        </p:nvSpPr>
        <p:spPr>
          <a:xfrm>
            <a:off x="612775" y="1196975"/>
            <a:ext cx="8135938" cy="5472113"/>
          </a:xfrm>
        </p:spPr>
        <p:txBody>
          <a:bodyPr>
            <a:normAutofit/>
          </a:bodyPr>
          <a:lstStyle/>
          <a:p>
            <a:pPr marL="261938" indent="-261938" algn="just" eaLnBrk="1" hangingPunct="1">
              <a:lnSpc>
                <a:spcPts val="3000"/>
              </a:lnSpc>
              <a:spcBef>
                <a:spcPct val="0"/>
              </a:spcBef>
              <a:buClr>
                <a:schemeClr val="tx1"/>
              </a:buClr>
              <a:buSzPct val="85000"/>
              <a:buFont typeface="Wingdings" pitchFamily="2" charset="2"/>
              <a:buChar char="l"/>
              <a:tabLst>
                <a:tab pos="5375275" algn="l"/>
              </a:tabLst>
              <a:defRPr/>
            </a:pPr>
            <a:r>
              <a:rPr lang="zh-TW" altLang="en-US" sz="2400" b="1" u="sng" dirty="0">
                <a:solidFill>
                  <a:srgbClr val="0000FF"/>
                </a:solidFill>
                <a:uFill>
                  <a:solidFill>
                    <a:srgbClr val="C00000"/>
                  </a:solidFill>
                </a:uFill>
                <a:latin typeface="+mj-ea"/>
                <a:ea typeface="+mj-ea"/>
              </a:rPr>
              <a:t>倘若規定</a:t>
            </a:r>
            <a:r>
              <a:rPr lang="zh-TW" altLang="zh-TW" sz="2400" b="1" u="sng" dirty="0">
                <a:solidFill>
                  <a:srgbClr val="0000FF"/>
                </a:solidFill>
                <a:uFill>
                  <a:solidFill>
                    <a:srgbClr val="C00000"/>
                  </a:solidFill>
                </a:uFill>
                <a:latin typeface="+mj-ea"/>
                <a:ea typeface="+mj-ea"/>
              </a:rPr>
              <a:t>廠商</a:t>
            </a:r>
            <a:r>
              <a:rPr lang="zh-TW" altLang="en-US" sz="2400" b="1" u="sng" dirty="0">
                <a:solidFill>
                  <a:srgbClr val="0000FF"/>
                </a:solidFill>
                <a:uFill>
                  <a:solidFill>
                    <a:srgbClr val="C00000"/>
                  </a:solidFill>
                </a:uFill>
                <a:latin typeface="+mj-ea"/>
                <a:ea typeface="+mj-ea"/>
              </a:rPr>
              <a:t>履約期間應辦理之</a:t>
            </a:r>
            <a:r>
              <a:rPr lang="zh-TW" altLang="en-US" sz="2400" b="1" u="sng" dirty="0">
                <a:solidFill>
                  <a:srgbClr val="660033"/>
                </a:solidFill>
                <a:uFill>
                  <a:solidFill>
                    <a:srgbClr val="C00000"/>
                  </a:solidFill>
                </a:uFill>
                <a:latin typeface="+mj-ea"/>
                <a:ea typeface="+mj-ea"/>
              </a:rPr>
              <a:t>保險</a:t>
            </a:r>
            <a:r>
              <a:rPr lang="zh-TW" altLang="en-US" sz="2400" b="1" u="sng" dirty="0">
                <a:solidFill>
                  <a:srgbClr val="0000FF"/>
                </a:solidFill>
                <a:uFill>
                  <a:solidFill>
                    <a:srgbClr val="C00000"/>
                  </a:solidFill>
                </a:uFill>
                <a:latin typeface="+mj-ea"/>
                <a:ea typeface="+mj-ea"/>
              </a:rPr>
              <a:t>，應注意</a:t>
            </a:r>
            <a:r>
              <a:rPr lang="zh-TW" altLang="zh-TW" sz="2400" b="1" u="sng" dirty="0">
                <a:solidFill>
                  <a:srgbClr val="0000FF"/>
                </a:solidFill>
                <a:uFill>
                  <a:solidFill>
                    <a:srgbClr val="C00000"/>
                  </a:solidFill>
                </a:uFill>
                <a:latin typeface="+mj-ea"/>
                <a:ea typeface="+mj-ea"/>
              </a:rPr>
              <a:t>保險單正本或保險機構出具之保險證明</a:t>
            </a:r>
            <a:r>
              <a:rPr lang="en-US" altLang="zh-TW" sz="2400" b="1" u="sng" dirty="0">
                <a:solidFill>
                  <a:srgbClr val="0000FF"/>
                </a:solidFill>
                <a:uFill>
                  <a:solidFill>
                    <a:srgbClr val="C00000"/>
                  </a:solidFill>
                </a:uFill>
                <a:latin typeface="+mj-ea"/>
                <a:ea typeface="+mj-ea"/>
              </a:rPr>
              <a:t>1</a:t>
            </a:r>
            <a:r>
              <a:rPr lang="zh-TW" altLang="zh-TW" sz="2400" b="1" u="sng" dirty="0">
                <a:solidFill>
                  <a:srgbClr val="0000FF"/>
                </a:solidFill>
                <a:uFill>
                  <a:solidFill>
                    <a:srgbClr val="C00000"/>
                  </a:solidFill>
                </a:uFill>
                <a:latin typeface="+mj-ea"/>
                <a:ea typeface="+mj-ea"/>
              </a:rPr>
              <a:t>份及繳費收據副本</a:t>
            </a:r>
            <a:r>
              <a:rPr lang="en-US" altLang="zh-TW" sz="2400" b="1" u="sng" dirty="0">
                <a:solidFill>
                  <a:srgbClr val="0000FF"/>
                </a:solidFill>
                <a:uFill>
                  <a:solidFill>
                    <a:srgbClr val="C00000"/>
                  </a:solidFill>
                </a:uFill>
                <a:latin typeface="+mj-ea"/>
                <a:ea typeface="+mj-ea"/>
              </a:rPr>
              <a:t>1</a:t>
            </a:r>
            <a:r>
              <a:rPr lang="zh-TW" altLang="zh-TW" sz="2400" b="1" u="sng" dirty="0">
                <a:solidFill>
                  <a:srgbClr val="0000FF"/>
                </a:solidFill>
                <a:uFill>
                  <a:solidFill>
                    <a:srgbClr val="C00000"/>
                  </a:solidFill>
                </a:uFill>
                <a:latin typeface="+mj-ea"/>
                <a:ea typeface="+mj-ea"/>
              </a:rPr>
              <a:t>份</a:t>
            </a:r>
            <a:r>
              <a:rPr lang="zh-TW" altLang="zh-TW" sz="2400" b="1" dirty="0">
                <a:solidFill>
                  <a:srgbClr val="0000FF"/>
                </a:solidFill>
                <a:latin typeface="+mj-ea"/>
                <a:ea typeface="+mj-ea"/>
              </a:rPr>
              <a:t>，應於辦妥保險後即交機關收執。</a:t>
            </a:r>
            <a:r>
              <a:rPr lang="zh-TW" altLang="en-US" sz="2400" b="1" dirty="0">
                <a:solidFill>
                  <a:srgbClr val="0000FF"/>
                </a:solidFill>
                <a:latin typeface="+mj-ea"/>
                <a:ea typeface="+mj-ea"/>
              </a:rPr>
              <a:t>並依契約規定審核其保單內容。</a:t>
            </a:r>
            <a:endParaRPr lang="en-US" altLang="zh-TW" sz="2400" b="1" dirty="0">
              <a:solidFill>
                <a:srgbClr val="0000FF"/>
              </a:solidFill>
              <a:latin typeface="+mj-ea"/>
              <a:ea typeface="+mj-ea"/>
            </a:endParaRPr>
          </a:p>
          <a:p>
            <a:pPr marL="261938" indent="-261938" algn="just" eaLnBrk="1" hangingPunct="1">
              <a:lnSpc>
                <a:spcPts val="3000"/>
              </a:lnSpc>
              <a:spcBef>
                <a:spcPct val="0"/>
              </a:spcBef>
              <a:buClr>
                <a:schemeClr val="tx1"/>
              </a:buClr>
              <a:buSzPct val="85000"/>
              <a:buFont typeface="Wingdings" pitchFamily="2" charset="2"/>
              <a:buChar char="l"/>
              <a:tabLst>
                <a:tab pos="5375275" algn="l"/>
              </a:tabLst>
              <a:defRPr/>
            </a:pPr>
            <a:r>
              <a:rPr lang="zh-TW" altLang="en-US" sz="2400" b="1">
                <a:solidFill>
                  <a:srgbClr val="0000FF"/>
                </a:solidFill>
                <a:latin typeface="+mj-ea"/>
                <a:ea typeface="+mj-ea"/>
              </a:rPr>
              <a:t>資通安全</a:t>
            </a:r>
            <a:r>
              <a:rPr lang="zh-TW" altLang="en-US" sz="2400" b="1" dirty="0">
                <a:solidFill>
                  <a:srgbClr val="0000FF"/>
                </a:solidFill>
                <a:latin typeface="+mj-ea"/>
                <a:ea typeface="+mj-ea"/>
              </a:rPr>
              <a:t>責任</a:t>
            </a:r>
            <a:endParaRPr lang="en-US" altLang="zh-TW" sz="2400" b="1" dirty="0">
              <a:solidFill>
                <a:srgbClr val="0000FF"/>
              </a:solidFill>
              <a:latin typeface="+mj-ea"/>
              <a:ea typeface="+mj-ea"/>
            </a:endParaRPr>
          </a:p>
          <a:p>
            <a:pPr marL="628650" algn="just" eaLnBrk="1" hangingPunct="1">
              <a:lnSpc>
                <a:spcPts val="3000"/>
              </a:lnSpc>
              <a:spcBef>
                <a:spcPct val="0"/>
              </a:spcBef>
              <a:buClr>
                <a:srgbClr val="660033"/>
              </a:buClr>
              <a:buSzPct val="80000"/>
              <a:buFont typeface="Wingdings" panose="05000000000000000000" pitchFamily="2" charset="2"/>
              <a:buChar char="Ø"/>
              <a:tabLst>
                <a:tab pos="5375275" algn="l"/>
              </a:tabLst>
              <a:defRPr/>
            </a:pPr>
            <a:r>
              <a:rPr lang="zh-TW" altLang="zh-TW" sz="2400" b="1" dirty="0">
                <a:solidFill>
                  <a:srgbClr val="006600"/>
                </a:solidFill>
                <a:latin typeface="+mj-ea"/>
                <a:ea typeface="+mj-ea"/>
              </a:rPr>
              <a:t>遵守機關資訊安全管理及保密相關規定。</a:t>
            </a:r>
            <a:endParaRPr lang="en-US" altLang="zh-TW" sz="2400" b="1" dirty="0">
              <a:solidFill>
                <a:srgbClr val="006600"/>
              </a:solidFill>
              <a:latin typeface="+mj-ea"/>
              <a:ea typeface="+mj-ea"/>
            </a:endParaRPr>
          </a:p>
          <a:p>
            <a:pPr marL="628650" algn="just" eaLnBrk="1" hangingPunct="1">
              <a:lnSpc>
                <a:spcPts val="3000"/>
              </a:lnSpc>
              <a:spcBef>
                <a:spcPct val="0"/>
              </a:spcBef>
              <a:buClr>
                <a:srgbClr val="660033"/>
              </a:buClr>
              <a:buSzPct val="80000"/>
              <a:buFont typeface="Wingdings" panose="05000000000000000000" pitchFamily="2" charset="2"/>
              <a:buChar char="Ø"/>
              <a:tabLst>
                <a:tab pos="5375275" algn="l"/>
              </a:tabLst>
              <a:defRPr/>
            </a:pPr>
            <a:r>
              <a:rPr lang="zh-TW" altLang="zh-TW" sz="2400" b="1" dirty="0">
                <a:solidFill>
                  <a:srgbClr val="006600"/>
                </a:solidFill>
                <a:latin typeface="+mj-ea"/>
                <a:ea typeface="+mj-ea"/>
              </a:rPr>
              <a:t>廠商交付之軟硬體及文件，應先行檢查是否內藏惡意程式及隱密通道</a:t>
            </a:r>
            <a:r>
              <a:rPr lang="en-US" altLang="zh-TW" sz="2400" b="1" dirty="0">
                <a:solidFill>
                  <a:srgbClr val="006600"/>
                </a:solidFill>
                <a:latin typeface="+mj-ea"/>
                <a:ea typeface="+mj-ea"/>
              </a:rPr>
              <a:t>(covert channel)</a:t>
            </a:r>
            <a:r>
              <a:rPr lang="zh-TW" altLang="zh-TW" sz="2400" b="1" dirty="0">
                <a:solidFill>
                  <a:srgbClr val="006600"/>
                </a:solidFill>
                <a:latin typeface="+mj-ea"/>
                <a:ea typeface="+mj-ea"/>
              </a:rPr>
              <a:t>，並於上線前應清除正式環境之測試資料與帳號及管理資料</a:t>
            </a:r>
            <a:r>
              <a:rPr lang="zh-TW" altLang="zh-TW" sz="2400" b="1">
                <a:solidFill>
                  <a:srgbClr val="006600"/>
                </a:solidFill>
                <a:latin typeface="+mj-ea"/>
                <a:ea typeface="+mj-ea"/>
              </a:rPr>
              <a:t>與帳號</a:t>
            </a:r>
            <a:r>
              <a:rPr lang="zh-TW" altLang="en-US" sz="2400" b="1">
                <a:solidFill>
                  <a:srgbClr val="006600"/>
                </a:solidFill>
                <a:latin typeface="+mj-ea"/>
                <a:ea typeface="+mj-ea"/>
              </a:rPr>
              <a:t>。</a:t>
            </a:r>
            <a:endParaRPr lang="en-US" altLang="zh-TW" sz="2400" b="1" dirty="0">
              <a:solidFill>
                <a:srgbClr val="006600"/>
              </a:solidFill>
              <a:latin typeface="+mj-ea"/>
              <a:ea typeface="+mj-ea"/>
            </a:endParaRPr>
          </a:p>
          <a:p>
            <a:pPr marL="628650" algn="just" eaLnBrk="1" hangingPunct="1">
              <a:lnSpc>
                <a:spcPts val="3000"/>
              </a:lnSpc>
              <a:spcBef>
                <a:spcPct val="0"/>
              </a:spcBef>
              <a:buClr>
                <a:srgbClr val="660033"/>
              </a:buClr>
              <a:buSzPct val="80000"/>
              <a:buFont typeface="Wingdings" panose="05000000000000000000" pitchFamily="2" charset="2"/>
              <a:buChar char="Ø"/>
              <a:tabLst>
                <a:tab pos="5375275" algn="l"/>
              </a:tabLst>
              <a:defRPr/>
            </a:pPr>
            <a:r>
              <a:rPr lang="zh-TW" altLang="zh-TW" sz="2400" b="1" u="sng" dirty="0">
                <a:solidFill>
                  <a:srgbClr val="006600"/>
                </a:solidFill>
                <a:uFill>
                  <a:solidFill>
                    <a:srgbClr val="C00000"/>
                  </a:solidFill>
                </a:uFill>
                <a:latin typeface="+mj-ea"/>
                <a:ea typeface="+mj-ea"/>
              </a:rPr>
              <a:t>契約履約或終止後，廠商應刪除或銷毀執行服務所持有機關之相關資料，或依機關指示返還之，並保留執行紀錄</a:t>
            </a:r>
            <a:r>
              <a:rPr lang="zh-TW" altLang="zh-TW" sz="2400" b="1" dirty="0">
                <a:solidFill>
                  <a:srgbClr val="006600"/>
                </a:solidFill>
                <a:latin typeface="+mj-ea"/>
                <a:ea typeface="+mj-ea"/>
              </a:rPr>
              <a:t>。</a:t>
            </a:r>
            <a:endParaRPr lang="en-US" altLang="zh-TW" sz="2400" b="1" dirty="0">
              <a:solidFill>
                <a:srgbClr val="006600"/>
              </a:solidFill>
              <a:latin typeface="+mj-ea"/>
              <a:ea typeface="+mj-ea"/>
            </a:endParaRPr>
          </a:p>
          <a:p>
            <a:pPr marL="628650" algn="just" eaLnBrk="1" hangingPunct="1">
              <a:lnSpc>
                <a:spcPts val="3000"/>
              </a:lnSpc>
              <a:spcBef>
                <a:spcPct val="0"/>
              </a:spcBef>
              <a:buClr>
                <a:srgbClr val="660033"/>
              </a:buClr>
              <a:buSzPct val="80000"/>
              <a:buFont typeface="Wingdings" panose="05000000000000000000" pitchFamily="2" charset="2"/>
              <a:buChar char="Ø"/>
              <a:tabLst>
                <a:tab pos="5375275" algn="l"/>
              </a:tabLst>
              <a:defRPr/>
            </a:pPr>
            <a:r>
              <a:rPr lang="zh-TW" altLang="zh-TW" sz="2400" b="1" dirty="0">
                <a:solidFill>
                  <a:srgbClr val="006600"/>
                </a:solidFill>
                <a:latin typeface="+mj-ea"/>
                <a:ea typeface="+mj-ea"/>
              </a:rPr>
              <a:t>廠商所提供之服務，</a:t>
            </a:r>
            <a:r>
              <a:rPr lang="zh-TW" altLang="zh-TW" sz="2400" b="1" u="sng" dirty="0">
                <a:solidFill>
                  <a:srgbClr val="006600"/>
                </a:solidFill>
                <a:uFill>
                  <a:solidFill>
                    <a:srgbClr val="C00000"/>
                  </a:solidFill>
                </a:uFill>
                <a:latin typeface="+mj-ea"/>
                <a:ea typeface="+mj-ea"/>
              </a:rPr>
              <a:t>如為軟體或系統發展，須針對各版本進行版本管理</a:t>
            </a:r>
            <a:r>
              <a:rPr lang="zh-TW" altLang="zh-TW" sz="2400" b="1" dirty="0">
                <a:solidFill>
                  <a:srgbClr val="006600"/>
                </a:solidFill>
                <a:latin typeface="+mj-ea"/>
                <a:ea typeface="+mj-ea"/>
              </a:rPr>
              <a:t>，</a:t>
            </a:r>
            <a:r>
              <a:rPr lang="zh-TW" altLang="zh-TW" sz="2400" b="1" u="sng" dirty="0">
                <a:solidFill>
                  <a:srgbClr val="006600"/>
                </a:solidFill>
                <a:uFill>
                  <a:solidFill>
                    <a:srgbClr val="C00000"/>
                  </a:solidFill>
                </a:uFill>
                <a:latin typeface="+mj-ea"/>
                <a:ea typeface="+mj-ea"/>
              </a:rPr>
              <a:t>並依照資安管理相關規範提供權限控管與存取紀錄保存</a:t>
            </a:r>
            <a:r>
              <a:rPr lang="zh-TW" altLang="zh-TW" sz="2400" b="1" dirty="0">
                <a:solidFill>
                  <a:srgbClr val="006600"/>
                </a:solidFill>
                <a:latin typeface="+mj-ea"/>
                <a:ea typeface="+mj-ea"/>
              </a:rPr>
              <a:t>。</a:t>
            </a:r>
            <a:endParaRPr lang="en-US" altLang="zh-TW" sz="2400" b="1" dirty="0">
              <a:solidFill>
                <a:srgbClr val="006600"/>
              </a:solidFill>
              <a:latin typeface="+mj-ea"/>
              <a:ea typeface="+mj-ea"/>
            </a:endParaRPr>
          </a:p>
          <a:p>
            <a:pPr marL="261938" indent="-261938" algn="just" eaLnBrk="1" hangingPunct="1">
              <a:lnSpc>
                <a:spcPts val="3000"/>
              </a:lnSpc>
              <a:spcBef>
                <a:spcPct val="0"/>
              </a:spcBef>
              <a:buClr>
                <a:schemeClr val="tx1"/>
              </a:buClr>
              <a:buSzPct val="85000"/>
              <a:buFont typeface="Wingdings" pitchFamily="2" charset="2"/>
              <a:buChar char="l"/>
              <a:tabLst>
                <a:tab pos="5375275" algn="l"/>
              </a:tabLst>
              <a:defRPr/>
            </a:pPr>
            <a:endParaRPr lang="en-US" altLang="zh-TW" sz="2400" b="1" dirty="0">
              <a:solidFill>
                <a:srgbClr val="0000FF"/>
              </a:solidFill>
              <a:latin typeface="+mj-ea"/>
              <a:ea typeface="+mj-ea"/>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243714" name="投影片編號版面配置區 5"/>
          <p:cNvSpPr txBox="1">
            <a:spLocks noGrp="1"/>
          </p:cNvSpPr>
          <p:nvPr/>
        </p:nvSpPr>
        <p:spPr bwMode="auto">
          <a:xfrm>
            <a:off x="84138" y="6465888"/>
            <a:ext cx="7540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chorCtr="1">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eaLnBrk="1" hangingPunct="1">
              <a:spcBef>
                <a:spcPct val="0"/>
              </a:spcBef>
              <a:buClrTx/>
              <a:buSzTx/>
              <a:buFontTx/>
              <a:buNone/>
            </a:pPr>
            <a:fld id="{2DC84A19-335D-4A36-89AB-E6AFE25982D4}" type="slidenum">
              <a:rPr kumimoji="0" lang="zh-TW" altLang="en-US" sz="1800" b="1">
                <a:solidFill>
                  <a:srgbClr val="660033"/>
                </a:solidFill>
                <a:latin typeface="Times New Roman" panose="02020603050405020304" pitchFamily="18" charset="0"/>
              </a:rPr>
              <a:pPr eaLnBrk="1" hangingPunct="1">
                <a:spcBef>
                  <a:spcPct val="0"/>
                </a:spcBef>
                <a:buClrTx/>
                <a:buSzTx/>
                <a:buFontTx/>
                <a:buNone/>
              </a:pPr>
              <a:t>121</a:t>
            </a:fld>
            <a:endParaRPr kumimoji="0" lang="en-US" altLang="zh-TW" sz="1800" b="1">
              <a:solidFill>
                <a:srgbClr val="660033"/>
              </a:solidFill>
              <a:latin typeface="Times New Roman" panose="02020603050405020304" pitchFamily="18" charset="0"/>
            </a:endParaRPr>
          </a:p>
        </p:txBody>
      </p:sp>
      <p:sp>
        <p:nvSpPr>
          <p:cNvPr id="378882" name="Rectangle 2"/>
          <p:cNvSpPr>
            <a:spLocks noGrp="1" noChangeArrowheads="1"/>
          </p:cNvSpPr>
          <p:nvPr>
            <p:ph type="title" idx="4294967295"/>
          </p:nvPr>
        </p:nvSpPr>
        <p:spPr>
          <a:xfrm>
            <a:off x="461963" y="404813"/>
            <a:ext cx="5118100" cy="685800"/>
          </a:xfrm>
        </p:spPr>
        <p:txBody>
          <a:bodyPr wrap="square" lIns="91440" tIns="45720" rIns="91440" bIns="45720" numCol="1" anchorCtr="0" compatLnSpc="1">
            <a:prstTxWarp prst="textNoShape">
              <a:avLst/>
            </a:prstTxWarp>
          </a:bodyPr>
          <a:lstStyle/>
          <a:p>
            <a:pPr algn="just" eaLnBrk="1" hangingPunct="1">
              <a:defRPr/>
            </a:pPr>
            <a:r>
              <a:rPr lang="zh-TW" altLang="en-US" b="1" cap="none" dirty="0">
                <a:solidFill>
                  <a:srgbClr val="003399"/>
                </a:solidFill>
                <a:effectLst/>
                <a:latin typeface="+mj-ea"/>
              </a:rPr>
              <a:t>履約管理事項</a:t>
            </a:r>
            <a:r>
              <a:rPr lang="en-US" altLang="zh-TW" sz="2400" b="1" cap="none" dirty="0">
                <a:solidFill>
                  <a:srgbClr val="C00000"/>
                </a:solidFill>
                <a:effectLst/>
                <a:latin typeface="+mj-ea"/>
                <a:cs typeface="Times New Roman" panose="02020603050405020304" pitchFamily="18" charset="0"/>
              </a:rPr>
              <a:t>(</a:t>
            </a:r>
            <a:r>
              <a:rPr lang="zh-TW" altLang="en-US" sz="2400" b="1" cap="none" dirty="0">
                <a:solidFill>
                  <a:srgbClr val="C00000"/>
                </a:solidFill>
                <a:effectLst/>
                <a:latin typeface="+mj-ea"/>
                <a:cs typeface="Times New Roman" panose="02020603050405020304" pitchFamily="18" charset="0"/>
              </a:rPr>
              <a:t>續</a:t>
            </a:r>
            <a:r>
              <a:rPr lang="en-US" altLang="zh-TW" sz="2400" b="1" cap="none" dirty="0">
                <a:solidFill>
                  <a:srgbClr val="C00000"/>
                </a:solidFill>
                <a:effectLst/>
                <a:latin typeface="+mj-ea"/>
                <a:cs typeface="Times New Roman" panose="02020603050405020304" pitchFamily="18" charset="0"/>
              </a:rPr>
              <a:t>)</a:t>
            </a:r>
          </a:p>
        </p:txBody>
      </p:sp>
      <p:sp>
        <p:nvSpPr>
          <p:cNvPr id="378883" name="Rectangle 3"/>
          <p:cNvSpPr>
            <a:spLocks noGrp="1" noChangeArrowheads="1"/>
          </p:cNvSpPr>
          <p:nvPr>
            <p:ph type="body" idx="4294967295"/>
          </p:nvPr>
        </p:nvSpPr>
        <p:spPr>
          <a:xfrm>
            <a:off x="612775" y="1196975"/>
            <a:ext cx="8135938" cy="3276141"/>
          </a:xfrm>
        </p:spPr>
        <p:txBody>
          <a:bodyPr>
            <a:normAutofit/>
          </a:bodyPr>
          <a:lstStyle/>
          <a:p>
            <a:pPr marL="261938" indent="-261938" algn="just" eaLnBrk="1" hangingPunct="1">
              <a:lnSpc>
                <a:spcPts val="3000"/>
              </a:lnSpc>
              <a:spcBef>
                <a:spcPct val="0"/>
              </a:spcBef>
              <a:buClr>
                <a:schemeClr val="tx1"/>
              </a:buClr>
              <a:buSzPct val="85000"/>
              <a:buFont typeface="Wingdings" pitchFamily="2" charset="2"/>
              <a:buChar char="l"/>
              <a:tabLst>
                <a:tab pos="5375275" algn="l"/>
              </a:tabLst>
              <a:defRPr/>
            </a:pPr>
            <a:r>
              <a:rPr lang="zh-TW" altLang="en-US" sz="2400" b="1">
                <a:solidFill>
                  <a:srgbClr val="0000FF"/>
                </a:solidFill>
                <a:latin typeface="+mj-ea"/>
                <a:ea typeface="+mj-ea"/>
              </a:rPr>
              <a:t>資通安全</a:t>
            </a:r>
            <a:r>
              <a:rPr lang="zh-TW" altLang="en-US" sz="2400" b="1" dirty="0">
                <a:solidFill>
                  <a:srgbClr val="0000FF"/>
                </a:solidFill>
                <a:latin typeface="+mj-ea"/>
                <a:ea typeface="+mj-ea"/>
              </a:rPr>
              <a:t>責任</a:t>
            </a:r>
            <a:endParaRPr lang="en-US" altLang="zh-TW" sz="2400" b="1" dirty="0">
              <a:solidFill>
                <a:srgbClr val="0000FF"/>
              </a:solidFill>
              <a:latin typeface="+mj-ea"/>
              <a:ea typeface="+mj-ea"/>
            </a:endParaRPr>
          </a:p>
          <a:p>
            <a:pPr marL="628650" algn="just" eaLnBrk="1" hangingPunct="1">
              <a:lnSpc>
                <a:spcPts val="3000"/>
              </a:lnSpc>
              <a:spcBef>
                <a:spcPct val="0"/>
              </a:spcBef>
              <a:buClr>
                <a:srgbClr val="660033"/>
              </a:buClr>
              <a:buSzPct val="80000"/>
              <a:buFont typeface="Wingdings" panose="05000000000000000000" pitchFamily="2" charset="2"/>
              <a:buChar char="Ø"/>
              <a:tabLst>
                <a:tab pos="5375275" algn="l"/>
              </a:tabLst>
              <a:defRPr/>
            </a:pPr>
            <a:r>
              <a:rPr lang="zh-TW" altLang="en-US" sz="2400" b="1">
                <a:solidFill>
                  <a:srgbClr val="006600"/>
                </a:solidFill>
                <a:latin typeface="+mj-ea"/>
                <a:ea typeface="+mj-ea"/>
              </a:rPr>
              <a:t>廠商提供服務，</a:t>
            </a:r>
            <a:r>
              <a:rPr lang="zh-TW" altLang="en-US" sz="2400" b="1" u="sng">
                <a:solidFill>
                  <a:srgbClr val="006600"/>
                </a:solidFill>
                <a:uFill>
                  <a:solidFill>
                    <a:srgbClr val="C00000"/>
                  </a:solidFill>
                </a:uFill>
                <a:latin typeface="+mj-ea"/>
                <a:ea typeface="+mj-ea"/>
              </a:rPr>
              <a:t>如違反資通安全相關法令、知悉機關或廠商發生資安事件時，均必須於</a:t>
            </a:r>
            <a:r>
              <a:rPr lang="en-US" altLang="zh-TW" sz="2400" b="1" u="sng">
                <a:solidFill>
                  <a:srgbClr val="006600"/>
                </a:solidFill>
                <a:uFill>
                  <a:solidFill>
                    <a:srgbClr val="C00000"/>
                  </a:solidFill>
                </a:uFill>
                <a:latin typeface="+mj-ea"/>
                <a:ea typeface="+mj-ea"/>
              </a:rPr>
              <a:t>1</a:t>
            </a:r>
            <a:r>
              <a:rPr lang="zh-TW" altLang="en-US" sz="2400" b="1" u="sng">
                <a:solidFill>
                  <a:srgbClr val="006600"/>
                </a:solidFill>
                <a:uFill>
                  <a:solidFill>
                    <a:srgbClr val="C00000"/>
                  </a:solidFill>
                </a:uFill>
                <a:latin typeface="+mj-ea"/>
                <a:ea typeface="+mj-ea"/>
              </a:rPr>
              <a:t>小時內通報機關</a:t>
            </a:r>
            <a:r>
              <a:rPr lang="zh-TW" altLang="en-US" sz="2400" b="1">
                <a:solidFill>
                  <a:srgbClr val="006600"/>
                </a:solidFill>
                <a:latin typeface="+mj-ea"/>
                <a:ea typeface="+mj-ea"/>
              </a:rPr>
              <a:t>，提出緊急應變處置，並配合機關做後續處理</a:t>
            </a:r>
            <a:r>
              <a:rPr lang="zh-TW" altLang="zh-TW" sz="2400" b="1">
                <a:solidFill>
                  <a:srgbClr val="006600"/>
                </a:solidFill>
                <a:latin typeface="+mj-ea"/>
                <a:ea typeface="+mj-ea"/>
              </a:rPr>
              <a:t>。</a:t>
            </a:r>
            <a:endParaRPr lang="en-US" altLang="zh-TW" sz="2400" b="1" dirty="0">
              <a:solidFill>
                <a:srgbClr val="006600"/>
              </a:solidFill>
              <a:latin typeface="+mj-ea"/>
              <a:ea typeface="+mj-ea"/>
            </a:endParaRPr>
          </a:p>
          <a:p>
            <a:pPr marL="628650" algn="just" eaLnBrk="1" hangingPunct="1">
              <a:lnSpc>
                <a:spcPts val="3000"/>
              </a:lnSpc>
              <a:spcBef>
                <a:spcPct val="0"/>
              </a:spcBef>
              <a:buClr>
                <a:srgbClr val="660033"/>
              </a:buClr>
              <a:buSzPct val="80000"/>
              <a:buFont typeface="Wingdings" panose="05000000000000000000" pitchFamily="2" charset="2"/>
              <a:buChar char="Ø"/>
              <a:tabLst>
                <a:tab pos="5375275" algn="l"/>
              </a:tabLst>
              <a:defRPr/>
            </a:pPr>
            <a:r>
              <a:rPr lang="zh-TW" altLang="zh-TW" sz="2400" b="1" dirty="0">
                <a:solidFill>
                  <a:srgbClr val="006600"/>
                </a:solidFill>
                <a:latin typeface="+mj-ea"/>
                <a:ea typeface="+mj-ea"/>
              </a:rPr>
              <a:t>廠商應確實執行組態管理</a:t>
            </a:r>
            <a:r>
              <a:rPr lang="en-US" altLang="zh-TW" sz="2400" b="1" dirty="0">
                <a:solidFill>
                  <a:srgbClr val="006600"/>
                </a:solidFill>
                <a:latin typeface="+mj-ea"/>
                <a:ea typeface="+mj-ea"/>
              </a:rPr>
              <a:t>(Configuration Management</a:t>
            </a:r>
            <a:r>
              <a:rPr lang="en-US" altLang="zh-TW" sz="2400" b="1">
                <a:solidFill>
                  <a:srgbClr val="006600"/>
                </a:solidFill>
                <a:latin typeface="+mj-ea"/>
                <a:ea typeface="+mj-ea"/>
              </a:rPr>
              <a:t>)</a:t>
            </a:r>
            <a:r>
              <a:rPr lang="zh-TW" altLang="zh-TW" sz="2400" b="1">
                <a:solidFill>
                  <a:srgbClr val="006600"/>
                </a:solidFill>
                <a:latin typeface="+mj-ea"/>
                <a:ea typeface="+mj-ea"/>
              </a:rPr>
              <a:t>，</a:t>
            </a:r>
            <a:r>
              <a:rPr lang="zh-TW" altLang="en-US" sz="2400" b="1">
                <a:solidFill>
                  <a:srgbClr val="006600"/>
                </a:solidFill>
                <a:latin typeface="+mj-ea"/>
                <a:ea typeface="+mj-ea"/>
              </a:rPr>
              <a:t>以確保系統之完整性及一致性，以符合機關對系統品質及資通安全的要求</a:t>
            </a:r>
            <a:r>
              <a:rPr lang="zh-TW" altLang="zh-TW" sz="2400" b="1">
                <a:solidFill>
                  <a:srgbClr val="006600"/>
                </a:solidFill>
                <a:latin typeface="+mj-ea"/>
                <a:ea typeface="+mj-ea"/>
              </a:rPr>
              <a:t>。</a:t>
            </a:r>
            <a:endParaRPr lang="en-US" altLang="zh-TW" sz="2400" b="1" dirty="0">
              <a:solidFill>
                <a:srgbClr val="006600"/>
              </a:solidFill>
              <a:latin typeface="+mj-ea"/>
              <a:ea typeface="+mj-ea"/>
            </a:endParaRPr>
          </a:p>
          <a:p>
            <a:pPr marL="261938" indent="-261938" algn="just" eaLnBrk="1" hangingPunct="1">
              <a:lnSpc>
                <a:spcPts val="3000"/>
              </a:lnSpc>
              <a:spcBef>
                <a:spcPct val="0"/>
              </a:spcBef>
              <a:buClr>
                <a:schemeClr val="tx1"/>
              </a:buClr>
              <a:buSzPct val="85000"/>
              <a:buFont typeface="Wingdings" pitchFamily="2" charset="2"/>
              <a:buChar char="l"/>
              <a:tabLst>
                <a:tab pos="5375275" algn="l"/>
              </a:tabLst>
              <a:defRPr/>
            </a:pPr>
            <a:r>
              <a:rPr lang="zh-TW" altLang="en-US" sz="2400" b="1" dirty="0">
                <a:solidFill>
                  <a:srgbClr val="0000FF"/>
                </a:solidFill>
                <a:latin typeface="+mj-ea"/>
                <a:ea typeface="+mj-ea"/>
              </a:rPr>
              <a:t>保密及安全需求事項之監督。</a:t>
            </a:r>
            <a:endParaRPr lang="en-US" altLang="zh-TW" sz="2400" b="1" dirty="0">
              <a:solidFill>
                <a:srgbClr val="0000FF"/>
              </a:solidFill>
              <a:latin typeface="+mj-ea"/>
              <a:ea typeface="+mj-ea"/>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243714" name="投影片編號版面配置區 5"/>
          <p:cNvSpPr txBox="1">
            <a:spLocks noGrp="1"/>
          </p:cNvSpPr>
          <p:nvPr/>
        </p:nvSpPr>
        <p:spPr bwMode="auto">
          <a:xfrm>
            <a:off x="84138" y="6465888"/>
            <a:ext cx="7540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chorCtr="1">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eaLnBrk="1" hangingPunct="1">
              <a:spcBef>
                <a:spcPct val="0"/>
              </a:spcBef>
              <a:buClrTx/>
              <a:buSzTx/>
              <a:buFontTx/>
              <a:buNone/>
            </a:pPr>
            <a:fld id="{2DC84A19-335D-4A36-89AB-E6AFE25982D4}" type="slidenum">
              <a:rPr kumimoji="0" lang="zh-TW" altLang="en-US" sz="1800" b="1">
                <a:solidFill>
                  <a:srgbClr val="660033"/>
                </a:solidFill>
                <a:latin typeface="Times New Roman" panose="02020603050405020304" pitchFamily="18" charset="0"/>
              </a:rPr>
              <a:pPr eaLnBrk="1" hangingPunct="1">
                <a:spcBef>
                  <a:spcPct val="0"/>
                </a:spcBef>
                <a:buClrTx/>
                <a:buSzTx/>
                <a:buFontTx/>
                <a:buNone/>
              </a:pPr>
              <a:t>122</a:t>
            </a:fld>
            <a:endParaRPr kumimoji="0" lang="en-US" altLang="zh-TW" sz="1800" b="1">
              <a:solidFill>
                <a:srgbClr val="660033"/>
              </a:solidFill>
              <a:latin typeface="Times New Roman" panose="02020603050405020304" pitchFamily="18" charset="0"/>
            </a:endParaRPr>
          </a:p>
        </p:txBody>
      </p:sp>
      <p:sp>
        <p:nvSpPr>
          <p:cNvPr id="378882" name="Rectangle 2"/>
          <p:cNvSpPr>
            <a:spLocks noGrp="1" noChangeArrowheads="1"/>
          </p:cNvSpPr>
          <p:nvPr>
            <p:ph type="title" idx="4294967295"/>
          </p:nvPr>
        </p:nvSpPr>
        <p:spPr>
          <a:xfrm>
            <a:off x="461962" y="404813"/>
            <a:ext cx="6414293" cy="685800"/>
          </a:xfrm>
        </p:spPr>
        <p:txBody>
          <a:bodyPr wrap="square" lIns="91440" tIns="45720" rIns="91440" bIns="45720" numCol="1" anchorCtr="0" compatLnSpc="1">
            <a:prstTxWarp prst="textNoShape">
              <a:avLst/>
            </a:prstTxWarp>
            <a:normAutofit fontScale="90000"/>
          </a:bodyPr>
          <a:lstStyle/>
          <a:p>
            <a:pPr algn="just" eaLnBrk="1" hangingPunct="1">
              <a:defRPr/>
            </a:pPr>
            <a:r>
              <a:rPr lang="zh-TW" altLang="en-US" sz="3200" b="1" cap="none">
                <a:solidFill>
                  <a:srgbClr val="003399"/>
                </a:solidFill>
                <a:effectLst/>
                <a:latin typeface="+mj-ea"/>
              </a:rPr>
              <a:t>契約變更注意事項</a:t>
            </a:r>
            <a:r>
              <a:rPr lang="en-US" altLang="zh-TW" sz="3200" b="1" cap="none">
                <a:solidFill>
                  <a:srgbClr val="003399"/>
                </a:solidFill>
                <a:effectLst/>
                <a:latin typeface="+mj-ea"/>
              </a:rPr>
              <a:t>(</a:t>
            </a:r>
            <a:r>
              <a:rPr lang="zh-TW" altLang="en-US" sz="3200" b="1" cap="none">
                <a:solidFill>
                  <a:srgbClr val="003399"/>
                </a:solidFill>
                <a:effectLst/>
                <a:latin typeface="+mj-ea"/>
              </a:rPr>
              <a:t>資服契約第</a:t>
            </a:r>
            <a:r>
              <a:rPr lang="en-US" altLang="zh-TW" sz="3200" b="1" cap="none">
                <a:solidFill>
                  <a:srgbClr val="003399"/>
                </a:solidFill>
                <a:effectLst/>
                <a:latin typeface="+mj-ea"/>
              </a:rPr>
              <a:t>17</a:t>
            </a:r>
            <a:r>
              <a:rPr lang="zh-TW" altLang="en-US" sz="3200" b="1" cap="none">
                <a:solidFill>
                  <a:srgbClr val="003399"/>
                </a:solidFill>
                <a:effectLst/>
                <a:latin typeface="+mj-ea"/>
              </a:rPr>
              <a:t>條</a:t>
            </a:r>
            <a:r>
              <a:rPr lang="en-US" altLang="zh-TW" sz="3200" b="1" cap="none">
                <a:solidFill>
                  <a:srgbClr val="003399"/>
                </a:solidFill>
                <a:effectLst/>
                <a:latin typeface="+mj-ea"/>
              </a:rPr>
              <a:t>)</a:t>
            </a:r>
            <a:endParaRPr lang="en-US" altLang="zh-TW" sz="3200" b="1" cap="none" dirty="0">
              <a:solidFill>
                <a:srgbClr val="C00000"/>
              </a:solidFill>
              <a:effectLst/>
              <a:latin typeface="+mj-ea"/>
              <a:cs typeface="Times New Roman" panose="02020603050405020304" pitchFamily="18" charset="0"/>
            </a:endParaRPr>
          </a:p>
        </p:txBody>
      </p:sp>
      <p:sp>
        <p:nvSpPr>
          <p:cNvPr id="378883" name="Rectangle 3"/>
          <p:cNvSpPr>
            <a:spLocks noGrp="1" noChangeArrowheads="1"/>
          </p:cNvSpPr>
          <p:nvPr>
            <p:ph type="body" idx="4294967295"/>
          </p:nvPr>
        </p:nvSpPr>
        <p:spPr>
          <a:xfrm>
            <a:off x="359532" y="1091233"/>
            <a:ext cx="8135938" cy="3921943"/>
          </a:xfrm>
        </p:spPr>
        <p:txBody>
          <a:bodyPr>
            <a:noAutofit/>
          </a:bodyPr>
          <a:lstStyle/>
          <a:p>
            <a:pPr marL="444500" indent="-444500" algn="just" eaLnBrk="1" hangingPunct="1">
              <a:spcBef>
                <a:spcPct val="0"/>
              </a:spcBef>
              <a:buClr>
                <a:schemeClr val="tx1"/>
              </a:buClr>
              <a:buSzPct val="85000"/>
              <a:buNone/>
              <a:tabLst>
                <a:tab pos="5375275" algn="l"/>
              </a:tabLst>
              <a:defRPr/>
            </a:pPr>
            <a:r>
              <a:rPr lang="en-US" altLang="zh-TW" sz="2600" b="1">
                <a:solidFill>
                  <a:srgbClr val="100278"/>
                </a:solidFill>
                <a:latin typeface="+mj-ea"/>
                <a:ea typeface="+mj-ea"/>
              </a:rPr>
              <a:t>(</a:t>
            </a:r>
            <a:r>
              <a:rPr lang="zh-TW" altLang="en-US" sz="2600" b="1">
                <a:solidFill>
                  <a:srgbClr val="100278"/>
                </a:solidFill>
                <a:latin typeface="+mj-ea"/>
                <a:ea typeface="+mj-ea"/>
              </a:rPr>
              <a:t>一</a:t>
            </a:r>
            <a:r>
              <a:rPr lang="en-US" altLang="zh-TW" sz="2600" b="1">
                <a:solidFill>
                  <a:srgbClr val="100278"/>
                </a:solidFill>
                <a:latin typeface="+mj-ea"/>
                <a:ea typeface="+mj-ea"/>
              </a:rPr>
              <a:t>)</a:t>
            </a:r>
            <a:r>
              <a:rPr lang="zh-TW" altLang="en-US" sz="2600" b="1" u="sng">
                <a:solidFill>
                  <a:srgbClr val="100278"/>
                </a:solidFill>
                <a:uFill>
                  <a:solidFill>
                    <a:srgbClr val="C00000"/>
                  </a:solidFill>
                </a:uFill>
                <a:latin typeface="+mj-ea"/>
                <a:ea typeface="+mj-ea"/>
              </a:rPr>
              <a:t>機關</a:t>
            </a:r>
            <a:r>
              <a:rPr lang="zh-TW" altLang="en-US" sz="2600" b="1">
                <a:solidFill>
                  <a:srgbClr val="100278"/>
                </a:solidFill>
                <a:latin typeface="+mj-ea"/>
                <a:ea typeface="+mj-ea"/>
              </a:rPr>
              <a:t>於必要時得於契約所約定之範圍內</a:t>
            </a:r>
            <a:r>
              <a:rPr lang="zh-TW" altLang="en-US" sz="2600" b="1" u="sng">
                <a:solidFill>
                  <a:srgbClr val="100278"/>
                </a:solidFill>
                <a:uFill>
                  <a:solidFill>
                    <a:srgbClr val="C00000"/>
                  </a:solidFill>
                </a:uFill>
                <a:latin typeface="+mj-ea"/>
                <a:ea typeface="+mj-ea"/>
              </a:rPr>
              <a:t>通知廠商變更契約</a:t>
            </a:r>
            <a:r>
              <a:rPr lang="en-US" altLang="zh-TW" sz="2600" b="1">
                <a:solidFill>
                  <a:srgbClr val="100278"/>
                </a:solidFill>
                <a:latin typeface="+mj-ea"/>
                <a:ea typeface="+mj-ea"/>
              </a:rPr>
              <a:t>(</a:t>
            </a:r>
            <a:r>
              <a:rPr lang="zh-TW" altLang="en-US" sz="2600" b="1">
                <a:solidFill>
                  <a:srgbClr val="100278"/>
                </a:solidFill>
                <a:latin typeface="+mj-ea"/>
                <a:ea typeface="+mj-ea"/>
              </a:rPr>
              <a:t>含新增項目</a:t>
            </a:r>
            <a:r>
              <a:rPr lang="en-US" altLang="zh-TW" sz="2600" b="1">
                <a:solidFill>
                  <a:srgbClr val="100278"/>
                </a:solidFill>
                <a:latin typeface="+mj-ea"/>
                <a:ea typeface="+mj-ea"/>
              </a:rPr>
              <a:t>)</a:t>
            </a:r>
            <a:r>
              <a:rPr lang="zh-TW" altLang="en-US" sz="2600" b="1">
                <a:solidFill>
                  <a:srgbClr val="100278"/>
                </a:solidFill>
                <a:latin typeface="+mj-ea"/>
                <a:ea typeface="+mj-ea"/>
              </a:rPr>
              <a:t>，</a:t>
            </a:r>
            <a:r>
              <a:rPr lang="zh-TW" altLang="en-US" sz="2600" b="1" u="sng">
                <a:solidFill>
                  <a:srgbClr val="100278"/>
                </a:solidFill>
                <a:uFill>
                  <a:solidFill>
                    <a:srgbClr val="C00000"/>
                  </a:solidFill>
                </a:uFill>
                <a:latin typeface="+mj-ea"/>
                <a:ea typeface="+mj-ea"/>
              </a:rPr>
              <a:t>廠商於接獲通知後</a:t>
            </a:r>
            <a:r>
              <a:rPr lang="zh-TW" altLang="en-US" sz="2600" b="1">
                <a:solidFill>
                  <a:srgbClr val="100278"/>
                </a:solidFill>
                <a:latin typeface="+mj-ea"/>
                <a:ea typeface="+mj-ea"/>
              </a:rPr>
              <a:t>，除雙方另有協議外，應於○○日（招標時載明；</a:t>
            </a:r>
            <a:r>
              <a:rPr lang="zh-TW" altLang="en-US" sz="2600" b="1" u="sng">
                <a:solidFill>
                  <a:srgbClr val="100278"/>
                </a:solidFill>
                <a:uFill>
                  <a:solidFill>
                    <a:srgbClr val="C00000"/>
                  </a:solidFill>
                </a:uFill>
                <a:latin typeface="+mj-ea"/>
                <a:ea typeface="+mj-ea"/>
              </a:rPr>
              <a:t>未載明者，為</a:t>
            </a:r>
            <a:r>
              <a:rPr lang="en-US" altLang="zh-TW" sz="2600" b="1" u="sng">
                <a:solidFill>
                  <a:srgbClr val="100278"/>
                </a:solidFill>
                <a:uFill>
                  <a:solidFill>
                    <a:srgbClr val="C00000"/>
                  </a:solidFill>
                </a:uFill>
                <a:latin typeface="+mj-ea"/>
                <a:ea typeface="+mj-ea"/>
              </a:rPr>
              <a:t>10</a:t>
            </a:r>
            <a:r>
              <a:rPr lang="zh-TW" altLang="en-US" sz="2600" b="1" u="sng">
                <a:solidFill>
                  <a:srgbClr val="100278"/>
                </a:solidFill>
                <a:uFill>
                  <a:solidFill>
                    <a:srgbClr val="C00000"/>
                  </a:solidFill>
                </a:uFill>
                <a:latin typeface="+mj-ea"/>
                <a:ea typeface="+mj-ea"/>
              </a:rPr>
              <a:t>日</a:t>
            </a:r>
            <a:r>
              <a:rPr lang="zh-TW" altLang="en-US" sz="2600" b="1">
                <a:solidFill>
                  <a:srgbClr val="100278"/>
                </a:solidFill>
                <a:latin typeface="+mj-ea"/>
                <a:ea typeface="+mj-ea"/>
              </a:rPr>
              <a:t>）</a:t>
            </a:r>
            <a:r>
              <a:rPr lang="zh-TW" altLang="en-US" sz="2600" b="1" u="sng">
                <a:solidFill>
                  <a:srgbClr val="100278"/>
                </a:solidFill>
                <a:uFill>
                  <a:solidFill>
                    <a:srgbClr val="C00000"/>
                  </a:solidFill>
                </a:uFill>
                <a:latin typeface="+mj-ea"/>
                <a:ea typeface="+mj-ea"/>
              </a:rPr>
              <a:t>內向機關提出契約標的、價金、履約期限、付款期程或其他契約內容須變更之相關文件</a:t>
            </a:r>
            <a:r>
              <a:rPr lang="zh-TW" altLang="en-US" sz="2600" b="1">
                <a:solidFill>
                  <a:srgbClr val="100278"/>
                </a:solidFill>
                <a:latin typeface="+mj-ea"/>
                <a:ea typeface="+mj-ea"/>
              </a:rPr>
              <a:t>。契約價金之變更，其底價依採購法第</a:t>
            </a:r>
            <a:r>
              <a:rPr lang="en-US" altLang="zh-TW" sz="2600" b="1">
                <a:solidFill>
                  <a:srgbClr val="100278"/>
                </a:solidFill>
                <a:latin typeface="+mj-ea"/>
                <a:ea typeface="+mj-ea"/>
              </a:rPr>
              <a:t>46</a:t>
            </a:r>
            <a:r>
              <a:rPr lang="zh-TW" altLang="en-US" sz="2600" b="1">
                <a:solidFill>
                  <a:srgbClr val="100278"/>
                </a:solidFill>
                <a:latin typeface="+mj-ea"/>
                <a:ea typeface="+mj-ea"/>
              </a:rPr>
              <a:t>條第</a:t>
            </a:r>
            <a:r>
              <a:rPr lang="en-US" altLang="zh-TW" sz="2600" b="1">
                <a:solidFill>
                  <a:srgbClr val="100278"/>
                </a:solidFill>
                <a:latin typeface="+mj-ea"/>
                <a:ea typeface="+mj-ea"/>
              </a:rPr>
              <a:t>1</a:t>
            </a:r>
            <a:r>
              <a:rPr lang="zh-TW" altLang="en-US" sz="2600" b="1">
                <a:solidFill>
                  <a:srgbClr val="100278"/>
                </a:solidFill>
                <a:latin typeface="+mj-ea"/>
                <a:ea typeface="+mj-ea"/>
              </a:rPr>
              <a:t>項之規定。</a:t>
            </a:r>
          </a:p>
          <a:p>
            <a:pPr marL="444500" indent="0" algn="just" eaLnBrk="1" hangingPunct="1">
              <a:spcBef>
                <a:spcPct val="0"/>
              </a:spcBef>
              <a:buClr>
                <a:schemeClr val="tx1"/>
              </a:buClr>
              <a:buSzPct val="85000"/>
              <a:buNone/>
              <a:tabLst>
                <a:tab pos="5375275" algn="l"/>
              </a:tabLst>
              <a:defRPr/>
            </a:pPr>
            <a:r>
              <a:rPr lang="zh-TW" altLang="en-US" sz="2600" b="1" u="sng">
                <a:solidFill>
                  <a:srgbClr val="100278"/>
                </a:solidFill>
                <a:uFill>
                  <a:solidFill>
                    <a:srgbClr val="C00000"/>
                  </a:solidFill>
                </a:uFill>
                <a:latin typeface="+mj-ea"/>
                <a:ea typeface="+mj-ea"/>
              </a:rPr>
              <a:t>契約原有項目</a:t>
            </a:r>
            <a:r>
              <a:rPr lang="zh-TW" altLang="en-US" sz="2600" b="1">
                <a:solidFill>
                  <a:srgbClr val="100278"/>
                </a:solidFill>
                <a:latin typeface="+mj-ea"/>
                <a:ea typeface="+mj-ea"/>
              </a:rPr>
              <a:t>，因機關要求契約變更，</a:t>
            </a:r>
            <a:r>
              <a:rPr lang="zh-TW" altLang="en-US" sz="2600" b="1" u="sng">
                <a:solidFill>
                  <a:srgbClr val="100278"/>
                </a:solidFill>
                <a:uFill>
                  <a:solidFill>
                    <a:srgbClr val="C00000"/>
                  </a:solidFill>
                </a:uFill>
                <a:latin typeface="+mj-ea"/>
                <a:ea typeface="+mj-ea"/>
              </a:rPr>
              <a:t>如變更之部分，其價格或履約條件改變</a:t>
            </a:r>
            <a:r>
              <a:rPr lang="zh-TW" altLang="en-US" sz="2600" b="1">
                <a:solidFill>
                  <a:srgbClr val="100278"/>
                </a:solidFill>
                <a:latin typeface="+mj-ea"/>
                <a:ea typeface="+mj-ea"/>
              </a:rPr>
              <a:t>，</a:t>
            </a:r>
            <a:r>
              <a:rPr lang="zh-TW" altLang="en-US" sz="2600" b="1" u="sng">
                <a:solidFill>
                  <a:srgbClr val="100278"/>
                </a:solidFill>
                <a:uFill>
                  <a:solidFill>
                    <a:srgbClr val="C00000"/>
                  </a:solidFill>
                </a:uFill>
                <a:latin typeface="+mj-ea"/>
                <a:ea typeface="+mj-ea"/>
              </a:rPr>
              <a:t>得</a:t>
            </a:r>
            <a:r>
              <a:rPr lang="zh-TW" altLang="en-US" sz="2600" b="1">
                <a:solidFill>
                  <a:srgbClr val="100278"/>
                </a:solidFill>
                <a:latin typeface="+mj-ea"/>
                <a:ea typeface="+mj-ea"/>
              </a:rPr>
              <a:t>就該等變更之部分</a:t>
            </a:r>
            <a:r>
              <a:rPr lang="zh-TW" altLang="en-US" sz="2600" b="1" u="sng">
                <a:solidFill>
                  <a:srgbClr val="100278"/>
                </a:solidFill>
                <a:uFill>
                  <a:solidFill>
                    <a:srgbClr val="C00000"/>
                  </a:solidFill>
                </a:uFill>
                <a:latin typeface="+mj-ea"/>
                <a:ea typeface="+mj-ea"/>
              </a:rPr>
              <a:t>另行議價</a:t>
            </a:r>
            <a:r>
              <a:rPr lang="zh-TW" altLang="en-US" sz="2600" b="1">
                <a:solidFill>
                  <a:srgbClr val="100278"/>
                </a:solidFill>
                <a:latin typeface="+mj-ea"/>
                <a:ea typeface="+mj-ea"/>
              </a:rPr>
              <a:t>。</a:t>
            </a:r>
            <a:r>
              <a:rPr lang="zh-TW" altLang="en-US" sz="2600" b="1" u="sng">
                <a:solidFill>
                  <a:srgbClr val="100278"/>
                </a:solidFill>
                <a:uFill>
                  <a:solidFill>
                    <a:srgbClr val="C00000"/>
                  </a:solidFill>
                </a:uFill>
                <a:latin typeface="+mj-ea"/>
                <a:ea typeface="+mj-ea"/>
              </a:rPr>
              <a:t>新增工作中如包括原有契約項目</a:t>
            </a:r>
            <a:r>
              <a:rPr lang="zh-TW" altLang="en-US" sz="2600" b="1">
                <a:solidFill>
                  <a:srgbClr val="100278"/>
                </a:solidFill>
                <a:latin typeface="+mj-ea"/>
                <a:ea typeface="+mj-ea"/>
              </a:rPr>
              <a:t>，</a:t>
            </a:r>
            <a:r>
              <a:rPr lang="zh-TW" altLang="en-US" sz="2600" b="1" u="sng">
                <a:solidFill>
                  <a:srgbClr val="100278"/>
                </a:solidFill>
                <a:uFill>
                  <a:solidFill>
                    <a:srgbClr val="C00000"/>
                  </a:solidFill>
                </a:uFill>
                <a:latin typeface="+mj-ea"/>
                <a:ea typeface="+mj-ea"/>
              </a:rPr>
              <a:t>經廠商舉證依原單價履約顯失公平者，亦同</a:t>
            </a:r>
            <a:r>
              <a:rPr lang="zh-TW" altLang="en-US" sz="2600" b="1">
                <a:solidFill>
                  <a:srgbClr val="100278"/>
                </a:solidFill>
                <a:latin typeface="+mj-ea"/>
                <a:ea typeface="+mj-ea"/>
              </a:rPr>
              <a:t>。</a:t>
            </a:r>
          </a:p>
        </p:txBody>
      </p:sp>
    </p:spTree>
    <p:extLst>
      <p:ext uri="{BB962C8B-B14F-4D97-AF65-F5344CB8AC3E}">
        <p14:creationId xmlns:p14="http://schemas.microsoft.com/office/powerpoint/2010/main" val="265448754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243714" name="投影片編號版面配置區 5"/>
          <p:cNvSpPr txBox="1">
            <a:spLocks noGrp="1"/>
          </p:cNvSpPr>
          <p:nvPr/>
        </p:nvSpPr>
        <p:spPr bwMode="auto">
          <a:xfrm>
            <a:off x="84138" y="6465888"/>
            <a:ext cx="7540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chorCtr="1">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eaLnBrk="1" hangingPunct="1">
              <a:spcBef>
                <a:spcPct val="0"/>
              </a:spcBef>
              <a:buClrTx/>
              <a:buSzTx/>
              <a:buFontTx/>
              <a:buNone/>
            </a:pPr>
            <a:fld id="{2DC84A19-335D-4A36-89AB-E6AFE25982D4}" type="slidenum">
              <a:rPr kumimoji="0" lang="zh-TW" altLang="en-US" sz="1800" b="1">
                <a:solidFill>
                  <a:srgbClr val="660033"/>
                </a:solidFill>
                <a:latin typeface="Times New Roman" panose="02020603050405020304" pitchFamily="18" charset="0"/>
              </a:rPr>
              <a:pPr eaLnBrk="1" hangingPunct="1">
                <a:spcBef>
                  <a:spcPct val="0"/>
                </a:spcBef>
                <a:buClrTx/>
                <a:buSzTx/>
                <a:buFontTx/>
                <a:buNone/>
              </a:pPr>
              <a:t>123</a:t>
            </a:fld>
            <a:endParaRPr kumimoji="0" lang="en-US" altLang="zh-TW" sz="1800" b="1">
              <a:solidFill>
                <a:srgbClr val="660033"/>
              </a:solidFill>
              <a:latin typeface="Times New Roman" panose="02020603050405020304" pitchFamily="18" charset="0"/>
            </a:endParaRPr>
          </a:p>
        </p:txBody>
      </p:sp>
      <p:sp>
        <p:nvSpPr>
          <p:cNvPr id="378883" name="Rectangle 3"/>
          <p:cNvSpPr>
            <a:spLocks noGrp="1" noChangeArrowheads="1"/>
          </p:cNvSpPr>
          <p:nvPr>
            <p:ph type="body" idx="4294967295"/>
          </p:nvPr>
        </p:nvSpPr>
        <p:spPr>
          <a:xfrm>
            <a:off x="359532" y="1091233"/>
            <a:ext cx="8135938" cy="5038067"/>
          </a:xfrm>
        </p:spPr>
        <p:txBody>
          <a:bodyPr>
            <a:noAutofit/>
          </a:bodyPr>
          <a:lstStyle/>
          <a:p>
            <a:pPr marL="444500" indent="-444500" algn="just" eaLnBrk="1" hangingPunct="1">
              <a:spcBef>
                <a:spcPct val="0"/>
              </a:spcBef>
              <a:buClr>
                <a:schemeClr val="tx1"/>
              </a:buClr>
              <a:buSzPct val="85000"/>
              <a:buNone/>
              <a:tabLst>
                <a:tab pos="5375275" algn="l"/>
              </a:tabLst>
              <a:defRPr/>
            </a:pPr>
            <a:r>
              <a:rPr lang="en-US" altLang="zh-TW" sz="2600" b="1">
                <a:solidFill>
                  <a:srgbClr val="100278"/>
                </a:solidFill>
                <a:latin typeface="+mj-ea"/>
                <a:ea typeface="+mj-ea"/>
              </a:rPr>
              <a:t>(</a:t>
            </a:r>
            <a:r>
              <a:rPr lang="zh-TW" altLang="en-US" sz="2600" b="1">
                <a:solidFill>
                  <a:srgbClr val="100278"/>
                </a:solidFill>
                <a:latin typeface="+mj-ea"/>
                <a:ea typeface="+mj-ea"/>
              </a:rPr>
              <a:t>四</a:t>
            </a:r>
            <a:r>
              <a:rPr lang="en-US" altLang="zh-TW" sz="2600" b="1">
                <a:solidFill>
                  <a:srgbClr val="100278"/>
                </a:solidFill>
                <a:latin typeface="+mj-ea"/>
                <a:ea typeface="+mj-ea"/>
              </a:rPr>
              <a:t>)</a:t>
            </a:r>
            <a:r>
              <a:rPr lang="zh-TW" altLang="en-US" sz="2600" b="1" u="sng">
                <a:solidFill>
                  <a:srgbClr val="100278"/>
                </a:solidFill>
                <a:uFill>
                  <a:solidFill>
                    <a:srgbClr val="C00000"/>
                  </a:solidFill>
                </a:uFill>
                <a:latin typeface="+mj-ea"/>
                <a:ea typeface="+mj-ea"/>
              </a:rPr>
              <a:t>契約約定之採購標的，其有下列情形之一者，廠商得敘明理由，檢附規格、功能、效益及價格比較表，徵得機關書面同意後，以其他規格、功能及效益相同或較優者代之。但不得據以增加契約價金。其因而減省廠商履約費用者，應自契約價金中扣除。</a:t>
            </a:r>
          </a:p>
          <a:p>
            <a:pPr marL="444500" indent="0" algn="just" eaLnBrk="1" hangingPunct="1">
              <a:spcBef>
                <a:spcPct val="0"/>
              </a:spcBef>
              <a:buClr>
                <a:schemeClr val="tx1"/>
              </a:buClr>
              <a:buSzPct val="85000"/>
              <a:buNone/>
              <a:tabLst>
                <a:tab pos="5375275" algn="l"/>
              </a:tabLst>
              <a:defRPr/>
            </a:pPr>
            <a:r>
              <a:rPr lang="en-US" altLang="zh-TW" sz="2600" b="1" u="sng">
                <a:solidFill>
                  <a:srgbClr val="100278"/>
                </a:solidFill>
                <a:uFill>
                  <a:solidFill>
                    <a:srgbClr val="C00000"/>
                  </a:solidFill>
                </a:uFill>
                <a:latin typeface="+mj-ea"/>
                <a:ea typeface="+mj-ea"/>
              </a:rPr>
              <a:t>1.</a:t>
            </a:r>
            <a:r>
              <a:rPr lang="zh-TW" altLang="en-US" sz="2600" b="1" u="sng">
                <a:solidFill>
                  <a:srgbClr val="100278"/>
                </a:solidFill>
                <a:uFill>
                  <a:solidFill>
                    <a:srgbClr val="C00000"/>
                  </a:solidFill>
                </a:uFill>
                <a:latin typeface="+mj-ea"/>
                <a:ea typeface="+mj-ea"/>
              </a:rPr>
              <a:t>契約原標示之廠牌或型號不再製造或供應。</a:t>
            </a:r>
          </a:p>
          <a:p>
            <a:pPr marL="444500" indent="0" algn="just" eaLnBrk="1" hangingPunct="1">
              <a:spcBef>
                <a:spcPct val="0"/>
              </a:spcBef>
              <a:buClr>
                <a:schemeClr val="tx1"/>
              </a:buClr>
              <a:buSzPct val="85000"/>
              <a:buNone/>
              <a:tabLst>
                <a:tab pos="5375275" algn="l"/>
              </a:tabLst>
              <a:defRPr/>
            </a:pPr>
            <a:r>
              <a:rPr lang="en-US" altLang="zh-TW" sz="2600" b="1" u="sng">
                <a:solidFill>
                  <a:srgbClr val="100278"/>
                </a:solidFill>
                <a:uFill>
                  <a:solidFill>
                    <a:srgbClr val="C00000"/>
                  </a:solidFill>
                </a:uFill>
                <a:latin typeface="+mj-ea"/>
                <a:ea typeface="+mj-ea"/>
              </a:rPr>
              <a:t>2.</a:t>
            </a:r>
            <a:r>
              <a:rPr lang="zh-TW" altLang="en-US" sz="2600" b="1" u="sng">
                <a:solidFill>
                  <a:srgbClr val="100278"/>
                </a:solidFill>
                <a:uFill>
                  <a:solidFill>
                    <a:srgbClr val="C00000"/>
                  </a:solidFill>
                </a:uFill>
                <a:latin typeface="+mj-ea"/>
                <a:ea typeface="+mj-ea"/>
              </a:rPr>
              <a:t>契約原標示之分包廠商不再營業或拒絕供應。</a:t>
            </a:r>
          </a:p>
          <a:p>
            <a:pPr marL="444500" indent="0" algn="just" eaLnBrk="1" hangingPunct="1">
              <a:spcBef>
                <a:spcPct val="0"/>
              </a:spcBef>
              <a:buClr>
                <a:schemeClr val="tx1"/>
              </a:buClr>
              <a:buSzPct val="85000"/>
              <a:buNone/>
              <a:tabLst>
                <a:tab pos="5375275" algn="l"/>
              </a:tabLst>
              <a:defRPr/>
            </a:pPr>
            <a:r>
              <a:rPr lang="en-US" altLang="zh-TW" sz="2600" b="1" u="sng">
                <a:solidFill>
                  <a:srgbClr val="100278"/>
                </a:solidFill>
                <a:uFill>
                  <a:solidFill>
                    <a:srgbClr val="C00000"/>
                  </a:solidFill>
                </a:uFill>
                <a:latin typeface="+mj-ea"/>
                <a:ea typeface="+mj-ea"/>
              </a:rPr>
              <a:t>3.</a:t>
            </a:r>
            <a:r>
              <a:rPr lang="zh-TW" altLang="en-US" sz="2600" b="1" u="sng">
                <a:solidFill>
                  <a:srgbClr val="100278"/>
                </a:solidFill>
                <a:uFill>
                  <a:solidFill>
                    <a:srgbClr val="C00000"/>
                  </a:solidFill>
                </a:uFill>
                <a:latin typeface="+mj-ea"/>
                <a:ea typeface="+mj-ea"/>
              </a:rPr>
              <a:t>較契約原標示者更優或對機關更有利。</a:t>
            </a:r>
          </a:p>
          <a:p>
            <a:pPr marL="444500" indent="0" algn="just" eaLnBrk="1" hangingPunct="1">
              <a:spcBef>
                <a:spcPct val="0"/>
              </a:spcBef>
              <a:buClr>
                <a:schemeClr val="tx1"/>
              </a:buClr>
              <a:buSzPct val="85000"/>
              <a:buNone/>
              <a:tabLst>
                <a:tab pos="5375275" algn="l"/>
              </a:tabLst>
              <a:defRPr/>
            </a:pPr>
            <a:r>
              <a:rPr lang="en-US" altLang="zh-TW" sz="2600" b="1" u="sng">
                <a:solidFill>
                  <a:srgbClr val="100278"/>
                </a:solidFill>
                <a:uFill>
                  <a:solidFill>
                    <a:srgbClr val="C00000"/>
                  </a:solidFill>
                </a:uFill>
                <a:latin typeface="+mj-ea"/>
                <a:ea typeface="+mj-ea"/>
              </a:rPr>
              <a:t>4.</a:t>
            </a:r>
            <a:r>
              <a:rPr lang="zh-TW" altLang="en-US" sz="2600" b="1" u="sng">
                <a:solidFill>
                  <a:srgbClr val="100278"/>
                </a:solidFill>
                <a:uFill>
                  <a:solidFill>
                    <a:srgbClr val="C00000"/>
                  </a:solidFill>
                </a:uFill>
                <a:latin typeface="+mj-ea"/>
                <a:ea typeface="+mj-ea"/>
              </a:rPr>
              <a:t>契約所定技術規格違反採購法第</a:t>
            </a:r>
            <a:r>
              <a:rPr lang="en-US" altLang="zh-TW" sz="2600" b="1" u="sng">
                <a:solidFill>
                  <a:srgbClr val="100278"/>
                </a:solidFill>
                <a:uFill>
                  <a:solidFill>
                    <a:srgbClr val="C00000"/>
                  </a:solidFill>
                </a:uFill>
                <a:latin typeface="+mj-ea"/>
                <a:ea typeface="+mj-ea"/>
              </a:rPr>
              <a:t>26</a:t>
            </a:r>
            <a:r>
              <a:rPr lang="zh-TW" altLang="en-US" sz="2600" b="1" u="sng">
                <a:solidFill>
                  <a:srgbClr val="100278"/>
                </a:solidFill>
                <a:uFill>
                  <a:solidFill>
                    <a:srgbClr val="C00000"/>
                  </a:solidFill>
                </a:uFill>
                <a:latin typeface="+mj-ea"/>
                <a:ea typeface="+mj-ea"/>
              </a:rPr>
              <a:t>條規定。</a:t>
            </a:r>
          </a:p>
          <a:p>
            <a:pPr marL="444500" indent="0" algn="just" eaLnBrk="1" hangingPunct="1">
              <a:spcBef>
                <a:spcPct val="0"/>
              </a:spcBef>
              <a:buClr>
                <a:schemeClr val="tx1"/>
              </a:buClr>
              <a:buSzPct val="85000"/>
              <a:buNone/>
              <a:tabLst>
                <a:tab pos="5375275" algn="l"/>
              </a:tabLst>
              <a:defRPr/>
            </a:pPr>
            <a:r>
              <a:rPr lang="zh-TW" altLang="en-US" sz="2600" b="1">
                <a:solidFill>
                  <a:srgbClr val="100278"/>
                </a:solidFill>
                <a:latin typeface="+mj-ea"/>
                <a:ea typeface="+mj-ea"/>
              </a:rPr>
              <a:t>屬前段第</a:t>
            </a:r>
            <a:r>
              <a:rPr lang="en-US" altLang="zh-TW" sz="2600" b="1">
                <a:solidFill>
                  <a:srgbClr val="100278"/>
                </a:solidFill>
                <a:latin typeface="+mj-ea"/>
                <a:ea typeface="+mj-ea"/>
              </a:rPr>
              <a:t>3</a:t>
            </a:r>
            <a:r>
              <a:rPr lang="zh-TW" altLang="en-US" sz="2600" b="1">
                <a:solidFill>
                  <a:srgbClr val="100278"/>
                </a:solidFill>
                <a:latin typeface="+mj-ea"/>
                <a:ea typeface="+mj-ea"/>
              </a:rPr>
              <a:t>目情形，而有增加經費之必要，其經機關綜合評估其總體效益更有利於機關者，得不受前段序文但書限制。</a:t>
            </a:r>
          </a:p>
          <a:p>
            <a:pPr marL="444500" indent="0" algn="just" eaLnBrk="1" hangingPunct="1">
              <a:spcBef>
                <a:spcPct val="0"/>
              </a:spcBef>
              <a:buClr>
                <a:schemeClr val="tx1"/>
              </a:buClr>
              <a:buSzPct val="85000"/>
              <a:buNone/>
              <a:tabLst>
                <a:tab pos="5375275" algn="l"/>
              </a:tabLst>
              <a:defRPr/>
            </a:pPr>
            <a:endParaRPr lang="zh-TW" altLang="en-US" sz="2600" b="1">
              <a:solidFill>
                <a:srgbClr val="100278"/>
              </a:solidFill>
              <a:latin typeface="+mj-ea"/>
              <a:ea typeface="+mj-ea"/>
            </a:endParaRPr>
          </a:p>
        </p:txBody>
      </p:sp>
      <p:sp>
        <p:nvSpPr>
          <p:cNvPr id="5" name="Rectangle 2"/>
          <p:cNvSpPr>
            <a:spLocks noGrp="1" noChangeArrowheads="1"/>
          </p:cNvSpPr>
          <p:nvPr>
            <p:ph type="title" idx="4294967295"/>
          </p:nvPr>
        </p:nvSpPr>
        <p:spPr>
          <a:xfrm>
            <a:off x="461962" y="404813"/>
            <a:ext cx="6414293" cy="685800"/>
          </a:xfrm>
        </p:spPr>
        <p:txBody>
          <a:bodyPr wrap="square" lIns="91440" tIns="45720" rIns="91440" bIns="45720" numCol="1" anchorCtr="0" compatLnSpc="1">
            <a:prstTxWarp prst="textNoShape">
              <a:avLst/>
            </a:prstTxWarp>
            <a:normAutofit fontScale="90000"/>
          </a:bodyPr>
          <a:lstStyle/>
          <a:p>
            <a:pPr algn="just" eaLnBrk="1" hangingPunct="1">
              <a:defRPr/>
            </a:pPr>
            <a:r>
              <a:rPr lang="zh-TW" altLang="en-US" sz="3200" b="1" cap="none">
                <a:solidFill>
                  <a:srgbClr val="003399"/>
                </a:solidFill>
                <a:effectLst/>
                <a:latin typeface="+mj-ea"/>
              </a:rPr>
              <a:t>契約變更注意事項</a:t>
            </a:r>
            <a:r>
              <a:rPr lang="en-US" altLang="zh-TW" sz="3200" b="1" cap="none">
                <a:solidFill>
                  <a:srgbClr val="003399"/>
                </a:solidFill>
                <a:effectLst/>
                <a:latin typeface="+mj-ea"/>
              </a:rPr>
              <a:t>(</a:t>
            </a:r>
            <a:r>
              <a:rPr lang="zh-TW" altLang="en-US" sz="3200" b="1" cap="none">
                <a:solidFill>
                  <a:srgbClr val="003399"/>
                </a:solidFill>
                <a:effectLst/>
                <a:latin typeface="+mj-ea"/>
              </a:rPr>
              <a:t>資服契約第</a:t>
            </a:r>
            <a:r>
              <a:rPr lang="en-US" altLang="zh-TW" sz="3200" b="1" cap="none">
                <a:solidFill>
                  <a:srgbClr val="003399"/>
                </a:solidFill>
                <a:effectLst/>
                <a:latin typeface="+mj-ea"/>
              </a:rPr>
              <a:t>17</a:t>
            </a:r>
            <a:r>
              <a:rPr lang="zh-TW" altLang="en-US" sz="3200" b="1" cap="none">
                <a:solidFill>
                  <a:srgbClr val="003399"/>
                </a:solidFill>
                <a:effectLst/>
                <a:latin typeface="+mj-ea"/>
              </a:rPr>
              <a:t>條</a:t>
            </a:r>
            <a:r>
              <a:rPr lang="en-US" altLang="zh-TW" sz="3200" b="1" cap="none">
                <a:solidFill>
                  <a:srgbClr val="003399"/>
                </a:solidFill>
                <a:effectLst/>
                <a:latin typeface="+mj-ea"/>
              </a:rPr>
              <a:t>)</a:t>
            </a:r>
            <a:endParaRPr lang="en-US" altLang="zh-TW" sz="3200" b="1" cap="none" dirty="0">
              <a:solidFill>
                <a:srgbClr val="C00000"/>
              </a:solidFill>
              <a:effectLst/>
              <a:latin typeface="+mj-ea"/>
              <a:cs typeface="Times New Roman" panose="02020603050405020304" pitchFamily="18" charset="0"/>
            </a:endParaRPr>
          </a:p>
        </p:txBody>
      </p:sp>
    </p:spTree>
    <p:extLst>
      <p:ext uri="{BB962C8B-B14F-4D97-AF65-F5344CB8AC3E}">
        <p14:creationId xmlns:p14="http://schemas.microsoft.com/office/powerpoint/2010/main" val="400794960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243714" name="投影片編號版面配置區 5"/>
          <p:cNvSpPr txBox="1">
            <a:spLocks noGrp="1"/>
          </p:cNvSpPr>
          <p:nvPr/>
        </p:nvSpPr>
        <p:spPr bwMode="auto">
          <a:xfrm>
            <a:off x="84138" y="6465888"/>
            <a:ext cx="7540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chorCtr="1">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eaLnBrk="1" hangingPunct="1">
              <a:spcBef>
                <a:spcPct val="0"/>
              </a:spcBef>
              <a:buClrTx/>
              <a:buSzTx/>
              <a:buFontTx/>
              <a:buNone/>
            </a:pPr>
            <a:fld id="{2DC84A19-335D-4A36-89AB-E6AFE25982D4}" type="slidenum">
              <a:rPr kumimoji="0" lang="zh-TW" altLang="en-US" sz="1800" b="1">
                <a:solidFill>
                  <a:srgbClr val="660033"/>
                </a:solidFill>
                <a:latin typeface="Times New Roman" panose="02020603050405020304" pitchFamily="18" charset="0"/>
              </a:rPr>
              <a:pPr eaLnBrk="1" hangingPunct="1">
                <a:spcBef>
                  <a:spcPct val="0"/>
                </a:spcBef>
                <a:buClrTx/>
                <a:buSzTx/>
                <a:buFontTx/>
                <a:buNone/>
              </a:pPr>
              <a:t>124</a:t>
            </a:fld>
            <a:endParaRPr kumimoji="0" lang="en-US" altLang="zh-TW" sz="1800" b="1">
              <a:solidFill>
                <a:srgbClr val="660033"/>
              </a:solidFill>
              <a:latin typeface="Times New Roman" panose="02020603050405020304" pitchFamily="18" charset="0"/>
            </a:endParaRPr>
          </a:p>
        </p:txBody>
      </p:sp>
      <p:sp>
        <p:nvSpPr>
          <p:cNvPr id="378883" name="Rectangle 3"/>
          <p:cNvSpPr>
            <a:spLocks noGrp="1" noChangeArrowheads="1"/>
          </p:cNvSpPr>
          <p:nvPr>
            <p:ph type="body" idx="4294967295"/>
          </p:nvPr>
        </p:nvSpPr>
        <p:spPr>
          <a:xfrm>
            <a:off x="359532" y="1091233"/>
            <a:ext cx="8135938" cy="3309875"/>
          </a:xfrm>
        </p:spPr>
        <p:txBody>
          <a:bodyPr>
            <a:noAutofit/>
          </a:bodyPr>
          <a:lstStyle/>
          <a:p>
            <a:pPr marL="444500" indent="-444500" algn="just" eaLnBrk="1" hangingPunct="1">
              <a:spcBef>
                <a:spcPct val="0"/>
              </a:spcBef>
              <a:buClr>
                <a:schemeClr val="tx1"/>
              </a:buClr>
              <a:buSzPct val="85000"/>
              <a:buNone/>
              <a:tabLst>
                <a:tab pos="5375275" algn="l"/>
              </a:tabLst>
              <a:defRPr/>
            </a:pPr>
            <a:r>
              <a:rPr lang="en-US" altLang="zh-TW" sz="2600" b="1">
                <a:solidFill>
                  <a:srgbClr val="100278"/>
                </a:solidFill>
                <a:latin typeface="+mj-ea"/>
                <a:ea typeface="+mj-ea"/>
              </a:rPr>
              <a:t>(</a:t>
            </a:r>
            <a:r>
              <a:rPr lang="zh-TW" altLang="en-US" sz="2600" b="1">
                <a:solidFill>
                  <a:srgbClr val="100278"/>
                </a:solidFill>
                <a:latin typeface="+mj-ea"/>
                <a:ea typeface="+mj-ea"/>
              </a:rPr>
              <a:t>五</a:t>
            </a:r>
            <a:r>
              <a:rPr lang="en-US" altLang="zh-TW" sz="2600" b="1">
                <a:solidFill>
                  <a:srgbClr val="100278"/>
                </a:solidFill>
                <a:latin typeface="+mj-ea"/>
                <a:ea typeface="+mj-ea"/>
              </a:rPr>
              <a:t>)</a:t>
            </a:r>
            <a:r>
              <a:rPr lang="zh-TW" altLang="en-US" sz="2600" b="1" u="sng">
                <a:solidFill>
                  <a:srgbClr val="100278"/>
                </a:solidFill>
                <a:uFill>
                  <a:solidFill>
                    <a:srgbClr val="C00000"/>
                  </a:solidFill>
                </a:uFill>
                <a:latin typeface="+mj-ea"/>
                <a:ea typeface="+mj-ea"/>
              </a:rPr>
              <a:t>廠商提出前款第</a:t>
            </a:r>
            <a:r>
              <a:rPr lang="en-US" altLang="zh-TW" sz="2600" b="1" u="sng">
                <a:solidFill>
                  <a:srgbClr val="100278"/>
                </a:solidFill>
                <a:uFill>
                  <a:solidFill>
                    <a:srgbClr val="C00000"/>
                  </a:solidFill>
                </a:uFill>
                <a:latin typeface="+mj-ea"/>
                <a:ea typeface="+mj-ea"/>
              </a:rPr>
              <a:t>1</a:t>
            </a:r>
            <a:r>
              <a:rPr lang="zh-TW" altLang="en-US" sz="2600" b="1" u="sng">
                <a:solidFill>
                  <a:srgbClr val="100278"/>
                </a:solidFill>
                <a:uFill>
                  <a:solidFill>
                    <a:srgbClr val="C00000"/>
                  </a:solidFill>
                </a:uFill>
                <a:latin typeface="+mj-ea"/>
                <a:ea typeface="+mj-ea"/>
              </a:rPr>
              <a:t>目、第</a:t>
            </a:r>
            <a:r>
              <a:rPr lang="en-US" altLang="zh-TW" sz="2600" b="1" u="sng">
                <a:solidFill>
                  <a:srgbClr val="100278"/>
                </a:solidFill>
                <a:uFill>
                  <a:solidFill>
                    <a:srgbClr val="C00000"/>
                  </a:solidFill>
                </a:uFill>
                <a:latin typeface="+mj-ea"/>
                <a:ea typeface="+mj-ea"/>
              </a:rPr>
              <a:t>2</a:t>
            </a:r>
            <a:r>
              <a:rPr lang="zh-TW" altLang="en-US" sz="2600" b="1" u="sng">
                <a:solidFill>
                  <a:srgbClr val="100278"/>
                </a:solidFill>
                <a:uFill>
                  <a:solidFill>
                    <a:srgbClr val="C00000"/>
                  </a:solidFill>
                </a:uFill>
                <a:latin typeface="+mj-ea"/>
                <a:ea typeface="+mj-ea"/>
              </a:rPr>
              <a:t>目或第</a:t>
            </a:r>
            <a:r>
              <a:rPr lang="en-US" altLang="zh-TW" sz="2600" b="1" u="sng">
                <a:solidFill>
                  <a:srgbClr val="100278"/>
                </a:solidFill>
                <a:uFill>
                  <a:solidFill>
                    <a:srgbClr val="C00000"/>
                  </a:solidFill>
                </a:uFill>
                <a:latin typeface="+mj-ea"/>
                <a:ea typeface="+mj-ea"/>
              </a:rPr>
              <a:t>4</a:t>
            </a:r>
            <a:r>
              <a:rPr lang="zh-TW" altLang="en-US" sz="2600" b="1" u="sng">
                <a:solidFill>
                  <a:srgbClr val="100278"/>
                </a:solidFill>
                <a:uFill>
                  <a:solidFill>
                    <a:srgbClr val="C00000"/>
                  </a:solidFill>
                </a:uFill>
                <a:latin typeface="+mj-ea"/>
                <a:ea typeface="+mj-ea"/>
              </a:rPr>
              <a:t>目契約變更之文件</a:t>
            </a:r>
            <a:r>
              <a:rPr lang="zh-TW" altLang="en-US" sz="2600" b="1">
                <a:solidFill>
                  <a:srgbClr val="100278"/>
                </a:solidFill>
                <a:latin typeface="+mj-ea"/>
                <a:ea typeface="+mj-ea"/>
              </a:rPr>
              <a:t>，</a:t>
            </a:r>
            <a:r>
              <a:rPr lang="zh-TW" altLang="en-US" sz="2600" b="1" u="sng">
                <a:solidFill>
                  <a:srgbClr val="100278"/>
                </a:solidFill>
                <a:uFill>
                  <a:solidFill>
                    <a:srgbClr val="C00000"/>
                  </a:solidFill>
                </a:uFill>
                <a:latin typeface="+mj-ea"/>
                <a:ea typeface="+mj-ea"/>
              </a:rPr>
              <a:t>其審查及核定期程</a:t>
            </a:r>
            <a:r>
              <a:rPr lang="zh-TW" altLang="en-US" sz="2600" b="1">
                <a:solidFill>
                  <a:srgbClr val="100278"/>
                </a:solidFill>
                <a:latin typeface="+mj-ea"/>
                <a:ea typeface="+mj-ea"/>
              </a:rPr>
              <a:t>，除雙方另有協議外，為該書面請求送達之次日起○○工作天（於招標時載明；</a:t>
            </a:r>
            <a:r>
              <a:rPr lang="zh-TW" altLang="en-US" sz="2600" b="1" u="sng">
                <a:solidFill>
                  <a:srgbClr val="100278"/>
                </a:solidFill>
                <a:uFill>
                  <a:solidFill>
                    <a:srgbClr val="C00000"/>
                  </a:solidFill>
                </a:uFill>
                <a:latin typeface="+mj-ea"/>
                <a:ea typeface="+mj-ea"/>
              </a:rPr>
              <a:t>未載明者，為</a:t>
            </a:r>
            <a:r>
              <a:rPr lang="en-US" altLang="zh-TW" sz="2600" b="1" u="sng">
                <a:solidFill>
                  <a:srgbClr val="100278"/>
                </a:solidFill>
                <a:uFill>
                  <a:solidFill>
                    <a:srgbClr val="C00000"/>
                  </a:solidFill>
                </a:uFill>
                <a:latin typeface="+mj-ea"/>
                <a:ea typeface="+mj-ea"/>
              </a:rPr>
              <a:t>10</a:t>
            </a:r>
            <a:r>
              <a:rPr lang="zh-TW" altLang="en-US" sz="2600" b="1" u="sng">
                <a:solidFill>
                  <a:srgbClr val="100278"/>
                </a:solidFill>
                <a:uFill>
                  <a:solidFill>
                    <a:srgbClr val="C00000"/>
                  </a:solidFill>
                </a:uFill>
                <a:latin typeface="+mj-ea"/>
                <a:ea typeface="+mj-ea"/>
              </a:rPr>
              <a:t>工作天</a:t>
            </a:r>
            <a:r>
              <a:rPr lang="zh-TW" altLang="en-US" sz="2600" b="1">
                <a:solidFill>
                  <a:srgbClr val="100278"/>
                </a:solidFill>
                <a:latin typeface="+mj-ea"/>
                <a:ea typeface="+mj-ea"/>
              </a:rPr>
              <a:t>）</a:t>
            </a:r>
            <a:r>
              <a:rPr lang="zh-TW" altLang="en-US" sz="2600" b="1" u="sng">
                <a:solidFill>
                  <a:srgbClr val="100278"/>
                </a:solidFill>
                <a:uFill>
                  <a:solidFill>
                    <a:srgbClr val="C00000"/>
                  </a:solidFill>
                </a:uFill>
                <a:latin typeface="+mj-ea"/>
                <a:ea typeface="+mj-ea"/>
              </a:rPr>
              <a:t>內</a:t>
            </a:r>
            <a:r>
              <a:rPr lang="zh-TW" altLang="en-US" sz="2600" b="1">
                <a:solidFill>
                  <a:srgbClr val="100278"/>
                </a:solidFill>
                <a:latin typeface="+mj-ea"/>
                <a:ea typeface="+mj-ea"/>
              </a:rPr>
              <a:t>。</a:t>
            </a:r>
            <a:r>
              <a:rPr lang="zh-TW" altLang="en-US" sz="2600" b="1" u="sng">
                <a:solidFill>
                  <a:srgbClr val="100278"/>
                </a:solidFill>
                <a:uFill>
                  <a:solidFill>
                    <a:srgbClr val="C00000"/>
                  </a:solidFill>
                </a:uFill>
                <a:latin typeface="+mj-ea"/>
                <a:ea typeface="+mj-ea"/>
              </a:rPr>
              <a:t>但必須補正資料者，以補正資料送達之次日起○○工作天</a:t>
            </a:r>
            <a:r>
              <a:rPr lang="zh-TW" altLang="en-US" sz="2600" b="1">
                <a:solidFill>
                  <a:srgbClr val="100278"/>
                </a:solidFill>
                <a:latin typeface="+mj-ea"/>
                <a:ea typeface="+mj-ea"/>
              </a:rPr>
              <a:t>（於招標時載明；</a:t>
            </a:r>
            <a:r>
              <a:rPr lang="zh-TW" altLang="en-US" sz="2600" b="1" u="sng">
                <a:solidFill>
                  <a:srgbClr val="100278"/>
                </a:solidFill>
                <a:uFill>
                  <a:solidFill>
                    <a:srgbClr val="C00000"/>
                  </a:solidFill>
                </a:uFill>
                <a:latin typeface="+mj-ea"/>
                <a:ea typeface="+mj-ea"/>
              </a:rPr>
              <a:t>未載明者，為</a:t>
            </a:r>
            <a:r>
              <a:rPr lang="en-US" altLang="zh-TW" sz="2600" b="1" u="sng">
                <a:solidFill>
                  <a:srgbClr val="100278"/>
                </a:solidFill>
                <a:uFill>
                  <a:solidFill>
                    <a:srgbClr val="C00000"/>
                  </a:solidFill>
                </a:uFill>
                <a:latin typeface="+mj-ea"/>
                <a:ea typeface="+mj-ea"/>
              </a:rPr>
              <a:t>10</a:t>
            </a:r>
            <a:r>
              <a:rPr lang="zh-TW" altLang="en-US" sz="2600" b="1" u="sng">
                <a:solidFill>
                  <a:srgbClr val="100278"/>
                </a:solidFill>
                <a:uFill>
                  <a:solidFill>
                    <a:srgbClr val="C00000"/>
                  </a:solidFill>
                </a:uFill>
                <a:latin typeface="+mj-ea"/>
                <a:ea typeface="+mj-ea"/>
              </a:rPr>
              <a:t>工作天</a:t>
            </a:r>
            <a:r>
              <a:rPr lang="zh-TW" altLang="en-US" sz="2600" b="1">
                <a:solidFill>
                  <a:srgbClr val="100278"/>
                </a:solidFill>
                <a:latin typeface="+mj-ea"/>
                <a:ea typeface="+mj-ea"/>
              </a:rPr>
              <a:t>）內</a:t>
            </a:r>
            <a:r>
              <a:rPr lang="zh-TW" altLang="en-US" sz="2600" b="1" u="sng">
                <a:solidFill>
                  <a:srgbClr val="100278"/>
                </a:solidFill>
                <a:uFill>
                  <a:solidFill>
                    <a:srgbClr val="C00000"/>
                  </a:solidFill>
                </a:uFill>
                <a:latin typeface="+mj-ea"/>
                <a:ea typeface="+mj-ea"/>
              </a:rPr>
              <a:t>為之</a:t>
            </a:r>
            <a:r>
              <a:rPr lang="zh-TW" altLang="en-US" sz="2600" b="1">
                <a:solidFill>
                  <a:srgbClr val="100278"/>
                </a:solidFill>
                <a:latin typeface="+mj-ea"/>
                <a:ea typeface="+mj-ea"/>
              </a:rPr>
              <a:t>。</a:t>
            </a:r>
            <a:r>
              <a:rPr lang="zh-TW" altLang="en-US" sz="2600" b="1" u="sng">
                <a:solidFill>
                  <a:srgbClr val="100278"/>
                </a:solidFill>
                <a:uFill>
                  <a:solidFill>
                    <a:srgbClr val="C00000"/>
                  </a:solidFill>
                </a:uFill>
                <a:latin typeface="+mj-ea"/>
                <a:ea typeface="+mj-ea"/>
              </a:rPr>
              <a:t>因可歸責於機關之事由逾期未核定致影響契約所訂期限者，得依第</a:t>
            </a:r>
            <a:r>
              <a:rPr lang="en-US" altLang="zh-TW" sz="2600" b="1" u="sng">
                <a:solidFill>
                  <a:srgbClr val="100278"/>
                </a:solidFill>
                <a:uFill>
                  <a:solidFill>
                    <a:srgbClr val="C00000"/>
                  </a:solidFill>
                </a:uFill>
                <a:latin typeface="+mj-ea"/>
                <a:ea typeface="+mj-ea"/>
              </a:rPr>
              <a:t>7</a:t>
            </a:r>
            <a:r>
              <a:rPr lang="zh-TW" altLang="en-US" sz="2600" b="1" u="sng">
                <a:solidFill>
                  <a:srgbClr val="100278"/>
                </a:solidFill>
                <a:uFill>
                  <a:solidFill>
                    <a:srgbClr val="C00000"/>
                  </a:solidFill>
                </a:uFill>
                <a:latin typeface="+mj-ea"/>
                <a:ea typeface="+mj-ea"/>
              </a:rPr>
              <a:t>條第</a:t>
            </a:r>
            <a:r>
              <a:rPr lang="en-US" altLang="zh-TW" sz="2600" b="1" u="sng">
                <a:solidFill>
                  <a:srgbClr val="100278"/>
                </a:solidFill>
                <a:uFill>
                  <a:solidFill>
                    <a:srgbClr val="C00000"/>
                  </a:solidFill>
                </a:uFill>
                <a:latin typeface="+mj-ea"/>
                <a:ea typeface="+mj-ea"/>
              </a:rPr>
              <a:t>4</a:t>
            </a:r>
            <a:r>
              <a:rPr lang="zh-TW" altLang="en-US" sz="2600" b="1" u="sng">
                <a:solidFill>
                  <a:srgbClr val="100278"/>
                </a:solidFill>
                <a:uFill>
                  <a:solidFill>
                    <a:srgbClr val="C00000"/>
                  </a:solidFill>
                </a:uFill>
                <a:latin typeface="+mj-ea"/>
                <a:ea typeface="+mj-ea"/>
              </a:rPr>
              <a:t>款申請延長履約期限</a:t>
            </a:r>
            <a:r>
              <a:rPr lang="zh-TW" altLang="en-US" sz="2600" b="1">
                <a:solidFill>
                  <a:srgbClr val="100278"/>
                </a:solidFill>
                <a:latin typeface="+mj-ea"/>
                <a:ea typeface="+mj-ea"/>
              </a:rPr>
              <a:t>。</a:t>
            </a:r>
          </a:p>
        </p:txBody>
      </p:sp>
      <p:sp>
        <p:nvSpPr>
          <p:cNvPr id="5" name="Rectangle 2"/>
          <p:cNvSpPr>
            <a:spLocks noGrp="1" noChangeArrowheads="1"/>
          </p:cNvSpPr>
          <p:nvPr>
            <p:ph type="title" idx="4294967295"/>
          </p:nvPr>
        </p:nvSpPr>
        <p:spPr>
          <a:xfrm>
            <a:off x="461962" y="404813"/>
            <a:ext cx="6414293" cy="685800"/>
          </a:xfrm>
        </p:spPr>
        <p:txBody>
          <a:bodyPr wrap="square" lIns="91440" tIns="45720" rIns="91440" bIns="45720" numCol="1" anchorCtr="0" compatLnSpc="1">
            <a:prstTxWarp prst="textNoShape">
              <a:avLst/>
            </a:prstTxWarp>
            <a:normAutofit fontScale="90000"/>
          </a:bodyPr>
          <a:lstStyle/>
          <a:p>
            <a:pPr algn="just" eaLnBrk="1" hangingPunct="1">
              <a:defRPr/>
            </a:pPr>
            <a:r>
              <a:rPr lang="zh-TW" altLang="en-US" sz="3200" b="1" cap="none">
                <a:solidFill>
                  <a:srgbClr val="003399"/>
                </a:solidFill>
                <a:effectLst/>
                <a:latin typeface="+mj-ea"/>
              </a:rPr>
              <a:t>契約變更注意事項</a:t>
            </a:r>
            <a:r>
              <a:rPr lang="en-US" altLang="zh-TW" sz="3200" b="1" cap="none">
                <a:solidFill>
                  <a:srgbClr val="003399"/>
                </a:solidFill>
                <a:effectLst/>
                <a:latin typeface="+mj-ea"/>
              </a:rPr>
              <a:t>(</a:t>
            </a:r>
            <a:r>
              <a:rPr lang="zh-TW" altLang="en-US" sz="3200" b="1" cap="none">
                <a:solidFill>
                  <a:srgbClr val="003399"/>
                </a:solidFill>
                <a:effectLst/>
                <a:latin typeface="+mj-ea"/>
              </a:rPr>
              <a:t>資服契約第</a:t>
            </a:r>
            <a:r>
              <a:rPr lang="en-US" altLang="zh-TW" sz="3200" b="1" cap="none">
                <a:solidFill>
                  <a:srgbClr val="003399"/>
                </a:solidFill>
                <a:effectLst/>
                <a:latin typeface="+mj-ea"/>
              </a:rPr>
              <a:t>17</a:t>
            </a:r>
            <a:r>
              <a:rPr lang="zh-TW" altLang="en-US" sz="3200" b="1" cap="none">
                <a:solidFill>
                  <a:srgbClr val="003399"/>
                </a:solidFill>
                <a:effectLst/>
                <a:latin typeface="+mj-ea"/>
              </a:rPr>
              <a:t>條</a:t>
            </a:r>
            <a:r>
              <a:rPr lang="en-US" altLang="zh-TW" sz="3200" b="1" cap="none">
                <a:solidFill>
                  <a:srgbClr val="003399"/>
                </a:solidFill>
                <a:effectLst/>
                <a:latin typeface="+mj-ea"/>
              </a:rPr>
              <a:t>)</a:t>
            </a:r>
            <a:endParaRPr lang="en-US" altLang="zh-TW" sz="3200" b="1" cap="none" dirty="0">
              <a:solidFill>
                <a:srgbClr val="C00000"/>
              </a:solidFill>
              <a:effectLst/>
              <a:latin typeface="+mj-ea"/>
              <a:cs typeface="Times New Roman" panose="02020603050405020304" pitchFamily="18" charset="0"/>
            </a:endParaRPr>
          </a:p>
        </p:txBody>
      </p:sp>
    </p:spTree>
    <p:extLst>
      <p:ext uri="{BB962C8B-B14F-4D97-AF65-F5344CB8AC3E}">
        <p14:creationId xmlns:p14="http://schemas.microsoft.com/office/powerpoint/2010/main" val="237882279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txBox="1">
            <a:spLocks noGrp="1"/>
          </p:cNvSpPr>
          <p:nvPr/>
        </p:nvSpPr>
        <p:spPr>
          <a:xfrm>
            <a:off x="8229600" y="6477000"/>
            <a:ext cx="762000" cy="244475"/>
          </a:xfrm>
          <a:prstGeom prst="rect">
            <a:avLst/>
          </a:prstGeom>
          <a:noFill/>
        </p:spPr>
        <p:txBody>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r" eaLnBrk="1" hangingPunct="1">
              <a:defRPr/>
            </a:pPr>
            <a:fld id="{207A5581-667E-42E7-8B3B-FB7E9818B2EE}" type="slidenum">
              <a:rPr kumimoji="0" lang="en-US" altLang="zh-TW" sz="1600" b="1" smtClean="0">
                <a:solidFill>
                  <a:srgbClr val="AD1F1F"/>
                </a:solidFill>
                <a:effectLst>
                  <a:outerShdw blurRad="38100" dist="38100" dir="2700000" algn="tl">
                    <a:srgbClr val="C0C0C0"/>
                  </a:outerShdw>
                </a:effectLst>
              </a:rPr>
              <a:pPr algn="r" eaLnBrk="1" hangingPunct="1">
                <a:defRPr/>
              </a:pPr>
              <a:t>125</a:t>
            </a:fld>
            <a:endParaRPr kumimoji="0" lang="en-US" altLang="zh-TW" sz="1600" b="1">
              <a:solidFill>
                <a:srgbClr val="AD1F1F"/>
              </a:solidFill>
              <a:effectLst>
                <a:outerShdw blurRad="38100" dist="38100" dir="2700000" algn="tl">
                  <a:srgbClr val="C0C0C0"/>
                </a:outerShdw>
              </a:effectLst>
            </a:endParaRPr>
          </a:p>
        </p:txBody>
      </p:sp>
      <p:sp>
        <p:nvSpPr>
          <p:cNvPr id="9" name="Rectangle 11"/>
          <p:cNvSpPr>
            <a:spLocks noChangeArrowheads="1"/>
          </p:cNvSpPr>
          <p:nvPr/>
        </p:nvSpPr>
        <p:spPr bwMode="auto">
          <a:xfrm>
            <a:off x="215516" y="1160748"/>
            <a:ext cx="8640960" cy="4248472"/>
          </a:xfrm>
          <a:prstGeom prst="rect">
            <a:avLst/>
          </a:prstGeom>
          <a:noFill/>
          <a:ln w="9525">
            <a:noFill/>
            <a:miter lim="800000"/>
            <a:headEnd/>
            <a:tailEnd/>
          </a:ln>
          <a:effectLst/>
        </p:spPr>
        <p:txBody>
          <a:bodyPr/>
          <a:lstStyle/>
          <a:p>
            <a:pPr algn="just" eaLnBrk="1" hangingPunct="1">
              <a:buClr>
                <a:srgbClr val="003366"/>
              </a:buClr>
              <a:buSzPct val="75000"/>
              <a:defRPr/>
            </a:pPr>
            <a:r>
              <a:rPr lang="en-US" altLang="zh-TW" sz="2800" b="1">
                <a:solidFill>
                  <a:srgbClr val="800000"/>
                </a:solidFill>
                <a:latin typeface="+mj-ea"/>
                <a:ea typeface="+mj-ea"/>
              </a:rPr>
              <a:t>107.2.1</a:t>
            </a:r>
            <a:r>
              <a:rPr lang="zh-TW" altLang="en-US" sz="2800" b="1">
                <a:solidFill>
                  <a:srgbClr val="800000"/>
                </a:solidFill>
                <a:latin typeface="+mj-ea"/>
                <a:ea typeface="+mj-ea"/>
              </a:rPr>
              <a:t>工程企字第</a:t>
            </a:r>
            <a:r>
              <a:rPr lang="en-US" altLang="zh-TW" sz="2800" b="1">
                <a:solidFill>
                  <a:srgbClr val="800000"/>
                </a:solidFill>
                <a:latin typeface="+mj-ea"/>
                <a:ea typeface="+mj-ea"/>
              </a:rPr>
              <a:t>10700034980</a:t>
            </a:r>
            <a:r>
              <a:rPr lang="zh-TW" altLang="en-US" sz="2800" b="1">
                <a:solidFill>
                  <a:srgbClr val="800000"/>
                </a:solidFill>
                <a:latin typeface="+mj-ea"/>
                <a:ea typeface="+mj-ea"/>
              </a:rPr>
              <a:t>號函</a:t>
            </a:r>
            <a:endParaRPr lang="en-US" altLang="zh-TW" sz="2800" b="1">
              <a:solidFill>
                <a:srgbClr val="000099"/>
              </a:solidFill>
              <a:latin typeface="+mj-ea"/>
              <a:ea typeface="+mj-ea"/>
            </a:endParaRPr>
          </a:p>
          <a:p>
            <a:pPr marL="268288" indent="-268288" algn="just" eaLnBrk="1" hangingPunct="1">
              <a:buClr>
                <a:srgbClr val="003366"/>
              </a:buClr>
              <a:buSzPct val="75000"/>
              <a:defRPr/>
            </a:pPr>
            <a:r>
              <a:rPr lang="en-US" altLang="zh-TW" sz="2800" b="1">
                <a:solidFill>
                  <a:srgbClr val="006600"/>
                </a:solidFill>
                <a:latin typeface="+mj-ea"/>
                <a:ea typeface="+mj-ea"/>
              </a:rPr>
              <a:t>1.</a:t>
            </a:r>
            <a:r>
              <a:rPr lang="zh-TW" altLang="en-US" sz="2800" b="1">
                <a:solidFill>
                  <a:srgbClr val="006600"/>
                </a:solidFill>
                <a:latin typeface="+mj-ea"/>
                <a:ea typeface="+mj-ea"/>
              </a:rPr>
              <a:t>「資訊服務採購契約範本」第</a:t>
            </a:r>
            <a:r>
              <a:rPr lang="en-US" altLang="zh-TW" sz="2800" b="1">
                <a:solidFill>
                  <a:srgbClr val="006600"/>
                </a:solidFill>
                <a:latin typeface="+mj-ea"/>
                <a:ea typeface="+mj-ea"/>
              </a:rPr>
              <a:t>8</a:t>
            </a:r>
            <a:r>
              <a:rPr lang="zh-TW" altLang="en-US" sz="2800" b="1">
                <a:solidFill>
                  <a:srgbClr val="006600"/>
                </a:solidFill>
                <a:latin typeface="+mj-ea"/>
                <a:ea typeface="+mj-ea"/>
              </a:rPr>
              <a:t>條第</a:t>
            </a:r>
            <a:r>
              <a:rPr lang="en-US" altLang="zh-TW" sz="2800" b="1">
                <a:solidFill>
                  <a:srgbClr val="006600"/>
                </a:solidFill>
                <a:latin typeface="+mj-ea"/>
                <a:ea typeface="+mj-ea"/>
              </a:rPr>
              <a:t>7</a:t>
            </a:r>
            <a:r>
              <a:rPr lang="zh-TW" altLang="en-US" sz="2800" b="1">
                <a:solidFill>
                  <a:srgbClr val="006600"/>
                </a:solidFill>
                <a:latin typeface="+mj-ea"/>
                <a:ea typeface="+mj-ea"/>
              </a:rPr>
              <a:t>款款載明，機關與廠商應於本契約生效日當日，各自指派一定人數以上人員合組專案小組，負責履約與協調事宜。其他契約得參考訂明於契約。</a:t>
            </a:r>
          </a:p>
          <a:p>
            <a:pPr marL="268288" indent="-268288" algn="just" eaLnBrk="1" hangingPunct="1">
              <a:buClr>
                <a:srgbClr val="003366"/>
              </a:buClr>
              <a:buSzPct val="75000"/>
              <a:defRPr/>
            </a:pPr>
            <a:endParaRPr lang="zh-TW" altLang="en-US" sz="2800" b="1">
              <a:solidFill>
                <a:srgbClr val="006600"/>
              </a:solidFill>
              <a:latin typeface="+mj-ea"/>
              <a:ea typeface="+mj-ea"/>
            </a:endParaRPr>
          </a:p>
          <a:p>
            <a:pPr marL="268288" indent="-268288" algn="just" eaLnBrk="1" hangingPunct="1">
              <a:buClr>
                <a:srgbClr val="003366"/>
              </a:buClr>
              <a:buSzPct val="75000"/>
              <a:defRPr/>
            </a:pPr>
            <a:r>
              <a:rPr lang="en-US" altLang="zh-TW" sz="2800" b="1">
                <a:solidFill>
                  <a:srgbClr val="006600"/>
                </a:solidFill>
                <a:latin typeface="+mj-ea"/>
                <a:ea typeface="+mj-ea"/>
              </a:rPr>
              <a:t>2.</a:t>
            </a:r>
            <a:r>
              <a:rPr lang="zh-TW" altLang="en-US" sz="2800" b="1">
                <a:solidFill>
                  <a:srgbClr val="006600"/>
                </a:solidFill>
                <a:latin typeface="+mj-ea"/>
                <a:ea typeface="+mj-ea"/>
              </a:rPr>
              <a:t>於個案契約約定由契約雙方自行成立「爭議處理小組」，並載明爭議處理小組委員之選定方式、作業程序，及爭議處理小組就爭議所為決議之效力。</a:t>
            </a:r>
            <a:endParaRPr lang="zh-TW" altLang="en-US" sz="2800" b="1" dirty="0">
              <a:solidFill>
                <a:srgbClr val="0000FF"/>
              </a:solidFill>
              <a:latin typeface="+mj-ea"/>
              <a:ea typeface="+mj-ea"/>
            </a:endParaRPr>
          </a:p>
        </p:txBody>
      </p:sp>
      <p:sp>
        <p:nvSpPr>
          <p:cNvPr id="6" name="書卷 (水平) 5"/>
          <p:cNvSpPr/>
          <p:nvPr/>
        </p:nvSpPr>
        <p:spPr>
          <a:xfrm>
            <a:off x="431540" y="178117"/>
            <a:ext cx="5040560" cy="838615"/>
          </a:xfrm>
          <a:prstGeom prst="horizontalScroll">
            <a:avLst/>
          </a:prstGeom>
          <a:solidFill>
            <a:srgbClr val="FFFF00"/>
          </a:solidFill>
          <a:ln>
            <a:solidFill>
              <a:srgbClr val="66003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3200" b="1">
                <a:solidFill>
                  <a:srgbClr val="000099"/>
                </a:solidFill>
                <a:latin typeface="+mj-ea"/>
                <a:ea typeface="+mj-ea"/>
              </a:rPr>
              <a:t>儘速解決爭議處理機制</a:t>
            </a:r>
            <a:endParaRPr lang="zh-TW" altLang="en-US" sz="3200" dirty="0">
              <a:solidFill>
                <a:prstClr val="white"/>
              </a:solidFill>
              <a:latin typeface="+mj-ea"/>
              <a:ea typeface="+mj-ea"/>
            </a:endParaRPr>
          </a:p>
        </p:txBody>
      </p:sp>
    </p:spTree>
    <p:extLst>
      <p:ext uri="{BB962C8B-B14F-4D97-AF65-F5344CB8AC3E}">
        <p14:creationId xmlns:p14="http://schemas.microsoft.com/office/powerpoint/2010/main" val="384328703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CFA1D509-1CD1-4843-AB68-B36B307019D9}" type="slidenum">
              <a:rPr lang="en-US" altLang="zh-TW" sz="1400" smtClean="0">
                <a:solidFill>
                  <a:srgbClr val="AD1F1F"/>
                </a:solidFill>
                <a:latin typeface="Times New Roman" panose="02020603050405020304" pitchFamily="18" charset="0"/>
              </a:rPr>
              <a:pPr>
                <a:spcBef>
                  <a:spcPct val="0"/>
                </a:spcBef>
                <a:buClrTx/>
                <a:buSzTx/>
                <a:buFontTx/>
                <a:buNone/>
                <a:defRPr/>
              </a:pPr>
              <a:t>126</a:t>
            </a:fld>
            <a:endParaRPr lang="en-US" altLang="zh-TW" sz="1400">
              <a:solidFill>
                <a:srgbClr val="AD1F1F"/>
              </a:solidFill>
              <a:latin typeface="Times New Roman" panose="02020603050405020304" pitchFamily="18" charset="0"/>
            </a:endParaRPr>
          </a:p>
        </p:txBody>
      </p:sp>
      <p:sp>
        <p:nvSpPr>
          <p:cNvPr id="6" name="書卷 (水平) 5"/>
          <p:cNvSpPr/>
          <p:nvPr/>
        </p:nvSpPr>
        <p:spPr>
          <a:xfrm>
            <a:off x="1800225" y="2312988"/>
            <a:ext cx="5724525" cy="2268537"/>
          </a:xfrm>
          <a:prstGeom prst="horizontalScroll">
            <a:avLst/>
          </a:prstGeom>
          <a:blipFill>
            <a:blip r:embed="rId3"/>
            <a:tile tx="0" ty="0" sx="100000" sy="100000" flip="none" algn="tl"/>
          </a:blipFill>
          <a:ln>
            <a:solidFill>
              <a:srgbClr val="66003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4400" b="1">
                <a:solidFill>
                  <a:srgbClr val="000099"/>
                </a:solidFill>
                <a:latin typeface="微軟正黑體" panose="020B0604030504040204" pitchFamily="34" charset="-120"/>
                <a:ea typeface="微軟正黑體" panose="020B0604030504040204" pitchFamily="34" charset="-120"/>
              </a:rPr>
              <a:t>資訊採購之驗收</a:t>
            </a:r>
            <a:endParaRPr lang="zh-TW" altLang="en-US" sz="44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6" name="投影片編號版面配置區 1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eaLnBrk="1" hangingPunct="1">
              <a:defRPr/>
            </a:pPr>
            <a:fld id="{9531C9D5-710B-4CA5-B279-A94A7AE89566}" type="slidenum">
              <a:rPr kumimoji="0" lang="en-US" altLang="zh-TW" sz="1400" smtClean="0">
                <a:solidFill>
                  <a:srgbClr val="AD1F1F"/>
                </a:solidFill>
              </a:rPr>
              <a:pPr eaLnBrk="1" hangingPunct="1">
                <a:defRPr/>
              </a:pPr>
              <a:t>127</a:t>
            </a:fld>
            <a:endParaRPr kumimoji="0" lang="en-US" altLang="zh-TW" sz="1400">
              <a:solidFill>
                <a:srgbClr val="AD1F1F"/>
              </a:solidFill>
            </a:endParaRPr>
          </a:p>
        </p:txBody>
      </p:sp>
      <p:sp>
        <p:nvSpPr>
          <p:cNvPr id="294915" name="Rectangle 3"/>
          <p:cNvSpPr>
            <a:spLocks noChangeArrowheads="1"/>
          </p:cNvSpPr>
          <p:nvPr/>
        </p:nvSpPr>
        <p:spPr bwMode="auto">
          <a:xfrm>
            <a:off x="431800" y="404813"/>
            <a:ext cx="2663825" cy="527050"/>
          </a:xfrm>
          <a:prstGeom prst="rect">
            <a:avLst/>
          </a:prstGeom>
          <a:noFill/>
          <a:ln w="9525">
            <a:noFill/>
            <a:miter lim="800000"/>
            <a:headEnd/>
            <a:tailEnd/>
          </a:ln>
          <a:effectLst/>
        </p:spPr>
        <p:txBody>
          <a:bodyPr anchor="b"/>
          <a:lstStyle/>
          <a:p>
            <a:pPr eaLnBrk="1" hangingPunct="1">
              <a:lnSpc>
                <a:spcPct val="90000"/>
              </a:lnSpc>
              <a:defRPr/>
            </a:pPr>
            <a:r>
              <a:rPr lang="zh-TW" altLang="en-US" sz="3200" b="1">
                <a:solidFill>
                  <a:srgbClr val="0033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驗收程序</a:t>
            </a:r>
            <a:endParaRPr lang="en-US" altLang="zh-TW" sz="3200" b="1">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
        <p:nvSpPr>
          <p:cNvPr id="7" name="矩形 6"/>
          <p:cNvSpPr/>
          <p:nvPr/>
        </p:nvSpPr>
        <p:spPr bwMode="auto">
          <a:xfrm>
            <a:off x="3455988" y="1557338"/>
            <a:ext cx="2917825" cy="900112"/>
          </a:xfrm>
          <a:prstGeom prst="rect">
            <a:avLst/>
          </a:prstGeom>
          <a:solidFill>
            <a:srgbClr val="FFFF00"/>
          </a:solidFill>
          <a:ln w="28575" cap="flat" cmpd="sng" algn="ctr">
            <a:solidFill>
              <a:srgbClr val="660033"/>
            </a:solidFill>
            <a:prstDash val="solid"/>
            <a:miter lim="800000"/>
            <a:headEnd type="none" w="med" len="med"/>
            <a:tailEnd type="none" w="med" len="med"/>
          </a:ln>
          <a:effectLst>
            <a:outerShdw blurRad="50800" dist="38100" algn="l" rotWithShape="0">
              <a:prstClr val="black">
                <a:alpha val="40000"/>
              </a:prstClr>
            </a:outerShdw>
          </a:effectLst>
        </p:spPr>
        <p:txBody>
          <a:bodyPr wrap="none" anchor="ctr"/>
          <a:lstStyle/>
          <a:p>
            <a:pPr algn="ctr" eaLnBrk="1" hangingPunct="1">
              <a:defRPr/>
            </a:pPr>
            <a:r>
              <a:rPr lang="zh-TW" altLang="en-US" sz="3200" b="1">
                <a:solidFill>
                  <a:srgbClr val="0000FF"/>
                </a:solidFill>
                <a:latin typeface="微軟正黑體" panose="020B0604030504040204" pitchFamily="34" charset="-120"/>
                <a:ea typeface="微軟正黑體" panose="020B0604030504040204" pitchFamily="34" charset="-120"/>
              </a:rPr>
              <a:t>驗收方式</a:t>
            </a:r>
          </a:p>
        </p:txBody>
      </p:sp>
      <p:cxnSp>
        <p:nvCxnSpPr>
          <p:cNvPr id="246789" name="直線單箭頭接點 4"/>
          <p:cNvCxnSpPr>
            <a:cxnSpLocks noChangeShapeType="1"/>
          </p:cNvCxnSpPr>
          <p:nvPr/>
        </p:nvCxnSpPr>
        <p:spPr bwMode="auto">
          <a:xfrm>
            <a:off x="4940300" y="2457450"/>
            <a:ext cx="12700" cy="395288"/>
          </a:xfrm>
          <a:prstGeom prst="straightConnector1">
            <a:avLst/>
          </a:prstGeom>
          <a:noFill/>
          <a:ln w="47625" algn="ctr">
            <a:solidFill>
              <a:srgbClr val="660033"/>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矩形 8"/>
          <p:cNvSpPr/>
          <p:nvPr/>
        </p:nvSpPr>
        <p:spPr bwMode="auto">
          <a:xfrm>
            <a:off x="1477081" y="3247479"/>
            <a:ext cx="2843213" cy="792163"/>
          </a:xfrm>
          <a:prstGeom prst="rect">
            <a:avLst/>
          </a:prstGeom>
          <a:solidFill>
            <a:srgbClr val="92D050"/>
          </a:solidFill>
          <a:ln w="28575" cap="flat" cmpd="sng" algn="ctr">
            <a:solidFill>
              <a:srgbClr val="660033"/>
            </a:solidFill>
            <a:prstDash val="solid"/>
            <a:miter lim="800000"/>
            <a:headEnd type="none" w="med" len="med"/>
            <a:tailEnd type="none" w="med" len="med"/>
          </a:ln>
          <a:effectLst>
            <a:glow rad="101600">
              <a:schemeClr val="accent2">
                <a:satMod val="175000"/>
                <a:alpha val="40000"/>
              </a:schemeClr>
            </a:glow>
            <a:outerShdw blurRad="50800" dist="38100" algn="l" rotWithShape="0">
              <a:prstClr val="black">
                <a:alpha val="40000"/>
              </a:prstClr>
            </a:outerShdw>
          </a:effectLst>
        </p:spPr>
        <p:txBody>
          <a:bodyPr wrap="none" anchor="ctr"/>
          <a:lstStyle/>
          <a:p>
            <a:pPr algn="ctr" eaLnBrk="1" hangingPunct="1">
              <a:defRPr/>
            </a:pPr>
            <a:r>
              <a:rPr lang="zh-TW" altLang="en-US" sz="3200" b="1">
                <a:solidFill>
                  <a:srgbClr val="0000FF"/>
                </a:solidFill>
                <a:latin typeface="微軟正黑體" panose="020B0604030504040204" pitchFamily="34" charset="-120"/>
                <a:ea typeface="微軟正黑體" panose="020B0604030504040204" pitchFamily="34" charset="-120"/>
              </a:rPr>
              <a:t>現場查驗</a:t>
            </a:r>
          </a:p>
        </p:txBody>
      </p:sp>
      <p:cxnSp>
        <p:nvCxnSpPr>
          <p:cNvPr id="246793" name="直線單箭頭接點 11"/>
          <p:cNvCxnSpPr>
            <a:cxnSpLocks noChangeShapeType="1"/>
          </p:cNvCxnSpPr>
          <p:nvPr/>
        </p:nvCxnSpPr>
        <p:spPr bwMode="auto">
          <a:xfrm>
            <a:off x="2941638" y="2852738"/>
            <a:ext cx="11112" cy="395287"/>
          </a:xfrm>
          <a:prstGeom prst="straightConnector1">
            <a:avLst/>
          </a:prstGeom>
          <a:noFill/>
          <a:ln w="47625" algn="ctr">
            <a:solidFill>
              <a:srgbClr val="660033"/>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6794" name="直線單箭頭接點 12"/>
          <p:cNvCxnSpPr>
            <a:cxnSpLocks noChangeShapeType="1"/>
          </p:cNvCxnSpPr>
          <p:nvPr/>
        </p:nvCxnSpPr>
        <p:spPr bwMode="auto">
          <a:xfrm>
            <a:off x="7045325" y="2852738"/>
            <a:ext cx="11113" cy="395287"/>
          </a:xfrm>
          <a:prstGeom prst="straightConnector1">
            <a:avLst/>
          </a:prstGeom>
          <a:noFill/>
          <a:ln w="47625" algn="ctr">
            <a:solidFill>
              <a:srgbClr val="660033"/>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矩形 11"/>
          <p:cNvSpPr/>
          <p:nvPr/>
        </p:nvSpPr>
        <p:spPr bwMode="auto">
          <a:xfrm>
            <a:off x="5509331" y="3247479"/>
            <a:ext cx="3059113" cy="792163"/>
          </a:xfrm>
          <a:prstGeom prst="rect">
            <a:avLst/>
          </a:prstGeom>
          <a:solidFill>
            <a:srgbClr val="92D050"/>
          </a:solidFill>
          <a:ln w="28575" cap="flat" cmpd="sng" algn="ctr">
            <a:solidFill>
              <a:srgbClr val="660033"/>
            </a:solidFill>
            <a:prstDash val="solid"/>
            <a:miter lim="800000"/>
            <a:headEnd type="none" w="med" len="med"/>
            <a:tailEnd type="none" w="med" len="med"/>
          </a:ln>
          <a:effectLst>
            <a:glow rad="101600">
              <a:schemeClr val="accent2">
                <a:satMod val="175000"/>
                <a:alpha val="40000"/>
              </a:schemeClr>
            </a:glow>
            <a:outerShdw blurRad="50800" dist="38100" algn="l" rotWithShape="0">
              <a:prstClr val="black">
                <a:alpha val="40000"/>
              </a:prstClr>
            </a:outerShdw>
          </a:effectLst>
        </p:spPr>
        <p:txBody>
          <a:bodyPr wrap="none" anchor="ctr"/>
          <a:lstStyle/>
          <a:p>
            <a:pPr algn="ctr" eaLnBrk="1" hangingPunct="1">
              <a:defRPr/>
            </a:pPr>
            <a:r>
              <a:rPr lang="zh-TW" altLang="en-US" sz="3200" b="1">
                <a:solidFill>
                  <a:srgbClr val="0000FF"/>
                </a:solidFill>
                <a:latin typeface="微軟正黑體" panose="020B0604030504040204" pitchFamily="34" charset="-120"/>
                <a:ea typeface="微軟正黑體" panose="020B0604030504040204" pitchFamily="34" charset="-120"/>
              </a:rPr>
              <a:t>書面驗收</a:t>
            </a:r>
          </a:p>
        </p:txBody>
      </p:sp>
      <p:cxnSp>
        <p:nvCxnSpPr>
          <p:cNvPr id="246798" name="直線接點 8"/>
          <p:cNvCxnSpPr>
            <a:cxnSpLocks noChangeShapeType="1"/>
          </p:cNvCxnSpPr>
          <p:nvPr/>
        </p:nvCxnSpPr>
        <p:spPr bwMode="auto">
          <a:xfrm>
            <a:off x="2952750" y="2852738"/>
            <a:ext cx="4129088" cy="0"/>
          </a:xfrm>
          <a:prstGeom prst="line">
            <a:avLst/>
          </a:prstGeom>
          <a:noFill/>
          <a:ln w="47625" algn="ctr">
            <a:solidFill>
              <a:srgbClr val="660033"/>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 name="矩形 12"/>
          <p:cNvSpPr/>
          <p:nvPr/>
        </p:nvSpPr>
        <p:spPr bwMode="auto">
          <a:xfrm>
            <a:off x="395536" y="4833081"/>
            <a:ext cx="2141815" cy="792163"/>
          </a:xfrm>
          <a:prstGeom prst="rect">
            <a:avLst/>
          </a:prstGeom>
          <a:solidFill>
            <a:schemeClr val="bg1">
              <a:lumMod val="95000"/>
            </a:schemeClr>
          </a:solidFill>
          <a:ln w="28575" cap="flat" cmpd="sng" algn="ctr">
            <a:solidFill>
              <a:srgbClr val="C00000"/>
            </a:solidFill>
            <a:prstDash val="solid"/>
            <a:miter lim="800000"/>
            <a:headEnd type="none" w="med" len="med"/>
            <a:tailEnd type="none" w="med" len="med"/>
          </a:ln>
          <a:effectLst>
            <a:outerShdw blurRad="50800" dist="38100" algn="l" rotWithShape="0">
              <a:prstClr val="black">
                <a:alpha val="40000"/>
              </a:prstClr>
            </a:outerShdw>
          </a:effectLst>
          <a:scene3d>
            <a:camera prst="orthographicFront"/>
            <a:lightRig rig="threePt" dir="t"/>
          </a:scene3d>
          <a:sp3d>
            <a:bevelT/>
          </a:sp3d>
        </p:spPr>
        <p:txBody>
          <a:bodyPr wrap="none" anchor="ctr"/>
          <a:lstStyle/>
          <a:p>
            <a:pPr algn="ctr" eaLnBrk="1" hangingPunct="1">
              <a:defRPr/>
            </a:pPr>
            <a:r>
              <a:rPr lang="zh-TW" altLang="en-US" sz="3200" b="1">
                <a:solidFill>
                  <a:srgbClr val="0000FF"/>
                </a:solidFill>
                <a:latin typeface="微軟正黑體" panose="020B0604030504040204" pitchFamily="34" charset="-120"/>
                <a:ea typeface="微軟正黑體" panose="020B0604030504040204" pitchFamily="34" charset="-120"/>
              </a:rPr>
              <a:t>逐項點驗</a:t>
            </a:r>
          </a:p>
        </p:txBody>
      </p:sp>
      <p:cxnSp>
        <p:nvCxnSpPr>
          <p:cNvPr id="246802" name="直線單箭頭接點 11"/>
          <p:cNvCxnSpPr>
            <a:cxnSpLocks noChangeShapeType="1"/>
          </p:cNvCxnSpPr>
          <p:nvPr/>
        </p:nvCxnSpPr>
        <p:spPr bwMode="auto">
          <a:xfrm>
            <a:off x="1439863" y="4437063"/>
            <a:ext cx="11112" cy="395287"/>
          </a:xfrm>
          <a:prstGeom prst="straightConnector1">
            <a:avLst/>
          </a:prstGeom>
          <a:noFill/>
          <a:ln w="47625" algn="ctr">
            <a:solidFill>
              <a:srgbClr val="C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6803" name="直線單箭頭接點 12"/>
          <p:cNvCxnSpPr>
            <a:cxnSpLocks noChangeShapeType="1"/>
          </p:cNvCxnSpPr>
          <p:nvPr/>
        </p:nvCxnSpPr>
        <p:spPr bwMode="auto">
          <a:xfrm>
            <a:off x="4716463" y="4437063"/>
            <a:ext cx="11112" cy="395287"/>
          </a:xfrm>
          <a:prstGeom prst="straightConnector1">
            <a:avLst/>
          </a:prstGeom>
          <a:noFill/>
          <a:ln w="47625" algn="ctr">
            <a:solidFill>
              <a:srgbClr val="C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15"/>
          <p:cNvSpPr/>
          <p:nvPr/>
        </p:nvSpPr>
        <p:spPr bwMode="auto">
          <a:xfrm>
            <a:off x="3599892" y="4833081"/>
            <a:ext cx="2304454" cy="792163"/>
          </a:xfrm>
          <a:prstGeom prst="rect">
            <a:avLst/>
          </a:prstGeom>
          <a:solidFill>
            <a:schemeClr val="bg1">
              <a:lumMod val="95000"/>
            </a:schemeClr>
          </a:solidFill>
          <a:ln w="28575" cap="flat" cmpd="sng" algn="ctr">
            <a:solidFill>
              <a:srgbClr val="C00000"/>
            </a:solidFill>
            <a:prstDash val="solid"/>
            <a:miter lim="800000"/>
            <a:headEnd type="none" w="med" len="med"/>
            <a:tailEnd type="none" w="med" len="med"/>
          </a:ln>
          <a:effectLst>
            <a:outerShdw blurRad="50800" dist="38100" algn="l" rotWithShape="0">
              <a:prstClr val="black">
                <a:alpha val="40000"/>
              </a:prstClr>
            </a:outerShdw>
          </a:effectLst>
          <a:scene3d>
            <a:camera prst="orthographicFront"/>
            <a:lightRig rig="threePt" dir="t"/>
          </a:scene3d>
          <a:sp3d>
            <a:bevelT/>
          </a:sp3d>
        </p:spPr>
        <p:txBody>
          <a:bodyPr wrap="none" anchor="ctr"/>
          <a:lstStyle/>
          <a:p>
            <a:pPr algn="ctr" eaLnBrk="1" hangingPunct="1">
              <a:defRPr/>
            </a:pPr>
            <a:r>
              <a:rPr lang="zh-TW" altLang="en-US" sz="3200" b="1">
                <a:solidFill>
                  <a:srgbClr val="0000FF"/>
                </a:solidFill>
                <a:latin typeface="微軟正黑體" panose="020B0604030504040204" pitchFamily="34" charset="-120"/>
                <a:ea typeface="微軟正黑體" panose="020B0604030504040204" pitchFamily="34" charset="-120"/>
              </a:rPr>
              <a:t>抽查驗核</a:t>
            </a:r>
          </a:p>
        </p:txBody>
      </p:sp>
      <p:cxnSp>
        <p:nvCxnSpPr>
          <p:cNvPr id="246807" name="直線接點 8"/>
          <p:cNvCxnSpPr>
            <a:cxnSpLocks noChangeShapeType="1"/>
          </p:cNvCxnSpPr>
          <p:nvPr/>
        </p:nvCxnSpPr>
        <p:spPr bwMode="auto">
          <a:xfrm>
            <a:off x="1450975" y="4437063"/>
            <a:ext cx="3276600" cy="0"/>
          </a:xfrm>
          <a:prstGeom prst="line">
            <a:avLst/>
          </a:prstGeom>
          <a:noFill/>
          <a:ln w="47625" algn="ctr">
            <a:solidFill>
              <a:srgbClr val="C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6808" name="直線單箭頭接點 4"/>
          <p:cNvCxnSpPr>
            <a:cxnSpLocks noChangeShapeType="1"/>
          </p:cNvCxnSpPr>
          <p:nvPr/>
        </p:nvCxnSpPr>
        <p:spPr bwMode="auto">
          <a:xfrm>
            <a:off x="2916238" y="4041775"/>
            <a:ext cx="12700" cy="395288"/>
          </a:xfrm>
          <a:prstGeom prst="straightConnector1">
            <a:avLst/>
          </a:prstGeom>
          <a:noFill/>
          <a:ln w="47625" algn="ctr">
            <a:solidFill>
              <a:srgbClr val="C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247810" name="投影片編號版面配置區 5"/>
          <p:cNvSpPr txBox="1">
            <a:spLocks noGrp="1"/>
          </p:cNvSpPr>
          <p:nvPr/>
        </p:nvSpPr>
        <p:spPr bwMode="auto">
          <a:xfrm>
            <a:off x="84138" y="6465888"/>
            <a:ext cx="7540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chorCtr="1">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eaLnBrk="1" hangingPunct="1">
              <a:spcBef>
                <a:spcPct val="0"/>
              </a:spcBef>
              <a:buClrTx/>
              <a:buSzTx/>
              <a:buFontTx/>
              <a:buNone/>
            </a:pPr>
            <a:fld id="{F153617D-111D-4E4A-A75F-B74F793F015C}" type="slidenum">
              <a:rPr kumimoji="0" lang="zh-TW" altLang="en-US" sz="1800" b="1">
                <a:solidFill>
                  <a:srgbClr val="660033"/>
                </a:solidFill>
                <a:latin typeface="Times New Roman" panose="02020603050405020304" pitchFamily="18" charset="0"/>
              </a:rPr>
              <a:pPr eaLnBrk="1" hangingPunct="1">
                <a:spcBef>
                  <a:spcPct val="0"/>
                </a:spcBef>
                <a:buClrTx/>
                <a:buSzTx/>
                <a:buFontTx/>
                <a:buNone/>
              </a:pPr>
              <a:t>128</a:t>
            </a:fld>
            <a:endParaRPr kumimoji="0" lang="en-US" altLang="zh-TW" sz="1800" b="1">
              <a:solidFill>
                <a:srgbClr val="660033"/>
              </a:solidFill>
              <a:latin typeface="Times New Roman" panose="02020603050405020304" pitchFamily="18" charset="0"/>
            </a:endParaRPr>
          </a:p>
        </p:txBody>
      </p:sp>
      <p:sp>
        <p:nvSpPr>
          <p:cNvPr id="378882" name="Rectangle 2"/>
          <p:cNvSpPr>
            <a:spLocks noGrp="1" noChangeArrowheads="1"/>
          </p:cNvSpPr>
          <p:nvPr>
            <p:ph type="title" idx="4294967295"/>
          </p:nvPr>
        </p:nvSpPr>
        <p:spPr>
          <a:xfrm>
            <a:off x="395288" y="441325"/>
            <a:ext cx="8001000" cy="685800"/>
          </a:xfrm>
        </p:spPr>
        <p:txBody>
          <a:bodyPr wrap="square" lIns="91440" tIns="45720" rIns="91440" bIns="45720" numCol="1" anchorCtr="0" compatLnSpc="1">
            <a:prstTxWarp prst="textNoShape">
              <a:avLst/>
            </a:prstTxWarp>
          </a:bodyPr>
          <a:lstStyle/>
          <a:p>
            <a:pPr algn="just" eaLnBrk="1" hangingPunct="1">
              <a:defRPr/>
            </a:pPr>
            <a:r>
              <a:rPr lang="zh-TW" altLang="en-US" b="1" cap="none" dirty="0">
                <a:solidFill>
                  <a:srgbClr val="003399"/>
                </a:solidFill>
                <a:effectLst/>
                <a:latin typeface="微軟正黑體" panose="020B0604030504040204" pitchFamily="34" charset="-120"/>
                <a:ea typeface="微軟正黑體" panose="020B0604030504040204" pitchFamily="34" charset="-120"/>
              </a:rPr>
              <a:t>資訊服務採購之驗收</a:t>
            </a:r>
            <a:endParaRPr lang="en-US" altLang="zh-TW" sz="2400" b="1" cap="none" dirty="0">
              <a:solidFill>
                <a:srgbClr val="0000FF"/>
              </a:solidFill>
              <a:effectLst/>
              <a:latin typeface="微軟正黑體" panose="020B0604030504040204" pitchFamily="34" charset="-120"/>
              <a:ea typeface="微軟正黑體" panose="020B0604030504040204" pitchFamily="34" charset="-120"/>
            </a:endParaRPr>
          </a:p>
        </p:txBody>
      </p:sp>
      <p:sp>
        <p:nvSpPr>
          <p:cNvPr id="378883" name="Rectangle 3"/>
          <p:cNvSpPr>
            <a:spLocks noGrp="1" noChangeArrowheads="1"/>
          </p:cNvSpPr>
          <p:nvPr>
            <p:ph type="body" idx="4294967295"/>
          </p:nvPr>
        </p:nvSpPr>
        <p:spPr>
          <a:xfrm>
            <a:off x="287338" y="1233488"/>
            <a:ext cx="8675687" cy="3959708"/>
          </a:xfrm>
        </p:spPr>
        <p:txBody>
          <a:bodyPr>
            <a:noAutofit/>
          </a:bodyPr>
          <a:lstStyle/>
          <a:p>
            <a:pPr marL="261938" indent="-261938" eaLnBrk="1" hangingPunct="1">
              <a:lnSpc>
                <a:spcPts val="3200"/>
              </a:lnSpc>
              <a:spcBef>
                <a:spcPts val="0"/>
              </a:spcBef>
              <a:buClr>
                <a:schemeClr val="tx1"/>
              </a:buClr>
              <a:buSzPct val="85000"/>
              <a:buFont typeface="Wingdings" pitchFamily="2" charset="2"/>
              <a:buChar char="l"/>
              <a:tabLst>
                <a:tab pos="5375275" algn="l"/>
              </a:tabLst>
              <a:defRPr/>
            </a:pPr>
            <a:r>
              <a:rPr lang="zh-TW" altLang="en-US" sz="2800" b="1" dirty="0">
                <a:solidFill>
                  <a:srgbClr val="0000FF"/>
                </a:solidFill>
                <a:latin typeface="微軟正黑體" panose="020B0604030504040204" pitchFamily="34" charset="-120"/>
                <a:ea typeface="微軟正黑體" panose="020B0604030504040204" pitchFamily="34" charset="-120"/>
              </a:rPr>
              <a:t>驗收方式：召開審查會審查、測試、教育訓練成果、</a:t>
            </a:r>
            <a:r>
              <a:rPr lang="zh-TW" altLang="en-US" sz="2800" b="1">
                <a:solidFill>
                  <a:srgbClr val="0000FF"/>
                </a:solidFill>
                <a:latin typeface="微軟正黑體" panose="020B0604030504040204" pitchFamily="34" charset="-120"/>
                <a:ea typeface="微軟正黑體" panose="020B0604030504040204" pitchFamily="34" charset="-120"/>
              </a:rPr>
              <a:t>書面驗收。</a:t>
            </a:r>
            <a:endParaRPr lang="zh-TW" altLang="en-US" sz="2800" b="1" dirty="0">
              <a:solidFill>
                <a:srgbClr val="0000FF"/>
              </a:solidFill>
              <a:latin typeface="微軟正黑體" panose="020B0604030504040204" pitchFamily="34" charset="-120"/>
              <a:ea typeface="微軟正黑體" panose="020B0604030504040204" pitchFamily="34" charset="-120"/>
            </a:endParaRPr>
          </a:p>
          <a:p>
            <a:pPr marL="261938" indent="-261938" algn="just" eaLnBrk="1" hangingPunct="1">
              <a:lnSpc>
                <a:spcPts val="3200"/>
              </a:lnSpc>
              <a:spcBef>
                <a:spcPts val="0"/>
              </a:spcBef>
              <a:buClr>
                <a:schemeClr val="tx1"/>
              </a:buClr>
              <a:buSzPct val="85000"/>
              <a:buFont typeface="Wingdings" pitchFamily="2" charset="2"/>
              <a:buChar char="l"/>
              <a:tabLst>
                <a:tab pos="5375275" algn="l"/>
              </a:tabLst>
              <a:defRPr/>
            </a:pPr>
            <a:r>
              <a:rPr lang="zh-TW" altLang="zh-TW" sz="2800" b="1">
                <a:solidFill>
                  <a:srgbClr val="0000FF"/>
                </a:solidFill>
                <a:latin typeface="微軟正黑體" panose="020B0604030504040204" pitchFamily="34" charset="-120"/>
                <a:ea typeface="微軟正黑體" panose="020B0604030504040204" pitchFamily="34" charset="-120"/>
              </a:rPr>
              <a:t>機關執行「驗收階段」係依據契約文件及「履約管理」階段的執行成果辦理，以「專案工作計畫書」內容確認委外專案之進行方式、專案組織、相關時程及資訊安全要求事項是否符合，而委外廠商也須將定期召開工作之進度報告會議內容，如應完成重要工作項目、已完成工作項目、預計工作項目、問題與建議等，提供驗收單位佐證</a:t>
            </a:r>
            <a:r>
              <a:rPr lang="zh-TW" altLang="en-US" sz="2800" b="1">
                <a:solidFill>
                  <a:srgbClr val="0000FF"/>
                </a:solidFill>
                <a:latin typeface="微軟正黑體" panose="020B0604030504040204" pitchFamily="34" charset="-120"/>
                <a:ea typeface="微軟正黑體" panose="020B0604030504040204" pitchFamily="34" charset="-120"/>
              </a:rPr>
              <a:t>。</a:t>
            </a:r>
            <a:endParaRPr lang="en-US" altLang="zh-TW" sz="2800" b="1" dirty="0">
              <a:solidFill>
                <a:srgbClr val="0000FF"/>
              </a:solidFill>
              <a:latin typeface="微軟正黑體" panose="020B0604030504040204" pitchFamily="34" charset="-120"/>
              <a:ea typeface="微軟正黑體" panose="020B0604030504040204" pitchFamily="34" charset="-120"/>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248834" name="投影片編號版面配置區 5"/>
          <p:cNvSpPr txBox="1">
            <a:spLocks noGrp="1"/>
          </p:cNvSpPr>
          <p:nvPr/>
        </p:nvSpPr>
        <p:spPr bwMode="auto">
          <a:xfrm>
            <a:off x="84138" y="6465888"/>
            <a:ext cx="7540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chorCtr="1">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eaLnBrk="1" hangingPunct="1">
              <a:spcBef>
                <a:spcPct val="0"/>
              </a:spcBef>
              <a:buClrTx/>
              <a:buSzTx/>
              <a:buFontTx/>
              <a:buNone/>
            </a:pPr>
            <a:fld id="{18FE3747-2111-43F1-AF7C-63F90CF813B3}" type="slidenum">
              <a:rPr kumimoji="0" lang="zh-TW" altLang="en-US" sz="1800" b="1">
                <a:solidFill>
                  <a:srgbClr val="660033"/>
                </a:solidFill>
                <a:latin typeface="Times New Roman" panose="02020603050405020304" pitchFamily="18" charset="0"/>
              </a:rPr>
              <a:pPr eaLnBrk="1" hangingPunct="1">
                <a:spcBef>
                  <a:spcPct val="0"/>
                </a:spcBef>
                <a:buClrTx/>
                <a:buSzTx/>
                <a:buFontTx/>
                <a:buNone/>
              </a:pPr>
              <a:t>129</a:t>
            </a:fld>
            <a:endParaRPr kumimoji="0" lang="en-US" altLang="zh-TW" sz="1800" b="1">
              <a:solidFill>
                <a:srgbClr val="660033"/>
              </a:solidFill>
              <a:latin typeface="Times New Roman" panose="02020603050405020304" pitchFamily="18" charset="0"/>
            </a:endParaRPr>
          </a:p>
        </p:txBody>
      </p:sp>
      <p:sp>
        <p:nvSpPr>
          <p:cNvPr id="378882" name="Rectangle 2"/>
          <p:cNvSpPr>
            <a:spLocks noGrp="1" noChangeArrowheads="1"/>
          </p:cNvSpPr>
          <p:nvPr>
            <p:ph type="title" idx="4294967295"/>
          </p:nvPr>
        </p:nvSpPr>
        <p:spPr>
          <a:xfrm>
            <a:off x="395288" y="441325"/>
            <a:ext cx="8001000" cy="685800"/>
          </a:xfrm>
        </p:spPr>
        <p:txBody>
          <a:bodyPr wrap="square" lIns="91440" tIns="45720" rIns="91440" bIns="45720" numCol="1" anchorCtr="0" compatLnSpc="1">
            <a:prstTxWarp prst="textNoShape">
              <a:avLst/>
            </a:prstTxWarp>
          </a:bodyPr>
          <a:lstStyle/>
          <a:p>
            <a:pPr algn="just" eaLnBrk="1" hangingPunct="1">
              <a:defRPr/>
            </a:pPr>
            <a:r>
              <a:rPr lang="zh-TW" altLang="en-US" b="1" cap="none" dirty="0">
                <a:solidFill>
                  <a:srgbClr val="003399"/>
                </a:solidFill>
                <a:effectLst/>
                <a:latin typeface="微軟正黑體" panose="020B0604030504040204" pitchFamily="34" charset="-120"/>
                <a:ea typeface="微軟正黑體" panose="020B0604030504040204" pitchFamily="34" charset="-120"/>
              </a:rPr>
              <a:t>資訊服務採購之驗收</a:t>
            </a:r>
            <a:endParaRPr lang="en-US" altLang="zh-TW" sz="2400" b="1" cap="none" dirty="0">
              <a:solidFill>
                <a:srgbClr val="0000FF"/>
              </a:solidFill>
              <a:effectLst/>
              <a:latin typeface="微軟正黑體" panose="020B0604030504040204" pitchFamily="34" charset="-120"/>
              <a:ea typeface="微軟正黑體" panose="020B0604030504040204" pitchFamily="34" charset="-120"/>
            </a:endParaRPr>
          </a:p>
        </p:txBody>
      </p:sp>
      <p:sp>
        <p:nvSpPr>
          <p:cNvPr id="378883" name="Rectangle 3"/>
          <p:cNvSpPr>
            <a:spLocks noGrp="1" noChangeArrowheads="1"/>
          </p:cNvSpPr>
          <p:nvPr>
            <p:ph type="body" idx="4294967295"/>
          </p:nvPr>
        </p:nvSpPr>
        <p:spPr>
          <a:xfrm>
            <a:off x="287338" y="1233488"/>
            <a:ext cx="8675687" cy="5364162"/>
          </a:xfrm>
        </p:spPr>
        <p:txBody>
          <a:bodyPr>
            <a:normAutofit/>
          </a:bodyPr>
          <a:lstStyle/>
          <a:p>
            <a:pPr marL="261938" indent="-261938" eaLnBrk="1" hangingPunct="1">
              <a:lnSpc>
                <a:spcPts val="3200"/>
              </a:lnSpc>
              <a:spcBef>
                <a:spcPts val="0"/>
              </a:spcBef>
              <a:buClr>
                <a:schemeClr val="tx1"/>
              </a:buClr>
              <a:buSzPct val="85000"/>
              <a:buFont typeface="Wingdings" pitchFamily="2" charset="2"/>
              <a:buChar char="l"/>
              <a:tabLst>
                <a:tab pos="5375275" algn="l"/>
              </a:tabLst>
              <a:defRPr/>
            </a:pPr>
            <a:r>
              <a:rPr lang="zh-TW" altLang="en-US" sz="2400" b="1">
                <a:solidFill>
                  <a:srgbClr val="0000FF"/>
                </a:solidFill>
                <a:latin typeface="微軟正黑體" panose="020B0604030504040204" pitchFamily="34" charset="-120"/>
                <a:ea typeface="微軟正黑體" panose="020B0604030504040204" pitchFamily="34" charset="-120"/>
              </a:rPr>
              <a:t>資訊</a:t>
            </a:r>
            <a:r>
              <a:rPr lang="zh-TW" altLang="en-US" sz="2400" b="1" dirty="0">
                <a:solidFill>
                  <a:srgbClr val="0000FF"/>
                </a:solidFill>
                <a:latin typeface="微軟正黑體" panose="020B0604030504040204" pitchFamily="34" charset="-120"/>
                <a:ea typeface="微軟正黑體" panose="020B0604030504040204" pitchFamily="34" charset="-120"/>
              </a:rPr>
              <a:t>服務得擇定之驗收程序</a:t>
            </a:r>
          </a:p>
          <a:p>
            <a:pPr marL="628650" lvl="1" indent="-268288" algn="just" eaLnBrk="1" hangingPunct="1">
              <a:lnSpc>
                <a:spcPts val="3100"/>
              </a:lnSpc>
              <a:spcBef>
                <a:spcPts val="0"/>
              </a:spcBef>
              <a:buClr>
                <a:srgbClr val="660033"/>
              </a:buClr>
              <a:buSzPct val="85000"/>
              <a:buFont typeface="Wingdings" pitchFamily="2" charset="2"/>
              <a:buChar char="Ø"/>
              <a:tabLst>
                <a:tab pos="5375275" algn="l"/>
              </a:tabLst>
              <a:defRPr/>
            </a:pPr>
            <a:r>
              <a:rPr lang="zh-TW" altLang="zh-TW" sz="2400" b="1" dirty="0">
                <a:solidFill>
                  <a:srgbClr val="006600"/>
                </a:solidFill>
                <a:latin typeface="微軟正黑體" panose="020B0604030504040204" pitchFamily="34" charset="-120"/>
                <a:ea typeface="微軟正黑體" panose="020B0604030504040204" pitchFamily="34" charset="-120"/>
              </a:rPr>
              <a:t>依</a:t>
            </a:r>
            <a:r>
              <a:rPr lang="zh-TW" altLang="en-US" sz="2400" b="1" dirty="0">
                <a:solidFill>
                  <a:srgbClr val="006600"/>
                </a:solidFill>
                <a:latin typeface="微軟正黑體" panose="020B0604030504040204" pitchFamily="34" charset="-120"/>
                <a:ea typeface="微軟正黑體" panose="020B0604030504040204" pitchFamily="34" charset="-120"/>
              </a:rPr>
              <a:t>審查通過之</a:t>
            </a:r>
            <a:r>
              <a:rPr lang="zh-TW" altLang="zh-TW" sz="2400" b="1" dirty="0">
                <a:solidFill>
                  <a:srgbClr val="006600"/>
                </a:solidFill>
                <a:latin typeface="微軟正黑體" panose="020B0604030504040204" pitchFamily="34" charset="-120"/>
                <a:ea typeface="微軟正黑體" panose="020B0604030504040204" pitchFamily="34" charset="-120"/>
              </a:rPr>
              <a:t>測試計畫書</a:t>
            </a:r>
            <a:r>
              <a:rPr lang="zh-TW" altLang="en-US" sz="2400" b="1" dirty="0">
                <a:solidFill>
                  <a:srgbClr val="006600"/>
                </a:solidFill>
                <a:latin typeface="微軟正黑體" panose="020B0604030504040204" pitchFamily="34" charset="-120"/>
                <a:ea typeface="微軟正黑體" panose="020B0604030504040204" pitchFamily="34" charset="-120"/>
              </a:rPr>
              <a:t>進行測試工作。</a:t>
            </a:r>
            <a:endParaRPr lang="en-US" altLang="zh-TW" sz="2400" b="1" dirty="0">
              <a:solidFill>
                <a:srgbClr val="006600"/>
              </a:solidFill>
              <a:latin typeface="微軟正黑體" panose="020B0604030504040204" pitchFamily="34" charset="-120"/>
              <a:ea typeface="微軟正黑體" panose="020B0604030504040204" pitchFamily="34" charset="-120"/>
            </a:endParaRPr>
          </a:p>
          <a:p>
            <a:pPr marL="628650" lvl="1" indent="-268288" algn="just" eaLnBrk="1" hangingPunct="1">
              <a:lnSpc>
                <a:spcPts val="3100"/>
              </a:lnSpc>
              <a:spcBef>
                <a:spcPts val="0"/>
              </a:spcBef>
              <a:buClr>
                <a:srgbClr val="660033"/>
              </a:buClr>
              <a:buSzPct val="85000"/>
              <a:buFont typeface="Wingdings" pitchFamily="2" charset="2"/>
              <a:buChar char="Ø"/>
              <a:tabLst>
                <a:tab pos="5375275" algn="l"/>
              </a:tabLst>
              <a:defRPr/>
            </a:pPr>
            <a:r>
              <a:rPr lang="zh-TW" altLang="zh-TW" sz="2400" b="1" dirty="0">
                <a:solidFill>
                  <a:srgbClr val="006600"/>
                </a:solidFill>
                <a:latin typeface="微軟正黑體" panose="020B0604030504040204" pitchFamily="34" charset="-120"/>
                <a:ea typeface="微軟正黑體" panose="020B0604030504040204" pitchFamily="34" charset="-120"/>
              </a:rPr>
              <a:t>依工作計畫（或建議書）時程，完成單元測試、功能測試、系統測試等測試工作，製作報告送交機關。</a:t>
            </a:r>
            <a:endParaRPr lang="en-US" altLang="zh-TW" sz="2400" b="1" dirty="0">
              <a:solidFill>
                <a:srgbClr val="006600"/>
              </a:solidFill>
              <a:latin typeface="微軟正黑體" panose="020B0604030504040204" pitchFamily="34" charset="-120"/>
              <a:ea typeface="微軟正黑體" panose="020B0604030504040204" pitchFamily="34" charset="-120"/>
            </a:endParaRPr>
          </a:p>
          <a:p>
            <a:pPr marL="628650" lvl="1" indent="-268288" algn="just" eaLnBrk="1" hangingPunct="1">
              <a:lnSpc>
                <a:spcPts val="3100"/>
              </a:lnSpc>
              <a:spcBef>
                <a:spcPts val="0"/>
              </a:spcBef>
              <a:buClr>
                <a:srgbClr val="660033"/>
              </a:buClr>
              <a:buSzPct val="85000"/>
              <a:buFont typeface="Wingdings" pitchFamily="2" charset="2"/>
              <a:buChar char="Ø"/>
              <a:tabLst>
                <a:tab pos="5375275" algn="l"/>
              </a:tabLst>
              <a:defRPr/>
            </a:pPr>
            <a:r>
              <a:rPr lang="zh-TW" altLang="zh-TW" sz="2400" b="1" dirty="0">
                <a:solidFill>
                  <a:srgbClr val="006600"/>
                </a:solidFill>
                <a:latin typeface="微軟正黑體" panose="020B0604030504040204" pitchFamily="34" charset="-120"/>
                <a:ea typeface="微軟正黑體" panose="020B0604030504040204" pitchFamily="34" charset="-120"/>
              </a:rPr>
              <a:t>測試工作或測試報告，交由機關指定之公正第三人進行測試或審認。</a:t>
            </a:r>
            <a:endParaRPr lang="en-US" altLang="zh-TW" sz="2400" b="1" dirty="0">
              <a:solidFill>
                <a:srgbClr val="006600"/>
              </a:solidFill>
              <a:latin typeface="微軟正黑體" panose="020B0604030504040204" pitchFamily="34" charset="-120"/>
              <a:ea typeface="微軟正黑體" panose="020B0604030504040204" pitchFamily="34" charset="-120"/>
            </a:endParaRPr>
          </a:p>
          <a:p>
            <a:pPr marL="628650" lvl="1" indent="-268288" algn="just" eaLnBrk="1" hangingPunct="1">
              <a:lnSpc>
                <a:spcPts val="3100"/>
              </a:lnSpc>
              <a:spcBef>
                <a:spcPts val="0"/>
              </a:spcBef>
              <a:buClr>
                <a:srgbClr val="660033"/>
              </a:buClr>
              <a:buSzPct val="85000"/>
              <a:buFont typeface="Wingdings" pitchFamily="2" charset="2"/>
              <a:buChar char="Ø"/>
              <a:tabLst>
                <a:tab pos="5375275" algn="l"/>
              </a:tabLst>
              <a:defRPr/>
            </a:pPr>
            <a:r>
              <a:rPr lang="zh-TW" altLang="zh-TW" sz="2400" b="1" dirty="0">
                <a:solidFill>
                  <a:srgbClr val="006600"/>
                </a:solidFill>
                <a:latin typeface="微軟正黑體" panose="020B0604030504040204" pitchFamily="34" charset="-120"/>
                <a:ea typeface="微軟正黑體" panose="020B0604030504040204" pitchFamily="34" charset="-120"/>
              </a:rPr>
              <a:t>廠商應於測試開始進行前提出系統移轉訓練計畫，以進行移轉訓練。</a:t>
            </a:r>
            <a:endParaRPr lang="en-US" altLang="zh-TW" sz="2400" b="1" dirty="0">
              <a:solidFill>
                <a:srgbClr val="006600"/>
              </a:solidFill>
              <a:latin typeface="微軟正黑體" panose="020B0604030504040204" pitchFamily="34" charset="-120"/>
              <a:ea typeface="微軟正黑體" panose="020B0604030504040204" pitchFamily="34" charset="-120"/>
            </a:endParaRPr>
          </a:p>
          <a:p>
            <a:pPr marL="628650" lvl="1" indent="-268288" algn="just" eaLnBrk="1" hangingPunct="1">
              <a:lnSpc>
                <a:spcPts val="3100"/>
              </a:lnSpc>
              <a:spcBef>
                <a:spcPts val="0"/>
              </a:spcBef>
              <a:buClr>
                <a:srgbClr val="660033"/>
              </a:buClr>
              <a:buSzPct val="85000"/>
              <a:buFont typeface="Wingdings" pitchFamily="2" charset="2"/>
              <a:buChar char="Ø"/>
              <a:tabLst>
                <a:tab pos="5375275" algn="l"/>
              </a:tabLst>
              <a:defRPr/>
            </a:pPr>
            <a:r>
              <a:rPr lang="zh-TW" altLang="zh-TW" sz="2400" b="1" dirty="0">
                <a:solidFill>
                  <a:srgbClr val="006600"/>
                </a:solidFill>
                <a:latin typeface="微軟正黑體" panose="020B0604030504040204" pitchFamily="34" charset="-120"/>
                <a:ea typeface="微軟正黑體" panose="020B0604030504040204" pitchFamily="34" charset="-120"/>
              </a:rPr>
              <a:t>廠商應於履約標的預定完成履約日前或完成履約當日，將完成履約日期書面通知機關。機關應於收到該書面通知之日起</a:t>
            </a:r>
            <a:r>
              <a:rPr lang="en-US" altLang="zh-TW" sz="2400" b="1" dirty="0">
                <a:solidFill>
                  <a:srgbClr val="006600"/>
                </a:solidFill>
                <a:latin typeface="微軟正黑體" panose="020B0604030504040204" pitchFamily="34" charset="-120"/>
                <a:ea typeface="微軟正黑體" panose="020B0604030504040204" pitchFamily="34" charset="-120"/>
              </a:rPr>
              <a:t>7</a:t>
            </a:r>
            <a:r>
              <a:rPr lang="zh-TW" altLang="zh-TW" sz="2400" b="1" dirty="0">
                <a:solidFill>
                  <a:srgbClr val="006600"/>
                </a:solidFill>
                <a:latin typeface="微軟正黑體" panose="020B0604030504040204" pitchFamily="34" charset="-120"/>
                <a:ea typeface="微軟正黑體" panose="020B0604030504040204" pitchFamily="34" charset="-120"/>
              </a:rPr>
              <a:t>日內會同廠商，依據契約核對完成履約之項目及數量，以確定是否完成履約。</a:t>
            </a:r>
            <a:endParaRPr lang="en-US" altLang="zh-TW" sz="2400" b="1" dirty="0">
              <a:solidFill>
                <a:srgbClr val="006600"/>
              </a:solidFill>
              <a:latin typeface="微軟正黑體" panose="020B0604030504040204" pitchFamily="34" charset="-120"/>
              <a:ea typeface="微軟正黑體" panose="020B0604030504040204" pitchFamily="34" charset="-120"/>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271362" name="Rectangle 3"/>
          <p:cNvSpPr>
            <a:spLocks noGrp="1" noChangeArrowheads="1"/>
          </p:cNvSpPr>
          <p:nvPr>
            <p:ph type="body" idx="4294967295"/>
          </p:nvPr>
        </p:nvSpPr>
        <p:spPr>
          <a:xfrm>
            <a:off x="388938" y="1274763"/>
            <a:ext cx="8064500" cy="2225675"/>
          </a:xfrm>
        </p:spPr>
        <p:txBody>
          <a:bodyPr/>
          <a:lstStyle/>
          <a:p>
            <a:pPr marL="268288" indent="-268288" algn="just" eaLnBrk="1" hangingPunct="1">
              <a:buClr>
                <a:schemeClr val="tx1"/>
              </a:buClr>
              <a:buFont typeface="Wingdings" pitchFamily="2" charset="2"/>
              <a:buChar char="l"/>
              <a:defRPr/>
            </a:pPr>
            <a:r>
              <a:rPr lang="zh-TW" altLang="en-US" sz="2800" b="1" dirty="0">
                <a:solidFill>
                  <a:srgbClr val="0000FF"/>
                </a:solidFill>
                <a:latin typeface="+mj-ea"/>
                <a:ea typeface="+mj-ea"/>
              </a:rPr>
              <a:t>細則第</a:t>
            </a:r>
            <a:r>
              <a:rPr lang="en-US" altLang="zh-TW" sz="2800" b="1" dirty="0">
                <a:solidFill>
                  <a:srgbClr val="0000FF"/>
                </a:solidFill>
                <a:latin typeface="+mj-ea"/>
                <a:ea typeface="+mj-ea"/>
              </a:rPr>
              <a:t>90</a:t>
            </a:r>
            <a:r>
              <a:rPr lang="zh-TW" altLang="en-US" sz="2800" b="1" dirty="0">
                <a:solidFill>
                  <a:srgbClr val="0000FF"/>
                </a:solidFill>
                <a:latin typeface="+mj-ea"/>
                <a:ea typeface="+mj-ea"/>
              </a:rPr>
              <a:t>條之</a:t>
            </a:r>
            <a:r>
              <a:rPr lang="en-US" altLang="zh-TW" sz="2800" b="1" dirty="0">
                <a:solidFill>
                  <a:srgbClr val="0000FF"/>
                </a:solidFill>
                <a:latin typeface="+mj-ea"/>
                <a:ea typeface="+mj-ea"/>
              </a:rPr>
              <a:t>1</a:t>
            </a:r>
            <a:endParaRPr lang="zh-TW" altLang="en-US" sz="2800" b="1" dirty="0">
              <a:solidFill>
                <a:srgbClr val="0000FF"/>
              </a:solidFill>
              <a:latin typeface="+mj-ea"/>
              <a:ea typeface="+mj-ea"/>
            </a:endParaRPr>
          </a:p>
          <a:p>
            <a:pPr marL="269875" lvl="1" indent="715963" algn="just" eaLnBrk="1" hangingPunct="1">
              <a:buClr>
                <a:srgbClr val="006600"/>
              </a:buClr>
              <a:buFont typeface="Wingdings 2" panose="05020102010507070707" pitchFamily="18" charset="2"/>
              <a:buNone/>
              <a:defRPr/>
            </a:pPr>
            <a:r>
              <a:rPr lang="zh-TW" altLang="en-US" b="1" u="sng" dirty="0">
                <a:solidFill>
                  <a:srgbClr val="006600"/>
                </a:solidFill>
                <a:latin typeface="+mj-ea"/>
                <a:ea typeface="+mj-ea"/>
              </a:rPr>
              <a:t>勞務驗收，得以書面或召開審查會方式辦理</a:t>
            </a:r>
            <a:r>
              <a:rPr lang="zh-TW" altLang="en-US" b="1" dirty="0">
                <a:solidFill>
                  <a:srgbClr val="006600"/>
                </a:solidFill>
                <a:latin typeface="+mj-ea"/>
                <a:ea typeface="+mj-ea"/>
              </a:rPr>
              <a:t>；</a:t>
            </a:r>
            <a:r>
              <a:rPr lang="zh-TW" altLang="en-US" b="1" u="sng" dirty="0">
                <a:solidFill>
                  <a:srgbClr val="006600"/>
                </a:solidFill>
                <a:latin typeface="+mj-ea"/>
                <a:ea typeface="+mj-ea"/>
              </a:rPr>
              <a:t>其書面驗收文件或審查會紀錄，得視為驗收紀錄</a:t>
            </a:r>
            <a:r>
              <a:rPr lang="zh-TW" altLang="en-US" b="1" dirty="0">
                <a:solidFill>
                  <a:srgbClr val="006600"/>
                </a:solidFill>
                <a:latin typeface="+mj-ea"/>
                <a:ea typeface="+mj-ea"/>
              </a:rPr>
              <a:t>。</a:t>
            </a:r>
            <a:r>
              <a:rPr lang="zh-TW" altLang="en-US" b="1" u="sng" dirty="0">
                <a:solidFill>
                  <a:srgbClr val="006600"/>
                </a:solidFill>
                <a:latin typeface="+mj-ea"/>
                <a:ea typeface="+mj-ea"/>
              </a:rPr>
              <a:t> </a:t>
            </a:r>
            <a:endParaRPr lang="en-US" altLang="zh-TW" b="1" u="sng" dirty="0">
              <a:solidFill>
                <a:srgbClr val="006600"/>
              </a:solidFill>
              <a:latin typeface="+mj-ea"/>
              <a:ea typeface="+mj-ea"/>
            </a:endParaRPr>
          </a:p>
        </p:txBody>
      </p:sp>
      <p:sp>
        <p:nvSpPr>
          <p:cNvPr id="73730" name="Rectangle 2"/>
          <p:cNvSpPr>
            <a:spLocks noChangeArrowheads="1"/>
          </p:cNvSpPr>
          <p:nvPr/>
        </p:nvSpPr>
        <p:spPr bwMode="auto">
          <a:xfrm>
            <a:off x="647700" y="441325"/>
            <a:ext cx="8001000" cy="587375"/>
          </a:xfrm>
          <a:prstGeom prst="rect">
            <a:avLst/>
          </a:prstGeom>
          <a:noFill/>
          <a:ln w="9525">
            <a:noFill/>
            <a:miter lim="800000"/>
            <a:headEnd/>
            <a:tailEnd/>
          </a:ln>
        </p:spPr>
        <p:txBody>
          <a:bodyPr anchor="b"/>
          <a:lstStyle/>
          <a:p>
            <a:pPr>
              <a:lnSpc>
                <a:spcPct val="90000"/>
              </a:lnSpc>
              <a:defRPr/>
            </a:pPr>
            <a:r>
              <a:rPr lang="zh-TW" altLang="en-US" sz="3600" b="1">
                <a:solidFill>
                  <a:srgbClr val="003399"/>
                </a:solidFill>
                <a:latin typeface="+mj-ea"/>
                <a:ea typeface="+mj-ea"/>
              </a:rPr>
              <a:t>驗收規定</a:t>
            </a:r>
            <a:endParaRPr lang="zh-TW" altLang="en-US" sz="2000" b="1">
              <a:solidFill>
                <a:srgbClr val="0000FF"/>
              </a:solidFill>
              <a:latin typeface="+mj-ea"/>
              <a:ea typeface="+mj-ea"/>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084A0A23-1613-4659-8B49-DD50F0E5F8E5}" type="slidenum">
              <a:rPr lang="en-US" altLang="zh-TW" sz="1400" smtClean="0">
                <a:solidFill>
                  <a:srgbClr val="AD1F1F"/>
                </a:solidFill>
                <a:latin typeface="Times New Roman" panose="02020603050405020304" pitchFamily="18" charset="0"/>
              </a:rPr>
              <a:pPr>
                <a:spcBef>
                  <a:spcPct val="0"/>
                </a:spcBef>
                <a:buClrTx/>
                <a:buSzTx/>
                <a:buFontTx/>
                <a:buNone/>
                <a:defRPr/>
              </a:pPr>
              <a:t>131</a:t>
            </a:fld>
            <a:endParaRPr lang="en-US" altLang="zh-TW" sz="1400">
              <a:solidFill>
                <a:srgbClr val="AD1F1F"/>
              </a:solidFill>
              <a:latin typeface="Times New Roman" panose="02020603050405020304" pitchFamily="18" charset="0"/>
            </a:endParaRPr>
          </a:p>
        </p:txBody>
      </p:sp>
      <p:sp>
        <p:nvSpPr>
          <p:cNvPr id="98306" name="Rectangle 2"/>
          <p:cNvSpPr>
            <a:spLocks noGrp="1" noChangeArrowheads="1"/>
          </p:cNvSpPr>
          <p:nvPr>
            <p:ph type="title" idx="4294967295"/>
          </p:nvPr>
        </p:nvSpPr>
        <p:spPr>
          <a:xfrm>
            <a:off x="1295636" y="1376772"/>
            <a:ext cx="540060" cy="2916324"/>
          </a:xfrm>
        </p:spPr>
        <p:txBody>
          <a:bodyPr wrap="square" lIns="91440" tIns="45720" rIns="91440" bIns="45720" numCol="1" anchorCtr="0" compatLnSpc="1">
            <a:prstTxWarp prst="textNoShape">
              <a:avLst/>
            </a:prstTxWarp>
            <a:normAutofit/>
          </a:bodyPr>
          <a:lstStyle/>
          <a:p>
            <a:pPr eaLnBrk="1" hangingPunct="1">
              <a:defRPr/>
            </a:pPr>
            <a:r>
              <a:rPr lang="zh-TW" altLang="en-US" sz="2800" b="1" cap="none">
                <a:solidFill>
                  <a:srgbClr val="0000FF"/>
                </a:solidFill>
                <a:effectLst/>
                <a:latin typeface="微軟正黑體" panose="020B0604030504040204" pitchFamily="34" charset="-120"/>
                <a:ea typeface="微軟正黑體" panose="020B0604030504040204" pitchFamily="34" charset="-120"/>
              </a:rPr>
              <a:t>驗收紀錄範本</a:t>
            </a:r>
          </a:p>
        </p:txBody>
      </p:sp>
      <p:pic>
        <p:nvPicPr>
          <p:cNvPr id="3" name="圖片 2"/>
          <p:cNvPicPr>
            <a:picLocks noChangeAspect="1"/>
          </p:cNvPicPr>
          <p:nvPr/>
        </p:nvPicPr>
        <p:blipFill>
          <a:blip r:embed="rId3"/>
          <a:stretch>
            <a:fillRect/>
          </a:stretch>
        </p:blipFill>
        <p:spPr>
          <a:xfrm>
            <a:off x="2123728" y="80628"/>
            <a:ext cx="6192688" cy="6705364"/>
          </a:xfrm>
          <a:prstGeom prst="rect">
            <a:avLst/>
          </a:prstGeom>
          <a:ln w="28575">
            <a:solidFill>
              <a:srgbClr val="660033"/>
            </a:solidFill>
          </a:ln>
        </p:spPr>
      </p:pic>
    </p:spTree>
    <p:extLst>
      <p:ext uri="{BB962C8B-B14F-4D97-AF65-F5344CB8AC3E}">
        <p14:creationId xmlns:p14="http://schemas.microsoft.com/office/powerpoint/2010/main" val="279954635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271362" name="Rectangle 3"/>
          <p:cNvSpPr>
            <a:spLocks noGrp="1" noChangeArrowheads="1"/>
          </p:cNvSpPr>
          <p:nvPr>
            <p:ph type="body" idx="4294967295"/>
          </p:nvPr>
        </p:nvSpPr>
        <p:spPr>
          <a:xfrm>
            <a:off x="388938" y="1274763"/>
            <a:ext cx="8064500" cy="4573587"/>
          </a:xfrm>
        </p:spPr>
        <p:txBody>
          <a:bodyPr/>
          <a:lstStyle/>
          <a:p>
            <a:pPr marL="268288" indent="-268288" algn="just" eaLnBrk="1" hangingPunct="1">
              <a:buClr>
                <a:schemeClr val="tx1"/>
              </a:buClr>
              <a:buFont typeface="Wingdings" pitchFamily="2" charset="2"/>
              <a:buChar char="l"/>
              <a:defRPr/>
            </a:pPr>
            <a:r>
              <a:rPr lang="zh-TW" altLang="en-US" sz="2200" b="1" dirty="0">
                <a:solidFill>
                  <a:srgbClr val="0000FF"/>
                </a:solidFill>
                <a:latin typeface="+mj-ea"/>
                <a:ea typeface="+mj-ea"/>
              </a:rPr>
              <a:t>採購法第</a:t>
            </a:r>
            <a:r>
              <a:rPr lang="en-US" altLang="zh-TW" sz="2200" b="1" dirty="0">
                <a:solidFill>
                  <a:srgbClr val="0000FF"/>
                </a:solidFill>
                <a:latin typeface="+mj-ea"/>
                <a:ea typeface="+mj-ea"/>
              </a:rPr>
              <a:t>72</a:t>
            </a:r>
            <a:r>
              <a:rPr lang="zh-TW" altLang="en-US" sz="2200" b="1" dirty="0">
                <a:solidFill>
                  <a:srgbClr val="0000FF"/>
                </a:solidFill>
                <a:latin typeface="+mj-ea"/>
                <a:ea typeface="+mj-ea"/>
              </a:rPr>
              <a:t>條</a:t>
            </a:r>
            <a:r>
              <a:rPr lang="zh-TW" altLang="en-US" sz="2200" b="1" dirty="0">
                <a:solidFill>
                  <a:srgbClr val="800000"/>
                </a:solidFill>
                <a:latin typeface="+mj-ea"/>
                <a:ea typeface="+mj-ea"/>
              </a:rPr>
              <a:t>第</a:t>
            </a:r>
            <a:r>
              <a:rPr lang="en-US" altLang="zh-TW" sz="2200" b="1" dirty="0">
                <a:solidFill>
                  <a:srgbClr val="800000"/>
                </a:solidFill>
                <a:latin typeface="+mj-ea"/>
                <a:ea typeface="+mj-ea"/>
              </a:rPr>
              <a:t>2</a:t>
            </a:r>
            <a:r>
              <a:rPr lang="zh-TW" altLang="en-US" sz="2200" b="1" dirty="0">
                <a:solidFill>
                  <a:srgbClr val="800000"/>
                </a:solidFill>
                <a:latin typeface="+mj-ea"/>
                <a:ea typeface="+mj-ea"/>
              </a:rPr>
              <a:t>項</a:t>
            </a:r>
          </a:p>
          <a:p>
            <a:pPr marL="269875" lvl="1" indent="350838" algn="just" eaLnBrk="1" hangingPunct="1">
              <a:buClr>
                <a:srgbClr val="100278"/>
              </a:buClr>
              <a:buFont typeface="Wingdings 2" panose="05020102010507070707" pitchFamily="18" charset="2"/>
              <a:buNone/>
              <a:defRPr/>
            </a:pPr>
            <a:r>
              <a:rPr lang="zh-TW" altLang="en-US" sz="2400" b="1" dirty="0">
                <a:solidFill>
                  <a:srgbClr val="006600"/>
                </a:solidFill>
                <a:latin typeface="+mj-ea"/>
                <a:ea typeface="+mj-ea"/>
              </a:rPr>
              <a:t>驗收結果與規定不符，而</a:t>
            </a:r>
            <a:r>
              <a:rPr lang="zh-TW" altLang="en-US" sz="2400" b="1" u="sng" dirty="0">
                <a:solidFill>
                  <a:srgbClr val="006600"/>
                </a:solidFill>
                <a:latin typeface="+mj-ea"/>
                <a:ea typeface="+mj-ea"/>
              </a:rPr>
              <a:t>不妨礙安全及使用需求</a:t>
            </a:r>
            <a:r>
              <a:rPr lang="zh-TW" altLang="en-US" sz="2400" b="1" dirty="0">
                <a:solidFill>
                  <a:srgbClr val="006600"/>
                </a:solidFill>
                <a:latin typeface="+mj-ea"/>
                <a:ea typeface="+mj-ea"/>
              </a:rPr>
              <a:t>，</a:t>
            </a:r>
            <a:r>
              <a:rPr lang="zh-TW" altLang="en-US" sz="2400" b="1" u="sng" dirty="0">
                <a:solidFill>
                  <a:srgbClr val="006600"/>
                </a:solidFill>
                <a:latin typeface="+mj-ea"/>
                <a:ea typeface="+mj-ea"/>
              </a:rPr>
              <a:t>亦無減少通常效用或契約預定效用</a:t>
            </a:r>
            <a:r>
              <a:rPr lang="zh-TW" altLang="en-US" sz="2400" b="1" dirty="0">
                <a:solidFill>
                  <a:srgbClr val="006600"/>
                </a:solidFill>
                <a:latin typeface="+mj-ea"/>
                <a:ea typeface="+mj-ea"/>
              </a:rPr>
              <a:t>，經機關檢討不必拆換或拆換確有困難者，得於必要時減價收受。其在</a:t>
            </a:r>
            <a:r>
              <a:rPr lang="zh-TW" altLang="en-US" sz="2400" b="1" u="sng" dirty="0">
                <a:solidFill>
                  <a:srgbClr val="006600"/>
                </a:solidFill>
                <a:latin typeface="+mj-ea"/>
                <a:ea typeface="+mj-ea"/>
              </a:rPr>
              <a:t>查核金額以上</a:t>
            </a:r>
            <a:r>
              <a:rPr lang="zh-TW" altLang="en-US" sz="2400" b="1" dirty="0">
                <a:solidFill>
                  <a:srgbClr val="006600"/>
                </a:solidFill>
                <a:latin typeface="+mj-ea"/>
                <a:ea typeface="+mj-ea"/>
              </a:rPr>
              <a:t>之採購，</a:t>
            </a:r>
            <a:r>
              <a:rPr lang="zh-TW" altLang="en-US" sz="2400" b="1" u="sng" dirty="0">
                <a:solidFill>
                  <a:srgbClr val="006600"/>
                </a:solidFill>
                <a:latin typeface="+mj-ea"/>
                <a:ea typeface="+mj-ea"/>
              </a:rPr>
              <a:t>應先報經上級機關核准</a:t>
            </a:r>
            <a:r>
              <a:rPr lang="zh-TW" altLang="en-US" sz="2400" b="1" dirty="0">
                <a:solidFill>
                  <a:srgbClr val="006600"/>
                </a:solidFill>
                <a:latin typeface="+mj-ea"/>
                <a:ea typeface="+mj-ea"/>
              </a:rPr>
              <a:t>；</a:t>
            </a:r>
            <a:r>
              <a:rPr lang="zh-TW" altLang="en-US" sz="2400" b="1" u="sng" dirty="0">
                <a:solidFill>
                  <a:srgbClr val="006600"/>
                </a:solidFill>
                <a:latin typeface="+mj-ea"/>
                <a:ea typeface="+mj-ea"/>
              </a:rPr>
              <a:t>未達查核金額</a:t>
            </a:r>
            <a:r>
              <a:rPr lang="zh-TW" altLang="en-US" sz="2400" b="1" dirty="0">
                <a:solidFill>
                  <a:srgbClr val="006600"/>
                </a:solidFill>
                <a:latin typeface="+mj-ea"/>
                <a:ea typeface="+mj-ea"/>
              </a:rPr>
              <a:t>之採購，</a:t>
            </a:r>
            <a:r>
              <a:rPr lang="zh-TW" altLang="en-US" sz="2400" b="1" u="sng" dirty="0">
                <a:solidFill>
                  <a:srgbClr val="006600"/>
                </a:solidFill>
                <a:latin typeface="+mj-ea"/>
                <a:ea typeface="+mj-ea"/>
              </a:rPr>
              <a:t>應經機關首長或其授權人員核准。</a:t>
            </a:r>
          </a:p>
          <a:p>
            <a:pPr marL="268288" indent="-268288" algn="just" eaLnBrk="1" hangingPunct="1">
              <a:buClr>
                <a:schemeClr val="tx1"/>
              </a:buClr>
              <a:buFont typeface="Wingdings" pitchFamily="2" charset="2"/>
              <a:buChar char="l"/>
              <a:defRPr/>
            </a:pPr>
            <a:r>
              <a:rPr lang="zh-TW" altLang="en-US" sz="2200" b="1" dirty="0">
                <a:solidFill>
                  <a:srgbClr val="0000FF"/>
                </a:solidFill>
                <a:latin typeface="+mj-ea"/>
                <a:ea typeface="+mj-ea"/>
              </a:rPr>
              <a:t>細則第</a:t>
            </a:r>
            <a:r>
              <a:rPr lang="en-US" altLang="zh-TW" sz="2200" b="1" dirty="0">
                <a:solidFill>
                  <a:srgbClr val="0000FF"/>
                </a:solidFill>
                <a:latin typeface="+mj-ea"/>
                <a:ea typeface="+mj-ea"/>
              </a:rPr>
              <a:t>98</a:t>
            </a:r>
            <a:r>
              <a:rPr lang="zh-TW" altLang="en-US" sz="2200" b="1" dirty="0">
                <a:solidFill>
                  <a:srgbClr val="0000FF"/>
                </a:solidFill>
                <a:latin typeface="+mj-ea"/>
                <a:ea typeface="+mj-ea"/>
              </a:rPr>
              <a:t>條</a:t>
            </a:r>
            <a:r>
              <a:rPr lang="zh-TW" altLang="en-US" sz="2200" b="1" dirty="0">
                <a:solidFill>
                  <a:srgbClr val="800000"/>
                </a:solidFill>
                <a:latin typeface="+mj-ea"/>
                <a:ea typeface="+mj-ea"/>
              </a:rPr>
              <a:t>第</a:t>
            </a:r>
            <a:r>
              <a:rPr lang="en-US" altLang="zh-TW" sz="2200" b="1" dirty="0">
                <a:solidFill>
                  <a:srgbClr val="800000"/>
                </a:solidFill>
                <a:latin typeface="+mj-ea"/>
                <a:ea typeface="+mj-ea"/>
              </a:rPr>
              <a:t>2</a:t>
            </a:r>
            <a:r>
              <a:rPr lang="zh-TW" altLang="en-US" sz="2200" b="1" dirty="0">
                <a:solidFill>
                  <a:srgbClr val="800000"/>
                </a:solidFill>
                <a:latin typeface="+mj-ea"/>
                <a:ea typeface="+mj-ea"/>
              </a:rPr>
              <a:t>項</a:t>
            </a:r>
          </a:p>
          <a:p>
            <a:pPr marL="269875" lvl="1" indent="269875" algn="just" eaLnBrk="1" hangingPunct="1">
              <a:buClr>
                <a:srgbClr val="006600"/>
              </a:buClr>
              <a:buFont typeface="Wingdings 2" panose="05020102010507070707" pitchFamily="18" charset="2"/>
              <a:buNone/>
              <a:defRPr/>
            </a:pPr>
            <a:r>
              <a:rPr lang="zh-TW" altLang="en-US" sz="2400" b="1" dirty="0">
                <a:solidFill>
                  <a:srgbClr val="006600"/>
                </a:solidFill>
                <a:latin typeface="+mj-ea"/>
                <a:ea typeface="+mj-ea"/>
              </a:rPr>
              <a:t>機關依本法第</a:t>
            </a:r>
            <a:r>
              <a:rPr lang="en-US" altLang="zh-TW" sz="2400" b="1" dirty="0">
                <a:solidFill>
                  <a:srgbClr val="006600"/>
                </a:solidFill>
                <a:latin typeface="+mj-ea"/>
                <a:ea typeface="+mj-ea"/>
              </a:rPr>
              <a:t>72</a:t>
            </a:r>
            <a:r>
              <a:rPr lang="zh-TW" altLang="en-US" sz="2400" b="1" dirty="0">
                <a:solidFill>
                  <a:srgbClr val="006600"/>
                </a:solidFill>
                <a:latin typeface="+mj-ea"/>
                <a:ea typeface="+mj-ea"/>
              </a:rPr>
              <a:t>條第</a:t>
            </a:r>
            <a:r>
              <a:rPr lang="en-US" altLang="zh-TW" sz="2400" b="1" dirty="0">
                <a:solidFill>
                  <a:srgbClr val="006600"/>
                </a:solidFill>
                <a:latin typeface="+mj-ea"/>
                <a:ea typeface="+mj-ea"/>
              </a:rPr>
              <a:t>2</a:t>
            </a:r>
            <a:r>
              <a:rPr lang="zh-TW" altLang="en-US" sz="2400" b="1" dirty="0">
                <a:solidFill>
                  <a:srgbClr val="006600"/>
                </a:solidFill>
                <a:latin typeface="+mj-ea"/>
                <a:ea typeface="+mj-ea"/>
              </a:rPr>
              <a:t>項辦理減價收受，其</a:t>
            </a:r>
            <a:r>
              <a:rPr lang="zh-TW" altLang="en-US" sz="2400" b="1" u="sng" dirty="0">
                <a:solidFill>
                  <a:srgbClr val="006600"/>
                </a:solidFill>
                <a:latin typeface="+mj-ea"/>
                <a:ea typeface="+mj-ea"/>
              </a:rPr>
              <a:t>減價計算方式，依契約規定。契約未規定者，得就不符項目，依契約價金、市價、額外費用、所受損害或懲罰性違約金等，計算減價金額。</a:t>
            </a:r>
            <a:endParaRPr lang="en-US" altLang="zh-TW" sz="2400" b="1" u="sng" dirty="0">
              <a:solidFill>
                <a:srgbClr val="006600"/>
              </a:solidFill>
              <a:latin typeface="+mj-ea"/>
              <a:ea typeface="+mj-ea"/>
            </a:endParaRPr>
          </a:p>
        </p:txBody>
      </p:sp>
      <p:sp>
        <p:nvSpPr>
          <p:cNvPr id="73730" name="Rectangle 2"/>
          <p:cNvSpPr>
            <a:spLocks noChangeArrowheads="1"/>
          </p:cNvSpPr>
          <p:nvPr/>
        </p:nvSpPr>
        <p:spPr bwMode="auto">
          <a:xfrm>
            <a:off x="647700" y="441325"/>
            <a:ext cx="8001000" cy="587375"/>
          </a:xfrm>
          <a:prstGeom prst="rect">
            <a:avLst/>
          </a:prstGeom>
          <a:noFill/>
          <a:ln w="9525">
            <a:noFill/>
            <a:miter lim="800000"/>
            <a:headEnd/>
            <a:tailEnd/>
          </a:ln>
        </p:spPr>
        <p:txBody>
          <a:bodyPr anchor="b"/>
          <a:lstStyle/>
          <a:p>
            <a:pPr>
              <a:lnSpc>
                <a:spcPct val="90000"/>
              </a:lnSpc>
              <a:defRPr/>
            </a:pPr>
            <a:r>
              <a:rPr lang="zh-TW" altLang="en-US" sz="3600" b="1">
                <a:solidFill>
                  <a:srgbClr val="003399"/>
                </a:solidFill>
                <a:latin typeface="+mj-ea"/>
                <a:ea typeface="+mj-ea"/>
              </a:rPr>
              <a:t>驗收規定</a:t>
            </a:r>
            <a:endParaRPr lang="zh-TW" altLang="en-US" sz="2000" b="1">
              <a:solidFill>
                <a:srgbClr val="0000FF"/>
              </a:solidFill>
              <a:latin typeface="+mj-ea"/>
              <a:ea typeface="+mj-ea"/>
            </a:endParaRPr>
          </a:p>
        </p:txBody>
      </p:sp>
      <p:sp>
        <p:nvSpPr>
          <p:cNvPr id="271364" name="Text Box 4"/>
          <p:cNvSpPr txBox="1">
            <a:spLocks noChangeArrowheads="1"/>
          </p:cNvSpPr>
          <p:nvPr/>
        </p:nvSpPr>
        <p:spPr bwMode="auto">
          <a:xfrm>
            <a:off x="557213" y="6057900"/>
            <a:ext cx="7727950"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1" hangingPunct="1">
              <a:defRPr/>
            </a:pPr>
            <a:r>
              <a:rPr lang="zh-TW" altLang="en-US" sz="2200" b="1">
                <a:solidFill>
                  <a:srgbClr val="660033"/>
                </a:solidFill>
                <a:latin typeface="+mj-ea"/>
                <a:ea typeface="+mj-ea"/>
              </a:rPr>
              <a:t>註：</a:t>
            </a:r>
            <a:r>
              <a:rPr lang="zh-TW" altLang="en-US" sz="2200" b="1">
                <a:solidFill>
                  <a:srgbClr val="0000FF"/>
                </a:solidFill>
                <a:latin typeface="+mj-ea"/>
                <a:ea typeface="+mj-ea"/>
              </a:rPr>
              <a:t>減價收受之減價及違約金總額，以該項目之契約價金為限</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a:spLocks noGrp="1"/>
          </p:cNvSpPr>
          <p:nvPr>
            <p:ph type="sldNum" sz="quarter" idx="10"/>
          </p:nvPr>
        </p:nvSpPr>
        <p:spPr>
          <a:xfrm>
            <a:off x="8280412" y="6525344"/>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AD1F1F"/>
                </a:solidFill>
                <a:latin typeface="Times New Roman" panose="02020603050405020304" pitchFamily="18" charset="0"/>
              </a:rPr>
              <a:pPr>
                <a:spcBef>
                  <a:spcPct val="0"/>
                </a:spcBef>
                <a:buClrTx/>
                <a:buSzTx/>
                <a:buFontTx/>
                <a:buNone/>
                <a:defRPr/>
              </a:pPr>
              <a:t>133</a:t>
            </a:fld>
            <a:endParaRPr lang="en-US" altLang="zh-TW" sz="1400">
              <a:solidFill>
                <a:srgbClr val="AD1F1F"/>
              </a:solidFill>
              <a:latin typeface="Times New Roman" panose="02020603050405020304" pitchFamily="18" charset="0"/>
            </a:endParaRPr>
          </a:p>
        </p:txBody>
      </p:sp>
      <p:sp>
        <p:nvSpPr>
          <p:cNvPr id="5" name="Rectangle 11"/>
          <p:cNvSpPr>
            <a:spLocks noChangeArrowheads="1"/>
          </p:cNvSpPr>
          <p:nvPr/>
        </p:nvSpPr>
        <p:spPr bwMode="auto">
          <a:xfrm>
            <a:off x="113854" y="169935"/>
            <a:ext cx="8634610" cy="839117"/>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r>
              <a:rPr lang="zh-TW" altLang="en-US" b="1">
                <a:solidFill>
                  <a:srgbClr val="C00000"/>
                </a:solidFill>
                <a:latin typeface="微軟正黑體" panose="020B0604030504040204" pitchFamily="34" charset="-120"/>
                <a:ea typeface="微軟正黑體" panose="020B0604030504040204" pitchFamily="34" charset="-120"/>
              </a:rPr>
              <a:t>資訊服務採購缺失類型：</a:t>
            </a:r>
            <a:r>
              <a:rPr lang="zh-TW" altLang="en-US" sz="2800" b="1">
                <a:solidFill>
                  <a:srgbClr val="006600"/>
                </a:solidFill>
                <a:latin typeface="微軟正黑體" panose="020B0604030504040204" pitchFamily="34" charset="-120"/>
                <a:ea typeface="微軟正黑體" panose="020B0604030504040204" pitchFamily="34" charset="-120"/>
              </a:rPr>
              <a:t>驗收時未審查廠商所交付硬體設備之原產地是否符合招標文件規定</a:t>
            </a:r>
            <a:endParaRPr lang="en-US" altLang="zh-TW" sz="2800" b="1" dirty="0">
              <a:solidFill>
                <a:srgbClr val="100278"/>
              </a:solidFill>
              <a:latin typeface="微軟正黑體" panose="020B0604030504040204" pitchFamily="34" charset="-120"/>
              <a:ea typeface="微軟正黑體" panose="020B0604030504040204" pitchFamily="34" charset="-120"/>
            </a:endParaRPr>
          </a:p>
        </p:txBody>
      </p:sp>
      <p:sp>
        <p:nvSpPr>
          <p:cNvPr id="7" name="Rectangle 11"/>
          <p:cNvSpPr>
            <a:spLocks noChangeArrowheads="1"/>
          </p:cNvSpPr>
          <p:nvPr/>
        </p:nvSpPr>
        <p:spPr bwMode="auto">
          <a:xfrm>
            <a:off x="323528" y="3837384"/>
            <a:ext cx="8532948" cy="2363924"/>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endParaRPr lang="en-US" altLang="zh-TW"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
        <p:nvSpPr>
          <p:cNvPr id="6" name="Rectangle 11"/>
          <p:cNvSpPr>
            <a:spLocks noChangeArrowheads="1"/>
          </p:cNvSpPr>
          <p:nvPr/>
        </p:nvSpPr>
        <p:spPr bwMode="auto">
          <a:xfrm>
            <a:off x="215516" y="1124744"/>
            <a:ext cx="8532948" cy="3924436"/>
          </a:xfrm>
          <a:prstGeom prst="rect">
            <a:avLst/>
          </a:prstGeom>
          <a:noFill/>
          <a:ln w="9525">
            <a:noFill/>
            <a:miter lim="800000"/>
            <a:headEnd/>
            <a:tailEnd/>
          </a:ln>
          <a:effectLst/>
        </p:spPr>
        <p:txBody>
          <a:bodyPr/>
          <a:lstStyle/>
          <a:p>
            <a:pPr indent="357188" algn="just" eaLnBrk="1" hangingPunct="1">
              <a:spcBef>
                <a:spcPct val="20000"/>
              </a:spcBef>
              <a:buClr>
                <a:srgbClr val="C00000"/>
              </a:buClr>
              <a:buSzPct val="75000"/>
              <a:defRPr/>
            </a:pPr>
            <a:r>
              <a:rPr lang="zh-TW" altLang="en-US" sz="2800" b="1">
                <a:solidFill>
                  <a:srgbClr val="100278"/>
                </a:solidFill>
                <a:latin typeface="微軟正黑體" panose="020B0604030504040204" pitchFamily="34" charset="-120"/>
                <a:ea typeface="微軟正黑體" panose="020B0604030504040204" pitchFamily="34" charset="-120"/>
              </a:rPr>
              <a:t>資訊服務採購投標須知第</a:t>
            </a:r>
            <a:r>
              <a:rPr lang="en-US" altLang="zh-TW" sz="2800" b="1">
                <a:solidFill>
                  <a:srgbClr val="100278"/>
                </a:solidFill>
                <a:latin typeface="微軟正黑體" panose="020B0604030504040204" pitchFamily="34" charset="-120"/>
                <a:ea typeface="微軟正黑體" panose="020B0604030504040204" pitchFamily="34" charset="-120"/>
              </a:rPr>
              <a:t>16</a:t>
            </a:r>
            <a:r>
              <a:rPr lang="zh-TW" altLang="en-US" sz="2800" b="1">
                <a:solidFill>
                  <a:srgbClr val="100278"/>
                </a:solidFill>
                <a:latin typeface="微軟正黑體" panose="020B0604030504040204" pitchFamily="34" charset="-120"/>
                <a:ea typeface="微軟正黑體" panose="020B0604030504040204" pitchFamily="34" charset="-120"/>
              </a:rPr>
              <a:t>點規定「本採購不適用我國締結之條約或協定，外國廠商：▄不可參與投標。我國廠商所供應標的</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含工程、財物及勞務</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之原產地須屬我國者。」查廠商交付之硬體設備</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筆記型電腦、儲存系統設備、伺服器主機、</a:t>
            </a:r>
            <a:r>
              <a:rPr lang="en-US" altLang="zh-TW" sz="2800" b="1">
                <a:solidFill>
                  <a:srgbClr val="100278"/>
                </a:solidFill>
                <a:latin typeface="微軟正黑體" panose="020B0604030504040204" pitchFamily="34" charset="-120"/>
                <a:ea typeface="微軟正黑體" panose="020B0604030504040204" pitchFamily="34" charset="-120"/>
              </a:rPr>
              <a:t>A3</a:t>
            </a:r>
            <a:r>
              <a:rPr lang="zh-TW" altLang="en-US" sz="2800" b="1">
                <a:solidFill>
                  <a:srgbClr val="100278"/>
                </a:solidFill>
                <a:latin typeface="微軟正黑體" panose="020B0604030504040204" pitchFamily="34" charset="-120"/>
                <a:ea typeface="微軟正黑體" panose="020B0604030504040204" pitchFamily="34" charset="-120"/>
              </a:rPr>
              <a:t>彩色印表機、</a:t>
            </a:r>
            <a:r>
              <a:rPr lang="en-US" altLang="zh-TW" sz="2800" b="1">
                <a:solidFill>
                  <a:srgbClr val="100278"/>
                </a:solidFill>
                <a:latin typeface="微軟正黑體" panose="020B0604030504040204" pitchFamily="34" charset="-120"/>
                <a:ea typeface="微軟正黑體" panose="020B0604030504040204" pitchFamily="34" charset="-120"/>
              </a:rPr>
              <a:t>A3</a:t>
            </a:r>
            <a:r>
              <a:rPr lang="zh-TW" altLang="en-US" sz="2800" b="1">
                <a:solidFill>
                  <a:srgbClr val="100278"/>
                </a:solidFill>
                <a:latin typeface="微軟正黑體" panose="020B0604030504040204" pitchFamily="34" charset="-120"/>
                <a:ea typeface="微軟正黑體" panose="020B0604030504040204" pitchFamily="34" charset="-120"/>
              </a:rPr>
              <a:t>高速文件掃描器等</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，似有部分產品之產地非屬我國，惟查</a:t>
            </a:r>
            <a:r>
              <a:rPr lang="en-US" altLang="zh-TW" sz="2800" b="1">
                <a:solidFill>
                  <a:srgbClr val="100278"/>
                </a:solidFill>
                <a:latin typeface="微軟正黑體" panose="020B0604030504040204" pitchFamily="34" charset="-120"/>
                <a:ea typeface="微軟正黑體" panose="020B0604030504040204" pitchFamily="34" charset="-120"/>
              </a:rPr>
              <a:t>111</a:t>
            </a:r>
            <a:r>
              <a:rPr lang="zh-TW" altLang="en-US" sz="2800" b="1">
                <a:solidFill>
                  <a:srgbClr val="100278"/>
                </a:solidFill>
                <a:latin typeface="微軟正黑體" panose="020B0604030504040204" pitchFamily="34" charset="-120"/>
                <a:ea typeface="微軟正黑體" panose="020B0604030504040204" pitchFamily="34" charset="-120"/>
              </a:rPr>
              <a:t>年</a:t>
            </a:r>
            <a:r>
              <a:rPr lang="en-US" altLang="zh-TW" sz="2800" b="1">
                <a:solidFill>
                  <a:srgbClr val="100278"/>
                </a:solidFill>
                <a:latin typeface="微軟正黑體" panose="020B0604030504040204" pitchFamily="34" charset="-120"/>
                <a:ea typeface="微軟正黑體" panose="020B0604030504040204" pitchFamily="34" charset="-120"/>
              </a:rPr>
              <a:t>8</a:t>
            </a:r>
            <a:r>
              <a:rPr lang="zh-TW" altLang="en-US" sz="2800" b="1">
                <a:solidFill>
                  <a:srgbClr val="100278"/>
                </a:solidFill>
                <a:latin typeface="微軟正黑體" panose="020B0604030504040204" pitchFamily="34" charset="-120"/>
                <a:ea typeface="微軟正黑體" panose="020B0604030504040204" pitchFamily="34" charset="-120"/>
              </a:rPr>
              <a:t>月</a:t>
            </a:r>
            <a:r>
              <a:rPr lang="en-US" altLang="zh-TW" sz="2800" b="1">
                <a:solidFill>
                  <a:srgbClr val="100278"/>
                </a:solidFill>
                <a:latin typeface="微軟正黑體" panose="020B0604030504040204" pitchFamily="34" charset="-120"/>
                <a:ea typeface="微軟正黑體" panose="020B0604030504040204" pitchFamily="34" charset="-120"/>
              </a:rPr>
              <a:t>1</a:t>
            </a:r>
            <a:r>
              <a:rPr lang="zh-TW" altLang="en-US" sz="2800" b="1">
                <a:solidFill>
                  <a:srgbClr val="100278"/>
                </a:solidFill>
                <a:latin typeface="微軟正黑體" panose="020B0604030504040204" pitchFamily="34" charset="-120"/>
                <a:ea typeface="微軟正黑體" panose="020B0604030504040204" pitchFamily="34" charset="-120"/>
              </a:rPr>
              <a:t>日驗收紀錄，機關</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未於驗收時檢核該等硬體設備之原產地是否符合上開投標須知規範，驗收作業未臻確實</a:t>
            </a:r>
            <a:r>
              <a:rPr lang="zh-TW" altLang="en-US" sz="2800" b="1">
                <a:solidFill>
                  <a:srgbClr val="100278"/>
                </a:solidFill>
                <a:latin typeface="微軟正黑體" panose="020B0604030504040204" pitchFamily="34" charset="-120"/>
                <a:ea typeface="微軟正黑體" panose="020B0604030504040204" pitchFamily="34" charset="-120"/>
              </a:rPr>
              <a:t>。</a:t>
            </a:r>
            <a:endParaRPr lang="en-US" altLang="zh-TW" sz="2800" b="1" dirty="0">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53277359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a:spLocks noGrp="1"/>
          </p:cNvSpPr>
          <p:nvPr>
            <p:ph type="sldNum" sz="quarter" idx="10"/>
          </p:nvPr>
        </p:nvSpPr>
        <p:spPr>
          <a:xfrm>
            <a:off x="8280412" y="6525344"/>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AD1F1F"/>
                </a:solidFill>
                <a:latin typeface="Times New Roman" panose="02020603050405020304" pitchFamily="18" charset="0"/>
              </a:rPr>
              <a:pPr>
                <a:spcBef>
                  <a:spcPct val="0"/>
                </a:spcBef>
                <a:buClrTx/>
                <a:buSzTx/>
                <a:buFontTx/>
                <a:buNone/>
                <a:defRPr/>
              </a:pPr>
              <a:t>134</a:t>
            </a:fld>
            <a:endParaRPr lang="en-US" altLang="zh-TW" sz="1400">
              <a:solidFill>
                <a:srgbClr val="AD1F1F"/>
              </a:solidFill>
              <a:latin typeface="Times New Roman" panose="02020603050405020304" pitchFamily="18" charset="0"/>
            </a:endParaRPr>
          </a:p>
        </p:txBody>
      </p:sp>
      <p:sp>
        <p:nvSpPr>
          <p:cNvPr id="5" name="Rectangle 11"/>
          <p:cNvSpPr>
            <a:spLocks noChangeArrowheads="1"/>
          </p:cNvSpPr>
          <p:nvPr/>
        </p:nvSpPr>
        <p:spPr bwMode="auto">
          <a:xfrm>
            <a:off x="113854" y="169935"/>
            <a:ext cx="8634610" cy="839117"/>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r>
              <a:rPr lang="zh-TW" altLang="en-US" b="1">
                <a:solidFill>
                  <a:srgbClr val="C00000"/>
                </a:solidFill>
                <a:latin typeface="微軟正黑體" panose="020B0604030504040204" pitchFamily="34" charset="-120"/>
                <a:ea typeface="微軟正黑體" panose="020B0604030504040204" pitchFamily="34" charset="-120"/>
              </a:rPr>
              <a:t>資訊服務採購缺失類型：</a:t>
            </a:r>
            <a:r>
              <a:rPr lang="zh-TW" altLang="en-US" sz="2800" b="1">
                <a:solidFill>
                  <a:srgbClr val="006600"/>
                </a:solidFill>
                <a:latin typeface="微軟正黑體" panose="020B0604030504040204" pitchFamily="34" charset="-120"/>
                <a:ea typeface="微軟正黑體" panose="020B0604030504040204" pitchFamily="34" charset="-120"/>
              </a:rPr>
              <a:t>驗收時未審查廠商所交付硬體設備之原產地是否符合招標文件規定</a:t>
            </a:r>
            <a:r>
              <a:rPr lang="en-US" altLang="zh-TW" sz="2800" b="1">
                <a:latin typeface="微軟正黑體" panose="020B0604030504040204" pitchFamily="34" charset="-120"/>
                <a:ea typeface="微軟正黑體" panose="020B0604030504040204" pitchFamily="34" charset="-120"/>
              </a:rPr>
              <a:t>(</a:t>
            </a:r>
            <a:r>
              <a:rPr lang="zh-TW" altLang="en-US" sz="2800" b="1">
                <a:latin typeface="微軟正黑體" panose="020B0604030504040204" pitchFamily="34" charset="-120"/>
                <a:ea typeface="微軟正黑體" panose="020B0604030504040204" pitchFamily="34" charset="-120"/>
              </a:rPr>
              <a:t>續</a:t>
            </a:r>
            <a:r>
              <a:rPr lang="en-US" altLang="zh-TW" sz="2800" b="1">
                <a:latin typeface="微軟正黑體" panose="020B0604030504040204" pitchFamily="34" charset="-120"/>
                <a:ea typeface="微軟正黑體" panose="020B0604030504040204" pitchFamily="34" charset="-120"/>
              </a:rPr>
              <a:t>)</a:t>
            </a:r>
            <a:endParaRPr lang="en-US" altLang="zh-TW" sz="2800" b="1" dirty="0">
              <a:latin typeface="微軟正黑體" panose="020B0604030504040204" pitchFamily="34" charset="-120"/>
              <a:ea typeface="微軟正黑體" panose="020B0604030504040204" pitchFamily="34" charset="-120"/>
            </a:endParaRPr>
          </a:p>
        </p:txBody>
      </p:sp>
      <p:sp>
        <p:nvSpPr>
          <p:cNvPr id="7" name="Rectangle 11"/>
          <p:cNvSpPr>
            <a:spLocks noChangeArrowheads="1"/>
          </p:cNvSpPr>
          <p:nvPr/>
        </p:nvSpPr>
        <p:spPr bwMode="auto">
          <a:xfrm>
            <a:off x="323528" y="3837384"/>
            <a:ext cx="8532948" cy="2363924"/>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endParaRPr lang="en-US" altLang="zh-TW"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
        <p:nvSpPr>
          <p:cNvPr id="6" name="Rectangle 11"/>
          <p:cNvSpPr>
            <a:spLocks noChangeArrowheads="1"/>
          </p:cNvSpPr>
          <p:nvPr/>
        </p:nvSpPr>
        <p:spPr bwMode="auto">
          <a:xfrm>
            <a:off x="215516" y="1196752"/>
            <a:ext cx="8532948" cy="3168352"/>
          </a:xfrm>
          <a:prstGeom prst="rect">
            <a:avLst/>
          </a:prstGeom>
          <a:noFill/>
          <a:ln w="9525">
            <a:noFill/>
            <a:miter lim="800000"/>
            <a:headEnd/>
            <a:tailEnd/>
          </a:ln>
          <a:effectLst/>
        </p:spPr>
        <p:txBody>
          <a:bodyPr/>
          <a:lstStyle/>
          <a:p>
            <a:pPr indent="357188" algn="just" eaLnBrk="1" hangingPunct="1">
              <a:spcBef>
                <a:spcPct val="20000"/>
              </a:spcBef>
              <a:buClr>
                <a:srgbClr val="C00000"/>
              </a:buClr>
              <a:buSzPct val="75000"/>
              <a:defRPr/>
            </a:pPr>
            <a:r>
              <a:rPr lang="zh-TW" altLang="en-US" sz="2800" b="1">
                <a:solidFill>
                  <a:srgbClr val="100278"/>
                </a:solidFill>
                <a:latin typeface="微軟正黑體" panose="020B0604030504040204" pitchFamily="34" charset="-120"/>
                <a:ea typeface="微軟正黑體" panose="020B0604030504040204" pitchFamily="34" charset="-120"/>
              </a:rPr>
              <a:t>爾後辦理類案勾選投標須知時，宜評估所需設備是否能符合所勾選原產地之規定，避免廠商得標後履約困難情形，</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若因業務需求且無其他替代方案，仍需使用危害國家資通安全產品時，應具體敘明理由，並經機關資通安全長及其上級機關資通安全長逐級核可，函報資通安全管理法主管機關</a:t>
            </a:r>
            <a:r>
              <a:rPr lang="en-US" altLang="zh-TW"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數位部</a:t>
            </a:r>
            <a:r>
              <a:rPr lang="en-US" altLang="zh-TW"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a:t>
            </a:r>
            <a:r>
              <a:rPr lang="zh-TW" altLang="en-US" sz="2800" b="1" u="dbl">
                <a:solidFill>
                  <a:srgbClr val="0000FF"/>
                </a:solidFill>
                <a:uFill>
                  <a:solidFill>
                    <a:srgbClr val="FF0000"/>
                  </a:solidFill>
                </a:uFill>
                <a:latin typeface="微軟正黑體" panose="020B0604030504040204" pitchFamily="34" charset="-120"/>
                <a:ea typeface="微軟正黑體" panose="020B0604030504040204" pitchFamily="34" charset="-120"/>
              </a:rPr>
              <a:t>核定，產品未汰換前，並應加強相關資安強化措施</a:t>
            </a:r>
            <a:r>
              <a:rPr lang="zh-TW" altLang="en-US" sz="2800" b="1">
                <a:solidFill>
                  <a:srgbClr val="100278"/>
                </a:solidFill>
                <a:latin typeface="微軟正黑體" panose="020B0604030504040204" pitchFamily="34" charset="-120"/>
                <a:ea typeface="微軟正黑體" panose="020B0604030504040204" pitchFamily="34" charset="-120"/>
              </a:rPr>
              <a:t>。</a:t>
            </a:r>
            <a:endParaRPr lang="en-US" altLang="zh-TW" sz="2800" b="1" dirty="0">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450442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268290" name="Rectangle 3"/>
          <p:cNvSpPr>
            <a:spLocks noGrp="1" noChangeArrowheads="1"/>
          </p:cNvSpPr>
          <p:nvPr>
            <p:ph type="body" idx="4294967295"/>
          </p:nvPr>
        </p:nvSpPr>
        <p:spPr>
          <a:xfrm>
            <a:off x="611188" y="1376363"/>
            <a:ext cx="8064500" cy="4573587"/>
          </a:xfrm>
        </p:spPr>
        <p:txBody>
          <a:bodyPr/>
          <a:lstStyle/>
          <a:p>
            <a:pPr marL="268288" indent="-268288" algn="just" eaLnBrk="1" hangingPunct="1">
              <a:buClr>
                <a:schemeClr val="tx1"/>
              </a:buClr>
              <a:buFont typeface="Wingdings" pitchFamily="2" charset="2"/>
              <a:buChar char="l"/>
              <a:defRPr/>
            </a:pPr>
            <a:r>
              <a:rPr lang="en-US" altLang="zh-TW" sz="2200" b="1" dirty="0">
                <a:solidFill>
                  <a:srgbClr val="0000FF"/>
                </a:solidFill>
                <a:latin typeface="微軟正黑體" panose="020B0604030504040204" pitchFamily="34" charset="-120"/>
                <a:ea typeface="微軟正黑體" panose="020B0604030504040204" pitchFamily="34" charset="-120"/>
              </a:rPr>
              <a:t>92.7.3</a:t>
            </a:r>
            <a:r>
              <a:rPr lang="zh-TW" altLang="en-US" sz="2200" b="1" dirty="0">
                <a:solidFill>
                  <a:srgbClr val="0000FF"/>
                </a:solidFill>
                <a:latin typeface="微軟正黑體" panose="020B0604030504040204" pitchFamily="34" charset="-120"/>
                <a:ea typeface="微軟正黑體" panose="020B0604030504040204" pitchFamily="34" charset="-120"/>
              </a:rPr>
              <a:t>工程企字第</a:t>
            </a:r>
            <a:r>
              <a:rPr lang="en-US" altLang="zh-TW" sz="2200" b="1" dirty="0">
                <a:solidFill>
                  <a:srgbClr val="0000FF"/>
                </a:solidFill>
                <a:latin typeface="微軟正黑體" panose="020B0604030504040204" pitchFamily="34" charset="-120"/>
                <a:ea typeface="微軟正黑體" panose="020B0604030504040204" pitchFamily="34" charset="-120"/>
              </a:rPr>
              <a:t>09200274780</a:t>
            </a:r>
            <a:r>
              <a:rPr lang="zh-TW" altLang="en-US" sz="2200" b="1" dirty="0">
                <a:solidFill>
                  <a:srgbClr val="0000FF"/>
                </a:solidFill>
                <a:latin typeface="微軟正黑體" panose="020B0604030504040204" pitchFamily="34" charset="-120"/>
                <a:ea typeface="微軟正黑體" panose="020B0604030504040204" pitchFamily="34" charset="-120"/>
              </a:rPr>
              <a:t>號函釋</a:t>
            </a:r>
          </a:p>
          <a:p>
            <a:pPr marL="266700" lvl="1" indent="0" algn="just" eaLnBrk="1" hangingPunct="1">
              <a:lnSpc>
                <a:spcPts val="3400"/>
              </a:lnSpc>
              <a:spcBef>
                <a:spcPts val="600"/>
              </a:spcBef>
              <a:buClr>
                <a:srgbClr val="100278"/>
              </a:buClr>
              <a:buNone/>
              <a:defRPr/>
            </a:pPr>
            <a:r>
              <a:rPr lang="zh-TW" altLang="en-US" sz="2400" b="1" dirty="0">
                <a:solidFill>
                  <a:srgbClr val="006600"/>
                </a:solidFill>
                <a:latin typeface="微軟正黑體" panose="020B0604030504040204" pitchFamily="34" charset="-120"/>
                <a:ea typeface="微軟正黑體" panose="020B0604030504040204" pitchFamily="34" charset="-120"/>
              </a:rPr>
              <a:t>勞務採購依本法施行細則第</a:t>
            </a:r>
            <a:r>
              <a:rPr lang="en-US" altLang="zh-TW" sz="2400" b="1" dirty="0">
                <a:solidFill>
                  <a:srgbClr val="006600"/>
                </a:solidFill>
                <a:latin typeface="微軟正黑體" panose="020B0604030504040204" pitchFamily="34" charset="-120"/>
                <a:ea typeface="微軟正黑體" panose="020B0604030504040204" pitchFamily="34" charset="-120"/>
              </a:rPr>
              <a:t>90</a:t>
            </a:r>
            <a:r>
              <a:rPr lang="zh-TW" altLang="en-US" sz="2400" b="1" dirty="0">
                <a:solidFill>
                  <a:srgbClr val="006600"/>
                </a:solidFill>
                <a:latin typeface="微軟正黑體" panose="020B0604030504040204" pitchFamily="34" charset="-120"/>
                <a:ea typeface="微軟正黑體" panose="020B0604030504040204" pitchFamily="34" charset="-120"/>
              </a:rPr>
              <a:t>條之</a:t>
            </a:r>
            <a:r>
              <a:rPr lang="en-US" altLang="zh-TW" sz="2400" b="1" dirty="0">
                <a:solidFill>
                  <a:srgbClr val="006600"/>
                </a:solidFill>
                <a:latin typeface="微軟正黑體" panose="020B0604030504040204" pitchFamily="34" charset="-120"/>
                <a:ea typeface="微軟正黑體" panose="020B0604030504040204" pitchFamily="34" charset="-120"/>
              </a:rPr>
              <a:t>1</a:t>
            </a:r>
            <a:r>
              <a:rPr lang="zh-TW" altLang="en-US" sz="2400" b="1" dirty="0">
                <a:solidFill>
                  <a:srgbClr val="006600"/>
                </a:solidFill>
                <a:latin typeface="微軟正黑體" panose="020B0604030504040204" pitchFamily="34" charset="-120"/>
                <a:ea typeface="微軟正黑體" panose="020B0604030504040204" pitchFamily="34" charset="-120"/>
              </a:rPr>
              <a:t>規定採書面或召開審查會方式辦理驗收者，其書面驗收文件或審查會紀錄，得視為驗收紀錄。至於是否指派主驗人並通知接管單位或使用單位會驗乙節，依本法第</a:t>
            </a:r>
            <a:r>
              <a:rPr lang="en-US" altLang="zh-TW" sz="2400" b="1" dirty="0">
                <a:solidFill>
                  <a:srgbClr val="006600"/>
                </a:solidFill>
                <a:latin typeface="微軟正黑體" panose="020B0604030504040204" pitchFamily="34" charset="-120"/>
                <a:ea typeface="微軟正黑體" panose="020B0604030504040204" pitchFamily="34" charset="-120"/>
              </a:rPr>
              <a:t>71</a:t>
            </a:r>
            <a:r>
              <a:rPr lang="zh-TW" altLang="en-US" sz="2400" b="1" dirty="0">
                <a:solidFill>
                  <a:srgbClr val="006600"/>
                </a:solidFill>
                <a:latin typeface="微軟正黑體" panose="020B0604030504040204" pitchFamily="34" charset="-120"/>
                <a:ea typeface="微軟正黑體" panose="020B0604030504040204" pitchFamily="34" charset="-120"/>
              </a:rPr>
              <a:t>條第</a:t>
            </a:r>
            <a:r>
              <a:rPr lang="en-US" altLang="zh-TW" sz="2400" b="1" dirty="0">
                <a:solidFill>
                  <a:srgbClr val="006600"/>
                </a:solidFill>
                <a:latin typeface="微軟正黑體" panose="020B0604030504040204" pitchFamily="34" charset="-120"/>
                <a:ea typeface="微軟正黑體" panose="020B0604030504040204" pitchFamily="34" charset="-120"/>
              </a:rPr>
              <a:t>4</a:t>
            </a:r>
            <a:r>
              <a:rPr lang="zh-TW" altLang="en-US" sz="2400" b="1" dirty="0">
                <a:solidFill>
                  <a:srgbClr val="006600"/>
                </a:solidFill>
                <a:latin typeface="微軟正黑體" panose="020B0604030504040204" pitchFamily="34" charset="-120"/>
                <a:ea typeface="微軟正黑體" panose="020B0604030504040204" pitchFamily="34" charset="-120"/>
              </a:rPr>
              <a:t>項規定，準用同條第</a:t>
            </a:r>
            <a:r>
              <a:rPr lang="en-US" altLang="zh-TW" sz="2400" b="1" dirty="0">
                <a:solidFill>
                  <a:srgbClr val="006600"/>
                </a:solidFill>
                <a:latin typeface="微軟正黑體" panose="020B0604030504040204" pitchFamily="34" charset="-120"/>
                <a:ea typeface="微軟正黑體" panose="020B0604030504040204" pitchFamily="34" charset="-120"/>
              </a:rPr>
              <a:t>2</a:t>
            </a:r>
            <a:r>
              <a:rPr lang="zh-TW" altLang="en-US" sz="2400" b="1" dirty="0">
                <a:solidFill>
                  <a:srgbClr val="006600"/>
                </a:solidFill>
                <a:latin typeface="微軟正黑體" panose="020B0604030504040204" pitchFamily="34" charset="-120"/>
                <a:ea typeface="微軟正黑體" panose="020B0604030504040204" pitchFamily="34" charset="-120"/>
              </a:rPr>
              <a:t>項之規定。</a:t>
            </a:r>
            <a:r>
              <a:rPr lang="zh-TW" altLang="en-US" sz="2400" b="1" u="sng" dirty="0">
                <a:solidFill>
                  <a:srgbClr val="006600"/>
                </a:solidFill>
                <a:latin typeface="微軟正黑體" panose="020B0604030504040204" pitchFamily="34" charset="-120"/>
                <a:ea typeface="微軟正黑體" panose="020B0604030504040204" pitchFamily="34" charset="-120"/>
              </a:rPr>
              <a:t>例</a:t>
            </a:r>
            <a:r>
              <a:rPr lang="zh-TW" altLang="en-US" sz="2400" b="1" u="sng" dirty="0">
                <a:solidFill>
                  <a:srgbClr val="660033"/>
                </a:solidFill>
                <a:latin typeface="微軟正黑體" panose="020B0604030504040204" pitchFamily="34" charset="-120"/>
                <a:ea typeface="微軟正黑體" panose="020B0604030504040204" pitchFamily="34" charset="-120"/>
              </a:rPr>
              <a:t>如採</a:t>
            </a:r>
            <a:r>
              <a:rPr lang="zh-TW" altLang="en-US" sz="2400" b="1" u="sng" dirty="0">
                <a:solidFill>
                  <a:srgbClr val="006600"/>
                </a:solidFill>
                <a:latin typeface="微軟正黑體" panose="020B0604030504040204" pitchFamily="34" charset="-120"/>
                <a:ea typeface="微軟正黑體" panose="020B0604030504040204" pitchFamily="34" charset="-120"/>
              </a:rPr>
              <a:t>召開</a:t>
            </a:r>
            <a:r>
              <a:rPr lang="zh-TW" altLang="en-US" sz="2400" b="1" u="sng" dirty="0">
                <a:solidFill>
                  <a:srgbClr val="660033"/>
                </a:solidFill>
                <a:latin typeface="微軟正黑體" panose="020B0604030504040204" pitchFamily="34" charset="-120"/>
                <a:ea typeface="微軟正黑體" panose="020B0604030504040204" pitchFamily="34" charset="-120"/>
              </a:rPr>
              <a:t>審查會</a:t>
            </a:r>
            <a:r>
              <a:rPr lang="zh-TW" altLang="en-US" sz="2400" b="1" u="sng" dirty="0">
                <a:solidFill>
                  <a:srgbClr val="006600"/>
                </a:solidFill>
                <a:latin typeface="微軟正黑體" panose="020B0604030504040204" pitchFamily="34" charset="-120"/>
                <a:ea typeface="微軟正黑體" panose="020B0604030504040204" pitchFamily="34" charset="-120"/>
              </a:rPr>
              <a:t>方式辦理</a:t>
            </a:r>
            <a:r>
              <a:rPr lang="zh-TW" altLang="en-US" sz="2400" b="1" u="sng" dirty="0">
                <a:solidFill>
                  <a:srgbClr val="660033"/>
                </a:solidFill>
                <a:latin typeface="微軟正黑體" panose="020B0604030504040204" pitchFamily="34" charset="-120"/>
                <a:ea typeface="微軟正黑體" panose="020B0604030504040204" pitchFamily="34" charset="-120"/>
              </a:rPr>
              <a:t>驗收</a:t>
            </a:r>
            <a:r>
              <a:rPr lang="zh-TW" altLang="en-US" sz="2400" b="1" u="sng" dirty="0">
                <a:solidFill>
                  <a:srgbClr val="006600"/>
                </a:solidFill>
                <a:latin typeface="微軟正黑體" panose="020B0604030504040204" pitchFamily="34" charset="-120"/>
                <a:ea typeface="微軟正黑體" panose="020B0604030504040204" pitchFamily="34" charset="-120"/>
              </a:rPr>
              <a:t>者，機關首長或其授權人員指派之</a:t>
            </a:r>
            <a:r>
              <a:rPr lang="zh-TW" altLang="en-US" sz="2400" b="1" u="sng" dirty="0">
                <a:solidFill>
                  <a:srgbClr val="660033"/>
                </a:solidFill>
                <a:latin typeface="微軟正黑體" panose="020B0604030504040204" pitchFamily="34" charset="-120"/>
                <a:ea typeface="微軟正黑體" panose="020B0604030504040204" pitchFamily="34" charset="-120"/>
              </a:rPr>
              <a:t>主持人</a:t>
            </a:r>
            <a:r>
              <a:rPr lang="zh-TW" altLang="en-US" sz="2400" b="1" u="sng" dirty="0">
                <a:solidFill>
                  <a:srgbClr val="006600"/>
                </a:solidFill>
                <a:latin typeface="微軟正黑體" panose="020B0604030504040204" pitchFamily="34" charset="-120"/>
                <a:ea typeface="微軟正黑體" panose="020B0604030504040204" pitchFamily="34" charset="-120"/>
              </a:rPr>
              <a:t>得</a:t>
            </a:r>
            <a:r>
              <a:rPr lang="zh-TW" altLang="en-US" sz="2400" b="1" u="sng" dirty="0">
                <a:solidFill>
                  <a:srgbClr val="660033"/>
                </a:solidFill>
                <a:latin typeface="微軟正黑體" panose="020B0604030504040204" pitchFamily="34" charset="-120"/>
                <a:ea typeface="微軟正黑體" panose="020B0604030504040204" pitchFamily="34" charset="-120"/>
              </a:rPr>
              <a:t>視同主驗人</a:t>
            </a:r>
            <a:r>
              <a:rPr lang="zh-TW" altLang="en-US" sz="2400" b="1" u="sng" dirty="0">
                <a:latin typeface="微軟正黑體" panose="020B0604030504040204" pitchFamily="34" charset="-120"/>
                <a:ea typeface="微軟正黑體" panose="020B0604030504040204" pitchFamily="34" charset="-120"/>
              </a:rPr>
              <a:t>，</a:t>
            </a:r>
            <a:r>
              <a:rPr lang="zh-TW" altLang="en-US" sz="2400" b="1" u="sng" dirty="0">
                <a:solidFill>
                  <a:srgbClr val="660033"/>
                </a:solidFill>
                <a:latin typeface="微軟正黑體" panose="020B0604030504040204" pitchFamily="34" charset="-120"/>
                <a:ea typeface="微軟正黑體" panose="020B0604030504040204" pitchFamily="34" charset="-120"/>
              </a:rPr>
              <a:t>會同審查</a:t>
            </a:r>
            <a:r>
              <a:rPr lang="zh-TW" altLang="en-US" sz="2400" b="1" u="sng" dirty="0">
                <a:solidFill>
                  <a:srgbClr val="006600"/>
                </a:solidFill>
                <a:latin typeface="微軟正黑體" panose="020B0604030504040204" pitchFamily="34" charset="-120"/>
                <a:ea typeface="微軟正黑體" panose="020B0604030504040204" pitchFamily="34" charset="-120"/>
              </a:rPr>
              <a:t>之接管或使用單位人員得</a:t>
            </a:r>
            <a:r>
              <a:rPr lang="zh-TW" altLang="en-US" sz="2400" b="1" u="sng" dirty="0">
                <a:solidFill>
                  <a:srgbClr val="660033"/>
                </a:solidFill>
                <a:latin typeface="微軟正黑體" panose="020B0604030504040204" pitchFamily="34" charset="-120"/>
                <a:ea typeface="微軟正黑體" panose="020B0604030504040204" pitchFamily="34" charset="-120"/>
              </a:rPr>
              <a:t>視同會驗</a:t>
            </a:r>
            <a:r>
              <a:rPr lang="zh-TW" altLang="en-US" sz="2400" b="1" u="sng" dirty="0">
                <a:solidFill>
                  <a:srgbClr val="006600"/>
                </a:solidFill>
                <a:latin typeface="微軟正黑體" panose="020B0604030504040204" pitchFamily="34" charset="-120"/>
                <a:ea typeface="微軟正黑體" panose="020B0604030504040204" pitchFamily="34" charset="-120"/>
              </a:rPr>
              <a:t>人員</a:t>
            </a:r>
            <a:r>
              <a:rPr lang="zh-TW" altLang="en-US" sz="2400" b="1" u="sng" dirty="0">
                <a:latin typeface="微軟正黑體" panose="020B0604030504040204" pitchFamily="34" charset="-120"/>
                <a:ea typeface="微軟正黑體" panose="020B0604030504040204" pitchFamily="34" charset="-120"/>
              </a:rPr>
              <a:t>。</a:t>
            </a:r>
            <a:r>
              <a:rPr lang="zh-TW" altLang="en-US" sz="2400" b="1" u="sng" dirty="0">
                <a:solidFill>
                  <a:srgbClr val="660033"/>
                </a:solidFill>
                <a:latin typeface="微軟正黑體" panose="020B0604030504040204" pitchFamily="34" charset="-120"/>
                <a:ea typeface="微軟正黑體" panose="020B0604030504040204" pitchFamily="34" charset="-120"/>
              </a:rPr>
              <a:t>如採書面驗收</a:t>
            </a:r>
            <a:r>
              <a:rPr lang="zh-TW" altLang="en-US" sz="2400" b="1" u="sng" dirty="0">
                <a:solidFill>
                  <a:srgbClr val="006600"/>
                </a:solidFill>
                <a:latin typeface="微軟正黑體" panose="020B0604030504040204" pitchFamily="34" charset="-120"/>
                <a:ea typeface="微軟正黑體" panose="020B0604030504040204" pitchFamily="34" charset="-120"/>
              </a:rPr>
              <a:t>，其內部簽核或支出憑證之</a:t>
            </a:r>
            <a:r>
              <a:rPr lang="zh-TW" altLang="en-US" sz="2400" b="1" u="sng" dirty="0">
                <a:solidFill>
                  <a:srgbClr val="660033"/>
                </a:solidFill>
                <a:latin typeface="微軟正黑體" panose="020B0604030504040204" pitchFamily="34" charset="-120"/>
                <a:ea typeface="微軟正黑體" panose="020B0604030504040204" pitchFamily="34" charset="-120"/>
              </a:rPr>
              <a:t>簽辦文件得載明主驗人</a:t>
            </a:r>
            <a:r>
              <a:rPr lang="zh-TW" altLang="en-US" sz="2400" b="1" u="sng" dirty="0">
                <a:latin typeface="微軟正黑體" panose="020B0604030504040204" pitchFamily="34" charset="-120"/>
                <a:ea typeface="微軟正黑體" panose="020B0604030504040204" pitchFamily="34" charset="-120"/>
              </a:rPr>
              <a:t>、</a:t>
            </a:r>
            <a:r>
              <a:rPr lang="zh-TW" altLang="en-US" sz="2400" b="1" u="sng" dirty="0">
                <a:solidFill>
                  <a:srgbClr val="660033"/>
                </a:solidFill>
                <a:latin typeface="微軟正黑體" panose="020B0604030504040204" pitchFamily="34" charset="-120"/>
                <a:ea typeface="微軟正黑體" panose="020B0604030504040204" pitchFamily="34" charset="-120"/>
              </a:rPr>
              <a:t>會驗人欄位供使用。</a:t>
            </a:r>
            <a:endParaRPr lang="en-US" altLang="zh-TW" sz="2400" dirty="0">
              <a:latin typeface="微軟正黑體" panose="020B0604030504040204" pitchFamily="34" charset="-120"/>
              <a:ea typeface="微軟正黑體" panose="020B0604030504040204" pitchFamily="34" charset="-120"/>
            </a:endParaRPr>
          </a:p>
        </p:txBody>
      </p:sp>
      <p:sp>
        <p:nvSpPr>
          <p:cNvPr id="73730" name="Rectangle 2"/>
          <p:cNvSpPr>
            <a:spLocks noChangeArrowheads="1"/>
          </p:cNvSpPr>
          <p:nvPr/>
        </p:nvSpPr>
        <p:spPr bwMode="auto">
          <a:xfrm>
            <a:off x="647700" y="441325"/>
            <a:ext cx="8001000" cy="587375"/>
          </a:xfrm>
          <a:prstGeom prst="rect">
            <a:avLst/>
          </a:prstGeom>
          <a:noFill/>
          <a:ln w="9525">
            <a:noFill/>
            <a:miter lim="800000"/>
            <a:headEnd/>
            <a:tailEnd/>
          </a:ln>
        </p:spPr>
        <p:txBody>
          <a:bodyPr anchor="b"/>
          <a:lstStyle/>
          <a:p>
            <a:pPr>
              <a:lnSpc>
                <a:spcPct val="90000"/>
              </a:lnSpc>
              <a:defRPr/>
            </a:pPr>
            <a:r>
              <a:rPr lang="zh-TW" altLang="en-US" sz="3600" b="1">
                <a:solidFill>
                  <a:srgbClr val="003399"/>
                </a:solidFill>
                <a:latin typeface="微軟正黑體" panose="020B0604030504040204" pitchFamily="34" charset="-120"/>
                <a:ea typeface="微軟正黑體" panose="020B0604030504040204" pitchFamily="34" charset="-120"/>
              </a:rPr>
              <a:t>驗收相關函釋</a:t>
            </a:r>
            <a:endParaRPr lang="zh-TW" altLang="en-US" sz="2000" b="1">
              <a:solidFill>
                <a:srgbClr val="0000FF"/>
              </a:solidFill>
              <a:latin typeface="微軟正黑體" panose="020B0604030504040204" pitchFamily="34" charset="-120"/>
              <a:ea typeface="微軟正黑體" panose="020B0604030504040204" pitchFamily="34" charset="-120"/>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269314" name="Rectangle 3"/>
          <p:cNvSpPr>
            <a:spLocks noGrp="1" noChangeArrowheads="1"/>
          </p:cNvSpPr>
          <p:nvPr>
            <p:ph type="body" idx="4294967295"/>
          </p:nvPr>
        </p:nvSpPr>
        <p:spPr>
          <a:xfrm>
            <a:off x="611188" y="1376363"/>
            <a:ext cx="8064500" cy="2557462"/>
          </a:xfrm>
        </p:spPr>
        <p:txBody>
          <a:bodyPr/>
          <a:lstStyle/>
          <a:p>
            <a:pPr marL="268288" indent="-268288" algn="just" eaLnBrk="1" hangingPunct="1">
              <a:buClr>
                <a:schemeClr val="tx1"/>
              </a:buClr>
              <a:buFont typeface="Wingdings" pitchFamily="2" charset="2"/>
              <a:buChar char="l"/>
              <a:defRPr/>
            </a:pPr>
            <a:r>
              <a:rPr lang="en-US" altLang="zh-TW" sz="2600" b="1" dirty="0">
                <a:solidFill>
                  <a:srgbClr val="0000FF"/>
                </a:solidFill>
                <a:latin typeface="+mj-ea"/>
                <a:ea typeface="+mj-ea"/>
              </a:rPr>
              <a:t>90.12.31</a:t>
            </a:r>
            <a:r>
              <a:rPr lang="zh-TW" altLang="en-US" sz="2600" b="1" dirty="0">
                <a:solidFill>
                  <a:srgbClr val="0000FF"/>
                </a:solidFill>
                <a:latin typeface="+mj-ea"/>
                <a:ea typeface="+mj-ea"/>
              </a:rPr>
              <a:t>工程企字第</a:t>
            </a:r>
            <a:r>
              <a:rPr lang="en-US" altLang="zh-TW" sz="2600" b="1" dirty="0">
                <a:solidFill>
                  <a:srgbClr val="0000FF"/>
                </a:solidFill>
                <a:latin typeface="+mj-ea"/>
                <a:ea typeface="+mj-ea"/>
              </a:rPr>
              <a:t>90051035</a:t>
            </a:r>
            <a:r>
              <a:rPr lang="zh-TW" altLang="en-US" sz="2600" b="1" dirty="0">
                <a:solidFill>
                  <a:srgbClr val="0000FF"/>
                </a:solidFill>
                <a:latin typeface="+mj-ea"/>
                <a:ea typeface="+mj-ea"/>
              </a:rPr>
              <a:t>號函釋</a:t>
            </a:r>
          </a:p>
          <a:p>
            <a:pPr marL="177800" lvl="1" indent="0" algn="just" eaLnBrk="1" hangingPunct="1">
              <a:buClr>
                <a:srgbClr val="100278"/>
              </a:buClr>
              <a:buNone/>
              <a:defRPr/>
            </a:pPr>
            <a:r>
              <a:rPr lang="zh-TW" altLang="en-US" sz="2600" b="1" u="sng" dirty="0">
                <a:solidFill>
                  <a:srgbClr val="006600"/>
                </a:solidFill>
                <a:uFill>
                  <a:solidFill>
                    <a:srgbClr val="660033"/>
                  </a:solidFill>
                </a:uFill>
                <a:latin typeface="+mj-ea"/>
                <a:ea typeface="+mj-ea"/>
              </a:rPr>
              <a:t>依廠商履約情形分次付款者，政府採購法並未規定各次付款前均應辦理驗收。可依本法第</a:t>
            </a:r>
            <a:r>
              <a:rPr lang="en-US" altLang="zh-TW" sz="2600" b="1" u="sng" dirty="0">
                <a:solidFill>
                  <a:srgbClr val="006600"/>
                </a:solidFill>
                <a:uFill>
                  <a:solidFill>
                    <a:srgbClr val="660033"/>
                  </a:solidFill>
                </a:uFill>
                <a:latin typeface="+mj-ea"/>
                <a:ea typeface="+mj-ea"/>
              </a:rPr>
              <a:t>70</a:t>
            </a:r>
            <a:r>
              <a:rPr lang="zh-TW" altLang="en-US" sz="2600" b="1" u="sng" dirty="0">
                <a:solidFill>
                  <a:srgbClr val="006600"/>
                </a:solidFill>
                <a:uFill>
                  <a:solidFill>
                    <a:srgbClr val="660033"/>
                  </a:solidFill>
                </a:uFill>
                <a:latin typeface="+mj-ea"/>
                <a:ea typeface="+mj-ea"/>
              </a:rPr>
              <a:t>條第</a:t>
            </a:r>
            <a:r>
              <a:rPr lang="en-US" altLang="zh-TW" sz="2600" b="1" u="sng" dirty="0">
                <a:solidFill>
                  <a:srgbClr val="006600"/>
                </a:solidFill>
                <a:uFill>
                  <a:solidFill>
                    <a:srgbClr val="660033"/>
                  </a:solidFill>
                </a:uFill>
                <a:latin typeface="+mj-ea"/>
                <a:ea typeface="+mj-ea"/>
              </a:rPr>
              <a:t>2</a:t>
            </a:r>
            <a:r>
              <a:rPr lang="zh-TW" altLang="en-US" sz="2600" b="1" u="sng" dirty="0">
                <a:solidFill>
                  <a:srgbClr val="006600"/>
                </a:solidFill>
                <a:uFill>
                  <a:solidFill>
                    <a:srgbClr val="660033"/>
                  </a:solidFill>
                </a:uFill>
                <a:latin typeface="+mj-ea"/>
                <a:ea typeface="+mj-ea"/>
              </a:rPr>
              <a:t>項規定於履約過程辦理分段查驗</a:t>
            </a:r>
            <a:r>
              <a:rPr lang="zh-TW" altLang="en-US" sz="2600" b="1" u="sng" dirty="0">
                <a:solidFill>
                  <a:srgbClr val="006600"/>
                </a:solidFill>
                <a:latin typeface="+mj-ea"/>
                <a:ea typeface="+mj-ea"/>
              </a:rPr>
              <a:t>，並將其結果供期末驗收之</a:t>
            </a:r>
            <a:r>
              <a:rPr lang="zh-TW" altLang="en-US" sz="2600" b="1" u="sng" dirty="0">
                <a:solidFill>
                  <a:srgbClr val="006600"/>
                </a:solidFill>
                <a:uFill>
                  <a:solidFill>
                    <a:srgbClr val="660033"/>
                  </a:solidFill>
                </a:uFill>
                <a:latin typeface="+mj-ea"/>
                <a:ea typeface="+mj-ea"/>
              </a:rPr>
              <a:t>用</a:t>
            </a:r>
            <a:r>
              <a:rPr lang="zh-TW" altLang="en-US" sz="2600" b="1" dirty="0">
                <a:solidFill>
                  <a:srgbClr val="006600"/>
                </a:solidFill>
                <a:latin typeface="+mj-ea"/>
                <a:ea typeface="+mj-ea"/>
              </a:rPr>
              <a:t>。至於分段查驗，不適用本法第</a:t>
            </a:r>
            <a:r>
              <a:rPr lang="en-US" altLang="zh-TW" sz="2600" b="1" dirty="0">
                <a:solidFill>
                  <a:srgbClr val="006600"/>
                </a:solidFill>
                <a:latin typeface="+mj-ea"/>
                <a:ea typeface="+mj-ea"/>
              </a:rPr>
              <a:t>12</a:t>
            </a:r>
            <a:r>
              <a:rPr lang="zh-TW" altLang="en-US" sz="2600" b="1" dirty="0">
                <a:solidFill>
                  <a:srgbClr val="006600"/>
                </a:solidFill>
                <a:latin typeface="+mj-ea"/>
                <a:ea typeface="+mj-ea"/>
              </a:rPr>
              <a:t>條及第</a:t>
            </a:r>
            <a:r>
              <a:rPr lang="en-US" altLang="zh-TW" sz="2600" b="1" dirty="0">
                <a:solidFill>
                  <a:srgbClr val="006600"/>
                </a:solidFill>
                <a:latin typeface="+mj-ea"/>
                <a:ea typeface="+mj-ea"/>
              </a:rPr>
              <a:t>13</a:t>
            </a:r>
            <a:r>
              <a:rPr lang="zh-TW" altLang="en-US" sz="2600" b="1" dirty="0">
                <a:solidFill>
                  <a:srgbClr val="006600"/>
                </a:solidFill>
                <a:latin typeface="+mj-ea"/>
                <a:ea typeface="+mj-ea"/>
              </a:rPr>
              <a:t>條監辦規定。</a:t>
            </a:r>
            <a:r>
              <a:rPr lang="zh-TW" altLang="en-US" sz="2600" b="1" dirty="0">
                <a:latin typeface="+mj-ea"/>
                <a:ea typeface="+mj-ea"/>
              </a:rPr>
              <a:t> </a:t>
            </a:r>
            <a:endParaRPr lang="en-US" altLang="zh-TW" sz="2600" b="1" dirty="0">
              <a:latin typeface="+mj-ea"/>
              <a:ea typeface="+mj-ea"/>
            </a:endParaRPr>
          </a:p>
        </p:txBody>
      </p:sp>
      <p:sp>
        <p:nvSpPr>
          <p:cNvPr id="73730" name="Rectangle 2"/>
          <p:cNvSpPr>
            <a:spLocks noChangeArrowheads="1"/>
          </p:cNvSpPr>
          <p:nvPr/>
        </p:nvSpPr>
        <p:spPr bwMode="auto">
          <a:xfrm>
            <a:off x="647700" y="441325"/>
            <a:ext cx="8001000" cy="587375"/>
          </a:xfrm>
          <a:prstGeom prst="rect">
            <a:avLst/>
          </a:prstGeom>
          <a:noFill/>
          <a:ln w="9525">
            <a:noFill/>
            <a:miter lim="800000"/>
            <a:headEnd/>
            <a:tailEnd/>
          </a:ln>
        </p:spPr>
        <p:txBody>
          <a:bodyPr anchor="b"/>
          <a:lstStyle/>
          <a:p>
            <a:pPr>
              <a:lnSpc>
                <a:spcPct val="90000"/>
              </a:lnSpc>
              <a:defRPr/>
            </a:pPr>
            <a:r>
              <a:rPr lang="zh-TW" altLang="en-US" sz="3600" b="1">
                <a:solidFill>
                  <a:srgbClr val="003399"/>
                </a:solidFill>
                <a:latin typeface="+mj-ea"/>
                <a:ea typeface="+mj-ea"/>
              </a:rPr>
              <a:t>驗收相關函釋</a:t>
            </a:r>
            <a:endParaRPr lang="zh-TW" altLang="en-US" sz="2000" b="1">
              <a:solidFill>
                <a:srgbClr val="0000FF"/>
              </a:solidFill>
              <a:latin typeface="+mj-ea"/>
              <a:ea typeface="+mj-ea"/>
            </a:endParaRPr>
          </a:p>
        </p:txBody>
      </p:sp>
      <p:sp>
        <p:nvSpPr>
          <p:cNvPr id="269316" name="Rectangle 3"/>
          <p:cNvSpPr>
            <a:spLocks noChangeArrowheads="1"/>
          </p:cNvSpPr>
          <p:nvPr/>
        </p:nvSpPr>
        <p:spPr bwMode="auto">
          <a:xfrm>
            <a:off x="611188" y="4038885"/>
            <a:ext cx="8064500" cy="173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68288" indent="-268288" algn="just" eaLnBrk="1" hangingPunct="1">
              <a:spcBef>
                <a:spcPct val="20000"/>
              </a:spcBef>
              <a:buClr>
                <a:schemeClr val="tx1"/>
              </a:buClr>
              <a:buSzPct val="70000"/>
              <a:buFont typeface="Wingdings" pitchFamily="2" charset="2"/>
              <a:buChar char="l"/>
              <a:defRPr/>
            </a:pPr>
            <a:r>
              <a:rPr kumimoji="0" lang="en-US" altLang="zh-TW" sz="2600" b="1" dirty="0">
                <a:solidFill>
                  <a:srgbClr val="0000FF"/>
                </a:solidFill>
                <a:latin typeface="+mj-ea"/>
                <a:ea typeface="+mj-ea"/>
              </a:rPr>
              <a:t>95.9.4</a:t>
            </a:r>
            <a:r>
              <a:rPr kumimoji="0" lang="zh-TW" altLang="en-US" sz="2600" b="1" dirty="0">
                <a:solidFill>
                  <a:srgbClr val="0000FF"/>
                </a:solidFill>
                <a:latin typeface="+mj-ea"/>
                <a:ea typeface="+mj-ea"/>
              </a:rPr>
              <a:t>工程企字第</a:t>
            </a:r>
            <a:r>
              <a:rPr kumimoji="0" lang="en-US" altLang="zh-TW" sz="2600" b="1" dirty="0">
                <a:solidFill>
                  <a:srgbClr val="0000FF"/>
                </a:solidFill>
                <a:latin typeface="+mj-ea"/>
                <a:ea typeface="+mj-ea"/>
              </a:rPr>
              <a:t>09500337910</a:t>
            </a:r>
            <a:r>
              <a:rPr kumimoji="0" lang="zh-TW" altLang="en-US" sz="2600" b="1" dirty="0">
                <a:solidFill>
                  <a:srgbClr val="0000FF"/>
                </a:solidFill>
                <a:latin typeface="+mj-ea"/>
                <a:ea typeface="+mj-ea"/>
              </a:rPr>
              <a:t>號函釋</a:t>
            </a:r>
          </a:p>
          <a:p>
            <a:pPr marL="266700" lvl="1" algn="just" eaLnBrk="1" hangingPunct="1">
              <a:spcBef>
                <a:spcPct val="20000"/>
              </a:spcBef>
              <a:buClr>
                <a:srgbClr val="100278"/>
              </a:buClr>
              <a:buSzPct val="70000"/>
              <a:defRPr/>
            </a:pPr>
            <a:r>
              <a:rPr kumimoji="0" lang="zh-TW" altLang="en-US" sz="2600" b="1" dirty="0">
                <a:solidFill>
                  <a:srgbClr val="006600"/>
                </a:solidFill>
                <a:latin typeface="+mj-ea"/>
                <a:ea typeface="+mj-ea"/>
              </a:rPr>
              <a:t>廠商未於規定之期限內改正，且該</a:t>
            </a:r>
            <a:r>
              <a:rPr lang="zh-TW" altLang="en-US" sz="2600" b="1" u="sng" dirty="0">
                <a:solidFill>
                  <a:srgbClr val="006600"/>
                </a:solidFill>
                <a:uFill>
                  <a:solidFill>
                    <a:srgbClr val="660033"/>
                  </a:solidFill>
                </a:uFill>
                <a:latin typeface="+mj-ea"/>
                <a:ea typeface="+mj-ea"/>
              </a:rPr>
              <a:t>改正期限已逾原訂履約期限，其逾期違約金係自第</a:t>
            </a:r>
            <a:r>
              <a:rPr lang="en-US" altLang="zh-TW" sz="2600" b="1" u="sng" dirty="0">
                <a:solidFill>
                  <a:srgbClr val="006600"/>
                </a:solidFill>
                <a:uFill>
                  <a:solidFill>
                    <a:srgbClr val="660033"/>
                  </a:solidFill>
                </a:uFill>
                <a:latin typeface="+mj-ea"/>
                <a:ea typeface="+mj-ea"/>
              </a:rPr>
              <a:t>1</a:t>
            </a:r>
            <a:r>
              <a:rPr lang="zh-TW" altLang="en-US" sz="2600" b="1" u="sng" dirty="0">
                <a:solidFill>
                  <a:srgbClr val="006600"/>
                </a:solidFill>
                <a:uFill>
                  <a:solidFill>
                    <a:srgbClr val="660033"/>
                  </a:solidFill>
                </a:uFill>
                <a:latin typeface="+mj-ea"/>
                <a:ea typeface="+mj-ea"/>
              </a:rPr>
              <a:t>次改正期限屆滿之次日起計算</a:t>
            </a:r>
            <a:r>
              <a:rPr kumimoji="0" lang="zh-TW" altLang="en-US" sz="2600" b="1" dirty="0">
                <a:solidFill>
                  <a:srgbClr val="006600"/>
                </a:solidFill>
                <a:latin typeface="+mj-ea"/>
                <a:ea typeface="+mj-ea"/>
              </a:rPr>
              <a:t>。</a:t>
            </a:r>
            <a:endParaRPr kumimoji="0" lang="en-US" altLang="zh-TW" sz="2600" b="1" dirty="0">
              <a:solidFill>
                <a:srgbClr val="006600"/>
              </a:solidFill>
              <a:latin typeface="+mj-ea"/>
              <a:ea typeface="+mj-ea"/>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18818" name="Text Box 2"/>
          <p:cNvSpPr txBox="1">
            <a:spLocks noChangeArrowheads="1"/>
          </p:cNvSpPr>
          <p:nvPr/>
        </p:nvSpPr>
        <p:spPr bwMode="auto">
          <a:xfrm>
            <a:off x="1182688" y="1195388"/>
            <a:ext cx="6347731" cy="237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ctr" eaLnBrk="1" hangingPunct="1">
              <a:spcBef>
                <a:spcPct val="50000"/>
              </a:spcBef>
              <a:buClrTx/>
              <a:buSzTx/>
              <a:buFontTx/>
              <a:buNone/>
            </a:pPr>
            <a:r>
              <a:rPr lang="zh-TW" altLang="en-US" sz="6000" b="1">
                <a:solidFill>
                  <a:srgbClr val="0E024A"/>
                </a:solidFill>
                <a:latin typeface="微軟正黑體" panose="020B0604030504040204" pitchFamily="34" charset="-120"/>
                <a:ea typeface="微軟正黑體" panose="020B0604030504040204" pitchFamily="34" charset="-120"/>
              </a:rPr>
              <a:t>簡　報　結　束</a:t>
            </a:r>
          </a:p>
          <a:p>
            <a:pPr algn="ctr" eaLnBrk="1" hangingPunct="1">
              <a:spcBef>
                <a:spcPct val="50000"/>
              </a:spcBef>
              <a:buClrTx/>
              <a:buSzTx/>
              <a:buFontTx/>
              <a:buNone/>
            </a:pPr>
            <a:r>
              <a:rPr lang="zh-TW" altLang="en-US" sz="6000" b="1">
                <a:solidFill>
                  <a:srgbClr val="0E024A"/>
                </a:solidFill>
                <a:latin typeface="微軟正黑體" panose="020B0604030504040204" pitchFamily="34" charset="-120"/>
                <a:ea typeface="微軟正黑體" panose="020B0604030504040204" pitchFamily="34" charset="-120"/>
              </a:rPr>
              <a:t>敬　請　賜　教</a:t>
            </a:r>
          </a:p>
        </p:txBody>
      </p:sp>
      <p:sp>
        <p:nvSpPr>
          <p:cNvPr id="371715" name="Text Box 3"/>
          <p:cNvSpPr txBox="1">
            <a:spLocks noChangeArrowheads="1"/>
          </p:cNvSpPr>
          <p:nvPr/>
        </p:nvSpPr>
        <p:spPr bwMode="auto">
          <a:xfrm>
            <a:off x="1619250" y="4254500"/>
            <a:ext cx="6913190" cy="1200329"/>
          </a:xfrm>
          <a:prstGeom prst="rect">
            <a:avLst/>
          </a:prstGeom>
          <a:noFill/>
          <a:ln w="9525">
            <a:noFill/>
            <a:miter lim="800000"/>
            <a:headEnd/>
            <a:tailEnd/>
          </a:ln>
          <a:effectLst/>
        </p:spPr>
        <p:txBody>
          <a:bodyPr wrap="square">
            <a:spAutoFit/>
          </a:bodyPr>
          <a:lstStyle/>
          <a:p>
            <a:pPr eaLnBrk="1" hangingPunct="1">
              <a:defRPr/>
            </a:pPr>
            <a:r>
              <a:rPr lang="en-US" altLang="zh-TW" sz="3600" b="1">
                <a:solidFill>
                  <a:srgbClr val="006600"/>
                </a:solidFill>
                <a:effectLst>
                  <a:outerShdw blurRad="38100" dist="38100" dir="2700000" algn="tl">
                    <a:srgbClr val="000000"/>
                  </a:outerShdw>
                </a:effectLst>
                <a:latin typeface="微軟正黑體" panose="020B0604030504040204" pitchFamily="34" charset="-120"/>
                <a:ea typeface="微軟正黑體" panose="020B0604030504040204" pitchFamily="34" charset="-120"/>
              </a:rPr>
              <a:t>e-mail</a:t>
            </a:r>
            <a:r>
              <a:rPr lang="zh-TW" altLang="en-US" sz="3600" b="1" dirty="0">
                <a:solidFill>
                  <a:srgbClr val="006600"/>
                </a:solidFill>
                <a:effectLst>
                  <a:outerShdw blurRad="38100" dist="38100" dir="2700000" algn="tl">
                    <a:srgbClr val="000000"/>
                  </a:outerShdw>
                </a:effectLst>
                <a:latin typeface="微軟正黑體" panose="020B0604030504040204" pitchFamily="34" charset="-120"/>
                <a:ea typeface="微軟正黑體" panose="020B0604030504040204" pitchFamily="34" charset="-120"/>
              </a:rPr>
              <a:t>：</a:t>
            </a:r>
            <a:r>
              <a:rPr lang="en-US" altLang="zh-TW" sz="3600" b="1" dirty="0">
                <a:solidFill>
                  <a:srgbClr val="006600"/>
                </a:solidFill>
                <a:effectLst>
                  <a:outerShdw blurRad="38100" dist="38100" dir="2700000" algn="tl">
                    <a:srgbClr val="000000"/>
                  </a:outerShdw>
                </a:effectLst>
                <a:latin typeface="微軟正黑體" panose="020B0604030504040204" pitchFamily="34" charset="-120"/>
                <a:ea typeface="微軟正黑體" panose="020B0604030504040204" pitchFamily="34" charset="-120"/>
              </a:rPr>
              <a:t>luckychuan99@gmail.com</a:t>
            </a:r>
          </a:p>
        </p:txBody>
      </p:sp>
    </p:spTree>
    <p:extLst>
      <p:ext uri="{BB962C8B-B14F-4D97-AF65-F5344CB8AC3E}">
        <p14:creationId xmlns:p14="http://schemas.microsoft.com/office/powerpoint/2010/main" val="3748920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旅程">
  <a:themeElements>
    <a:clrScheme name="旅程">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旅程">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旅程">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2_旅程">
  <a:themeElements>
    <a:clrScheme name="旅程">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旅程">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旅程">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3.xml><?xml version="1.0" encoding="utf-8"?>
<a:theme xmlns:a="http://schemas.openxmlformats.org/drawingml/2006/main" name="3_旅程">
  <a:themeElements>
    <a:clrScheme name="旅程">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旅程">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旅程">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4.xml><?xml version="1.0" encoding="utf-8"?>
<a:theme xmlns:a="http://schemas.openxmlformats.org/drawingml/2006/main" name="8_旅程">
  <a:themeElements>
    <a:clrScheme name="旅程">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旅程">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旅程">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5.xml><?xml version="1.0" encoding="utf-8"?>
<a:theme xmlns:a="http://schemas.openxmlformats.org/drawingml/2006/main" name="Capsules">
  <a:themeElements>
    <a:clrScheme name="Capsules 2">
      <a:dk1>
        <a:srgbClr val="003366"/>
      </a:dk1>
      <a:lt1>
        <a:srgbClr val="FFFFFF"/>
      </a:lt1>
      <a:dk2>
        <a:srgbClr val="006666"/>
      </a:dk2>
      <a:lt2>
        <a:srgbClr val="003366"/>
      </a:lt2>
      <a:accent1>
        <a:srgbClr val="99CC99"/>
      </a:accent1>
      <a:accent2>
        <a:srgbClr val="33CCCC"/>
      </a:accent2>
      <a:accent3>
        <a:srgbClr val="FFFFFF"/>
      </a:accent3>
      <a:accent4>
        <a:srgbClr val="002A56"/>
      </a:accent4>
      <a:accent5>
        <a:srgbClr val="CAE2CA"/>
      </a:accent5>
      <a:accent6>
        <a:srgbClr val="2DB9B9"/>
      </a:accent6>
      <a:hlink>
        <a:srgbClr val="666699"/>
      </a:hlink>
      <a:folHlink>
        <a:srgbClr val="CC99FF"/>
      </a:folHlink>
    </a:clrScheme>
    <a:fontScheme name="Capsules">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altLang="zh-TW" sz="2400" b="0" i="0" u="none" strike="noStrike" cap="none" normalizeH="0" baseline="0" smtClean="0">
            <a:ln>
              <a:noFill/>
            </a:ln>
            <a:solidFill>
              <a:schemeClr val="tx1"/>
            </a:solidFill>
            <a:effectLst/>
            <a:latin typeface="Times New Roman" pitchFamily="18" charset="0"/>
            <a:ea typeface="新細明體"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altLang="zh-TW" sz="2400" b="0" i="0" u="none" strike="noStrike" cap="none" normalizeH="0" baseline="0" smtClean="0">
            <a:ln>
              <a:noFill/>
            </a:ln>
            <a:solidFill>
              <a:schemeClr val="tx1"/>
            </a:solidFill>
            <a:effectLst/>
            <a:latin typeface="Times New Roman" pitchFamily="18" charset="0"/>
            <a:ea typeface="新細明體" pitchFamily="18" charset="-120"/>
          </a:defRPr>
        </a:defPPr>
      </a:lstStyle>
    </a:lnDef>
  </a:objectDefaults>
  <a:extraClrSchemeLst>
    <a:extraClrScheme>
      <a:clrScheme name="Capsules 1">
        <a:dk1>
          <a:srgbClr val="000066"/>
        </a:dk1>
        <a:lt1>
          <a:srgbClr val="FFFFEB"/>
        </a:lt1>
        <a:dk2>
          <a:srgbClr val="336699"/>
        </a:dk2>
        <a:lt2>
          <a:srgbClr val="FFFFEB"/>
        </a:lt2>
        <a:accent1>
          <a:srgbClr val="666699"/>
        </a:accent1>
        <a:accent2>
          <a:srgbClr val="99CCFF"/>
        </a:accent2>
        <a:accent3>
          <a:srgbClr val="ADB8CA"/>
        </a:accent3>
        <a:accent4>
          <a:srgbClr val="DADAC9"/>
        </a:accent4>
        <a:accent5>
          <a:srgbClr val="B8B8CA"/>
        </a:accent5>
        <a:accent6>
          <a:srgbClr val="8AB9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Capsules 2">
        <a:dk1>
          <a:srgbClr val="003366"/>
        </a:dk1>
        <a:lt1>
          <a:srgbClr val="FFFFFF"/>
        </a:lt1>
        <a:dk2>
          <a:srgbClr val="006666"/>
        </a:dk2>
        <a:lt2>
          <a:srgbClr val="003366"/>
        </a:lt2>
        <a:accent1>
          <a:srgbClr val="99CC99"/>
        </a:accent1>
        <a:accent2>
          <a:srgbClr val="33CCCC"/>
        </a:accent2>
        <a:accent3>
          <a:srgbClr val="FFFFFF"/>
        </a:accent3>
        <a:accent4>
          <a:srgbClr val="002A56"/>
        </a:accent4>
        <a:accent5>
          <a:srgbClr val="CAE2CA"/>
        </a:accent5>
        <a:accent6>
          <a:srgbClr val="2DB9B9"/>
        </a:accent6>
        <a:hlink>
          <a:srgbClr val="666699"/>
        </a:hlink>
        <a:folHlink>
          <a:srgbClr val="CC99FF"/>
        </a:folHlink>
      </a:clrScheme>
      <a:clrMap bg1="lt1" tx1="dk1" bg2="lt2" tx2="dk2" accent1="accent1" accent2="accent2" accent3="accent3" accent4="accent4" accent5="accent5" accent6="accent6" hlink="hlink" folHlink="folHlink"/>
    </a:extraClrScheme>
    <a:extraClrScheme>
      <a:clrScheme name="Capsules 3">
        <a:dk1>
          <a:srgbClr val="000000"/>
        </a:dk1>
        <a:lt1>
          <a:srgbClr val="FFFFFF"/>
        </a:lt1>
        <a:dk2>
          <a:srgbClr val="000000"/>
        </a:dk2>
        <a:lt2>
          <a:srgbClr val="5F5F5F"/>
        </a:lt2>
        <a:accent1>
          <a:srgbClr val="C0C0C0"/>
        </a:accent1>
        <a:accent2>
          <a:srgbClr val="808080"/>
        </a:accent2>
        <a:accent3>
          <a:srgbClr val="FFFFFF"/>
        </a:accent3>
        <a:accent4>
          <a:srgbClr val="000000"/>
        </a:accent4>
        <a:accent5>
          <a:srgbClr val="DCDCDC"/>
        </a:accent5>
        <a:accent6>
          <a:srgbClr val="737373"/>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Capsules 4">
        <a:dk1>
          <a:srgbClr val="000000"/>
        </a:dk1>
        <a:lt1>
          <a:srgbClr val="FFFFFF"/>
        </a:lt1>
        <a:dk2>
          <a:srgbClr val="9900CC"/>
        </a:dk2>
        <a:lt2>
          <a:srgbClr val="0033CC"/>
        </a:lt2>
        <a:accent1>
          <a:srgbClr val="FFCC66"/>
        </a:accent1>
        <a:accent2>
          <a:srgbClr val="33CC33"/>
        </a:accent2>
        <a:accent3>
          <a:srgbClr val="FFFFFF"/>
        </a:accent3>
        <a:accent4>
          <a:srgbClr val="000000"/>
        </a:accent4>
        <a:accent5>
          <a:srgbClr val="FFE2B8"/>
        </a:accent5>
        <a:accent6>
          <a:srgbClr val="2DB92D"/>
        </a:accent6>
        <a:hlink>
          <a:srgbClr val="9900CC"/>
        </a:hlink>
        <a:folHlink>
          <a:srgbClr val="9900CC"/>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旅程">
  <a:themeElements>
    <a:clrScheme name="旅程">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旅程">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旅程">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7.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旅程">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ppt/theme/themeOverride2.xml><?xml version="1.0" encoding="utf-8"?>
<a:themeOverride xmlns:a="http://schemas.openxmlformats.org/drawingml/2006/main">
  <a:clrScheme name="旅程">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ppt/theme/themeOverride3.xml><?xml version="1.0" encoding="utf-8"?>
<a:themeOverride xmlns:a="http://schemas.openxmlformats.org/drawingml/2006/main">
  <a:clrScheme name="旅程">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ppt/theme/themeOverride4.xml><?xml version="1.0" encoding="utf-8"?>
<a:themeOverride xmlns:a="http://schemas.openxmlformats.org/drawingml/2006/main">
  <a:clrScheme name="旅程">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ppt/theme/themeOverride5.xml><?xml version="1.0" encoding="utf-8"?>
<a:themeOverride xmlns:a="http://schemas.openxmlformats.org/drawingml/2006/main">
  <a:clrScheme name="旅程">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ppt/theme/themeOverride6.xml><?xml version="1.0" encoding="utf-8"?>
<a:themeOverride xmlns:a="http://schemas.openxmlformats.org/drawingml/2006/main">
  <a:clrScheme name="旅程">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ppt/theme/themeOverride7.xml><?xml version="1.0" encoding="utf-8"?>
<a:themeOverride xmlns:a="http://schemas.openxmlformats.org/drawingml/2006/main">
  <a:clrScheme name="旅程">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ppt/theme/themeOverride8.xml><?xml version="1.0" encoding="utf-8"?>
<a:themeOverride xmlns:a="http://schemas.openxmlformats.org/drawingml/2006/main">
  <a:clrScheme name="旅程">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ppt/theme/themeOverride9.xml><?xml version="1.0" encoding="utf-8"?>
<a:themeOverride xmlns:a="http://schemas.openxmlformats.org/drawingml/2006/main">
  <a:clrScheme name="旅程">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docProps/app.xml><?xml version="1.0" encoding="utf-8"?>
<Properties xmlns="http://schemas.openxmlformats.org/officeDocument/2006/extended-properties" xmlns:vt="http://schemas.openxmlformats.org/officeDocument/2006/docPropsVTypes">
  <Template>Trek</Template>
  <TotalTime>15396</TotalTime>
  <Words>15785</Words>
  <Application>Microsoft Office PowerPoint</Application>
  <PresentationFormat>如螢幕大小 (4:3)</PresentationFormat>
  <Paragraphs>608</Paragraphs>
  <Slides>137</Slides>
  <Notes>0</Notes>
  <HiddenSlides>0</HiddenSlides>
  <MMClips>0</MMClips>
  <ScaleCrop>false</ScaleCrop>
  <HeadingPairs>
    <vt:vector size="6" baseType="variant">
      <vt:variant>
        <vt:lpstr>使用字型</vt:lpstr>
      </vt:variant>
      <vt:variant>
        <vt:i4>9</vt:i4>
      </vt:variant>
      <vt:variant>
        <vt:lpstr>佈景主題</vt:lpstr>
      </vt:variant>
      <vt:variant>
        <vt:i4>6</vt:i4>
      </vt:variant>
      <vt:variant>
        <vt:lpstr>投影片標題</vt:lpstr>
      </vt:variant>
      <vt:variant>
        <vt:i4>137</vt:i4>
      </vt:variant>
    </vt:vector>
  </HeadingPairs>
  <TitlesOfParts>
    <vt:vector size="152" baseType="lpstr">
      <vt:lpstr>微軟正黑體</vt:lpstr>
      <vt:lpstr>新細明體</vt:lpstr>
      <vt:lpstr>標楷體</vt:lpstr>
      <vt:lpstr>Arial</vt:lpstr>
      <vt:lpstr>Franklin Gothic Book</vt:lpstr>
      <vt:lpstr>Franklin Gothic Medium</vt:lpstr>
      <vt:lpstr>Times New Roman</vt:lpstr>
      <vt:lpstr>Wingdings</vt:lpstr>
      <vt:lpstr>Wingdings 2</vt:lpstr>
      <vt:lpstr>旅程</vt:lpstr>
      <vt:lpstr>2_旅程</vt:lpstr>
      <vt:lpstr>3_旅程</vt:lpstr>
      <vt:lpstr>8_旅程</vt:lpstr>
      <vt:lpstr>Capsules</vt:lpstr>
      <vt:lpstr>5_旅程</vt:lpstr>
      <vt:lpstr>資訊採購作業與履約管理實務</vt:lpstr>
      <vt:lpstr>PowerPoint 簡報</vt:lpstr>
      <vt:lpstr>PowerPoint 簡報</vt:lpstr>
      <vt:lpstr>PowerPoint 簡報</vt:lpstr>
      <vt:lpstr>PowerPoint 簡報</vt:lpstr>
      <vt:lpstr>PowerPoint 簡報</vt:lpstr>
      <vt:lpstr>電腦及相關服務決標公告須一併傳輸人員薪資</vt:lpstr>
      <vt:lpstr>電腦及相關服務決標公告須一併傳輸人員薪資</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資訊服務採購案之資安檢核事項</vt:lpstr>
      <vt:lpstr>二、110.04.09 修正之資訊服務採購契約範本</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投標須知範本—具敏感性或國安(含資安) 業務範疇</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履約管理事項</vt:lpstr>
      <vt:lpstr>履約管理事項(續)</vt:lpstr>
      <vt:lpstr>履約管理事項(續)</vt:lpstr>
      <vt:lpstr>履約管理事項(續)</vt:lpstr>
      <vt:lpstr>契約變更注意事項(資服契約第17條)</vt:lpstr>
      <vt:lpstr>契約變更注意事項(資服契約第17條)</vt:lpstr>
      <vt:lpstr>契約變更注意事項(資服契約第17條)</vt:lpstr>
      <vt:lpstr>PowerPoint 簡報</vt:lpstr>
      <vt:lpstr>PowerPoint 簡報</vt:lpstr>
      <vt:lpstr>PowerPoint 簡報</vt:lpstr>
      <vt:lpstr>資訊服務採購之驗收</vt:lpstr>
      <vt:lpstr>資訊服務採購之驗收</vt:lpstr>
      <vt:lpstr>PowerPoint 簡報</vt:lpstr>
      <vt:lpstr>驗收紀錄範本</vt:lpstr>
      <vt:lpstr>PowerPoint 簡報</vt:lpstr>
      <vt:lpstr>PowerPoint 簡報</vt:lpstr>
      <vt:lpstr>PowerPoint 簡報</vt:lpstr>
      <vt:lpstr>PowerPoint 簡報</vt:lpstr>
      <vt:lpstr>PowerPoint 簡報</vt:lpstr>
      <vt:lpstr>PowerPoint 簡報</vt:lpstr>
    </vt:vector>
  </TitlesOfParts>
  <Company>npmnt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招標文件製作及採購契約 </dc:title>
  <dc:creator>k904</dc:creator>
  <cp:lastModifiedBy>葉惠美</cp:lastModifiedBy>
  <cp:revision>2450</cp:revision>
  <cp:lastPrinted>1601-01-01T00:00:00Z</cp:lastPrinted>
  <dcterms:created xsi:type="dcterms:W3CDTF">2007-02-08T11:03:57Z</dcterms:created>
  <dcterms:modified xsi:type="dcterms:W3CDTF">2024-09-18T07:54:51Z</dcterms:modified>
</cp:coreProperties>
</file>