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Override3.xml" ContentType="application/vnd.openxmlformats-officedocument.themeOverrid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Override4.xml" ContentType="application/vnd.openxmlformats-officedocument.themeOverrid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Override5.xml" ContentType="application/vnd.openxmlformats-officedocument.themeOverrid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Override6.xml" ContentType="application/vnd.openxmlformats-officedocument.themeOverrid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theme/themeOverride7.xml" ContentType="application/vnd.openxmlformats-officedocument.themeOverrid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 id="2147483896" r:id="rId2"/>
    <p:sldMasterId id="2147487338" r:id="rId3"/>
    <p:sldMasterId id="2147487350" r:id="rId4"/>
    <p:sldMasterId id="2147487403" r:id="rId5"/>
    <p:sldMasterId id="2147487467" r:id="rId6"/>
    <p:sldMasterId id="2147487480" r:id="rId7"/>
    <p:sldMasterId id="2147487492" r:id="rId8"/>
    <p:sldMasterId id="2147487530" r:id="rId9"/>
    <p:sldMasterId id="2147487544" r:id="rId10"/>
    <p:sldMasterId id="2147487556" r:id="rId11"/>
    <p:sldMasterId id="2147487570" r:id="rId12"/>
    <p:sldMasterId id="2147487583" r:id="rId13"/>
  </p:sldMasterIdLst>
  <p:notesMasterIdLst>
    <p:notesMasterId r:id="rId317"/>
  </p:notesMasterIdLst>
  <p:handoutMasterIdLst>
    <p:handoutMasterId r:id="rId318"/>
  </p:handoutMasterIdLst>
  <p:sldIdLst>
    <p:sldId id="1772" r:id="rId14"/>
    <p:sldId id="717" r:id="rId15"/>
    <p:sldId id="1790" r:id="rId16"/>
    <p:sldId id="1791" r:id="rId17"/>
    <p:sldId id="1792" r:id="rId18"/>
    <p:sldId id="1267" r:id="rId19"/>
    <p:sldId id="1461" r:id="rId20"/>
    <p:sldId id="1462" r:id="rId21"/>
    <p:sldId id="1463" r:id="rId22"/>
    <p:sldId id="1560" r:id="rId23"/>
    <p:sldId id="1464" r:id="rId24"/>
    <p:sldId id="1301" r:id="rId25"/>
    <p:sldId id="1704" r:id="rId26"/>
    <p:sldId id="1689" r:id="rId27"/>
    <p:sldId id="1705" r:id="rId28"/>
    <p:sldId id="1702" r:id="rId29"/>
    <p:sldId id="1756" r:id="rId30"/>
    <p:sldId id="1706" r:id="rId31"/>
    <p:sldId id="1707" r:id="rId32"/>
    <p:sldId id="1708" r:id="rId33"/>
    <p:sldId id="1709" r:id="rId34"/>
    <p:sldId id="1714" r:id="rId35"/>
    <p:sldId id="1710" r:id="rId36"/>
    <p:sldId id="1711" r:id="rId37"/>
    <p:sldId id="1712" r:id="rId38"/>
    <p:sldId id="1713" r:id="rId39"/>
    <p:sldId id="1715" r:id="rId40"/>
    <p:sldId id="1716" r:id="rId41"/>
    <p:sldId id="1717" r:id="rId42"/>
    <p:sldId id="1733" r:id="rId43"/>
    <p:sldId id="1993" r:id="rId44"/>
    <p:sldId id="1718" r:id="rId45"/>
    <p:sldId id="1719" r:id="rId46"/>
    <p:sldId id="1720" r:id="rId47"/>
    <p:sldId id="1995" r:id="rId48"/>
    <p:sldId id="1996" r:id="rId49"/>
    <p:sldId id="1721" r:id="rId50"/>
    <p:sldId id="1994" r:id="rId51"/>
    <p:sldId id="1722" r:id="rId52"/>
    <p:sldId id="1723" r:id="rId53"/>
    <p:sldId id="1724" r:id="rId54"/>
    <p:sldId id="1725" r:id="rId55"/>
    <p:sldId id="1726" r:id="rId56"/>
    <p:sldId id="1762" r:id="rId57"/>
    <p:sldId id="1763" r:id="rId58"/>
    <p:sldId id="1729" r:id="rId59"/>
    <p:sldId id="1730" r:id="rId60"/>
    <p:sldId id="1731" r:id="rId61"/>
    <p:sldId id="1732" r:id="rId62"/>
    <p:sldId id="1735" r:id="rId63"/>
    <p:sldId id="1758" r:id="rId64"/>
    <p:sldId id="1759" r:id="rId65"/>
    <p:sldId id="1760" r:id="rId66"/>
    <p:sldId id="1736" r:id="rId67"/>
    <p:sldId id="1737" r:id="rId68"/>
    <p:sldId id="1741" r:id="rId69"/>
    <p:sldId id="1742" r:id="rId70"/>
    <p:sldId id="1743" r:id="rId71"/>
    <p:sldId id="1744" r:id="rId72"/>
    <p:sldId id="1745" r:id="rId73"/>
    <p:sldId id="1738" r:id="rId74"/>
    <p:sldId id="1746" r:id="rId75"/>
    <p:sldId id="1739" r:id="rId76"/>
    <p:sldId id="1740" r:id="rId77"/>
    <p:sldId id="1973" r:id="rId78"/>
    <p:sldId id="1681" r:id="rId79"/>
    <p:sldId id="1682" r:id="rId80"/>
    <p:sldId id="1683" r:id="rId81"/>
    <p:sldId id="1684" r:id="rId82"/>
    <p:sldId id="1685" r:id="rId83"/>
    <p:sldId id="1686" r:id="rId84"/>
    <p:sldId id="1687" r:id="rId85"/>
    <p:sldId id="1688" r:id="rId86"/>
    <p:sldId id="1698" r:id="rId87"/>
    <p:sldId id="1513" r:id="rId88"/>
    <p:sldId id="1697" r:id="rId89"/>
    <p:sldId id="1514" r:id="rId90"/>
    <p:sldId id="1515" r:id="rId91"/>
    <p:sldId id="1516" r:id="rId92"/>
    <p:sldId id="1517" r:id="rId93"/>
    <p:sldId id="1680" r:id="rId94"/>
    <p:sldId id="1696" r:id="rId95"/>
    <p:sldId id="1692" r:id="rId96"/>
    <p:sldId id="1693" r:id="rId97"/>
    <p:sldId id="1694" r:id="rId98"/>
    <p:sldId id="1700" r:id="rId99"/>
    <p:sldId id="1695" r:id="rId100"/>
    <p:sldId id="1699" r:id="rId101"/>
    <p:sldId id="1976" r:id="rId102"/>
    <p:sldId id="1977" r:id="rId103"/>
    <p:sldId id="1978" r:id="rId104"/>
    <p:sldId id="1581" r:id="rId105"/>
    <p:sldId id="1590" r:id="rId106"/>
    <p:sldId id="1591" r:id="rId107"/>
    <p:sldId id="1572" r:id="rId108"/>
    <p:sldId id="1573" r:id="rId109"/>
    <p:sldId id="1574" r:id="rId110"/>
    <p:sldId id="1575" r:id="rId111"/>
    <p:sldId id="1576" r:id="rId112"/>
    <p:sldId id="1734" r:id="rId113"/>
    <p:sldId id="1577" r:id="rId114"/>
    <p:sldId id="1997" r:id="rId115"/>
    <p:sldId id="1998" r:id="rId116"/>
    <p:sldId id="1757" r:id="rId117"/>
    <p:sldId id="1628" r:id="rId118"/>
    <p:sldId id="1761" r:id="rId119"/>
    <p:sldId id="1479" r:id="rId120"/>
    <p:sldId id="1480" r:id="rId121"/>
    <p:sldId id="1999" r:id="rId122"/>
    <p:sldId id="2000" r:id="rId123"/>
    <p:sldId id="1690" r:id="rId124"/>
    <p:sldId id="1691" r:id="rId125"/>
    <p:sldId id="2001" r:id="rId126"/>
    <p:sldId id="2002" r:id="rId127"/>
    <p:sldId id="1793" r:id="rId128"/>
    <p:sldId id="1794" r:id="rId129"/>
    <p:sldId id="1795" r:id="rId130"/>
    <p:sldId id="1968" r:id="rId131"/>
    <p:sldId id="1969" r:id="rId132"/>
    <p:sldId id="1970" r:id="rId133"/>
    <p:sldId id="1971" r:id="rId134"/>
    <p:sldId id="1972" r:id="rId135"/>
    <p:sldId id="1801" r:id="rId136"/>
    <p:sldId id="1802" r:id="rId137"/>
    <p:sldId id="1803" r:id="rId138"/>
    <p:sldId id="1804" r:id="rId139"/>
    <p:sldId id="1808" r:id="rId140"/>
    <p:sldId id="1809" r:id="rId141"/>
    <p:sldId id="1810" r:id="rId142"/>
    <p:sldId id="1811" r:id="rId143"/>
    <p:sldId id="1812" r:id="rId144"/>
    <p:sldId id="1813" r:id="rId145"/>
    <p:sldId id="1814" r:id="rId146"/>
    <p:sldId id="1815" r:id="rId147"/>
    <p:sldId id="1816" r:id="rId148"/>
    <p:sldId id="1817" r:id="rId149"/>
    <p:sldId id="1818" r:id="rId150"/>
    <p:sldId id="1819" r:id="rId151"/>
    <p:sldId id="1820" r:id="rId152"/>
    <p:sldId id="1821" r:id="rId153"/>
    <p:sldId id="1822" r:id="rId154"/>
    <p:sldId id="1823" r:id="rId155"/>
    <p:sldId id="1824" r:id="rId156"/>
    <p:sldId id="1825" r:id="rId157"/>
    <p:sldId id="1826" r:id="rId158"/>
    <p:sldId id="1827" r:id="rId159"/>
    <p:sldId id="1828" r:id="rId160"/>
    <p:sldId id="1829" r:id="rId161"/>
    <p:sldId id="1830" r:id="rId162"/>
    <p:sldId id="1831" r:id="rId163"/>
    <p:sldId id="1832" r:id="rId164"/>
    <p:sldId id="1833" r:id="rId165"/>
    <p:sldId id="1834" r:id="rId166"/>
    <p:sldId id="1835" r:id="rId167"/>
    <p:sldId id="1836" r:id="rId168"/>
    <p:sldId id="1837" r:id="rId169"/>
    <p:sldId id="1838" r:id="rId170"/>
    <p:sldId id="1839" r:id="rId171"/>
    <p:sldId id="1840" r:id="rId172"/>
    <p:sldId id="1841" r:id="rId173"/>
    <p:sldId id="1842" r:id="rId174"/>
    <p:sldId id="1843" r:id="rId175"/>
    <p:sldId id="1844" r:id="rId176"/>
    <p:sldId id="1845" r:id="rId177"/>
    <p:sldId id="1846" r:id="rId178"/>
    <p:sldId id="1847" r:id="rId179"/>
    <p:sldId id="1848" r:id="rId180"/>
    <p:sldId id="1849" r:id="rId181"/>
    <p:sldId id="1850" r:id="rId182"/>
    <p:sldId id="1851" r:id="rId183"/>
    <p:sldId id="1852" r:id="rId184"/>
    <p:sldId id="1853" r:id="rId185"/>
    <p:sldId id="1854" r:id="rId186"/>
    <p:sldId id="1855" r:id="rId187"/>
    <p:sldId id="1856" r:id="rId188"/>
    <p:sldId id="1857" r:id="rId189"/>
    <p:sldId id="1858" r:id="rId190"/>
    <p:sldId id="1859" r:id="rId191"/>
    <p:sldId id="1860" r:id="rId192"/>
    <p:sldId id="1861" r:id="rId193"/>
    <p:sldId id="1862" r:id="rId194"/>
    <p:sldId id="1863" r:id="rId195"/>
    <p:sldId id="1864" r:id="rId196"/>
    <p:sldId id="1865" r:id="rId197"/>
    <p:sldId id="1866" r:id="rId198"/>
    <p:sldId id="1867" r:id="rId199"/>
    <p:sldId id="1868" r:id="rId200"/>
    <p:sldId id="1869" r:id="rId201"/>
    <p:sldId id="1870" r:id="rId202"/>
    <p:sldId id="1871" r:id="rId203"/>
    <p:sldId id="1872" r:id="rId204"/>
    <p:sldId id="1873" r:id="rId205"/>
    <p:sldId id="1874" r:id="rId206"/>
    <p:sldId id="1875" r:id="rId207"/>
    <p:sldId id="1876" r:id="rId208"/>
    <p:sldId id="1877" r:id="rId209"/>
    <p:sldId id="1878" r:id="rId210"/>
    <p:sldId id="1879" r:id="rId211"/>
    <p:sldId id="1880" r:id="rId212"/>
    <p:sldId id="1881" r:id="rId213"/>
    <p:sldId id="1882" r:id="rId214"/>
    <p:sldId id="1979" r:id="rId215"/>
    <p:sldId id="1980" r:id="rId216"/>
    <p:sldId id="1981" r:id="rId217"/>
    <p:sldId id="1885" r:id="rId218"/>
    <p:sldId id="1886" r:id="rId219"/>
    <p:sldId id="1887" r:id="rId220"/>
    <p:sldId id="1888" r:id="rId221"/>
    <p:sldId id="1889" r:id="rId222"/>
    <p:sldId id="1890" r:id="rId223"/>
    <p:sldId id="1891" r:id="rId224"/>
    <p:sldId id="1892" r:id="rId225"/>
    <p:sldId id="1893" r:id="rId226"/>
    <p:sldId id="1894" r:id="rId227"/>
    <p:sldId id="1895" r:id="rId228"/>
    <p:sldId id="1896" r:id="rId229"/>
    <p:sldId id="1897" r:id="rId230"/>
    <p:sldId id="1898" r:id="rId231"/>
    <p:sldId id="1899" r:id="rId232"/>
    <p:sldId id="1900" r:id="rId233"/>
    <p:sldId id="1901" r:id="rId234"/>
    <p:sldId id="1902" r:id="rId235"/>
    <p:sldId id="1903" r:id="rId236"/>
    <p:sldId id="1904" r:id="rId237"/>
    <p:sldId id="1905" r:id="rId238"/>
    <p:sldId id="1906" r:id="rId239"/>
    <p:sldId id="1907" r:id="rId240"/>
    <p:sldId id="1908" r:id="rId241"/>
    <p:sldId id="1909" r:id="rId242"/>
    <p:sldId id="1910" r:id="rId243"/>
    <p:sldId id="1911" r:id="rId244"/>
    <p:sldId id="1912" r:id="rId245"/>
    <p:sldId id="1913" r:id="rId246"/>
    <p:sldId id="1914" r:id="rId247"/>
    <p:sldId id="1915" r:id="rId248"/>
    <p:sldId id="1916" r:id="rId249"/>
    <p:sldId id="1917" r:id="rId250"/>
    <p:sldId id="1918" r:id="rId251"/>
    <p:sldId id="1919" r:id="rId252"/>
    <p:sldId id="1920" r:id="rId253"/>
    <p:sldId id="1921" r:id="rId254"/>
    <p:sldId id="1922" r:id="rId255"/>
    <p:sldId id="1923" r:id="rId256"/>
    <p:sldId id="1924" r:id="rId257"/>
    <p:sldId id="1982" r:id="rId258"/>
    <p:sldId id="1983" r:id="rId259"/>
    <p:sldId id="1984" r:id="rId260"/>
    <p:sldId id="1985" r:id="rId261"/>
    <p:sldId id="1986" r:id="rId262"/>
    <p:sldId id="1987" r:id="rId263"/>
    <p:sldId id="1988" r:id="rId264"/>
    <p:sldId id="1989" r:id="rId265"/>
    <p:sldId id="1990" r:id="rId266"/>
    <p:sldId id="1991" r:id="rId267"/>
    <p:sldId id="1925" r:id="rId268"/>
    <p:sldId id="1926" r:id="rId269"/>
    <p:sldId id="1927" r:id="rId270"/>
    <p:sldId id="1928" r:id="rId271"/>
    <p:sldId id="1974" r:id="rId272"/>
    <p:sldId id="1975" r:id="rId273"/>
    <p:sldId id="1929" r:id="rId274"/>
    <p:sldId id="1930" r:id="rId275"/>
    <p:sldId id="1931" r:id="rId276"/>
    <p:sldId id="1932" r:id="rId277"/>
    <p:sldId id="1933" r:id="rId278"/>
    <p:sldId id="1992" r:id="rId279"/>
    <p:sldId id="1934" r:id="rId280"/>
    <p:sldId id="1936" r:id="rId281"/>
    <p:sldId id="1937" r:id="rId282"/>
    <p:sldId id="1938" r:id="rId283"/>
    <p:sldId id="1939" r:id="rId284"/>
    <p:sldId id="1940" r:id="rId285"/>
    <p:sldId id="1941" r:id="rId286"/>
    <p:sldId id="1942" r:id="rId287"/>
    <p:sldId id="1943" r:id="rId288"/>
    <p:sldId id="1944" r:id="rId289"/>
    <p:sldId id="1945" r:id="rId290"/>
    <p:sldId id="1946" r:id="rId291"/>
    <p:sldId id="1947" r:id="rId292"/>
    <p:sldId id="1948" r:id="rId293"/>
    <p:sldId id="1949" r:id="rId294"/>
    <p:sldId id="1950" r:id="rId295"/>
    <p:sldId id="1951" r:id="rId296"/>
    <p:sldId id="1952" r:id="rId297"/>
    <p:sldId id="1953" r:id="rId298"/>
    <p:sldId id="1954" r:id="rId299"/>
    <p:sldId id="1955" r:id="rId300"/>
    <p:sldId id="1956" r:id="rId301"/>
    <p:sldId id="1957" r:id="rId302"/>
    <p:sldId id="1958" r:id="rId303"/>
    <p:sldId id="1959" r:id="rId304"/>
    <p:sldId id="1960" r:id="rId305"/>
    <p:sldId id="1961" r:id="rId306"/>
    <p:sldId id="1962" r:id="rId307"/>
    <p:sldId id="1963" r:id="rId308"/>
    <p:sldId id="1964" r:id="rId309"/>
    <p:sldId id="1965" r:id="rId310"/>
    <p:sldId id="1966" r:id="rId311"/>
    <p:sldId id="1967" r:id="rId312"/>
    <p:sldId id="2003" r:id="rId313"/>
    <p:sldId id="2004" r:id="rId314"/>
    <p:sldId id="2005" r:id="rId315"/>
    <p:sldId id="1456" r:id="rId316"/>
  </p:sldIdLst>
  <p:sldSz cx="9144000" cy="6858000" type="screen4x3"/>
  <p:notesSz cx="7104063" cy="10234613"/>
  <p:defaultTex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800000"/>
    <a:srgbClr val="000066"/>
    <a:srgbClr val="990000"/>
    <a:srgbClr val="000000"/>
    <a:srgbClr val="FFFFFF"/>
    <a:srgbClr val="0099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547" autoAdjust="0"/>
    <p:restoredTop sz="94584" autoAdjust="0"/>
  </p:normalViewPr>
  <p:slideViewPr>
    <p:cSldViewPr>
      <p:cViewPr varScale="1">
        <p:scale>
          <a:sx n="62" d="100"/>
          <a:sy n="62" d="100"/>
        </p:scale>
        <p:origin x="34"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07019"/>
    </p:cViewPr>
  </p:sorterViewPr>
  <p:notesViewPr>
    <p:cSldViewPr>
      <p:cViewPr varScale="1">
        <p:scale>
          <a:sx n="58" d="100"/>
          <a:sy n="58" d="100"/>
        </p:scale>
        <p:origin x="-1812" y="-72"/>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4.xml"/><Relationship Id="rId299" Type="http://schemas.openxmlformats.org/officeDocument/2006/relationships/slide" Target="slides/slide286.xml"/><Relationship Id="rId21" Type="http://schemas.openxmlformats.org/officeDocument/2006/relationships/slide" Target="slides/slide8.xml"/><Relationship Id="rId63" Type="http://schemas.openxmlformats.org/officeDocument/2006/relationships/slide" Target="slides/slide50.xml"/><Relationship Id="rId159" Type="http://schemas.openxmlformats.org/officeDocument/2006/relationships/slide" Target="slides/slide146.xml"/><Relationship Id="rId170" Type="http://schemas.openxmlformats.org/officeDocument/2006/relationships/slide" Target="slides/slide157.xml"/><Relationship Id="rId226" Type="http://schemas.openxmlformats.org/officeDocument/2006/relationships/slide" Target="slides/slide213.xml"/><Relationship Id="rId268" Type="http://schemas.openxmlformats.org/officeDocument/2006/relationships/slide" Target="slides/slide255.xml"/><Relationship Id="rId32" Type="http://schemas.openxmlformats.org/officeDocument/2006/relationships/slide" Target="slides/slide19.xml"/><Relationship Id="rId74" Type="http://schemas.openxmlformats.org/officeDocument/2006/relationships/slide" Target="slides/slide61.xml"/><Relationship Id="rId128" Type="http://schemas.openxmlformats.org/officeDocument/2006/relationships/slide" Target="slides/slide115.xml"/><Relationship Id="rId5" Type="http://schemas.openxmlformats.org/officeDocument/2006/relationships/slideMaster" Target="slideMasters/slideMaster5.xml"/><Relationship Id="rId181" Type="http://schemas.openxmlformats.org/officeDocument/2006/relationships/slide" Target="slides/slide168.xml"/><Relationship Id="rId237" Type="http://schemas.openxmlformats.org/officeDocument/2006/relationships/slide" Target="slides/slide224.xml"/><Relationship Id="rId279" Type="http://schemas.openxmlformats.org/officeDocument/2006/relationships/slide" Target="slides/slide266.xml"/><Relationship Id="rId43" Type="http://schemas.openxmlformats.org/officeDocument/2006/relationships/slide" Target="slides/slide30.xml"/><Relationship Id="rId139" Type="http://schemas.openxmlformats.org/officeDocument/2006/relationships/slide" Target="slides/slide126.xml"/><Relationship Id="rId290" Type="http://schemas.openxmlformats.org/officeDocument/2006/relationships/slide" Target="slides/slide277.xml"/><Relationship Id="rId304" Type="http://schemas.openxmlformats.org/officeDocument/2006/relationships/slide" Target="slides/slide291.xml"/><Relationship Id="rId85" Type="http://schemas.openxmlformats.org/officeDocument/2006/relationships/slide" Target="slides/slide72.xml"/><Relationship Id="rId150" Type="http://schemas.openxmlformats.org/officeDocument/2006/relationships/slide" Target="slides/slide137.xml"/><Relationship Id="rId192" Type="http://schemas.openxmlformats.org/officeDocument/2006/relationships/slide" Target="slides/slide179.xml"/><Relationship Id="rId206" Type="http://schemas.openxmlformats.org/officeDocument/2006/relationships/slide" Target="slides/slide193.xml"/><Relationship Id="rId248" Type="http://schemas.openxmlformats.org/officeDocument/2006/relationships/slide" Target="slides/slide235.xml"/><Relationship Id="rId12" Type="http://schemas.openxmlformats.org/officeDocument/2006/relationships/slideMaster" Target="slideMasters/slideMaster12.xml"/><Relationship Id="rId108" Type="http://schemas.openxmlformats.org/officeDocument/2006/relationships/slide" Target="slides/slide95.xml"/><Relationship Id="rId315" Type="http://schemas.openxmlformats.org/officeDocument/2006/relationships/slide" Target="slides/slide302.xml"/><Relationship Id="rId54" Type="http://schemas.openxmlformats.org/officeDocument/2006/relationships/slide" Target="slides/slide41.xml"/><Relationship Id="rId96" Type="http://schemas.openxmlformats.org/officeDocument/2006/relationships/slide" Target="slides/slide83.xml"/><Relationship Id="rId161" Type="http://schemas.openxmlformats.org/officeDocument/2006/relationships/slide" Target="slides/slide148.xml"/><Relationship Id="rId217" Type="http://schemas.openxmlformats.org/officeDocument/2006/relationships/slide" Target="slides/slide204.xml"/><Relationship Id="rId259" Type="http://schemas.openxmlformats.org/officeDocument/2006/relationships/slide" Target="slides/slide246.xml"/><Relationship Id="rId23" Type="http://schemas.openxmlformats.org/officeDocument/2006/relationships/slide" Target="slides/slide10.xml"/><Relationship Id="rId119" Type="http://schemas.openxmlformats.org/officeDocument/2006/relationships/slide" Target="slides/slide106.xml"/><Relationship Id="rId270" Type="http://schemas.openxmlformats.org/officeDocument/2006/relationships/slide" Target="slides/slide257.xml"/><Relationship Id="rId65" Type="http://schemas.openxmlformats.org/officeDocument/2006/relationships/slide" Target="slides/slide52.xml"/><Relationship Id="rId130" Type="http://schemas.openxmlformats.org/officeDocument/2006/relationships/slide" Target="slides/slide117.xml"/><Relationship Id="rId172" Type="http://schemas.openxmlformats.org/officeDocument/2006/relationships/slide" Target="slides/slide159.xml"/><Relationship Id="rId228" Type="http://schemas.openxmlformats.org/officeDocument/2006/relationships/slide" Target="slides/slide215.xml"/><Relationship Id="rId281" Type="http://schemas.openxmlformats.org/officeDocument/2006/relationships/slide" Target="slides/slide268.xml"/><Relationship Id="rId34" Type="http://schemas.openxmlformats.org/officeDocument/2006/relationships/slide" Target="slides/slide21.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20" Type="http://schemas.openxmlformats.org/officeDocument/2006/relationships/slide" Target="slides/slide107.xml"/><Relationship Id="rId141" Type="http://schemas.openxmlformats.org/officeDocument/2006/relationships/slide" Target="slides/slide128.xml"/><Relationship Id="rId7" Type="http://schemas.openxmlformats.org/officeDocument/2006/relationships/slideMaster" Target="slideMasters/slideMaster7.xml"/><Relationship Id="rId162" Type="http://schemas.openxmlformats.org/officeDocument/2006/relationships/slide" Target="slides/slide149.xml"/><Relationship Id="rId183" Type="http://schemas.openxmlformats.org/officeDocument/2006/relationships/slide" Target="slides/slide170.xml"/><Relationship Id="rId218" Type="http://schemas.openxmlformats.org/officeDocument/2006/relationships/slide" Target="slides/slide205.xml"/><Relationship Id="rId239" Type="http://schemas.openxmlformats.org/officeDocument/2006/relationships/slide" Target="slides/slide226.xml"/><Relationship Id="rId250" Type="http://schemas.openxmlformats.org/officeDocument/2006/relationships/slide" Target="slides/slide237.xml"/><Relationship Id="rId271" Type="http://schemas.openxmlformats.org/officeDocument/2006/relationships/slide" Target="slides/slide258.xml"/><Relationship Id="rId292" Type="http://schemas.openxmlformats.org/officeDocument/2006/relationships/slide" Target="slides/slide279.xml"/><Relationship Id="rId306" Type="http://schemas.openxmlformats.org/officeDocument/2006/relationships/slide" Target="slides/slide293.xml"/><Relationship Id="rId24" Type="http://schemas.openxmlformats.org/officeDocument/2006/relationships/slide" Target="slides/slide11.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31" Type="http://schemas.openxmlformats.org/officeDocument/2006/relationships/slide" Target="slides/slide118.xml"/><Relationship Id="rId152" Type="http://schemas.openxmlformats.org/officeDocument/2006/relationships/slide" Target="slides/slide139.xml"/><Relationship Id="rId173" Type="http://schemas.openxmlformats.org/officeDocument/2006/relationships/slide" Target="slides/slide160.xml"/><Relationship Id="rId194" Type="http://schemas.openxmlformats.org/officeDocument/2006/relationships/slide" Target="slides/slide181.xml"/><Relationship Id="rId208" Type="http://schemas.openxmlformats.org/officeDocument/2006/relationships/slide" Target="slides/slide195.xml"/><Relationship Id="rId229" Type="http://schemas.openxmlformats.org/officeDocument/2006/relationships/slide" Target="slides/slide216.xml"/><Relationship Id="rId240" Type="http://schemas.openxmlformats.org/officeDocument/2006/relationships/slide" Target="slides/slide227.xml"/><Relationship Id="rId261" Type="http://schemas.openxmlformats.org/officeDocument/2006/relationships/slide" Target="slides/slide248.xml"/><Relationship Id="rId14" Type="http://schemas.openxmlformats.org/officeDocument/2006/relationships/slide" Target="slides/slide1.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282" Type="http://schemas.openxmlformats.org/officeDocument/2006/relationships/slide" Target="slides/slide269.xml"/><Relationship Id="rId317" Type="http://schemas.openxmlformats.org/officeDocument/2006/relationships/notesMaster" Target="notesMasters/notesMaster1.xml"/><Relationship Id="rId8" Type="http://schemas.openxmlformats.org/officeDocument/2006/relationships/slideMaster" Target="slideMasters/slideMaster8.xml"/><Relationship Id="rId98" Type="http://schemas.openxmlformats.org/officeDocument/2006/relationships/slide" Target="slides/slide85.xml"/><Relationship Id="rId121" Type="http://schemas.openxmlformats.org/officeDocument/2006/relationships/slide" Target="slides/slide108.xml"/><Relationship Id="rId142" Type="http://schemas.openxmlformats.org/officeDocument/2006/relationships/slide" Target="slides/slide129.xml"/><Relationship Id="rId163" Type="http://schemas.openxmlformats.org/officeDocument/2006/relationships/slide" Target="slides/slide150.xml"/><Relationship Id="rId184" Type="http://schemas.openxmlformats.org/officeDocument/2006/relationships/slide" Target="slides/slide171.xml"/><Relationship Id="rId219" Type="http://schemas.openxmlformats.org/officeDocument/2006/relationships/slide" Target="slides/slide206.xml"/><Relationship Id="rId230" Type="http://schemas.openxmlformats.org/officeDocument/2006/relationships/slide" Target="slides/slide217.xml"/><Relationship Id="rId251" Type="http://schemas.openxmlformats.org/officeDocument/2006/relationships/slide" Target="slides/slide238.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72" Type="http://schemas.openxmlformats.org/officeDocument/2006/relationships/slide" Target="slides/slide259.xml"/><Relationship Id="rId293" Type="http://schemas.openxmlformats.org/officeDocument/2006/relationships/slide" Target="slides/slide280.xml"/><Relationship Id="rId307" Type="http://schemas.openxmlformats.org/officeDocument/2006/relationships/slide" Target="slides/slide294.xml"/><Relationship Id="rId88" Type="http://schemas.openxmlformats.org/officeDocument/2006/relationships/slide" Target="slides/slide75.xml"/><Relationship Id="rId111" Type="http://schemas.openxmlformats.org/officeDocument/2006/relationships/slide" Target="slides/slide98.xml"/><Relationship Id="rId132" Type="http://schemas.openxmlformats.org/officeDocument/2006/relationships/slide" Target="slides/slide119.xml"/><Relationship Id="rId153" Type="http://schemas.openxmlformats.org/officeDocument/2006/relationships/slide" Target="slides/slide140.xml"/><Relationship Id="rId174" Type="http://schemas.openxmlformats.org/officeDocument/2006/relationships/slide" Target="slides/slide161.xml"/><Relationship Id="rId195" Type="http://schemas.openxmlformats.org/officeDocument/2006/relationships/slide" Target="slides/slide182.xml"/><Relationship Id="rId209" Type="http://schemas.openxmlformats.org/officeDocument/2006/relationships/slide" Target="slides/slide196.xml"/><Relationship Id="rId220" Type="http://schemas.openxmlformats.org/officeDocument/2006/relationships/slide" Target="slides/slide207.xml"/><Relationship Id="rId241" Type="http://schemas.openxmlformats.org/officeDocument/2006/relationships/slide" Target="slides/slide228.xml"/><Relationship Id="rId15" Type="http://schemas.openxmlformats.org/officeDocument/2006/relationships/slide" Target="slides/slide2.xml"/><Relationship Id="rId36" Type="http://schemas.openxmlformats.org/officeDocument/2006/relationships/slide" Target="slides/slide23.xml"/><Relationship Id="rId57" Type="http://schemas.openxmlformats.org/officeDocument/2006/relationships/slide" Target="slides/slide44.xml"/><Relationship Id="rId262" Type="http://schemas.openxmlformats.org/officeDocument/2006/relationships/slide" Target="slides/slide249.xml"/><Relationship Id="rId283" Type="http://schemas.openxmlformats.org/officeDocument/2006/relationships/slide" Target="slides/slide270.xml"/><Relationship Id="rId318" Type="http://schemas.openxmlformats.org/officeDocument/2006/relationships/handoutMaster" Target="handoutMasters/handoutMaster1.xml"/><Relationship Id="rId78" Type="http://schemas.openxmlformats.org/officeDocument/2006/relationships/slide" Target="slides/slide65.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slide" Target="slides/slide109.xml"/><Relationship Id="rId143" Type="http://schemas.openxmlformats.org/officeDocument/2006/relationships/slide" Target="slides/slide130.xml"/><Relationship Id="rId164" Type="http://schemas.openxmlformats.org/officeDocument/2006/relationships/slide" Target="slides/slide151.xml"/><Relationship Id="rId185" Type="http://schemas.openxmlformats.org/officeDocument/2006/relationships/slide" Target="slides/slide172.xml"/><Relationship Id="rId9" Type="http://schemas.openxmlformats.org/officeDocument/2006/relationships/slideMaster" Target="slideMasters/slideMaster9.xml"/><Relationship Id="rId210" Type="http://schemas.openxmlformats.org/officeDocument/2006/relationships/slide" Target="slides/slide197.xml"/><Relationship Id="rId26" Type="http://schemas.openxmlformats.org/officeDocument/2006/relationships/slide" Target="slides/slide13.xml"/><Relationship Id="rId231" Type="http://schemas.openxmlformats.org/officeDocument/2006/relationships/slide" Target="slides/slide218.xml"/><Relationship Id="rId252" Type="http://schemas.openxmlformats.org/officeDocument/2006/relationships/slide" Target="slides/slide239.xml"/><Relationship Id="rId273" Type="http://schemas.openxmlformats.org/officeDocument/2006/relationships/slide" Target="slides/slide260.xml"/><Relationship Id="rId294" Type="http://schemas.openxmlformats.org/officeDocument/2006/relationships/slide" Target="slides/slide281.xml"/><Relationship Id="rId308" Type="http://schemas.openxmlformats.org/officeDocument/2006/relationships/slide" Target="slides/slide295.xml"/><Relationship Id="rId47" Type="http://schemas.openxmlformats.org/officeDocument/2006/relationships/slide" Target="slides/slide34.xml"/><Relationship Id="rId68" Type="http://schemas.openxmlformats.org/officeDocument/2006/relationships/slide" Target="slides/slide55.xml"/><Relationship Id="rId89" Type="http://schemas.openxmlformats.org/officeDocument/2006/relationships/slide" Target="slides/slide76.xml"/><Relationship Id="rId112" Type="http://schemas.openxmlformats.org/officeDocument/2006/relationships/slide" Target="slides/slide99.xml"/><Relationship Id="rId133" Type="http://schemas.openxmlformats.org/officeDocument/2006/relationships/slide" Target="slides/slide120.xml"/><Relationship Id="rId154" Type="http://schemas.openxmlformats.org/officeDocument/2006/relationships/slide" Target="slides/slide141.xml"/><Relationship Id="rId175" Type="http://schemas.openxmlformats.org/officeDocument/2006/relationships/slide" Target="slides/slide162.xml"/><Relationship Id="rId196" Type="http://schemas.openxmlformats.org/officeDocument/2006/relationships/slide" Target="slides/slide183.xml"/><Relationship Id="rId200" Type="http://schemas.openxmlformats.org/officeDocument/2006/relationships/slide" Target="slides/slide187.xml"/><Relationship Id="rId16" Type="http://schemas.openxmlformats.org/officeDocument/2006/relationships/slide" Target="slides/slide3.xml"/><Relationship Id="rId221" Type="http://schemas.openxmlformats.org/officeDocument/2006/relationships/slide" Target="slides/slide208.xml"/><Relationship Id="rId242" Type="http://schemas.openxmlformats.org/officeDocument/2006/relationships/slide" Target="slides/slide229.xml"/><Relationship Id="rId263" Type="http://schemas.openxmlformats.org/officeDocument/2006/relationships/slide" Target="slides/slide250.xml"/><Relationship Id="rId284" Type="http://schemas.openxmlformats.org/officeDocument/2006/relationships/slide" Target="slides/slide271.xml"/><Relationship Id="rId319" Type="http://schemas.openxmlformats.org/officeDocument/2006/relationships/presProps" Target="presProps.xml"/><Relationship Id="rId37" Type="http://schemas.openxmlformats.org/officeDocument/2006/relationships/slide" Target="slides/slide24.xml"/><Relationship Id="rId58" Type="http://schemas.openxmlformats.org/officeDocument/2006/relationships/slide" Target="slides/slide45.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slide" Target="slides/slide110.xml"/><Relationship Id="rId144" Type="http://schemas.openxmlformats.org/officeDocument/2006/relationships/slide" Target="slides/slide131.xml"/><Relationship Id="rId90" Type="http://schemas.openxmlformats.org/officeDocument/2006/relationships/slide" Target="slides/slide77.xml"/><Relationship Id="rId165" Type="http://schemas.openxmlformats.org/officeDocument/2006/relationships/slide" Target="slides/slide152.xml"/><Relationship Id="rId186" Type="http://schemas.openxmlformats.org/officeDocument/2006/relationships/slide" Target="slides/slide173.xml"/><Relationship Id="rId211" Type="http://schemas.openxmlformats.org/officeDocument/2006/relationships/slide" Target="slides/slide198.xml"/><Relationship Id="rId232" Type="http://schemas.openxmlformats.org/officeDocument/2006/relationships/slide" Target="slides/slide219.xml"/><Relationship Id="rId253" Type="http://schemas.openxmlformats.org/officeDocument/2006/relationships/slide" Target="slides/slide240.xml"/><Relationship Id="rId274" Type="http://schemas.openxmlformats.org/officeDocument/2006/relationships/slide" Target="slides/slide261.xml"/><Relationship Id="rId295" Type="http://schemas.openxmlformats.org/officeDocument/2006/relationships/slide" Target="slides/slide282.xml"/><Relationship Id="rId309" Type="http://schemas.openxmlformats.org/officeDocument/2006/relationships/slide" Target="slides/slide296.xml"/><Relationship Id="rId27" Type="http://schemas.openxmlformats.org/officeDocument/2006/relationships/slide" Target="slides/slide14.xml"/><Relationship Id="rId48" Type="http://schemas.openxmlformats.org/officeDocument/2006/relationships/slide" Target="slides/slide35.xml"/><Relationship Id="rId69" Type="http://schemas.openxmlformats.org/officeDocument/2006/relationships/slide" Target="slides/slide56.xml"/><Relationship Id="rId113" Type="http://schemas.openxmlformats.org/officeDocument/2006/relationships/slide" Target="slides/slide100.xml"/><Relationship Id="rId134" Type="http://schemas.openxmlformats.org/officeDocument/2006/relationships/slide" Target="slides/slide121.xml"/><Relationship Id="rId320" Type="http://schemas.openxmlformats.org/officeDocument/2006/relationships/viewProps" Target="viewProps.xml"/><Relationship Id="rId80" Type="http://schemas.openxmlformats.org/officeDocument/2006/relationships/slide" Target="slides/slide67.xml"/><Relationship Id="rId155" Type="http://schemas.openxmlformats.org/officeDocument/2006/relationships/slide" Target="slides/slide142.xml"/><Relationship Id="rId176" Type="http://schemas.openxmlformats.org/officeDocument/2006/relationships/slide" Target="slides/slide163.xml"/><Relationship Id="rId197" Type="http://schemas.openxmlformats.org/officeDocument/2006/relationships/slide" Target="slides/slide184.xml"/><Relationship Id="rId201" Type="http://schemas.openxmlformats.org/officeDocument/2006/relationships/slide" Target="slides/slide188.xml"/><Relationship Id="rId222" Type="http://schemas.openxmlformats.org/officeDocument/2006/relationships/slide" Target="slides/slide209.xml"/><Relationship Id="rId243" Type="http://schemas.openxmlformats.org/officeDocument/2006/relationships/slide" Target="slides/slide230.xml"/><Relationship Id="rId264" Type="http://schemas.openxmlformats.org/officeDocument/2006/relationships/slide" Target="slides/slide251.xml"/><Relationship Id="rId285" Type="http://schemas.openxmlformats.org/officeDocument/2006/relationships/slide" Target="slides/slide272.xml"/><Relationship Id="rId17" Type="http://schemas.openxmlformats.org/officeDocument/2006/relationships/slide" Target="slides/slide4.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24" Type="http://schemas.openxmlformats.org/officeDocument/2006/relationships/slide" Target="slides/slide111.xml"/><Relationship Id="rId310" Type="http://schemas.openxmlformats.org/officeDocument/2006/relationships/slide" Target="slides/slide297.xml"/><Relationship Id="rId70" Type="http://schemas.openxmlformats.org/officeDocument/2006/relationships/slide" Target="slides/slide57.xml"/><Relationship Id="rId91" Type="http://schemas.openxmlformats.org/officeDocument/2006/relationships/slide" Target="slides/slide78.xml"/><Relationship Id="rId145" Type="http://schemas.openxmlformats.org/officeDocument/2006/relationships/slide" Target="slides/slide132.xml"/><Relationship Id="rId166" Type="http://schemas.openxmlformats.org/officeDocument/2006/relationships/slide" Target="slides/slide153.xml"/><Relationship Id="rId187" Type="http://schemas.openxmlformats.org/officeDocument/2006/relationships/slide" Target="slides/slide174.xml"/><Relationship Id="rId1" Type="http://schemas.openxmlformats.org/officeDocument/2006/relationships/slideMaster" Target="slideMasters/slideMaster1.xml"/><Relationship Id="rId212" Type="http://schemas.openxmlformats.org/officeDocument/2006/relationships/slide" Target="slides/slide199.xml"/><Relationship Id="rId233" Type="http://schemas.openxmlformats.org/officeDocument/2006/relationships/slide" Target="slides/slide220.xml"/><Relationship Id="rId254" Type="http://schemas.openxmlformats.org/officeDocument/2006/relationships/slide" Target="slides/slide241.xml"/><Relationship Id="rId28" Type="http://schemas.openxmlformats.org/officeDocument/2006/relationships/slide" Target="slides/slide15.xml"/><Relationship Id="rId49" Type="http://schemas.openxmlformats.org/officeDocument/2006/relationships/slide" Target="slides/slide36.xml"/><Relationship Id="rId114" Type="http://schemas.openxmlformats.org/officeDocument/2006/relationships/slide" Target="slides/slide101.xml"/><Relationship Id="rId275" Type="http://schemas.openxmlformats.org/officeDocument/2006/relationships/slide" Target="slides/slide262.xml"/><Relationship Id="rId296" Type="http://schemas.openxmlformats.org/officeDocument/2006/relationships/slide" Target="slides/slide283.xml"/><Relationship Id="rId300" Type="http://schemas.openxmlformats.org/officeDocument/2006/relationships/slide" Target="slides/slide287.xml"/><Relationship Id="rId60" Type="http://schemas.openxmlformats.org/officeDocument/2006/relationships/slide" Target="slides/slide47.xml"/><Relationship Id="rId81" Type="http://schemas.openxmlformats.org/officeDocument/2006/relationships/slide" Target="slides/slide68.xml"/><Relationship Id="rId135" Type="http://schemas.openxmlformats.org/officeDocument/2006/relationships/slide" Target="slides/slide122.xml"/><Relationship Id="rId156" Type="http://schemas.openxmlformats.org/officeDocument/2006/relationships/slide" Target="slides/slide143.xml"/><Relationship Id="rId177" Type="http://schemas.openxmlformats.org/officeDocument/2006/relationships/slide" Target="slides/slide164.xml"/><Relationship Id="rId198" Type="http://schemas.openxmlformats.org/officeDocument/2006/relationships/slide" Target="slides/slide185.xml"/><Relationship Id="rId321" Type="http://schemas.openxmlformats.org/officeDocument/2006/relationships/theme" Target="theme/theme1.xml"/><Relationship Id="rId202" Type="http://schemas.openxmlformats.org/officeDocument/2006/relationships/slide" Target="slides/slide189.xml"/><Relationship Id="rId223" Type="http://schemas.openxmlformats.org/officeDocument/2006/relationships/slide" Target="slides/slide210.xml"/><Relationship Id="rId244" Type="http://schemas.openxmlformats.org/officeDocument/2006/relationships/slide" Target="slides/slide231.xml"/><Relationship Id="rId18" Type="http://schemas.openxmlformats.org/officeDocument/2006/relationships/slide" Target="slides/slide5.xml"/><Relationship Id="rId39" Type="http://schemas.openxmlformats.org/officeDocument/2006/relationships/slide" Target="slides/slide26.xml"/><Relationship Id="rId265" Type="http://schemas.openxmlformats.org/officeDocument/2006/relationships/slide" Target="slides/slide252.xml"/><Relationship Id="rId286" Type="http://schemas.openxmlformats.org/officeDocument/2006/relationships/slide" Target="slides/slide273.xml"/><Relationship Id="rId50" Type="http://schemas.openxmlformats.org/officeDocument/2006/relationships/slide" Target="slides/slide37.xml"/><Relationship Id="rId104" Type="http://schemas.openxmlformats.org/officeDocument/2006/relationships/slide" Target="slides/slide91.xml"/><Relationship Id="rId125" Type="http://schemas.openxmlformats.org/officeDocument/2006/relationships/slide" Target="slides/slide112.xml"/><Relationship Id="rId146" Type="http://schemas.openxmlformats.org/officeDocument/2006/relationships/slide" Target="slides/slide133.xml"/><Relationship Id="rId167" Type="http://schemas.openxmlformats.org/officeDocument/2006/relationships/slide" Target="slides/slide154.xml"/><Relationship Id="rId188" Type="http://schemas.openxmlformats.org/officeDocument/2006/relationships/slide" Target="slides/slide175.xml"/><Relationship Id="rId311" Type="http://schemas.openxmlformats.org/officeDocument/2006/relationships/slide" Target="slides/slide298.xml"/><Relationship Id="rId71" Type="http://schemas.openxmlformats.org/officeDocument/2006/relationships/slide" Target="slides/slide58.xml"/><Relationship Id="rId92" Type="http://schemas.openxmlformats.org/officeDocument/2006/relationships/slide" Target="slides/slide79.xml"/><Relationship Id="rId213" Type="http://schemas.openxmlformats.org/officeDocument/2006/relationships/slide" Target="slides/slide200.xml"/><Relationship Id="rId234" Type="http://schemas.openxmlformats.org/officeDocument/2006/relationships/slide" Target="slides/slide221.xml"/><Relationship Id="rId2" Type="http://schemas.openxmlformats.org/officeDocument/2006/relationships/slideMaster" Target="slideMasters/slideMaster2.xml"/><Relationship Id="rId29" Type="http://schemas.openxmlformats.org/officeDocument/2006/relationships/slide" Target="slides/slide16.xml"/><Relationship Id="rId255" Type="http://schemas.openxmlformats.org/officeDocument/2006/relationships/slide" Target="slides/slide242.xml"/><Relationship Id="rId276" Type="http://schemas.openxmlformats.org/officeDocument/2006/relationships/slide" Target="slides/slide263.xml"/><Relationship Id="rId297" Type="http://schemas.openxmlformats.org/officeDocument/2006/relationships/slide" Target="slides/slide284.xml"/><Relationship Id="rId40" Type="http://schemas.openxmlformats.org/officeDocument/2006/relationships/slide" Target="slides/slide27.xml"/><Relationship Id="rId115" Type="http://schemas.openxmlformats.org/officeDocument/2006/relationships/slide" Target="slides/slide102.xml"/><Relationship Id="rId136" Type="http://schemas.openxmlformats.org/officeDocument/2006/relationships/slide" Target="slides/slide123.xml"/><Relationship Id="rId157" Type="http://schemas.openxmlformats.org/officeDocument/2006/relationships/slide" Target="slides/slide144.xml"/><Relationship Id="rId178" Type="http://schemas.openxmlformats.org/officeDocument/2006/relationships/slide" Target="slides/slide165.xml"/><Relationship Id="rId301" Type="http://schemas.openxmlformats.org/officeDocument/2006/relationships/slide" Target="slides/slide288.xml"/><Relationship Id="rId322" Type="http://schemas.openxmlformats.org/officeDocument/2006/relationships/tableStyles" Target="tableStyles.xml"/><Relationship Id="rId61" Type="http://schemas.openxmlformats.org/officeDocument/2006/relationships/slide" Target="slides/slide48.xml"/><Relationship Id="rId82" Type="http://schemas.openxmlformats.org/officeDocument/2006/relationships/slide" Target="slides/slide69.xml"/><Relationship Id="rId199" Type="http://schemas.openxmlformats.org/officeDocument/2006/relationships/slide" Target="slides/slide186.xml"/><Relationship Id="rId203" Type="http://schemas.openxmlformats.org/officeDocument/2006/relationships/slide" Target="slides/slide190.xml"/><Relationship Id="rId19" Type="http://schemas.openxmlformats.org/officeDocument/2006/relationships/slide" Target="slides/slide6.xml"/><Relationship Id="rId224" Type="http://schemas.openxmlformats.org/officeDocument/2006/relationships/slide" Target="slides/slide211.xml"/><Relationship Id="rId245" Type="http://schemas.openxmlformats.org/officeDocument/2006/relationships/slide" Target="slides/slide232.xml"/><Relationship Id="rId266" Type="http://schemas.openxmlformats.org/officeDocument/2006/relationships/slide" Target="slides/slide253.xml"/><Relationship Id="rId287" Type="http://schemas.openxmlformats.org/officeDocument/2006/relationships/slide" Target="slides/slide274.xml"/><Relationship Id="rId30" Type="http://schemas.openxmlformats.org/officeDocument/2006/relationships/slide" Target="slides/slide17.xml"/><Relationship Id="rId105" Type="http://schemas.openxmlformats.org/officeDocument/2006/relationships/slide" Target="slides/slide92.xml"/><Relationship Id="rId126" Type="http://schemas.openxmlformats.org/officeDocument/2006/relationships/slide" Target="slides/slide113.xml"/><Relationship Id="rId147" Type="http://schemas.openxmlformats.org/officeDocument/2006/relationships/slide" Target="slides/slide134.xml"/><Relationship Id="rId168" Type="http://schemas.openxmlformats.org/officeDocument/2006/relationships/slide" Target="slides/slide155.xml"/><Relationship Id="rId312" Type="http://schemas.openxmlformats.org/officeDocument/2006/relationships/slide" Target="slides/slide299.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189" Type="http://schemas.openxmlformats.org/officeDocument/2006/relationships/slide" Target="slides/slide176.xml"/><Relationship Id="rId3" Type="http://schemas.openxmlformats.org/officeDocument/2006/relationships/slideMaster" Target="slideMasters/slideMaster3.xml"/><Relationship Id="rId214" Type="http://schemas.openxmlformats.org/officeDocument/2006/relationships/slide" Target="slides/slide201.xml"/><Relationship Id="rId235" Type="http://schemas.openxmlformats.org/officeDocument/2006/relationships/slide" Target="slides/slide222.xml"/><Relationship Id="rId256" Type="http://schemas.openxmlformats.org/officeDocument/2006/relationships/slide" Target="slides/slide243.xml"/><Relationship Id="rId277" Type="http://schemas.openxmlformats.org/officeDocument/2006/relationships/slide" Target="slides/slide264.xml"/><Relationship Id="rId298" Type="http://schemas.openxmlformats.org/officeDocument/2006/relationships/slide" Target="slides/slide285.xml"/><Relationship Id="rId116" Type="http://schemas.openxmlformats.org/officeDocument/2006/relationships/slide" Target="slides/slide103.xml"/><Relationship Id="rId137" Type="http://schemas.openxmlformats.org/officeDocument/2006/relationships/slide" Target="slides/slide124.xml"/><Relationship Id="rId158" Type="http://schemas.openxmlformats.org/officeDocument/2006/relationships/slide" Target="slides/slide145.xml"/><Relationship Id="rId302" Type="http://schemas.openxmlformats.org/officeDocument/2006/relationships/slide" Target="slides/slide289.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179" Type="http://schemas.openxmlformats.org/officeDocument/2006/relationships/slide" Target="slides/slide166.xml"/><Relationship Id="rId190" Type="http://schemas.openxmlformats.org/officeDocument/2006/relationships/slide" Target="slides/slide177.xml"/><Relationship Id="rId204" Type="http://schemas.openxmlformats.org/officeDocument/2006/relationships/slide" Target="slides/slide191.xml"/><Relationship Id="rId225" Type="http://schemas.openxmlformats.org/officeDocument/2006/relationships/slide" Target="slides/slide212.xml"/><Relationship Id="rId246" Type="http://schemas.openxmlformats.org/officeDocument/2006/relationships/slide" Target="slides/slide233.xml"/><Relationship Id="rId267" Type="http://schemas.openxmlformats.org/officeDocument/2006/relationships/slide" Target="slides/slide254.xml"/><Relationship Id="rId288" Type="http://schemas.openxmlformats.org/officeDocument/2006/relationships/slide" Target="slides/slide275.xml"/><Relationship Id="rId106" Type="http://schemas.openxmlformats.org/officeDocument/2006/relationships/slide" Target="slides/slide93.xml"/><Relationship Id="rId127" Type="http://schemas.openxmlformats.org/officeDocument/2006/relationships/slide" Target="slides/slide114.xml"/><Relationship Id="rId313" Type="http://schemas.openxmlformats.org/officeDocument/2006/relationships/slide" Target="slides/slide300.xml"/><Relationship Id="rId10" Type="http://schemas.openxmlformats.org/officeDocument/2006/relationships/slideMaster" Target="slideMasters/slideMaster10.xml"/><Relationship Id="rId31" Type="http://schemas.openxmlformats.org/officeDocument/2006/relationships/slide" Target="slides/slide18.xml"/><Relationship Id="rId52" Type="http://schemas.openxmlformats.org/officeDocument/2006/relationships/slide" Target="slides/slide39.xml"/><Relationship Id="rId73" Type="http://schemas.openxmlformats.org/officeDocument/2006/relationships/slide" Target="slides/slide60.xml"/><Relationship Id="rId94" Type="http://schemas.openxmlformats.org/officeDocument/2006/relationships/slide" Target="slides/slide81.xml"/><Relationship Id="rId148" Type="http://schemas.openxmlformats.org/officeDocument/2006/relationships/slide" Target="slides/slide135.xml"/><Relationship Id="rId169" Type="http://schemas.openxmlformats.org/officeDocument/2006/relationships/slide" Target="slides/slide156.xml"/><Relationship Id="rId4" Type="http://schemas.openxmlformats.org/officeDocument/2006/relationships/slideMaster" Target="slideMasters/slideMaster4.xml"/><Relationship Id="rId180" Type="http://schemas.openxmlformats.org/officeDocument/2006/relationships/slide" Target="slides/slide167.xml"/><Relationship Id="rId215" Type="http://schemas.openxmlformats.org/officeDocument/2006/relationships/slide" Target="slides/slide202.xml"/><Relationship Id="rId236" Type="http://schemas.openxmlformats.org/officeDocument/2006/relationships/slide" Target="slides/slide223.xml"/><Relationship Id="rId257" Type="http://schemas.openxmlformats.org/officeDocument/2006/relationships/slide" Target="slides/slide244.xml"/><Relationship Id="rId278" Type="http://schemas.openxmlformats.org/officeDocument/2006/relationships/slide" Target="slides/slide265.xml"/><Relationship Id="rId303" Type="http://schemas.openxmlformats.org/officeDocument/2006/relationships/slide" Target="slides/slide290.xml"/><Relationship Id="rId42" Type="http://schemas.openxmlformats.org/officeDocument/2006/relationships/slide" Target="slides/slide29.xml"/><Relationship Id="rId84" Type="http://schemas.openxmlformats.org/officeDocument/2006/relationships/slide" Target="slides/slide71.xml"/><Relationship Id="rId138" Type="http://schemas.openxmlformats.org/officeDocument/2006/relationships/slide" Target="slides/slide125.xml"/><Relationship Id="rId191" Type="http://schemas.openxmlformats.org/officeDocument/2006/relationships/slide" Target="slides/slide178.xml"/><Relationship Id="rId205" Type="http://schemas.openxmlformats.org/officeDocument/2006/relationships/slide" Target="slides/slide192.xml"/><Relationship Id="rId247" Type="http://schemas.openxmlformats.org/officeDocument/2006/relationships/slide" Target="slides/slide234.xml"/><Relationship Id="rId107" Type="http://schemas.openxmlformats.org/officeDocument/2006/relationships/slide" Target="slides/slide94.xml"/><Relationship Id="rId289" Type="http://schemas.openxmlformats.org/officeDocument/2006/relationships/slide" Target="slides/slide276.xml"/><Relationship Id="rId11" Type="http://schemas.openxmlformats.org/officeDocument/2006/relationships/slideMaster" Target="slideMasters/slideMaster11.xml"/><Relationship Id="rId53" Type="http://schemas.openxmlformats.org/officeDocument/2006/relationships/slide" Target="slides/slide40.xml"/><Relationship Id="rId149" Type="http://schemas.openxmlformats.org/officeDocument/2006/relationships/slide" Target="slides/slide136.xml"/><Relationship Id="rId314" Type="http://schemas.openxmlformats.org/officeDocument/2006/relationships/slide" Target="slides/slide301.xml"/><Relationship Id="rId95" Type="http://schemas.openxmlformats.org/officeDocument/2006/relationships/slide" Target="slides/slide82.xml"/><Relationship Id="rId160" Type="http://schemas.openxmlformats.org/officeDocument/2006/relationships/slide" Target="slides/slide147.xml"/><Relationship Id="rId216" Type="http://schemas.openxmlformats.org/officeDocument/2006/relationships/slide" Target="slides/slide203.xml"/><Relationship Id="rId258" Type="http://schemas.openxmlformats.org/officeDocument/2006/relationships/slide" Target="slides/slide245.xml"/><Relationship Id="rId22" Type="http://schemas.openxmlformats.org/officeDocument/2006/relationships/slide" Target="slides/slide9.xml"/><Relationship Id="rId64" Type="http://schemas.openxmlformats.org/officeDocument/2006/relationships/slide" Target="slides/slide51.xml"/><Relationship Id="rId118" Type="http://schemas.openxmlformats.org/officeDocument/2006/relationships/slide" Target="slides/slide105.xml"/><Relationship Id="rId171" Type="http://schemas.openxmlformats.org/officeDocument/2006/relationships/slide" Target="slides/slide158.xml"/><Relationship Id="rId227" Type="http://schemas.openxmlformats.org/officeDocument/2006/relationships/slide" Target="slides/slide214.xml"/><Relationship Id="rId269" Type="http://schemas.openxmlformats.org/officeDocument/2006/relationships/slide" Target="slides/slide256.xml"/><Relationship Id="rId33" Type="http://schemas.openxmlformats.org/officeDocument/2006/relationships/slide" Target="slides/slide20.xml"/><Relationship Id="rId129" Type="http://schemas.openxmlformats.org/officeDocument/2006/relationships/slide" Target="slides/slide116.xml"/><Relationship Id="rId280" Type="http://schemas.openxmlformats.org/officeDocument/2006/relationships/slide" Target="slides/slide267.xml"/><Relationship Id="rId75" Type="http://schemas.openxmlformats.org/officeDocument/2006/relationships/slide" Target="slides/slide62.xml"/><Relationship Id="rId140" Type="http://schemas.openxmlformats.org/officeDocument/2006/relationships/slide" Target="slides/slide127.xml"/><Relationship Id="rId182" Type="http://schemas.openxmlformats.org/officeDocument/2006/relationships/slide" Target="slides/slide169.xml"/><Relationship Id="rId6" Type="http://schemas.openxmlformats.org/officeDocument/2006/relationships/slideMaster" Target="slideMasters/slideMaster6.xml"/><Relationship Id="rId238" Type="http://schemas.openxmlformats.org/officeDocument/2006/relationships/slide" Target="slides/slide225.xml"/><Relationship Id="rId291" Type="http://schemas.openxmlformats.org/officeDocument/2006/relationships/slide" Target="slides/slide278.xml"/><Relationship Id="rId305" Type="http://schemas.openxmlformats.org/officeDocument/2006/relationships/slide" Target="slides/slide292.xml"/><Relationship Id="rId44" Type="http://schemas.openxmlformats.org/officeDocument/2006/relationships/slide" Target="slides/slide31.xml"/><Relationship Id="rId86" Type="http://schemas.openxmlformats.org/officeDocument/2006/relationships/slide" Target="slides/slide73.xml"/><Relationship Id="rId151" Type="http://schemas.openxmlformats.org/officeDocument/2006/relationships/slide" Target="slides/slide138.xml"/><Relationship Id="rId193" Type="http://schemas.openxmlformats.org/officeDocument/2006/relationships/slide" Target="slides/slide180.xml"/><Relationship Id="rId207" Type="http://schemas.openxmlformats.org/officeDocument/2006/relationships/slide" Target="slides/slide194.xml"/><Relationship Id="rId249" Type="http://schemas.openxmlformats.org/officeDocument/2006/relationships/slide" Target="slides/slide236.xml"/><Relationship Id="rId13" Type="http://schemas.openxmlformats.org/officeDocument/2006/relationships/slideMaster" Target="slideMasters/slideMaster13.xml"/><Relationship Id="rId109" Type="http://schemas.openxmlformats.org/officeDocument/2006/relationships/slide" Target="slides/slide96.xml"/><Relationship Id="rId260" Type="http://schemas.openxmlformats.org/officeDocument/2006/relationships/slide" Target="slides/slide247.xml"/><Relationship Id="rId316" Type="http://schemas.openxmlformats.org/officeDocument/2006/relationships/slide" Target="slides/slide30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A91D24-93BA-445E-85BF-59E5BCA1B8E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TW" altLang="en-US"/>
        </a:p>
      </dgm:t>
    </dgm:pt>
    <dgm:pt modelId="{EF90BAE1-F147-4076-990D-0BD74FB464C3}">
      <dgm:prSet phldrT="[文字]" custT="1"/>
      <dgm:spPr>
        <a:solidFill>
          <a:srgbClr val="000066"/>
        </a:solidFill>
      </dgm:spPr>
      <dgm:t>
        <a:bodyPr/>
        <a:lstStyle/>
        <a:p>
          <a:r>
            <a:rPr lang="zh-TW" sz="2800" b="1" smtClean="0">
              <a:solidFill>
                <a:srgbClr val="FFFF00"/>
              </a:solidFill>
              <a:effectLst/>
              <a:latin typeface="微軟正黑體" panose="020B0604030504040204" pitchFamily="34" charset="-120"/>
              <a:ea typeface="微軟正黑體" panose="020B0604030504040204" pitchFamily="34" charset="-120"/>
            </a:rPr>
            <a:t>採契約價金總額結算給付</a:t>
          </a:r>
          <a:endParaRPr lang="zh-TW" altLang="en-US" sz="2800" b="1">
            <a:solidFill>
              <a:srgbClr val="FFFF00"/>
            </a:solidFill>
            <a:effectLst/>
            <a:latin typeface="微軟正黑體" panose="020B0604030504040204" pitchFamily="34" charset="-120"/>
            <a:ea typeface="微軟正黑體" panose="020B0604030504040204" pitchFamily="34" charset="-120"/>
          </a:endParaRPr>
        </a:p>
      </dgm:t>
    </dgm:pt>
    <dgm:pt modelId="{F1C6893F-51E4-450D-9D30-0A887BD2D889}" type="parTrans" cxnId="{193972EE-B098-46B6-9C55-D3C9A225740B}">
      <dgm:prSet/>
      <dgm:spPr/>
      <dgm:t>
        <a:bodyPr/>
        <a:lstStyle/>
        <a:p>
          <a:endParaRPr lang="zh-TW" altLang="en-US"/>
        </a:p>
      </dgm:t>
    </dgm:pt>
    <dgm:pt modelId="{BD396ABD-9410-46D4-BCFF-BD08920C458B}" type="sibTrans" cxnId="{193972EE-B098-46B6-9C55-D3C9A225740B}">
      <dgm:prSet/>
      <dgm:spPr/>
      <dgm:t>
        <a:bodyPr/>
        <a:lstStyle/>
        <a:p>
          <a:endParaRPr lang="zh-TW" altLang="en-US"/>
        </a:p>
      </dgm:t>
    </dgm:pt>
    <dgm:pt modelId="{ACBB0579-0E11-4CA3-A2CF-233BC913B95E}">
      <dgm:prSet phldrT="[文字]" custT="1"/>
      <dgm:spPr>
        <a:solidFill>
          <a:srgbClr val="0000FF"/>
        </a:solidFill>
      </dgm:spPr>
      <dgm:t>
        <a:bodyPr/>
        <a:lstStyle/>
        <a:p>
          <a:pPr algn="just">
            <a:lnSpc>
              <a:spcPts val="3200"/>
            </a:lnSpc>
            <a:spcAft>
              <a:spcPts val="0"/>
            </a:spcAft>
          </a:pPr>
          <a:r>
            <a:rPr lang="zh-TW" sz="2800" b="1" u="none" smtClean="0">
              <a:effectLst/>
              <a:latin typeface="微軟正黑體" panose="020B0604030504040204" pitchFamily="34" charset="-120"/>
              <a:ea typeface="微軟正黑體" panose="020B0604030504040204" pitchFamily="34" charset="-120"/>
            </a:rPr>
            <a:t>未列入之項目，</a:t>
          </a:r>
          <a:r>
            <a:rPr lang="zh-TW" altLang="en-US" sz="2800" b="1" u="none" smtClean="0">
              <a:effectLst/>
              <a:latin typeface="微軟正黑體" panose="020B0604030504040204" pitchFamily="34" charset="-120"/>
              <a:ea typeface="微軟正黑體" panose="020B0604030504040204" pitchFamily="34" charset="-120"/>
            </a:rPr>
            <a:t>其</a:t>
          </a:r>
          <a:r>
            <a:rPr lang="zh-TW" sz="2800" b="1" u="none" smtClean="0">
              <a:effectLst/>
              <a:latin typeface="微軟正黑體" panose="020B0604030504040204" pitchFamily="34" charset="-120"/>
              <a:ea typeface="微軟正黑體" panose="020B0604030504040204" pitchFamily="34" charset="-120"/>
            </a:rPr>
            <a:t>已於契約載明應由廠商施作或供應或為完成履約所必須者，仍應由廠商負責供應或施作，不得據以請求加價。</a:t>
          </a:r>
          <a:endParaRPr lang="zh-TW" altLang="en-US" sz="2800" b="1" u="none">
            <a:effectLst/>
            <a:latin typeface="微軟正黑體" panose="020B0604030504040204" pitchFamily="34" charset="-120"/>
            <a:ea typeface="微軟正黑體" panose="020B0604030504040204" pitchFamily="34" charset="-120"/>
          </a:endParaRPr>
        </a:p>
      </dgm:t>
    </dgm:pt>
    <dgm:pt modelId="{69D37AA1-06EA-49BC-BC76-F91463544467}" type="parTrans" cxnId="{326EE30F-29B9-49D1-8ED9-8F70B267D8B6}">
      <dgm:prSet/>
      <dgm:spPr>
        <a:ln w="57150">
          <a:solidFill>
            <a:srgbClr val="C00000"/>
          </a:solidFill>
          <a:headEnd type="none" w="med" len="med"/>
          <a:tailEnd type="triangle" w="med" len="med"/>
        </a:ln>
      </dgm:spPr>
      <dgm:t>
        <a:bodyPr/>
        <a:lstStyle/>
        <a:p>
          <a:endParaRPr lang="zh-TW" altLang="en-US"/>
        </a:p>
      </dgm:t>
    </dgm:pt>
    <dgm:pt modelId="{72AB8651-ECE4-4B5C-9E1A-3CEE62487537}" type="sibTrans" cxnId="{326EE30F-29B9-49D1-8ED9-8F70B267D8B6}">
      <dgm:prSet/>
      <dgm:spPr/>
      <dgm:t>
        <a:bodyPr/>
        <a:lstStyle/>
        <a:p>
          <a:endParaRPr lang="zh-TW" altLang="en-US"/>
        </a:p>
      </dgm:t>
    </dgm:pt>
    <dgm:pt modelId="{B3CA69D7-B63D-46CC-8913-BEBA06BC90F2}">
      <dgm:prSet phldrT="[文字]" custT="1"/>
      <dgm:spPr>
        <a:solidFill>
          <a:srgbClr val="0000FF"/>
        </a:solidFill>
      </dgm:spPr>
      <dgm:t>
        <a:bodyPr/>
        <a:lstStyle/>
        <a:p>
          <a:pPr algn="just">
            <a:lnSpc>
              <a:spcPts val="3200"/>
            </a:lnSpc>
            <a:spcAft>
              <a:spcPts val="0"/>
            </a:spcAft>
          </a:pPr>
          <a:r>
            <a:rPr lang="zh-TW" sz="2800" b="1" smtClean="0">
              <a:effectLst/>
              <a:latin typeface="微軟正黑體" panose="020B0604030504040204" pitchFamily="34" charset="-120"/>
              <a:ea typeface="微軟正黑體" panose="020B0604030504040204" pitchFamily="34" charset="-120"/>
            </a:rPr>
            <a:t>如機關確認屬漏列項目者，應以契約變更增加契約價金</a:t>
          </a:r>
          <a:r>
            <a:rPr lang="zh-TW" altLang="en-US" sz="2800" b="1" smtClean="0">
              <a:effectLst/>
              <a:latin typeface="微軟正黑體" panose="020B0604030504040204" pitchFamily="34" charset="-120"/>
              <a:ea typeface="微軟正黑體" panose="020B0604030504040204" pitchFamily="34" charset="-120"/>
            </a:rPr>
            <a:t>。</a:t>
          </a:r>
          <a:endParaRPr lang="zh-TW" altLang="en-US" sz="2800" b="1">
            <a:effectLst/>
            <a:latin typeface="微軟正黑體" panose="020B0604030504040204" pitchFamily="34" charset="-120"/>
            <a:ea typeface="微軟正黑體" panose="020B0604030504040204" pitchFamily="34" charset="-120"/>
          </a:endParaRPr>
        </a:p>
      </dgm:t>
    </dgm:pt>
    <dgm:pt modelId="{EEF5AAC1-85E8-4C47-8594-DA3D66D8D729}" type="parTrans" cxnId="{D3A43FF5-A4A5-4D75-A9A0-3B4AF12CD53F}">
      <dgm:prSet/>
      <dgm:spPr>
        <a:ln w="57150">
          <a:solidFill>
            <a:srgbClr val="C00000"/>
          </a:solidFill>
          <a:headEnd type="none" w="med" len="med"/>
          <a:tailEnd type="triangle" w="med" len="med"/>
        </a:ln>
      </dgm:spPr>
      <dgm:t>
        <a:bodyPr/>
        <a:lstStyle/>
        <a:p>
          <a:endParaRPr lang="zh-TW" altLang="en-US"/>
        </a:p>
      </dgm:t>
    </dgm:pt>
    <dgm:pt modelId="{F6F3E4C1-E7A9-45BD-BD2E-141E1237CA7F}" type="sibTrans" cxnId="{D3A43FF5-A4A5-4D75-A9A0-3B4AF12CD53F}">
      <dgm:prSet/>
      <dgm:spPr/>
      <dgm:t>
        <a:bodyPr/>
        <a:lstStyle/>
        <a:p>
          <a:endParaRPr lang="zh-TW" altLang="en-US"/>
        </a:p>
      </dgm:t>
    </dgm:pt>
    <dgm:pt modelId="{68CD35EF-5EC5-41AF-A041-1C747D074240}" type="pres">
      <dgm:prSet presAssocID="{A1A91D24-93BA-445E-85BF-59E5BCA1B8E7}" presName="hierChild1" presStyleCnt="0">
        <dgm:presLayoutVars>
          <dgm:orgChart val="1"/>
          <dgm:chPref val="1"/>
          <dgm:dir/>
          <dgm:animOne val="branch"/>
          <dgm:animLvl val="lvl"/>
          <dgm:resizeHandles/>
        </dgm:presLayoutVars>
      </dgm:prSet>
      <dgm:spPr/>
      <dgm:t>
        <a:bodyPr/>
        <a:lstStyle/>
        <a:p>
          <a:endParaRPr lang="zh-TW" altLang="en-US"/>
        </a:p>
      </dgm:t>
    </dgm:pt>
    <dgm:pt modelId="{93A4F0E7-6987-4F79-93C4-D8AE16DC07FF}" type="pres">
      <dgm:prSet presAssocID="{EF90BAE1-F147-4076-990D-0BD74FB464C3}" presName="hierRoot1" presStyleCnt="0">
        <dgm:presLayoutVars>
          <dgm:hierBranch val="init"/>
        </dgm:presLayoutVars>
      </dgm:prSet>
      <dgm:spPr/>
    </dgm:pt>
    <dgm:pt modelId="{7CAFE583-EB8D-4887-84B8-CA8966473133}" type="pres">
      <dgm:prSet presAssocID="{EF90BAE1-F147-4076-990D-0BD74FB464C3}" presName="rootComposite1" presStyleCnt="0"/>
      <dgm:spPr/>
    </dgm:pt>
    <dgm:pt modelId="{8658DBFF-5C38-4F59-BEB1-96C9673178BB}" type="pres">
      <dgm:prSet presAssocID="{EF90BAE1-F147-4076-990D-0BD74FB464C3}" presName="rootText1" presStyleLbl="node0" presStyleIdx="0" presStyleCnt="1" custScaleX="128062" custScaleY="41241" custLinFactNeighborX="1706" custLinFactNeighborY="-25389">
        <dgm:presLayoutVars>
          <dgm:chPref val="3"/>
        </dgm:presLayoutVars>
      </dgm:prSet>
      <dgm:spPr/>
      <dgm:t>
        <a:bodyPr/>
        <a:lstStyle/>
        <a:p>
          <a:endParaRPr lang="zh-TW" altLang="en-US"/>
        </a:p>
      </dgm:t>
    </dgm:pt>
    <dgm:pt modelId="{7304C849-8955-4F50-A0FD-6D95CAC18AFE}" type="pres">
      <dgm:prSet presAssocID="{EF90BAE1-F147-4076-990D-0BD74FB464C3}" presName="rootConnector1" presStyleLbl="node1" presStyleIdx="0" presStyleCnt="0"/>
      <dgm:spPr/>
      <dgm:t>
        <a:bodyPr/>
        <a:lstStyle/>
        <a:p>
          <a:endParaRPr lang="zh-TW" altLang="en-US"/>
        </a:p>
      </dgm:t>
    </dgm:pt>
    <dgm:pt modelId="{6E453472-5840-44DD-A320-887E5BC58549}" type="pres">
      <dgm:prSet presAssocID="{EF90BAE1-F147-4076-990D-0BD74FB464C3}" presName="hierChild2" presStyleCnt="0"/>
      <dgm:spPr/>
    </dgm:pt>
    <dgm:pt modelId="{5ECEFFE7-F82F-4F8C-991D-9A38115CC1CC}" type="pres">
      <dgm:prSet presAssocID="{69D37AA1-06EA-49BC-BC76-F91463544467}" presName="Name37" presStyleLbl="parChTrans1D2" presStyleIdx="0" presStyleCnt="2"/>
      <dgm:spPr/>
      <dgm:t>
        <a:bodyPr/>
        <a:lstStyle/>
        <a:p>
          <a:endParaRPr lang="zh-TW" altLang="en-US"/>
        </a:p>
      </dgm:t>
    </dgm:pt>
    <dgm:pt modelId="{41FC019C-424B-4D09-A70B-660183F6ECEB}" type="pres">
      <dgm:prSet presAssocID="{ACBB0579-0E11-4CA3-A2CF-233BC913B95E}" presName="hierRoot2" presStyleCnt="0">
        <dgm:presLayoutVars>
          <dgm:hierBranch val="init"/>
        </dgm:presLayoutVars>
      </dgm:prSet>
      <dgm:spPr/>
    </dgm:pt>
    <dgm:pt modelId="{FD51A344-5A6C-4269-8188-81C865B6D81A}" type="pres">
      <dgm:prSet presAssocID="{ACBB0579-0E11-4CA3-A2CF-233BC913B95E}" presName="rootComposite" presStyleCnt="0"/>
      <dgm:spPr/>
    </dgm:pt>
    <dgm:pt modelId="{2BE0E8B1-62E5-4804-97CB-537D1A892D00}" type="pres">
      <dgm:prSet presAssocID="{ACBB0579-0E11-4CA3-A2CF-233BC913B95E}" presName="rootText" presStyleLbl="node2" presStyleIdx="0" presStyleCnt="2" custScaleX="139962" custScaleY="136530" custLinFactNeighborX="1020" custLinFactNeighborY="124">
        <dgm:presLayoutVars>
          <dgm:chPref val="3"/>
        </dgm:presLayoutVars>
      </dgm:prSet>
      <dgm:spPr/>
      <dgm:t>
        <a:bodyPr/>
        <a:lstStyle/>
        <a:p>
          <a:endParaRPr lang="zh-TW" altLang="en-US"/>
        </a:p>
      </dgm:t>
    </dgm:pt>
    <dgm:pt modelId="{266F1235-8A44-485A-B0FB-288F9AFA0492}" type="pres">
      <dgm:prSet presAssocID="{ACBB0579-0E11-4CA3-A2CF-233BC913B95E}" presName="rootConnector" presStyleLbl="node2" presStyleIdx="0" presStyleCnt="2"/>
      <dgm:spPr/>
      <dgm:t>
        <a:bodyPr/>
        <a:lstStyle/>
        <a:p>
          <a:endParaRPr lang="zh-TW" altLang="en-US"/>
        </a:p>
      </dgm:t>
    </dgm:pt>
    <dgm:pt modelId="{D25E6CC6-0613-4D8E-82ED-45E151116FE8}" type="pres">
      <dgm:prSet presAssocID="{ACBB0579-0E11-4CA3-A2CF-233BC913B95E}" presName="hierChild4" presStyleCnt="0"/>
      <dgm:spPr/>
    </dgm:pt>
    <dgm:pt modelId="{0D574BEB-F1A2-44B7-BDA9-FA1BA5392F94}" type="pres">
      <dgm:prSet presAssocID="{ACBB0579-0E11-4CA3-A2CF-233BC913B95E}" presName="hierChild5" presStyleCnt="0"/>
      <dgm:spPr/>
    </dgm:pt>
    <dgm:pt modelId="{F318BFD9-486B-49AA-AC7C-B03B9EE4FE77}" type="pres">
      <dgm:prSet presAssocID="{EEF5AAC1-85E8-4C47-8594-DA3D66D8D729}" presName="Name37" presStyleLbl="parChTrans1D2" presStyleIdx="1" presStyleCnt="2"/>
      <dgm:spPr/>
      <dgm:t>
        <a:bodyPr/>
        <a:lstStyle/>
        <a:p>
          <a:endParaRPr lang="zh-TW" altLang="en-US"/>
        </a:p>
      </dgm:t>
    </dgm:pt>
    <dgm:pt modelId="{5DB1C466-2B33-4DB4-8DB0-A582645507D2}" type="pres">
      <dgm:prSet presAssocID="{B3CA69D7-B63D-46CC-8913-BEBA06BC90F2}" presName="hierRoot2" presStyleCnt="0">
        <dgm:presLayoutVars>
          <dgm:hierBranch val="init"/>
        </dgm:presLayoutVars>
      </dgm:prSet>
      <dgm:spPr/>
    </dgm:pt>
    <dgm:pt modelId="{318ED2CA-5D73-4649-80C7-4E1D8F3B1EEA}" type="pres">
      <dgm:prSet presAssocID="{B3CA69D7-B63D-46CC-8913-BEBA06BC90F2}" presName="rootComposite" presStyleCnt="0"/>
      <dgm:spPr/>
    </dgm:pt>
    <dgm:pt modelId="{31715DF5-0FA3-40F2-B720-1AF6077517C9}" type="pres">
      <dgm:prSet presAssocID="{B3CA69D7-B63D-46CC-8913-BEBA06BC90F2}" presName="rootText" presStyleLbl="node2" presStyleIdx="1" presStyleCnt="2" custScaleX="100133" custScaleY="136530">
        <dgm:presLayoutVars>
          <dgm:chPref val="3"/>
        </dgm:presLayoutVars>
      </dgm:prSet>
      <dgm:spPr/>
      <dgm:t>
        <a:bodyPr/>
        <a:lstStyle/>
        <a:p>
          <a:endParaRPr lang="zh-TW" altLang="en-US"/>
        </a:p>
      </dgm:t>
    </dgm:pt>
    <dgm:pt modelId="{E4B0AB97-1D3D-47B2-9D04-2F69B2A141CF}" type="pres">
      <dgm:prSet presAssocID="{B3CA69D7-B63D-46CC-8913-BEBA06BC90F2}" presName="rootConnector" presStyleLbl="node2" presStyleIdx="1" presStyleCnt="2"/>
      <dgm:spPr/>
      <dgm:t>
        <a:bodyPr/>
        <a:lstStyle/>
        <a:p>
          <a:endParaRPr lang="zh-TW" altLang="en-US"/>
        </a:p>
      </dgm:t>
    </dgm:pt>
    <dgm:pt modelId="{9BAC458A-6442-4884-A8AA-D3A90B08FCBF}" type="pres">
      <dgm:prSet presAssocID="{B3CA69D7-B63D-46CC-8913-BEBA06BC90F2}" presName="hierChild4" presStyleCnt="0"/>
      <dgm:spPr/>
    </dgm:pt>
    <dgm:pt modelId="{1101E05F-59B5-4273-BAFA-18EA7AB87C66}" type="pres">
      <dgm:prSet presAssocID="{B3CA69D7-B63D-46CC-8913-BEBA06BC90F2}" presName="hierChild5" presStyleCnt="0"/>
      <dgm:spPr/>
    </dgm:pt>
    <dgm:pt modelId="{37B4160C-4784-498B-AD45-E61978CAC501}" type="pres">
      <dgm:prSet presAssocID="{EF90BAE1-F147-4076-990D-0BD74FB464C3}" presName="hierChild3" presStyleCnt="0"/>
      <dgm:spPr/>
    </dgm:pt>
  </dgm:ptLst>
  <dgm:cxnLst>
    <dgm:cxn modelId="{326EE30F-29B9-49D1-8ED9-8F70B267D8B6}" srcId="{EF90BAE1-F147-4076-990D-0BD74FB464C3}" destId="{ACBB0579-0E11-4CA3-A2CF-233BC913B95E}" srcOrd="0" destOrd="0" parTransId="{69D37AA1-06EA-49BC-BC76-F91463544467}" sibTransId="{72AB8651-ECE4-4B5C-9E1A-3CEE62487537}"/>
    <dgm:cxn modelId="{D3A43FF5-A4A5-4D75-A9A0-3B4AF12CD53F}" srcId="{EF90BAE1-F147-4076-990D-0BD74FB464C3}" destId="{B3CA69D7-B63D-46CC-8913-BEBA06BC90F2}" srcOrd="1" destOrd="0" parTransId="{EEF5AAC1-85E8-4C47-8594-DA3D66D8D729}" sibTransId="{F6F3E4C1-E7A9-45BD-BD2E-141E1237CA7F}"/>
    <dgm:cxn modelId="{193972EE-B098-46B6-9C55-D3C9A225740B}" srcId="{A1A91D24-93BA-445E-85BF-59E5BCA1B8E7}" destId="{EF90BAE1-F147-4076-990D-0BD74FB464C3}" srcOrd="0" destOrd="0" parTransId="{F1C6893F-51E4-450D-9D30-0A887BD2D889}" sibTransId="{BD396ABD-9410-46D4-BCFF-BD08920C458B}"/>
    <dgm:cxn modelId="{A8AC89F6-ED35-42A4-B0A9-46AD91ECA0C1}" type="presOf" srcId="{B3CA69D7-B63D-46CC-8913-BEBA06BC90F2}" destId="{E4B0AB97-1D3D-47B2-9D04-2F69B2A141CF}" srcOrd="1" destOrd="0" presId="urn:microsoft.com/office/officeart/2005/8/layout/orgChart1"/>
    <dgm:cxn modelId="{1364E8E9-32C7-4CF4-B2A8-E3DDA031B12B}" type="presOf" srcId="{EEF5AAC1-85E8-4C47-8594-DA3D66D8D729}" destId="{F318BFD9-486B-49AA-AC7C-B03B9EE4FE77}" srcOrd="0" destOrd="0" presId="urn:microsoft.com/office/officeart/2005/8/layout/orgChart1"/>
    <dgm:cxn modelId="{416A1258-5F54-493B-8C7C-DE29E0EE6528}" type="presOf" srcId="{EF90BAE1-F147-4076-990D-0BD74FB464C3}" destId="{8658DBFF-5C38-4F59-BEB1-96C9673178BB}" srcOrd="0" destOrd="0" presId="urn:microsoft.com/office/officeart/2005/8/layout/orgChart1"/>
    <dgm:cxn modelId="{FAB3E945-6286-41B0-AC6F-C5D46FD6737D}" type="presOf" srcId="{69D37AA1-06EA-49BC-BC76-F91463544467}" destId="{5ECEFFE7-F82F-4F8C-991D-9A38115CC1CC}" srcOrd="0" destOrd="0" presId="urn:microsoft.com/office/officeart/2005/8/layout/orgChart1"/>
    <dgm:cxn modelId="{7DFCFD95-456A-4AA4-9F21-635FE1D7CD99}" type="presOf" srcId="{ACBB0579-0E11-4CA3-A2CF-233BC913B95E}" destId="{266F1235-8A44-485A-B0FB-288F9AFA0492}" srcOrd="1" destOrd="0" presId="urn:microsoft.com/office/officeart/2005/8/layout/orgChart1"/>
    <dgm:cxn modelId="{2F1585C1-D6EE-467D-AC7E-806B365AE412}" type="presOf" srcId="{EF90BAE1-F147-4076-990D-0BD74FB464C3}" destId="{7304C849-8955-4F50-A0FD-6D95CAC18AFE}" srcOrd="1" destOrd="0" presId="urn:microsoft.com/office/officeart/2005/8/layout/orgChart1"/>
    <dgm:cxn modelId="{BED9AA48-B8A5-4CBB-A36A-AAA4720BBEEC}" type="presOf" srcId="{A1A91D24-93BA-445E-85BF-59E5BCA1B8E7}" destId="{68CD35EF-5EC5-41AF-A041-1C747D074240}" srcOrd="0" destOrd="0" presId="urn:microsoft.com/office/officeart/2005/8/layout/orgChart1"/>
    <dgm:cxn modelId="{6C552EAA-E951-41F3-B819-77758E65B297}" type="presOf" srcId="{B3CA69D7-B63D-46CC-8913-BEBA06BC90F2}" destId="{31715DF5-0FA3-40F2-B720-1AF6077517C9}" srcOrd="0" destOrd="0" presId="urn:microsoft.com/office/officeart/2005/8/layout/orgChart1"/>
    <dgm:cxn modelId="{EA53F8C5-C61A-42D8-8595-1CAF691DE77C}" type="presOf" srcId="{ACBB0579-0E11-4CA3-A2CF-233BC913B95E}" destId="{2BE0E8B1-62E5-4804-97CB-537D1A892D00}" srcOrd="0" destOrd="0" presId="urn:microsoft.com/office/officeart/2005/8/layout/orgChart1"/>
    <dgm:cxn modelId="{CF8011A3-A013-4B78-8C0B-B7E87162092B}" type="presParOf" srcId="{68CD35EF-5EC5-41AF-A041-1C747D074240}" destId="{93A4F0E7-6987-4F79-93C4-D8AE16DC07FF}" srcOrd="0" destOrd="0" presId="urn:microsoft.com/office/officeart/2005/8/layout/orgChart1"/>
    <dgm:cxn modelId="{F0F7EE5E-270E-4E86-8A94-AA676717FDE2}" type="presParOf" srcId="{93A4F0E7-6987-4F79-93C4-D8AE16DC07FF}" destId="{7CAFE583-EB8D-4887-84B8-CA8966473133}" srcOrd="0" destOrd="0" presId="urn:microsoft.com/office/officeart/2005/8/layout/orgChart1"/>
    <dgm:cxn modelId="{2EE7FAAB-84B5-44F7-A7C8-FB23D5B27F92}" type="presParOf" srcId="{7CAFE583-EB8D-4887-84B8-CA8966473133}" destId="{8658DBFF-5C38-4F59-BEB1-96C9673178BB}" srcOrd="0" destOrd="0" presId="urn:microsoft.com/office/officeart/2005/8/layout/orgChart1"/>
    <dgm:cxn modelId="{58DCAA19-D9DC-4900-A0FD-0ECA808603EF}" type="presParOf" srcId="{7CAFE583-EB8D-4887-84B8-CA8966473133}" destId="{7304C849-8955-4F50-A0FD-6D95CAC18AFE}" srcOrd="1" destOrd="0" presId="urn:microsoft.com/office/officeart/2005/8/layout/orgChart1"/>
    <dgm:cxn modelId="{A168B145-008B-4BFA-898C-D8129E317A05}" type="presParOf" srcId="{93A4F0E7-6987-4F79-93C4-D8AE16DC07FF}" destId="{6E453472-5840-44DD-A320-887E5BC58549}" srcOrd="1" destOrd="0" presId="urn:microsoft.com/office/officeart/2005/8/layout/orgChart1"/>
    <dgm:cxn modelId="{69466797-2A7E-40AE-AED5-FCA915A0DC1D}" type="presParOf" srcId="{6E453472-5840-44DD-A320-887E5BC58549}" destId="{5ECEFFE7-F82F-4F8C-991D-9A38115CC1CC}" srcOrd="0" destOrd="0" presId="urn:microsoft.com/office/officeart/2005/8/layout/orgChart1"/>
    <dgm:cxn modelId="{D2318BD3-1D77-430C-B1C5-F40FC109F34C}" type="presParOf" srcId="{6E453472-5840-44DD-A320-887E5BC58549}" destId="{41FC019C-424B-4D09-A70B-660183F6ECEB}" srcOrd="1" destOrd="0" presId="urn:microsoft.com/office/officeart/2005/8/layout/orgChart1"/>
    <dgm:cxn modelId="{881BC15A-0632-4384-83FA-A4520C5AD56A}" type="presParOf" srcId="{41FC019C-424B-4D09-A70B-660183F6ECEB}" destId="{FD51A344-5A6C-4269-8188-81C865B6D81A}" srcOrd="0" destOrd="0" presId="urn:microsoft.com/office/officeart/2005/8/layout/orgChart1"/>
    <dgm:cxn modelId="{6011844B-CC75-4809-98CC-4FF4F851E084}" type="presParOf" srcId="{FD51A344-5A6C-4269-8188-81C865B6D81A}" destId="{2BE0E8B1-62E5-4804-97CB-537D1A892D00}" srcOrd="0" destOrd="0" presId="urn:microsoft.com/office/officeart/2005/8/layout/orgChart1"/>
    <dgm:cxn modelId="{BCA8448C-C6EB-4153-9223-B4173BBB0B33}" type="presParOf" srcId="{FD51A344-5A6C-4269-8188-81C865B6D81A}" destId="{266F1235-8A44-485A-B0FB-288F9AFA0492}" srcOrd="1" destOrd="0" presId="urn:microsoft.com/office/officeart/2005/8/layout/orgChart1"/>
    <dgm:cxn modelId="{9F6A4294-7446-4F4E-9984-A2E74531089A}" type="presParOf" srcId="{41FC019C-424B-4D09-A70B-660183F6ECEB}" destId="{D25E6CC6-0613-4D8E-82ED-45E151116FE8}" srcOrd="1" destOrd="0" presId="urn:microsoft.com/office/officeart/2005/8/layout/orgChart1"/>
    <dgm:cxn modelId="{BB37D76E-2FC8-4189-B314-40F803033F42}" type="presParOf" srcId="{41FC019C-424B-4D09-A70B-660183F6ECEB}" destId="{0D574BEB-F1A2-44B7-BDA9-FA1BA5392F94}" srcOrd="2" destOrd="0" presId="urn:microsoft.com/office/officeart/2005/8/layout/orgChart1"/>
    <dgm:cxn modelId="{24239C93-1034-45D1-9167-1D837B9FEB6C}" type="presParOf" srcId="{6E453472-5840-44DD-A320-887E5BC58549}" destId="{F318BFD9-486B-49AA-AC7C-B03B9EE4FE77}" srcOrd="2" destOrd="0" presId="urn:microsoft.com/office/officeart/2005/8/layout/orgChart1"/>
    <dgm:cxn modelId="{9067E068-6430-4300-90D6-EC882072AE2A}" type="presParOf" srcId="{6E453472-5840-44DD-A320-887E5BC58549}" destId="{5DB1C466-2B33-4DB4-8DB0-A582645507D2}" srcOrd="3" destOrd="0" presId="urn:microsoft.com/office/officeart/2005/8/layout/orgChart1"/>
    <dgm:cxn modelId="{AEC80F91-7D57-46F2-9071-9B7F266119E0}" type="presParOf" srcId="{5DB1C466-2B33-4DB4-8DB0-A582645507D2}" destId="{318ED2CA-5D73-4649-80C7-4E1D8F3B1EEA}" srcOrd="0" destOrd="0" presId="urn:microsoft.com/office/officeart/2005/8/layout/orgChart1"/>
    <dgm:cxn modelId="{072806A5-7D20-4D5D-994D-ACF6E5AC3F91}" type="presParOf" srcId="{318ED2CA-5D73-4649-80C7-4E1D8F3B1EEA}" destId="{31715DF5-0FA3-40F2-B720-1AF6077517C9}" srcOrd="0" destOrd="0" presId="urn:microsoft.com/office/officeart/2005/8/layout/orgChart1"/>
    <dgm:cxn modelId="{DAB532C6-E8FC-4E03-A333-E198733DACC0}" type="presParOf" srcId="{318ED2CA-5D73-4649-80C7-4E1D8F3B1EEA}" destId="{E4B0AB97-1D3D-47B2-9D04-2F69B2A141CF}" srcOrd="1" destOrd="0" presId="urn:microsoft.com/office/officeart/2005/8/layout/orgChart1"/>
    <dgm:cxn modelId="{8AC3E781-D4E0-405E-A49B-0E016350ED89}" type="presParOf" srcId="{5DB1C466-2B33-4DB4-8DB0-A582645507D2}" destId="{9BAC458A-6442-4884-A8AA-D3A90B08FCBF}" srcOrd="1" destOrd="0" presId="urn:microsoft.com/office/officeart/2005/8/layout/orgChart1"/>
    <dgm:cxn modelId="{EBB98B28-8087-4FC9-BB84-261D92856A91}" type="presParOf" srcId="{5DB1C466-2B33-4DB4-8DB0-A582645507D2}" destId="{1101E05F-59B5-4273-BAFA-18EA7AB87C66}" srcOrd="2" destOrd="0" presId="urn:microsoft.com/office/officeart/2005/8/layout/orgChart1"/>
    <dgm:cxn modelId="{16753328-5079-4B48-959E-34088E06CB3D}" type="presParOf" srcId="{93A4F0E7-6987-4F79-93C4-D8AE16DC07FF}" destId="{37B4160C-4784-498B-AD45-E61978CAC50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F28062-C20B-4FF7-9E18-82337E6749E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zh-TW" altLang="en-US"/>
        </a:p>
      </dgm:t>
    </dgm:pt>
    <dgm:pt modelId="{093B2CB5-4B42-43FE-9E14-BC3A40A72D0E}">
      <dgm:prSet phldrT="[文字]" custT="1"/>
      <dgm:spPr>
        <a:solidFill>
          <a:srgbClr val="000066">
            <a:alpha val="9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r>
            <a:rPr lang="zh-TW" altLang="en-US" sz="2800" b="1" smtClean="0">
              <a:solidFill>
                <a:srgbClr val="FFFF00"/>
              </a:solidFill>
              <a:effectLst/>
              <a:latin typeface="+mj-ea"/>
              <a:ea typeface="+mj-ea"/>
            </a:rPr>
            <a:t>漏項如可歸責於機關</a:t>
          </a:r>
          <a:r>
            <a:rPr lang="en-US" altLang="zh-TW" sz="2800" b="1" smtClean="0">
              <a:solidFill>
                <a:srgbClr val="FFFF00"/>
              </a:solidFill>
              <a:effectLst/>
              <a:latin typeface="+mj-ea"/>
              <a:ea typeface="+mj-ea"/>
            </a:rPr>
            <a:t>(</a:t>
          </a:r>
          <a:r>
            <a:rPr lang="zh-TW" altLang="en-US" sz="2800" b="1" smtClean="0">
              <a:solidFill>
                <a:srgbClr val="FFFF00"/>
              </a:solidFill>
              <a:effectLst/>
              <a:latin typeface="+mj-ea"/>
              <a:ea typeface="+mj-ea"/>
            </a:rPr>
            <a:t>含設計單位</a:t>
          </a:r>
          <a:r>
            <a:rPr lang="en-US" altLang="zh-TW" sz="2800" b="1" smtClean="0">
              <a:solidFill>
                <a:srgbClr val="FFFF00"/>
              </a:solidFill>
              <a:effectLst/>
              <a:latin typeface="+mj-ea"/>
              <a:ea typeface="+mj-ea"/>
            </a:rPr>
            <a:t>)</a:t>
          </a:r>
          <a:r>
            <a:rPr lang="zh-TW" altLang="en-US" sz="2800" b="1" smtClean="0">
              <a:solidFill>
                <a:srgbClr val="FFFF00"/>
              </a:solidFill>
              <a:effectLst/>
              <a:latin typeface="+mj-ea"/>
              <a:ea typeface="+mj-ea"/>
            </a:rPr>
            <a:t> 應給付廠商</a:t>
          </a:r>
          <a:endParaRPr lang="zh-TW" altLang="en-US" sz="2800">
            <a:solidFill>
              <a:srgbClr val="FFFF00"/>
            </a:solidFill>
            <a:effectLst/>
            <a:latin typeface="+mj-ea"/>
            <a:ea typeface="+mj-ea"/>
          </a:endParaRPr>
        </a:p>
      </dgm:t>
    </dgm:pt>
    <dgm:pt modelId="{29643C87-6787-4797-9585-1F088887CA98}" type="parTrans" cxnId="{053BF5E4-F4C3-4053-A8C0-44CB46AAF615}">
      <dgm:prSet/>
      <dgm:spPr/>
      <dgm:t>
        <a:bodyPr/>
        <a:lstStyle/>
        <a:p>
          <a:endParaRPr lang="zh-TW" altLang="en-US"/>
        </a:p>
      </dgm:t>
    </dgm:pt>
    <dgm:pt modelId="{B2099946-FACF-45E0-8609-DD3B1EDABE9B}" type="sibTrans" cxnId="{053BF5E4-F4C3-4053-A8C0-44CB46AAF615}">
      <dgm:prSet/>
      <dgm:spPr/>
      <dgm:t>
        <a:bodyPr/>
        <a:lstStyle/>
        <a:p>
          <a:endParaRPr lang="zh-TW" altLang="en-US"/>
        </a:p>
      </dgm:t>
    </dgm:pt>
    <dgm:pt modelId="{C8BED3B4-6FCB-4CE0-AAAC-9FCE99B7BC59}">
      <dgm:prSet phldrT="[文字]" custT="1"/>
      <dgm:spPr>
        <a:solidFill>
          <a:srgbClr val="0000FF">
            <a:alpha val="90000"/>
          </a:srgbClr>
        </a:solidFill>
      </dgm:spPr>
      <dgm:t>
        <a:bodyPr/>
        <a:lstStyle/>
        <a:p>
          <a:pPr algn="just"/>
          <a:r>
            <a:rPr lang="zh-TW" altLang="en-US" sz="2800" b="1" smtClean="0">
              <a:solidFill>
                <a:schemeClr val="bg1"/>
              </a:solidFill>
              <a:effectLst/>
              <a:latin typeface="+mj-ea"/>
              <a:ea typeface="+mj-ea"/>
            </a:rPr>
            <a:t>屬</a:t>
          </a:r>
          <a:r>
            <a:rPr lang="zh-TW" altLang="en-US" sz="2800" b="1" u="sng" smtClean="0">
              <a:solidFill>
                <a:schemeClr val="bg1"/>
              </a:solidFill>
              <a:effectLst/>
              <a:latin typeface="+mj-ea"/>
              <a:ea typeface="+mj-ea"/>
            </a:rPr>
            <a:t>契約已有項目</a:t>
          </a:r>
          <a:r>
            <a:rPr lang="zh-TW" altLang="en-US" sz="2800" b="1" smtClean="0">
              <a:solidFill>
                <a:schemeClr val="bg1"/>
              </a:solidFill>
              <a:effectLst/>
              <a:latin typeface="+mj-ea"/>
              <a:ea typeface="+mj-ea"/>
            </a:rPr>
            <a:t>之數量依</a:t>
          </a:r>
          <a:r>
            <a:rPr lang="zh-TW" altLang="en-US" sz="2800" b="1" u="sng" smtClean="0">
              <a:solidFill>
                <a:schemeClr val="bg1"/>
              </a:solidFill>
              <a:effectLst/>
              <a:latin typeface="+mj-ea"/>
              <a:ea typeface="+mj-ea"/>
            </a:rPr>
            <a:t>契約單價</a:t>
          </a:r>
          <a:r>
            <a:rPr lang="zh-TW" altLang="en-US" sz="2800" b="1" smtClean="0">
              <a:solidFill>
                <a:schemeClr val="bg1"/>
              </a:solidFill>
              <a:effectLst/>
              <a:latin typeface="+mj-ea"/>
              <a:ea typeface="+mj-ea"/>
            </a:rPr>
            <a:t>給付。</a:t>
          </a:r>
          <a:endParaRPr lang="zh-TW" altLang="en-US" sz="2800">
            <a:solidFill>
              <a:schemeClr val="bg1"/>
            </a:solidFill>
            <a:effectLst/>
            <a:latin typeface="+mj-ea"/>
            <a:ea typeface="+mj-ea"/>
          </a:endParaRPr>
        </a:p>
      </dgm:t>
    </dgm:pt>
    <dgm:pt modelId="{117A4322-BAF1-4D68-BD85-EF22194ABFE7}" type="parTrans" cxnId="{FF410CDA-C199-4137-8CA7-14A312B3CBCE}">
      <dgm:prSet/>
      <dgm:spPr>
        <a:ln w="57150">
          <a:solidFill>
            <a:srgbClr val="FF0000"/>
          </a:solidFill>
          <a:headEnd type="none" w="med" len="med"/>
          <a:tailEnd type="triangle" w="med" len="med"/>
        </a:ln>
      </dgm:spPr>
      <dgm:t>
        <a:bodyPr/>
        <a:lstStyle/>
        <a:p>
          <a:endParaRPr lang="zh-TW" altLang="en-US"/>
        </a:p>
      </dgm:t>
    </dgm:pt>
    <dgm:pt modelId="{DD94D828-7EFB-4CD1-B2D6-C2E4DD504BCD}" type="sibTrans" cxnId="{FF410CDA-C199-4137-8CA7-14A312B3CBCE}">
      <dgm:prSet/>
      <dgm:spPr/>
      <dgm:t>
        <a:bodyPr/>
        <a:lstStyle/>
        <a:p>
          <a:endParaRPr lang="zh-TW" altLang="en-US"/>
        </a:p>
      </dgm:t>
    </dgm:pt>
    <dgm:pt modelId="{282F02E5-8C11-4103-A1D8-586DBAC64F2B}">
      <dgm:prSet phldrT="[文字]" custT="1"/>
      <dgm:spPr>
        <a:solidFill>
          <a:srgbClr val="0000FF">
            <a:alpha val="90000"/>
          </a:srgbClr>
        </a:solidFill>
      </dgm:spPr>
      <dgm:t>
        <a:bodyPr/>
        <a:lstStyle/>
        <a:p>
          <a:pPr algn="just"/>
          <a:r>
            <a:rPr lang="zh-TW" altLang="en-US" sz="2800" b="1" smtClean="0">
              <a:solidFill>
                <a:schemeClr val="bg1"/>
              </a:solidFill>
              <a:effectLst/>
              <a:latin typeface="+mj-ea"/>
              <a:ea typeface="+mj-ea"/>
            </a:rPr>
            <a:t>屬</a:t>
          </a:r>
          <a:r>
            <a:rPr lang="zh-TW" altLang="en-US" sz="2800" b="1" u="sng" smtClean="0">
              <a:solidFill>
                <a:schemeClr val="bg1"/>
              </a:solidFill>
              <a:effectLst/>
              <a:latin typeface="+mj-ea"/>
              <a:ea typeface="+mj-ea"/>
            </a:rPr>
            <a:t>漏項</a:t>
          </a:r>
          <a:r>
            <a:rPr lang="zh-TW" altLang="en-US" sz="2800" b="1" smtClean="0">
              <a:solidFill>
                <a:schemeClr val="bg1"/>
              </a:solidFill>
              <a:effectLst/>
              <a:latin typeface="+mj-ea"/>
              <a:ea typeface="+mj-ea"/>
            </a:rPr>
            <a:t>得辦理</a:t>
          </a:r>
          <a:r>
            <a:rPr lang="zh-TW" altLang="en-US" sz="2800" b="1" u="sng" smtClean="0">
              <a:solidFill>
                <a:schemeClr val="bg1"/>
              </a:solidFill>
              <a:effectLst/>
              <a:latin typeface="+mj-ea"/>
              <a:ea typeface="+mj-ea"/>
            </a:rPr>
            <a:t>契約變更另議單價</a:t>
          </a:r>
          <a:r>
            <a:rPr lang="zh-TW" altLang="en-US" sz="2800" b="1" smtClean="0">
              <a:solidFill>
                <a:schemeClr val="bg1"/>
              </a:solidFill>
              <a:effectLst/>
              <a:latin typeface="+mj-ea"/>
              <a:ea typeface="+mj-ea"/>
            </a:rPr>
            <a:t>。</a:t>
          </a:r>
          <a:endParaRPr lang="zh-TW" altLang="en-US" sz="2800">
            <a:solidFill>
              <a:schemeClr val="bg1"/>
            </a:solidFill>
            <a:effectLst/>
            <a:latin typeface="+mj-ea"/>
            <a:ea typeface="+mj-ea"/>
          </a:endParaRPr>
        </a:p>
      </dgm:t>
    </dgm:pt>
    <dgm:pt modelId="{EEE5E2A5-79F7-4CED-B43A-BB96E028E7C7}" type="parTrans" cxnId="{27C5E057-62C9-484A-97E6-17A2D1B275A6}">
      <dgm:prSet/>
      <dgm:spPr>
        <a:ln w="57150">
          <a:solidFill>
            <a:srgbClr val="FF0000"/>
          </a:solidFill>
          <a:headEnd type="none" w="med" len="med"/>
          <a:tailEnd type="triangle" w="med" len="med"/>
        </a:ln>
      </dgm:spPr>
      <dgm:t>
        <a:bodyPr/>
        <a:lstStyle/>
        <a:p>
          <a:endParaRPr lang="zh-TW" altLang="en-US"/>
        </a:p>
      </dgm:t>
    </dgm:pt>
    <dgm:pt modelId="{45B727D1-0713-4D2C-A571-57B3F77630C3}" type="sibTrans" cxnId="{27C5E057-62C9-484A-97E6-17A2D1B275A6}">
      <dgm:prSet/>
      <dgm:spPr/>
      <dgm:t>
        <a:bodyPr/>
        <a:lstStyle/>
        <a:p>
          <a:endParaRPr lang="zh-TW" altLang="en-US"/>
        </a:p>
      </dgm:t>
    </dgm:pt>
    <dgm:pt modelId="{06530B57-F79D-4373-80CC-B43D630DDA81}" type="pres">
      <dgm:prSet presAssocID="{13F28062-C20B-4FF7-9E18-82337E6749E6}" presName="hierChild1" presStyleCnt="0">
        <dgm:presLayoutVars>
          <dgm:chPref val="1"/>
          <dgm:dir/>
          <dgm:animOne val="branch"/>
          <dgm:animLvl val="lvl"/>
          <dgm:resizeHandles/>
        </dgm:presLayoutVars>
      </dgm:prSet>
      <dgm:spPr/>
      <dgm:t>
        <a:bodyPr/>
        <a:lstStyle/>
        <a:p>
          <a:endParaRPr lang="zh-TW" altLang="en-US"/>
        </a:p>
      </dgm:t>
    </dgm:pt>
    <dgm:pt modelId="{B963181A-19BD-45B1-AA23-9FAFC2E1E81F}" type="pres">
      <dgm:prSet presAssocID="{093B2CB5-4B42-43FE-9E14-BC3A40A72D0E}" presName="hierRoot1" presStyleCnt="0"/>
      <dgm:spPr/>
    </dgm:pt>
    <dgm:pt modelId="{B56F27A2-2BDF-4223-9057-4A21492AD4A0}" type="pres">
      <dgm:prSet presAssocID="{093B2CB5-4B42-43FE-9E14-BC3A40A72D0E}" presName="composite" presStyleCnt="0"/>
      <dgm:spPr/>
    </dgm:pt>
    <dgm:pt modelId="{14E06852-1853-485F-B7DE-DC8A6AA552F8}" type="pres">
      <dgm:prSet presAssocID="{093B2CB5-4B42-43FE-9E14-BC3A40A72D0E}" presName="background" presStyleLbl="node0" presStyleIdx="0" presStyleCnt="1"/>
      <dgm:spPr>
        <a:solidFill>
          <a:srgbClr val="FFC000"/>
        </a:solidFill>
      </dgm:spPr>
    </dgm:pt>
    <dgm:pt modelId="{8A9EE483-08A7-4316-98AE-29507CFAECE1}" type="pres">
      <dgm:prSet presAssocID="{093B2CB5-4B42-43FE-9E14-BC3A40A72D0E}" presName="text" presStyleLbl="fgAcc0" presStyleIdx="0" presStyleCnt="1" custScaleX="125746">
        <dgm:presLayoutVars>
          <dgm:chPref val="3"/>
        </dgm:presLayoutVars>
      </dgm:prSet>
      <dgm:spPr/>
      <dgm:t>
        <a:bodyPr/>
        <a:lstStyle/>
        <a:p>
          <a:endParaRPr lang="zh-TW" altLang="en-US"/>
        </a:p>
      </dgm:t>
    </dgm:pt>
    <dgm:pt modelId="{E9E4E663-DC05-4154-A6AA-5E06592CF928}" type="pres">
      <dgm:prSet presAssocID="{093B2CB5-4B42-43FE-9E14-BC3A40A72D0E}" presName="hierChild2" presStyleCnt="0"/>
      <dgm:spPr/>
    </dgm:pt>
    <dgm:pt modelId="{93B026D7-9B56-4956-9FA0-E68DEE5CB808}" type="pres">
      <dgm:prSet presAssocID="{117A4322-BAF1-4D68-BD85-EF22194ABFE7}" presName="Name10" presStyleLbl="parChTrans1D2" presStyleIdx="0" presStyleCnt="2"/>
      <dgm:spPr/>
      <dgm:t>
        <a:bodyPr/>
        <a:lstStyle/>
        <a:p>
          <a:endParaRPr lang="zh-TW" altLang="en-US"/>
        </a:p>
      </dgm:t>
    </dgm:pt>
    <dgm:pt modelId="{DD0631A7-D233-4ACC-82B2-99092EA75220}" type="pres">
      <dgm:prSet presAssocID="{C8BED3B4-6FCB-4CE0-AAAC-9FCE99B7BC59}" presName="hierRoot2" presStyleCnt="0"/>
      <dgm:spPr/>
    </dgm:pt>
    <dgm:pt modelId="{96B9708C-44EA-4234-8392-5C3A592F054E}" type="pres">
      <dgm:prSet presAssocID="{C8BED3B4-6FCB-4CE0-AAAC-9FCE99B7BC59}" presName="composite2" presStyleCnt="0"/>
      <dgm:spPr/>
    </dgm:pt>
    <dgm:pt modelId="{7531572A-87AA-4AF1-BF6A-14A91E246DD9}" type="pres">
      <dgm:prSet presAssocID="{C8BED3B4-6FCB-4CE0-AAAC-9FCE99B7BC59}" presName="background2" presStyleLbl="node2" presStyleIdx="0" presStyleCnt="2"/>
      <dgm:spPr>
        <a:solidFill>
          <a:srgbClr val="92D050"/>
        </a:solidFill>
      </dgm:spPr>
    </dgm:pt>
    <dgm:pt modelId="{BA3AFAB8-DD19-4F89-843A-EACFFDDDEB00}" type="pres">
      <dgm:prSet presAssocID="{C8BED3B4-6FCB-4CE0-AAAC-9FCE99B7BC59}" presName="text2" presStyleLbl="fgAcc2" presStyleIdx="0" presStyleCnt="2" custScaleX="146049">
        <dgm:presLayoutVars>
          <dgm:chPref val="3"/>
        </dgm:presLayoutVars>
      </dgm:prSet>
      <dgm:spPr/>
      <dgm:t>
        <a:bodyPr/>
        <a:lstStyle/>
        <a:p>
          <a:endParaRPr lang="zh-TW" altLang="en-US"/>
        </a:p>
      </dgm:t>
    </dgm:pt>
    <dgm:pt modelId="{9CB96F72-0FFC-4CBF-A877-9DFD4F2BA25C}" type="pres">
      <dgm:prSet presAssocID="{C8BED3B4-6FCB-4CE0-AAAC-9FCE99B7BC59}" presName="hierChild3" presStyleCnt="0"/>
      <dgm:spPr/>
    </dgm:pt>
    <dgm:pt modelId="{533FF6BF-2B59-4A7E-A7B1-7C721343C160}" type="pres">
      <dgm:prSet presAssocID="{EEE5E2A5-79F7-4CED-B43A-BB96E028E7C7}" presName="Name10" presStyleLbl="parChTrans1D2" presStyleIdx="1" presStyleCnt="2"/>
      <dgm:spPr/>
      <dgm:t>
        <a:bodyPr/>
        <a:lstStyle/>
        <a:p>
          <a:endParaRPr lang="zh-TW" altLang="en-US"/>
        </a:p>
      </dgm:t>
    </dgm:pt>
    <dgm:pt modelId="{1763D97E-4EA3-49E0-BE38-8E7F46D9E001}" type="pres">
      <dgm:prSet presAssocID="{282F02E5-8C11-4103-A1D8-586DBAC64F2B}" presName="hierRoot2" presStyleCnt="0"/>
      <dgm:spPr/>
    </dgm:pt>
    <dgm:pt modelId="{64317EC9-8C4B-4EF5-8982-B77CFE44454F}" type="pres">
      <dgm:prSet presAssocID="{282F02E5-8C11-4103-A1D8-586DBAC64F2B}" presName="composite2" presStyleCnt="0"/>
      <dgm:spPr/>
    </dgm:pt>
    <dgm:pt modelId="{605C5015-FE05-4129-988C-948E67A6B56A}" type="pres">
      <dgm:prSet presAssocID="{282F02E5-8C11-4103-A1D8-586DBAC64F2B}" presName="background2" presStyleLbl="node2" presStyleIdx="1" presStyleCnt="2"/>
      <dgm:spPr>
        <a:solidFill>
          <a:srgbClr val="92D050"/>
        </a:solidFill>
      </dgm:spPr>
    </dgm:pt>
    <dgm:pt modelId="{5846BF50-BE51-4012-8CA8-888DE5A10BFB}" type="pres">
      <dgm:prSet presAssocID="{282F02E5-8C11-4103-A1D8-586DBAC64F2B}" presName="text2" presStyleLbl="fgAcc2" presStyleIdx="1" presStyleCnt="2" custScaleX="146049">
        <dgm:presLayoutVars>
          <dgm:chPref val="3"/>
        </dgm:presLayoutVars>
      </dgm:prSet>
      <dgm:spPr/>
      <dgm:t>
        <a:bodyPr/>
        <a:lstStyle/>
        <a:p>
          <a:endParaRPr lang="zh-TW" altLang="en-US"/>
        </a:p>
      </dgm:t>
    </dgm:pt>
    <dgm:pt modelId="{EAEB09A8-7DA1-4DCE-ACF5-0727201BE9E6}" type="pres">
      <dgm:prSet presAssocID="{282F02E5-8C11-4103-A1D8-586DBAC64F2B}" presName="hierChild3" presStyleCnt="0"/>
      <dgm:spPr/>
    </dgm:pt>
  </dgm:ptLst>
  <dgm:cxnLst>
    <dgm:cxn modelId="{A7913788-4B3D-448F-9C11-A89EF6C82AD1}" type="presOf" srcId="{EEE5E2A5-79F7-4CED-B43A-BB96E028E7C7}" destId="{533FF6BF-2B59-4A7E-A7B1-7C721343C160}" srcOrd="0" destOrd="0" presId="urn:microsoft.com/office/officeart/2005/8/layout/hierarchy1"/>
    <dgm:cxn modelId="{D950DEBA-8B8B-45E5-8389-7ACC265EA991}" type="presOf" srcId="{C8BED3B4-6FCB-4CE0-AAAC-9FCE99B7BC59}" destId="{BA3AFAB8-DD19-4F89-843A-EACFFDDDEB00}" srcOrd="0" destOrd="0" presId="urn:microsoft.com/office/officeart/2005/8/layout/hierarchy1"/>
    <dgm:cxn modelId="{2697B541-9575-4B7E-A7D6-1A0067378E58}" type="presOf" srcId="{117A4322-BAF1-4D68-BD85-EF22194ABFE7}" destId="{93B026D7-9B56-4956-9FA0-E68DEE5CB808}" srcOrd="0" destOrd="0" presId="urn:microsoft.com/office/officeart/2005/8/layout/hierarchy1"/>
    <dgm:cxn modelId="{FF410CDA-C199-4137-8CA7-14A312B3CBCE}" srcId="{093B2CB5-4B42-43FE-9E14-BC3A40A72D0E}" destId="{C8BED3B4-6FCB-4CE0-AAAC-9FCE99B7BC59}" srcOrd="0" destOrd="0" parTransId="{117A4322-BAF1-4D68-BD85-EF22194ABFE7}" sibTransId="{DD94D828-7EFB-4CD1-B2D6-C2E4DD504BCD}"/>
    <dgm:cxn modelId="{3BE2F343-9760-415C-9EE4-E3DF597DDAE3}" type="presOf" srcId="{282F02E5-8C11-4103-A1D8-586DBAC64F2B}" destId="{5846BF50-BE51-4012-8CA8-888DE5A10BFB}" srcOrd="0" destOrd="0" presId="urn:microsoft.com/office/officeart/2005/8/layout/hierarchy1"/>
    <dgm:cxn modelId="{9EFC2FEE-3B5F-43BF-9995-45692119E01B}" type="presOf" srcId="{13F28062-C20B-4FF7-9E18-82337E6749E6}" destId="{06530B57-F79D-4373-80CC-B43D630DDA81}" srcOrd="0" destOrd="0" presId="urn:microsoft.com/office/officeart/2005/8/layout/hierarchy1"/>
    <dgm:cxn modelId="{053BF5E4-F4C3-4053-A8C0-44CB46AAF615}" srcId="{13F28062-C20B-4FF7-9E18-82337E6749E6}" destId="{093B2CB5-4B42-43FE-9E14-BC3A40A72D0E}" srcOrd="0" destOrd="0" parTransId="{29643C87-6787-4797-9585-1F088887CA98}" sibTransId="{B2099946-FACF-45E0-8609-DD3B1EDABE9B}"/>
    <dgm:cxn modelId="{27C5E057-62C9-484A-97E6-17A2D1B275A6}" srcId="{093B2CB5-4B42-43FE-9E14-BC3A40A72D0E}" destId="{282F02E5-8C11-4103-A1D8-586DBAC64F2B}" srcOrd="1" destOrd="0" parTransId="{EEE5E2A5-79F7-4CED-B43A-BB96E028E7C7}" sibTransId="{45B727D1-0713-4D2C-A571-57B3F77630C3}"/>
    <dgm:cxn modelId="{8FAC0BA7-4505-48EE-B839-89DB0E21EF77}" type="presOf" srcId="{093B2CB5-4B42-43FE-9E14-BC3A40A72D0E}" destId="{8A9EE483-08A7-4316-98AE-29507CFAECE1}" srcOrd="0" destOrd="0" presId="urn:microsoft.com/office/officeart/2005/8/layout/hierarchy1"/>
    <dgm:cxn modelId="{2BE7A075-CA10-43D3-89AC-209A0643BDD0}" type="presParOf" srcId="{06530B57-F79D-4373-80CC-B43D630DDA81}" destId="{B963181A-19BD-45B1-AA23-9FAFC2E1E81F}" srcOrd="0" destOrd="0" presId="urn:microsoft.com/office/officeart/2005/8/layout/hierarchy1"/>
    <dgm:cxn modelId="{C4567A8A-D919-4A90-B92A-2EB3523F715D}" type="presParOf" srcId="{B963181A-19BD-45B1-AA23-9FAFC2E1E81F}" destId="{B56F27A2-2BDF-4223-9057-4A21492AD4A0}" srcOrd="0" destOrd="0" presId="urn:microsoft.com/office/officeart/2005/8/layout/hierarchy1"/>
    <dgm:cxn modelId="{2F827243-C7DD-4980-B503-3F5DE67D4BB9}" type="presParOf" srcId="{B56F27A2-2BDF-4223-9057-4A21492AD4A0}" destId="{14E06852-1853-485F-B7DE-DC8A6AA552F8}" srcOrd="0" destOrd="0" presId="urn:microsoft.com/office/officeart/2005/8/layout/hierarchy1"/>
    <dgm:cxn modelId="{4C7BE28F-8157-4A58-9C62-EE0DBC7A041B}" type="presParOf" srcId="{B56F27A2-2BDF-4223-9057-4A21492AD4A0}" destId="{8A9EE483-08A7-4316-98AE-29507CFAECE1}" srcOrd="1" destOrd="0" presId="urn:microsoft.com/office/officeart/2005/8/layout/hierarchy1"/>
    <dgm:cxn modelId="{9641BB45-BBD8-4539-B0BC-B6E942977278}" type="presParOf" srcId="{B963181A-19BD-45B1-AA23-9FAFC2E1E81F}" destId="{E9E4E663-DC05-4154-A6AA-5E06592CF928}" srcOrd="1" destOrd="0" presId="urn:microsoft.com/office/officeart/2005/8/layout/hierarchy1"/>
    <dgm:cxn modelId="{7C014718-21A6-4512-8C4F-2DA97F7DCD09}" type="presParOf" srcId="{E9E4E663-DC05-4154-A6AA-5E06592CF928}" destId="{93B026D7-9B56-4956-9FA0-E68DEE5CB808}" srcOrd="0" destOrd="0" presId="urn:microsoft.com/office/officeart/2005/8/layout/hierarchy1"/>
    <dgm:cxn modelId="{D8C363FA-C0FC-4E15-B357-38B9BEC1A592}" type="presParOf" srcId="{E9E4E663-DC05-4154-A6AA-5E06592CF928}" destId="{DD0631A7-D233-4ACC-82B2-99092EA75220}" srcOrd="1" destOrd="0" presId="urn:microsoft.com/office/officeart/2005/8/layout/hierarchy1"/>
    <dgm:cxn modelId="{32CA2702-874C-4181-B931-3A9BBA4329C0}" type="presParOf" srcId="{DD0631A7-D233-4ACC-82B2-99092EA75220}" destId="{96B9708C-44EA-4234-8392-5C3A592F054E}" srcOrd="0" destOrd="0" presId="urn:microsoft.com/office/officeart/2005/8/layout/hierarchy1"/>
    <dgm:cxn modelId="{0846760B-2EE3-444E-8B78-5D92DC182DCD}" type="presParOf" srcId="{96B9708C-44EA-4234-8392-5C3A592F054E}" destId="{7531572A-87AA-4AF1-BF6A-14A91E246DD9}" srcOrd="0" destOrd="0" presId="urn:microsoft.com/office/officeart/2005/8/layout/hierarchy1"/>
    <dgm:cxn modelId="{44B84515-B4EE-468D-94DC-EF1EA8E85B2A}" type="presParOf" srcId="{96B9708C-44EA-4234-8392-5C3A592F054E}" destId="{BA3AFAB8-DD19-4F89-843A-EACFFDDDEB00}" srcOrd="1" destOrd="0" presId="urn:microsoft.com/office/officeart/2005/8/layout/hierarchy1"/>
    <dgm:cxn modelId="{674B3815-9384-4E5F-A4FF-A6D713FAB117}" type="presParOf" srcId="{DD0631A7-D233-4ACC-82B2-99092EA75220}" destId="{9CB96F72-0FFC-4CBF-A877-9DFD4F2BA25C}" srcOrd="1" destOrd="0" presId="urn:microsoft.com/office/officeart/2005/8/layout/hierarchy1"/>
    <dgm:cxn modelId="{A4ECE873-791E-4B15-AD0F-812F058D04D0}" type="presParOf" srcId="{E9E4E663-DC05-4154-A6AA-5E06592CF928}" destId="{533FF6BF-2B59-4A7E-A7B1-7C721343C160}" srcOrd="2" destOrd="0" presId="urn:microsoft.com/office/officeart/2005/8/layout/hierarchy1"/>
    <dgm:cxn modelId="{2EAEE8A8-AB8F-4D74-A62E-323A977B0D5E}" type="presParOf" srcId="{E9E4E663-DC05-4154-A6AA-5E06592CF928}" destId="{1763D97E-4EA3-49E0-BE38-8E7F46D9E001}" srcOrd="3" destOrd="0" presId="urn:microsoft.com/office/officeart/2005/8/layout/hierarchy1"/>
    <dgm:cxn modelId="{9B993C67-B255-4AE9-9FBE-E261B7F3C9E2}" type="presParOf" srcId="{1763D97E-4EA3-49E0-BE38-8E7F46D9E001}" destId="{64317EC9-8C4B-4EF5-8982-B77CFE44454F}" srcOrd="0" destOrd="0" presId="urn:microsoft.com/office/officeart/2005/8/layout/hierarchy1"/>
    <dgm:cxn modelId="{72617F09-4F74-4754-A745-714F7D6FEF34}" type="presParOf" srcId="{64317EC9-8C4B-4EF5-8982-B77CFE44454F}" destId="{605C5015-FE05-4129-988C-948E67A6B56A}" srcOrd="0" destOrd="0" presId="urn:microsoft.com/office/officeart/2005/8/layout/hierarchy1"/>
    <dgm:cxn modelId="{F49626D9-7B7D-4351-A7D6-35547D72DA7F}" type="presParOf" srcId="{64317EC9-8C4B-4EF5-8982-B77CFE44454F}" destId="{5846BF50-BE51-4012-8CA8-888DE5A10BFB}" srcOrd="1" destOrd="0" presId="urn:microsoft.com/office/officeart/2005/8/layout/hierarchy1"/>
    <dgm:cxn modelId="{12270332-64A8-486B-AC25-6EC8E9957A3A}" type="presParOf" srcId="{1763D97E-4EA3-49E0-BE38-8E7F46D9E001}" destId="{EAEB09A8-7DA1-4DCE-ACF5-0727201BE9E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a:extLst>
              <a:ext uri="{FF2B5EF4-FFF2-40B4-BE49-F238E27FC236}"/>
            </a:extLst>
          </p:cNvPr>
          <p:cNvSpPr>
            <a:spLocks noGrp="1" noChangeArrowheads="1"/>
          </p:cNvSpPr>
          <p:nvPr>
            <p:ph type="hdr" sz="quarter"/>
          </p:nvPr>
        </p:nvSpPr>
        <p:spPr bwMode="auto">
          <a:xfrm>
            <a:off x="1" y="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ltLang="zh-TW"/>
          </a:p>
        </p:txBody>
      </p:sp>
      <p:sp>
        <p:nvSpPr>
          <p:cNvPr id="361475" name="Rectangle 3">
            <a:extLst>
              <a:ext uri="{FF2B5EF4-FFF2-40B4-BE49-F238E27FC236}"/>
            </a:extLst>
          </p:cNvPr>
          <p:cNvSpPr>
            <a:spLocks noGrp="1" noChangeArrowheads="1"/>
          </p:cNvSpPr>
          <p:nvPr>
            <p:ph type="dt" sz="quarter" idx="1"/>
          </p:nvPr>
        </p:nvSpPr>
        <p:spPr bwMode="auto">
          <a:xfrm>
            <a:off x="4023836" y="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ltLang="zh-TW"/>
          </a:p>
        </p:txBody>
      </p:sp>
      <p:sp>
        <p:nvSpPr>
          <p:cNvPr id="361476" name="Rectangle 4">
            <a:extLst>
              <a:ext uri="{FF2B5EF4-FFF2-40B4-BE49-F238E27FC236}"/>
            </a:extLst>
          </p:cNvPr>
          <p:cNvSpPr>
            <a:spLocks noGrp="1" noChangeArrowheads="1"/>
          </p:cNvSpPr>
          <p:nvPr>
            <p:ph type="ftr" sz="quarter" idx="2"/>
          </p:nvPr>
        </p:nvSpPr>
        <p:spPr bwMode="auto">
          <a:xfrm>
            <a:off x="1" y="972185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ltLang="zh-TW"/>
          </a:p>
        </p:txBody>
      </p:sp>
      <p:sp>
        <p:nvSpPr>
          <p:cNvPr id="361477" name="Rectangle 5">
            <a:extLst>
              <a:ext uri="{FF2B5EF4-FFF2-40B4-BE49-F238E27FC236}"/>
            </a:extLst>
          </p:cNvPr>
          <p:cNvSpPr>
            <a:spLocks noGrp="1" noChangeArrowheads="1"/>
          </p:cNvSpPr>
          <p:nvPr>
            <p:ph type="sldNum" sz="quarter" idx="3"/>
          </p:nvPr>
        </p:nvSpPr>
        <p:spPr bwMode="auto">
          <a:xfrm>
            <a:off x="4023836" y="972185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2722D3E5-3640-4E3A-9035-FA3D6DECEBD3}" type="slidenum">
              <a:rPr lang="zh-TW" altLang="en-US"/>
              <a:pPr>
                <a:defRPr/>
              </a:pPr>
              <a:t>‹#›</a:t>
            </a:fld>
            <a:endParaRPr lang="en-US" altLang="zh-TW"/>
          </a:p>
        </p:txBody>
      </p:sp>
    </p:spTree>
    <p:extLst>
      <p:ext uri="{BB962C8B-B14F-4D97-AF65-F5344CB8AC3E}">
        <p14:creationId xmlns:p14="http://schemas.microsoft.com/office/powerpoint/2010/main" val="420613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extLst>
          </p:cNvPr>
          <p:cNvSpPr>
            <a:spLocks noGrp="1" noChangeArrowheads="1"/>
          </p:cNvSpPr>
          <p:nvPr>
            <p:ph type="hdr" sz="quarter"/>
          </p:nvPr>
        </p:nvSpPr>
        <p:spPr bwMode="auto">
          <a:xfrm>
            <a:off x="1" y="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ltLang="zh-TW"/>
          </a:p>
        </p:txBody>
      </p:sp>
      <p:sp>
        <p:nvSpPr>
          <p:cNvPr id="44035" name="Rectangle 3">
            <a:extLst>
              <a:ext uri="{FF2B5EF4-FFF2-40B4-BE49-F238E27FC236}"/>
            </a:extLst>
          </p:cNvPr>
          <p:cNvSpPr>
            <a:spLocks noGrp="1" noChangeArrowheads="1"/>
          </p:cNvSpPr>
          <p:nvPr>
            <p:ph type="dt" idx="1"/>
          </p:nvPr>
        </p:nvSpPr>
        <p:spPr bwMode="auto">
          <a:xfrm>
            <a:off x="4025424" y="1"/>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ltLang="zh-TW"/>
          </a:p>
        </p:txBody>
      </p:sp>
      <p:sp>
        <p:nvSpPr>
          <p:cNvPr id="91140" name="Rectangle 4"/>
          <p:cNvSpPr>
            <a:spLocks noGrp="1" noRot="1" noChangeAspect="1" noChangeArrowheads="1" noTextEdit="1"/>
          </p:cNvSpPr>
          <p:nvPr>
            <p:ph type="sldImg" idx="2"/>
          </p:nvPr>
        </p:nvSpPr>
        <p:spPr bwMode="auto">
          <a:xfrm>
            <a:off x="993775" y="768350"/>
            <a:ext cx="5116513"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4037" name="Rectangle 5">
            <a:extLst>
              <a:ext uri="{FF2B5EF4-FFF2-40B4-BE49-F238E27FC236}"/>
            </a:extLst>
          </p:cNvPr>
          <p:cNvSpPr>
            <a:spLocks noGrp="1" noChangeArrowheads="1"/>
          </p:cNvSpPr>
          <p:nvPr>
            <p:ph type="body" sz="quarter" idx="3"/>
          </p:nvPr>
        </p:nvSpPr>
        <p:spPr bwMode="auto">
          <a:xfrm>
            <a:off x="946785" y="4860925"/>
            <a:ext cx="5210493"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44038" name="Rectangle 6">
            <a:extLst>
              <a:ext uri="{FF2B5EF4-FFF2-40B4-BE49-F238E27FC236}"/>
            </a:extLst>
          </p:cNvPr>
          <p:cNvSpPr>
            <a:spLocks noGrp="1" noChangeArrowheads="1"/>
          </p:cNvSpPr>
          <p:nvPr>
            <p:ph type="ftr" sz="quarter" idx="4"/>
          </p:nvPr>
        </p:nvSpPr>
        <p:spPr bwMode="auto">
          <a:xfrm>
            <a:off x="1" y="9723439"/>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ltLang="zh-TW"/>
          </a:p>
        </p:txBody>
      </p:sp>
      <p:sp>
        <p:nvSpPr>
          <p:cNvPr id="44039" name="Rectangle 7">
            <a:extLst>
              <a:ext uri="{FF2B5EF4-FFF2-40B4-BE49-F238E27FC236}"/>
            </a:extLst>
          </p:cNvPr>
          <p:cNvSpPr>
            <a:spLocks noGrp="1" noChangeArrowheads="1"/>
          </p:cNvSpPr>
          <p:nvPr>
            <p:ph type="sldNum" sz="quarter" idx="5"/>
          </p:nvPr>
        </p:nvSpPr>
        <p:spPr bwMode="auto">
          <a:xfrm>
            <a:off x="4025424" y="9723439"/>
            <a:ext cx="3078639"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96A9CE4-A620-4E67-971E-FECE5C50C2C5}" type="slidenum">
              <a:rPr lang="zh-TW" altLang="en-US"/>
              <a:pPr>
                <a:defRPr/>
              </a:pPr>
              <a:t>‹#›</a:t>
            </a:fld>
            <a:endParaRPr lang="en-US" altLang="zh-TW"/>
          </a:p>
        </p:txBody>
      </p:sp>
    </p:spTree>
    <p:extLst>
      <p:ext uri="{BB962C8B-B14F-4D97-AF65-F5344CB8AC3E}">
        <p14:creationId xmlns:p14="http://schemas.microsoft.com/office/powerpoint/2010/main" val="19957812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13</a:t>
            </a:fld>
            <a:endParaRPr lang="en-US" altLang="zh-TW">
              <a:solidFill>
                <a:srgbClr val="000000"/>
              </a:solidFill>
            </a:endParaRPr>
          </a:p>
        </p:txBody>
      </p:sp>
    </p:spTree>
    <p:extLst>
      <p:ext uri="{BB962C8B-B14F-4D97-AF65-F5344CB8AC3E}">
        <p14:creationId xmlns:p14="http://schemas.microsoft.com/office/powerpoint/2010/main" val="3332731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14</a:t>
            </a:fld>
            <a:endParaRPr lang="en-US" altLang="zh-TW">
              <a:solidFill>
                <a:srgbClr val="000000"/>
              </a:solidFill>
            </a:endParaRPr>
          </a:p>
        </p:txBody>
      </p:sp>
    </p:spTree>
    <p:extLst>
      <p:ext uri="{BB962C8B-B14F-4D97-AF65-F5344CB8AC3E}">
        <p14:creationId xmlns:p14="http://schemas.microsoft.com/office/powerpoint/2010/main" val="18389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a:t>
            </a:fld>
            <a:endParaRPr lang="en-US" altLang="zh-TW">
              <a:solidFill>
                <a:srgbClr val="000000"/>
              </a:solidFill>
            </a:endParaRPr>
          </a:p>
        </p:txBody>
      </p:sp>
    </p:spTree>
    <p:extLst>
      <p:ext uri="{BB962C8B-B14F-4D97-AF65-F5344CB8AC3E}">
        <p14:creationId xmlns:p14="http://schemas.microsoft.com/office/powerpoint/2010/main" val="1456995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a:t>
            </a:fld>
            <a:endParaRPr lang="en-US" altLang="zh-TW">
              <a:solidFill>
                <a:srgbClr val="000000"/>
              </a:solidFill>
            </a:endParaRPr>
          </a:p>
        </p:txBody>
      </p:sp>
    </p:spTree>
    <p:extLst>
      <p:ext uri="{BB962C8B-B14F-4D97-AF65-F5344CB8AC3E}">
        <p14:creationId xmlns:p14="http://schemas.microsoft.com/office/powerpoint/2010/main" val="212046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17</a:t>
            </a:fld>
            <a:endParaRPr lang="en-US" altLang="zh-TW">
              <a:solidFill>
                <a:srgbClr val="000000"/>
              </a:solidFill>
            </a:endParaRPr>
          </a:p>
        </p:txBody>
      </p:sp>
    </p:spTree>
    <p:extLst>
      <p:ext uri="{BB962C8B-B14F-4D97-AF65-F5344CB8AC3E}">
        <p14:creationId xmlns:p14="http://schemas.microsoft.com/office/powerpoint/2010/main" val="1264259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18</a:t>
            </a:fld>
            <a:endParaRPr lang="en-US" altLang="zh-TW">
              <a:solidFill>
                <a:srgbClr val="000000"/>
              </a:solidFill>
            </a:endParaRPr>
          </a:p>
        </p:txBody>
      </p:sp>
    </p:spTree>
    <p:extLst>
      <p:ext uri="{BB962C8B-B14F-4D97-AF65-F5344CB8AC3E}">
        <p14:creationId xmlns:p14="http://schemas.microsoft.com/office/powerpoint/2010/main" val="281235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22</a:t>
            </a:fld>
            <a:endParaRPr lang="en-US" altLang="zh-TW">
              <a:solidFill>
                <a:srgbClr val="000000"/>
              </a:solidFill>
            </a:endParaRPr>
          </a:p>
        </p:txBody>
      </p:sp>
    </p:spTree>
    <p:extLst>
      <p:ext uri="{BB962C8B-B14F-4D97-AF65-F5344CB8AC3E}">
        <p14:creationId xmlns:p14="http://schemas.microsoft.com/office/powerpoint/2010/main" val="2213787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27</a:t>
            </a:fld>
            <a:endParaRPr lang="en-US" altLang="zh-TW">
              <a:solidFill>
                <a:srgbClr val="000000"/>
              </a:solidFill>
            </a:endParaRPr>
          </a:p>
        </p:txBody>
      </p:sp>
    </p:spTree>
    <p:extLst>
      <p:ext uri="{BB962C8B-B14F-4D97-AF65-F5344CB8AC3E}">
        <p14:creationId xmlns:p14="http://schemas.microsoft.com/office/powerpoint/2010/main" val="666817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75</a:t>
            </a:fld>
            <a:endParaRPr lang="en-US" altLang="zh-TW">
              <a:solidFill>
                <a:srgbClr val="000000"/>
              </a:solidFill>
            </a:endParaRPr>
          </a:p>
        </p:txBody>
      </p:sp>
    </p:spTree>
    <p:extLst>
      <p:ext uri="{BB962C8B-B14F-4D97-AF65-F5344CB8AC3E}">
        <p14:creationId xmlns:p14="http://schemas.microsoft.com/office/powerpoint/2010/main" val="1946028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76</a:t>
            </a:fld>
            <a:endParaRPr lang="en-US" altLang="zh-TW">
              <a:solidFill>
                <a:srgbClr val="000000"/>
              </a:solidFill>
            </a:endParaRPr>
          </a:p>
        </p:txBody>
      </p:sp>
    </p:spTree>
    <p:extLst>
      <p:ext uri="{BB962C8B-B14F-4D97-AF65-F5344CB8AC3E}">
        <p14:creationId xmlns:p14="http://schemas.microsoft.com/office/powerpoint/2010/main" val="1026843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77</a:t>
            </a:fld>
            <a:endParaRPr lang="en-US" altLang="zh-TW">
              <a:solidFill>
                <a:srgbClr val="000000"/>
              </a:solidFill>
            </a:endParaRPr>
          </a:p>
        </p:txBody>
      </p:sp>
    </p:spTree>
    <p:extLst>
      <p:ext uri="{BB962C8B-B14F-4D97-AF65-F5344CB8AC3E}">
        <p14:creationId xmlns:p14="http://schemas.microsoft.com/office/powerpoint/2010/main" val="1691039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78</a:t>
            </a:fld>
            <a:endParaRPr lang="en-US" altLang="zh-TW">
              <a:solidFill>
                <a:srgbClr val="000000"/>
              </a:solidFill>
            </a:endParaRPr>
          </a:p>
        </p:txBody>
      </p:sp>
    </p:spTree>
    <p:extLst>
      <p:ext uri="{BB962C8B-B14F-4D97-AF65-F5344CB8AC3E}">
        <p14:creationId xmlns:p14="http://schemas.microsoft.com/office/powerpoint/2010/main" val="3462699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79</a:t>
            </a:fld>
            <a:endParaRPr lang="en-US" altLang="zh-TW">
              <a:solidFill>
                <a:srgbClr val="000000"/>
              </a:solidFill>
            </a:endParaRPr>
          </a:p>
        </p:txBody>
      </p:sp>
    </p:spTree>
    <p:extLst>
      <p:ext uri="{BB962C8B-B14F-4D97-AF65-F5344CB8AC3E}">
        <p14:creationId xmlns:p14="http://schemas.microsoft.com/office/powerpoint/2010/main" val="3486524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80</a:t>
            </a:fld>
            <a:endParaRPr lang="en-US" altLang="zh-TW">
              <a:solidFill>
                <a:srgbClr val="000000"/>
              </a:solidFill>
            </a:endParaRPr>
          </a:p>
        </p:txBody>
      </p:sp>
    </p:spTree>
    <p:extLst>
      <p:ext uri="{BB962C8B-B14F-4D97-AF65-F5344CB8AC3E}">
        <p14:creationId xmlns:p14="http://schemas.microsoft.com/office/powerpoint/2010/main" val="3106325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81</a:t>
            </a:fld>
            <a:endParaRPr lang="en-US" altLang="zh-TW">
              <a:solidFill>
                <a:srgbClr val="000000"/>
              </a:solidFill>
            </a:endParaRPr>
          </a:p>
        </p:txBody>
      </p:sp>
    </p:spTree>
    <p:extLst>
      <p:ext uri="{BB962C8B-B14F-4D97-AF65-F5344CB8AC3E}">
        <p14:creationId xmlns:p14="http://schemas.microsoft.com/office/powerpoint/2010/main" val="2925546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88</a:t>
            </a:fld>
            <a:endParaRPr lang="en-US" altLang="zh-TW">
              <a:solidFill>
                <a:srgbClr val="000000"/>
              </a:solidFill>
            </a:endParaRPr>
          </a:p>
        </p:txBody>
      </p:sp>
    </p:spTree>
    <p:extLst>
      <p:ext uri="{BB962C8B-B14F-4D97-AF65-F5344CB8AC3E}">
        <p14:creationId xmlns:p14="http://schemas.microsoft.com/office/powerpoint/2010/main" val="1032863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93</a:t>
            </a:fld>
            <a:endParaRPr lang="en-US" altLang="zh-TW">
              <a:solidFill>
                <a:srgbClr val="000000"/>
              </a:solidFill>
            </a:endParaRPr>
          </a:p>
        </p:txBody>
      </p:sp>
    </p:spTree>
    <p:extLst>
      <p:ext uri="{BB962C8B-B14F-4D97-AF65-F5344CB8AC3E}">
        <p14:creationId xmlns:p14="http://schemas.microsoft.com/office/powerpoint/2010/main" val="3325460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94</a:t>
            </a:fld>
            <a:endParaRPr lang="en-US" altLang="zh-TW">
              <a:solidFill>
                <a:srgbClr val="000000"/>
              </a:solidFill>
            </a:endParaRPr>
          </a:p>
        </p:txBody>
      </p:sp>
    </p:spTree>
    <p:extLst>
      <p:ext uri="{BB962C8B-B14F-4D97-AF65-F5344CB8AC3E}">
        <p14:creationId xmlns:p14="http://schemas.microsoft.com/office/powerpoint/2010/main" val="1631685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3775" y="768350"/>
            <a:ext cx="5116513"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105</a:t>
            </a:fld>
            <a:endParaRPr lang="en-US" altLang="zh-TW">
              <a:solidFill>
                <a:srgbClr val="000000"/>
              </a:solidFill>
            </a:endParaRPr>
          </a:p>
        </p:txBody>
      </p:sp>
    </p:spTree>
    <p:extLst>
      <p:ext uri="{BB962C8B-B14F-4D97-AF65-F5344CB8AC3E}">
        <p14:creationId xmlns:p14="http://schemas.microsoft.com/office/powerpoint/2010/main" val="1373876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144</a:t>
            </a:fld>
            <a:endParaRPr lang="en-US" altLang="zh-TW">
              <a:solidFill>
                <a:srgbClr val="000000"/>
              </a:solidFill>
            </a:endParaRPr>
          </a:p>
        </p:txBody>
      </p:sp>
    </p:spTree>
    <p:extLst>
      <p:ext uri="{BB962C8B-B14F-4D97-AF65-F5344CB8AC3E}">
        <p14:creationId xmlns:p14="http://schemas.microsoft.com/office/powerpoint/2010/main" val="1091987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145</a:t>
            </a:fld>
            <a:endParaRPr lang="en-US" altLang="zh-TW">
              <a:solidFill>
                <a:srgbClr val="000000"/>
              </a:solidFill>
            </a:endParaRPr>
          </a:p>
        </p:txBody>
      </p:sp>
    </p:spTree>
    <p:extLst>
      <p:ext uri="{BB962C8B-B14F-4D97-AF65-F5344CB8AC3E}">
        <p14:creationId xmlns:p14="http://schemas.microsoft.com/office/powerpoint/2010/main" val="3010336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147</a:t>
            </a:fld>
            <a:endParaRPr lang="en-US" altLang="zh-TW">
              <a:solidFill>
                <a:srgbClr val="000000"/>
              </a:solidFill>
            </a:endParaRPr>
          </a:p>
        </p:txBody>
      </p:sp>
    </p:spTree>
    <p:extLst>
      <p:ext uri="{BB962C8B-B14F-4D97-AF65-F5344CB8AC3E}">
        <p14:creationId xmlns:p14="http://schemas.microsoft.com/office/powerpoint/2010/main" val="3526877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148</a:t>
            </a:fld>
            <a:endParaRPr lang="en-US" altLang="zh-TW">
              <a:solidFill>
                <a:srgbClr val="000000"/>
              </a:solidFill>
            </a:endParaRPr>
          </a:p>
        </p:txBody>
      </p:sp>
    </p:spTree>
    <p:extLst>
      <p:ext uri="{BB962C8B-B14F-4D97-AF65-F5344CB8AC3E}">
        <p14:creationId xmlns:p14="http://schemas.microsoft.com/office/powerpoint/2010/main" val="3792209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149</a:t>
            </a:fld>
            <a:endParaRPr lang="en-US" altLang="zh-TW">
              <a:solidFill>
                <a:srgbClr val="000000"/>
              </a:solidFill>
            </a:endParaRPr>
          </a:p>
        </p:txBody>
      </p:sp>
    </p:spTree>
    <p:extLst>
      <p:ext uri="{BB962C8B-B14F-4D97-AF65-F5344CB8AC3E}">
        <p14:creationId xmlns:p14="http://schemas.microsoft.com/office/powerpoint/2010/main" val="1869992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96A9CE4-A620-4E67-971E-FECE5C50C2C5}" type="slidenum">
              <a:rPr lang="zh-TW" altLang="en-US" smtClean="0">
                <a:solidFill>
                  <a:srgbClr val="000000"/>
                </a:solidFill>
              </a:rPr>
              <a:pPr>
                <a:defRPr/>
              </a:pPr>
              <a:t>150</a:t>
            </a:fld>
            <a:endParaRPr lang="en-US" altLang="zh-TW">
              <a:solidFill>
                <a:srgbClr val="000000"/>
              </a:solidFill>
            </a:endParaRPr>
          </a:p>
        </p:txBody>
      </p:sp>
    </p:spTree>
    <p:extLst>
      <p:ext uri="{BB962C8B-B14F-4D97-AF65-F5344CB8AC3E}">
        <p14:creationId xmlns:p14="http://schemas.microsoft.com/office/powerpoint/2010/main" val="2038074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152</a:t>
            </a:fld>
            <a:endParaRPr lang="en-US" altLang="zh-TW">
              <a:solidFill>
                <a:srgbClr val="000000"/>
              </a:solidFill>
            </a:endParaRPr>
          </a:p>
        </p:txBody>
      </p:sp>
    </p:spTree>
    <p:extLst>
      <p:ext uri="{BB962C8B-B14F-4D97-AF65-F5344CB8AC3E}">
        <p14:creationId xmlns:p14="http://schemas.microsoft.com/office/powerpoint/2010/main" val="13365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153</a:t>
            </a:fld>
            <a:endParaRPr lang="en-US" altLang="zh-TW">
              <a:solidFill>
                <a:srgbClr val="000000"/>
              </a:solidFill>
            </a:endParaRPr>
          </a:p>
        </p:txBody>
      </p:sp>
    </p:spTree>
    <p:extLst>
      <p:ext uri="{BB962C8B-B14F-4D97-AF65-F5344CB8AC3E}">
        <p14:creationId xmlns:p14="http://schemas.microsoft.com/office/powerpoint/2010/main" val="3779648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154</a:t>
            </a:fld>
            <a:endParaRPr lang="en-US" altLang="zh-TW">
              <a:solidFill>
                <a:srgbClr val="000000"/>
              </a:solidFill>
            </a:endParaRPr>
          </a:p>
        </p:txBody>
      </p:sp>
    </p:spTree>
    <p:extLst>
      <p:ext uri="{BB962C8B-B14F-4D97-AF65-F5344CB8AC3E}">
        <p14:creationId xmlns:p14="http://schemas.microsoft.com/office/powerpoint/2010/main" val="643315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156</a:t>
            </a:fld>
            <a:endParaRPr lang="en-US" altLang="zh-TW">
              <a:solidFill>
                <a:srgbClr val="000000"/>
              </a:solidFill>
            </a:endParaRPr>
          </a:p>
        </p:txBody>
      </p:sp>
    </p:spTree>
    <p:extLst>
      <p:ext uri="{BB962C8B-B14F-4D97-AF65-F5344CB8AC3E}">
        <p14:creationId xmlns:p14="http://schemas.microsoft.com/office/powerpoint/2010/main" val="339729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157</a:t>
            </a:fld>
            <a:endParaRPr lang="en-US" altLang="zh-TW">
              <a:solidFill>
                <a:srgbClr val="000000"/>
              </a:solidFill>
            </a:endParaRPr>
          </a:p>
        </p:txBody>
      </p:sp>
    </p:spTree>
    <p:extLst>
      <p:ext uri="{BB962C8B-B14F-4D97-AF65-F5344CB8AC3E}">
        <p14:creationId xmlns:p14="http://schemas.microsoft.com/office/powerpoint/2010/main" val="182336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159</a:t>
            </a:fld>
            <a:endParaRPr lang="en-US" altLang="zh-TW">
              <a:solidFill>
                <a:srgbClr val="000000"/>
              </a:solidFill>
            </a:endParaRPr>
          </a:p>
        </p:txBody>
      </p:sp>
    </p:spTree>
    <p:extLst>
      <p:ext uri="{BB962C8B-B14F-4D97-AF65-F5344CB8AC3E}">
        <p14:creationId xmlns:p14="http://schemas.microsoft.com/office/powerpoint/2010/main" val="12722586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160</a:t>
            </a:fld>
            <a:endParaRPr lang="en-US" altLang="zh-TW">
              <a:solidFill>
                <a:srgbClr val="000000"/>
              </a:solidFill>
            </a:endParaRPr>
          </a:p>
        </p:txBody>
      </p:sp>
    </p:spTree>
    <p:extLst>
      <p:ext uri="{BB962C8B-B14F-4D97-AF65-F5344CB8AC3E}">
        <p14:creationId xmlns:p14="http://schemas.microsoft.com/office/powerpoint/2010/main" val="3084028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161</a:t>
            </a:fld>
            <a:endParaRPr lang="en-US" altLang="zh-TW">
              <a:solidFill>
                <a:srgbClr val="000000"/>
              </a:solidFill>
            </a:endParaRPr>
          </a:p>
        </p:txBody>
      </p:sp>
    </p:spTree>
    <p:extLst>
      <p:ext uri="{BB962C8B-B14F-4D97-AF65-F5344CB8AC3E}">
        <p14:creationId xmlns:p14="http://schemas.microsoft.com/office/powerpoint/2010/main" val="11713638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163</a:t>
            </a:fld>
            <a:endParaRPr lang="en-US" altLang="zh-TW">
              <a:solidFill>
                <a:srgbClr val="000000"/>
              </a:solidFill>
            </a:endParaRPr>
          </a:p>
        </p:txBody>
      </p:sp>
    </p:spTree>
    <p:extLst>
      <p:ext uri="{BB962C8B-B14F-4D97-AF65-F5344CB8AC3E}">
        <p14:creationId xmlns:p14="http://schemas.microsoft.com/office/powerpoint/2010/main" val="3310877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164</a:t>
            </a:fld>
            <a:endParaRPr lang="en-US" altLang="zh-TW">
              <a:solidFill>
                <a:srgbClr val="000000"/>
              </a:solidFill>
            </a:endParaRPr>
          </a:p>
        </p:txBody>
      </p:sp>
    </p:spTree>
    <p:extLst>
      <p:ext uri="{BB962C8B-B14F-4D97-AF65-F5344CB8AC3E}">
        <p14:creationId xmlns:p14="http://schemas.microsoft.com/office/powerpoint/2010/main" val="3910024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92188" y="768350"/>
            <a:ext cx="5114925"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A78341EF-56C5-424B-A67E-DD6F2A412EBE}" type="slidenum">
              <a:rPr lang="zh-TW" altLang="en-US" smtClean="0">
                <a:solidFill>
                  <a:srgbClr val="000000"/>
                </a:solidFill>
              </a:rPr>
              <a:pPr>
                <a:defRPr/>
              </a:pPr>
              <a:t>165</a:t>
            </a:fld>
            <a:endParaRPr lang="en-US" altLang="zh-TW">
              <a:solidFill>
                <a:srgbClr val="000000"/>
              </a:solidFill>
            </a:endParaRPr>
          </a:p>
        </p:txBody>
      </p:sp>
    </p:spTree>
    <p:extLst>
      <p:ext uri="{BB962C8B-B14F-4D97-AF65-F5344CB8AC3E}">
        <p14:creationId xmlns:p14="http://schemas.microsoft.com/office/powerpoint/2010/main" val="2851889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5.xml"/><Relationship Id="rId1" Type="http://schemas.openxmlformats.org/officeDocument/2006/relationships/themeOverride" Target="../theme/themeOverride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6.xml"/><Relationship Id="rId1" Type="http://schemas.openxmlformats.org/officeDocument/2006/relationships/themeOverride" Target="../theme/themeOverride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7.xml"/><Relationship Id="rId1" Type="http://schemas.openxmlformats.org/officeDocument/2006/relationships/themeOverride" Target="../theme/themeOverride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0.xml"/><Relationship Id="rId1" Type="http://schemas.openxmlformats.org/officeDocument/2006/relationships/themeOverride" Target="../theme/themeOverride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Text Box 21">
            <a:extLst>
              <a:ext uri="{FF2B5EF4-FFF2-40B4-BE49-F238E27FC236}"/>
            </a:extLst>
          </p:cNvPr>
          <p:cNvSpPr txBox="1">
            <a:spLocks noChangeArrowheads="1"/>
          </p:cNvSpPr>
          <p:nvPr userDrawn="1"/>
        </p:nvSpPr>
        <p:spPr bwMode="auto">
          <a:xfrm>
            <a:off x="8353425" y="254000"/>
            <a:ext cx="53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10D4A8FE-F237-4D00-81DD-E3D44ED63279}" type="slidenum">
              <a:rPr lang="zh-TW" altLang="en-US" sz="1800" b="1" smtClean="0">
                <a:solidFill>
                  <a:srgbClr val="0000FF"/>
                </a:solidFill>
                <a:effectLst>
                  <a:outerShdw blurRad="38100" dist="38100" dir="2700000" algn="tl">
                    <a:srgbClr val="C0C0C0"/>
                  </a:outerShdw>
                </a:effectLst>
              </a:rPr>
              <a:pPr eaLnBrk="1" hangingPunct="1">
                <a:defRPr/>
              </a:pPr>
              <a:t>‹#›</a:t>
            </a:fld>
            <a:endParaRPr lang="en-US" altLang="zh-TW" sz="1800" b="1">
              <a:solidFill>
                <a:srgbClr val="0000FF"/>
              </a:solidFill>
              <a:effectLst>
                <a:outerShdw blurRad="38100" dist="38100" dir="2700000" algn="tl">
                  <a:srgbClr val="C0C0C0"/>
                </a:outerShdw>
              </a:effectLst>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zh-TW" altLang="en-US" noProof="0"/>
              <a:t>按一下以編輯母片副標題樣式</a:t>
            </a:r>
          </a:p>
        </p:txBody>
      </p:sp>
      <p:sp>
        <p:nvSpPr>
          <p:cNvPr id="8211" name="Rectangle 19"/>
          <p:cNvSpPr>
            <a:spLocks noGrp="1" noChangeArrowheads="1"/>
          </p:cNvSpPr>
          <p:nvPr>
            <p:ph type="ctrTitle" sz="quarter"/>
          </p:nvPr>
        </p:nvSpPr>
        <p:spPr bwMode="auto">
          <a:xfrm>
            <a:off x="936625" y="1425575"/>
            <a:ext cx="7772400"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a:solidFill>
                  <a:schemeClr val="tx1"/>
                </a:solidFill>
              </a:defRPr>
            </a:lvl1pPr>
          </a:lstStyle>
          <a:p>
            <a:pPr lvl="0"/>
            <a:r>
              <a:rPr lang="zh-TW" altLang="en-US" noProof="0"/>
              <a:t>按一下以編輯母片標題樣式</a:t>
            </a:r>
          </a:p>
        </p:txBody>
      </p:sp>
    </p:spTree>
    <p:extLst>
      <p:ext uri="{BB962C8B-B14F-4D97-AF65-F5344CB8AC3E}">
        <p14:creationId xmlns:p14="http://schemas.microsoft.com/office/powerpoint/2010/main" val="2957157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061351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175700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925689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008569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88252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98250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5403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2292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2012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00850" y="274638"/>
            <a:ext cx="2114550" cy="5821362"/>
          </a:xfrm>
          <a:prstGeom prst="rect">
            <a:avLst/>
          </a:prstGeo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191250" cy="5821362"/>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093136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smtClean="0"/>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97DD4D62-964F-4DDC-B376-03D417AA057D}" type="datetime1">
              <a:rPr lang="en-US"/>
              <a:pPr>
                <a:defRPr/>
              </a:pPr>
              <a:t>10/20/2024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eaLnBrk="0" hangingPunct="0">
              <a:defRPr sz="1200" b="0">
                <a:solidFill>
                  <a:srgbClr val="D38E27"/>
                </a:solidFill>
                <a:effectLst/>
              </a:defRPr>
            </a:lvl1pPr>
          </a:lstStyle>
          <a:p>
            <a:pPr>
              <a:defRPr/>
            </a:pPr>
            <a:fld id="{5B32B73A-A6A8-4E70-8AC7-910819B5F39C}" type="slidenum">
              <a:rPr lang="en-US" altLang="zh-TW"/>
              <a:pPr>
                <a:defRPr/>
              </a:pPr>
              <a:t>‹#›</a:t>
            </a:fld>
            <a:endParaRPr lang="en-US" altLang="zh-TW"/>
          </a:p>
        </p:txBody>
      </p:sp>
    </p:spTree>
    <p:extLst>
      <p:ext uri="{BB962C8B-B14F-4D97-AF65-F5344CB8AC3E}">
        <p14:creationId xmlns:p14="http://schemas.microsoft.com/office/powerpoint/2010/main" val="250516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smtClean="0"/>
              <a:t>按一下以編輯母片標題樣式</a:t>
            </a:r>
            <a:endParaRPr lang="en-US"/>
          </a:p>
        </p:txBody>
      </p:sp>
      <p:sp>
        <p:nvSpPr>
          <p:cNvPr id="27" name="內容版面配置區 26"/>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86C3B5D9-3F0B-4D06-8ED3-CDE6A7D044C2}" type="datetime1">
              <a:rPr lang="zh-TW" altLang="en-US"/>
              <a:pPr>
                <a:defRPr/>
              </a:pPr>
              <a:t>2024/10/20</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976611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smtClean="0"/>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F867D919-2C62-4FC5-9B81-355367F5610C}" type="datetime1">
              <a:rPr lang="zh-TW" altLang="en-US"/>
              <a:pPr>
                <a:defRPr/>
              </a:pPr>
              <a:t>2024/10/20</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eaLnBrk="0" hangingPunct="0">
              <a:defRPr sz="1200" b="0">
                <a:solidFill>
                  <a:srgbClr val="D38E27"/>
                </a:solidFill>
                <a:effectLst/>
              </a:defRPr>
            </a:lvl1pPr>
          </a:lstStyle>
          <a:p>
            <a:pPr>
              <a:defRPr/>
            </a:pPr>
            <a:fld id="{C2A12A0E-EBE3-4660-9EE2-CE23F3F74FB5}" type="slidenum">
              <a:rPr lang="en-US" altLang="zh-TW"/>
              <a:pPr>
                <a:defRPr/>
              </a:pPr>
              <a:t>‹#›</a:t>
            </a:fld>
            <a:endParaRPr lang="en-US" altLang="zh-TW"/>
          </a:p>
        </p:txBody>
      </p:sp>
    </p:spTree>
    <p:extLst>
      <p:ext uri="{BB962C8B-B14F-4D97-AF65-F5344CB8AC3E}">
        <p14:creationId xmlns:p14="http://schemas.microsoft.com/office/powerpoint/2010/main" val="259381345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投影片編號版面配置區 4"/>
          <p:cNvSpPr>
            <a:spLocks noGrp="1"/>
          </p:cNvSpPr>
          <p:nvPr>
            <p:ph type="sldNum" sz="quarter" idx="10"/>
          </p:nvPr>
        </p:nvSpPr>
        <p:spPr/>
        <p:txBody>
          <a:bodyPr/>
          <a:lstStyle>
            <a:lvl1pPr eaLnBrk="0" hangingPunct="0">
              <a:defRPr/>
            </a:lvl1pPr>
          </a:lstStyle>
          <a:p>
            <a:pPr>
              <a:defRPr/>
            </a:pPr>
            <a:fld id="{0E31F522-B506-44B6-8E41-8CBC94206D1D}" type="slidenum">
              <a:rPr lang="en-US" altLang="zh-TW"/>
              <a:pPr>
                <a:defRPr/>
              </a:pPr>
              <a:t>‹#›</a:t>
            </a:fld>
            <a:endParaRPr lang="en-US" altLang="zh-TW"/>
          </a:p>
        </p:txBody>
      </p:sp>
    </p:spTree>
    <p:extLst>
      <p:ext uri="{BB962C8B-B14F-4D97-AF65-F5344CB8AC3E}">
        <p14:creationId xmlns:p14="http://schemas.microsoft.com/office/powerpoint/2010/main" val="794239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smtClean="0"/>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F78B1574-A450-4FE5-8E60-95D1BFB8E609}" type="datetime1">
              <a:rPr lang="zh-TW" altLang="en-US"/>
              <a:pPr>
                <a:defRPr/>
              </a:pPr>
              <a:t>2024/10/20</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eaLnBrk="0" hangingPunct="0">
              <a:defRPr sz="1200" b="0">
                <a:solidFill>
                  <a:srgbClr val="D38E27"/>
                </a:solidFill>
                <a:effectLst/>
              </a:defRPr>
            </a:lvl1pPr>
          </a:lstStyle>
          <a:p>
            <a:pPr>
              <a:defRPr/>
            </a:pPr>
            <a:fld id="{E2E91BDC-BE9B-4BDE-95CA-37093BFD3933}" type="slidenum">
              <a:rPr lang="en-US" altLang="zh-TW"/>
              <a:pPr>
                <a:defRPr/>
              </a:pPr>
              <a:t>‹#›</a:t>
            </a:fld>
            <a:endParaRPr lang="en-US" altLang="zh-TW"/>
          </a:p>
        </p:txBody>
      </p:sp>
    </p:spTree>
    <p:extLst>
      <p:ext uri="{BB962C8B-B14F-4D97-AF65-F5344CB8AC3E}">
        <p14:creationId xmlns:p14="http://schemas.microsoft.com/office/powerpoint/2010/main" val="339312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3" name="投影片編號版面配置區 4"/>
          <p:cNvSpPr>
            <a:spLocks noGrp="1"/>
          </p:cNvSpPr>
          <p:nvPr>
            <p:ph type="sldNum" sz="quarter" idx="10"/>
          </p:nvPr>
        </p:nvSpPr>
        <p:spPr/>
        <p:txBody>
          <a:bodyPr/>
          <a:lstStyle>
            <a:lvl1pPr eaLnBrk="0" hangingPunct="0">
              <a:defRPr/>
            </a:lvl1pPr>
          </a:lstStyle>
          <a:p>
            <a:pPr>
              <a:defRPr/>
            </a:pPr>
            <a:fld id="{21D6F516-085B-4374-9824-2A73FCFC21E3}" type="slidenum">
              <a:rPr lang="en-US" altLang="zh-TW"/>
              <a:pPr>
                <a:defRPr/>
              </a:pPr>
              <a:t>‹#›</a:t>
            </a:fld>
            <a:endParaRPr lang="en-US" altLang="zh-TW"/>
          </a:p>
        </p:txBody>
      </p:sp>
    </p:spTree>
    <p:extLst>
      <p:ext uri="{BB962C8B-B14F-4D97-AF65-F5344CB8AC3E}">
        <p14:creationId xmlns:p14="http://schemas.microsoft.com/office/powerpoint/2010/main" val="1915790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E7A40231-41D1-44E7-8A3B-1A94BA5A832C}" type="datetime1">
              <a:rPr lang="zh-TW" altLang="en-US"/>
              <a:pPr>
                <a:defRPr/>
              </a:pPr>
              <a:t>2024/10/20</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894900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smtClean="0"/>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BF9D3955-6CE9-42C3-AE34-36B6ADDC59B9}" type="datetime1">
              <a:rPr lang="zh-TW" altLang="en-US"/>
              <a:pPr>
                <a:defRPr/>
              </a:pPr>
              <a:t>2024/10/20</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eaLnBrk="0" hangingPunct="0">
              <a:defRPr sz="1200" b="0">
                <a:solidFill>
                  <a:srgbClr val="D38E27"/>
                </a:solidFill>
                <a:effectLst/>
              </a:defRPr>
            </a:lvl1pPr>
          </a:lstStyle>
          <a:p>
            <a:pPr>
              <a:defRPr/>
            </a:pPr>
            <a:fld id="{C20B6CE3-8CE7-4318-AE0F-29862604A314}" type="slidenum">
              <a:rPr lang="en-US" altLang="zh-TW"/>
              <a:pPr>
                <a:defRPr/>
              </a:pPr>
              <a:t>‹#›</a:t>
            </a:fld>
            <a:endParaRPr lang="en-US" altLang="zh-TW"/>
          </a:p>
        </p:txBody>
      </p:sp>
    </p:spTree>
    <p:extLst>
      <p:ext uri="{BB962C8B-B14F-4D97-AF65-F5344CB8AC3E}">
        <p14:creationId xmlns:p14="http://schemas.microsoft.com/office/powerpoint/2010/main" val="11722254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smtClean="0"/>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88CD1858-0B52-4349-A4A6-5B7A9DEFB296}" type="datetime1">
              <a:rPr lang="zh-TW" altLang="en-US"/>
              <a:pPr>
                <a:defRPr/>
              </a:pPr>
              <a:t>2024/10/20</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eaLnBrk="0" hangingPunct="0">
              <a:defRPr sz="1200" b="0">
                <a:solidFill>
                  <a:srgbClr val="D38E27"/>
                </a:solidFill>
                <a:effectLst/>
              </a:defRPr>
            </a:lvl1pPr>
          </a:lstStyle>
          <a:p>
            <a:pPr>
              <a:defRPr/>
            </a:pPr>
            <a:fld id="{71FF5652-B948-46E8-B9D7-5BCAAC78AA2D}" type="slidenum">
              <a:rPr lang="en-US" altLang="zh-TW"/>
              <a:pPr>
                <a:defRPr/>
              </a:pPr>
              <a:t>‹#›</a:t>
            </a:fld>
            <a:endParaRPr lang="en-US" altLang="zh-TW"/>
          </a:p>
        </p:txBody>
      </p:sp>
    </p:spTree>
    <p:extLst>
      <p:ext uri="{BB962C8B-B14F-4D97-AF65-F5344CB8AC3E}">
        <p14:creationId xmlns:p14="http://schemas.microsoft.com/office/powerpoint/2010/main" val="1582608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投影片編號版面配置區 4"/>
          <p:cNvSpPr>
            <a:spLocks noGrp="1"/>
          </p:cNvSpPr>
          <p:nvPr>
            <p:ph type="sldNum" sz="quarter" idx="10"/>
          </p:nvPr>
        </p:nvSpPr>
        <p:spPr/>
        <p:txBody>
          <a:bodyPr/>
          <a:lstStyle>
            <a:lvl1pPr eaLnBrk="0" hangingPunct="0">
              <a:defRPr/>
            </a:lvl1pPr>
          </a:lstStyle>
          <a:p>
            <a:pPr>
              <a:defRPr/>
            </a:pPr>
            <a:fld id="{5A1E7AD2-BFDE-4980-BC99-C560E5737FEA}" type="slidenum">
              <a:rPr lang="en-US" altLang="zh-TW"/>
              <a:pPr>
                <a:defRPr/>
              </a:pPr>
              <a:t>‹#›</a:t>
            </a:fld>
            <a:endParaRPr lang="en-US" altLang="zh-TW"/>
          </a:p>
        </p:txBody>
      </p:sp>
    </p:spTree>
    <p:extLst>
      <p:ext uri="{BB962C8B-B14F-4D97-AF65-F5344CB8AC3E}">
        <p14:creationId xmlns:p14="http://schemas.microsoft.com/office/powerpoint/2010/main" val="783394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A75ACBBF-B5AB-4443-89BE-252F4592C7A1}" type="datetime1">
              <a:rPr lang="zh-TW" altLang="en-US"/>
              <a:pPr>
                <a:defRPr/>
              </a:pPr>
              <a:t>2024/10/20</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sz="1200" b="0">
                <a:solidFill>
                  <a:srgbClr val="D38E27"/>
                </a:solidFill>
                <a:effectLst/>
              </a:defRPr>
            </a:lvl1pPr>
          </a:lstStyle>
          <a:p>
            <a:pPr>
              <a:defRPr/>
            </a:pPr>
            <a:fld id="{68F84066-1F32-4EB8-AA0D-EA23943F6C5C}" type="slidenum">
              <a:rPr lang="en-US" altLang="zh-TW"/>
              <a:pPr>
                <a:defRPr/>
              </a:pPr>
              <a:t>‹#›</a:t>
            </a:fld>
            <a:endParaRPr lang="en-US" altLang="zh-TW"/>
          </a:p>
        </p:txBody>
      </p:sp>
    </p:spTree>
    <p:extLst>
      <p:ext uri="{BB962C8B-B14F-4D97-AF65-F5344CB8AC3E}">
        <p14:creationId xmlns:p14="http://schemas.microsoft.com/office/powerpoint/2010/main" val="1496530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eaLnBrk="0" hangingPunct="0">
              <a:defRPr/>
            </a:lvl1pPr>
          </a:lstStyle>
          <a:p>
            <a:pPr>
              <a:defRPr/>
            </a:pPr>
            <a:fld id="{AB3F9011-D593-4DE8-AFDC-8E30ACA93E39}" type="slidenum">
              <a:rPr lang="en-US" altLang="zh-TW"/>
              <a:pPr>
                <a:defRPr/>
              </a:pPr>
              <a:t>‹#›</a:t>
            </a:fld>
            <a:endParaRPr lang="en-US" altLang="zh-TW"/>
          </a:p>
        </p:txBody>
      </p:sp>
    </p:spTree>
    <p:extLst>
      <p:ext uri="{BB962C8B-B14F-4D97-AF65-F5344CB8AC3E}">
        <p14:creationId xmlns:p14="http://schemas.microsoft.com/office/powerpoint/2010/main" val="3300376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a:ext uri="{FF2B5EF4-FFF2-40B4-BE49-F238E27FC236}"/>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6296C121-2639-4176-8AC7-71266136797B}" type="datetime1">
              <a:rPr lang="en-US">
                <a:solidFill>
                  <a:srgbClr val="F0A22E">
                    <a:shade val="75000"/>
                  </a:srgbClr>
                </a:solidFill>
              </a:rPr>
              <a:pPr>
                <a:defRPr/>
              </a:pPr>
              <a:t>10/20/2024</a:t>
            </a:fld>
            <a:endParaRPr lang="en-US">
              <a:solidFill>
                <a:srgbClr val="F0A22E">
                  <a:shade val="75000"/>
                </a:srgbClr>
              </a:solidFill>
            </a:endParaRPr>
          </a:p>
        </p:txBody>
      </p:sp>
      <p:sp>
        <p:nvSpPr>
          <p:cNvPr id="6" name="頁尾版面配置區 1">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a:extLst>
              <a:ext uri="{FF2B5EF4-FFF2-40B4-BE49-F238E27FC236}"/>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51AEA46D-35FD-4792-8FC5-D1397104552F}" type="slidenum">
              <a:rPr lang="en-US" altLang="zh-TW"/>
              <a:pPr>
                <a:defRPr/>
              </a:pPr>
              <a:t>‹#›</a:t>
            </a:fld>
            <a:endParaRPr lang="en-US" altLang="zh-TW"/>
          </a:p>
        </p:txBody>
      </p:sp>
    </p:spTree>
    <p:extLst>
      <p:ext uri="{BB962C8B-B14F-4D97-AF65-F5344CB8AC3E}">
        <p14:creationId xmlns:p14="http://schemas.microsoft.com/office/powerpoint/2010/main" val="3918756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99823093-C2A8-4467-89C7-39EA8C51B50A}" type="datetime1">
              <a:rPr lang="zh-TW" altLang="en-US"/>
              <a:pPr>
                <a:defRPr/>
              </a:pPr>
              <a:t>2024/10/20</a:t>
            </a:fld>
            <a:r>
              <a:rPr lang="en-US" altLang="zh-TW"/>
              <a:t>96.02.11</a:t>
            </a:r>
          </a:p>
        </p:txBody>
      </p:sp>
      <p:sp>
        <p:nvSpPr>
          <p:cNvPr id="5" name="頁尾版面配置區 18">
            <a:extLst>
              <a:ext uri="{FF2B5EF4-FFF2-40B4-BE49-F238E27FC236}"/>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a:extLst>
              <a:ext uri="{FF2B5EF4-FFF2-40B4-BE49-F238E27FC236}"/>
            </a:extLst>
          </p:cNvPr>
          <p:cNvSpPr>
            <a:spLocks noGrp="1"/>
          </p:cNvSpPr>
          <p:nvPr>
            <p:ph type="sldNum" sz="quarter" idx="12"/>
          </p:nvPr>
        </p:nvSpPr>
        <p:spPr>
          <a:xfrm>
            <a:off x="8229600" y="6473825"/>
            <a:ext cx="758825" cy="247650"/>
          </a:xfrm>
        </p:spPr>
        <p:txBody>
          <a:bodyPr/>
          <a:lstStyle>
            <a:lvl1pPr>
              <a:defRPr sz="1400"/>
            </a:lvl1pPr>
          </a:lstStyle>
          <a:p>
            <a:pPr>
              <a:defRPr/>
            </a:pPr>
            <a:fld id="{F717FA57-0162-4A29-B17D-7BBFB0EE2C6B}"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194174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149574C-55C1-4B92-B83A-DE33F7801743}" type="datetime1">
              <a:rPr lang="zh-TW" altLang="en-US"/>
              <a:pPr>
                <a:defRPr/>
              </a:pPr>
              <a:t>2024/10/20</a:t>
            </a:fld>
            <a:r>
              <a:rPr lang="en-US" altLang="zh-TW"/>
              <a:t>96.02.11</a:t>
            </a:r>
          </a:p>
        </p:txBody>
      </p:sp>
      <p:sp>
        <p:nvSpPr>
          <p:cNvPr id="7" name="頁尾版面配置區 10">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1B0F3591-014B-4143-9BB7-F7788BEE2C52}" type="slidenum">
              <a:rPr lang="en-US" altLang="zh-TW"/>
              <a:pPr>
                <a:defRPr/>
              </a:pPr>
              <a:t>‹#›</a:t>
            </a:fld>
            <a:endParaRPr lang="en-US" altLang="zh-TW"/>
          </a:p>
        </p:txBody>
      </p:sp>
    </p:spTree>
    <p:extLst>
      <p:ext uri="{BB962C8B-B14F-4D97-AF65-F5344CB8AC3E}">
        <p14:creationId xmlns:p14="http://schemas.microsoft.com/office/powerpoint/2010/main" val="43365123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A4064EB5-8576-497F-AD77-57E1046E3C8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3785314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CC7D1B04-82E3-42B9-B849-285D3BC94213}" type="datetime1">
              <a:rPr lang="zh-TW" altLang="en-US"/>
              <a:pPr>
                <a:defRPr/>
              </a:pPr>
              <a:t>2024/10/20</a:t>
            </a:fld>
            <a:r>
              <a:rPr lang="en-US" altLang="zh-TW"/>
              <a:t>96.02.11</a:t>
            </a:r>
          </a:p>
        </p:txBody>
      </p:sp>
      <p:sp>
        <p:nvSpPr>
          <p:cNvPr id="9" name="頁尾版面配置區 5">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a:extLst>
              <a:ext uri="{FF2B5EF4-FFF2-40B4-BE49-F238E27FC23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9B1C5BED-018F-40C4-B988-E23D55319CBA}" type="slidenum">
              <a:rPr lang="en-US" altLang="zh-TW"/>
              <a:pPr>
                <a:defRPr/>
              </a:pPr>
              <a:t>‹#›</a:t>
            </a:fld>
            <a:endParaRPr lang="en-US" altLang="zh-TW"/>
          </a:p>
        </p:txBody>
      </p:sp>
    </p:spTree>
    <p:extLst>
      <p:ext uri="{BB962C8B-B14F-4D97-AF65-F5344CB8AC3E}">
        <p14:creationId xmlns:p14="http://schemas.microsoft.com/office/powerpoint/2010/main" val="1903091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0C22FB5C-C3C7-469C-95A4-88C5F8CBD04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942618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629707D9-99EB-4D50-A450-13C568040A99}" type="datetime1">
              <a:rPr lang="zh-TW" altLang="en-US"/>
              <a:pPr>
                <a:defRPr/>
              </a:pPr>
              <a:t>2024/10/20</a:t>
            </a:fld>
            <a:r>
              <a:rPr lang="en-US" altLang="zh-TW"/>
              <a:t>96.02.11</a:t>
            </a:r>
          </a:p>
        </p:txBody>
      </p:sp>
      <p:sp>
        <p:nvSpPr>
          <p:cNvPr id="7" name="頁尾版面配置區 28">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09EC5DEF-1645-4A91-A7CF-B21BB3AC6B3D}" type="slidenum">
              <a:rPr lang="en-US" altLang="zh-TW"/>
              <a:pPr>
                <a:defRPr/>
              </a:pPr>
              <a:t>‹#›</a:t>
            </a:fld>
            <a:endParaRPr lang="en-US" altLang="zh-TW"/>
          </a:p>
        </p:txBody>
      </p:sp>
    </p:spTree>
    <p:extLst>
      <p:ext uri="{BB962C8B-B14F-4D97-AF65-F5344CB8AC3E}">
        <p14:creationId xmlns:p14="http://schemas.microsoft.com/office/powerpoint/2010/main" val="3628844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7EA6E2D-4E68-494F-8451-1AF8FE7046D2}" type="datetime1">
              <a:rPr lang="zh-TW" altLang="en-US"/>
              <a:pPr>
                <a:defRPr/>
              </a:pPr>
              <a:t>2024/10/20</a:t>
            </a:fld>
            <a:r>
              <a:rPr lang="en-US" altLang="zh-TW"/>
              <a:t>96.02.11</a:t>
            </a:r>
          </a:p>
        </p:txBody>
      </p:sp>
      <p:sp>
        <p:nvSpPr>
          <p:cNvPr id="6"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C8D91B46-359B-4087-A285-A26302DACD75}" type="slidenum">
              <a:rPr lang="en-US" altLang="zh-TW"/>
              <a:pPr>
                <a:defRPr/>
              </a:pPr>
              <a:t>‹#›</a:t>
            </a:fld>
            <a:endParaRPr lang="en-US" altLang="zh-TW"/>
          </a:p>
        </p:txBody>
      </p:sp>
    </p:spTree>
    <p:extLst>
      <p:ext uri="{BB962C8B-B14F-4D97-AF65-F5344CB8AC3E}">
        <p14:creationId xmlns:p14="http://schemas.microsoft.com/office/powerpoint/2010/main" val="1328768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EE8B187C-FAD2-4B63-A5C6-F8B576203087}"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41501841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03C33B3-ADF0-4077-816D-AA9E89520A0A}" type="datetime1">
              <a:rPr lang="zh-TW" altLang="en-US"/>
              <a:pPr>
                <a:defRPr/>
              </a:pPr>
              <a:t>2024/10/20</a:t>
            </a:fld>
            <a:r>
              <a:rPr lang="en-US" altLang="zh-TW"/>
              <a:t>96.02.11</a:t>
            </a:r>
          </a:p>
        </p:txBody>
      </p:sp>
      <p:sp>
        <p:nvSpPr>
          <p:cNvPr id="5"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E95BA2F9-0CC5-4A01-ACD5-8AA08216B0F5}" type="slidenum">
              <a:rPr lang="en-US" altLang="zh-TW"/>
              <a:pPr>
                <a:defRPr/>
              </a:pPr>
              <a:t>‹#›</a:t>
            </a:fld>
            <a:endParaRPr lang="en-US" altLang="zh-TW"/>
          </a:p>
        </p:txBody>
      </p:sp>
    </p:spTree>
    <p:extLst>
      <p:ext uri="{BB962C8B-B14F-4D97-AF65-F5344CB8AC3E}">
        <p14:creationId xmlns:p14="http://schemas.microsoft.com/office/powerpoint/2010/main" val="42834328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1DF7686E-4640-46AD-8B1F-5805EE32366A}"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2285972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5C3E1CE2-4BA5-4FF4-9519-CDBC08EE8956}" type="datetime1">
              <a:rPr lang="en-US"/>
              <a:pPr>
                <a:defRPr/>
              </a:pPr>
              <a:t>10/20/2024</a:t>
            </a:fld>
            <a:endParaRPr lang="en-US"/>
          </a:p>
        </p:txBody>
      </p:sp>
      <p:sp>
        <p:nvSpPr>
          <p:cNvPr id="6" name="頁尾版面配置區 1">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14">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240E59C6-98ED-4C6B-AE61-17CD1156BCCC}" type="slidenum">
              <a:rPr lang="en-US" altLang="zh-TW"/>
              <a:pPr>
                <a:defRPr/>
              </a:pPr>
              <a:t>‹#›</a:t>
            </a:fld>
            <a:endParaRPr lang="en-US" altLang="zh-TW"/>
          </a:p>
        </p:txBody>
      </p:sp>
    </p:spTree>
    <p:extLst>
      <p:ext uri="{BB962C8B-B14F-4D97-AF65-F5344CB8AC3E}">
        <p14:creationId xmlns:p14="http://schemas.microsoft.com/office/powerpoint/2010/main" val="14624637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FF8B7544-68F2-4FDA-AD79-73BA739F975C}" type="datetime1">
              <a:rPr lang="zh-TW" altLang="en-US"/>
              <a:pPr>
                <a:defRPr/>
              </a:pPr>
              <a:t>2024/10/20</a:t>
            </a:fld>
            <a:r>
              <a:rPr lang="en-US" altLang="zh-TW"/>
              <a:t>96.02.11</a:t>
            </a:r>
          </a:p>
        </p:txBody>
      </p:sp>
      <p:sp>
        <p:nvSpPr>
          <p:cNvPr id="5" name="頁尾版面配置區 18">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2858192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D1745965-348F-4869-9ED3-F279C854B096}" type="datetime1">
              <a:rPr lang="zh-TW" altLang="en-US"/>
              <a:pPr>
                <a:defRPr/>
              </a:pPr>
              <a:t>2024/10/20</a:t>
            </a:fld>
            <a:r>
              <a:rPr lang="en-US" altLang="zh-TW"/>
              <a:t>96.02.11</a:t>
            </a:r>
          </a:p>
        </p:txBody>
      </p:sp>
      <p:sp>
        <p:nvSpPr>
          <p:cNvPr id="7" name="頁尾版面配置區 10">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9" name="投影片編號版面配置區 15">
            <a:extLst/>
          </p:cNvPr>
          <p:cNvSpPr>
            <a:spLocks noGrp="1"/>
          </p:cNvSpPr>
          <p:nvPr>
            <p:ph type="sldNum" sz="quarter" idx="12"/>
          </p:nvPr>
        </p:nvSpPr>
        <p:spPr/>
        <p:txBody>
          <a:bodyPr/>
          <a:lstStyle>
            <a:lvl1pPr>
              <a:defRPr sz="1200" b="0">
                <a:solidFill>
                  <a:srgbClr val="D38E27"/>
                </a:solidFill>
                <a:effectLst/>
              </a:defRPr>
            </a:lvl1pPr>
          </a:lstStyle>
          <a:p>
            <a:pPr>
              <a:defRPr/>
            </a:pPr>
            <a:fld id="{57646900-58CD-43C1-8329-DC6E74A0432B}" type="slidenum">
              <a:rPr lang="en-US" altLang="zh-TW"/>
              <a:pPr>
                <a:defRPr/>
              </a:pPr>
              <a:t>‹#›</a:t>
            </a:fld>
            <a:endParaRPr lang="en-US" altLang="zh-TW"/>
          </a:p>
        </p:txBody>
      </p:sp>
    </p:spTree>
    <p:extLst>
      <p:ext uri="{BB962C8B-B14F-4D97-AF65-F5344CB8AC3E}">
        <p14:creationId xmlns:p14="http://schemas.microsoft.com/office/powerpoint/2010/main" val="328780455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p:cNvPr>
          <p:cNvSpPr>
            <a:spLocks noGrp="1"/>
          </p:cNvSpPr>
          <p:nvPr>
            <p:ph type="sldNum" sz="quarter" idx="10"/>
          </p:nvPr>
        </p:nvSpPr>
        <p:spPr/>
        <p:txBody>
          <a:bodyPr/>
          <a:lstStyle>
            <a:lvl1pPr>
              <a:defRPr/>
            </a:lvl1pPr>
          </a:lstStyle>
          <a:p>
            <a:pPr>
              <a:defRPr/>
            </a:pPr>
            <a:fld id="{8D95BB83-EFCC-43FA-BA73-004EF2C78C4C}" type="slidenum">
              <a:rPr lang="en-US" altLang="zh-TW"/>
              <a:pPr>
                <a:defRPr/>
              </a:pPr>
              <a:t>‹#›</a:t>
            </a:fld>
            <a:endParaRPr lang="en-US" altLang="zh-TW"/>
          </a:p>
        </p:txBody>
      </p:sp>
    </p:spTree>
    <p:extLst>
      <p:ext uri="{BB962C8B-B14F-4D97-AF65-F5344CB8AC3E}">
        <p14:creationId xmlns:p14="http://schemas.microsoft.com/office/powerpoint/2010/main" val="19508251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7F4651C9-35D8-456A-888F-E4C49FA72C5F}" type="datetime1">
              <a:rPr lang="zh-TW" altLang="en-US"/>
              <a:pPr>
                <a:defRPr/>
              </a:pPr>
              <a:t>2024/10/20</a:t>
            </a:fld>
            <a:r>
              <a:rPr lang="en-US" altLang="zh-TW"/>
              <a:t>96.02.11</a:t>
            </a:r>
          </a:p>
        </p:txBody>
      </p:sp>
      <p:sp>
        <p:nvSpPr>
          <p:cNvPr id="9" name="頁尾版面配置區 5">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10" name="投影片編號版面配置區 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A4B02781-60CA-4FA9-9FA1-647DFC72EB1D}" type="slidenum">
              <a:rPr lang="en-US" altLang="zh-TW"/>
              <a:pPr>
                <a:defRPr/>
              </a:pPr>
              <a:t>‹#›</a:t>
            </a:fld>
            <a:endParaRPr lang="en-US" altLang="zh-TW"/>
          </a:p>
        </p:txBody>
      </p:sp>
    </p:spTree>
    <p:extLst>
      <p:ext uri="{BB962C8B-B14F-4D97-AF65-F5344CB8AC3E}">
        <p14:creationId xmlns:p14="http://schemas.microsoft.com/office/powerpoint/2010/main" val="42902097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p:cNvPr>
          <p:cNvSpPr>
            <a:spLocks noGrp="1"/>
          </p:cNvSpPr>
          <p:nvPr>
            <p:ph type="sldNum" sz="quarter" idx="10"/>
          </p:nvPr>
        </p:nvSpPr>
        <p:spPr/>
        <p:txBody>
          <a:bodyPr/>
          <a:lstStyle>
            <a:lvl1pPr>
              <a:defRPr/>
            </a:lvl1pPr>
          </a:lstStyle>
          <a:p>
            <a:pPr>
              <a:defRPr/>
            </a:pPr>
            <a:fld id="{D10A3124-181C-4E30-907C-150BCEB3988D}" type="slidenum">
              <a:rPr lang="en-US" altLang="zh-TW"/>
              <a:pPr>
                <a:defRPr/>
              </a:pPr>
              <a:t>‹#›</a:t>
            </a:fld>
            <a:endParaRPr lang="en-US" altLang="zh-TW"/>
          </a:p>
        </p:txBody>
      </p:sp>
    </p:spTree>
    <p:extLst>
      <p:ext uri="{BB962C8B-B14F-4D97-AF65-F5344CB8AC3E}">
        <p14:creationId xmlns:p14="http://schemas.microsoft.com/office/powerpoint/2010/main" val="9826125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A682FF74-63CB-499B-B523-C786A61D2F10}" type="datetime1">
              <a:rPr lang="zh-TW" altLang="en-US"/>
              <a:pPr>
                <a:defRPr/>
              </a:pPr>
              <a:t>2024/10/20</a:t>
            </a:fld>
            <a:r>
              <a:rPr lang="en-US" altLang="zh-TW"/>
              <a:t>96.02.11</a:t>
            </a:r>
          </a:p>
        </p:txBody>
      </p:sp>
      <p:sp>
        <p:nvSpPr>
          <p:cNvPr id="3" name="頁尾版面配置區 23">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3534234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85BF6EEF-5D3C-4034-8DF0-E724D215739F}" type="datetime1">
              <a:rPr lang="zh-TW" altLang="en-US"/>
              <a:pPr>
                <a:defRPr/>
              </a:pPr>
              <a:t>2024/10/20</a:t>
            </a:fld>
            <a:r>
              <a:rPr lang="en-US" altLang="zh-TW"/>
              <a:t>96.02.11</a:t>
            </a:r>
          </a:p>
        </p:txBody>
      </p:sp>
      <p:sp>
        <p:nvSpPr>
          <p:cNvPr id="7" name="頁尾版面配置區 28">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8" name="投影片編號版面配置區 6">
            <a:extLst/>
          </p:cNvPr>
          <p:cNvSpPr>
            <a:spLocks noGrp="1"/>
          </p:cNvSpPr>
          <p:nvPr>
            <p:ph type="sldNum" sz="quarter" idx="12"/>
          </p:nvPr>
        </p:nvSpPr>
        <p:spPr/>
        <p:txBody>
          <a:bodyPr/>
          <a:lstStyle>
            <a:lvl1pPr>
              <a:defRPr sz="1200" b="0">
                <a:solidFill>
                  <a:srgbClr val="D38E27"/>
                </a:solidFill>
                <a:effectLst/>
              </a:defRPr>
            </a:lvl1pPr>
          </a:lstStyle>
          <a:p>
            <a:pPr>
              <a:defRPr/>
            </a:pPr>
            <a:fld id="{6E08E459-D9A4-4944-8B52-96302F9C855B}" type="slidenum">
              <a:rPr lang="en-US" altLang="zh-TW"/>
              <a:pPr>
                <a:defRPr/>
              </a:pPr>
              <a:t>‹#›</a:t>
            </a:fld>
            <a:endParaRPr lang="en-US" altLang="zh-TW"/>
          </a:p>
        </p:txBody>
      </p:sp>
    </p:spTree>
    <p:extLst>
      <p:ext uri="{BB962C8B-B14F-4D97-AF65-F5344CB8AC3E}">
        <p14:creationId xmlns:p14="http://schemas.microsoft.com/office/powerpoint/2010/main" val="1629470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DD766C74-B238-4639-ABC2-0DE2378974C2}" type="datetime1">
              <a:rPr lang="zh-TW" altLang="en-US"/>
              <a:pPr>
                <a:defRPr/>
              </a:pPr>
              <a:t>2024/10/20</a:t>
            </a:fld>
            <a:r>
              <a:rPr lang="en-US" altLang="zh-TW"/>
              <a:t>96.02.11</a:t>
            </a:r>
          </a:p>
        </p:txBody>
      </p:sp>
      <p:sp>
        <p:nvSpPr>
          <p:cNvPr id="6" name="頁尾版面配置區 4">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30">
            <a:extLst/>
          </p:cNvPr>
          <p:cNvSpPr>
            <a:spLocks noGrp="1"/>
          </p:cNvSpPr>
          <p:nvPr>
            <p:ph type="sldNum" sz="quarter" idx="12"/>
          </p:nvPr>
        </p:nvSpPr>
        <p:spPr/>
        <p:txBody>
          <a:bodyPr/>
          <a:lstStyle>
            <a:lvl1pPr>
              <a:defRPr sz="1200" b="0">
                <a:solidFill>
                  <a:srgbClr val="D38E27"/>
                </a:solidFill>
                <a:effectLst/>
              </a:defRPr>
            </a:lvl1pPr>
          </a:lstStyle>
          <a:p>
            <a:pPr>
              <a:defRPr/>
            </a:pPr>
            <a:fld id="{F7510B47-437C-4D51-9267-6D0E447BFBB5}" type="slidenum">
              <a:rPr lang="en-US" altLang="zh-TW"/>
              <a:pPr>
                <a:defRPr/>
              </a:pPr>
              <a:t>‹#›</a:t>
            </a:fld>
            <a:endParaRPr lang="en-US" altLang="zh-TW"/>
          </a:p>
        </p:txBody>
      </p:sp>
    </p:spTree>
    <p:extLst>
      <p:ext uri="{BB962C8B-B14F-4D97-AF65-F5344CB8AC3E}">
        <p14:creationId xmlns:p14="http://schemas.microsoft.com/office/powerpoint/2010/main" val="7494471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p:cNvPr>
          <p:cNvSpPr>
            <a:spLocks noGrp="1"/>
          </p:cNvSpPr>
          <p:nvPr>
            <p:ph type="sldNum" sz="quarter" idx="10"/>
          </p:nvPr>
        </p:nvSpPr>
        <p:spPr/>
        <p:txBody>
          <a:bodyPr/>
          <a:lstStyle>
            <a:lvl1pPr>
              <a:defRPr/>
            </a:lvl1pPr>
          </a:lstStyle>
          <a:p>
            <a:pPr>
              <a:defRPr/>
            </a:pPr>
            <a:fld id="{930E07DD-107A-43CA-90E0-0F6F0EBBDED4}" type="slidenum">
              <a:rPr lang="en-US" altLang="zh-TW"/>
              <a:pPr>
                <a:defRPr/>
              </a:pPr>
              <a:t>‹#›</a:t>
            </a:fld>
            <a:endParaRPr lang="en-US" altLang="zh-TW"/>
          </a:p>
        </p:txBody>
      </p:sp>
    </p:spTree>
    <p:extLst>
      <p:ext uri="{BB962C8B-B14F-4D97-AF65-F5344CB8AC3E}">
        <p14:creationId xmlns:p14="http://schemas.microsoft.com/office/powerpoint/2010/main" val="2476895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EE34A80D-5CBA-47E0-B030-9D659B448375}" type="datetime1">
              <a:rPr lang="zh-TW" altLang="en-US"/>
              <a:pPr>
                <a:defRPr/>
              </a:pPr>
              <a:t>2024/10/20</a:t>
            </a:fld>
            <a:r>
              <a:rPr lang="en-US" altLang="zh-TW"/>
              <a:t>96.02.11</a:t>
            </a:r>
          </a:p>
        </p:txBody>
      </p:sp>
      <p:sp>
        <p:nvSpPr>
          <p:cNvPr id="5" name="頁尾版面配置區 4">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6" name="投影片編號版面配置區 5">
            <a:extLst/>
          </p:cNvPr>
          <p:cNvSpPr>
            <a:spLocks noGrp="1"/>
          </p:cNvSpPr>
          <p:nvPr>
            <p:ph type="sldNum" sz="quarter" idx="12"/>
          </p:nvPr>
        </p:nvSpPr>
        <p:spPr/>
        <p:txBody>
          <a:bodyPr/>
          <a:lstStyle>
            <a:lvl1pPr>
              <a:defRPr sz="1200" b="0">
                <a:solidFill>
                  <a:srgbClr val="D38E27"/>
                </a:solidFill>
                <a:effectLst/>
              </a:defRPr>
            </a:lvl1pPr>
          </a:lstStyle>
          <a:p>
            <a:pPr>
              <a:defRPr/>
            </a:pPr>
            <a:fld id="{2FECEB8C-75EC-4070-B5E8-3A8AC9DCDC24}" type="slidenum">
              <a:rPr lang="en-US" altLang="zh-TW"/>
              <a:pPr>
                <a:defRPr/>
              </a:pPr>
              <a:t>‹#›</a:t>
            </a:fld>
            <a:endParaRPr lang="en-US" altLang="zh-TW"/>
          </a:p>
        </p:txBody>
      </p:sp>
    </p:spTree>
    <p:extLst>
      <p:ext uri="{BB962C8B-B14F-4D97-AF65-F5344CB8AC3E}">
        <p14:creationId xmlns:p14="http://schemas.microsoft.com/office/powerpoint/2010/main" val="24808975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a:extLst/>
          </p:cNvPr>
          <p:cNvSpPr>
            <a:spLocks noGrp="1"/>
          </p:cNvSpPr>
          <p:nvPr>
            <p:ph type="sldNum" sz="quarter" idx="10"/>
          </p:nvPr>
        </p:nvSpPr>
        <p:spPr/>
        <p:txBody>
          <a:bodyPr/>
          <a:lstStyle>
            <a:lvl1pPr>
              <a:defRPr/>
            </a:lvl1pPr>
          </a:lstStyle>
          <a:p>
            <a:pPr>
              <a:defRPr/>
            </a:pPr>
            <a:fld id="{D47471A3-D5E6-4E80-BE90-C2D248187756}" type="slidenum">
              <a:rPr lang="en-US" altLang="zh-TW"/>
              <a:pPr>
                <a:defRPr/>
              </a:pPr>
              <a:t>‹#›</a:t>
            </a:fld>
            <a:endParaRPr lang="en-US" altLang="zh-TW"/>
          </a:p>
        </p:txBody>
      </p:sp>
    </p:spTree>
    <p:extLst>
      <p:ext uri="{BB962C8B-B14F-4D97-AF65-F5344CB8AC3E}">
        <p14:creationId xmlns:p14="http://schemas.microsoft.com/office/powerpoint/2010/main" val="23450623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A70651D6-CFB8-4CBC-9161-DC28F8CFF765}" type="datetime1">
              <a:rPr lang="en-US">
                <a:solidFill>
                  <a:srgbClr val="F0A22E">
                    <a:shade val="75000"/>
                  </a:srgbClr>
                </a:solidFill>
              </a:rPr>
              <a:pPr>
                <a:defRPr/>
              </a:pPr>
              <a:t>10/20/2024</a:t>
            </a:fld>
            <a:endParaRPr lang="en-US">
              <a:solidFill>
                <a:srgbClr val="F0A22E">
                  <a:shade val="75000"/>
                </a:srgbClr>
              </a:solidFill>
            </a:endParaRPr>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AB7817F5-F8BD-4EAC-A4D5-C22E5F89F97F}" type="slidenum">
              <a:rPr lang="en-US" altLang="zh-TW"/>
              <a:pPr>
                <a:defRPr/>
              </a:pPr>
              <a:t>‹#›</a:t>
            </a:fld>
            <a:endParaRPr lang="en-US" altLang="zh-TW"/>
          </a:p>
        </p:txBody>
      </p:sp>
    </p:spTree>
    <p:extLst>
      <p:ext uri="{BB962C8B-B14F-4D97-AF65-F5344CB8AC3E}">
        <p14:creationId xmlns:p14="http://schemas.microsoft.com/office/powerpoint/2010/main" val="1438072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E3B14BE5-33E4-4A86-8F26-3F79C72C191B}" type="datetime1">
              <a:rPr lang="zh-TW" altLang="en-US"/>
              <a:pPr>
                <a:defRPr/>
              </a:pPr>
              <a:t>2024/10/20</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0D6B19D1-8132-4EB0-A425-A865AD649B8E}" type="slidenum">
              <a:rPr lang="en-US" altLang="zh-TW"/>
              <a:pPr>
                <a:defRPr/>
              </a:pPr>
              <a:t>‹#›</a:t>
            </a:fld>
            <a:endParaRPr lang="en-US" altLang="zh-TW"/>
          </a:p>
        </p:txBody>
      </p:sp>
    </p:spTree>
    <p:extLst>
      <p:ext uri="{BB962C8B-B14F-4D97-AF65-F5344CB8AC3E}">
        <p14:creationId xmlns:p14="http://schemas.microsoft.com/office/powerpoint/2010/main" val="2518385371"/>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C521EF33-AFA3-4F56-A9E4-FB47249357EF}"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1946290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1897EA8-5A80-43E9-8F9C-DE4A3508C5FA}" type="datetime1">
              <a:rPr lang="zh-TW" altLang="en-US"/>
              <a:pPr>
                <a:defRPr/>
              </a:pPr>
              <a:t>2024/10/20</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6263474E-D97C-489B-BDDE-F66E88A1E8A9}" type="slidenum">
              <a:rPr lang="en-US" altLang="zh-TW"/>
              <a:pPr>
                <a:defRPr/>
              </a:pPr>
              <a:t>‹#›</a:t>
            </a:fld>
            <a:endParaRPr lang="en-US" altLang="zh-TW"/>
          </a:p>
        </p:txBody>
      </p:sp>
    </p:spTree>
    <p:extLst>
      <p:ext uri="{BB962C8B-B14F-4D97-AF65-F5344CB8AC3E}">
        <p14:creationId xmlns:p14="http://schemas.microsoft.com/office/powerpoint/2010/main" val="30173349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0CC63065-BC43-4EBF-90D9-D385C7C143D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20257880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C2A73742-D68F-42A0-8F0F-4933F4658F37}" type="datetime1">
              <a:rPr lang="zh-TW" altLang="en-US"/>
              <a:pPr>
                <a:defRPr/>
              </a:pPr>
              <a:t>2024/10/20</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21532934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7E5BD38-04AB-4309-A5D2-5649BA8CC96B}" type="datetime1">
              <a:rPr lang="zh-TW" altLang="en-US"/>
              <a:pPr>
                <a:defRPr/>
              </a:pPr>
              <a:t>2024/10/20</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A0504101-31B0-4458-94BF-60598D3D6E5F}" type="slidenum">
              <a:rPr lang="en-US" altLang="zh-TW"/>
              <a:pPr>
                <a:defRPr/>
              </a:pPr>
              <a:t>‹#›</a:t>
            </a:fld>
            <a:endParaRPr lang="en-US" altLang="zh-TW"/>
          </a:p>
        </p:txBody>
      </p:sp>
    </p:spTree>
    <p:extLst>
      <p:ext uri="{BB962C8B-B14F-4D97-AF65-F5344CB8AC3E}">
        <p14:creationId xmlns:p14="http://schemas.microsoft.com/office/powerpoint/2010/main" val="5503298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8A2578A3-2E20-412D-B193-16A217F6C8F1}" type="datetime1">
              <a:rPr lang="zh-TW" altLang="en-US"/>
              <a:pPr>
                <a:defRPr/>
              </a:pPr>
              <a:t>2024/10/20</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E9981738-847D-4E3B-967C-BC457B815355}" type="slidenum">
              <a:rPr lang="en-US" altLang="zh-TW"/>
              <a:pPr>
                <a:defRPr/>
              </a:pPr>
              <a:t>‹#›</a:t>
            </a:fld>
            <a:endParaRPr lang="en-US" altLang="zh-TW"/>
          </a:p>
        </p:txBody>
      </p:sp>
    </p:spTree>
    <p:extLst>
      <p:ext uri="{BB962C8B-B14F-4D97-AF65-F5344CB8AC3E}">
        <p14:creationId xmlns:p14="http://schemas.microsoft.com/office/powerpoint/2010/main" val="18890246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5EA125B6-FCB8-4A61-B4A3-838C976DE1A5}"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35571902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08CE13A-8045-48F0-A806-92C2A8CCA674}" type="datetime1">
              <a:rPr lang="zh-TW" altLang="en-US"/>
              <a:pPr>
                <a:defRPr/>
              </a:pPr>
              <a:t>2024/10/20</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0C3ED9A1-9C2A-4769-BE90-B9A38E7274B0}" type="slidenum">
              <a:rPr lang="en-US" altLang="zh-TW"/>
              <a:pPr>
                <a:defRPr/>
              </a:pPr>
              <a:t>‹#›</a:t>
            </a:fld>
            <a:endParaRPr lang="en-US" altLang="zh-TW"/>
          </a:p>
        </p:txBody>
      </p:sp>
    </p:spTree>
    <p:extLst>
      <p:ext uri="{BB962C8B-B14F-4D97-AF65-F5344CB8AC3E}">
        <p14:creationId xmlns:p14="http://schemas.microsoft.com/office/powerpoint/2010/main" val="18347517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CEDBF080-2439-46AB-9D26-5910A8C1A38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29094299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a:ext uri="{FF2B5EF4-FFF2-40B4-BE49-F238E27FC236}"/>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449DC55B-5453-47BB-8D5D-93AE1D3F4207}" type="datetime1">
              <a:rPr lang="en-US"/>
              <a:pPr>
                <a:defRPr/>
              </a:pPr>
              <a:t>10/20/2024</a:t>
            </a:fld>
            <a:endParaRPr lang="en-US"/>
          </a:p>
        </p:txBody>
      </p:sp>
      <p:sp>
        <p:nvSpPr>
          <p:cNvPr id="6" name="頁尾版面配置區 1">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14">
            <a:extLst>
              <a:ext uri="{FF2B5EF4-FFF2-40B4-BE49-F238E27FC236}"/>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F611FEA3-95C3-4BA0-BB4B-2C38625BDB8C}" type="slidenum">
              <a:rPr lang="en-US" altLang="zh-TW"/>
              <a:pPr>
                <a:defRPr/>
              </a:pPr>
              <a:t>‹#›</a:t>
            </a:fld>
            <a:endParaRPr lang="en-US" altLang="zh-TW"/>
          </a:p>
        </p:txBody>
      </p:sp>
    </p:spTree>
    <p:extLst>
      <p:ext uri="{BB962C8B-B14F-4D97-AF65-F5344CB8AC3E}">
        <p14:creationId xmlns:p14="http://schemas.microsoft.com/office/powerpoint/2010/main" val="28757337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A757D0B6-3AAA-4E8F-9DB1-897B9A3E3C80}" type="datetime1">
              <a:rPr lang="zh-TW" altLang="en-US"/>
              <a:pPr>
                <a:defRPr/>
              </a:pPr>
              <a:t>2024/10/20</a:t>
            </a:fld>
            <a:r>
              <a:rPr lang="en-US" altLang="zh-TW"/>
              <a:t>96.02.11</a:t>
            </a:r>
          </a:p>
        </p:txBody>
      </p:sp>
      <p:sp>
        <p:nvSpPr>
          <p:cNvPr id="5" name="頁尾版面配置區 18">
            <a:extLst>
              <a:ext uri="{FF2B5EF4-FFF2-40B4-BE49-F238E27FC236}"/>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24433908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094F7531-438B-41D3-A40C-3DFCA38FA7FA}" type="datetime1">
              <a:rPr lang="zh-TW" altLang="en-US"/>
              <a:pPr>
                <a:defRPr/>
              </a:pPr>
              <a:t>2024/10/20</a:t>
            </a:fld>
            <a:r>
              <a:rPr lang="en-US" altLang="zh-TW"/>
              <a:t>96.02.11</a:t>
            </a:r>
          </a:p>
        </p:txBody>
      </p:sp>
      <p:sp>
        <p:nvSpPr>
          <p:cNvPr id="7" name="頁尾版面配置區 10">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9" name="投影片編號版面配置區 1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C3F0CE2E-1938-4F6E-B2DB-7A5FD42642E6}" type="slidenum">
              <a:rPr lang="en-US" altLang="zh-TW"/>
              <a:pPr>
                <a:defRPr/>
              </a:pPr>
              <a:t>‹#›</a:t>
            </a:fld>
            <a:endParaRPr lang="en-US" altLang="zh-TW"/>
          </a:p>
        </p:txBody>
      </p:sp>
    </p:spTree>
    <p:extLst>
      <p:ext uri="{BB962C8B-B14F-4D97-AF65-F5344CB8AC3E}">
        <p14:creationId xmlns:p14="http://schemas.microsoft.com/office/powerpoint/2010/main" val="327537808"/>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a:ext uri="{FF2B5EF4-FFF2-40B4-BE49-F238E27FC236}"/>
            </a:extLst>
          </p:cNvPr>
          <p:cNvSpPr>
            <a:spLocks noGrp="1"/>
          </p:cNvSpPr>
          <p:nvPr>
            <p:ph type="sldNum" sz="quarter" idx="10"/>
          </p:nvPr>
        </p:nvSpPr>
        <p:spPr>
          <a:xfrm>
            <a:off x="8208809" y="633349"/>
            <a:ext cx="762000" cy="244475"/>
          </a:xfrm>
        </p:spPr>
        <p:txBody>
          <a:bodyPr/>
          <a:lstStyle>
            <a:lvl1pPr>
              <a:defRPr/>
            </a:lvl1pPr>
          </a:lstStyle>
          <a:p>
            <a:pPr>
              <a:defRPr/>
            </a:pPr>
            <a:fld id="{2E6387C9-4266-418D-A0A1-34A55DDC282C}" type="slidenum">
              <a:rPr lang="en-US" altLang="zh-TW"/>
              <a:pPr>
                <a:defRPr/>
              </a:pPr>
              <a:t>‹#›</a:t>
            </a:fld>
            <a:endParaRPr lang="en-US" altLang="zh-TW"/>
          </a:p>
        </p:txBody>
      </p:sp>
    </p:spTree>
    <p:extLst>
      <p:ext uri="{BB962C8B-B14F-4D97-AF65-F5344CB8AC3E}">
        <p14:creationId xmlns:p14="http://schemas.microsoft.com/office/powerpoint/2010/main" val="35728457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5F752B05-D7D9-4823-BC62-E051074DBC77}" type="datetime1">
              <a:rPr lang="zh-TW" altLang="en-US"/>
              <a:pPr>
                <a:defRPr/>
              </a:pPr>
              <a:t>2024/10/20</a:t>
            </a:fld>
            <a:r>
              <a:rPr lang="en-US" altLang="zh-TW"/>
              <a:t>96.02.11</a:t>
            </a:r>
          </a:p>
        </p:txBody>
      </p:sp>
      <p:sp>
        <p:nvSpPr>
          <p:cNvPr id="9" name="頁尾版面配置區 5">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10" name="投影片編號版面配置區 6">
            <a:extLst>
              <a:ext uri="{FF2B5EF4-FFF2-40B4-BE49-F238E27FC23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10AE967D-9250-469E-BCE2-062B9FE8FC9F}" type="slidenum">
              <a:rPr lang="en-US" altLang="zh-TW"/>
              <a:pPr>
                <a:defRPr/>
              </a:pPr>
              <a:t>‹#›</a:t>
            </a:fld>
            <a:endParaRPr lang="en-US" altLang="zh-TW"/>
          </a:p>
        </p:txBody>
      </p:sp>
    </p:spTree>
    <p:extLst>
      <p:ext uri="{BB962C8B-B14F-4D97-AF65-F5344CB8AC3E}">
        <p14:creationId xmlns:p14="http://schemas.microsoft.com/office/powerpoint/2010/main" val="32897446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08633F1A-77A2-4970-BC45-885639883AF2}" type="slidenum">
              <a:rPr lang="en-US" altLang="zh-TW"/>
              <a:pPr>
                <a:defRPr/>
              </a:pPr>
              <a:t>‹#›</a:t>
            </a:fld>
            <a:endParaRPr lang="en-US" altLang="zh-TW"/>
          </a:p>
        </p:txBody>
      </p:sp>
    </p:spTree>
    <p:extLst>
      <p:ext uri="{BB962C8B-B14F-4D97-AF65-F5344CB8AC3E}">
        <p14:creationId xmlns:p14="http://schemas.microsoft.com/office/powerpoint/2010/main" val="33753528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070FE6CC-69CE-47BC-B086-16E8306D6A56}" type="datetime1">
              <a:rPr lang="zh-TW" altLang="en-US"/>
              <a:pPr>
                <a:defRPr/>
              </a:pPr>
              <a:t>2024/10/20</a:t>
            </a:fld>
            <a:r>
              <a:rPr lang="en-US" altLang="zh-TW"/>
              <a:t>96.02.11</a:t>
            </a:r>
          </a:p>
        </p:txBody>
      </p:sp>
      <p:sp>
        <p:nvSpPr>
          <p:cNvPr id="3" name="頁尾版面配置區 23">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661883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20F590F1-DCD9-421E-A30B-2A8DE04C75BC}" type="datetime1">
              <a:rPr lang="zh-TW" altLang="en-US"/>
              <a:pPr>
                <a:defRPr/>
              </a:pPr>
              <a:t>2024/10/20</a:t>
            </a:fld>
            <a:r>
              <a:rPr lang="en-US" altLang="zh-TW"/>
              <a:t>96.02.11</a:t>
            </a:r>
          </a:p>
        </p:txBody>
      </p:sp>
      <p:sp>
        <p:nvSpPr>
          <p:cNvPr id="7" name="頁尾版面配置區 28">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8" name="投影片編號版面配置區 6">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DD39B89E-EA35-4E72-8F47-9FBD2FE774F8}" type="slidenum">
              <a:rPr lang="en-US" altLang="zh-TW"/>
              <a:pPr>
                <a:defRPr/>
              </a:pPr>
              <a:t>‹#›</a:t>
            </a:fld>
            <a:endParaRPr lang="en-US" altLang="zh-TW"/>
          </a:p>
        </p:txBody>
      </p:sp>
    </p:spTree>
    <p:extLst>
      <p:ext uri="{BB962C8B-B14F-4D97-AF65-F5344CB8AC3E}">
        <p14:creationId xmlns:p14="http://schemas.microsoft.com/office/powerpoint/2010/main" val="18543176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115E9784-9AAF-4560-B876-3054C4FB62DD}" type="datetime1">
              <a:rPr lang="zh-TW" altLang="en-US"/>
              <a:pPr>
                <a:defRPr/>
              </a:pPr>
              <a:t>2024/10/20</a:t>
            </a:fld>
            <a:r>
              <a:rPr lang="en-US" altLang="zh-TW"/>
              <a:t>96.02.11</a:t>
            </a:r>
          </a:p>
        </p:txBody>
      </p:sp>
      <p:sp>
        <p:nvSpPr>
          <p:cNvPr id="6"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30">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015E6C67-1141-4433-A610-78E294ABFB4C}" type="slidenum">
              <a:rPr lang="en-US" altLang="zh-TW"/>
              <a:pPr>
                <a:defRPr/>
              </a:pPr>
              <a:t>‹#›</a:t>
            </a:fld>
            <a:endParaRPr lang="en-US" altLang="zh-TW"/>
          </a:p>
        </p:txBody>
      </p:sp>
    </p:spTree>
    <p:extLst>
      <p:ext uri="{BB962C8B-B14F-4D97-AF65-F5344CB8AC3E}">
        <p14:creationId xmlns:p14="http://schemas.microsoft.com/office/powerpoint/2010/main" val="11987358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A4C8D0D6-386F-4969-879D-9649B9D67097}" type="slidenum">
              <a:rPr lang="en-US" altLang="zh-TW"/>
              <a:pPr>
                <a:defRPr/>
              </a:pPr>
              <a:t>‹#›</a:t>
            </a:fld>
            <a:endParaRPr lang="en-US" altLang="zh-TW"/>
          </a:p>
        </p:txBody>
      </p:sp>
    </p:spTree>
    <p:extLst>
      <p:ext uri="{BB962C8B-B14F-4D97-AF65-F5344CB8AC3E}">
        <p14:creationId xmlns:p14="http://schemas.microsoft.com/office/powerpoint/2010/main" val="7648811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A81F6A25-0D92-4AD5-8A7D-A85F06994D08}" type="datetime1">
              <a:rPr lang="zh-TW" altLang="en-US"/>
              <a:pPr>
                <a:defRPr/>
              </a:pPr>
              <a:t>2024/10/20</a:t>
            </a:fld>
            <a:r>
              <a:rPr lang="en-US" altLang="zh-TW"/>
              <a:t>96.02.11</a:t>
            </a:r>
          </a:p>
        </p:txBody>
      </p:sp>
      <p:sp>
        <p:nvSpPr>
          <p:cNvPr id="5"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6" name="投影片編號版面配置區 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D388E30E-160D-44A1-A14B-CBC38F10634C}" type="slidenum">
              <a:rPr lang="en-US" altLang="zh-TW"/>
              <a:pPr>
                <a:defRPr/>
              </a:pPr>
              <a:t>‹#›</a:t>
            </a:fld>
            <a:endParaRPr lang="en-US" altLang="zh-TW"/>
          </a:p>
        </p:txBody>
      </p:sp>
    </p:spTree>
    <p:extLst>
      <p:ext uri="{BB962C8B-B14F-4D97-AF65-F5344CB8AC3E}">
        <p14:creationId xmlns:p14="http://schemas.microsoft.com/office/powerpoint/2010/main" val="15827888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A7C4E0DA-D7A9-43BB-8EA5-32E5A20BD2B3}" type="slidenum">
              <a:rPr lang="en-US" altLang="zh-TW"/>
              <a:pPr>
                <a:defRPr/>
              </a:pPr>
              <a:t>‹#›</a:t>
            </a:fld>
            <a:endParaRPr lang="en-US" altLang="zh-TW"/>
          </a:p>
        </p:txBody>
      </p:sp>
    </p:spTree>
    <p:extLst>
      <p:ext uri="{BB962C8B-B14F-4D97-AF65-F5344CB8AC3E}">
        <p14:creationId xmlns:p14="http://schemas.microsoft.com/office/powerpoint/2010/main" val="27875324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smtClean="0"/>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A585EA4F-CDD4-486E-BD25-83E6539678CA}" type="datetime1">
              <a:rPr lang="en-US"/>
              <a:pPr>
                <a:defRPr/>
              </a:pPr>
              <a:t>10/20/2024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eaLnBrk="0" hangingPunct="0">
              <a:defRPr sz="1200" b="0">
                <a:solidFill>
                  <a:srgbClr val="D38E27"/>
                </a:solidFill>
                <a:effectLst/>
              </a:defRPr>
            </a:lvl1pPr>
          </a:lstStyle>
          <a:p>
            <a:pPr>
              <a:defRPr/>
            </a:pPr>
            <a:fld id="{58DC8737-FFEE-49AD-91B1-D6D38789F84B}" type="slidenum">
              <a:rPr lang="en-US" altLang="zh-TW"/>
              <a:pPr>
                <a:defRPr/>
              </a:pPr>
              <a:t>‹#›</a:t>
            </a:fld>
            <a:endParaRPr lang="en-US" altLang="zh-TW"/>
          </a:p>
        </p:txBody>
      </p:sp>
    </p:spTree>
    <p:extLst>
      <p:ext uri="{BB962C8B-B14F-4D97-AF65-F5344CB8AC3E}">
        <p14:creationId xmlns:p14="http://schemas.microsoft.com/office/powerpoint/2010/main" val="29201846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smtClean="0"/>
              <a:t>按一下以編輯母片標題樣式</a:t>
            </a:r>
            <a:endParaRPr lang="en-US"/>
          </a:p>
        </p:txBody>
      </p:sp>
      <p:sp>
        <p:nvSpPr>
          <p:cNvPr id="27" name="內容版面配置區 26"/>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3F62212-9E38-443E-818A-CFD00E2617A9}" type="datetime1">
              <a:rPr lang="zh-TW" altLang="en-US"/>
              <a:pPr>
                <a:defRPr/>
              </a:pPr>
              <a:t>2024/10/20</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p:cNvSpPr>
            <a:spLocks noGrp="1"/>
          </p:cNvSpPr>
          <p:nvPr>
            <p:ph type="sldNum" sz="quarter" idx="12"/>
          </p:nvPr>
        </p:nvSpPr>
        <p:spPr>
          <a:xfrm>
            <a:off x="8229600" y="6473825"/>
            <a:ext cx="758825" cy="247650"/>
          </a:xfrm>
        </p:spPr>
        <p:txBody>
          <a:bodyPr/>
          <a:lstStyle>
            <a:lvl1pPr eaLnBrk="0" hangingPunct="0">
              <a:defRPr sz="1400"/>
            </a:lvl1pPr>
          </a:lstStyle>
          <a:p>
            <a:pPr>
              <a:defRPr/>
            </a:pPr>
            <a:fld id="{2A6FED57-6F04-4924-9CB2-842F642963D6}" type="slidenum">
              <a:rPr lang="en-US" altLang="zh-TW"/>
              <a:pPr>
                <a:defRPr/>
              </a:pPr>
              <a:t>‹#›</a:t>
            </a:fld>
            <a:endParaRPr lang="en-US" altLang="zh-TW"/>
          </a:p>
        </p:txBody>
      </p:sp>
    </p:spTree>
    <p:extLst>
      <p:ext uri="{BB962C8B-B14F-4D97-AF65-F5344CB8AC3E}">
        <p14:creationId xmlns:p14="http://schemas.microsoft.com/office/powerpoint/2010/main" val="22585105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smtClean="0"/>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736DE69-9CEE-460E-806B-AFEAAE1FE94F}" type="datetime1">
              <a:rPr lang="zh-TW" altLang="en-US"/>
              <a:pPr>
                <a:defRPr/>
              </a:pPr>
              <a:t>2024/10/20</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eaLnBrk="0" hangingPunct="0">
              <a:defRPr sz="1200" b="0">
                <a:solidFill>
                  <a:srgbClr val="D38E27"/>
                </a:solidFill>
                <a:effectLst/>
              </a:defRPr>
            </a:lvl1pPr>
          </a:lstStyle>
          <a:p>
            <a:pPr>
              <a:defRPr/>
            </a:pPr>
            <a:fld id="{522B4B67-AF5D-479C-8A67-0B3362B0C55C}" type="slidenum">
              <a:rPr lang="en-US" altLang="zh-TW"/>
              <a:pPr>
                <a:defRPr/>
              </a:pPr>
              <a:t>‹#›</a:t>
            </a:fld>
            <a:endParaRPr lang="en-US" altLang="zh-TW"/>
          </a:p>
        </p:txBody>
      </p:sp>
    </p:spTree>
    <p:extLst>
      <p:ext uri="{BB962C8B-B14F-4D97-AF65-F5344CB8AC3E}">
        <p14:creationId xmlns:p14="http://schemas.microsoft.com/office/powerpoint/2010/main" val="2223158938"/>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投影片編號版面配置區 4"/>
          <p:cNvSpPr>
            <a:spLocks noGrp="1"/>
          </p:cNvSpPr>
          <p:nvPr>
            <p:ph type="sldNum" sz="quarter" idx="10"/>
          </p:nvPr>
        </p:nvSpPr>
        <p:spPr/>
        <p:txBody>
          <a:bodyPr/>
          <a:lstStyle>
            <a:lvl1pPr eaLnBrk="0" hangingPunct="0">
              <a:defRPr/>
            </a:lvl1pPr>
          </a:lstStyle>
          <a:p>
            <a:pPr>
              <a:defRPr/>
            </a:pPr>
            <a:fld id="{937C7661-8F94-461F-9500-A548DAD826E5}" type="slidenum">
              <a:rPr lang="en-US" altLang="zh-TW"/>
              <a:pPr>
                <a:defRPr/>
              </a:pPr>
              <a:t>‹#›</a:t>
            </a:fld>
            <a:endParaRPr lang="en-US" altLang="zh-TW"/>
          </a:p>
        </p:txBody>
      </p:sp>
    </p:spTree>
    <p:extLst>
      <p:ext uri="{BB962C8B-B14F-4D97-AF65-F5344CB8AC3E}">
        <p14:creationId xmlns:p14="http://schemas.microsoft.com/office/powerpoint/2010/main" val="16363788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smtClean="0"/>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557C6D5B-A00D-4DB6-A484-051AF0A85435}" type="datetime1">
              <a:rPr lang="zh-TW" altLang="en-US"/>
              <a:pPr>
                <a:defRPr/>
              </a:pPr>
              <a:t>2024/10/20</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eaLnBrk="0" hangingPunct="0">
              <a:defRPr sz="1200" b="0">
                <a:solidFill>
                  <a:srgbClr val="D38E27"/>
                </a:solidFill>
                <a:effectLst/>
              </a:defRPr>
            </a:lvl1pPr>
          </a:lstStyle>
          <a:p>
            <a:pPr>
              <a:defRPr/>
            </a:pPr>
            <a:fld id="{4A459E70-207D-4D30-B3EE-BBE38C019446}" type="slidenum">
              <a:rPr lang="en-US" altLang="zh-TW"/>
              <a:pPr>
                <a:defRPr/>
              </a:pPr>
              <a:t>‹#›</a:t>
            </a:fld>
            <a:endParaRPr lang="en-US" altLang="zh-TW"/>
          </a:p>
        </p:txBody>
      </p:sp>
    </p:spTree>
    <p:extLst>
      <p:ext uri="{BB962C8B-B14F-4D97-AF65-F5344CB8AC3E}">
        <p14:creationId xmlns:p14="http://schemas.microsoft.com/office/powerpoint/2010/main" val="8782859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3" name="投影片編號版面配置區 4"/>
          <p:cNvSpPr>
            <a:spLocks noGrp="1"/>
          </p:cNvSpPr>
          <p:nvPr>
            <p:ph type="sldNum" sz="quarter" idx="10"/>
          </p:nvPr>
        </p:nvSpPr>
        <p:spPr/>
        <p:txBody>
          <a:bodyPr/>
          <a:lstStyle>
            <a:lvl1pPr eaLnBrk="0" hangingPunct="0">
              <a:defRPr/>
            </a:lvl1pPr>
          </a:lstStyle>
          <a:p>
            <a:pPr>
              <a:defRPr/>
            </a:pPr>
            <a:fld id="{A195EA0D-E933-4618-8DE3-B0EC109A0D10}" type="slidenum">
              <a:rPr lang="en-US" altLang="zh-TW"/>
              <a:pPr>
                <a:defRPr/>
              </a:pPr>
              <a:t>‹#›</a:t>
            </a:fld>
            <a:endParaRPr lang="en-US" altLang="zh-TW"/>
          </a:p>
        </p:txBody>
      </p:sp>
    </p:spTree>
    <p:extLst>
      <p:ext uri="{BB962C8B-B14F-4D97-AF65-F5344CB8AC3E}">
        <p14:creationId xmlns:p14="http://schemas.microsoft.com/office/powerpoint/2010/main" val="40715851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smtClean="0"/>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3121CF81-D398-4C40-BA42-F005F24427EB}" type="datetime1">
              <a:rPr lang="zh-TW" altLang="en-US"/>
              <a:pPr>
                <a:defRPr/>
              </a:pPr>
              <a:t>2024/10/20</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eaLnBrk="0" hangingPunct="0">
              <a:defRPr sz="1200" b="0">
                <a:solidFill>
                  <a:srgbClr val="D38E27"/>
                </a:solidFill>
                <a:effectLst/>
              </a:defRPr>
            </a:lvl1pPr>
          </a:lstStyle>
          <a:p>
            <a:pPr>
              <a:defRPr/>
            </a:pPr>
            <a:fld id="{34631639-65A4-4574-9B48-DAC42324C2CF}" type="slidenum">
              <a:rPr lang="en-US" altLang="zh-TW"/>
              <a:pPr>
                <a:defRPr/>
              </a:pPr>
              <a:t>‹#›</a:t>
            </a:fld>
            <a:endParaRPr lang="en-US" altLang="zh-TW"/>
          </a:p>
        </p:txBody>
      </p:sp>
    </p:spTree>
    <p:extLst>
      <p:ext uri="{BB962C8B-B14F-4D97-AF65-F5344CB8AC3E}">
        <p14:creationId xmlns:p14="http://schemas.microsoft.com/office/powerpoint/2010/main" val="34123070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smtClean="0"/>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78BCE3A7-559C-4469-8A42-2CF9AC5D9569}" type="datetime1">
              <a:rPr lang="zh-TW" altLang="en-US"/>
              <a:pPr>
                <a:defRPr/>
              </a:pPr>
              <a:t>2024/10/20</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eaLnBrk="0" hangingPunct="0">
              <a:defRPr sz="1200" b="0">
                <a:solidFill>
                  <a:srgbClr val="D38E27"/>
                </a:solidFill>
                <a:effectLst/>
              </a:defRPr>
            </a:lvl1pPr>
          </a:lstStyle>
          <a:p>
            <a:pPr>
              <a:defRPr/>
            </a:pPr>
            <a:fld id="{9B0AE7BF-8837-4C8E-B887-7B1D78A9B4A2}" type="slidenum">
              <a:rPr lang="en-US" altLang="zh-TW"/>
              <a:pPr>
                <a:defRPr/>
              </a:pPr>
              <a:t>‹#›</a:t>
            </a:fld>
            <a:endParaRPr lang="en-US" altLang="zh-TW"/>
          </a:p>
        </p:txBody>
      </p:sp>
    </p:spTree>
    <p:extLst>
      <p:ext uri="{BB962C8B-B14F-4D97-AF65-F5344CB8AC3E}">
        <p14:creationId xmlns:p14="http://schemas.microsoft.com/office/powerpoint/2010/main" val="31973537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投影片編號版面配置區 4"/>
          <p:cNvSpPr>
            <a:spLocks noGrp="1"/>
          </p:cNvSpPr>
          <p:nvPr>
            <p:ph type="sldNum" sz="quarter" idx="10"/>
          </p:nvPr>
        </p:nvSpPr>
        <p:spPr/>
        <p:txBody>
          <a:bodyPr/>
          <a:lstStyle>
            <a:lvl1pPr eaLnBrk="0" hangingPunct="0">
              <a:defRPr/>
            </a:lvl1pPr>
          </a:lstStyle>
          <a:p>
            <a:pPr>
              <a:defRPr/>
            </a:pPr>
            <a:fld id="{F75415D4-22ED-4D63-BE1E-FBB0EB47FDBE}" type="slidenum">
              <a:rPr lang="en-US" altLang="zh-TW"/>
              <a:pPr>
                <a:defRPr/>
              </a:pPr>
              <a:t>‹#›</a:t>
            </a:fld>
            <a:endParaRPr lang="en-US" altLang="zh-TW"/>
          </a:p>
        </p:txBody>
      </p:sp>
    </p:spTree>
    <p:extLst>
      <p:ext uri="{BB962C8B-B14F-4D97-AF65-F5344CB8AC3E}">
        <p14:creationId xmlns:p14="http://schemas.microsoft.com/office/powerpoint/2010/main" val="28998783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C366CCA-CFB7-4B63-AE2C-CF7F40E68D07}" type="datetime1">
              <a:rPr lang="zh-TW" altLang="en-US"/>
              <a:pPr>
                <a:defRPr/>
              </a:pPr>
              <a:t>2024/10/20</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sz="1200" b="0">
                <a:solidFill>
                  <a:srgbClr val="D38E27"/>
                </a:solidFill>
                <a:effectLst/>
              </a:defRPr>
            </a:lvl1pPr>
          </a:lstStyle>
          <a:p>
            <a:pPr>
              <a:defRPr/>
            </a:pPr>
            <a:fld id="{47CFE32B-411F-40E4-98BF-889F9BBA86C0}" type="slidenum">
              <a:rPr lang="en-US" altLang="zh-TW"/>
              <a:pPr>
                <a:defRPr/>
              </a:pPr>
              <a:t>‹#›</a:t>
            </a:fld>
            <a:endParaRPr lang="en-US" altLang="zh-TW"/>
          </a:p>
        </p:txBody>
      </p:sp>
    </p:spTree>
    <p:extLst>
      <p:ext uri="{BB962C8B-B14F-4D97-AF65-F5344CB8AC3E}">
        <p14:creationId xmlns:p14="http://schemas.microsoft.com/office/powerpoint/2010/main" val="17158442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eaLnBrk="0" hangingPunct="0">
              <a:defRPr/>
            </a:lvl1pPr>
          </a:lstStyle>
          <a:p>
            <a:pPr>
              <a:defRPr/>
            </a:pPr>
            <a:fld id="{EE2B6D8A-F2C2-4033-A330-7A4DD89711B8}" type="slidenum">
              <a:rPr lang="en-US" altLang="zh-TW"/>
              <a:pPr>
                <a:defRPr/>
              </a:pPr>
              <a:t>‹#›</a:t>
            </a:fld>
            <a:endParaRPr lang="en-US" altLang="zh-TW"/>
          </a:p>
        </p:txBody>
      </p:sp>
    </p:spTree>
    <p:extLst>
      <p:ext uri="{BB962C8B-B14F-4D97-AF65-F5344CB8AC3E}">
        <p14:creationId xmlns:p14="http://schemas.microsoft.com/office/powerpoint/2010/main" val="41735785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
            <a:extLst/>
          </p:cNvPr>
          <p:cNvSpPr>
            <a:spLocks noChangeArrowheads="1"/>
          </p:cNvSpPr>
          <p:nvPr/>
        </p:nvSpPr>
        <p:spPr bwMode="auto">
          <a:xfrm>
            <a:off x="0" y="0"/>
            <a:ext cx="4572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5" name="AutoShape 3">
            <a:extLst/>
          </p:cNvPr>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grpSp>
        <p:nvGrpSpPr>
          <p:cNvPr id="6" name="Group 18"/>
          <p:cNvGrpSpPr>
            <a:grpSpLocks/>
          </p:cNvGrpSpPr>
          <p:nvPr/>
        </p:nvGrpSpPr>
        <p:grpSpPr bwMode="auto">
          <a:xfrm>
            <a:off x="3632200" y="4889500"/>
            <a:ext cx="4876800" cy="319088"/>
            <a:chOff x="2288" y="3080"/>
            <a:chExt cx="3072" cy="201"/>
          </a:xfrm>
        </p:grpSpPr>
        <p:sp>
          <p:nvSpPr>
            <p:cNvPr id="7" name="AutoShape 12">
              <a:extLst/>
            </p:cNvPr>
            <p:cNvSpPr>
              <a:spLocks noChangeArrowheads="1"/>
            </p:cNvSpPr>
            <p:nvPr/>
          </p:nvSpPr>
          <p:spPr bwMode="auto">
            <a:xfrm flipH="1">
              <a:off x="2288" y="3080"/>
              <a:ext cx="2914"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8" name="AutoShape 13">
              <a:extLst/>
            </p:cNvPr>
            <p:cNvSpPr>
              <a:spLocks noChangeArrowheads="1"/>
            </p:cNvSpPr>
            <p:nvPr/>
          </p:nvSpPr>
          <p:spPr bwMode="auto">
            <a:xfrm>
              <a:off x="5196" y="3080"/>
              <a:ext cx="164"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r>
              <a:rPr lang="zh-TW" altLang="en-US"/>
              <a:t>按一下以編輯母片副標題樣式</a:t>
            </a:r>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r>
              <a:rPr lang="zh-TW" altLang="en-US"/>
              <a:t>按一下以編輯母片標題樣式</a:t>
            </a:r>
          </a:p>
        </p:txBody>
      </p:sp>
      <p:sp>
        <p:nvSpPr>
          <p:cNvPr id="9" name="Rectangle 15">
            <a:extLst/>
          </p:cNvPr>
          <p:cNvSpPr>
            <a:spLocks noGrp="1" noChangeArrowheads="1"/>
          </p:cNvSpPr>
          <p:nvPr>
            <p:ph type="ftr" sz="quarter" idx="10"/>
          </p:nvPr>
        </p:nvSpPr>
        <p:spPr>
          <a:xfrm>
            <a:off x="5195888" y="6553200"/>
            <a:ext cx="3279775" cy="304800"/>
          </a:xfrm>
        </p:spPr>
        <p:txBody>
          <a:bodyPr/>
          <a:lstStyle>
            <a:lvl1pPr algn="r">
              <a:defRPr/>
            </a:lvl1pPr>
          </a:lstStyle>
          <a:p>
            <a:pPr>
              <a:defRPr/>
            </a:pPr>
            <a:endParaRPr lang="en-US" altLang="zh-TW"/>
          </a:p>
        </p:txBody>
      </p:sp>
    </p:spTree>
    <p:extLst>
      <p:ext uri="{BB962C8B-B14F-4D97-AF65-F5344CB8AC3E}">
        <p14:creationId xmlns:p14="http://schemas.microsoft.com/office/powerpoint/2010/main" val="17921487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8AEE53EC-FBE8-4D6C-8437-82E90A2CDF9B}" type="slidenum">
              <a:rPr lang="zh-TW" altLang="en-US"/>
              <a:pPr>
                <a:defRPr/>
              </a:pPr>
              <a:t>‹#›</a:t>
            </a:fld>
            <a:endParaRPr lang="en-US" altLang="zh-TW"/>
          </a:p>
        </p:txBody>
      </p:sp>
    </p:spTree>
    <p:extLst>
      <p:ext uri="{BB962C8B-B14F-4D97-AF65-F5344CB8AC3E}">
        <p14:creationId xmlns:p14="http://schemas.microsoft.com/office/powerpoint/2010/main" val="28578951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9060DC26-AA9A-43A3-83CA-4361B66B5E03}" type="slidenum">
              <a:rPr lang="zh-TW" altLang="en-US"/>
              <a:pPr>
                <a:defRPr/>
              </a:pPr>
              <a:t>‹#›</a:t>
            </a:fld>
            <a:endParaRPr lang="en-US" altLang="zh-TW"/>
          </a:p>
        </p:txBody>
      </p:sp>
    </p:spTree>
    <p:extLst>
      <p:ext uri="{BB962C8B-B14F-4D97-AF65-F5344CB8AC3E}">
        <p14:creationId xmlns:p14="http://schemas.microsoft.com/office/powerpoint/2010/main" val="20484498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5292DD65-1CC3-4EA3-9E04-4CCA9853EC19}" type="slidenum">
              <a:rPr lang="zh-TW" altLang="en-US"/>
              <a:pPr>
                <a:defRPr/>
              </a:pPr>
              <a:t>‹#›</a:t>
            </a:fld>
            <a:endParaRPr lang="en-US" altLang="zh-TW"/>
          </a:p>
        </p:txBody>
      </p:sp>
    </p:spTree>
    <p:extLst>
      <p:ext uri="{BB962C8B-B14F-4D97-AF65-F5344CB8AC3E}">
        <p14:creationId xmlns:p14="http://schemas.microsoft.com/office/powerpoint/2010/main" val="38678618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8"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9" name="Rectangle 15">
            <a:extLst/>
          </p:cNvPr>
          <p:cNvSpPr>
            <a:spLocks noGrp="1" noChangeArrowheads="1"/>
          </p:cNvSpPr>
          <p:nvPr>
            <p:ph type="sldNum" sz="quarter" idx="12"/>
          </p:nvPr>
        </p:nvSpPr>
        <p:spPr/>
        <p:txBody>
          <a:bodyPr/>
          <a:lstStyle>
            <a:lvl1pPr>
              <a:defRPr/>
            </a:lvl1pPr>
          </a:lstStyle>
          <a:p>
            <a:pPr>
              <a:defRPr/>
            </a:pPr>
            <a:fld id="{CAFF7994-DC92-4AB4-979F-D24DE107B4B4}" type="slidenum">
              <a:rPr lang="zh-TW" altLang="en-US"/>
              <a:pPr>
                <a:defRPr/>
              </a:pPr>
              <a:t>‹#›</a:t>
            </a:fld>
            <a:endParaRPr lang="en-US" altLang="zh-TW"/>
          </a:p>
        </p:txBody>
      </p:sp>
    </p:spTree>
    <p:extLst>
      <p:ext uri="{BB962C8B-B14F-4D97-AF65-F5344CB8AC3E}">
        <p14:creationId xmlns:p14="http://schemas.microsoft.com/office/powerpoint/2010/main" val="31001500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15">
            <a:extLst/>
          </p:cNvPr>
          <p:cNvSpPr>
            <a:spLocks noGrp="1" noChangeArrowheads="1"/>
          </p:cNvSpPr>
          <p:nvPr>
            <p:ph type="sldNum" sz="quarter" idx="12"/>
          </p:nvPr>
        </p:nvSpPr>
        <p:spPr/>
        <p:txBody>
          <a:bodyPr/>
          <a:lstStyle>
            <a:lvl1pPr>
              <a:defRPr/>
            </a:lvl1pPr>
          </a:lstStyle>
          <a:p>
            <a:pPr>
              <a:defRPr/>
            </a:pPr>
            <a:fld id="{0A0A6230-A1B4-4806-B0D1-57E2D186333F}" type="slidenum">
              <a:rPr lang="zh-TW" altLang="en-US"/>
              <a:pPr>
                <a:defRPr/>
              </a:pPr>
              <a:t>‹#›</a:t>
            </a:fld>
            <a:endParaRPr lang="en-US" altLang="zh-TW"/>
          </a:p>
        </p:txBody>
      </p:sp>
    </p:spTree>
    <p:extLst>
      <p:ext uri="{BB962C8B-B14F-4D97-AF65-F5344CB8AC3E}">
        <p14:creationId xmlns:p14="http://schemas.microsoft.com/office/powerpoint/2010/main" val="3381119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3"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4" name="Rectangle 15">
            <a:extLst/>
          </p:cNvPr>
          <p:cNvSpPr>
            <a:spLocks noGrp="1" noChangeArrowheads="1"/>
          </p:cNvSpPr>
          <p:nvPr>
            <p:ph type="sldNum" sz="quarter" idx="12"/>
          </p:nvPr>
        </p:nvSpPr>
        <p:spPr/>
        <p:txBody>
          <a:bodyPr/>
          <a:lstStyle>
            <a:lvl1pPr>
              <a:defRPr/>
            </a:lvl1pPr>
          </a:lstStyle>
          <a:p>
            <a:pPr>
              <a:defRPr/>
            </a:pPr>
            <a:fld id="{EB95A0CE-D864-4D9A-A50B-FCA037CA3FAA}" type="slidenum">
              <a:rPr lang="zh-TW" altLang="en-US"/>
              <a:pPr>
                <a:defRPr/>
              </a:pPr>
              <a:t>‹#›</a:t>
            </a:fld>
            <a:endParaRPr lang="en-US" altLang="zh-TW"/>
          </a:p>
        </p:txBody>
      </p:sp>
    </p:spTree>
    <p:extLst>
      <p:ext uri="{BB962C8B-B14F-4D97-AF65-F5344CB8AC3E}">
        <p14:creationId xmlns:p14="http://schemas.microsoft.com/office/powerpoint/2010/main" val="10982567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F84124D0-15CC-412D-8E98-899C8627036E}" type="slidenum">
              <a:rPr lang="zh-TW" altLang="en-US"/>
              <a:pPr>
                <a:defRPr/>
              </a:pPr>
              <a:t>‹#›</a:t>
            </a:fld>
            <a:endParaRPr lang="en-US" altLang="zh-TW"/>
          </a:p>
        </p:txBody>
      </p:sp>
    </p:spTree>
    <p:extLst>
      <p:ext uri="{BB962C8B-B14F-4D97-AF65-F5344CB8AC3E}">
        <p14:creationId xmlns:p14="http://schemas.microsoft.com/office/powerpoint/2010/main" val="8582334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2C3ED515-69BE-422B-B435-09D5A3F2678B}" type="slidenum">
              <a:rPr lang="zh-TW" altLang="en-US"/>
              <a:pPr>
                <a:defRPr/>
              </a:pPr>
              <a:t>‹#›</a:t>
            </a:fld>
            <a:endParaRPr lang="en-US" altLang="zh-TW"/>
          </a:p>
        </p:txBody>
      </p:sp>
    </p:spTree>
    <p:extLst>
      <p:ext uri="{BB962C8B-B14F-4D97-AF65-F5344CB8AC3E}">
        <p14:creationId xmlns:p14="http://schemas.microsoft.com/office/powerpoint/2010/main" val="22101921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F0320CAA-4BDA-46A6-82CE-21916563A417}" type="slidenum">
              <a:rPr lang="zh-TW" altLang="en-US"/>
              <a:pPr>
                <a:defRPr/>
              </a:pPr>
              <a:t>‹#›</a:t>
            </a:fld>
            <a:endParaRPr lang="en-US" altLang="zh-TW"/>
          </a:p>
        </p:txBody>
      </p:sp>
    </p:spTree>
    <p:extLst>
      <p:ext uri="{BB962C8B-B14F-4D97-AF65-F5344CB8AC3E}">
        <p14:creationId xmlns:p14="http://schemas.microsoft.com/office/powerpoint/2010/main" val="23142857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915150" y="762000"/>
            <a:ext cx="200025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00" y="762000"/>
            <a:ext cx="584835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B695A3C2-857F-4682-AA61-BBF66194D121}" type="slidenum">
              <a:rPr lang="zh-TW" altLang="en-US"/>
              <a:pPr>
                <a:defRPr/>
              </a:pPr>
              <a:t>‹#›</a:t>
            </a:fld>
            <a:endParaRPr lang="en-US" altLang="zh-TW"/>
          </a:p>
        </p:txBody>
      </p:sp>
    </p:spTree>
    <p:extLst>
      <p:ext uri="{BB962C8B-B14F-4D97-AF65-F5344CB8AC3E}">
        <p14:creationId xmlns:p14="http://schemas.microsoft.com/office/powerpoint/2010/main" val="38127336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00" y="762000"/>
            <a:ext cx="8001000" cy="53340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15">
            <a:extLst/>
          </p:cNvPr>
          <p:cNvSpPr>
            <a:spLocks noGrp="1" noChangeArrowheads="1"/>
          </p:cNvSpPr>
          <p:nvPr>
            <p:ph type="sldNum" sz="quarter" idx="12"/>
          </p:nvPr>
        </p:nvSpPr>
        <p:spPr/>
        <p:txBody>
          <a:bodyPr/>
          <a:lstStyle>
            <a:lvl1pPr>
              <a:defRPr/>
            </a:lvl1pPr>
          </a:lstStyle>
          <a:p>
            <a:pPr>
              <a:defRPr/>
            </a:pPr>
            <a:fld id="{086E04A6-D885-419E-B9AD-1FB5933740F4}" type="slidenum">
              <a:rPr lang="zh-TW" altLang="en-US"/>
              <a:pPr>
                <a:defRPr/>
              </a:pPr>
              <a:t>‹#›</a:t>
            </a:fld>
            <a:endParaRPr lang="en-US" altLang="zh-TW"/>
          </a:p>
        </p:txBody>
      </p:sp>
    </p:spTree>
    <p:extLst>
      <p:ext uri="{BB962C8B-B14F-4D97-AF65-F5344CB8AC3E}">
        <p14:creationId xmlns:p14="http://schemas.microsoft.com/office/powerpoint/2010/main" val="7869372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914400" y="762000"/>
            <a:ext cx="80010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7C275B2A-92F8-4D60-A571-BD53027A65B5}" type="slidenum">
              <a:rPr lang="zh-TW" altLang="en-US"/>
              <a:pPr>
                <a:defRPr/>
              </a:pPr>
              <a:t>‹#›</a:t>
            </a:fld>
            <a:endParaRPr lang="en-US" altLang="zh-TW"/>
          </a:p>
        </p:txBody>
      </p:sp>
    </p:spTree>
    <p:extLst>
      <p:ext uri="{BB962C8B-B14F-4D97-AF65-F5344CB8AC3E}">
        <p14:creationId xmlns:p14="http://schemas.microsoft.com/office/powerpoint/2010/main" val="3853367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
            <a:extLst/>
          </p:cNvPr>
          <p:cNvSpPr>
            <a:spLocks noChangeArrowheads="1"/>
          </p:cNvSpPr>
          <p:nvPr/>
        </p:nvSpPr>
        <p:spPr bwMode="auto">
          <a:xfrm>
            <a:off x="0" y="0"/>
            <a:ext cx="4572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5" name="AutoShape 3">
            <a:extLst/>
          </p:cNvPr>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grpSp>
        <p:nvGrpSpPr>
          <p:cNvPr id="6" name="Group 18"/>
          <p:cNvGrpSpPr>
            <a:grpSpLocks/>
          </p:cNvGrpSpPr>
          <p:nvPr/>
        </p:nvGrpSpPr>
        <p:grpSpPr bwMode="auto">
          <a:xfrm>
            <a:off x="3632200" y="4889500"/>
            <a:ext cx="4876800" cy="319088"/>
            <a:chOff x="2288" y="3080"/>
            <a:chExt cx="3072" cy="201"/>
          </a:xfrm>
        </p:grpSpPr>
        <p:sp>
          <p:nvSpPr>
            <p:cNvPr id="7" name="AutoShape 12">
              <a:extLst/>
            </p:cNvPr>
            <p:cNvSpPr>
              <a:spLocks noChangeArrowheads="1"/>
            </p:cNvSpPr>
            <p:nvPr/>
          </p:nvSpPr>
          <p:spPr bwMode="auto">
            <a:xfrm flipH="1">
              <a:off x="2288" y="3080"/>
              <a:ext cx="2914"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8" name="AutoShape 13">
              <a:extLst/>
            </p:cNvPr>
            <p:cNvSpPr>
              <a:spLocks noChangeArrowheads="1"/>
            </p:cNvSpPr>
            <p:nvPr/>
          </p:nvSpPr>
          <p:spPr bwMode="auto">
            <a:xfrm>
              <a:off x="5196" y="3080"/>
              <a:ext cx="164"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r>
              <a:rPr lang="zh-TW" altLang="en-US"/>
              <a:t>按一下以編輯母片副標題樣式</a:t>
            </a:r>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r>
              <a:rPr lang="zh-TW" altLang="en-US"/>
              <a:t>按一下以編輯母片標題樣式</a:t>
            </a:r>
          </a:p>
        </p:txBody>
      </p:sp>
      <p:sp>
        <p:nvSpPr>
          <p:cNvPr id="9" name="Rectangle 15">
            <a:extLst/>
          </p:cNvPr>
          <p:cNvSpPr>
            <a:spLocks noGrp="1" noChangeArrowheads="1"/>
          </p:cNvSpPr>
          <p:nvPr>
            <p:ph type="ftr" sz="quarter" idx="10"/>
          </p:nvPr>
        </p:nvSpPr>
        <p:spPr>
          <a:xfrm>
            <a:off x="5195888" y="6553200"/>
            <a:ext cx="3279775" cy="304800"/>
          </a:xfrm>
        </p:spPr>
        <p:txBody>
          <a:bodyPr/>
          <a:lstStyle>
            <a:lvl1pPr algn="r">
              <a:defRPr/>
            </a:lvl1pPr>
          </a:lstStyle>
          <a:p>
            <a:pPr>
              <a:defRPr/>
            </a:pPr>
            <a:endParaRPr lang="en-US" altLang="zh-TW"/>
          </a:p>
        </p:txBody>
      </p:sp>
    </p:spTree>
    <p:extLst>
      <p:ext uri="{BB962C8B-B14F-4D97-AF65-F5344CB8AC3E}">
        <p14:creationId xmlns:p14="http://schemas.microsoft.com/office/powerpoint/2010/main" val="41025578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8A29DE17-1C2E-4384-BF32-C68230C15DB2}" type="slidenum">
              <a:rPr lang="zh-TW" altLang="en-US"/>
              <a:pPr>
                <a:defRPr/>
              </a:pPr>
              <a:t>‹#›</a:t>
            </a:fld>
            <a:endParaRPr lang="en-US" altLang="zh-TW"/>
          </a:p>
        </p:txBody>
      </p:sp>
    </p:spTree>
    <p:extLst>
      <p:ext uri="{BB962C8B-B14F-4D97-AF65-F5344CB8AC3E}">
        <p14:creationId xmlns:p14="http://schemas.microsoft.com/office/powerpoint/2010/main" val="17906597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50CCB551-1FB8-4F76-8C88-638CDB745D5F}" type="slidenum">
              <a:rPr lang="zh-TW" altLang="en-US"/>
              <a:pPr>
                <a:defRPr/>
              </a:pPr>
              <a:t>‹#›</a:t>
            </a:fld>
            <a:endParaRPr lang="en-US" altLang="zh-TW"/>
          </a:p>
        </p:txBody>
      </p:sp>
    </p:spTree>
    <p:extLst>
      <p:ext uri="{BB962C8B-B14F-4D97-AF65-F5344CB8AC3E}">
        <p14:creationId xmlns:p14="http://schemas.microsoft.com/office/powerpoint/2010/main" val="25208084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5280D206-C66E-46F3-BDF1-D731BF062E47}" type="slidenum">
              <a:rPr lang="zh-TW" altLang="en-US"/>
              <a:pPr>
                <a:defRPr/>
              </a:pPr>
              <a:t>‹#›</a:t>
            </a:fld>
            <a:endParaRPr lang="en-US" altLang="zh-TW"/>
          </a:p>
        </p:txBody>
      </p:sp>
    </p:spTree>
    <p:extLst>
      <p:ext uri="{BB962C8B-B14F-4D97-AF65-F5344CB8AC3E}">
        <p14:creationId xmlns:p14="http://schemas.microsoft.com/office/powerpoint/2010/main" val="5575648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8"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9" name="Rectangle 15">
            <a:extLst/>
          </p:cNvPr>
          <p:cNvSpPr>
            <a:spLocks noGrp="1" noChangeArrowheads="1"/>
          </p:cNvSpPr>
          <p:nvPr>
            <p:ph type="sldNum" sz="quarter" idx="12"/>
          </p:nvPr>
        </p:nvSpPr>
        <p:spPr/>
        <p:txBody>
          <a:bodyPr/>
          <a:lstStyle>
            <a:lvl1pPr>
              <a:defRPr/>
            </a:lvl1pPr>
          </a:lstStyle>
          <a:p>
            <a:pPr>
              <a:defRPr/>
            </a:pPr>
            <a:fld id="{E5AED479-977E-4732-9CD2-D4E901B2E735}" type="slidenum">
              <a:rPr lang="zh-TW" altLang="en-US"/>
              <a:pPr>
                <a:defRPr/>
              </a:pPr>
              <a:t>‹#›</a:t>
            </a:fld>
            <a:endParaRPr lang="en-US" altLang="zh-TW"/>
          </a:p>
        </p:txBody>
      </p:sp>
    </p:spTree>
    <p:extLst>
      <p:ext uri="{BB962C8B-B14F-4D97-AF65-F5344CB8AC3E}">
        <p14:creationId xmlns:p14="http://schemas.microsoft.com/office/powerpoint/2010/main" val="15524316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15">
            <a:extLst/>
          </p:cNvPr>
          <p:cNvSpPr>
            <a:spLocks noGrp="1" noChangeArrowheads="1"/>
          </p:cNvSpPr>
          <p:nvPr>
            <p:ph type="sldNum" sz="quarter" idx="12"/>
          </p:nvPr>
        </p:nvSpPr>
        <p:spPr/>
        <p:txBody>
          <a:bodyPr/>
          <a:lstStyle>
            <a:lvl1pPr>
              <a:defRPr/>
            </a:lvl1pPr>
          </a:lstStyle>
          <a:p>
            <a:pPr>
              <a:defRPr/>
            </a:pPr>
            <a:fld id="{7CF23BBD-A135-4B3F-BFF9-A0B7A8B1EEE8}" type="slidenum">
              <a:rPr lang="zh-TW" altLang="en-US"/>
              <a:pPr>
                <a:defRPr/>
              </a:pPr>
              <a:t>‹#›</a:t>
            </a:fld>
            <a:endParaRPr lang="en-US" altLang="zh-TW"/>
          </a:p>
        </p:txBody>
      </p:sp>
    </p:spTree>
    <p:extLst>
      <p:ext uri="{BB962C8B-B14F-4D97-AF65-F5344CB8AC3E}">
        <p14:creationId xmlns:p14="http://schemas.microsoft.com/office/powerpoint/2010/main" val="24930468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3"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4" name="Rectangle 15">
            <a:extLst/>
          </p:cNvPr>
          <p:cNvSpPr>
            <a:spLocks noGrp="1" noChangeArrowheads="1"/>
          </p:cNvSpPr>
          <p:nvPr>
            <p:ph type="sldNum" sz="quarter" idx="12"/>
          </p:nvPr>
        </p:nvSpPr>
        <p:spPr/>
        <p:txBody>
          <a:bodyPr/>
          <a:lstStyle>
            <a:lvl1pPr>
              <a:defRPr/>
            </a:lvl1pPr>
          </a:lstStyle>
          <a:p>
            <a:pPr>
              <a:defRPr/>
            </a:pPr>
            <a:fld id="{E68F59F0-6EB0-4978-B1AF-EAC9327DE9AD}" type="slidenum">
              <a:rPr lang="zh-TW" altLang="en-US"/>
              <a:pPr>
                <a:defRPr/>
              </a:pPr>
              <a:t>‹#›</a:t>
            </a:fld>
            <a:endParaRPr lang="en-US" altLang="zh-TW"/>
          </a:p>
        </p:txBody>
      </p:sp>
    </p:spTree>
    <p:extLst>
      <p:ext uri="{BB962C8B-B14F-4D97-AF65-F5344CB8AC3E}">
        <p14:creationId xmlns:p14="http://schemas.microsoft.com/office/powerpoint/2010/main" val="8566921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CB7EF6BF-394F-40F8-9D3F-B6E1FD20B93F}" type="slidenum">
              <a:rPr lang="zh-TW" altLang="en-US"/>
              <a:pPr>
                <a:defRPr/>
              </a:pPr>
              <a:t>‹#›</a:t>
            </a:fld>
            <a:endParaRPr lang="en-US" altLang="zh-TW"/>
          </a:p>
        </p:txBody>
      </p:sp>
    </p:spTree>
    <p:extLst>
      <p:ext uri="{BB962C8B-B14F-4D97-AF65-F5344CB8AC3E}">
        <p14:creationId xmlns:p14="http://schemas.microsoft.com/office/powerpoint/2010/main" val="30027305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319A05B3-9A5F-49B7-9D4C-FF874A081C52}" type="slidenum">
              <a:rPr lang="zh-TW" altLang="en-US"/>
              <a:pPr>
                <a:defRPr/>
              </a:pPr>
              <a:t>‹#›</a:t>
            </a:fld>
            <a:endParaRPr lang="en-US" altLang="zh-TW"/>
          </a:p>
        </p:txBody>
      </p:sp>
    </p:spTree>
    <p:extLst>
      <p:ext uri="{BB962C8B-B14F-4D97-AF65-F5344CB8AC3E}">
        <p14:creationId xmlns:p14="http://schemas.microsoft.com/office/powerpoint/2010/main" val="14794099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1B65FA2C-7DAD-4FCB-B53E-3C81BF6A28BC}" type="slidenum">
              <a:rPr lang="zh-TW" altLang="en-US"/>
              <a:pPr>
                <a:defRPr/>
              </a:pPr>
              <a:t>‹#›</a:t>
            </a:fld>
            <a:endParaRPr lang="en-US" altLang="zh-TW"/>
          </a:p>
        </p:txBody>
      </p:sp>
    </p:spTree>
    <p:extLst>
      <p:ext uri="{BB962C8B-B14F-4D97-AF65-F5344CB8AC3E}">
        <p14:creationId xmlns:p14="http://schemas.microsoft.com/office/powerpoint/2010/main" val="38883222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915150" y="762000"/>
            <a:ext cx="200025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00" y="762000"/>
            <a:ext cx="584835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15">
            <a:extLst/>
          </p:cNvPr>
          <p:cNvSpPr>
            <a:spLocks noGrp="1" noChangeArrowheads="1"/>
          </p:cNvSpPr>
          <p:nvPr>
            <p:ph type="sldNum" sz="quarter" idx="12"/>
          </p:nvPr>
        </p:nvSpPr>
        <p:spPr/>
        <p:txBody>
          <a:bodyPr/>
          <a:lstStyle>
            <a:lvl1pPr>
              <a:defRPr/>
            </a:lvl1pPr>
          </a:lstStyle>
          <a:p>
            <a:pPr>
              <a:defRPr/>
            </a:pPr>
            <a:fld id="{153CAA8A-1FC9-4336-BC8F-0186474AE9AA}" type="slidenum">
              <a:rPr lang="zh-TW" altLang="en-US"/>
              <a:pPr>
                <a:defRPr/>
              </a:pPr>
              <a:t>‹#›</a:t>
            </a:fld>
            <a:endParaRPr lang="en-US" altLang="zh-TW"/>
          </a:p>
        </p:txBody>
      </p:sp>
    </p:spTree>
    <p:extLst>
      <p:ext uri="{BB962C8B-B14F-4D97-AF65-F5344CB8AC3E}">
        <p14:creationId xmlns:p14="http://schemas.microsoft.com/office/powerpoint/2010/main" val="25135710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00" y="762000"/>
            <a:ext cx="8001000" cy="53340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15">
            <a:extLst/>
          </p:cNvPr>
          <p:cNvSpPr>
            <a:spLocks noGrp="1" noChangeArrowheads="1"/>
          </p:cNvSpPr>
          <p:nvPr>
            <p:ph type="sldNum" sz="quarter" idx="12"/>
          </p:nvPr>
        </p:nvSpPr>
        <p:spPr/>
        <p:txBody>
          <a:bodyPr/>
          <a:lstStyle>
            <a:lvl1pPr>
              <a:defRPr/>
            </a:lvl1pPr>
          </a:lstStyle>
          <a:p>
            <a:pPr>
              <a:defRPr/>
            </a:pPr>
            <a:fld id="{B4DF7500-A77A-4908-A84D-0689E6112E23}" type="slidenum">
              <a:rPr lang="zh-TW" altLang="en-US"/>
              <a:pPr>
                <a:defRPr/>
              </a:pPr>
              <a:t>‹#›</a:t>
            </a:fld>
            <a:endParaRPr lang="en-US" altLang="zh-TW"/>
          </a:p>
        </p:txBody>
      </p:sp>
    </p:spTree>
    <p:extLst>
      <p:ext uri="{BB962C8B-B14F-4D97-AF65-F5344CB8AC3E}">
        <p14:creationId xmlns:p14="http://schemas.microsoft.com/office/powerpoint/2010/main" val="59783554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914400" y="762000"/>
            <a:ext cx="80010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15">
            <a:extLst/>
          </p:cNvPr>
          <p:cNvSpPr>
            <a:spLocks noGrp="1" noChangeArrowheads="1"/>
          </p:cNvSpPr>
          <p:nvPr>
            <p:ph type="sldNum" sz="quarter" idx="12"/>
          </p:nvPr>
        </p:nvSpPr>
        <p:spPr/>
        <p:txBody>
          <a:bodyPr/>
          <a:lstStyle>
            <a:lvl1pPr>
              <a:defRPr/>
            </a:lvl1pPr>
          </a:lstStyle>
          <a:p>
            <a:pPr>
              <a:defRPr/>
            </a:pPr>
            <a:fld id="{BAF857A9-D69C-4E03-AB3C-122CCD55845E}" type="slidenum">
              <a:rPr lang="zh-TW" altLang="en-US"/>
              <a:pPr>
                <a:defRPr/>
              </a:pPr>
              <a:t>‹#›</a:t>
            </a:fld>
            <a:endParaRPr lang="en-US" altLang="zh-TW"/>
          </a:p>
        </p:txBody>
      </p:sp>
    </p:spTree>
    <p:extLst>
      <p:ext uri="{BB962C8B-B14F-4D97-AF65-F5344CB8AC3E}">
        <p14:creationId xmlns:p14="http://schemas.microsoft.com/office/powerpoint/2010/main" val="27313582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a:ext uri="{FF2B5EF4-FFF2-40B4-BE49-F238E27FC236}"/>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8831F26E-3EDA-466E-B79A-C61746C40D89}" type="datetime1">
              <a:rPr lang="en-US"/>
              <a:pPr>
                <a:defRPr/>
              </a:pPr>
              <a:t>10/20/2024</a:t>
            </a:fld>
            <a:endParaRPr lang="en-US"/>
          </a:p>
        </p:txBody>
      </p:sp>
      <p:sp>
        <p:nvSpPr>
          <p:cNvPr id="6" name="頁尾版面配置區 1">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a:extLst>
              <a:ext uri="{FF2B5EF4-FFF2-40B4-BE49-F238E27FC236}"/>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13CB747B-724F-48FC-91DC-1214910B6E08}" type="slidenum">
              <a:rPr lang="en-US" altLang="zh-TW"/>
              <a:pPr>
                <a:defRPr/>
              </a:pPr>
              <a:t>‹#›</a:t>
            </a:fld>
            <a:endParaRPr lang="en-US" altLang="zh-TW"/>
          </a:p>
        </p:txBody>
      </p:sp>
    </p:spTree>
    <p:extLst>
      <p:ext uri="{BB962C8B-B14F-4D97-AF65-F5344CB8AC3E}">
        <p14:creationId xmlns:p14="http://schemas.microsoft.com/office/powerpoint/2010/main" val="32408918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02280B0F-F5BC-45BE-942D-B49248BF00C7}" type="datetime1">
              <a:rPr lang="zh-TW" altLang="en-US"/>
              <a:pPr>
                <a:defRPr/>
              </a:pPr>
              <a:t>2024/10/20</a:t>
            </a:fld>
            <a:r>
              <a:rPr lang="en-US" altLang="zh-TW"/>
              <a:t>96.02.11</a:t>
            </a:r>
          </a:p>
        </p:txBody>
      </p:sp>
      <p:sp>
        <p:nvSpPr>
          <p:cNvPr id="5" name="頁尾版面配置區 18">
            <a:extLst>
              <a:ext uri="{FF2B5EF4-FFF2-40B4-BE49-F238E27FC236}"/>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29186479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3F648E65-6380-4981-B144-276827AFEE28}" type="datetime1">
              <a:rPr lang="zh-TW" altLang="en-US"/>
              <a:pPr>
                <a:defRPr/>
              </a:pPr>
              <a:t>2024/10/20</a:t>
            </a:fld>
            <a:r>
              <a:rPr lang="en-US" altLang="zh-TW"/>
              <a:t>96.02.11</a:t>
            </a:r>
          </a:p>
        </p:txBody>
      </p:sp>
      <p:sp>
        <p:nvSpPr>
          <p:cNvPr id="7" name="頁尾版面配置區 10">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B132CD2B-AD37-4FB7-AD80-EE8DE53FE7AF}" type="slidenum">
              <a:rPr lang="en-US" altLang="zh-TW"/>
              <a:pPr>
                <a:defRPr/>
              </a:pPr>
              <a:t>‹#›</a:t>
            </a:fld>
            <a:endParaRPr lang="en-US" altLang="zh-TW"/>
          </a:p>
        </p:txBody>
      </p:sp>
    </p:spTree>
    <p:extLst>
      <p:ext uri="{BB962C8B-B14F-4D97-AF65-F5344CB8AC3E}">
        <p14:creationId xmlns:p14="http://schemas.microsoft.com/office/powerpoint/2010/main" val="2226811954"/>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E69940B0-B33F-4CD1-9BC2-6E410D161032}" type="slidenum">
              <a:rPr lang="en-US" altLang="zh-TW"/>
              <a:pPr>
                <a:defRPr/>
              </a:pPr>
              <a:t>‹#›</a:t>
            </a:fld>
            <a:endParaRPr lang="en-US" altLang="zh-TW"/>
          </a:p>
        </p:txBody>
      </p:sp>
    </p:spTree>
    <p:extLst>
      <p:ext uri="{BB962C8B-B14F-4D97-AF65-F5344CB8AC3E}">
        <p14:creationId xmlns:p14="http://schemas.microsoft.com/office/powerpoint/2010/main" val="1718273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4822E0C9-6F22-4B78-960F-973A9EECB075}" type="datetime1">
              <a:rPr lang="zh-TW" altLang="en-US"/>
              <a:pPr>
                <a:defRPr/>
              </a:pPr>
              <a:t>2024/10/20</a:t>
            </a:fld>
            <a:r>
              <a:rPr lang="en-US" altLang="zh-TW"/>
              <a:t>96.02.11</a:t>
            </a:r>
          </a:p>
        </p:txBody>
      </p:sp>
      <p:sp>
        <p:nvSpPr>
          <p:cNvPr id="9" name="頁尾版面配置區 5">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a:extLst>
              <a:ext uri="{FF2B5EF4-FFF2-40B4-BE49-F238E27FC23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6CA9CB50-A6E8-4AEF-9C6D-8B3FD9313963}" type="slidenum">
              <a:rPr lang="en-US" altLang="zh-TW"/>
              <a:pPr>
                <a:defRPr/>
              </a:pPr>
              <a:t>‹#›</a:t>
            </a:fld>
            <a:endParaRPr lang="en-US" altLang="zh-TW"/>
          </a:p>
        </p:txBody>
      </p:sp>
    </p:spTree>
    <p:extLst>
      <p:ext uri="{BB962C8B-B14F-4D97-AF65-F5344CB8AC3E}">
        <p14:creationId xmlns:p14="http://schemas.microsoft.com/office/powerpoint/2010/main" val="336271654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637E09D9-A9AF-41D9-8C9E-C212B9B6C608}" type="slidenum">
              <a:rPr lang="en-US" altLang="zh-TW"/>
              <a:pPr>
                <a:defRPr/>
              </a:pPr>
              <a:t>‹#›</a:t>
            </a:fld>
            <a:endParaRPr lang="en-US" altLang="zh-TW"/>
          </a:p>
        </p:txBody>
      </p:sp>
    </p:spTree>
    <p:extLst>
      <p:ext uri="{BB962C8B-B14F-4D97-AF65-F5344CB8AC3E}">
        <p14:creationId xmlns:p14="http://schemas.microsoft.com/office/powerpoint/2010/main" val="26390645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11B5CA86-82EA-44C9-A78B-0FAD0C2EDF57}" type="datetime1">
              <a:rPr lang="zh-TW" altLang="en-US"/>
              <a:pPr>
                <a:defRPr/>
              </a:pPr>
              <a:t>2024/10/20</a:t>
            </a:fld>
            <a:r>
              <a:rPr lang="en-US" altLang="zh-TW"/>
              <a:t>96.02.11</a:t>
            </a:r>
          </a:p>
        </p:txBody>
      </p:sp>
      <p:sp>
        <p:nvSpPr>
          <p:cNvPr id="3" name="頁尾版面配置區 23">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34658075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9C4DC2B-823C-4107-8AD3-807928E8076F}" type="datetime1">
              <a:rPr lang="zh-TW" altLang="en-US"/>
              <a:pPr>
                <a:defRPr/>
              </a:pPr>
              <a:t>2024/10/20</a:t>
            </a:fld>
            <a:r>
              <a:rPr lang="en-US" altLang="zh-TW"/>
              <a:t>96.02.11</a:t>
            </a:r>
          </a:p>
        </p:txBody>
      </p:sp>
      <p:sp>
        <p:nvSpPr>
          <p:cNvPr id="7" name="頁尾版面配置區 28">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64A9B28E-1381-4E66-825E-9264FC71C375}" type="slidenum">
              <a:rPr lang="en-US" altLang="zh-TW"/>
              <a:pPr>
                <a:defRPr/>
              </a:pPr>
              <a:t>‹#›</a:t>
            </a:fld>
            <a:endParaRPr lang="en-US" altLang="zh-TW"/>
          </a:p>
        </p:txBody>
      </p:sp>
    </p:spTree>
    <p:extLst>
      <p:ext uri="{BB962C8B-B14F-4D97-AF65-F5344CB8AC3E}">
        <p14:creationId xmlns:p14="http://schemas.microsoft.com/office/powerpoint/2010/main" val="4237630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ECE3313D-73B4-47D3-AA5E-E1E2138D026E}" type="datetime1">
              <a:rPr lang="zh-TW" altLang="en-US"/>
              <a:pPr>
                <a:defRPr/>
              </a:pPr>
              <a:t>2024/10/20</a:t>
            </a:fld>
            <a:r>
              <a:rPr lang="en-US" altLang="zh-TW"/>
              <a:t>96.02.11</a:t>
            </a:r>
          </a:p>
        </p:txBody>
      </p:sp>
      <p:sp>
        <p:nvSpPr>
          <p:cNvPr id="6"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BA186978-D062-4622-ADE2-4581A2C4DF96}" type="slidenum">
              <a:rPr lang="en-US" altLang="zh-TW"/>
              <a:pPr>
                <a:defRPr/>
              </a:pPr>
              <a:t>‹#›</a:t>
            </a:fld>
            <a:endParaRPr lang="en-US" altLang="zh-TW"/>
          </a:p>
        </p:txBody>
      </p:sp>
    </p:spTree>
    <p:extLst>
      <p:ext uri="{BB962C8B-B14F-4D97-AF65-F5344CB8AC3E}">
        <p14:creationId xmlns:p14="http://schemas.microsoft.com/office/powerpoint/2010/main" val="106516434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DAB27C97-9891-451E-9433-2C375DF4805F}" type="slidenum">
              <a:rPr lang="en-US" altLang="zh-TW"/>
              <a:pPr>
                <a:defRPr/>
              </a:pPr>
              <a:t>‹#›</a:t>
            </a:fld>
            <a:endParaRPr lang="en-US" altLang="zh-TW"/>
          </a:p>
        </p:txBody>
      </p:sp>
    </p:spTree>
    <p:extLst>
      <p:ext uri="{BB962C8B-B14F-4D97-AF65-F5344CB8AC3E}">
        <p14:creationId xmlns:p14="http://schemas.microsoft.com/office/powerpoint/2010/main" val="1817518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93D1DDA-F6F2-46D6-9338-834FC5DC8576}" type="datetime1">
              <a:rPr lang="zh-TW" altLang="en-US"/>
              <a:pPr>
                <a:defRPr/>
              </a:pPr>
              <a:t>2024/10/20</a:t>
            </a:fld>
            <a:r>
              <a:rPr lang="en-US" altLang="zh-TW"/>
              <a:t>96.02.11</a:t>
            </a:r>
          </a:p>
        </p:txBody>
      </p:sp>
      <p:sp>
        <p:nvSpPr>
          <p:cNvPr id="5"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616CAE79-3C5E-4835-897C-85611E345178}" type="slidenum">
              <a:rPr lang="en-US" altLang="zh-TW"/>
              <a:pPr>
                <a:defRPr/>
              </a:pPr>
              <a:t>‹#›</a:t>
            </a:fld>
            <a:endParaRPr lang="en-US" altLang="zh-TW"/>
          </a:p>
        </p:txBody>
      </p:sp>
    </p:spTree>
    <p:extLst>
      <p:ext uri="{BB962C8B-B14F-4D97-AF65-F5344CB8AC3E}">
        <p14:creationId xmlns:p14="http://schemas.microsoft.com/office/powerpoint/2010/main" val="32304968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
            <a:extLst/>
          </p:cNvPr>
          <p:cNvSpPr>
            <a:spLocks noChangeArrowheads="1"/>
          </p:cNvSpPr>
          <p:nvPr/>
        </p:nvSpPr>
        <p:spPr bwMode="auto">
          <a:xfrm>
            <a:off x="0" y="0"/>
            <a:ext cx="4572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5" name="AutoShape 3">
            <a:extLst/>
          </p:cNvPr>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grpSp>
        <p:nvGrpSpPr>
          <p:cNvPr id="6" name="Group 18"/>
          <p:cNvGrpSpPr>
            <a:grpSpLocks/>
          </p:cNvGrpSpPr>
          <p:nvPr/>
        </p:nvGrpSpPr>
        <p:grpSpPr bwMode="auto">
          <a:xfrm>
            <a:off x="3632200" y="4889500"/>
            <a:ext cx="4876800" cy="319088"/>
            <a:chOff x="2288" y="3080"/>
            <a:chExt cx="3072" cy="201"/>
          </a:xfrm>
        </p:grpSpPr>
        <p:sp>
          <p:nvSpPr>
            <p:cNvPr id="7" name="AutoShape 12">
              <a:extLst/>
            </p:cNvPr>
            <p:cNvSpPr>
              <a:spLocks noChangeArrowheads="1"/>
            </p:cNvSpPr>
            <p:nvPr/>
          </p:nvSpPr>
          <p:spPr bwMode="auto">
            <a:xfrm flipH="1">
              <a:off x="2288" y="3080"/>
              <a:ext cx="2914"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8" name="AutoShape 13">
              <a:extLst/>
            </p:cNvPr>
            <p:cNvSpPr>
              <a:spLocks noChangeArrowheads="1"/>
            </p:cNvSpPr>
            <p:nvPr/>
          </p:nvSpPr>
          <p:spPr bwMode="auto">
            <a:xfrm>
              <a:off x="5196" y="3080"/>
              <a:ext cx="164"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r>
              <a:rPr lang="zh-TW" altLang="en-US"/>
              <a:t>按一下以編輯母片副標題樣式</a:t>
            </a:r>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r>
              <a:rPr lang="zh-TW" altLang="en-US"/>
              <a:t>按一下以編輯母片標題樣式</a:t>
            </a:r>
          </a:p>
        </p:txBody>
      </p:sp>
      <p:sp>
        <p:nvSpPr>
          <p:cNvPr id="9" name="Rectangle 15">
            <a:extLst/>
          </p:cNvPr>
          <p:cNvSpPr>
            <a:spLocks noGrp="1" noChangeArrowheads="1"/>
          </p:cNvSpPr>
          <p:nvPr>
            <p:ph type="ftr" sz="quarter" idx="10"/>
          </p:nvPr>
        </p:nvSpPr>
        <p:spPr>
          <a:xfrm>
            <a:off x="5195888" y="6553200"/>
            <a:ext cx="3279775" cy="304800"/>
          </a:xfrm>
        </p:spPr>
        <p:txBody>
          <a:bodyPr/>
          <a:lstStyle>
            <a:lvl1pPr algn="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38169092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6" name="Rectangle 15">
            <a:extLst/>
          </p:cNvPr>
          <p:cNvSpPr>
            <a:spLocks noGrp="1" noChangeArrowheads="1"/>
          </p:cNvSpPr>
          <p:nvPr>
            <p:ph type="sldNum" sz="quarter" idx="12"/>
          </p:nvPr>
        </p:nvSpPr>
        <p:spPr/>
        <p:txBody>
          <a:bodyPr/>
          <a:lstStyle>
            <a:lvl1pPr>
              <a:defRPr/>
            </a:lvl1pPr>
          </a:lstStyle>
          <a:p>
            <a:pPr>
              <a:defRPr/>
            </a:pPr>
            <a:fld id="{D469A054-19D3-42F1-B6C3-3CFE51BBF498}" type="slidenum">
              <a:rPr lang="zh-TW" altLang="en-US"/>
              <a:pPr>
                <a:defRPr/>
              </a:pPr>
              <a:t>‹#›</a:t>
            </a:fld>
            <a:endParaRPr lang="en-US" altLang="zh-TW"/>
          </a:p>
        </p:txBody>
      </p:sp>
    </p:spTree>
    <p:extLst>
      <p:ext uri="{BB962C8B-B14F-4D97-AF65-F5344CB8AC3E}">
        <p14:creationId xmlns:p14="http://schemas.microsoft.com/office/powerpoint/2010/main" val="38062044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6" name="Rectangle 15">
            <a:extLst/>
          </p:cNvPr>
          <p:cNvSpPr>
            <a:spLocks noGrp="1" noChangeArrowheads="1"/>
          </p:cNvSpPr>
          <p:nvPr>
            <p:ph type="sldNum" sz="quarter" idx="12"/>
          </p:nvPr>
        </p:nvSpPr>
        <p:spPr/>
        <p:txBody>
          <a:bodyPr/>
          <a:lstStyle>
            <a:lvl1pPr>
              <a:defRPr/>
            </a:lvl1pPr>
          </a:lstStyle>
          <a:p>
            <a:pPr>
              <a:defRPr/>
            </a:pPr>
            <a:fld id="{29BD3571-683A-4716-8EF0-29609F09EB31}" type="slidenum">
              <a:rPr lang="zh-TW" altLang="en-US"/>
              <a:pPr>
                <a:defRPr/>
              </a:pPr>
              <a:t>‹#›</a:t>
            </a:fld>
            <a:endParaRPr lang="en-US" altLang="zh-TW"/>
          </a:p>
        </p:txBody>
      </p:sp>
    </p:spTree>
    <p:extLst>
      <p:ext uri="{BB962C8B-B14F-4D97-AF65-F5344CB8AC3E}">
        <p14:creationId xmlns:p14="http://schemas.microsoft.com/office/powerpoint/2010/main" val="33510274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7" name="Rectangle 15">
            <a:extLst/>
          </p:cNvPr>
          <p:cNvSpPr>
            <a:spLocks noGrp="1" noChangeArrowheads="1"/>
          </p:cNvSpPr>
          <p:nvPr>
            <p:ph type="sldNum" sz="quarter" idx="12"/>
          </p:nvPr>
        </p:nvSpPr>
        <p:spPr/>
        <p:txBody>
          <a:bodyPr/>
          <a:lstStyle>
            <a:lvl1pPr>
              <a:defRPr/>
            </a:lvl1pPr>
          </a:lstStyle>
          <a:p>
            <a:pPr>
              <a:defRPr/>
            </a:pPr>
            <a:fld id="{10A8AAE4-7363-4012-B2DA-6CBB3BA285EF}" type="slidenum">
              <a:rPr lang="zh-TW" altLang="en-US"/>
              <a:pPr>
                <a:defRPr/>
              </a:pPr>
              <a:t>‹#›</a:t>
            </a:fld>
            <a:endParaRPr lang="en-US" altLang="zh-TW"/>
          </a:p>
        </p:txBody>
      </p:sp>
    </p:spTree>
    <p:extLst>
      <p:ext uri="{BB962C8B-B14F-4D97-AF65-F5344CB8AC3E}">
        <p14:creationId xmlns:p14="http://schemas.microsoft.com/office/powerpoint/2010/main" val="1003184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8"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9" name="Rectangle 15">
            <a:extLst/>
          </p:cNvPr>
          <p:cNvSpPr>
            <a:spLocks noGrp="1" noChangeArrowheads="1"/>
          </p:cNvSpPr>
          <p:nvPr>
            <p:ph type="sldNum" sz="quarter" idx="12"/>
          </p:nvPr>
        </p:nvSpPr>
        <p:spPr/>
        <p:txBody>
          <a:bodyPr/>
          <a:lstStyle>
            <a:lvl1pPr>
              <a:defRPr/>
            </a:lvl1pPr>
          </a:lstStyle>
          <a:p>
            <a:pPr>
              <a:defRPr/>
            </a:pPr>
            <a:fld id="{5EEDA12D-E119-480A-97D0-6C5C0EE3C220}" type="slidenum">
              <a:rPr lang="zh-TW" altLang="en-US"/>
              <a:pPr>
                <a:defRPr/>
              </a:pPr>
              <a:t>‹#›</a:t>
            </a:fld>
            <a:endParaRPr lang="en-US" altLang="zh-TW"/>
          </a:p>
        </p:txBody>
      </p:sp>
    </p:spTree>
    <p:extLst>
      <p:ext uri="{BB962C8B-B14F-4D97-AF65-F5344CB8AC3E}">
        <p14:creationId xmlns:p14="http://schemas.microsoft.com/office/powerpoint/2010/main" val="280012697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5" name="Rectangle 15">
            <a:extLst/>
          </p:cNvPr>
          <p:cNvSpPr>
            <a:spLocks noGrp="1" noChangeArrowheads="1"/>
          </p:cNvSpPr>
          <p:nvPr>
            <p:ph type="sldNum" sz="quarter" idx="12"/>
          </p:nvPr>
        </p:nvSpPr>
        <p:spPr/>
        <p:txBody>
          <a:bodyPr/>
          <a:lstStyle>
            <a:lvl1pPr>
              <a:defRPr/>
            </a:lvl1pPr>
          </a:lstStyle>
          <a:p>
            <a:pPr>
              <a:defRPr/>
            </a:pPr>
            <a:fld id="{94C97342-0D57-48B1-B91C-9AC4B489CFB8}" type="slidenum">
              <a:rPr lang="zh-TW" altLang="en-US"/>
              <a:pPr>
                <a:defRPr/>
              </a:pPr>
              <a:t>‹#›</a:t>
            </a:fld>
            <a:endParaRPr lang="en-US" altLang="zh-TW"/>
          </a:p>
        </p:txBody>
      </p:sp>
    </p:spTree>
    <p:extLst>
      <p:ext uri="{BB962C8B-B14F-4D97-AF65-F5344CB8AC3E}">
        <p14:creationId xmlns:p14="http://schemas.microsoft.com/office/powerpoint/2010/main" val="268471295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3"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4" name="Rectangle 15">
            <a:extLst/>
          </p:cNvPr>
          <p:cNvSpPr>
            <a:spLocks noGrp="1" noChangeArrowheads="1"/>
          </p:cNvSpPr>
          <p:nvPr>
            <p:ph type="sldNum" sz="quarter" idx="12"/>
          </p:nvPr>
        </p:nvSpPr>
        <p:spPr/>
        <p:txBody>
          <a:bodyPr/>
          <a:lstStyle>
            <a:lvl1pPr>
              <a:defRPr/>
            </a:lvl1pPr>
          </a:lstStyle>
          <a:p>
            <a:pPr>
              <a:defRPr/>
            </a:pPr>
            <a:fld id="{83F562CD-4D7F-4B78-8A86-05F8DC3294E7}" type="slidenum">
              <a:rPr lang="zh-TW" altLang="en-US"/>
              <a:pPr>
                <a:defRPr/>
              </a:pPr>
              <a:t>‹#›</a:t>
            </a:fld>
            <a:endParaRPr lang="en-US" altLang="zh-TW"/>
          </a:p>
        </p:txBody>
      </p:sp>
    </p:spTree>
    <p:extLst>
      <p:ext uri="{BB962C8B-B14F-4D97-AF65-F5344CB8AC3E}">
        <p14:creationId xmlns:p14="http://schemas.microsoft.com/office/powerpoint/2010/main" val="39226949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7" name="Rectangle 15">
            <a:extLst/>
          </p:cNvPr>
          <p:cNvSpPr>
            <a:spLocks noGrp="1" noChangeArrowheads="1"/>
          </p:cNvSpPr>
          <p:nvPr>
            <p:ph type="sldNum" sz="quarter" idx="12"/>
          </p:nvPr>
        </p:nvSpPr>
        <p:spPr/>
        <p:txBody>
          <a:bodyPr/>
          <a:lstStyle>
            <a:lvl1pPr>
              <a:defRPr/>
            </a:lvl1pPr>
          </a:lstStyle>
          <a:p>
            <a:pPr>
              <a:defRPr/>
            </a:pPr>
            <a:fld id="{3DFD6974-DBF7-475C-BCA3-936442A90AA4}" type="slidenum">
              <a:rPr lang="zh-TW" altLang="en-US"/>
              <a:pPr>
                <a:defRPr/>
              </a:pPr>
              <a:t>‹#›</a:t>
            </a:fld>
            <a:endParaRPr lang="en-US" altLang="zh-TW"/>
          </a:p>
        </p:txBody>
      </p:sp>
    </p:spTree>
    <p:extLst>
      <p:ext uri="{BB962C8B-B14F-4D97-AF65-F5344CB8AC3E}">
        <p14:creationId xmlns:p14="http://schemas.microsoft.com/office/powerpoint/2010/main" val="19158486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7" name="Rectangle 15">
            <a:extLst/>
          </p:cNvPr>
          <p:cNvSpPr>
            <a:spLocks noGrp="1" noChangeArrowheads="1"/>
          </p:cNvSpPr>
          <p:nvPr>
            <p:ph type="sldNum" sz="quarter" idx="12"/>
          </p:nvPr>
        </p:nvSpPr>
        <p:spPr/>
        <p:txBody>
          <a:bodyPr/>
          <a:lstStyle>
            <a:lvl1pPr>
              <a:defRPr/>
            </a:lvl1pPr>
          </a:lstStyle>
          <a:p>
            <a:pPr>
              <a:defRPr/>
            </a:pPr>
            <a:fld id="{3697F08A-D41F-4407-8957-C57EF243C325}" type="slidenum">
              <a:rPr lang="zh-TW" altLang="en-US"/>
              <a:pPr>
                <a:defRPr/>
              </a:pPr>
              <a:t>‹#›</a:t>
            </a:fld>
            <a:endParaRPr lang="en-US" altLang="zh-TW"/>
          </a:p>
        </p:txBody>
      </p:sp>
    </p:spTree>
    <p:extLst>
      <p:ext uri="{BB962C8B-B14F-4D97-AF65-F5344CB8AC3E}">
        <p14:creationId xmlns:p14="http://schemas.microsoft.com/office/powerpoint/2010/main" val="125211760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6" name="Rectangle 15">
            <a:extLst/>
          </p:cNvPr>
          <p:cNvSpPr>
            <a:spLocks noGrp="1" noChangeArrowheads="1"/>
          </p:cNvSpPr>
          <p:nvPr>
            <p:ph type="sldNum" sz="quarter" idx="12"/>
          </p:nvPr>
        </p:nvSpPr>
        <p:spPr/>
        <p:txBody>
          <a:bodyPr/>
          <a:lstStyle>
            <a:lvl1pPr>
              <a:defRPr/>
            </a:lvl1pPr>
          </a:lstStyle>
          <a:p>
            <a:pPr>
              <a:defRPr/>
            </a:pPr>
            <a:fld id="{3BCF5629-86E5-4C48-A924-8D8E50D16058}" type="slidenum">
              <a:rPr lang="zh-TW" altLang="en-US"/>
              <a:pPr>
                <a:defRPr/>
              </a:pPr>
              <a:t>‹#›</a:t>
            </a:fld>
            <a:endParaRPr lang="en-US" altLang="zh-TW"/>
          </a:p>
        </p:txBody>
      </p:sp>
    </p:spTree>
    <p:extLst>
      <p:ext uri="{BB962C8B-B14F-4D97-AF65-F5344CB8AC3E}">
        <p14:creationId xmlns:p14="http://schemas.microsoft.com/office/powerpoint/2010/main" val="211138366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915150" y="762000"/>
            <a:ext cx="200025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00" y="762000"/>
            <a:ext cx="584835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5"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6" name="Rectangle 15">
            <a:extLst/>
          </p:cNvPr>
          <p:cNvSpPr>
            <a:spLocks noGrp="1" noChangeArrowheads="1"/>
          </p:cNvSpPr>
          <p:nvPr>
            <p:ph type="sldNum" sz="quarter" idx="12"/>
          </p:nvPr>
        </p:nvSpPr>
        <p:spPr/>
        <p:txBody>
          <a:bodyPr/>
          <a:lstStyle>
            <a:lvl1pPr>
              <a:defRPr/>
            </a:lvl1pPr>
          </a:lstStyle>
          <a:p>
            <a:pPr>
              <a:defRPr/>
            </a:pPr>
            <a:fld id="{3D27C06D-5F36-4BDC-AA61-5EF60ACFD371}" type="slidenum">
              <a:rPr lang="zh-TW" altLang="en-US"/>
              <a:pPr>
                <a:defRPr/>
              </a:pPr>
              <a:t>‹#›</a:t>
            </a:fld>
            <a:endParaRPr lang="en-US" altLang="zh-TW"/>
          </a:p>
        </p:txBody>
      </p:sp>
    </p:spTree>
    <p:extLst>
      <p:ext uri="{BB962C8B-B14F-4D97-AF65-F5344CB8AC3E}">
        <p14:creationId xmlns:p14="http://schemas.microsoft.com/office/powerpoint/2010/main" val="27319262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00" y="762000"/>
            <a:ext cx="8001000" cy="53340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4"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5" name="Rectangle 15">
            <a:extLst/>
          </p:cNvPr>
          <p:cNvSpPr>
            <a:spLocks noGrp="1" noChangeArrowheads="1"/>
          </p:cNvSpPr>
          <p:nvPr>
            <p:ph type="sldNum" sz="quarter" idx="12"/>
          </p:nvPr>
        </p:nvSpPr>
        <p:spPr/>
        <p:txBody>
          <a:bodyPr/>
          <a:lstStyle>
            <a:lvl1pPr>
              <a:defRPr/>
            </a:lvl1pPr>
          </a:lstStyle>
          <a:p>
            <a:pPr>
              <a:defRPr/>
            </a:pPr>
            <a:fld id="{6CF06315-9DEC-4613-89B9-A2867B84F8CF}" type="slidenum">
              <a:rPr lang="zh-TW" altLang="en-US"/>
              <a:pPr>
                <a:defRPr/>
              </a:pPr>
              <a:t>‹#›</a:t>
            </a:fld>
            <a:endParaRPr lang="en-US" altLang="zh-TW"/>
          </a:p>
        </p:txBody>
      </p:sp>
    </p:spTree>
    <p:extLst>
      <p:ext uri="{BB962C8B-B14F-4D97-AF65-F5344CB8AC3E}">
        <p14:creationId xmlns:p14="http://schemas.microsoft.com/office/powerpoint/2010/main" val="5812191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914400" y="762000"/>
            <a:ext cx="80010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3">
            <a:extLst/>
          </p:cNvPr>
          <p:cNvSpPr>
            <a:spLocks noGrp="1" noChangeArrowheads="1"/>
          </p:cNvSpPr>
          <p:nvPr>
            <p:ph type="dt" sz="half" idx="10"/>
          </p:nvPr>
        </p:nvSpPr>
        <p:spPr/>
        <p:txBody>
          <a:bodyPr/>
          <a:lstStyle>
            <a:lvl1pPr>
              <a:defRPr/>
            </a:lvl1pPr>
          </a:lstStyle>
          <a:p>
            <a:pPr>
              <a:defRPr/>
            </a:pPr>
            <a:r>
              <a:rPr lang="zh-TW" altLang="en-US"/>
              <a:t>96.02.11</a:t>
            </a:r>
            <a:endParaRPr lang="en-US" altLang="zh-TW"/>
          </a:p>
        </p:txBody>
      </p:sp>
      <p:sp>
        <p:nvSpPr>
          <p:cNvPr id="6" name="Rectangle 14">
            <a:extLst/>
          </p:cNvPr>
          <p:cNvSpPr>
            <a:spLocks noGrp="1" noChangeArrowheads="1"/>
          </p:cNvSpPr>
          <p:nvPr>
            <p:ph type="ftr" sz="quarter" idx="11"/>
          </p:nvPr>
        </p:nvSpPr>
        <p:spPr/>
        <p:txBody>
          <a:bodyPr/>
          <a:lstStyle>
            <a:lvl1pPr>
              <a:defRPr/>
            </a:lvl1pPr>
          </a:lstStyle>
          <a:p>
            <a:pPr>
              <a:defRPr/>
            </a:pPr>
            <a:endParaRPr lang="en-US" altLang="zh-TW">
              <a:solidFill>
                <a:srgbClr val="003366"/>
              </a:solidFill>
            </a:endParaRPr>
          </a:p>
        </p:txBody>
      </p:sp>
      <p:sp>
        <p:nvSpPr>
          <p:cNvPr id="7" name="Rectangle 15">
            <a:extLst/>
          </p:cNvPr>
          <p:cNvSpPr>
            <a:spLocks noGrp="1" noChangeArrowheads="1"/>
          </p:cNvSpPr>
          <p:nvPr>
            <p:ph type="sldNum" sz="quarter" idx="12"/>
          </p:nvPr>
        </p:nvSpPr>
        <p:spPr/>
        <p:txBody>
          <a:bodyPr/>
          <a:lstStyle>
            <a:lvl1pPr>
              <a:defRPr/>
            </a:lvl1pPr>
          </a:lstStyle>
          <a:p>
            <a:pPr>
              <a:defRPr/>
            </a:pPr>
            <a:fld id="{8A83128D-67CB-4BF4-B1CC-6C44D23E9F02}" type="slidenum">
              <a:rPr lang="zh-TW" altLang="en-US"/>
              <a:pPr>
                <a:defRPr/>
              </a:pPr>
              <a:t>‹#›</a:t>
            </a:fld>
            <a:endParaRPr lang="en-US" altLang="zh-TW"/>
          </a:p>
        </p:txBody>
      </p:sp>
    </p:spTree>
    <p:extLst>
      <p:ext uri="{BB962C8B-B14F-4D97-AF65-F5344CB8AC3E}">
        <p14:creationId xmlns:p14="http://schemas.microsoft.com/office/powerpoint/2010/main" val="165963156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
            <a:extLst/>
          </p:cNvPr>
          <p:cNvSpPr>
            <a:spLocks noChangeArrowheads="1"/>
          </p:cNvSpPr>
          <p:nvPr/>
        </p:nvSpPr>
        <p:spPr bwMode="auto">
          <a:xfrm>
            <a:off x="0" y="0"/>
            <a:ext cx="4572000" cy="6858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5" name="AutoShape 3">
            <a:extLst/>
          </p:cNvPr>
          <p:cNvSpPr>
            <a:spLocks noChangeArrowheads="1"/>
          </p:cNvSpPr>
          <p:nvPr/>
        </p:nvSpPr>
        <p:spPr bwMode="auto">
          <a:xfrm>
            <a:off x="685800" y="990600"/>
            <a:ext cx="5181600" cy="19050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grpSp>
        <p:nvGrpSpPr>
          <p:cNvPr id="6" name="Group 18"/>
          <p:cNvGrpSpPr>
            <a:grpSpLocks/>
          </p:cNvGrpSpPr>
          <p:nvPr/>
        </p:nvGrpSpPr>
        <p:grpSpPr bwMode="auto">
          <a:xfrm>
            <a:off x="3632200" y="4889500"/>
            <a:ext cx="4876800" cy="319088"/>
            <a:chOff x="2288" y="3080"/>
            <a:chExt cx="3072" cy="201"/>
          </a:xfrm>
        </p:grpSpPr>
        <p:sp>
          <p:nvSpPr>
            <p:cNvPr id="7" name="AutoShape 12">
              <a:extLst/>
            </p:cNvPr>
            <p:cNvSpPr>
              <a:spLocks noChangeArrowheads="1"/>
            </p:cNvSpPr>
            <p:nvPr/>
          </p:nvSpPr>
          <p:spPr bwMode="auto">
            <a:xfrm flipH="1">
              <a:off x="2288" y="3080"/>
              <a:ext cx="2914"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8" name="AutoShape 13">
              <a:extLst/>
            </p:cNvPr>
            <p:cNvSpPr>
              <a:spLocks noChangeArrowheads="1"/>
            </p:cNvSpPr>
            <p:nvPr/>
          </p:nvSpPr>
          <p:spPr bwMode="auto">
            <a:xfrm>
              <a:off x="5196" y="3080"/>
              <a:ext cx="164"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zh-TW" altLang="en-US" noProof="0"/>
              <a:t>按一下以編輯母片副標題樣式</a:t>
            </a:r>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pPr lvl="0"/>
            <a:r>
              <a:rPr lang="zh-TW" altLang="en-US" noProof="0"/>
              <a:t>按一下以編輯母片標題樣式</a:t>
            </a:r>
          </a:p>
        </p:txBody>
      </p:sp>
      <p:sp>
        <p:nvSpPr>
          <p:cNvPr id="9" name="Rectangle 15">
            <a:extLst/>
          </p:cNvPr>
          <p:cNvSpPr>
            <a:spLocks noGrp="1" noChangeArrowheads="1"/>
          </p:cNvSpPr>
          <p:nvPr>
            <p:ph type="ftr" sz="quarter" idx="10"/>
          </p:nvPr>
        </p:nvSpPr>
        <p:spPr>
          <a:xfrm>
            <a:off x="5195888" y="6553200"/>
            <a:ext cx="3279775" cy="304800"/>
          </a:xfrm>
        </p:spPr>
        <p:txBody>
          <a:bodyPr/>
          <a:lstStyle>
            <a:lvl1pPr algn="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1384659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5" name="頁尾版面配置區 4">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6" name="投影片編號版面配置區 5">
            <a:extLst/>
          </p:cNvPr>
          <p:cNvSpPr>
            <a:spLocks noGrp="1"/>
          </p:cNvSpPr>
          <p:nvPr>
            <p:ph type="sldNum" sz="quarter" idx="12"/>
          </p:nvPr>
        </p:nvSpPr>
        <p:spPr/>
        <p:txBody>
          <a:bodyPr/>
          <a:lstStyle>
            <a:lvl1pPr>
              <a:defRPr/>
            </a:lvl1pPr>
          </a:lstStyle>
          <a:p>
            <a:pPr>
              <a:defRPr/>
            </a:pPr>
            <a:fld id="{58FF3A38-12DF-42ED-AF5B-B2B0D46FCD4C}" type="slidenum">
              <a:rPr lang="zh-TW" altLang="en-US"/>
              <a:pPr>
                <a:defRPr/>
              </a:pPr>
              <a:t>‹#›</a:t>
            </a:fld>
            <a:endParaRPr lang="en-US" altLang="zh-TW"/>
          </a:p>
        </p:txBody>
      </p:sp>
    </p:spTree>
    <p:extLst>
      <p:ext uri="{BB962C8B-B14F-4D97-AF65-F5344CB8AC3E}">
        <p14:creationId xmlns:p14="http://schemas.microsoft.com/office/powerpoint/2010/main" val="284459609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5" name="頁尾版面配置區 4">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6" name="投影片編號版面配置區 5">
            <a:extLst/>
          </p:cNvPr>
          <p:cNvSpPr>
            <a:spLocks noGrp="1"/>
          </p:cNvSpPr>
          <p:nvPr>
            <p:ph type="sldNum" sz="quarter" idx="12"/>
          </p:nvPr>
        </p:nvSpPr>
        <p:spPr/>
        <p:txBody>
          <a:bodyPr/>
          <a:lstStyle>
            <a:lvl1pPr>
              <a:defRPr/>
            </a:lvl1pPr>
          </a:lstStyle>
          <a:p>
            <a:pPr>
              <a:defRPr/>
            </a:pPr>
            <a:fld id="{19C95745-170D-48D7-BB87-7ED2983BA91C}" type="slidenum">
              <a:rPr lang="zh-TW" altLang="en-US"/>
              <a:pPr>
                <a:defRPr/>
              </a:pPr>
              <a:t>‹#›</a:t>
            </a:fld>
            <a:endParaRPr lang="en-US" altLang="zh-TW"/>
          </a:p>
        </p:txBody>
      </p:sp>
    </p:spTree>
    <p:extLst>
      <p:ext uri="{BB962C8B-B14F-4D97-AF65-F5344CB8AC3E}">
        <p14:creationId xmlns:p14="http://schemas.microsoft.com/office/powerpoint/2010/main" val="35610861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6" name="頁尾版面配置區 5">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7" name="投影片編號版面配置區 6">
            <a:extLst/>
          </p:cNvPr>
          <p:cNvSpPr>
            <a:spLocks noGrp="1"/>
          </p:cNvSpPr>
          <p:nvPr>
            <p:ph type="sldNum" sz="quarter" idx="12"/>
          </p:nvPr>
        </p:nvSpPr>
        <p:spPr/>
        <p:txBody>
          <a:bodyPr/>
          <a:lstStyle>
            <a:lvl1pPr>
              <a:defRPr/>
            </a:lvl1pPr>
          </a:lstStyle>
          <a:p>
            <a:pPr>
              <a:defRPr/>
            </a:pPr>
            <a:fld id="{3DA81A97-8389-461E-9779-94F4057476CB}" type="slidenum">
              <a:rPr lang="zh-TW" altLang="en-US"/>
              <a:pPr>
                <a:defRPr/>
              </a:pPr>
              <a:t>‹#›</a:t>
            </a:fld>
            <a:endParaRPr lang="en-US" altLang="zh-TW"/>
          </a:p>
        </p:txBody>
      </p:sp>
    </p:spTree>
    <p:extLst>
      <p:ext uri="{BB962C8B-B14F-4D97-AF65-F5344CB8AC3E}">
        <p14:creationId xmlns:p14="http://schemas.microsoft.com/office/powerpoint/2010/main" val="24951143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8" name="頁尾版面配置區 7">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9" name="投影片編號版面配置區 8">
            <a:extLst/>
          </p:cNvPr>
          <p:cNvSpPr>
            <a:spLocks noGrp="1"/>
          </p:cNvSpPr>
          <p:nvPr>
            <p:ph type="sldNum" sz="quarter" idx="12"/>
          </p:nvPr>
        </p:nvSpPr>
        <p:spPr/>
        <p:txBody>
          <a:bodyPr/>
          <a:lstStyle>
            <a:lvl1pPr>
              <a:defRPr/>
            </a:lvl1pPr>
          </a:lstStyle>
          <a:p>
            <a:pPr>
              <a:defRPr/>
            </a:pPr>
            <a:fld id="{BE20172A-86DA-4E38-A027-8279E5CB2856}" type="slidenum">
              <a:rPr lang="zh-TW" altLang="en-US"/>
              <a:pPr>
                <a:defRPr/>
              </a:pPr>
              <a:t>‹#›</a:t>
            </a:fld>
            <a:endParaRPr lang="en-US" altLang="zh-TW"/>
          </a:p>
        </p:txBody>
      </p:sp>
    </p:spTree>
    <p:extLst>
      <p:ext uri="{BB962C8B-B14F-4D97-AF65-F5344CB8AC3E}">
        <p14:creationId xmlns:p14="http://schemas.microsoft.com/office/powerpoint/2010/main" val="415132343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4" name="頁尾版面配置區 3">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5" name="投影片編號版面配置區 4">
            <a:extLst/>
          </p:cNvPr>
          <p:cNvSpPr>
            <a:spLocks noGrp="1"/>
          </p:cNvSpPr>
          <p:nvPr>
            <p:ph type="sldNum" sz="quarter" idx="12"/>
          </p:nvPr>
        </p:nvSpPr>
        <p:spPr/>
        <p:txBody>
          <a:bodyPr/>
          <a:lstStyle>
            <a:lvl1pPr>
              <a:defRPr/>
            </a:lvl1pPr>
          </a:lstStyle>
          <a:p>
            <a:pPr>
              <a:defRPr/>
            </a:pPr>
            <a:fld id="{4E6A78BD-A953-454D-A75E-35D8287B4B2B}" type="slidenum">
              <a:rPr lang="zh-TW" altLang="en-US"/>
              <a:pPr>
                <a:defRPr/>
              </a:pPr>
              <a:t>‹#›</a:t>
            </a:fld>
            <a:endParaRPr lang="en-US" altLang="zh-TW"/>
          </a:p>
        </p:txBody>
      </p:sp>
    </p:spTree>
    <p:extLst>
      <p:ext uri="{BB962C8B-B14F-4D97-AF65-F5344CB8AC3E}">
        <p14:creationId xmlns:p14="http://schemas.microsoft.com/office/powerpoint/2010/main" val="7455592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3" name="頁尾版面配置區 2">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4" name="投影片編號版面配置區 3">
            <a:extLst/>
          </p:cNvPr>
          <p:cNvSpPr>
            <a:spLocks noGrp="1"/>
          </p:cNvSpPr>
          <p:nvPr>
            <p:ph type="sldNum" sz="quarter" idx="12"/>
          </p:nvPr>
        </p:nvSpPr>
        <p:spPr/>
        <p:txBody>
          <a:bodyPr/>
          <a:lstStyle>
            <a:lvl1pPr>
              <a:defRPr/>
            </a:lvl1pPr>
          </a:lstStyle>
          <a:p>
            <a:pPr>
              <a:defRPr/>
            </a:pPr>
            <a:fld id="{AF135561-BEC5-4970-8524-FBD937B37EA2}" type="slidenum">
              <a:rPr lang="zh-TW" altLang="en-US"/>
              <a:pPr>
                <a:defRPr/>
              </a:pPr>
              <a:t>‹#›</a:t>
            </a:fld>
            <a:endParaRPr lang="en-US" altLang="zh-TW"/>
          </a:p>
        </p:txBody>
      </p:sp>
    </p:spTree>
    <p:extLst>
      <p:ext uri="{BB962C8B-B14F-4D97-AF65-F5344CB8AC3E}">
        <p14:creationId xmlns:p14="http://schemas.microsoft.com/office/powerpoint/2010/main" val="127482867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6" name="頁尾版面配置區 5">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7" name="投影片編號版面配置區 6">
            <a:extLst/>
          </p:cNvPr>
          <p:cNvSpPr>
            <a:spLocks noGrp="1"/>
          </p:cNvSpPr>
          <p:nvPr>
            <p:ph type="sldNum" sz="quarter" idx="12"/>
          </p:nvPr>
        </p:nvSpPr>
        <p:spPr/>
        <p:txBody>
          <a:bodyPr/>
          <a:lstStyle>
            <a:lvl1pPr>
              <a:defRPr/>
            </a:lvl1pPr>
          </a:lstStyle>
          <a:p>
            <a:pPr>
              <a:defRPr/>
            </a:pPr>
            <a:fld id="{8068F024-3B41-44A1-BA14-2CE2700807BF}" type="slidenum">
              <a:rPr lang="zh-TW" altLang="en-US"/>
              <a:pPr>
                <a:defRPr/>
              </a:pPr>
              <a:t>‹#›</a:t>
            </a:fld>
            <a:endParaRPr lang="en-US" altLang="zh-TW"/>
          </a:p>
        </p:txBody>
      </p:sp>
    </p:spTree>
    <p:extLst>
      <p:ext uri="{BB962C8B-B14F-4D97-AF65-F5344CB8AC3E}">
        <p14:creationId xmlns:p14="http://schemas.microsoft.com/office/powerpoint/2010/main" val="206335465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6" name="頁尾版面配置區 5">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7" name="投影片編號版面配置區 6">
            <a:extLst/>
          </p:cNvPr>
          <p:cNvSpPr>
            <a:spLocks noGrp="1"/>
          </p:cNvSpPr>
          <p:nvPr>
            <p:ph type="sldNum" sz="quarter" idx="12"/>
          </p:nvPr>
        </p:nvSpPr>
        <p:spPr/>
        <p:txBody>
          <a:bodyPr/>
          <a:lstStyle>
            <a:lvl1pPr>
              <a:defRPr/>
            </a:lvl1pPr>
          </a:lstStyle>
          <a:p>
            <a:pPr>
              <a:defRPr/>
            </a:pPr>
            <a:fld id="{DE634C92-968E-4939-AEFB-83089D9196A6}" type="slidenum">
              <a:rPr lang="zh-TW" altLang="en-US"/>
              <a:pPr>
                <a:defRPr/>
              </a:pPr>
              <a:t>‹#›</a:t>
            </a:fld>
            <a:endParaRPr lang="en-US" altLang="zh-TW"/>
          </a:p>
        </p:txBody>
      </p:sp>
    </p:spTree>
    <p:extLst>
      <p:ext uri="{BB962C8B-B14F-4D97-AF65-F5344CB8AC3E}">
        <p14:creationId xmlns:p14="http://schemas.microsoft.com/office/powerpoint/2010/main" val="17374228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5" name="頁尾版面配置區 4">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6" name="投影片編號版面配置區 5">
            <a:extLst/>
          </p:cNvPr>
          <p:cNvSpPr>
            <a:spLocks noGrp="1"/>
          </p:cNvSpPr>
          <p:nvPr>
            <p:ph type="sldNum" sz="quarter" idx="12"/>
          </p:nvPr>
        </p:nvSpPr>
        <p:spPr/>
        <p:txBody>
          <a:bodyPr/>
          <a:lstStyle>
            <a:lvl1pPr>
              <a:defRPr/>
            </a:lvl1pPr>
          </a:lstStyle>
          <a:p>
            <a:pPr>
              <a:defRPr/>
            </a:pPr>
            <a:fld id="{6A92EFCA-20E9-4CC7-A00F-794A2E5064E1}" type="slidenum">
              <a:rPr lang="zh-TW" altLang="en-US"/>
              <a:pPr>
                <a:defRPr/>
              </a:pPr>
              <a:t>‹#›</a:t>
            </a:fld>
            <a:endParaRPr lang="en-US" altLang="zh-TW"/>
          </a:p>
        </p:txBody>
      </p:sp>
    </p:spTree>
    <p:extLst>
      <p:ext uri="{BB962C8B-B14F-4D97-AF65-F5344CB8AC3E}">
        <p14:creationId xmlns:p14="http://schemas.microsoft.com/office/powerpoint/2010/main" val="96660954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915150" y="762000"/>
            <a:ext cx="200025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00" y="762000"/>
            <a:ext cx="584835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5" name="頁尾版面配置區 4">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6" name="投影片編號版面配置區 5">
            <a:extLst/>
          </p:cNvPr>
          <p:cNvSpPr>
            <a:spLocks noGrp="1"/>
          </p:cNvSpPr>
          <p:nvPr>
            <p:ph type="sldNum" sz="quarter" idx="12"/>
          </p:nvPr>
        </p:nvSpPr>
        <p:spPr/>
        <p:txBody>
          <a:bodyPr/>
          <a:lstStyle>
            <a:lvl1pPr>
              <a:defRPr/>
            </a:lvl1pPr>
          </a:lstStyle>
          <a:p>
            <a:pPr>
              <a:defRPr/>
            </a:pPr>
            <a:fld id="{DD9A03EC-C5BF-4FD9-83BF-81F36425512E}" type="slidenum">
              <a:rPr lang="zh-TW" altLang="en-US"/>
              <a:pPr>
                <a:defRPr/>
              </a:pPr>
              <a:t>‹#›</a:t>
            </a:fld>
            <a:endParaRPr lang="en-US" altLang="zh-TW"/>
          </a:p>
        </p:txBody>
      </p:sp>
    </p:spTree>
    <p:extLst>
      <p:ext uri="{BB962C8B-B14F-4D97-AF65-F5344CB8AC3E}">
        <p14:creationId xmlns:p14="http://schemas.microsoft.com/office/powerpoint/2010/main" val="324623463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914400" y="762000"/>
            <a:ext cx="80010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p:cNvPr>
          <p:cNvSpPr>
            <a:spLocks noGrp="1"/>
          </p:cNvSpPr>
          <p:nvPr>
            <p:ph type="dt" sz="half" idx="10"/>
          </p:nvPr>
        </p:nvSpPr>
        <p:spPr/>
        <p:txBody>
          <a:bodyPr/>
          <a:lstStyle>
            <a:lvl1pPr>
              <a:defRPr/>
            </a:lvl1pPr>
          </a:lstStyle>
          <a:p>
            <a:pPr>
              <a:defRPr/>
            </a:pPr>
            <a:r>
              <a:rPr lang="zh-TW" altLang="en-US"/>
              <a:t>96.02.11</a:t>
            </a:r>
            <a:endParaRPr lang="en-US" altLang="zh-TW"/>
          </a:p>
        </p:txBody>
      </p:sp>
      <p:sp>
        <p:nvSpPr>
          <p:cNvPr id="6" name="頁尾版面配置區 5">
            <a:extLst/>
          </p:cNvPr>
          <p:cNvSpPr>
            <a:spLocks noGrp="1"/>
          </p:cNvSpPr>
          <p:nvPr>
            <p:ph type="ftr" sz="quarter" idx="11"/>
          </p:nvPr>
        </p:nvSpPr>
        <p:spPr/>
        <p:txBody>
          <a:bodyPr/>
          <a:lstStyle>
            <a:lvl1pPr>
              <a:defRPr/>
            </a:lvl1pPr>
          </a:lstStyle>
          <a:p>
            <a:pPr>
              <a:defRPr/>
            </a:pPr>
            <a:endParaRPr lang="en-US" altLang="zh-TW">
              <a:solidFill>
                <a:srgbClr val="003366"/>
              </a:solidFill>
            </a:endParaRPr>
          </a:p>
        </p:txBody>
      </p:sp>
      <p:sp>
        <p:nvSpPr>
          <p:cNvPr id="7" name="投影片編號版面配置區 6">
            <a:extLst/>
          </p:cNvPr>
          <p:cNvSpPr>
            <a:spLocks noGrp="1"/>
          </p:cNvSpPr>
          <p:nvPr>
            <p:ph type="sldNum" sz="quarter" idx="12"/>
          </p:nvPr>
        </p:nvSpPr>
        <p:spPr/>
        <p:txBody>
          <a:bodyPr/>
          <a:lstStyle>
            <a:lvl1pPr>
              <a:defRPr/>
            </a:lvl1pPr>
          </a:lstStyle>
          <a:p>
            <a:pPr>
              <a:defRPr/>
            </a:pPr>
            <a:fld id="{0233BEE7-54E4-46B9-86C5-C1DDF7FC1507}" type="slidenum">
              <a:rPr lang="zh-TW" altLang="en-US"/>
              <a:pPr>
                <a:defRPr/>
              </a:pPr>
              <a:t>‹#›</a:t>
            </a:fld>
            <a:endParaRPr lang="en-US" altLang="zh-TW"/>
          </a:p>
        </p:txBody>
      </p:sp>
    </p:spTree>
    <p:extLst>
      <p:ext uri="{BB962C8B-B14F-4D97-AF65-F5344CB8AC3E}">
        <p14:creationId xmlns:p14="http://schemas.microsoft.com/office/powerpoint/2010/main" val="25363209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4D9B469-0D43-4294-939C-64C7DF7A0C8E}" type="slidenum">
              <a:rPr lang="en-US" altLang="zh-TW" smtClean="0"/>
              <a:pPr/>
              <a:t>‹#›</a:t>
            </a:fld>
            <a:endParaRPr lang="en-US" altLang="zh-TW"/>
          </a:p>
        </p:txBody>
      </p:sp>
    </p:spTree>
    <p:extLst>
      <p:ext uri="{BB962C8B-B14F-4D97-AF65-F5344CB8AC3E}">
        <p14:creationId xmlns:p14="http://schemas.microsoft.com/office/powerpoint/2010/main" val="295426940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5860FF-6456-4007-B656-6AA1EC3B37BD}" type="slidenum">
              <a:rPr lang="en-US" altLang="zh-TW" smtClean="0"/>
              <a:pPr/>
              <a:t>‹#›</a:t>
            </a:fld>
            <a:endParaRPr lang="en-US" altLang="zh-TW"/>
          </a:p>
        </p:txBody>
      </p:sp>
    </p:spTree>
    <p:extLst>
      <p:ext uri="{BB962C8B-B14F-4D97-AF65-F5344CB8AC3E}">
        <p14:creationId xmlns:p14="http://schemas.microsoft.com/office/powerpoint/2010/main" val="379554491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7C29B57-002D-41F4-8343-2734285E8B37}" type="slidenum">
              <a:rPr lang="en-US" altLang="zh-TW" smtClean="0"/>
              <a:pPr/>
              <a:t>‹#›</a:t>
            </a:fld>
            <a:endParaRPr lang="en-US" altLang="zh-TW"/>
          </a:p>
        </p:txBody>
      </p:sp>
    </p:spTree>
    <p:extLst>
      <p:ext uri="{BB962C8B-B14F-4D97-AF65-F5344CB8AC3E}">
        <p14:creationId xmlns:p14="http://schemas.microsoft.com/office/powerpoint/2010/main" val="380076158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65FA115E-C32B-4AA6-AFC3-A3F62AABAFE8}" type="slidenum">
              <a:rPr lang="en-US" altLang="zh-TW" smtClean="0"/>
              <a:pPr/>
              <a:t>‹#›</a:t>
            </a:fld>
            <a:endParaRPr lang="en-US" altLang="zh-TW"/>
          </a:p>
        </p:txBody>
      </p:sp>
    </p:spTree>
    <p:extLst>
      <p:ext uri="{BB962C8B-B14F-4D97-AF65-F5344CB8AC3E}">
        <p14:creationId xmlns:p14="http://schemas.microsoft.com/office/powerpoint/2010/main" val="395690564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endParaRPr lang="en-US" altLang="zh-TW">
              <a:solidFill>
                <a:prstClr val="black">
                  <a:tint val="75000"/>
                </a:prstClr>
              </a:solidFill>
            </a:endParaRPr>
          </a:p>
        </p:txBody>
      </p:sp>
      <p:sp>
        <p:nvSpPr>
          <p:cNvPr id="8" name="Footer Placeholder 7"/>
          <p:cNvSpPr>
            <a:spLocks noGrp="1"/>
          </p:cNvSpPr>
          <p:nvPr>
            <p:ph type="ftr" sz="quarter" idx="11"/>
          </p:nvPr>
        </p:nvSpPr>
        <p:spPr/>
        <p:txBody>
          <a:bodyPr/>
          <a:lstStyle/>
          <a:p>
            <a:endParaRPr lang="en-US" altLang="zh-TW">
              <a:solidFill>
                <a:prstClr val="black">
                  <a:tint val="75000"/>
                </a:prstClr>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36CE267-3AB9-4AE0-96C1-ABD4F51F6816}" type="slidenum">
              <a:rPr lang="en-US" altLang="zh-TW" smtClean="0"/>
              <a:pPr/>
              <a:t>‹#›</a:t>
            </a:fld>
            <a:endParaRPr lang="en-US" altLang="zh-TW"/>
          </a:p>
        </p:txBody>
      </p:sp>
    </p:spTree>
    <p:extLst>
      <p:ext uri="{BB962C8B-B14F-4D97-AF65-F5344CB8AC3E}">
        <p14:creationId xmlns:p14="http://schemas.microsoft.com/office/powerpoint/2010/main" val="222294711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endParaRPr lang="en-US" altLang="zh-TW">
              <a:solidFill>
                <a:prstClr val="black">
                  <a:tint val="75000"/>
                </a:prstClr>
              </a:solidFill>
            </a:endParaRPr>
          </a:p>
        </p:txBody>
      </p:sp>
      <p:sp>
        <p:nvSpPr>
          <p:cNvPr id="4" name="Footer Placeholder 3"/>
          <p:cNvSpPr>
            <a:spLocks noGrp="1"/>
          </p:cNvSpPr>
          <p:nvPr>
            <p:ph type="ftr" sz="quarter" idx="11"/>
          </p:nvPr>
        </p:nvSpPr>
        <p:spPr/>
        <p:txBody>
          <a:bodyPr/>
          <a:lstStyle/>
          <a:p>
            <a:endParaRPr lang="en-US" altLang="zh-TW">
              <a:solidFill>
                <a:prstClr val="black">
                  <a:tint val="75000"/>
                </a:prstClr>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CB486B1-6DFF-4029-B912-11146640DF99}" type="slidenum">
              <a:rPr lang="en-US" altLang="zh-TW" smtClean="0"/>
              <a:pPr/>
              <a:t>‹#›</a:t>
            </a:fld>
            <a:endParaRPr lang="en-US" altLang="zh-TW"/>
          </a:p>
        </p:txBody>
      </p:sp>
    </p:spTree>
    <p:extLst>
      <p:ext uri="{BB962C8B-B14F-4D97-AF65-F5344CB8AC3E}">
        <p14:creationId xmlns:p14="http://schemas.microsoft.com/office/powerpoint/2010/main" val="13662562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TW">
              <a:solidFill>
                <a:prstClr val="black">
                  <a:tint val="75000"/>
                </a:prstClr>
              </a:solidFill>
            </a:endParaRPr>
          </a:p>
        </p:txBody>
      </p:sp>
      <p:sp>
        <p:nvSpPr>
          <p:cNvPr id="3" name="Footer Placeholder 2"/>
          <p:cNvSpPr>
            <a:spLocks noGrp="1"/>
          </p:cNvSpPr>
          <p:nvPr>
            <p:ph type="ftr" sz="quarter" idx="11"/>
          </p:nvPr>
        </p:nvSpPr>
        <p:spPr/>
        <p:txBody>
          <a:bodyPr/>
          <a:lstStyle/>
          <a:p>
            <a:endParaRPr lang="en-US" altLang="zh-TW">
              <a:solidFill>
                <a:prstClr val="black">
                  <a:tint val="75000"/>
                </a:prstClr>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31863B1-C632-4ECB-AF37-283064BEC2FE}" type="slidenum">
              <a:rPr lang="en-US" altLang="zh-TW" smtClean="0"/>
              <a:pPr/>
              <a:t>‹#›</a:t>
            </a:fld>
            <a:endParaRPr lang="en-US" altLang="zh-TW"/>
          </a:p>
        </p:txBody>
      </p:sp>
    </p:spTree>
    <p:extLst>
      <p:ext uri="{BB962C8B-B14F-4D97-AF65-F5344CB8AC3E}">
        <p14:creationId xmlns:p14="http://schemas.microsoft.com/office/powerpoint/2010/main" val="149776162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2268B3-8E8B-4DDA-B39B-DD9E87EB533D}" type="slidenum">
              <a:rPr lang="en-US" altLang="zh-TW" smtClean="0"/>
              <a:pPr/>
              <a:t>‹#›</a:t>
            </a:fld>
            <a:endParaRPr lang="en-US" altLang="zh-TW"/>
          </a:p>
        </p:txBody>
      </p:sp>
    </p:spTree>
    <p:extLst>
      <p:ext uri="{BB962C8B-B14F-4D97-AF65-F5344CB8AC3E}">
        <p14:creationId xmlns:p14="http://schemas.microsoft.com/office/powerpoint/2010/main" val="172402679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3BE778A-D97E-4373-AF97-BE950FE654D8}" type="slidenum">
              <a:rPr lang="en-US" altLang="zh-TW" smtClean="0"/>
              <a:pPr/>
              <a:t>‹#›</a:t>
            </a:fld>
            <a:endParaRPr lang="en-US" altLang="zh-TW"/>
          </a:p>
        </p:txBody>
      </p:sp>
    </p:spTree>
    <p:extLst>
      <p:ext uri="{BB962C8B-B14F-4D97-AF65-F5344CB8AC3E}">
        <p14:creationId xmlns:p14="http://schemas.microsoft.com/office/powerpoint/2010/main" val="24075558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35FEDFA-9255-46A9-93C3-92418834A988}" type="slidenum">
              <a:rPr lang="en-US" altLang="zh-TW" smtClean="0"/>
              <a:pPr/>
              <a:t>‹#›</a:t>
            </a:fld>
            <a:endParaRPr lang="en-US" altLang="zh-TW"/>
          </a:p>
        </p:txBody>
      </p:sp>
    </p:spTree>
    <p:extLst>
      <p:ext uri="{BB962C8B-B14F-4D97-AF65-F5344CB8AC3E}">
        <p14:creationId xmlns:p14="http://schemas.microsoft.com/office/powerpoint/2010/main" val="1781707955"/>
      </p:ext>
    </p:extLst>
  </p:cSld>
  <p:clrMapOvr>
    <a:masterClrMapping/>
  </p:clrMapOvr>
  <p:hf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35FEDFA-9255-46A9-93C3-92418834A988}" type="slidenum">
              <a:rPr lang="en-US" altLang="zh-TW" smtClean="0"/>
              <a:pPr/>
              <a:t>‹#›</a:t>
            </a:fld>
            <a:endParaRPr lang="en-US" altLang="zh-TW"/>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eaLnBrk="1" hangingPunct="1"/>
            <a:r>
              <a:rPr lang="en-US" sz="8000" dirty="0">
                <a:ln w="3175" cmpd="sng">
                  <a:noFill/>
                </a:ln>
                <a:solidFill>
                  <a:srgbClr val="A53010"/>
                </a:solidFill>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eaLnBrk="1" hangingPunct="1"/>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997435482"/>
      </p:ext>
    </p:extLst>
  </p:cSld>
  <p:clrMapOvr>
    <a:masterClrMapping/>
  </p:clrMapOvr>
  <p:hf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5FEDFA-9255-46A9-93C3-92418834A988}" type="slidenum">
              <a:rPr lang="en-US" altLang="zh-TW" smtClean="0"/>
              <a:pPr/>
              <a:t>‹#›</a:t>
            </a:fld>
            <a:endParaRPr lang="en-US" altLang="zh-TW"/>
          </a:p>
        </p:txBody>
      </p:sp>
    </p:spTree>
    <p:extLst>
      <p:ext uri="{BB962C8B-B14F-4D97-AF65-F5344CB8AC3E}">
        <p14:creationId xmlns:p14="http://schemas.microsoft.com/office/powerpoint/2010/main" val="1135867900"/>
      </p:ext>
    </p:extLst>
  </p:cSld>
  <p:clrMapOvr>
    <a:masterClrMapping/>
  </p:clrMapOvr>
  <p:hf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5FEDFA-9255-46A9-93C3-92418834A988}" type="slidenum">
              <a:rPr lang="en-US" altLang="zh-TW" smtClean="0"/>
              <a:pPr/>
              <a:t>‹#›</a:t>
            </a:fld>
            <a:endParaRPr lang="en-US" altLang="zh-TW"/>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eaLnBrk="1" hangingPunct="1"/>
            <a:r>
              <a:rPr lang="en-US" sz="8000" dirty="0">
                <a:ln w="3175" cmpd="sng">
                  <a:noFill/>
                </a:ln>
                <a:solidFill>
                  <a:srgbClr val="A53010"/>
                </a:solidFill>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eaLnBrk="1" hangingPunct="1"/>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4051955471"/>
      </p:ext>
    </p:extLst>
  </p:cSld>
  <p:clrMapOvr>
    <a:masterClrMapping/>
  </p:clrMapOvr>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5FEDFA-9255-46A9-93C3-92418834A988}" type="slidenum">
              <a:rPr lang="en-US" altLang="zh-TW" smtClean="0"/>
              <a:pPr/>
              <a:t>‹#›</a:t>
            </a:fld>
            <a:endParaRPr lang="en-US" altLang="zh-TW"/>
          </a:p>
        </p:txBody>
      </p:sp>
    </p:spTree>
    <p:extLst>
      <p:ext uri="{BB962C8B-B14F-4D97-AF65-F5344CB8AC3E}">
        <p14:creationId xmlns:p14="http://schemas.microsoft.com/office/powerpoint/2010/main" val="685832609"/>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A9528E-B33C-4FE6-88F4-BAEEBBE916CD}" type="slidenum">
              <a:rPr lang="en-US" altLang="zh-TW" smtClean="0"/>
              <a:pPr/>
              <a:t>‹#›</a:t>
            </a:fld>
            <a:endParaRPr lang="en-US" altLang="zh-TW"/>
          </a:p>
        </p:txBody>
      </p:sp>
    </p:spTree>
    <p:extLst>
      <p:ext uri="{BB962C8B-B14F-4D97-AF65-F5344CB8AC3E}">
        <p14:creationId xmlns:p14="http://schemas.microsoft.com/office/powerpoint/2010/main" val="8091486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endParaRPr lang="en-US" altLang="zh-TW">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D948E4-AFAA-4EB8-9781-46C89ECB4C59}" type="slidenum">
              <a:rPr lang="en-US" altLang="zh-TW" smtClean="0"/>
              <a:pPr/>
              <a:t>‹#›</a:t>
            </a:fld>
            <a:endParaRPr lang="en-US" altLang="zh-TW"/>
          </a:p>
        </p:txBody>
      </p:sp>
    </p:spTree>
    <p:extLst>
      <p:ext uri="{BB962C8B-B14F-4D97-AF65-F5344CB8AC3E}">
        <p14:creationId xmlns:p14="http://schemas.microsoft.com/office/powerpoint/2010/main" val="102211838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1150938" y="214313"/>
            <a:ext cx="7804150" cy="59182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日期版面配置區 2"/>
          <p:cNvSpPr>
            <a:spLocks noGrp="1"/>
          </p:cNvSpPr>
          <p:nvPr>
            <p:ph type="dt" sz="half" idx="10"/>
          </p:nvPr>
        </p:nvSpPr>
        <p:spPr>
          <a:xfrm>
            <a:off x="1162050" y="6243638"/>
            <a:ext cx="1905000" cy="457200"/>
          </a:xfrm>
        </p:spPr>
        <p:txBody>
          <a:bodyPr/>
          <a:lstStyle>
            <a:lvl1pPr>
              <a:defRPr/>
            </a:lvl1pPr>
          </a:lstStyle>
          <a:p>
            <a:endParaRPr lang="en-US" altLang="zh-TW">
              <a:solidFill>
                <a:prstClr val="black">
                  <a:tint val="75000"/>
                </a:prstClr>
              </a:solidFill>
            </a:endParaRPr>
          </a:p>
        </p:txBody>
      </p:sp>
      <p:sp>
        <p:nvSpPr>
          <p:cNvPr id="4" name="頁尾版面配置區 3"/>
          <p:cNvSpPr>
            <a:spLocks noGrp="1"/>
          </p:cNvSpPr>
          <p:nvPr>
            <p:ph type="ftr" sz="quarter" idx="11"/>
          </p:nvPr>
        </p:nvSpPr>
        <p:spPr>
          <a:xfrm>
            <a:off x="3657600" y="6243638"/>
            <a:ext cx="2895600" cy="457200"/>
          </a:xfrm>
        </p:spPr>
        <p:txBody>
          <a:bodyPr/>
          <a:lstStyle>
            <a:lvl1pPr>
              <a:defRPr/>
            </a:lvl1pPr>
          </a:lstStyle>
          <a:p>
            <a:endParaRPr lang="en-US" altLang="zh-TW">
              <a:solidFill>
                <a:prstClr val="black">
                  <a:tint val="75000"/>
                </a:prstClr>
              </a:solidFill>
            </a:endParaRPr>
          </a:p>
        </p:txBody>
      </p:sp>
      <p:sp>
        <p:nvSpPr>
          <p:cNvPr id="5" name="投影片編號版面配置區 4"/>
          <p:cNvSpPr>
            <a:spLocks noGrp="1"/>
          </p:cNvSpPr>
          <p:nvPr>
            <p:ph type="sldNum" sz="quarter" idx="12"/>
          </p:nvPr>
        </p:nvSpPr>
        <p:spPr>
          <a:xfrm>
            <a:off x="7042150" y="6243638"/>
            <a:ext cx="1905000" cy="457200"/>
          </a:xfrm>
        </p:spPr>
        <p:txBody>
          <a:bodyPr/>
          <a:lstStyle>
            <a:lvl1pPr>
              <a:defRPr/>
            </a:lvl1pPr>
          </a:lstStyle>
          <a:p>
            <a:fld id="{72BE5878-20F4-46FB-848A-A5840C9C5FCD}" type="slidenum">
              <a:rPr lang="en-US" altLang="zh-TW"/>
              <a:pPr/>
              <a:t>‹#›</a:t>
            </a:fld>
            <a:endParaRPr lang="en-US" altLang="zh-TW"/>
          </a:p>
        </p:txBody>
      </p:sp>
    </p:spTree>
    <p:extLst>
      <p:ext uri="{BB962C8B-B14F-4D97-AF65-F5344CB8AC3E}">
        <p14:creationId xmlns:p14="http://schemas.microsoft.com/office/powerpoint/2010/main" val="336124120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AndTx">
  <p:cSld name="標題，物件及文字">
    <p:spTree>
      <p:nvGrpSpPr>
        <p:cNvPr id="1" name=""/>
        <p:cNvGrpSpPr/>
        <p:nvPr/>
      </p:nvGrpSpPr>
      <p:grpSpPr>
        <a:xfrm>
          <a:off x="0" y="0"/>
          <a:ext cx="0" cy="0"/>
          <a:chOff x="0" y="0"/>
          <a:chExt cx="0" cy="0"/>
        </a:xfrm>
      </p:grpSpPr>
      <p:sp>
        <p:nvSpPr>
          <p:cNvPr id="2" name="標題 1"/>
          <p:cNvSpPr>
            <a:spLocks noGrp="1"/>
          </p:cNvSpPr>
          <p:nvPr>
            <p:ph type="title"/>
          </p:nvPr>
        </p:nvSpPr>
        <p:spPr>
          <a:xfrm>
            <a:off x="1150938" y="214313"/>
            <a:ext cx="7793037" cy="1462087"/>
          </a:xfrm>
        </p:spPr>
        <p:txBody>
          <a:bodyPr/>
          <a:lstStyle/>
          <a:p>
            <a:r>
              <a:rPr lang="zh-TW" altLang="en-US"/>
              <a:t>按一下以編輯母片標題樣式</a:t>
            </a:r>
          </a:p>
        </p:txBody>
      </p:sp>
      <p:sp>
        <p:nvSpPr>
          <p:cNvPr id="3" name="內容版面配置區 2"/>
          <p:cNvSpPr>
            <a:spLocks noGrp="1"/>
          </p:cNvSpPr>
          <p:nvPr>
            <p:ph sz="half" idx="1"/>
          </p:nvPr>
        </p:nvSpPr>
        <p:spPr>
          <a:xfrm>
            <a:off x="1182688" y="2017713"/>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5145088" y="2017713"/>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a:xfrm>
            <a:off x="1162050" y="6243638"/>
            <a:ext cx="1905000" cy="457200"/>
          </a:xfrm>
        </p:spPr>
        <p:txBody>
          <a:bodyPr/>
          <a:lstStyle>
            <a:lvl1pPr>
              <a:defRPr/>
            </a:lvl1pPr>
          </a:lstStyle>
          <a:p>
            <a:endParaRPr lang="en-US" altLang="zh-TW">
              <a:solidFill>
                <a:prstClr val="black">
                  <a:tint val="75000"/>
                </a:prstClr>
              </a:solidFill>
            </a:endParaRPr>
          </a:p>
        </p:txBody>
      </p:sp>
      <p:sp>
        <p:nvSpPr>
          <p:cNvPr id="6" name="頁尾版面配置區 5"/>
          <p:cNvSpPr>
            <a:spLocks noGrp="1"/>
          </p:cNvSpPr>
          <p:nvPr>
            <p:ph type="ftr" sz="quarter" idx="11"/>
          </p:nvPr>
        </p:nvSpPr>
        <p:spPr>
          <a:xfrm>
            <a:off x="3657600" y="6243638"/>
            <a:ext cx="2895600" cy="457200"/>
          </a:xfrm>
        </p:spPr>
        <p:txBody>
          <a:bodyPr/>
          <a:lstStyle>
            <a:lvl1pPr>
              <a:defRPr/>
            </a:lvl1pPr>
          </a:lstStyle>
          <a:p>
            <a:endParaRPr lang="en-US" altLang="zh-TW">
              <a:solidFill>
                <a:prstClr val="black">
                  <a:tint val="75000"/>
                </a:prstClr>
              </a:solidFill>
            </a:endParaRPr>
          </a:p>
        </p:txBody>
      </p:sp>
      <p:sp>
        <p:nvSpPr>
          <p:cNvPr id="7" name="投影片編號版面配置區 6"/>
          <p:cNvSpPr>
            <a:spLocks noGrp="1"/>
          </p:cNvSpPr>
          <p:nvPr>
            <p:ph type="sldNum" sz="quarter" idx="12"/>
          </p:nvPr>
        </p:nvSpPr>
        <p:spPr>
          <a:xfrm>
            <a:off x="7042150" y="6243638"/>
            <a:ext cx="1905000" cy="457200"/>
          </a:xfrm>
        </p:spPr>
        <p:txBody>
          <a:bodyPr/>
          <a:lstStyle>
            <a:lvl1pPr>
              <a:defRPr/>
            </a:lvl1pPr>
          </a:lstStyle>
          <a:p>
            <a:fld id="{88BC5CE1-4D94-4E04-85E7-239D738F39E8}" type="slidenum">
              <a:rPr lang="en-US" altLang="zh-TW"/>
              <a:pPr/>
              <a:t>‹#›</a:t>
            </a:fld>
            <a:endParaRPr lang="en-US" altLang="zh-TW"/>
          </a:p>
        </p:txBody>
      </p:sp>
    </p:spTree>
    <p:extLst>
      <p:ext uri="{BB962C8B-B14F-4D97-AF65-F5344CB8AC3E}">
        <p14:creationId xmlns:p14="http://schemas.microsoft.com/office/powerpoint/2010/main" val="13909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6.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4.jpe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image" Target="../media/image8.jpeg"/><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image" Target="../media/image8.jpeg"/><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4.jpe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0.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image" Target="../media/image8.jpeg"/><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theme" Target="../theme/theme12.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image" Target="../media/image9.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theme" Target="../theme/theme13.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8" name="Rectangle 14">
            <a:extLst>
              <a:ext uri="{FF2B5EF4-FFF2-40B4-BE49-F238E27FC236}"/>
            </a:extLst>
          </p:cNvPr>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kumimoji="0" sz="1400">
                <a:latin typeface="+mn-lt"/>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7134" r:id="rId1"/>
    <p:sldLayoutId id="2147487108" r:id="rId2"/>
    <p:sldLayoutId id="2147487109" r:id="rId3"/>
    <p:sldLayoutId id="2147487110" r:id="rId4"/>
    <p:sldLayoutId id="2147487111" r:id="rId5"/>
    <p:sldLayoutId id="2147487112" r:id="rId6"/>
    <p:sldLayoutId id="2147487113" r:id="rId7"/>
    <p:sldLayoutId id="2147487114" r:id="rId8"/>
    <p:sldLayoutId id="2147487115" r:id="rId9"/>
    <p:sldLayoutId id="2147487116" r:id="rId10"/>
    <p:sldLayoutId id="2147487117" r:id="rId11"/>
  </p:sldLayoutIdLst>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3077"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B3158A1A-2730-412B-9680-90D15FC9F34D}"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smtClean="0"/>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7143" r:id="rId1"/>
    <p:sldLayoutId id="2147487144" r:id="rId2"/>
    <p:sldLayoutId id="2147487145" r:id="rId3"/>
    <p:sldLayoutId id="2147487146" r:id="rId4"/>
    <p:sldLayoutId id="2147487147" r:id="rId5"/>
    <p:sldLayoutId id="2147487148" r:id="rId6"/>
    <p:sldLayoutId id="2147487149" r:id="rId7"/>
    <p:sldLayoutId id="2147487150" r:id="rId8"/>
    <p:sldLayoutId id="2147487151" r:id="rId9"/>
    <p:sldLayoutId id="2147487152" r:id="rId10"/>
    <p:sldLayoutId id="2147487153" r:id="rId11"/>
    <p:sldLayoutId id="2147487154" r:id="rId12"/>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chemeClr val="hlink"/>
                </a:solidFill>
                <a:effectLst>
                  <a:outerShdw blurRad="38100" dist="38100" dir="2700000" algn="tl">
                    <a:srgbClr val="C0C0C0"/>
                  </a:outerShdw>
                </a:effectLst>
              </a:defRPr>
            </a:lvl1pPr>
          </a:lstStyle>
          <a:p>
            <a:pPr>
              <a:defRPr/>
            </a:pPr>
            <a:fld id="{937DE226-9F7F-4155-805A-18B1E4AC43B9}" type="slidenum">
              <a:rPr lang="en-US" altLang="zh-TW">
                <a:solidFill>
                  <a:srgbClr val="AD1F1F"/>
                </a:solidFill>
              </a:rPr>
              <a:pPr>
                <a:defRPr/>
              </a:pPr>
              <a:t>‹#›</a:t>
            </a:fld>
            <a:endParaRPr lang="en-US" altLang="zh-TW">
              <a:solidFill>
                <a:srgbClr val="AD1F1F"/>
              </a:solidFill>
            </a:endParaRPr>
          </a:p>
        </p:txBody>
      </p:sp>
      <p:sp>
        <p:nvSpPr>
          <p:cNvPr id="10" name="標題版面配置區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939466315"/>
      </p:ext>
    </p:extLst>
  </p:cSld>
  <p:clrMap bg1="lt1" tx1="dk1" bg2="lt2" tx2="dk2" accent1="accent1" accent2="accent2" accent3="accent3" accent4="accent4" accent5="accent5" accent6="accent6" hlink="hlink" folHlink="folHlink"/>
  <p:sldLayoutIdLst>
    <p:sldLayoutId id="2147487339" r:id="rId1"/>
    <p:sldLayoutId id="2147487340" r:id="rId2"/>
    <p:sldLayoutId id="2147487341" r:id="rId3"/>
    <p:sldLayoutId id="2147487342" r:id="rId4"/>
    <p:sldLayoutId id="2147487343" r:id="rId5"/>
    <p:sldLayoutId id="2147487344" r:id="rId6"/>
    <p:sldLayoutId id="2147487345" r:id="rId7"/>
    <p:sldLayoutId id="2147487346" r:id="rId8"/>
    <p:sldLayoutId id="2147487347" r:id="rId9"/>
    <p:sldLayoutId id="2147487348" r:id="rId10"/>
    <p:sldLayoutId id="2147487349"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直線接點 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4101"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D7850CD1-9CDD-4281-B31D-5C12626DCFA2}" type="slidenum">
              <a:rPr lang="en-US" altLang="zh-TW"/>
              <a:pPr>
                <a:defRPr/>
              </a:pPr>
              <a:t>‹#›</a:t>
            </a:fld>
            <a:endParaRPr lang="en-US" altLang="zh-TW"/>
          </a:p>
        </p:txBody>
      </p:sp>
      <p:sp>
        <p:nvSpPr>
          <p:cNvPr id="10" name="標題版面配置區 9">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1097493480"/>
      </p:ext>
    </p:extLst>
  </p:cSld>
  <p:clrMap bg1="lt1" tx1="dk1" bg2="lt2" tx2="dk2" accent1="accent1" accent2="accent2" accent3="accent3" accent4="accent4" accent5="accent5" accent6="accent6" hlink="hlink" folHlink="folHlink"/>
  <p:sldLayoutIdLst>
    <p:sldLayoutId id="2147487351" r:id="rId1"/>
    <p:sldLayoutId id="2147487352" r:id="rId2"/>
    <p:sldLayoutId id="2147487353" r:id="rId3"/>
    <p:sldLayoutId id="2147487354" r:id="rId4"/>
    <p:sldLayoutId id="2147487355" r:id="rId5"/>
    <p:sldLayoutId id="2147487356" r:id="rId6"/>
    <p:sldLayoutId id="2147487357" r:id="rId7"/>
    <p:sldLayoutId id="2147487358" r:id="rId8"/>
    <p:sldLayoutId id="2147487359" r:id="rId9"/>
    <p:sldLayoutId id="2147487360" r:id="rId10"/>
    <p:sldLayoutId id="2147487361" r:id="rId11"/>
    <p:sldLayoutId id="2147487362" r:id="rId12"/>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chemeClr val="hlink"/>
                </a:solidFill>
                <a:effectLst>
                  <a:outerShdw blurRad="38100" dist="38100" dir="2700000" algn="tl">
                    <a:srgbClr val="C0C0C0"/>
                  </a:outerShdw>
                </a:effectLst>
              </a:defRPr>
            </a:lvl1pPr>
          </a:lstStyle>
          <a:p>
            <a:pPr>
              <a:defRPr/>
            </a:pPr>
            <a:fld id="{2785C0E1-1A98-4EBF-8A25-C1E8432DE14C}" type="slidenum">
              <a:rPr lang="en-US" altLang="zh-TW">
                <a:solidFill>
                  <a:srgbClr val="AD1F1F"/>
                </a:solidFill>
              </a:rPr>
              <a:pPr>
                <a:defRPr/>
              </a:pPr>
              <a:t>‹#›</a:t>
            </a:fld>
            <a:endParaRPr lang="en-US" altLang="zh-TW">
              <a:solidFill>
                <a:srgbClr val="AD1F1F"/>
              </a:solidFill>
            </a:endParaRPr>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3089131356"/>
      </p:ext>
    </p:extLst>
  </p:cSld>
  <p:clrMap bg1="lt1" tx1="dk1" bg2="lt2" tx2="dk2" accent1="accent1" accent2="accent2" accent3="accent3" accent4="accent4" accent5="accent5" accent6="accent6" hlink="hlink" folHlink="folHlink"/>
  <p:sldLayoutIdLst>
    <p:sldLayoutId id="2147487404" r:id="rId1"/>
    <p:sldLayoutId id="2147487405" r:id="rId2"/>
    <p:sldLayoutId id="2147487406" r:id="rId3"/>
    <p:sldLayoutId id="2147487407" r:id="rId4"/>
    <p:sldLayoutId id="2147487408" r:id="rId5"/>
    <p:sldLayoutId id="2147487409" r:id="rId6"/>
    <p:sldLayoutId id="2147487410" r:id="rId7"/>
    <p:sldLayoutId id="2147487411" r:id="rId8"/>
    <p:sldLayoutId id="2147487412" r:id="rId9"/>
    <p:sldLayoutId id="2147487413" r:id="rId10"/>
    <p:sldLayoutId id="2147487414"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053"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1E693FDA-4129-4A31-9159-46B8B97DB66C}" type="slidenum">
              <a:rPr lang="en-US" altLang="zh-TW"/>
              <a:pPr>
                <a:defRPr/>
              </a:pPr>
              <a:t>‹#›</a:t>
            </a:fld>
            <a:endParaRPr lang="en-US" altLang="zh-TW"/>
          </a:p>
        </p:txBody>
      </p:sp>
      <p:sp>
        <p:nvSpPr>
          <p:cNvPr id="10" name="標題版面配置區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4206990149"/>
      </p:ext>
    </p:extLst>
  </p:cSld>
  <p:clrMap bg1="lt1" tx1="dk1" bg2="lt2" tx2="dk2" accent1="accent1" accent2="accent2" accent3="accent3" accent4="accent4" accent5="accent5" accent6="accent6" hlink="hlink" folHlink="folHlink"/>
  <p:sldLayoutIdLst>
    <p:sldLayoutId id="2147487468" r:id="rId1"/>
    <p:sldLayoutId id="2147487469" r:id="rId2"/>
    <p:sldLayoutId id="2147487470" r:id="rId3"/>
    <p:sldLayoutId id="2147487471" r:id="rId4"/>
    <p:sldLayoutId id="2147487472" r:id="rId5"/>
    <p:sldLayoutId id="2147487473" r:id="rId6"/>
    <p:sldLayoutId id="2147487474" r:id="rId7"/>
    <p:sldLayoutId id="2147487475" r:id="rId8"/>
    <p:sldLayoutId id="2147487476" r:id="rId9"/>
    <p:sldLayoutId id="2147487477" r:id="rId10"/>
    <p:sldLayoutId id="2147487478" r:id="rId11"/>
    <p:sldLayoutId id="2147487479" r:id="rId12"/>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638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rgbClr val="AD1F1F"/>
                </a:solidFill>
                <a:effectLst>
                  <a:outerShdw blurRad="38100" dist="38100" dir="2700000" algn="tl">
                    <a:srgbClr val="C0C0C0"/>
                  </a:outerShdw>
                </a:effectLst>
              </a:defRPr>
            </a:lvl1pPr>
          </a:lstStyle>
          <a:p>
            <a:pPr>
              <a:defRPr/>
            </a:pPr>
            <a:fld id="{2F378140-85AF-4AF0-A40F-A4E21492B037}"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smtClean="0"/>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74796018"/>
      </p:ext>
    </p:extLst>
  </p:cSld>
  <p:clrMap bg1="lt1" tx1="dk1" bg2="lt2" tx2="dk2" accent1="accent1" accent2="accent2" accent3="accent3" accent4="accent4" accent5="accent5" accent6="accent6" hlink="hlink" folHlink="folHlink"/>
  <p:sldLayoutIdLst>
    <p:sldLayoutId id="2147487481" r:id="rId1"/>
    <p:sldLayoutId id="2147487482" r:id="rId2"/>
    <p:sldLayoutId id="2147487483" r:id="rId3"/>
    <p:sldLayoutId id="2147487484" r:id="rId4"/>
    <p:sldLayoutId id="2147487485" r:id="rId5"/>
    <p:sldLayoutId id="2147487486" r:id="rId6"/>
    <p:sldLayoutId id="2147487487" r:id="rId7"/>
    <p:sldLayoutId id="2147487488" r:id="rId8"/>
    <p:sldLayoutId id="2147487489" r:id="rId9"/>
    <p:sldLayoutId id="2147487490" r:id="rId10"/>
    <p:sldLayoutId id="2147487491"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4098" name="Group 22"/>
          <p:cNvGrpSpPr>
            <a:grpSpLocks/>
          </p:cNvGrpSpPr>
          <p:nvPr/>
        </p:nvGrpSpPr>
        <p:grpSpPr bwMode="auto">
          <a:xfrm>
            <a:off x="0" y="0"/>
            <a:ext cx="3200400" cy="6858000"/>
            <a:chOff x="0" y="0"/>
            <a:chExt cx="2016" cy="4320"/>
          </a:xfrm>
        </p:grpSpPr>
        <p:sp>
          <p:nvSpPr>
            <p:cNvPr id="18444" name="Rectangle 3">
              <a:extLst/>
            </p:cNvPr>
            <p:cNvSpPr>
              <a:spLocks noChangeArrowheads="1"/>
            </p:cNvSpPr>
            <p:nvPr/>
          </p:nvSpPr>
          <p:spPr bwMode="auto">
            <a:xfrm>
              <a:off x="0" y="0"/>
              <a:ext cx="480"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18445" name="Rectangle 4">
              <a:extLst/>
            </p:cNvPr>
            <p:cNvSpPr>
              <a:spLocks noChangeArrowheads="1"/>
            </p:cNvSpPr>
            <p:nvPr/>
          </p:nvSpPr>
          <p:spPr bwMode="auto">
            <a:xfrm>
              <a:off x="432" y="0"/>
              <a:ext cx="1584" cy="6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18435" name="AutoShape 5">
            <a:extLst/>
          </p:cNvPr>
          <p:cNvSpPr>
            <a:spLocks noChangeArrowheads="1"/>
          </p:cNvSpPr>
          <p:nvPr/>
        </p:nvSpPr>
        <p:spPr bwMode="auto">
          <a:xfrm>
            <a:off x="762000" y="762000"/>
            <a:ext cx="5105400" cy="6096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4100" name="Rectangle 7"/>
          <p:cNvSpPr>
            <a:spLocks noGrp="1" noChangeArrowheads="1"/>
          </p:cNvSpPr>
          <p:nvPr>
            <p:ph type="title"/>
          </p:nvPr>
        </p:nvSpPr>
        <p:spPr bwMode="auto">
          <a:xfrm>
            <a:off x="914400" y="762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4101" name="Rectangle 8"/>
          <p:cNvSpPr>
            <a:spLocks noGrp="1" noChangeArrowheads="1"/>
          </p:cNvSpPr>
          <p:nvPr>
            <p:ph type="body" idx="1"/>
          </p:nvPr>
        </p:nvSpPr>
        <p:spPr bwMode="auto">
          <a:xfrm>
            <a:off x="914400" y="23622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7" name="Rectangle 13">
            <a:extLst/>
          </p:cNvPr>
          <p:cNvSpPr>
            <a:spLocks noGrp="1" noChangeArrowheads="1"/>
          </p:cNvSpPr>
          <p:nvPr>
            <p:ph type="dt" sz="half" idx="2"/>
          </p:nvPr>
        </p:nvSpPr>
        <p:spPr bwMode="auto">
          <a:xfrm>
            <a:off x="70104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eaLnBrk="1" hangingPunct="1">
              <a:defRPr kumimoji="0" sz="1400" b="1">
                <a:solidFill>
                  <a:srgbClr val="003399"/>
                </a:solidFill>
                <a:ea typeface="新細明體" pitchFamily="18" charset="-120"/>
              </a:defRPr>
            </a:lvl1pPr>
          </a:lstStyle>
          <a:p>
            <a:pPr>
              <a:defRPr/>
            </a:pPr>
            <a:r>
              <a:rPr lang="zh-TW" altLang="en-US"/>
              <a:t>96.02.11</a:t>
            </a:r>
            <a:endParaRPr lang="en-US" altLang="zh-TW"/>
          </a:p>
        </p:txBody>
      </p:sp>
      <p:sp>
        <p:nvSpPr>
          <p:cNvPr id="1038" name="Rectangle 14">
            <a:extLst/>
          </p:cNvPr>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eaLnBrk="1" hangingPunct="1">
              <a:defRPr kumimoji="0" sz="1400">
                <a:solidFill>
                  <a:srgbClr val="003366"/>
                </a:solidFill>
                <a:latin typeface="+mn-lt"/>
                <a:ea typeface="新細明體" pitchFamily="18" charset="-120"/>
              </a:defRPr>
            </a:lvl1pPr>
          </a:lstStyle>
          <a:p>
            <a:pPr>
              <a:defRPr/>
            </a:pPr>
            <a:endParaRPr lang="en-US" altLang="zh-TW"/>
          </a:p>
        </p:txBody>
      </p:sp>
      <p:sp>
        <p:nvSpPr>
          <p:cNvPr id="1039" name="Rectangle 15">
            <a:extLst/>
          </p:cNvPr>
          <p:cNvSpPr>
            <a:spLocks noGrp="1" noChangeArrowheads="1"/>
          </p:cNvSpPr>
          <p:nvPr>
            <p:ph type="sldNum" sz="quarter" idx="4"/>
          </p:nvPr>
        </p:nvSpPr>
        <p:spPr bwMode="auto">
          <a:xfrm>
            <a:off x="84138" y="6375400"/>
            <a:ext cx="587375"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algn="l" eaLnBrk="1" hangingPunct="1">
              <a:defRPr kumimoji="0" b="1">
                <a:solidFill>
                  <a:srgbClr val="003399"/>
                </a:solidFill>
              </a:defRPr>
            </a:lvl1pPr>
          </a:lstStyle>
          <a:p>
            <a:pPr>
              <a:defRPr/>
            </a:pPr>
            <a:fld id="{59F09FAF-4DF8-46E2-AAF4-D16E48F69565}" type="slidenum">
              <a:rPr lang="zh-TW" altLang="en-US"/>
              <a:pPr>
                <a:defRPr/>
              </a:pPr>
              <a:t>‹#›</a:t>
            </a:fld>
            <a:endParaRPr lang="en-US" altLang="zh-TW"/>
          </a:p>
        </p:txBody>
      </p:sp>
      <p:grpSp>
        <p:nvGrpSpPr>
          <p:cNvPr id="4105" name="Group 21"/>
          <p:cNvGrpSpPr>
            <a:grpSpLocks/>
          </p:cNvGrpSpPr>
          <p:nvPr/>
        </p:nvGrpSpPr>
        <p:grpSpPr bwMode="auto">
          <a:xfrm>
            <a:off x="228600" y="1981200"/>
            <a:ext cx="7391400" cy="319088"/>
            <a:chOff x="144" y="1248"/>
            <a:chExt cx="4656" cy="201"/>
          </a:xfrm>
        </p:grpSpPr>
        <p:sp>
          <p:nvSpPr>
            <p:cNvPr id="18442" name="AutoShape 12">
              <a:extLst/>
            </p:cNvPr>
            <p:cNvSpPr>
              <a:spLocks noChangeArrowheads="1"/>
            </p:cNvSpPr>
            <p:nvPr/>
          </p:nvSpPr>
          <p:spPr bwMode="auto">
            <a:xfrm>
              <a:off x="384" y="1248"/>
              <a:ext cx="4416"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18443" name="AutoShape 20">
              <a:extLst/>
            </p:cNvPr>
            <p:cNvSpPr>
              <a:spLocks noChangeArrowheads="1"/>
            </p:cNvSpPr>
            <p:nvPr/>
          </p:nvSpPr>
          <p:spPr bwMode="auto">
            <a:xfrm flipH="1">
              <a:off x="144" y="1248"/>
              <a:ext cx="248"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Tree>
    <p:extLst>
      <p:ext uri="{BB962C8B-B14F-4D97-AF65-F5344CB8AC3E}">
        <p14:creationId xmlns:p14="http://schemas.microsoft.com/office/powerpoint/2010/main" val="400117663"/>
      </p:ext>
    </p:extLst>
  </p:cSld>
  <p:clrMap bg1="lt1" tx1="dk1" bg2="lt2" tx2="dk2" accent1="accent1" accent2="accent2" accent3="accent3" accent4="accent4" accent5="accent5" accent6="accent6" hlink="hlink" folHlink="folHlink"/>
  <p:sldLayoutIdLst>
    <p:sldLayoutId id="2147487493" r:id="rId1"/>
    <p:sldLayoutId id="2147487494" r:id="rId2"/>
    <p:sldLayoutId id="2147487495" r:id="rId3"/>
    <p:sldLayoutId id="2147487496" r:id="rId4"/>
    <p:sldLayoutId id="2147487497" r:id="rId5"/>
    <p:sldLayoutId id="2147487498" r:id="rId6"/>
    <p:sldLayoutId id="2147487499" r:id="rId7"/>
    <p:sldLayoutId id="2147487500" r:id="rId8"/>
    <p:sldLayoutId id="2147487501" r:id="rId9"/>
    <p:sldLayoutId id="2147487502" r:id="rId10"/>
    <p:sldLayoutId id="2147487503" r:id="rId11"/>
    <p:sldLayoutId id="2147487504" r:id="rId12"/>
    <p:sldLayoutId id="2147487505" r:id="rId13"/>
  </p:sldLayoutIdLst>
  <p:hf hdr="0" ftr="0" dt="0"/>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9218" name="Group 22"/>
          <p:cNvGrpSpPr>
            <a:grpSpLocks/>
          </p:cNvGrpSpPr>
          <p:nvPr/>
        </p:nvGrpSpPr>
        <p:grpSpPr bwMode="auto">
          <a:xfrm>
            <a:off x="0" y="0"/>
            <a:ext cx="3200400" cy="6858000"/>
            <a:chOff x="0" y="0"/>
            <a:chExt cx="2016" cy="4320"/>
          </a:xfrm>
        </p:grpSpPr>
        <p:sp>
          <p:nvSpPr>
            <p:cNvPr id="1036" name="Rectangle 3">
              <a:extLst/>
            </p:cNvPr>
            <p:cNvSpPr>
              <a:spLocks noChangeArrowheads="1"/>
            </p:cNvSpPr>
            <p:nvPr/>
          </p:nvSpPr>
          <p:spPr bwMode="auto">
            <a:xfrm>
              <a:off x="0" y="0"/>
              <a:ext cx="480"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2" name="Rectangle 4">
              <a:extLst/>
            </p:cNvPr>
            <p:cNvSpPr>
              <a:spLocks noChangeArrowheads="1"/>
            </p:cNvSpPr>
            <p:nvPr/>
          </p:nvSpPr>
          <p:spPr bwMode="auto">
            <a:xfrm>
              <a:off x="432" y="0"/>
              <a:ext cx="1584" cy="6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1027" name="AutoShape 5">
            <a:extLst/>
          </p:cNvPr>
          <p:cNvSpPr>
            <a:spLocks noChangeArrowheads="1"/>
          </p:cNvSpPr>
          <p:nvPr/>
        </p:nvSpPr>
        <p:spPr bwMode="auto">
          <a:xfrm>
            <a:off x="762000" y="762000"/>
            <a:ext cx="5105400" cy="6096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9220" name="Rectangle 7"/>
          <p:cNvSpPr>
            <a:spLocks noGrp="1" noChangeArrowheads="1"/>
          </p:cNvSpPr>
          <p:nvPr>
            <p:ph type="title"/>
          </p:nvPr>
        </p:nvSpPr>
        <p:spPr bwMode="auto">
          <a:xfrm>
            <a:off x="914400" y="762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9221" name="Rectangle 8"/>
          <p:cNvSpPr>
            <a:spLocks noGrp="1" noChangeArrowheads="1"/>
          </p:cNvSpPr>
          <p:nvPr>
            <p:ph type="body" idx="1"/>
          </p:nvPr>
        </p:nvSpPr>
        <p:spPr bwMode="auto">
          <a:xfrm>
            <a:off x="914400" y="23622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7" name="Rectangle 13">
            <a:extLst/>
          </p:cNvPr>
          <p:cNvSpPr>
            <a:spLocks noGrp="1" noChangeArrowheads="1"/>
          </p:cNvSpPr>
          <p:nvPr>
            <p:ph type="dt" sz="half" idx="2"/>
          </p:nvPr>
        </p:nvSpPr>
        <p:spPr bwMode="auto">
          <a:xfrm>
            <a:off x="70104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eaLnBrk="1" hangingPunct="1">
              <a:defRPr kumimoji="0" sz="1400" b="1">
                <a:solidFill>
                  <a:srgbClr val="003399"/>
                </a:solidFill>
                <a:ea typeface="新細明體" pitchFamily="18" charset="-120"/>
              </a:defRPr>
            </a:lvl1pPr>
          </a:lstStyle>
          <a:p>
            <a:pPr>
              <a:defRPr/>
            </a:pPr>
            <a:r>
              <a:rPr lang="zh-TW" altLang="en-US"/>
              <a:t>96.02.11</a:t>
            </a:r>
            <a:endParaRPr lang="en-US" altLang="zh-TW"/>
          </a:p>
        </p:txBody>
      </p:sp>
      <p:sp>
        <p:nvSpPr>
          <p:cNvPr id="1038" name="Rectangle 14">
            <a:extLst/>
          </p:cNvPr>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eaLnBrk="1" hangingPunct="1">
              <a:defRPr kumimoji="0" sz="1400">
                <a:solidFill>
                  <a:srgbClr val="003366"/>
                </a:solidFill>
                <a:latin typeface="+mn-lt"/>
                <a:ea typeface="新細明體" pitchFamily="18" charset="-120"/>
              </a:defRPr>
            </a:lvl1pPr>
          </a:lstStyle>
          <a:p>
            <a:pPr>
              <a:defRPr/>
            </a:pPr>
            <a:endParaRPr lang="en-US" altLang="zh-TW"/>
          </a:p>
        </p:txBody>
      </p:sp>
      <p:sp>
        <p:nvSpPr>
          <p:cNvPr id="1039" name="Rectangle 15">
            <a:extLst/>
          </p:cNvPr>
          <p:cNvSpPr>
            <a:spLocks noGrp="1" noChangeArrowheads="1"/>
          </p:cNvSpPr>
          <p:nvPr>
            <p:ph type="sldNum" sz="quarter" idx="4"/>
          </p:nvPr>
        </p:nvSpPr>
        <p:spPr bwMode="auto">
          <a:xfrm>
            <a:off x="84138" y="6375400"/>
            <a:ext cx="587375"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algn="l" eaLnBrk="1" hangingPunct="1">
              <a:defRPr kumimoji="0" b="1">
                <a:solidFill>
                  <a:srgbClr val="003399"/>
                </a:solidFill>
              </a:defRPr>
            </a:lvl1pPr>
          </a:lstStyle>
          <a:p>
            <a:pPr>
              <a:defRPr/>
            </a:pPr>
            <a:fld id="{F9651ACE-C894-4438-B00A-0CAE3BF84471}" type="slidenum">
              <a:rPr lang="zh-TW" altLang="en-US"/>
              <a:pPr>
                <a:defRPr/>
              </a:pPr>
              <a:t>‹#›</a:t>
            </a:fld>
            <a:endParaRPr lang="en-US" altLang="zh-TW"/>
          </a:p>
        </p:txBody>
      </p:sp>
      <p:grpSp>
        <p:nvGrpSpPr>
          <p:cNvPr id="9225" name="Group 21"/>
          <p:cNvGrpSpPr>
            <a:grpSpLocks/>
          </p:cNvGrpSpPr>
          <p:nvPr/>
        </p:nvGrpSpPr>
        <p:grpSpPr bwMode="auto">
          <a:xfrm>
            <a:off x="228600" y="1981200"/>
            <a:ext cx="7391400" cy="319088"/>
            <a:chOff x="144" y="1248"/>
            <a:chExt cx="4656" cy="201"/>
          </a:xfrm>
        </p:grpSpPr>
        <p:sp>
          <p:nvSpPr>
            <p:cNvPr id="1034" name="AutoShape 12">
              <a:extLst/>
            </p:cNvPr>
            <p:cNvSpPr>
              <a:spLocks noChangeArrowheads="1"/>
            </p:cNvSpPr>
            <p:nvPr/>
          </p:nvSpPr>
          <p:spPr bwMode="auto">
            <a:xfrm>
              <a:off x="384" y="1248"/>
              <a:ext cx="4416"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1035" name="AutoShape 20">
              <a:extLst/>
            </p:cNvPr>
            <p:cNvSpPr>
              <a:spLocks noChangeArrowheads="1"/>
            </p:cNvSpPr>
            <p:nvPr/>
          </p:nvSpPr>
          <p:spPr bwMode="auto">
            <a:xfrm flipH="1">
              <a:off x="144" y="1248"/>
              <a:ext cx="248"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Tree>
    <p:extLst>
      <p:ext uri="{BB962C8B-B14F-4D97-AF65-F5344CB8AC3E}">
        <p14:creationId xmlns:p14="http://schemas.microsoft.com/office/powerpoint/2010/main" val="1211970065"/>
      </p:ext>
    </p:extLst>
  </p:cSld>
  <p:clrMap bg1="lt1" tx1="dk1" bg2="lt2" tx2="dk2" accent1="accent1" accent2="accent2" accent3="accent3" accent4="accent4" accent5="accent5" accent6="accent6" hlink="hlink" folHlink="folHlink"/>
  <p:sldLayoutIdLst>
    <p:sldLayoutId id="2147487531" r:id="rId1"/>
    <p:sldLayoutId id="2147487532" r:id="rId2"/>
    <p:sldLayoutId id="2147487533" r:id="rId3"/>
    <p:sldLayoutId id="2147487534" r:id="rId4"/>
    <p:sldLayoutId id="2147487535" r:id="rId5"/>
    <p:sldLayoutId id="2147487536" r:id="rId6"/>
    <p:sldLayoutId id="2147487537" r:id="rId7"/>
    <p:sldLayoutId id="2147487538" r:id="rId8"/>
    <p:sldLayoutId id="2147487539" r:id="rId9"/>
    <p:sldLayoutId id="2147487540" r:id="rId10"/>
    <p:sldLayoutId id="2147487541" r:id="rId11"/>
    <p:sldLayoutId id="2147487542" r:id="rId12"/>
    <p:sldLayoutId id="2147487543" r:id="rId13"/>
  </p:sldLayoutIdLst>
  <p:hf hdr="0" ftr="0" dt="0"/>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4101"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7FB45032-A397-47A1-952B-580C6F930FDC}" type="slidenum">
              <a:rPr lang="en-US" altLang="zh-TW"/>
              <a:pPr>
                <a:defRPr/>
              </a:pPr>
              <a:t>‹#›</a:t>
            </a:fld>
            <a:endParaRPr lang="en-US" altLang="zh-TW"/>
          </a:p>
        </p:txBody>
      </p:sp>
      <p:sp>
        <p:nvSpPr>
          <p:cNvPr id="10" name="標題版面配置區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1225554231"/>
      </p:ext>
    </p:extLst>
  </p:cSld>
  <p:clrMap bg1="lt1" tx1="dk1" bg2="lt2" tx2="dk2" accent1="accent1" accent2="accent2" accent3="accent3" accent4="accent4" accent5="accent5" accent6="accent6" hlink="hlink" folHlink="folHlink"/>
  <p:sldLayoutIdLst>
    <p:sldLayoutId id="2147487545" r:id="rId1"/>
    <p:sldLayoutId id="2147487546" r:id="rId2"/>
    <p:sldLayoutId id="2147487547" r:id="rId3"/>
    <p:sldLayoutId id="2147487548" r:id="rId4"/>
    <p:sldLayoutId id="2147487549" r:id="rId5"/>
    <p:sldLayoutId id="2147487550" r:id="rId6"/>
    <p:sldLayoutId id="2147487551" r:id="rId7"/>
    <p:sldLayoutId id="2147487552" r:id="rId8"/>
    <p:sldLayoutId id="2147487553" r:id="rId9"/>
    <p:sldLayoutId id="2147487554" r:id="rId10"/>
    <p:sldLayoutId id="2147487555"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3200400" cy="6858000"/>
            <a:chOff x="0" y="0"/>
            <a:chExt cx="2016" cy="4320"/>
          </a:xfrm>
        </p:grpSpPr>
        <p:sp>
          <p:nvSpPr>
            <p:cNvPr id="1036" name="Rectangle 3">
              <a:extLst/>
            </p:cNvPr>
            <p:cNvSpPr>
              <a:spLocks noChangeArrowheads="1"/>
            </p:cNvSpPr>
            <p:nvPr/>
          </p:nvSpPr>
          <p:spPr bwMode="auto">
            <a:xfrm>
              <a:off x="0" y="0"/>
              <a:ext cx="480"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2" name="Rectangle 4">
              <a:extLst/>
            </p:cNvPr>
            <p:cNvSpPr>
              <a:spLocks noChangeArrowheads="1"/>
            </p:cNvSpPr>
            <p:nvPr/>
          </p:nvSpPr>
          <p:spPr bwMode="auto">
            <a:xfrm>
              <a:off x="432" y="0"/>
              <a:ext cx="1584" cy="6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1027" name="AutoShape 5">
            <a:extLst/>
          </p:cNvPr>
          <p:cNvSpPr>
            <a:spLocks noChangeArrowheads="1"/>
          </p:cNvSpPr>
          <p:nvPr/>
        </p:nvSpPr>
        <p:spPr bwMode="auto">
          <a:xfrm>
            <a:off x="762000" y="762000"/>
            <a:ext cx="5105400" cy="6096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1028" name="Rectangle 7"/>
          <p:cNvSpPr>
            <a:spLocks noGrp="1" noChangeArrowheads="1"/>
          </p:cNvSpPr>
          <p:nvPr>
            <p:ph type="title"/>
          </p:nvPr>
        </p:nvSpPr>
        <p:spPr bwMode="auto">
          <a:xfrm>
            <a:off x="914400" y="762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9" name="Rectangle 8"/>
          <p:cNvSpPr>
            <a:spLocks noGrp="1" noChangeArrowheads="1"/>
          </p:cNvSpPr>
          <p:nvPr>
            <p:ph type="body" idx="1"/>
          </p:nvPr>
        </p:nvSpPr>
        <p:spPr bwMode="auto">
          <a:xfrm>
            <a:off x="914400" y="23622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7" name="Rectangle 13">
            <a:extLst/>
          </p:cNvPr>
          <p:cNvSpPr>
            <a:spLocks noGrp="1" noChangeArrowheads="1"/>
          </p:cNvSpPr>
          <p:nvPr>
            <p:ph type="dt" sz="half" idx="2"/>
          </p:nvPr>
        </p:nvSpPr>
        <p:spPr bwMode="auto">
          <a:xfrm>
            <a:off x="70104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eaLnBrk="1" hangingPunct="1">
              <a:defRPr kumimoji="0" sz="1400" b="1">
                <a:solidFill>
                  <a:srgbClr val="003399"/>
                </a:solidFill>
                <a:ea typeface="新細明體" pitchFamily="18" charset="-120"/>
              </a:defRPr>
            </a:lvl1pPr>
          </a:lstStyle>
          <a:p>
            <a:pPr>
              <a:defRPr/>
            </a:pPr>
            <a:r>
              <a:rPr lang="zh-TW" altLang="en-US"/>
              <a:t>96.02.11</a:t>
            </a:r>
            <a:endParaRPr lang="en-US" altLang="zh-TW"/>
          </a:p>
        </p:txBody>
      </p:sp>
      <p:sp>
        <p:nvSpPr>
          <p:cNvPr id="1038" name="Rectangle 14">
            <a:extLst/>
          </p:cNvPr>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eaLnBrk="1" hangingPunct="1">
              <a:defRPr kumimoji="0" sz="1400">
                <a:latin typeface="+mn-lt"/>
                <a:ea typeface="新細明體" pitchFamily="18" charset="-120"/>
              </a:defRPr>
            </a:lvl1pPr>
          </a:lstStyle>
          <a:p>
            <a:pPr>
              <a:defRPr/>
            </a:pPr>
            <a:endParaRPr lang="en-US" altLang="zh-TW">
              <a:solidFill>
                <a:srgbClr val="003366"/>
              </a:solidFill>
            </a:endParaRPr>
          </a:p>
        </p:txBody>
      </p:sp>
      <p:sp>
        <p:nvSpPr>
          <p:cNvPr id="1039" name="Rectangle 15">
            <a:extLst/>
          </p:cNvPr>
          <p:cNvSpPr>
            <a:spLocks noGrp="1" noChangeArrowheads="1"/>
          </p:cNvSpPr>
          <p:nvPr>
            <p:ph type="sldNum" sz="quarter" idx="4"/>
          </p:nvPr>
        </p:nvSpPr>
        <p:spPr bwMode="auto">
          <a:xfrm>
            <a:off x="84138" y="6375400"/>
            <a:ext cx="587375"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algn="l" eaLnBrk="1" hangingPunct="1">
              <a:defRPr kumimoji="0" b="1">
                <a:solidFill>
                  <a:srgbClr val="003399"/>
                </a:solidFill>
              </a:defRPr>
            </a:lvl1pPr>
          </a:lstStyle>
          <a:p>
            <a:pPr>
              <a:defRPr/>
            </a:pPr>
            <a:fld id="{BDEFAE6E-5E61-44AD-BB7B-E3D74CC2D2D0}" type="slidenum">
              <a:rPr lang="zh-TW" altLang="en-US"/>
              <a:pPr>
                <a:defRPr/>
              </a:pPr>
              <a:t>‹#›</a:t>
            </a:fld>
            <a:endParaRPr lang="en-US" altLang="zh-TW"/>
          </a:p>
        </p:txBody>
      </p:sp>
      <p:grpSp>
        <p:nvGrpSpPr>
          <p:cNvPr id="1033" name="Group 21"/>
          <p:cNvGrpSpPr>
            <a:grpSpLocks/>
          </p:cNvGrpSpPr>
          <p:nvPr/>
        </p:nvGrpSpPr>
        <p:grpSpPr bwMode="auto">
          <a:xfrm>
            <a:off x="228600" y="1981200"/>
            <a:ext cx="7391400" cy="319088"/>
            <a:chOff x="144" y="1248"/>
            <a:chExt cx="4656" cy="201"/>
          </a:xfrm>
        </p:grpSpPr>
        <p:sp>
          <p:nvSpPr>
            <p:cNvPr id="1034" name="AutoShape 12">
              <a:extLst/>
            </p:cNvPr>
            <p:cNvSpPr>
              <a:spLocks noChangeArrowheads="1"/>
            </p:cNvSpPr>
            <p:nvPr/>
          </p:nvSpPr>
          <p:spPr bwMode="auto">
            <a:xfrm>
              <a:off x="384" y="1248"/>
              <a:ext cx="4416"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1035" name="AutoShape 20">
              <a:extLst/>
            </p:cNvPr>
            <p:cNvSpPr>
              <a:spLocks noChangeArrowheads="1"/>
            </p:cNvSpPr>
            <p:nvPr/>
          </p:nvSpPr>
          <p:spPr bwMode="auto">
            <a:xfrm flipH="1">
              <a:off x="144" y="1248"/>
              <a:ext cx="248"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Tree>
    <p:extLst>
      <p:ext uri="{BB962C8B-B14F-4D97-AF65-F5344CB8AC3E}">
        <p14:creationId xmlns:p14="http://schemas.microsoft.com/office/powerpoint/2010/main" val="4086564364"/>
      </p:ext>
    </p:extLst>
  </p:cSld>
  <p:clrMap bg1="lt1" tx1="dk1" bg2="lt2" tx2="dk2" accent1="accent1" accent2="accent2" accent3="accent3" accent4="accent4" accent5="accent5" accent6="accent6" hlink="hlink" folHlink="folHlink"/>
  <p:sldLayoutIdLst>
    <p:sldLayoutId id="2147487557" r:id="rId1"/>
    <p:sldLayoutId id="2147487558" r:id="rId2"/>
    <p:sldLayoutId id="2147487559" r:id="rId3"/>
    <p:sldLayoutId id="2147487560" r:id="rId4"/>
    <p:sldLayoutId id="2147487561" r:id="rId5"/>
    <p:sldLayoutId id="2147487562" r:id="rId6"/>
    <p:sldLayoutId id="2147487563" r:id="rId7"/>
    <p:sldLayoutId id="2147487564" r:id="rId8"/>
    <p:sldLayoutId id="2147487565" r:id="rId9"/>
    <p:sldLayoutId id="2147487566" r:id="rId10"/>
    <p:sldLayoutId id="2147487567" r:id="rId11"/>
    <p:sldLayoutId id="2147487568" r:id="rId12"/>
    <p:sldLayoutId id="2147487569" r:id="rId13"/>
  </p:sldLayoutIdLst>
  <p:hf hdr="0" ftr="0" dt="0"/>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3200400" cy="6858000"/>
            <a:chOff x="0" y="0"/>
            <a:chExt cx="2016" cy="4320"/>
          </a:xfrm>
        </p:grpSpPr>
        <p:sp>
          <p:nvSpPr>
            <p:cNvPr id="1036" name="Rectangle 3">
              <a:extLst/>
            </p:cNvPr>
            <p:cNvSpPr>
              <a:spLocks noChangeArrowheads="1"/>
            </p:cNvSpPr>
            <p:nvPr/>
          </p:nvSpPr>
          <p:spPr bwMode="auto">
            <a:xfrm>
              <a:off x="0" y="0"/>
              <a:ext cx="480" cy="432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2" name="Rectangle 4">
              <a:extLst/>
            </p:cNvPr>
            <p:cNvSpPr>
              <a:spLocks noChangeArrowheads="1"/>
            </p:cNvSpPr>
            <p:nvPr/>
          </p:nvSpPr>
          <p:spPr bwMode="auto">
            <a:xfrm>
              <a:off x="432" y="0"/>
              <a:ext cx="1584" cy="6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
        <p:nvSpPr>
          <p:cNvPr id="1027" name="AutoShape 5">
            <a:extLst/>
          </p:cNvPr>
          <p:cNvSpPr>
            <a:spLocks noChangeArrowheads="1"/>
          </p:cNvSpPr>
          <p:nvPr/>
        </p:nvSpPr>
        <p:spPr bwMode="auto">
          <a:xfrm>
            <a:off x="762000" y="762000"/>
            <a:ext cx="5105400" cy="6096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defRPr/>
            </a:pPr>
            <a:endParaRPr lang="zh-TW" altLang="en-US">
              <a:solidFill>
                <a:srgbClr val="003366"/>
              </a:solidFill>
            </a:endParaRPr>
          </a:p>
        </p:txBody>
      </p:sp>
      <p:sp>
        <p:nvSpPr>
          <p:cNvPr id="1028" name="Rectangle 7"/>
          <p:cNvSpPr>
            <a:spLocks noGrp="1" noChangeArrowheads="1"/>
          </p:cNvSpPr>
          <p:nvPr>
            <p:ph type="title"/>
          </p:nvPr>
        </p:nvSpPr>
        <p:spPr bwMode="auto">
          <a:xfrm>
            <a:off x="914400" y="762000"/>
            <a:ext cx="8001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9" name="Rectangle 8"/>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7" name="Rectangle 13">
            <a:extLst/>
          </p:cNvPr>
          <p:cNvSpPr>
            <a:spLocks noGrp="1" noChangeArrowheads="1"/>
          </p:cNvSpPr>
          <p:nvPr>
            <p:ph type="dt" sz="half" idx="2"/>
          </p:nvPr>
        </p:nvSpPr>
        <p:spPr bwMode="auto">
          <a:xfrm>
            <a:off x="70104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r" eaLnBrk="1" hangingPunct="1">
              <a:defRPr kumimoji="0" sz="1400" b="1">
                <a:solidFill>
                  <a:srgbClr val="003399"/>
                </a:solidFill>
                <a:ea typeface="新細明體" charset="-120"/>
              </a:defRPr>
            </a:lvl1pPr>
          </a:lstStyle>
          <a:p>
            <a:pPr>
              <a:defRPr/>
            </a:pPr>
            <a:r>
              <a:rPr lang="zh-TW" altLang="en-US"/>
              <a:t>96.02.11</a:t>
            </a:r>
            <a:endParaRPr lang="en-US" altLang="zh-TW"/>
          </a:p>
        </p:txBody>
      </p:sp>
      <p:sp>
        <p:nvSpPr>
          <p:cNvPr id="1038" name="Rectangle 14">
            <a:extLst/>
          </p:cNvPr>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kumimoji="0" sz="1400">
                <a:latin typeface="+mn-lt"/>
                <a:ea typeface="新細明體" charset="-120"/>
              </a:defRPr>
            </a:lvl1pPr>
          </a:lstStyle>
          <a:p>
            <a:pPr>
              <a:defRPr/>
            </a:pPr>
            <a:endParaRPr lang="en-US" altLang="zh-TW">
              <a:solidFill>
                <a:srgbClr val="003366"/>
              </a:solidFill>
            </a:endParaRPr>
          </a:p>
        </p:txBody>
      </p:sp>
      <p:sp>
        <p:nvSpPr>
          <p:cNvPr id="1039" name="Rectangle 15">
            <a:extLst/>
          </p:cNvPr>
          <p:cNvSpPr>
            <a:spLocks noGrp="1" noChangeArrowheads="1"/>
          </p:cNvSpPr>
          <p:nvPr>
            <p:ph type="sldNum" sz="quarter" idx="4"/>
          </p:nvPr>
        </p:nvSpPr>
        <p:spPr bwMode="auto">
          <a:xfrm>
            <a:off x="84138" y="6375400"/>
            <a:ext cx="587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spAutoFit/>
          </a:bodyPr>
          <a:lstStyle>
            <a:lvl1pPr eaLnBrk="1" hangingPunct="1">
              <a:defRPr kumimoji="0" b="1">
                <a:solidFill>
                  <a:srgbClr val="003399"/>
                </a:solidFill>
              </a:defRPr>
            </a:lvl1pPr>
          </a:lstStyle>
          <a:p>
            <a:pPr>
              <a:defRPr/>
            </a:pPr>
            <a:fld id="{58E38ACE-F45D-4C84-A084-D8D628AFFF16}" type="slidenum">
              <a:rPr lang="zh-TW" altLang="en-US"/>
              <a:pPr>
                <a:defRPr/>
              </a:pPr>
              <a:t>‹#›</a:t>
            </a:fld>
            <a:endParaRPr lang="en-US" altLang="zh-TW"/>
          </a:p>
        </p:txBody>
      </p:sp>
      <p:grpSp>
        <p:nvGrpSpPr>
          <p:cNvPr id="1033" name="Group 21"/>
          <p:cNvGrpSpPr>
            <a:grpSpLocks/>
          </p:cNvGrpSpPr>
          <p:nvPr/>
        </p:nvGrpSpPr>
        <p:grpSpPr bwMode="auto">
          <a:xfrm>
            <a:off x="228600" y="1981200"/>
            <a:ext cx="7391400" cy="319088"/>
            <a:chOff x="144" y="1248"/>
            <a:chExt cx="4656" cy="201"/>
          </a:xfrm>
        </p:grpSpPr>
        <p:sp>
          <p:nvSpPr>
            <p:cNvPr id="1034" name="AutoShape 12">
              <a:extLst/>
            </p:cNvPr>
            <p:cNvSpPr>
              <a:spLocks noChangeArrowheads="1"/>
            </p:cNvSpPr>
            <p:nvPr/>
          </p:nvSpPr>
          <p:spPr bwMode="auto">
            <a:xfrm>
              <a:off x="384" y="1248"/>
              <a:ext cx="4416"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sp>
          <p:nvSpPr>
            <p:cNvPr id="1035" name="AutoShape 20">
              <a:extLst/>
            </p:cNvPr>
            <p:cNvSpPr>
              <a:spLocks noChangeArrowheads="1"/>
            </p:cNvSpPr>
            <p:nvPr/>
          </p:nvSpPr>
          <p:spPr bwMode="auto">
            <a:xfrm flipH="1">
              <a:off x="144" y="1248"/>
              <a:ext cx="248"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defRPr/>
              </a:pPr>
              <a:endParaRPr lang="zh-TW" altLang="en-US">
                <a:solidFill>
                  <a:srgbClr val="003366"/>
                </a:solidFill>
              </a:endParaRPr>
            </a:p>
          </p:txBody>
        </p:sp>
      </p:grpSp>
    </p:spTree>
    <p:extLst>
      <p:ext uri="{BB962C8B-B14F-4D97-AF65-F5344CB8AC3E}">
        <p14:creationId xmlns:p14="http://schemas.microsoft.com/office/powerpoint/2010/main" val="369164270"/>
      </p:ext>
    </p:extLst>
  </p:cSld>
  <p:clrMap bg1="lt1" tx1="dk1" bg2="lt2" tx2="dk2" accent1="accent1" accent2="accent2" accent3="accent3" accent4="accent4" accent5="accent5" accent6="accent6" hlink="hlink" folHlink="folHlink"/>
  <p:sldLayoutIdLst>
    <p:sldLayoutId id="2147487571" r:id="rId1"/>
    <p:sldLayoutId id="2147487572" r:id="rId2"/>
    <p:sldLayoutId id="2147487573" r:id="rId3"/>
    <p:sldLayoutId id="2147487574" r:id="rId4"/>
    <p:sldLayoutId id="2147487575" r:id="rId5"/>
    <p:sldLayoutId id="2147487576" r:id="rId6"/>
    <p:sldLayoutId id="2147487577" r:id="rId7"/>
    <p:sldLayoutId id="2147487578" r:id="rId8"/>
    <p:sldLayoutId id="2147487579" r:id="rId9"/>
    <p:sldLayoutId id="2147487580" r:id="rId10"/>
    <p:sldLayoutId id="2147487581" r:id="rId11"/>
    <p:sldLayoutId id="2147487582" r:id="rId12"/>
  </p:sldLayoutIdLst>
  <p:hf hdr="0" ftr="0" dt="0"/>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hangingPunct="1"/>
            <a:endParaRPr lang="en-US" altLang="zh-TW">
              <a:solidFill>
                <a:prstClr val="black">
                  <a:tint val="75000"/>
                </a:prstClr>
              </a:solidFill>
              <a:latin typeface="Tahoma" pitchFamily="34" charset="0"/>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hangingPunct="1"/>
            <a:endParaRPr lang="en-US" altLang="zh-TW">
              <a:solidFill>
                <a:prstClr val="black">
                  <a:tint val="75000"/>
                </a:prstClr>
              </a:solidFill>
              <a:latin typeface="Tahoma" pitchFamily="34" charset="0"/>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eaLnBrk="1" hangingPunct="1"/>
            <a:fld id="{935FEDFA-9255-46A9-93C3-92418834A988}" type="slidenum">
              <a:rPr lang="en-US" altLang="zh-TW" smtClean="0">
                <a:latin typeface="Tahoma" pitchFamily="34" charset="0"/>
              </a:rPr>
              <a:pPr eaLnBrk="1" hangingPunct="1"/>
              <a:t>‹#›</a:t>
            </a:fld>
            <a:endParaRPr lang="en-US" altLang="zh-TW">
              <a:latin typeface="Tahoma" pitchFamily="34" charset="0"/>
            </a:endParaRPr>
          </a:p>
        </p:txBody>
      </p:sp>
    </p:spTree>
    <p:extLst>
      <p:ext uri="{BB962C8B-B14F-4D97-AF65-F5344CB8AC3E}">
        <p14:creationId xmlns:p14="http://schemas.microsoft.com/office/powerpoint/2010/main" val="2723221578"/>
      </p:ext>
    </p:extLst>
  </p:cSld>
  <p:clrMap bg1="lt1" tx1="dk1" bg2="lt2" tx2="dk2" accent1="accent1" accent2="accent2" accent3="accent3" accent4="accent4" accent5="accent5" accent6="accent6" hlink="hlink" folHlink="folHlink"/>
  <p:sldLayoutIdLst>
    <p:sldLayoutId id="2147487584" r:id="rId1"/>
    <p:sldLayoutId id="2147487585" r:id="rId2"/>
    <p:sldLayoutId id="2147487586" r:id="rId3"/>
    <p:sldLayoutId id="2147487587" r:id="rId4"/>
    <p:sldLayoutId id="2147487588" r:id="rId5"/>
    <p:sldLayoutId id="2147487589" r:id="rId6"/>
    <p:sldLayoutId id="2147487590" r:id="rId7"/>
    <p:sldLayoutId id="2147487591" r:id="rId8"/>
    <p:sldLayoutId id="2147487592" r:id="rId9"/>
    <p:sldLayoutId id="2147487593" r:id="rId10"/>
    <p:sldLayoutId id="2147487594" r:id="rId11"/>
    <p:sldLayoutId id="2147487595" r:id="rId12"/>
    <p:sldLayoutId id="2147487596" r:id="rId13"/>
    <p:sldLayoutId id="2147487597" r:id="rId14"/>
    <p:sldLayoutId id="2147487598" r:id="rId15"/>
    <p:sldLayoutId id="2147487599" r:id="rId16"/>
    <p:sldLayoutId id="2147487600" r:id="rId17"/>
    <p:sldLayoutId id="2147487601" r:id="rId18"/>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eg"/><Relationship Id="rId1" Type="http://schemas.openxmlformats.org/officeDocument/2006/relationships/slideLayout" Target="../slideLayouts/slideLayout38.xml"/><Relationship Id="rId5" Type="http://schemas.openxmlformats.org/officeDocument/2006/relationships/image" Target="../media/image11.jpe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e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eg"/><Relationship Id="rId1" Type="http://schemas.openxmlformats.org/officeDocument/2006/relationships/slideLayout" Target="../slideLayouts/slideLayout46.xml"/><Relationship Id="rId4" Type="http://schemas.openxmlformats.org/officeDocument/2006/relationships/image" Target="../media/image10.jpeg"/></Relationships>
</file>

<file path=ppt/slides/_rels/slide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6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7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7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8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7.xml"/><Relationship Id="rId4" Type="http://schemas.openxmlformats.org/officeDocument/2006/relationships/image" Target="../media/image28.png"/></Relationships>
</file>

<file path=ppt/slides/_rels/slide8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57.xml"/><Relationship Id="rId4" Type="http://schemas.openxmlformats.org/officeDocument/2006/relationships/image" Target="../media/image29.png"/></Relationships>
</file>

<file path=ppt/slides/_rels/slide8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8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8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8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8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jpeg"/><Relationship Id="rId1" Type="http://schemas.openxmlformats.org/officeDocument/2006/relationships/slideLayout" Target="../slideLayouts/slideLayout46.xml"/><Relationship Id="rId4" Type="http://schemas.openxmlformats.org/officeDocument/2006/relationships/image" Target="../media/image32.png"/></Relationships>
</file>

<file path=ppt/slides/_rels/slide9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jpeg"/><Relationship Id="rId1" Type="http://schemas.openxmlformats.org/officeDocument/2006/relationships/slideLayout" Target="../slideLayouts/slideLayout46.xml"/><Relationship Id="rId4" Type="http://schemas.openxmlformats.org/officeDocument/2006/relationships/image" Target="../media/image34.png"/></Relationships>
</file>

<file path=ppt/slides/_rels/slide9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9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9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0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6.xml"/></Relationships>
</file>

<file path=ppt/slides/_rels/slide10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8.jpeg"/><Relationship Id="rId1" Type="http://schemas.openxmlformats.org/officeDocument/2006/relationships/slideLayout" Target="../slideLayouts/slideLayout36.xml"/></Relationships>
</file>

<file path=ppt/slides/_rels/slide10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9.xml"/></Relationships>
</file>

<file path=ppt/slides/_rels/slide1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9.xml"/></Relationships>
</file>

<file path=ppt/slides/_rels/slide1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44.png"/></Relationships>
</file>

<file path=ppt/slides/_rels/slide1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1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1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8.jpeg"/><Relationship Id="rId1" Type="http://schemas.openxmlformats.org/officeDocument/2006/relationships/slideLayout" Target="../slideLayouts/slideLayout82.xml"/></Relationships>
</file>

<file path=ppt/slides/_rels/slide1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jpeg"/><Relationship Id="rId1" Type="http://schemas.openxmlformats.org/officeDocument/2006/relationships/slideLayout" Target="../slideLayouts/slideLayout82.xml"/></Relationships>
</file>

<file path=ppt/slides/_rels/slide1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1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1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1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jpeg"/><Relationship Id="rId1" Type="http://schemas.openxmlformats.org/officeDocument/2006/relationships/slideLayout" Target="../slideLayouts/slideLayout61.xml"/><Relationship Id="rId4" Type="http://schemas.openxmlformats.org/officeDocument/2006/relationships/image" Target="../media/image48.png"/></Relationships>
</file>

<file path=ppt/slides/_rels/slide1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1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1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1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1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5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1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1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15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15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15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_rels/slide16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1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1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16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1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16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1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5.xml"/></Relationships>
</file>

<file path=ppt/slides/_rels/slide1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2.xml"/></Relationships>
</file>

<file path=ppt/slides/_rels/slide1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132.xml"/></Relationships>
</file>

<file path=ppt/slides/_rels/slide1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7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50.png"/></Relationships>
</file>

<file path=ppt/slides/_rels/slide18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18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8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8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19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9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9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9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0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0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0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www.pcc.gov.tw/pccap2/TMPLfronted/ChtIndex.do?site=002" TargetMode="External"/><Relationship Id="rId1" Type="http://schemas.openxmlformats.org/officeDocument/2006/relationships/slideLayout" Target="../slideLayouts/slideLayout144.xml"/></Relationships>
</file>

<file path=ppt/slides/_rels/slide20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49.xml"/></Relationships>
</file>

<file path=ppt/slides/_rels/slide20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49.xml"/></Relationships>
</file>

<file path=ppt/slides/_rels/slide20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0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0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2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2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2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2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8.jpeg"/><Relationship Id="rId1" Type="http://schemas.openxmlformats.org/officeDocument/2006/relationships/slideLayout" Target="../slideLayouts/slideLayout34.xml"/><Relationship Id="rId4" Type="http://schemas.openxmlformats.org/officeDocument/2006/relationships/image" Target="../media/image11.jpeg"/></Relationships>
</file>

<file path=ppt/slides/_rels/slide2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2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71.xml"/><Relationship Id="rId5" Type="http://schemas.openxmlformats.org/officeDocument/2006/relationships/image" Target="../media/image58.png"/><Relationship Id="rId4" Type="http://schemas.openxmlformats.org/officeDocument/2006/relationships/image" Target="../media/image57.png"/></Relationships>
</file>

<file path=ppt/slides/_rels/slide2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2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2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60.png"/></Relationships>
</file>

<file path=ppt/slides/_rels/slide2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62.png"/></Relationships>
</file>

<file path=ppt/slides/_rels/slide2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2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64.png"/></Relationships>
</file>

<file path=ppt/slides/_rels/slide2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66.png"/></Relationships>
</file>

<file path=ppt/slides/_rels/slide2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5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4.xml"/></Relationships>
</file>

<file path=ppt/slides/_rels/slide2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1.xml"/></Relationships>
</file>

<file path=ppt/slides/_rels/slide2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5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6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6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6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27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 Id="rId4" Type="http://schemas.openxmlformats.org/officeDocument/2006/relationships/image" Target="../media/image70.png"/></Relationships>
</file>

<file path=ppt/slides/_rels/slide27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80.xml"/><Relationship Id="rId4" Type="http://schemas.openxmlformats.org/officeDocument/2006/relationships/image" Target="../media/image10.jpeg"/></Relationships>
</file>

<file path=ppt/slides/_rels/slide2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7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7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7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71.png"/></Relationships>
</file>

<file path=ppt/slides/_rels/slide28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8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8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9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11.jpeg"/></Relationships>
</file>

<file path=ppt/slides/_rels/slide2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9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9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9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2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jpeg"/><Relationship Id="rId1" Type="http://schemas.openxmlformats.org/officeDocument/2006/relationships/slideLayout" Target="../slideLayouts/slideLayout46.xml"/><Relationship Id="rId4" Type="http://schemas.openxmlformats.org/officeDocument/2006/relationships/image" Target="../media/image76.png"/></Relationships>
</file>

<file path=ppt/slides/_rels/slide2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2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jpeg"/><Relationship Id="rId1" Type="http://schemas.openxmlformats.org/officeDocument/2006/relationships/slideLayout" Target="../slideLayouts/slideLayout46.xml"/></Relationships>
</file>

<file path=ppt/slides/_rels/slide30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30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0.xml"/></Relationships>
</file>

<file path=ppt/slides/_rels/slide30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30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1986" name="Rectangle 2">
            <a:extLst>
              <a:ext uri="{FF2B5EF4-FFF2-40B4-BE49-F238E27FC236}"/>
            </a:extLst>
          </p:cNvPr>
          <p:cNvSpPr>
            <a:spLocks noGrp="1" noChangeArrowheads="1"/>
          </p:cNvSpPr>
          <p:nvPr>
            <p:ph type="ctrTitle"/>
          </p:nvPr>
        </p:nvSpPr>
        <p:spPr>
          <a:xfrm>
            <a:off x="1115616" y="2060848"/>
            <a:ext cx="7200800" cy="1260140"/>
          </a:xfrm>
        </p:spPr>
        <p:txBody>
          <a:bodyPr/>
          <a:lstStyle/>
          <a:p>
            <a:pPr eaLnBrk="1" hangingPunct="1">
              <a:lnSpc>
                <a:spcPts val="4700"/>
              </a:lnSpc>
              <a:defRPr/>
            </a:pPr>
            <a:r>
              <a:rPr lang="zh-TW" altLang="en-US" sz="4000">
                <a:solidFill>
                  <a:srgbClr val="000066"/>
                </a:solidFill>
                <a:latin typeface="微軟正黑體" panose="020B0604030504040204" pitchFamily="34" charset="-120"/>
                <a:ea typeface="微軟正黑體" panose="020B0604030504040204" pitchFamily="34" charset="-120"/>
              </a:rPr>
              <a:t>工程</a:t>
            </a:r>
            <a:r>
              <a:rPr lang="zh-TW" altLang="en-US" sz="4000" smtClean="0">
                <a:solidFill>
                  <a:srgbClr val="000066"/>
                </a:solidFill>
                <a:latin typeface="微軟正黑體" panose="020B0604030504040204" pitchFamily="34" charset="-120"/>
                <a:ea typeface="微軟正黑體" panose="020B0604030504040204" pitchFamily="34" charset="-120"/>
              </a:rPr>
              <a:t>採購作業與履約管理實務及缺失</a:t>
            </a:r>
            <a:r>
              <a:rPr lang="zh-TW" altLang="en-US" sz="4000">
                <a:solidFill>
                  <a:srgbClr val="000066"/>
                </a:solidFill>
                <a:latin typeface="微軟正黑體" panose="020B0604030504040204" pitchFamily="34" charset="-120"/>
                <a:ea typeface="微軟正黑體" panose="020B0604030504040204" pitchFamily="34" charset="-120"/>
              </a:rPr>
              <a:t>案例研析</a:t>
            </a:r>
            <a:endParaRPr lang="zh-TW" altLang="en-US" sz="4000" dirty="0">
              <a:solidFill>
                <a:srgbClr val="660033"/>
              </a:solidFill>
              <a:latin typeface="微軟正黑體" panose="020B0604030504040204" pitchFamily="34" charset="-120"/>
              <a:ea typeface="微軟正黑體" panose="020B0604030504040204" pitchFamily="34" charset="-120"/>
            </a:endParaRPr>
          </a:p>
        </p:txBody>
      </p:sp>
      <p:sp>
        <p:nvSpPr>
          <p:cNvPr id="93187" name="Rectangle 3"/>
          <p:cNvSpPr>
            <a:spLocks noGrp="1" noChangeArrowheads="1"/>
          </p:cNvSpPr>
          <p:nvPr>
            <p:ph type="subTitle" idx="1"/>
          </p:nvPr>
        </p:nvSpPr>
        <p:spPr>
          <a:xfrm>
            <a:off x="2843213" y="4005263"/>
            <a:ext cx="4364037" cy="635000"/>
          </a:xfrm>
        </p:spPr>
        <p:txBody>
          <a:bodyPr/>
          <a:lstStyle/>
          <a:p>
            <a:pPr eaLnBrk="1" hangingPunct="1"/>
            <a:r>
              <a:rPr lang="zh-TW" altLang="en-US" sz="3200" b="1" smtClean="0">
                <a:solidFill>
                  <a:srgbClr val="000000"/>
                </a:solidFill>
                <a:latin typeface="Times New Roman" panose="02020603050405020304" pitchFamily="18" charset="0"/>
                <a:ea typeface="標楷體" panose="03000509000000000000" pitchFamily="65" charset="-120"/>
              </a:rPr>
              <a:t>報告人：張  錦  川</a:t>
            </a:r>
          </a:p>
        </p:txBody>
      </p:sp>
      <p:sp>
        <p:nvSpPr>
          <p:cNvPr id="93188" name="Rectangle 4"/>
          <p:cNvSpPr>
            <a:spLocks noChangeArrowheads="1"/>
          </p:cNvSpPr>
          <p:nvPr/>
        </p:nvSpPr>
        <p:spPr bwMode="auto">
          <a:xfrm>
            <a:off x="2817812" y="4643438"/>
            <a:ext cx="4814527"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eaLnBrk="1" hangingPunct="1">
              <a:buClr>
                <a:srgbClr val="003366"/>
              </a:buClr>
              <a:buFont typeface="Wingdings" panose="05000000000000000000" pitchFamily="2" charset="2"/>
              <a:buNone/>
            </a:pPr>
            <a:r>
              <a:rPr lang="zh-TW" altLang="en-US" sz="3200" b="1">
                <a:solidFill>
                  <a:srgbClr val="000000"/>
                </a:solidFill>
                <a:latin typeface="Times New Roman" panose="02020603050405020304" pitchFamily="18" charset="0"/>
                <a:ea typeface="標楷體" panose="03000509000000000000" pitchFamily="65" charset="-120"/>
              </a:rPr>
              <a:t>日　期：</a:t>
            </a:r>
            <a:r>
              <a:rPr lang="en-US" altLang="zh-TW" sz="3200" b="1" smtClean="0">
                <a:solidFill>
                  <a:srgbClr val="660033"/>
                </a:solidFill>
                <a:latin typeface="Times New Roman" panose="02020603050405020304" pitchFamily="18" charset="0"/>
                <a:ea typeface="標楷體" panose="03000509000000000000" pitchFamily="65" charset="-120"/>
              </a:rPr>
              <a:t>113.10.22-23</a:t>
            </a:r>
            <a:endParaRPr lang="en-US" altLang="zh-TW" sz="3200" b="1">
              <a:solidFill>
                <a:srgbClr val="660033"/>
              </a:solidFill>
              <a:latin typeface="Times New Roman" panose="02020603050405020304" pitchFamily="18" charset="0"/>
              <a:ea typeface="標楷體" panose="03000509000000000000" pitchFamily="65" charset="-120"/>
            </a:endParaRPr>
          </a:p>
        </p:txBody>
      </p:sp>
      <p:sp>
        <p:nvSpPr>
          <p:cNvPr id="6" name="Text Box 8"/>
          <p:cNvSpPr txBox="1">
            <a:spLocks noChangeArrowheads="1"/>
          </p:cNvSpPr>
          <p:nvPr/>
        </p:nvSpPr>
        <p:spPr bwMode="auto">
          <a:xfrm>
            <a:off x="287524" y="307220"/>
            <a:ext cx="442849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a:spcBef>
                <a:spcPct val="0"/>
              </a:spcBef>
              <a:buClrTx/>
              <a:buSzTx/>
              <a:buFontTx/>
              <a:buNone/>
            </a:pPr>
            <a:r>
              <a:rPr lang="zh-TW" altLang="en-US" sz="3600" b="1" smtClean="0">
                <a:solidFill>
                  <a:srgbClr val="660033"/>
                </a:solidFill>
                <a:latin typeface="微軟正黑體" panose="020B0604030504040204" pitchFamily="34" charset="-120"/>
                <a:ea typeface="微軟正黑體" panose="020B0604030504040204" pitchFamily="34" charset="-120"/>
              </a:rPr>
              <a:t>農業部農田水利</a:t>
            </a:r>
            <a:r>
              <a:rPr lang="zh-TW" altLang="en-US" sz="3600" b="1">
                <a:solidFill>
                  <a:srgbClr val="660033"/>
                </a:solidFill>
                <a:latin typeface="微軟正黑體" panose="020B0604030504040204" pitchFamily="34" charset="-120"/>
                <a:ea typeface="微軟正黑體" panose="020B0604030504040204" pitchFamily="34" charset="-120"/>
              </a:rPr>
              <a:t>署</a:t>
            </a:r>
          </a:p>
        </p:txBody>
      </p:sp>
    </p:spTree>
    <p:extLst>
      <p:ext uri="{BB962C8B-B14F-4D97-AF65-F5344CB8AC3E}">
        <p14:creationId xmlns:p14="http://schemas.microsoft.com/office/powerpoint/2010/main" val="2121106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4B7C111B-3CE1-4FA7-A3FA-0FFCF80ABABB}" type="slidenum">
              <a:rPr kumimoji="0" lang="en-US" altLang="zh-TW" sz="1400" smtClean="0">
                <a:solidFill>
                  <a:srgbClr val="AD1F1F"/>
                </a:solidFill>
              </a:rPr>
              <a:pPr eaLnBrk="1" hangingPunct="1">
                <a:defRPr/>
              </a:pPr>
              <a:t>2</a:t>
            </a:fld>
            <a:endParaRPr kumimoji="0" lang="en-US" altLang="zh-TW" sz="1400" smtClean="0">
              <a:solidFill>
                <a:srgbClr val="AD1F1F"/>
              </a:solidFill>
            </a:endParaRPr>
          </a:p>
        </p:txBody>
      </p:sp>
      <p:sp>
        <p:nvSpPr>
          <p:cNvPr id="12291" name="Rectangle 3"/>
          <p:cNvSpPr>
            <a:spLocks noGrp="1" noChangeArrowheads="1"/>
          </p:cNvSpPr>
          <p:nvPr>
            <p:ph sz="half" idx="1"/>
          </p:nvPr>
        </p:nvSpPr>
        <p:spPr>
          <a:xfrm>
            <a:off x="560528" y="1268761"/>
            <a:ext cx="8431072" cy="4608512"/>
          </a:xfrm>
        </p:spPr>
        <p:txBody>
          <a:bodyPr/>
          <a:lstStyle/>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ea typeface="微軟正黑體" panose="020B0604030504040204" pitchFamily="34" charset="-120"/>
              </a:rPr>
              <a:t>技術服務</a:t>
            </a:r>
            <a:r>
              <a:rPr lang="zh-TW" altLang="en-US" sz="3200" b="1" smtClean="0">
                <a:solidFill>
                  <a:srgbClr val="000066"/>
                </a:solidFill>
                <a:latin typeface="微軟正黑體" panose="020B0604030504040204" pitchFamily="34" charset="-120"/>
                <a:ea typeface="微軟正黑體" panose="020B0604030504040204" pitchFamily="34" charset="-120"/>
              </a:rPr>
              <a:t>特性 </a:t>
            </a:r>
            <a:r>
              <a:rPr lang="en-US" altLang="zh-TW" sz="3200" b="1" smtClean="0">
                <a:solidFill>
                  <a:srgbClr val="000066"/>
                </a:solidFill>
                <a:latin typeface="微軟正黑體" panose="020B0604030504040204" pitchFamily="34" charset="-120"/>
                <a:ea typeface="微軟正黑體" panose="020B0604030504040204" pitchFamily="34" charset="-120"/>
              </a:rPr>
              <a:t>VS</a:t>
            </a:r>
            <a:r>
              <a:rPr lang="en-US" altLang="zh-TW" sz="3200" b="1">
                <a:solidFill>
                  <a:srgbClr val="000066"/>
                </a:solidFill>
                <a:latin typeface="微軟正黑體" panose="020B0604030504040204" pitchFamily="34" charset="-120"/>
                <a:ea typeface="微軟正黑體" panose="020B0604030504040204" pitchFamily="34" charset="-120"/>
              </a:rPr>
              <a:t>.</a:t>
            </a:r>
            <a:r>
              <a:rPr lang="zh-TW" altLang="en-US" sz="3200" b="1">
                <a:solidFill>
                  <a:srgbClr val="000066"/>
                </a:solidFill>
                <a:latin typeface="微軟正黑體" panose="020B0604030504040204" pitchFamily="34" charset="-120"/>
                <a:ea typeface="微軟正黑體" panose="020B0604030504040204" pitchFamily="34" charset="-120"/>
              </a:rPr>
              <a:t>採購法相關規定</a:t>
            </a:r>
          </a:p>
          <a:p>
            <a:pPr marL="358775" indent="-358775" eaLnBrk="1" hangingPunct="1">
              <a:spcBef>
                <a:spcPts val="0"/>
              </a:spcBef>
              <a:spcAft>
                <a:spcPts val="0"/>
              </a:spcAft>
              <a:buClrTx/>
              <a:buFont typeface="Wingdings" panose="05000000000000000000" pitchFamily="2" charset="2"/>
              <a:buChar char="n"/>
              <a:defRPr/>
            </a:pPr>
            <a:r>
              <a:rPr lang="zh-TW" altLang="en-US" sz="3200" b="1" smtClean="0">
                <a:solidFill>
                  <a:srgbClr val="000066"/>
                </a:solidFill>
                <a:latin typeface="微軟正黑體" panose="020B0604030504040204" pitchFamily="34" charset="-120"/>
              </a:rPr>
              <a:t>工程</a:t>
            </a:r>
            <a:r>
              <a:rPr lang="zh-TW" altLang="en-US" sz="3200" b="1">
                <a:solidFill>
                  <a:srgbClr val="000066"/>
                </a:solidFill>
                <a:latin typeface="微軟正黑體" panose="020B0604030504040204" pitchFamily="34" charset="-120"/>
              </a:rPr>
              <a:t>及技術服務</a:t>
            </a:r>
            <a:r>
              <a:rPr lang="zh-TW" altLang="en-US" sz="3200" b="1" smtClean="0">
                <a:solidFill>
                  <a:srgbClr val="000066"/>
                </a:solidFill>
                <a:latin typeface="微軟正黑體" panose="020B0604030504040204" pitchFamily="34" charset="-120"/>
              </a:rPr>
              <a:t>採購擬</a:t>
            </a:r>
            <a:r>
              <a:rPr lang="zh-TW" altLang="en-US" sz="3200" b="1">
                <a:solidFill>
                  <a:srgbClr val="000066"/>
                </a:solidFill>
                <a:latin typeface="微軟正黑體" panose="020B0604030504040204" pitchFamily="34" charset="-120"/>
              </a:rPr>
              <a:t>製招標文件</a:t>
            </a:r>
            <a:r>
              <a:rPr lang="zh-TW" altLang="en-US" sz="3200" b="1" smtClean="0">
                <a:solidFill>
                  <a:srgbClr val="000066"/>
                </a:solidFill>
                <a:latin typeface="微軟正黑體" panose="020B0604030504040204" pitchFamily="34" charset="-120"/>
              </a:rPr>
              <a:t>注意事項</a:t>
            </a:r>
            <a:endParaRPr lang="zh-TW" altLang="en-US" sz="3200" b="1">
              <a:solidFill>
                <a:srgbClr val="000066"/>
              </a:solidFill>
              <a:latin typeface="微軟正黑體" panose="020B0604030504040204" pitchFamily="34" charset="-120"/>
              <a:ea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主要部分訂定缺失態樣</a:t>
            </a:r>
            <a:endParaRPr lang="en-US" altLang="zh-TW" sz="3200" b="1" smtClean="0">
              <a:solidFill>
                <a:srgbClr val="000066"/>
              </a:solidFill>
              <a:latin typeface="微軟正黑體" panose="020B0604030504040204" pitchFamily="34" charset="-120"/>
              <a:ea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各行業公會</a:t>
            </a:r>
            <a:r>
              <a:rPr lang="zh-TW" altLang="en-US" sz="3200" b="1" smtClean="0">
                <a:solidFill>
                  <a:srgbClr val="000066"/>
                </a:solidFill>
                <a:latin typeface="微軟正黑體" panose="020B0604030504040204" pitchFamily="34" charset="-120"/>
              </a:rPr>
              <a:t>會員證</a:t>
            </a:r>
            <a:endParaRPr lang="en-US" altLang="zh-TW" sz="3200" b="1" smtClean="0">
              <a:solidFill>
                <a:srgbClr val="000066"/>
              </a:solidFill>
              <a:latin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各行業登記證</a:t>
            </a:r>
            <a:r>
              <a:rPr lang="zh-TW" altLang="en-US" sz="3200" b="1" smtClean="0">
                <a:solidFill>
                  <a:srgbClr val="000066"/>
                </a:solidFill>
                <a:latin typeface="微軟正黑體" panose="020B0604030504040204" pitchFamily="34" charset="-120"/>
              </a:rPr>
              <a:t>及承攬</a:t>
            </a:r>
            <a:r>
              <a:rPr lang="zh-TW" altLang="en-US" sz="3200" b="1">
                <a:solidFill>
                  <a:srgbClr val="000066"/>
                </a:solidFill>
                <a:latin typeface="微軟正黑體" panose="020B0604030504040204" pitchFamily="34" charset="-120"/>
              </a:rPr>
              <a:t>工程手冊</a:t>
            </a:r>
            <a:endParaRPr lang="zh-TW" altLang="en-US" sz="3200" b="1">
              <a:solidFill>
                <a:srgbClr val="000066"/>
              </a:solidFill>
              <a:latin typeface="微軟正黑體" panose="020B0604030504040204" pitchFamily="34" charset="-120"/>
              <a:ea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規格訂定注意事項</a:t>
            </a:r>
            <a:endParaRPr lang="zh-TW" altLang="en-US" sz="3200" b="1">
              <a:solidFill>
                <a:srgbClr val="000066"/>
              </a:solidFill>
              <a:latin typeface="微軟正黑體" panose="020B0604030504040204" pitchFamily="34" charset="-120"/>
              <a:ea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合理訂定等標</a:t>
            </a:r>
            <a:r>
              <a:rPr lang="zh-TW" altLang="en-US" sz="3200" b="1" smtClean="0">
                <a:solidFill>
                  <a:srgbClr val="000066"/>
                </a:solidFill>
                <a:latin typeface="微軟正黑體" panose="020B0604030504040204" pitchFamily="34" charset="-120"/>
              </a:rPr>
              <a:t>期</a:t>
            </a:r>
            <a:endParaRPr lang="en-US" altLang="zh-TW" sz="3200" b="1" smtClean="0">
              <a:solidFill>
                <a:srgbClr val="000066"/>
              </a:solidFill>
              <a:latin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a:solidFill>
                  <a:srgbClr val="000066"/>
                </a:solidFill>
                <a:latin typeface="微軟正黑體" panose="020B0604030504040204" pitchFamily="34" charset="-120"/>
              </a:rPr>
              <a:t>工程保險及專業責任險約定事項</a:t>
            </a:r>
            <a:endParaRPr lang="zh-TW" altLang="en-US" sz="3200" b="1">
              <a:solidFill>
                <a:srgbClr val="000066"/>
              </a:solidFill>
              <a:latin typeface="微軟正黑體" panose="020B0604030504040204" pitchFamily="34" charset="-120"/>
              <a:ea typeface="微軟正黑體" panose="020B0604030504040204" pitchFamily="34" charset="-120"/>
            </a:endParaRPr>
          </a:p>
          <a:p>
            <a:pPr marL="358775" indent="-358775" eaLnBrk="1" hangingPunct="1">
              <a:spcBef>
                <a:spcPts val="0"/>
              </a:spcBef>
              <a:spcAft>
                <a:spcPts val="0"/>
              </a:spcAft>
              <a:buClrTx/>
              <a:buFont typeface="Wingdings" panose="05000000000000000000" pitchFamily="2" charset="2"/>
              <a:buChar char="n"/>
              <a:defRPr/>
            </a:pPr>
            <a:r>
              <a:rPr lang="zh-TW" altLang="en-US" sz="3200" b="1" smtClean="0">
                <a:solidFill>
                  <a:srgbClr val="000066"/>
                </a:solidFill>
                <a:latin typeface="微軟正黑體" panose="020B0604030504040204" pitchFamily="34" charset="-120"/>
                <a:ea typeface="微軟正黑體" panose="020B0604030504040204" pitchFamily="34" charset="-120"/>
              </a:rPr>
              <a:t>技術</a:t>
            </a:r>
            <a:r>
              <a:rPr lang="zh-TW" altLang="en-US" sz="3200" b="1">
                <a:solidFill>
                  <a:srgbClr val="000066"/>
                </a:solidFill>
                <a:latin typeface="微軟正黑體" panose="020B0604030504040204" pitchFamily="34" charset="-120"/>
                <a:ea typeface="微軟正黑體" panose="020B0604030504040204" pitchFamily="34" charset="-120"/>
              </a:rPr>
              <a:t>服務</a:t>
            </a:r>
            <a:r>
              <a:rPr lang="en-US" altLang="zh-TW" sz="3200" b="1">
                <a:solidFill>
                  <a:srgbClr val="000066"/>
                </a:solidFill>
                <a:latin typeface="微軟正黑體" panose="020B0604030504040204" pitchFamily="34" charset="-120"/>
                <a:ea typeface="微軟正黑體" panose="020B0604030504040204" pitchFamily="34" charset="-120"/>
              </a:rPr>
              <a:t>-</a:t>
            </a:r>
            <a:r>
              <a:rPr lang="zh-TW" altLang="en-US" sz="3200" b="1">
                <a:solidFill>
                  <a:srgbClr val="000066"/>
                </a:solidFill>
                <a:latin typeface="微軟正黑體" panose="020B0604030504040204" pitchFamily="34" charset="-120"/>
                <a:ea typeface="微軟正黑體" panose="020B0604030504040204" pitchFamily="34" charset="-120"/>
              </a:rPr>
              <a:t>履約</a:t>
            </a:r>
            <a:r>
              <a:rPr lang="zh-TW" altLang="en-US" sz="3200" b="1" smtClean="0">
                <a:solidFill>
                  <a:srgbClr val="000066"/>
                </a:solidFill>
                <a:latin typeface="微軟正黑體" panose="020B0604030504040204" pitchFamily="34" charset="-120"/>
                <a:ea typeface="微軟正黑體" panose="020B0604030504040204" pitchFamily="34" charset="-120"/>
              </a:rPr>
              <a:t>管理</a:t>
            </a:r>
            <a:endParaRPr lang="zh-TW" altLang="en-US" sz="3200" b="1">
              <a:solidFill>
                <a:srgbClr val="000066"/>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395536" y="188640"/>
            <a:ext cx="3312368" cy="891480"/>
          </a:xfrm>
          <a:prstGeom prst="horizontalScroll">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chemeClr val="bg1"/>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大　　綱</a:t>
            </a:r>
            <a:endParaRPr lang="zh-TW" altLang="en-US" sz="4000" b="1" dirty="0">
              <a:solidFill>
                <a:schemeClr val="bg1"/>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4B7C111B-3CE1-4FA7-A3FA-0FFCF80ABABB}" type="slidenum">
              <a:rPr kumimoji="0" lang="en-US" altLang="zh-TW" sz="1400" smtClean="0">
                <a:solidFill>
                  <a:srgbClr val="AD1F1F"/>
                </a:solidFill>
              </a:rPr>
              <a:pPr eaLnBrk="1" hangingPunct="1">
                <a:defRPr/>
              </a:pPr>
              <a:t>3</a:t>
            </a:fld>
            <a:endParaRPr kumimoji="0" lang="en-US" altLang="zh-TW" sz="1400" smtClean="0">
              <a:solidFill>
                <a:srgbClr val="AD1F1F"/>
              </a:solidFill>
            </a:endParaRPr>
          </a:p>
        </p:txBody>
      </p:sp>
      <p:sp>
        <p:nvSpPr>
          <p:cNvPr id="12291" name="Rectangle 3"/>
          <p:cNvSpPr>
            <a:spLocks noGrp="1" noChangeArrowheads="1"/>
          </p:cNvSpPr>
          <p:nvPr>
            <p:ph sz="half" idx="1"/>
          </p:nvPr>
        </p:nvSpPr>
        <p:spPr>
          <a:xfrm>
            <a:off x="323528" y="1124744"/>
            <a:ext cx="8136904" cy="4824535"/>
          </a:xfrm>
        </p:spPr>
        <p:txBody>
          <a:bodyPr/>
          <a:lstStyle/>
          <a:p>
            <a:pPr eaLnBrk="1" hangingPunct="1">
              <a:spcBef>
                <a:spcPts val="0"/>
              </a:spcBef>
              <a:spcAft>
                <a:spcPts val="600"/>
              </a:spcAft>
              <a:buClr>
                <a:srgbClr val="C00000"/>
              </a:buClr>
              <a:buFont typeface="Wingdings" panose="05000000000000000000" pitchFamily="2" charset="2"/>
              <a:buChar char="n"/>
              <a:defRPr/>
            </a:pPr>
            <a:r>
              <a:rPr lang="zh-TW" altLang="en-US" sz="3000" b="1">
                <a:solidFill>
                  <a:srgbClr val="006600"/>
                </a:solidFill>
                <a:latin typeface="微軟正黑體" panose="020B0604030504040204" pitchFamily="34" charset="-120"/>
              </a:rPr>
              <a:t>工程履約</a:t>
            </a:r>
            <a:r>
              <a:rPr lang="zh-TW" altLang="en-US" sz="3000" b="1" smtClean="0">
                <a:solidFill>
                  <a:srgbClr val="006600"/>
                </a:solidFill>
                <a:latin typeface="微軟正黑體" panose="020B0604030504040204" pitchFamily="34" charset="-120"/>
              </a:rPr>
              <a:t>管理全貌</a:t>
            </a:r>
            <a:r>
              <a:rPr lang="zh-TW" altLang="en-US" sz="3000" b="1">
                <a:solidFill>
                  <a:srgbClr val="006600"/>
                </a:solidFill>
                <a:latin typeface="微軟正黑體" panose="020B0604030504040204" pitchFamily="34" charset="-120"/>
              </a:rPr>
              <a:t>與權責</a:t>
            </a:r>
            <a:endParaRPr lang="en-US" altLang="zh-TW" sz="3000" b="1" smtClean="0">
              <a:solidFill>
                <a:srgbClr val="006600"/>
              </a:solidFill>
              <a:latin typeface="微軟正黑體" panose="020B0604030504040204" pitchFamily="34" charset="-120"/>
            </a:endParaRPr>
          </a:p>
          <a:p>
            <a:pPr marL="0" indent="0" eaLnBrk="1" hangingPunct="1">
              <a:spcBef>
                <a:spcPts val="0"/>
              </a:spcBef>
              <a:spcAft>
                <a:spcPts val="600"/>
              </a:spcAft>
              <a:buClrTx/>
              <a:buNone/>
              <a:defRPr/>
            </a:pPr>
            <a:r>
              <a:rPr lang="zh-TW" altLang="en-US" sz="3000" b="1" smtClean="0">
                <a:solidFill>
                  <a:srgbClr val="0000FF"/>
                </a:solidFill>
                <a:latin typeface="微軟正黑體" panose="020B0604030504040204" pitchFamily="34" charset="-120"/>
              </a:rPr>
              <a:t>一</a:t>
            </a:r>
            <a:r>
              <a:rPr lang="zh-TW" altLang="en-US" sz="3000" b="1">
                <a:solidFill>
                  <a:srgbClr val="0000FF"/>
                </a:solidFill>
                <a:latin typeface="微軟正黑體" panose="020B0604030504040204" pitchFamily="34" charset="-120"/>
              </a:rPr>
              <a:t>、 工程進度管理、案例解析</a:t>
            </a:r>
            <a:endParaRPr lang="zh-TW" altLang="en-US" sz="3000" b="1">
              <a:solidFill>
                <a:srgbClr val="0000FF"/>
              </a:solidFill>
              <a:latin typeface="微軟正黑體" panose="020B0604030504040204" pitchFamily="34" charset="-120"/>
              <a:ea typeface="微軟正黑體" panose="020B0604030504040204" pitchFamily="34" charset="-120"/>
            </a:endParaRPr>
          </a:p>
          <a:p>
            <a:pPr marL="358775" indent="-358775" eaLnBrk="1" hangingPunct="1">
              <a:spcBef>
                <a:spcPts val="12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影響工程</a:t>
            </a:r>
            <a:r>
              <a:rPr lang="zh-TW" altLang="en-US" sz="3000" b="1" smtClean="0">
                <a:solidFill>
                  <a:srgbClr val="000066"/>
                </a:solidFill>
                <a:latin typeface="微軟正黑體" panose="020B0604030504040204" pitchFamily="34" charset="-120"/>
              </a:rPr>
              <a:t>進度之因素</a:t>
            </a:r>
            <a:endParaRPr lang="zh-TW" altLang="en-US" sz="3000" b="1">
              <a:solidFill>
                <a:srgbClr val="000066"/>
              </a:solidFill>
              <a:latin typeface="微軟正黑體" panose="020B0604030504040204" pitchFamily="34" charset="-120"/>
            </a:endParaRPr>
          </a:p>
          <a:p>
            <a:pPr marL="358775" indent="-358775" eaLnBrk="1" hangingPunct="1">
              <a:spcBef>
                <a:spcPts val="12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履約期限約定、施工預定進度</a:t>
            </a:r>
          </a:p>
          <a:p>
            <a:pPr marL="358775" indent="-358775" eaLnBrk="1" hangingPunct="1">
              <a:spcBef>
                <a:spcPts val="12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施工進度調整、工期核算、工期檢討</a:t>
            </a:r>
          </a:p>
          <a:p>
            <a:pPr marL="358775" indent="-358775" eaLnBrk="1" hangingPunct="1">
              <a:spcBef>
                <a:spcPts val="12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廠商</a:t>
            </a:r>
            <a:r>
              <a:rPr lang="zh-TW" altLang="en-US" sz="3000" b="1">
                <a:solidFill>
                  <a:srgbClr val="000066"/>
                </a:solidFill>
                <a:latin typeface="微軟正黑體" panose="020B0604030504040204" pitchFamily="34" charset="-120"/>
              </a:rPr>
              <a:t>延誤履約進度案、</a:t>
            </a:r>
            <a:r>
              <a:rPr lang="zh-TW" altLang="en-US" sz="3000" b="1" smtClean="0">
                <a:solidFill>
                  <a:srgbClr val="000066"/>
                </a:solidFill>
                <a:latin typeface="微軟正黑體" panose="020B0604030504040204" pitchFamily="34" charset="-120"/>
              </a:rPr>
              <a:t>違約金處置</a:t>
            </a:r>
            <a:endParaRPr lang="zh-TW" altLang="en-US" sz="3000" b="1">
              <a:solidFill>
                <a:srgbClr val="000066"/>
              </a:solidFill>
              <a:latin typeface="微軟正黑體" panose="020B0604030504040204" pitchFamily="34" charset="-120"/>
            </a:endParaRPr>
          </a:p>
          <a:p>
            <a:pPr marL="358775" indent="-358775" eaLnBrk="1" hangingPunct="1">
              <a:spcBef>
                <a:spcPts val="12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工程進度管控</a:t>
            </a:r>
            <a:endParaRPr lang="zh-TW" altLang="en-US" sz="3000" b="1">
              <a:solidFill>
                <a:srgbClr val="000066"/>
              </a:solidFill>
              <a:latin typeface="微軟正黑體" panose="020B0604030504040204" pitchFamily="34" charset="-120"/>
            </a:endParaRPr>
          </a:p>
          <a:p>
            <a:pPr marL="358775" indent="-358775" eaLnBrk="1" hangingPunct="1">
              <a:spcBef>
                <a:spcPts val="12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監督</a:t>
            </a:r>
            <a:r>
              <a:rPr lang="zh-TW" altLang="en-US" sz="3000" b="1">
                <a:solidFill>
                  <a:srgbClr val="000066"/>
                </a:solidFill>
                <a:latin typeface="微軟正黑體" panose="020B0604030504040204" pitchFamily="34" charset="-120"/>
              </a:rPr>
              <a:t>付款</a:t>
            </a:r>
            <a:r>
              <a:rPr lang="zh-TW" altLang="en-US" sz="3000" b="1" smtClean="0">
                <a:solidFill>
                  <a:srgbClr val="000066"/>
                </a:solidFill>
                <a:latin typeface="微軟正黑體" panose="020B0604030504040204" pitchFamily="34" charset="-120"/>
              </a:rPr>
              <a:t>機制之採行</a:t>
            </a:r>
            <a:endParaRPr lang="zh-TW" altLang="en-US" sz="3000" b="1">
              <a:solidFill>
                <a:srgbClr val="000066"/>
              </a:solidFill>
              <a:latin typeface="微軟正黑體" panose="020B0604030504040204" pitchFamily="34" charset="-120"/>
            </a:endParaRPr>
          </a:p>
        </p:txBody>
      </p:sp>
      <p:sp>
        <p:nvSpPr>
          <p:cNvPr id="6" name="書卷 (水平) 5">
            <a:extLst/>
          </p:cNvPr>
          <p:cNvSpPr/>
          <p:nvPr/>
        </p:nvSpPr>
        <p:spPr>
          <a:xfrm>
            <a:off x="395536" y="188640"/>
            <a:ext cx="3312368" cy="891480"/>
          </a:xfrm>
          <a:prstGeom prst="horizontalScroll">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prstClr val="white"/>
                </a:solidFill>
                <a:latin typeface="微軟正黑體" panose="020B0604030504040204" pitchFamily="34" charset="-120"/>
                <a:cs typeface="Times New Roman" panose="02020603050405020304" pitchFamily="18" charset="0"/>
              </a:rPr>
              <a:t>大　　綱</a:t>
            </a:r>
            <a:endParaRPr lang="zh-TW" altLang="en-US" sz="4000" b="1" dirty="0">
              <a:solidFill>
                <a:prstClr val="white"/>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012751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4B7C111B-3CE1-4FA7-A3FA-0FFCF80ABABB}" type="slidenum">
              <a:rPr kumimoji="0" lang="en-US" altLang="zh-TW" sz="1400" smtClean="0">
                <a:solidFill>
                  <a:srgbClr val="AD1F1F"/>
                </a:solidFill>
              </a:rPr>
              <a:pPr eaLnBrk="1" hangingPunct="1">
                <a:defRPr/>
              </a:pPr>
              <a:t>4</a:t>
            </a:fld>
            <a:endParaRPr kumimoji="0" lang="en-US" altLang="zh-TW" sz="1400" smtClean="0">
              <a:solidFill>
                <a:srgbClr val="AD1F1F"/>
              </a:solidFill>
            </a:endParaRPr>
          </a:p>
        </p:txBody>
      </p:sp>
      <p:sp>
        <p:nvSpPr>
          <p:cNvPr id="12291" name="Rectangle 3"/>
          <p:cNvSpPr>
            <a:spLocks noGrp="1" noChangeArrowheads="1"/>
          </p:cNvSpPr>
          <p:nvPr>
            <p:ph sz="half" idx="1"/>
          </p:nvPr>
        </p:nvSpPr>
        <p:spPr>
          <a:xfrm>
            <a:off x="323528" y="1124745"/>
            <a:ext cx="8136904" cy="4464496"/>
          </a:xfrm>
        </p:spPr>
        <p:txBody>
          <a:bodyPr/>
          <a:lstStyle/>
          <a:p>
            <a:pPr marL="0" indent="0" eaLnBrk="1" hangingPunct="1">
              <a:spcBef>
                <a:spcPts val="0"/>
              </a:spcBef>
              <a:spcAft>
                <a:spcPts val="600"/>
              </a:spcAft>
              <a:buClrTx/>
              <a:buNone/>
              <a:defRPr/>
            </a:pPr>
            <a:r>
              <a:rPr lang="zh-TW" altLang="en-US" sz="3000" b="1">
                <a:solidFill>
                  <a:srgbClr val="0000FF"/>
                </a:solidFill>
                <a:latin typeface="微軟正黑體" panose="020B0604030504040204" pitchFamily="34" charset="-120"/>
              </a:rPr>
              <a:t>二</a:t>
            </a:r>
            <a:r>
              <a:rPr lang="zh-TW" altLang="en-US" sz="3000" b="1" smtClean="0">
                <a:solidFill>
                  <a:srgbClr val="0000FF"/>
                </a:solidFill>
                <a:latin typeface="微軟正黑體" panose="020B0604030504040204" pitchFamily="34" charset="-120"/>
              </a:rPr>
              <a:t>、</a:t>
            </a:r>
            <a:r>
              <a:rPr lang="zh-TW" altLang="en-US" sz="3000" b="1">
                <a:solidFill>
                  <a:srgbClr val="0000FF"/>
                </a:solidFill>
                <a:latin typeface="微軟正黑體" panose="020B0604030504040204" pitchFamily="34" charset="-120"/>
              </a:rPr>
              <a:t>工程履約爭議、案例解析</a:t>
            </a:r>
            <a:endParaRPr lang="zh-TW" altLang="en-US" sz="3000" b="1">
              <a:solidFill>
                <a:srgbClr val="0000FF"/>
              </a:solidFill>
              <a:latin typeface="微軟正黑體" panose="020B0604030504040204" pitchFamily="34" charset="-120"/>
              <a:ea typeface="微軟正黑體" panose="020B0604030504040204" pitchFamily="34" charset="-120"/>
            </a:endParaRP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估驗計價、漏項、物調</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工期爭議、展延工期、逾期罰款、工期核算</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契約變更爭議、變更設計、情事變更</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驗收爭議、驗收方法、驗收標準</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停工與契約終止爭議</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與契約文件相關之爭議、契約文件規定不一致、不合理</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不可抗力及除外責任</a:t>
            </a:r>
          </a:p>
          <a:p>
            <a:pPr marL="358775" indent="-358775" eaLnBrk="1" hangingPunct="1">
              <a:spcBef>
                <a:spcPts val="600"/>
              </a:spcBef>
              <a:spcAft>
                <a:spcPts val="0"/>
              </a:spcAft>
              <a:buClrTx/>
              <a:buFont typeface="Wingdings" panose="05000000000000000000" pitchFamily="2" charset="2"/>
              <a:buChar char="n"/>
              <a:defRPr/>
            </a:pPr>
            <a:r>
              <a:rPr lang="zh-TW" altLang="en-US" sz="3000" b="1">
                <a:solidFill>
                  <a:srgbClr val="000066"/>
                </a:solidFill>
                <a:latin typeface="微軟正黑體" panose="020B0604030504040204" pitchFamily="34" charset="-120"/>
              </a:rPr>
              <a:t>與仲裁有關</a:t>
            </a:r>
          </a:p>
        </p:txBody>
      </p:sp>
      <p:sp>
        <p:nvSpPr>
          <p:cNvPr id="6" name="書卷 (水平) 5">
            <a:extLst/>
          </p:cNvPr>
          <p:cNvSpPr/>
          <p:nvPr/>
        </p:nvSpPr>
        <p:spPr>
          <a:xfrm>
            <a:off x="395536" y="188640"/>
            <a:ext cx="3312368" cy="891480"/>
          </a:xfrm>
          <a:prstGeom prst="horizontalScroll">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prstClr val="white"/>
                </a:solidFill>
                <a:latin typeface="微軟正黑體" panose="020B0604030504040204" pitchFamily="34" charset="-120"/>
                <a:cs typeface="Times New Roman" panose="02020603050405020304" pitchFamily="18" charset="0"/>
              </a:rPr>
              <a:t>大　　綱</a:t>
            </a:r>
            <a:endParaRPr lang="zh-TW" altLang="en-US" sz="4000" b="1" dirty="0">
              <a:solidFill>
                <a:prstClr val="white"/>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394791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4B7C111B-3CE1-4FA7-A3FA-0FFCF80ABABB}" type="slidenum">
              <a:rPr kumimoji="0" lang="en-US" altLang="zh-TW" sz="1400" smtClean="0">
                <a:solidFill>
                  <a:srgbClr val="AD1F1F"/>
                </a:solidFill>
              </a:rPr>
              <a:pPr eaLnBrk="1" hangingPunct="1">
                <a:defRPr/>
              </a:pPr>
              <a:t>5</a:t>
            </a:fld>
            <a:endParaRPr kumimoji="0" lang="en-US" altLang="zh-TW" sz="1400" smtClean="0">
              <a:solidFill>
                <a:srgbClr val="AD1F1F"/>
              </a:solidFill>
            </a:endParaRPr>
          </a:p>
        </p:txBody>
      </p:sp>
      <p:sp>
        <p:nvSpPr>
          <p:cNvPr id="12291" name="Rectangle 3"/>
          <p:cNvSpPr>
            <a:spLocks noGrp="1" noChangeArrowheads="1"/>
          </p:cNvSpPr>
          <p:nvPr>
            <p:ph sz="half" idx="1"/>
          </p:nvPr>
        </p:nvSpPr>
        <p:spPr>
          <a:xfrm>
            <a:off x="323528" y="1124745"/>
            <a:ext cx="8136904" cy="3528391"/>
          </a:xfrm>
        </p:spPr>
        <p:txBody>
          <a:bodyPr/>
          <a:lstStyle/>
          <a:p>
            <a:pPr marL="0" indent="0" eaLnBrk="1" hangingPunct="1">
              <a:spcBef>
                <a:spcPts val="0"/>
              </a:spcBef>
              <a:spcAft>
                <a:spcPts val="600"/>
              </a:spcAft>
              <a:buClrTx/>
              <a:buNone/>
              <a:defRPr/>
            </a:pPr>
            <a:r>
              <a:rPr lang="zh-TW" altLang="en-US" sz="3000" b="1">
                <a:solidFill>
                  <a:srgbClr val="0000FF"/>
                </a:solidFill>
                <a:latin typeface="微軟正黑體" panose="020B0604030504040204" pitchFamily="34" charset="-120"/>
              </a:rPr>
              <a:t>三、如何降低工程履約爭議</a:t>
            </a:r>
            <a:endParaRPr lang="zh-TW" altLang="en-US" sz="3000" b="1">
              <a:solidFill>
                <a:srgbClr val="0000FF"/>
              </a:solidFill>
              <a:latin typeface="微軟正黑體" panose="020B0604030504040204" pitchFamily="34" charset="-120"/>
              <a:ea typeface="微軟正黑體" panose="020B0604030504040204" pitchFamily="34" charset="-120"/>
            </a:endParaRPr>
          </a:p>
          <a:p>
            <a:pPr marL="358775" indent="-358775" eaLnBrk="1" hangingPunct="1">
              <a:spcBef>
                <a:spcPts val="6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依個案特性妥訂</a:t>
            </a:r>
            <a:r>
              <a:rPr lang="zh-TW" altLang="en-US" sz="3000" b="1">
                <a:solidFill>
                  <a:srgbClr val="000066"/>
                </a:solidFill>
                <a:latin typeface="微軟正黑體" panose="020B0604030504040204" pitchFamily="34" charset="-120"/>
              </a:rPr>
              <a:t>契約</a:t>
            </a:r>
            <a:endParaRPr lang="en-US" altLang="zh-TW" sz="3000" b="1" smtClean="0">
              <a:solidFill>
                <a:srgbClr val="000066"/>
              </a:solidFill>
              <a:latin typeface="微軟正黑體" panose="020B0604030504040204" pitchFamily="34" charset="-120"/>
            </a:endParaRPr>
          </a:p>
          <a:p>
            <a:pPr marL="358775" indent="-358775" eaLnBrk="1" hangingPunct="1">
              <a:spcBef>
                <a:spcPts val="6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落實履約管理</a:t>
            </a:r>
            <a:endParaRPr lang="en-US" altLang="zh-TW" sz="3000" b="1" smtClean="0">
              <a:solidFill>
                <a:srgbClr val="000066"/>
              </a:solidFill>
              <a:latin typeface="微軟正黑體" panose="020B0604030504040204" pitchFamily="34" charset="-120"/>
            </a:endParaRPr>
          </a:p>
          <a:p>
            <a:pPr marL="0" indent="0" eaLnBrk="1" hangingPunct="1">
              <a:spcBef>
                <a:spcPts val="1200"/>
              </a:spcBef>
              <a:spcAft>
                <a:spcPts val="0"/>
              </a:spcAft>
              <a:buClrTx/>
              <a:buNone/>
              <a:defRPr/>
            </a:pPr>
            <a:r>
              <a:rPr lang="zh-TW" altLang="en-US" sz="3000" b="1">
                <a:solidFill>
                  <a:srgbClr val="0000FF"/>
                </a:solidFill>
                <a:latin typeface="微軟正黑體" panose="020B0604030504040204" pitchFamily="34" charset="-120"/>
              </a:rPr>
              <a:t>四、不良廠商之處理</a:t>
            </a:r>
          </a:p>
          <a:p>
            <a:pPr marL="358775" indent="-358775" eaLnBrk="1" hangingPunct="1">
              <a:spcBef>
                <a:spcPts val="6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違法 </a:t>
            </a:r>
            <a:r>
              <a:rPr lang="en-US" altLang="zh-TW" sz="3000" b="1" smtClean="0">
                <a:solidFill>
                  <a:srgbClr val="000066"/>
                </a:solidFill>
                <a:latin typeface="微軟正黑體" panose="020B0604030504040204" pitchFamily="34" charset="-120"/>
              </a:rPr>
              <a:t>v.s.</a:t>
            </a:r>
            <a:r>
              <a:rPr lang="zh-TW" altLang="en-US" sz="3000" b="1">
                <a:solidFill>
                  <a:srgbClr val="000066"/>
                </a:solidFill>
                <a:latin typeface="微軟正黑體" panose="020B0604030504040204" pitchFamily="34" charset="-120"/>
              </a:rPr>
              <a:t>違約</a:t>
            </a:r>
            <a:endParaRPr lang="en-US" altLang="zh-TW" sz="3000" b="1">
              <a:solidFill>
                <a:srgbClr val="000066"/>
              </a:solidFill>
              <a:latin typeface="微軟正黑體" panose="020B0604030504040204" pitchFamily="34" charset="-120"/>
            </a:endParaRPr>
          </a:p>
          <a:p>
            <a:pPr marL="358775" indent="-358775" eaLnBrk="1" hangingPunct="1">
              <a:spcBef>
                <a:spcPts val="600"/>
              </a:spcBef>
              <a:spcAft>
                <a:spcPts val="0"/>
              </a:spcAft>
              <a:buClrTx/>
              <a:buFont typeface="Wingdings" panose="05000000000000000000" pitchFamily="2" charset="2"/>
              <a:buChar char="n"/>
              <a:defRPr/>
            </a:pPr>
            <a:r>
              <a:rPr lang="zh-TW" altLang="en-US" sz="3000" b="1" smtClean="0">
                <a:solidFill>
                  <a:srgbClr val="000066"/>
                </a:solidFill>
                <a:latin typeface="微軟正黑體" panose="020B0604030504040204" pitchFamily="34" charset="-120"/>
              </a:rPr>
              <a:t>不良廠商處置程序</a:t>
            </a:r>
            <a:endParaRPr lang="zh-TW" altLang="en-US" sz="3000" b="1">
              <a:solidFill>
                <a:srgbClr val="000066"/>
              </a:solidFill>
              <a:latin typeface="微軟正黑體" panose="020B0604030504040204" pitchFamily="34" charset="-120"/>
            </a:endParaRPr>
          </a:p>
        </p:txBody>
      </p:sp>
      <p:sp>
        <p:nvSpPr>
          <p:cNvPr id="6" name="書卷 (水平) 5">
            <a:extLst/>
          </p:cNvPr>
          <p:cNvSpPr/>
          <p:nvPr/>
        </p:nvSpPr>
        <p:spPr>
          <a:xfrm>
            <a:off x="395536" y="188640"/>
            <a:ext cx="3312368" cy="891480"/>
          </a:xfrm>
          <a:prstGeom prst="horizontalScroll">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prstClr val="white"/>
                </a:solidFill>
                <a:latin typeface="微軟正黑體" panose="020B0604030504040204" pitchFamily="34" charset="-120"/>
                <a:cs typeface="Times New Roman" panose="02020603050405020304" pitchFamily="18" charset="0"/>
              </a:rPr>
              <a:t>大　　綱</a:t>
            </a:r>
            <a:endParaRPr lang="zh-TW" altLang="en-US" sz="4000" b="1" dirty="0">
              <a:solidFill>
                <a:prstClr val="white"/>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731006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6</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971600" y="2276872"/>
            <a:ext cx="7272808" cy="216024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a:solidFill>
                  <a:srgbClr val="100278"/>
                </a:solidFill>
                <a:latin typeface="微軟正黑體" panose="020B0604030504040204" pitchFamily="34" charset="-120"/>
              </a:rPr>
              <a:t>技術</a:t>
            </a:r>
            <a:r>
              <a:rPr lang="zh-TW" altLang="en-US" sz="4000" b="1" smtClean="0">
                <a:solidFill>
                  <a:srgbClr val="100278"/>
                </a:solidFill>
                <a:latin typeface="微軟正黑體" panose="020B0604030504040204" pitchFamily="34" charset="-120"/>
              </a:rPr>
              <a:t>服務 </a:t>
            </a:r>
            <a:r>
              <a:rPr lang="en-US" altLang="zh-TW" sz="4000" b="1" smtClean="0">
                <a:solidFill>
                  <a:srgbClr val="100278"/>
                </a:solidFill>
                <a:latin typeface="微軟正黑體" panose="020B0604030504040204" pitchFamily="34" charset="-120"/>
              </a:rPr>
              <a:t>VS</a:t>
            </a:r>
            <a:r>
              <a:rPr lang="en-US" altLang="zh-TW" sz="4000" b="1">
                <a:solidFill>
                  <a:srgbClr val="100278"/>
                </a:solidFill>
                <a:latin typeface="微軟正黑體" panose="020B0604030504040204" pitchFamily="34" charset="-120"/>
              </a:rPr>
              <a:t>.</a:t>
            </a:r>
            <a:r>
              <a:rPr lang="zh-TW" altLang="en-US" sz="4000" b="1">
                <a:solidFill>
                  <a:srgbClr val="100278"/>
                </a:solidFill>
                <a:latin typeface="微軟正黑體" panose="020B0604030504040204" pitchFamily="34" charset="-120"/>
              </a:rPr>
              <a:t>採購法相關規定</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1594952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7</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395536" y="1052736"/>
            <a:ext cx="8488052" cy="1728192"/>
          </a:xfrm>
          <a:prstGeom prst="rect">
            <a:avLst/>
          </a:prstGeom>
          <a:noFill/>
          <a:ln w="9525">
            <a:noFill/>
            <a:miter lim="800000"/>
            <a:headEnd/>
            <a:tailEnd/>
          </a:ln>
          <a:effectLst/>
        </p:spPr>
        <p:txBody>
          <a:bodyPr/>
          <a:lstStyle/>
          <a:p>
            <a:pPr marL="269875" indent="-269875" algn="just" eaLnBrk="1" hangingPunct="1">
              <a:lnSpc>
                <a:spcPts val="3200"/>
              </a:lnSpc>
              <a:spcBef>
                <a:spcPts val="0"/>
              </a:spcBef>
              <a:buClr>
                <a:srgbClr val="C00000"/>
              </a:buClr>
              <a:buSzPct val="75000"/>
              <a:buFont typeface="Wingdings" panose="05000000000000000000" pitchFamily="2" charset="2"/>
              <a:buChar char="n"/>
              <a:defRPr/>
            </a:pPr>
            <a:r>
              <a:rPr lang="zh-TW" altLang="en-US" sz="2800" b="1" spc="-100" smtClean="0">
                <a:solidFill>
                  <a:srgbClr val="000066"/>
                </a:solidFill>
                <a:latin typeface="+mj-ea"/>
                <a:ea typeface="+mj-ea"/>
              </a:rPr>
              <a:t>採購法第</a:t>
            </a:r>
            <a:r>
              <a:rPr lang="en-US" altLang="zh-TW" sz="2800" b="1" spc="-100" smtClean="0">
                <a:solidFill>
                  <a:srgbClr val="000066"/>
                </a:solidFill>
                <a:latin typeface="+mj-ea"/>
                <a:ea typeface="+mj-ea"/>
              </a:rPr>
              <a:t>22</a:t>
            </a:r>
            <a:r>
              <a:rPr lang="zh-TW" altLang="en-US" sz="2800" b="1" spc="-100" smtClean="0">
                <a:solidFill>
                  <a:srgbClr val="000066"/>
                </a:solidFill>
                <a:latin typeface="+mj-ea"/>
                <a:ea typeface="+mj-ea"/>
              </a:rPr>
              <a:t>條第</a:t>
            </a:r>
            <a:r>
              <a:rPr lang="en-US" altLang="zh-TW" sz="2800" b="1" spc="-100" smtClean="0">
                <a:solidFill>
                  <a:srgbClr val="000066"/>
                </a:solidFill>
                <a:latin typeface="+mj-ea"/>
                <a:ea typeface="+mj-ea"/>
              </a:rPr>
              <a:t>1</a:t>
            </a:r>
            <a:r>
              <a:rPr lang="zh-TW" altLang="en-US" sz="2800" b="1" spc="-100" smtClean="0">
                <a:solidFill>
                  <a:srgbClr val="000066"/>
                </a:solidFill>
                <a:latin typeface="+mj-ea"/>
                <a:ea typeface="+mj-ea"/>
              </a:rPr>
              <a:t>項第</a:t>
            </a:r>
            <a:r>
              <a:rPr lang="en-US" altLang="zh-TW" sz="2800" b="1" spc="-100" smtClean="0">
                <a:solidFill>
                  <a:srgbClr val="000066"/>
                </a:solidFill>
                <a:latin typeface="+mj-ea"/>
                <a:ea typeface="+mj-ea"/>
              </a:rPr>
              <a:t>9</a:t>
            </a:r>
            <a:r>
              <a:rPr lang="zh-TW" altLang="en-US" sz="2800" b="1" spc="-100" smtClean="0">
                <a:solidFill>
                  <a:srgbClr val="000066"/>
                </a:solidFill>
                <a:latin typeface="+mj-ea"/>
                <a:ea typeface="+mj-ea"/>
              </a:rPr>
              <a:t>款～第</a:t>
            </a:r>
            <a:r>
              <a:rPr lang="en-US" altLang="zh-TW" sz="2800" b="1" spc="-100" smtClean="0">
                <a:solidFill>
                  <a:srgbClr val="000066"/>
                </a:solidFill>
                <a:latin typeface="+mj-ea"/>
                <a:ea typeface="+mj-ea"/>
              </a:rPr>
              <a:t>10</a:t>
            </a:r>
            <a:r>
              <a:rPr lang="zh-TW" altLang="en-US" sz="2800" b="1" spc="-100" smtClean="0">
                <a:solidFill>
                  <a:srgbClr val="000066"/>
                </a:solidFill>
                <a:latin typeface="+mj-ea"/>
                <a:ea typeface="+mj-ea"/>
              </a:rPr>
              <a:t>款</a:t>
            </a:r>
            <a:endParaRPr lang="zh-TW" altLang="en-US" sz="2800" b="1" spc="-100" dirty="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800" b="1">
                <a:solidFill>
                  <a:srgbClr val="0000FF"/>
                </a:solidFill>
                <a:latin typeface="+mj-ea"/>
                <a:ea typeface="+mj-ea"/>
              </a:rPr>
              <a:t>委託</a:t>
            </a:r>
            <a:r>
              <a:rPr lang="zh-TW" altLang="en-US" sz="2800" b="1" u="sng">
                <a:solidFill>
                  <a:srgbClr val="0000FF"/>
                </a:solidFill>
                <a:uFill>
                  <a:solidFill>
                    <a:srgbClr val="FF0000"/>
                  </a:solidFill>
                </a:uFill>
                <a:latin typeface="+mj-ea"/>
                <a:ea typeface="+mj-ea"/>
              </a:rPr>
              <a:t>專業服務</a:t>
            </a:r>
            <a:r>
              <a:rPr lang="zh-TW" altLang="en-US" sz="2800" b="1">
                <a:solidFill>
                  <a:srgbClr val="0000FF"/>
                </a:solidFill>
                <a:latin typeface="+mj-ea"/>
                <a:ea typeface="+mj-ea"/>
              </a:rPr>
              <a:t>、</a:t>
            </a:r>
            <a:r>
              <a:rPr lang="zh-TW" altLang="en-US" sz="2800" b="1" u="sng">
                <a:solidFill>
                  <a:srgbClr val="000000"/>
                </a:solidFill>
                <a:uFill>
                  <a:solidFill>
                    <a:srgbClr val="FF0000"/>
                  </a:solidFill>
                </a:uFill>
                <a:latin typeface="+mj-ea"/>
                <a:ea typeface="+mj-ea"/>
              </a:rPr>
              <a:t>技術服務</a:t>
            </a:r>
            <a:r>
              <a:rPr lang="zh-TW" altLang="en-US" sz="2800" b="1">
                <a:solidFill>
                  <a:srgbClr val="0000FF"/>
                </a:solidFill>
                <a:latin typeface="+mj-ea"/>
                <a:ea typeface="+mj-ea"/>
              </a:rPr>
              <a:t>、</a:t>
            </a:r>
            <a:r>
              <a:rPr lang="zh-TW" altLang="en-US" sz="2800" b="1" u="sng">
                <a:solidFill>
                  <a:srgbClr val="0000FF"/>
                </a:solidFill>
                <a:uFill>
                  <a:solidFill>
                    <a:srgbClr val="FF0000"/>
                  </a:solidFill>
                </a:uFill>
                <a:latin typeface="+mj-ea"/>
                <a:ea typeface="+mj-ea"/>
              </a:rPr>
              <a:t>資訊服務</a:t>
            </a:r>
            <a:r>
              <a:rPr lang="zh-TW" altLang="en-US" sz="2800" b="1">
                <a:solidFill>
                  <a:srgbClr val="0000FF"/>
                </a:solidFill>
                <a:latin typeface="+mj-ea"/>
                <a:ea typeface="+mj-ea"/>
              </a:rPr>
              <a:t>或</a:t>
            </a:r>
            <a:r>
              <a:rPr lang="zh-TW" altLang="en-US" sz="2800" b="1" u="sng">
                <a:solidFill>
                  <a:srgbClr val="0000FF"/>
                </a:solidFill>
                <a:uFill>
                  <a:solidFill>
                    <a:srgbClr val="FF0000"/>
                  </a:solidFill>
                </a:uFill>
                <a:latin typeface="+mj-ea"/>
                <a:ea typeface="+mj-ea"/>
              </a:rPr>
              <a:t>社會福利服務</a:t>
            </a:r>
            <a:r>
              <a:rPr lang="zh-TW" altLang="en-US" sz="2800" b="1">
                <a:solidFill>
                  <a:srgbClr val="0000FF"/>
                </a:solidFill>
                <a:latin typeface="+mj-ea"/>
                <a:ea typeface="+mj-ea"/>
              </a:rPr>
              <a:t>，經公開客觀評選為優勝者</a:t>
            </a:r>
            <a:r>
              <a:rPr lang="zh-TW" altLang="en-US" sz="2800" b="1" smtClean="0">
                <a:solidFill>
                  <a:srgbClr val="0000FF"/>
                </a:solidFill>
                <a:latin typeface="+mj-ea"/>
                <a:ea typeface="+mj-ea"/>
              </a:rPr>
              <a:t>。</a:t>
            </a:r>
            <a:endParaRPr lang="en-US" altLang="zh-TW" sz="2800" b="1" smtClean="0">
              <a:solidFill>
                <a:srgbClr val="0000FF"/>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800" b="1">
                <a:solidFill>
                  <a:srgbClr val="0000FF"/>
                </a:solidFill>
                <a:latin typeface="+mj-ea"/>
                <a:ea typeface="+mj-ea"/>
              </a:rPr>
              <a:t>辦理</a:t>
            </a:r>
            <a:r>
              <a:rPr lang="zh-TW" altLang="en-US" sz="2800" b="1" u="sng">
                <a:solidFill>
                  <a:srgbClr val="0000FF"/>
                </a:solidFill>
                <a:uFill>
                  <a:solidFill>
                    <a:srgbClr val="FF0000"/>
                  </a:solidFill>
                </a:uFill>
                <a:latin typeface="+mj-ea"/>
                <a:ea typeface="+mj-ea"/>
              </a:rPr>
              <a:t>設計競賽</a:t>
            </a:r>
            <a:r>
              <a:rPr lang="zh-TW" altLang="en-US" sz="2800" b="1">
                <a:solidFill>
                  <a:srgbClr val="0000FF"/>
                </a:solidFill>
                <a:latin typeface="+mj-ea"/>
                <a:ea typeface="+mj-ea"/>
              </a:rPr>
              <a:t>，經公開客觀評選為優勝者。</a:t>
            </a:r>
          </a:p>
        </p:txBody>
      </p:sp>
      <p:sp>
        <p:nvSpPr>
          <p:cNvPr id="7" name="書卷 (水平) 6">
            <a:extLst/>
          </p:cNvPr>
          <p:cNvSpPr/>
          <p:nvPr/>
        </p:nvSpPr>
        <p:spPr>
          <a:xfrm>
            <a:off x="539552" y="241190"/>
            <a:ext cx="3456384" cy="787882"/>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white"/>
                </a:solidFill>
                <a:latin typeface="微軟正黑體" panose="020B0604030504040204" pitchFamily="34" charset="-120"/>
                <a:cs typeface="Times New Roman" panose="02020603050405020304" pitchFamily="18" charset="0"/>
              </a:rPr>
              <a:t>公開評選</a:t>
            </a:r>
            <a:r>
              <a:rPr lang="en-US" altLang="zh-TW" sz="2800" b="1" smtClean="0">
                <a:solidFill>
                  <a:prstClr val="white"/>
                </a:solidFill>
                <a:latin typeface="微軟正黑體" panose="020B0604030504040204" pitchFamily="34" charset="-120"/>
                <a:cs typeface="Times New Roman" panose="02020603050405020304" pitchFamily="18" charset="0"/>
              </a:rPr>
              <a:t>-</a:t>
            </a:r>
            <a:r>
              <a:rPr lang="zh-TW" altLang="en-US" sz="2800" b="1" smtClean="0">
                <a:solidFill>
                  <a:prstClr val="white"/>
                </a:solidFill>
                <a:latin typeface="微軟正黑體" panose="020B0604030504040204" pitchFamily="34" charset="-120"/>
                <a:cs typeface="Times New Roman" panose="02020603050405020304" pitchFamily="18" charset="0"/>
              </a:rPr>
              <a:t>勞務採購</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sp>
        <p:nvSpPr>
          <p:cNvPr id="9" name="Rectangle 11"/>
          <p:cNvSpPr>
            <a:spLocks noChangeArrowheads="1"/>
          </p:cNvSpPr>
          <p:nvPr/>
        </p:nvSpPr>
        <p:spPr bwMode="auto">
          <a:xfrm>
            <a:off x="395536" y="2924944"/>
            <a:ext cx="8488052" cy="3933056"/>
          </a:xfrm>
          <a:prstGeom prst="rect">
            <a:avLst/>
          </a:prstGeom>
          <a:noFill/>
          <a:ln w="9525">
            <a:noFill/>
            <a:miter lim="800000"/>
            <a:headEnd/>
            <a:tailEnd/>
          </a:ln>
          <a:effectLst/>
        </p:spPr>
        <p:txBody>
          <a:bodyPr/>
          <a:lstStyle/>
          <a:p>
            <a:pPr marL="269875" indent="-269875" algn="just" eaLnBrk="1" hangingPunct="1">
              <a:lnSpc>
                <a:spcPts val="3200"/>
              </a:lnSpc>
              <a:spcBef>
                <a:spcPts val="0"/>
              </a:spcBef>
              <a:buClr>
                <a:srgbClr val="000000"/>
              </a:buClr>
              <a:buSzPct val="75000"/>
              <a:buFont typeface="Wingdings" panose="05000000000000000000" pitchFamily="2" charset="2"/>
              <a:buChar char="p"/>
              <a:defRPr/>
            </a:pPr>
            <a:r>
              <a:rPr lang="zh-TW" altLang="en-US" sz="2600" b="1" spc="-100">
                <a:solidFill>
                  <a:srgbClr val="000066"/>
                </a:solidFill>
                <a:latin typeface="+mj-ea"/>
                <a:ea typeface="+mj-ea"/>
              </a:rPr>
              <a:t>機關委託</a:t>
            </a:r>
            <a:r>
              <a:rPr lang="zh-TW" altLang="en-US" sz="2600" b="1" u="heavy" spc="-100">
                <a:solidFill>
                  <a:srgbClr val="000066"/>
                </a:solidFill>
                <a:uFill>
                  <a:solidFill>
                    <a:srgbClr val="006600"/>
                  </a:solidFill>
                </a:uFill>
                <a:latin typeface="+mj-ea"/>
                <a:ea typeface="+mj-ea"/>
              </a:rPr>
              <a:t>專業服務</a:t>
            </a:r>
            <a:r>
              <a:rPr lang="zh-TW" altLang="en-US" sz="2600" b="1" spc="-100">
                <a:solidFill>
                  <a:srgbClr val="000066"/>
                </a:solidFill>
                <a:latin typeface="+mj-ea"/>
                <a:ea typeface="+mj-ea"/>
              </a:rPr>
              <a:t>廠商評選及計費辦法</a:t>
            </a:r>
            <a:r>
              <a:rPr lang="zh-TW" altLang="en-US" sz="2600" b="1" spc="-100" smtClean="0">
                <a:solidFill>
                  <a:srgbClr val="000066"/>
                </a:solidFill>
                <a:latin typeface="+mj-ea"/>
                <a:ea typeface="+mj-ea"/>
              </a:rPr>
              <a:t>第</a:t>
            </a:r>
            <a:r>
              <a:rPr lang="en-US" altLang="zh-TW" sz="2600" b="1" spc="-100" smtClean="0">
                <a:solidFill>
                  <a:srgbClr val="000066"/>
                </a:solidFill>
                <a:latin typeface="+mj-ea"/>
                <a:ea typeface="+mj-ea"/>
              </a:rPr>
              <a:t>3</a:t>
            </a:r>
            <a:r>
              <a:rPr lang="zh-TW" altLang="en-US" sz="2600" b="1" spc="-100" smtClean="0">
                <a:solidFill>
                  <a:srgbClr val="000066"/>
                </a:solidFill>
                <a:latin typeface="+mj-ea"/>
                <a:ea typeface="+mj-ea"/>
              </a:rPr>
              <a:t>條</a:t>
            </a:r>
            <a:endParaRPr lang="zh-TW" altLang="en-US" sz="2600" b="1" spc="-100" dirty="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600" b="1">
                <a:solidFill>
                  <a:srgbClr val="800000"/>
                </a:solidFill>
                <a:latin typeface="+mj-ea"/>
                <a:ea typeface="+mj-ea"/>
              </a:rPr>
              <a:t>專業服務</a:t>
            </a:r>
            <a:r>
              <a:rPr lang="zh-TW" altLang="en-US" sz="2600" b="1">
                <a:solidFill>
                  <a:srgbClr val="0000FF"/>
                </a:solidFill>
                <a:latin typeface="+mj-ea"/>
                <a:ea typeface="+mj-ea"/>
              </a:rPr>
              <a:t>，指提供專門知識或技藝之</a:t>
            </a:r>
            <a:r>
              <a:rPr lang="zh-TW" altLang="en-US" sz="2600" b="1" smtClean="0">
                <a:solidFill>
                  <a:srgbClr val="0000FF"/>
                </a:solidFill>
                <a:latin typeface="+mj-ea"/>
                <a:ea typeface="+mj-ea"/>
              </a:rPr>
              <a:t>服務</a:t>
            </a:r>
            <a:r>
              <a:rPr lang="zh-TW" altLang="en-US" sz="2600" b="1">
                <a:solidFill>
                  <a:srgbClr val="0000FF"/>
                </a:solidFill>
                <a:latin typeface="+mj-ea"/>
                <a:ea typeface="+mj-ea"/>
              </a:rPr>
              <a:t>；包括法律、會計、財務、地政、醫療、保健、防疫或病蟲害防治、</a:t>
            </a:r>
            <a:r>
              <a:rPr lang="zh-TW" altLang="en-US" sz="2600" b="1" smtClean="0">
                <a:solidFill>
                  <a:srgbClr val="0000FF"/>
                </a:solidFill>
                <a:latin typeface="+mj-ea"/>
                <a:ea typeface="+mj-ea"/>
              </a:rPr>
              <a:t>文化藝術</a:t>
            </a:r>
            <a:r>
              <a:rPr lang="zh-TW" altLang="en-US" sz="2600" b="1">
                <a:solidFill>
                  <a:srgbClr val="0000FF"/>
                </a:solidFill>
                <a:latin typeface="+mj-ea"/>
                <a:ea typeface="+mj-ea"/>
              </a:rPr>
              <a:t>、研究發展、社會福利</a:t>
            </a:r>
            <a:r>
              <a:rPr lang="zh-TW" altLang="en-US" sz="2600" b="1" u="sng">
                <a:solidFill>
                  <a:srgbClr val="006600"/>
                </a:solidFill>
                <a:uFill>
                  <a:solidFill>
                    <a:srgbClr val="800000"/>
                  </a:solidFill>
                </a:uFill>
                <a:latin typeface="+mj-ea"/>
                <a:ea typeface="+mj-ea"/>
              </a:rPr>
              <a:t>及其他與提供專門知識或技藝有關之服務</a:t>
            </a:r>
            <a:r>
              <a:rPr lang="zh-TW" altLang="en-US" sz="2600" b="1" smtClean="0">
                <a:solidFill>
                  <a:srgbClr val="0000FF"/>
                </a:solidFill>
                <a:latin typeface="+mj-ea"/>
                <a:ea typeface="+mj-ea"/>
              </a:rPr>
              <a:t>。</a:t>
            </a:r>
            <a:endParaRPr lang="en-US" altLang="zh-TW" sz="2600" b="1" smtClean="0">
              <a:solidFill>
                <a:srgbClr val="0000FF"/>
              </a:solidFill>
              <a:latin typeface="+mj-ea"/>
              <a:ea typeface="+mj-ea"/>
            </a:endParaRPr>
          </a:p>
          <a:p>
            <a:pPr marL="623888" lvl="1" indent="-623888" algn="just" eaLnBrk="1" hangingPunct="1">
              <a:spcBef>
                <a:spcPts val="1200"/>
              </a:spcBef>
              <a:buClr>
                <a:srgbClr val="006600"/>
              </a:buClr>
              <a:buSzPct val="75000"/>
              <a:tabLst>
                <a:tab pos="901700" algn="l"/>
              </a:tabLst>
              <a:defRPr/>
            </a:pPr>
            <a:r>
              <a:rPr lang="zh-TW" altLang="en-US" sz="2600" b="1" smtClean="0">
                <a:solidFill>
                  <a:srgbClr val="800000"/>
                </a:solidFill>
                <a:latin typeface="+mj-ea"/>
                <a:ea typeface="+mj-ea"/>
              </a:rPr>
              <a:t>註：</a:t>
            </a:r>
            <a:r>
              <a:rPr lang="zh-TW" altLang="en-US" sz="2600" b="1" smtClean="0">
                <a:solidFill>
                  <a:srgbClr val="0000FF"/>
                </a:solidFill>
                <a:latin typeface="+mj-ea"/>
                <a:ea typeface="+mj-ea"/>
              </a:rPr>
              <a:t>專業服務採購，例如清潔、保全、校外教學、學校營養午餐、</a:t>
            </a:r>
            <a:r>
              <a:rPr lang="en-US" altLang="zh-TW" sz="2600" b="1" smtClean="0">
                <a:solidFill>
                  <a:srgbClr val="0000FF"/>
                </a:solidFill>
                <a:latin typeface="+mj-ea"/>
                <a:ea typeface="+mj-ea"/>
              </a:rPr>
              <a:t>.....</a:t>
            </a:r>
            <a:r>
              <a:rPr lang="zh-TW" altLang="en-US" sz="2600" b="1" smtClean="0">
                <a:solidFill>
                  <a:srgbClr val="0000FF"/>
                </a:solidFill>
                <a:latin typeface="+mj-ea"/>
                <a:ea typeface="+mj-ea"/>
              </a:rPr>
              <a:t>。</a:t>
            </a:r>
            <a:endParaRPr lang="zh-TW" altLang="en-US" sz="2600" b="1">
              <a:solidFill>
                <a:srgbClr val="0000FF"/>
              </a:solidFill>
              <a:latin typeface="+mj-ea"/>
              <a:ea typeface="+mj-ea"/>
            </a:endParaRPr>
          </a:p>
        </p:txBody>
      </p:sp>
    </p:spTree>
    <p:extLst>
      <p:ext uri="{BB962C8B-B14F-4D97-AF65-F5344CB8AC3E}">
        <p14:creationId xmlns:p14="http://schemas.microsoft.com/office/powerpoint/2010/main" val="2584307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8</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539552" y="241190"/>
            <a:ext cx="3456384" cy="787882"/>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white"/>
                </a:solidFill>
                <a:latin typeface="微軟正黑體" panose="020B0604030504040204" pitchFamily="34" charset="-120"/>
                <a:cs typeface="Times New Roman" panose="02020603050405020304" pitchFamily="18" charset="0"/>
              </a:rPr>
              <a:t>公開評選</a:t>
            </a:r>
            <a:r>
              <a:rPr lang="en-US" altLang="zh-TW" sz="2800" b="1" smtClean="0">
                <a:solidFill>
                  <a:prstClr val="white"/>
                </a:solidFill>
                <a:latin typeface="微軟正黑體" panose="020B0604030504040204" pitchFamily="34" charset="-120"/>
                <a:cs typeface="Times New Roman" panose="02020603050405020304" pitchFamily="18" charset="0"/>
              </a:rPr>
              <a:t>-</a:t>
            </a:r>
            <a:r>
              <a:rPr lang="zh-TW" altLang="en-US" sz="2800" b="1" smtClean="0">
                <a:solidFill>
                  <a:prstClr val="white"/>
                </a:solidFill>
                <a:latin typeface="微軟正黑體" panose="020B0604030504040204" pitchFamily="34" charset="-120"/>
                <a:cs typeface="Times New Roman" panose="02020603050405020304" pitchFamily="18" charset="0"/>
              </a:rPr>
              <a:t>勞務採購</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sp>
        <p:nvSpPr>
          <p:cNvPr id="9" name="Rectangle 11"/>
          <p:cNvSpPr>
            <a:spLocks noChangeArrowheads="1"/>
          </p:cNvSpPr>
          <p:nvPr/>
        </p:nvSpPr>
        <p:spPr bwMode="auto">
          <a:xfrm>
            <a:off x="251520" y="1196752"/>
            <a:ext cx="8488052" cy="5280248"/>
          </a:xfrm>
          <a:prstGeom prst="rect">
            <a:avLst/>
          </a:prstGeom>
          <a:noFill/>
          <a:ln w="9525">
            <a:noFill/>
            <a:miter lim="800000"/>
            <a:headEnd/>
            <a:tailEnd/>
          </a:ln>
          <a:effectLst/>
        </p:spPr>
        <p:txBody>
          <a:bodyPr/>
          <a:lstStyle/>
          <a:p>
            <a:pPr marL="269875" indent="-269875" algn="just" eaLnBrk="1" hangingPunct="1">
              <a:lnSpc>
                <a:spcPts val="3200"/>
              </a:lnSpc>
              <a:spcBef>
                <a:spcPts val="0"/>
              </a:spcBef>
              <a:buClr>
                <a:srgbClr val="000000"/>
              </a:buClr>
              <a:buSzPct val="75000"/>
              <a:buFont typeface="Wingdings" panose="05000000000000000000" pitchFamily="2" charset="2"/>
              <a:buChar char="p"/>
              <a:defRPr/>
            </a:pPr>
            <a:r>
              <a:rPr lang="zh-TW" altLang="en-US" sz="2600" b="1" spc="-100">
                <a:solidFill>
                  <a:srgbClr val="000066"/>
                </a:solidFill>
                <a:latin typeface="+mj-ea"/>
                <a:ea typeface="+mj-ea"/>
              </a:rPr>
              <a:t>機關</a:t>
            </a:r>
            <a:r>
              <a:rPr lang="zh-TW" altLang="en-US" sz="2600" b="1" spc="-100" smtClean="0">
                <a:solidFill>
                  <a:srgbClr val="000066"/>
                </a:solidFill>
                <a:latin typeface="+mj-ea"/>
                <a:ea typeface="+mj-ea"/>
              </a:rPr>
              <a:t>委託</a:t>
            </a:r>
            <a:r>
              <a:rPr lang="zh-TW" altLang="en-US" sz="2600" b="1" u="heavy" spc="-100">
                <a:solidFill>
                  <a:srgbClr val="000066"/>
                </a:solidFill>
                <a:uFill>
                  <a:solidFill>
                    <a:srgbClr val="006600"/>
                  </a:solidFill>
                </a:uFill>
                <a:latin typeface="+mj-ea"/>
                <a:ea typeface="+mj-ea"/>
              </a:rPr>
              <a:t>技術服務</a:t>
            </a:r>
            <a:r>
              <a:rPr lang="zh-TW" altLang="en-US" sz="2600" b="1" spc="-100">
                <a:solidFill>
                  <a:srgbClr val="000066"/>
                </a:solidFill>
                <a:latin typeface="+mj-ea"/>
                <a:ea typeface="+mj-ea"/>
              </a:rPr>
              <a:t>廠商評選及計費辦法</a:t>
            </a:r>
            <a:r>
              <a:rPr lang="zh-TW" altLang="en-US" sz="2600" b="1" spc="-100" smtClean="0">
                <a:solidFill>
                  <a:srgbClr val="000066"/>
                </a:solidFill>
                <a:latin typeface="+mj-ea"/>
                <a:ea typeface="+mj-ea"/>
              </a:rPr>
              <a:t>第</a:t>
            </a:r>
            <a:r>
              <a:rPr lang="en-US" altLang="zh-TW" sz="2600" b="1" spc="-100" smtClean="0">
                <a:solidFill>
                  <a:srgbClr val="000066"/>
                </a:solidFill>
                <a:latin typeface="+mj-ea"/>
                <a:ea typeface="+mj-ea"/>
              </a:rPr>
              <a:t>3</a:t>
            </a:r>
            <a:r>
              <a:rPr lang="zh-TW" altLang="en-US" sz="2600" b="1" spc="-100" smtClean="0">
                <a:solidFill>
                  <a:srgbClr val="000066"/>
                </a:solidFill>
                <a:latin typeface="+mj-ea"/>
                <a:ea typeface="+mj-ea"/>
              </a:rPr>
              <a:t>條</a:t>
            </a:r>
            <a:endParaRPr lang="zh-TW" altLang="en-US" sz="2600" b="1" spc="-100" dirty="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600" b="1" smtClean="0">
                <a:solidFill>
                  <a:srgbClr val="800000"/>
                </a:solidFill>
                <a:latin typeface="+mj-ea"/>
                <a:ea typeface="+mj-ea"/>
              </a:rPr>
              <a:t>技術服務</a:t>
            </a:r>
            <a:r>
              <a:rPr lang="zh-TW" altLang="en-US" sz="2600" b="1">
                <a:solidFill>
                  <a:srgbClr val="0000FF"/>
                </a:solidFill>
                <a:latin typeface="+mj-ea"/>
                <a:ea typeface="+mj-ea"/>
              </a:rPr>
              <a:t>，指</a:t>
            </a:r>
            <a:r>
              <a:rPr lang="zh-TW" altLang="en-US" sz="2600" b="1" u="sng">
                <a:solidFill>
                  <a:srgbClr val="006600"/>
                </a:solidFill>
                <a:uFill>
                  <a:solidFill>
                    <a:srgbClr val="800000"/>
                  </a:solidFill>
                </a:uFill>
                <a:latin typeface="+mj-ea"/>
                <a:ea typeface="+mj-ea"/>
              </a:rPr>
              <a:t>工程技術顧問公司</a:t>
            </a:r>
            <a:r>
              <a:rPr lang="zh-TW" altLang="en-US" sz="2600" b="1">
                <a:solidFill>
                  <a:srgbClr val="0000FF"/>
                </a:solidFill>
                <a:latin typeface="+mj-ea"/>
                <a:ea typeface="+mj-ea"/>
              </a:rPr>
              <a:t>、</a:t>
            </a:r>
            <a:r>
              <a:rPr lang="zh-TW" altLang="en-US" sz="2600" b="1" u="sng">
                <a:solidFill>
                  <a:srgbClr val="006600"/>
                </a:solidFill>
                <a:uFill>
                  <a:solidFill>
                    <a:srgbClr val="800000"/>
                  </a:solidFill>
                </a:uFill>
                <a:latin typeface="+mj-ea"/>
                <a:ea typeface="+mj-ea"/>
              </a:rPr>
              <a:t>技師事務所</a:t>
            </a:r>
            <a:r>
              <a:rPr lang="zh-TW" altLang="en-US" sz="2600" b="1">
                <a:solidFill>
                  <a:srgbClr val="0000FF"/>
                </a:solidFill>
                <a:latin typeface="+mj-ea"/>
                <a:ea typeface="+mj-ea"/>
              </a:rPr>
              <a:t>、</a:t>
            </a:r>
            <a:r>
              <a:rPr lang="zh-TW" altLang="en-US" sz="2600" b="1" u="sng">
                <a:solidFill>
                  <a:srgbClr val="006600"/>
                </a:solidFill>
                <a:uFill>
                  <a:solidFill>
                    <a:srgbClr val="800000"/>
                  </a:solidFill>
                </a:uFill>
                <a:latin typeface="+mj-ea"/>
                <a:ea typeface="+mj-ea"/>
              </a:rPr>
              <a:t>建築師事務所</a:t>
            </a:r>
            <a:r>
              <a:rPr lang="zh-TW" altLang="en-US" sz="2600" b="1" smtClean="0">
                <a:solidFill>
                  <a:srgbClr val="0000FF"/>
                </a:solidFill>
                <a:latin typeface="+mj-ea"/>
                <a:ea typeface="+mj-ea"/>
              </a:rPr>
              <a:t>及</a:t>
            </a:r>
            <a:r>
              <a:rPr lang="zh-TW" altLang="en-US" sz="2600" b="1">
                <a:solidFill>
                  <a:srgbClr val="0000FF"/>
                </a:solidFill>
                <a:latin typeface="+mj-ea"/>
                <a:ea typeface="+mj-ea"/>
              </a:rPr>
              <a:t>其他</a:t>
            </a:r>
            <a:r>
              <a:rPr lang="zh-TW" altLang="en-US" sz="2600" b="1" u="sng">
                <a:solidFill>
                  <a:srgbClr val="006600"/>
                </a:solidFill>
                <a:uFill>
                  <a:solidFill>
                    <a:srgbClr val="800000"/>
                  </a:solidFill>
                </a:uFill>
                <a:latin typeface="+mj-ea"/>
                <a:ea typeface="+mj-ea"/>
              </a:rPr>
              <a:t>依法令規定得提供技術性服務之自然人或法人</a:t>
            </a:r>
            <a:r>
              <a:rPr lang="zh-TW" altLang="en-US" sz="2600" b="1">
                <a:solidFill>
                  <a:srgbClr val="0000FF"/>
                </a:solidFill>
                <a:latin typeface="+mj-ea"/>
                <a:ea typeface="+mj-ea"/>
              </a:rPr>
              <a:t>所提供與技術有關</a:t>
            </a:r>
            <a:r>
              <a:rPr lang="zh-TW" altLang="en-US" sz="2600" b="1" smtClean="0">
                <a:solidFill>
                  <a:srgbClr val="0000FF"/>
                </a:solidFill>
                <a:latin typeface="+mj-ea"/>
                <a:ea typeface="+mj-ea"/>
              </a:rPr>
              <a:t>之</a:t>
            </a:r>
            <a:r>
              <a:rPr lang="zh-TW" altLang="en-US" sz="2600" b="1" u="sng">
                <a:solidFill>
                  <a:srgbClr val="0000FF"/>
                </a:solidFill>
                <a:uFill>
                  <a:solidFill>
                    <a:srgbClr val="FF0000"/>
                  </a:solidFill>
                </a:uFill>
                <a:latin typeface="+mj-ea"/>
                <a:ea typeface="+mj-ea"/>
              </a:rPr>
              <a:t>可行性研究</a:t>
            </a:r>
            <a:r>
              <a:rPr lang="zh-TW" altLang="en-US" sz="2600" b="1">
                <a:solidFill>
                  <a:srgbClr val="0000FF"/>
                </a:solidFill>
                <a:latin typeface="+mj-ea"/>
                <a:ea typeface="+mj-ea"/>
              </a:rPr>
              <a:t>、</a:t>
            </a:r>
            <a:r>
              <a:rPr lang="zh-TW" altLang="en-US" sz="2600" b="1" u="sng">
                <a:solidFill>
                  <a:srgbClr val="0000FF"/>
                </a:solidFill>
                <a:uFill>
                  <a:solidFill>
                    <a:srgbClr val="FF0000"/>
                  </a:solidFill>
                </a:uFill>
                <a:latin typeface="+mj-ea"/>
                <a:ea typeface="+mj-ea"/>
              </a:rPr>
              <a:t>規劃</a:t>
            </a:r>
            <a:r>
              <a:rPr lang="zh-TW" altLang="en-US" sz="2600" b="1">
                <a:solidFill>
                  <a:srgbClr val="0000FF"/>
                </a:solidFill>
                <a:latin typeface="+mj-ea"/>
                <a:ea typeface="+mj-ea"/>
              </a:rPr>
              <a:t>、</a:t>
            </a:r>
            <a:r>
              <a:rPr lang="zh-TW" altLang="en-US" sz="2600" b="1" u="sng">
                <a:solidFill>
                  <a:srgbClr val="0000FF"/>
                </a:solidFill>
                <a:uFill>
                  <a:solidFill>
                    <a:srgbClr val="FF0000"/>
                  </a:solidFill>
                </a:uFill>
                <a:latin typeface="+mj-ea"/>
                <a:ea typeface="+mj-ea"/>
              </a:rPr>
              <a:t>設計</a:t>
            </a:r>
            <a:r>
              <a:rPr lang="zh-TW" altLang="en-US" sz="2600" b="1">
                <a:solidFill>
                  <a:srgbClr val="0000FF"/>
                </a:solidFill>
                <a:latin typeface="+mj-ea"/>
                <a:ea typeface="+mj-ea"/>
              </a:rPr>
              <a:t>、</a:t>
            </a:r>
            <a:r>
              <a:rPr lang="zh-TW" altLang="en-US" sz="2600" b="1" u="sng">
                <a:solidFill>
                  <a:srgbClr val="0000FF"/>
                </a:solidFill>
                <a:uFill>
                  <a:solidFill>
                    <a:srgbClr val="FF0000"/>
                  </a:solidFill>
                </a:uFill>
                <a:latin typeface="+mj-ea"/>
                <a:ea typeface="+mj-ea"/>
              </a:rPr>
              <a:t>監造</a:t>
            </a:r>
            <a:r>
              <a:rPr lang="zh-TW" altLang="en-US" sz="2600" b="1">
                <a:solidFill>
                  <a:srgbClr val="0000FF"/>
                </a:solidFill>
                <a:latin typeface="+mj-ea"/>
                <a:ea typeface="+mj-ea"/>
              </a:rPr>
              <a:t>、</a:t>
            </a:r>
            <a:r>
              <a:rPr lang="zh-TW" altLang="en-US" sz="2600" b="1" u="sng">
                <a:solidFill>
                  <a:srgbClr val="0000FF"/>
                </a:solidFill>
                <a:uFill>
                  <a:solidFill>
                    <a:srgbClr val="FF0000"/>
                  </a:solidFill>
                </a:uFill>
                <a:latin typeface="+mj-ea"/>
                <a:ea typeface="+mj-ea"/>
              </a:rPr>
              <a:t>專案管理</a:t>
            </a:r>
            <a:r>
              <a:rPr lang="zh-TW" altLang="en-US" sz="2600" b="1">
                <a:solidFill>
                  <a:srgbClr val="0000FF"/>
                </a:solidFill>
                <a:latin typeface="+mj-ea"/>
                <a:ea typeface="+mj-ea"/>
              </a:rPr>
              <a:t>或其他服務。</a:t>
            </a:r>
          </a:p>
          <a:p>
            <a:pPr marL="0" lvl="1" indent="358775" algn="just" eaLnBrk="1" hangingPunct="1">
              <a:lnSpc>
                <a:spcPts val="3200"/>
              </a:lnSpc>
              <a:spcBef>
                <a:spcPts val="0"/>
              </a:spcBef>
              <a:buClr>
                <a:srgbClr val="006600"/>
              </a:buClr>
              <a:buSzPct val="75000"/>
              <a:tabLst>
                <a:tab pos="901700" algn="l"/>
              </a:tabLst>
              <a:defRPr/>
            </a:pPr>
            <a:r>
              <a:rPr lang="zh-TW" altLang="en-US" sz="2600" b="1">
                <a:solidFill>
                  <a:srgbClr val="0000FF"/>
                </a:solidFill>
                <a:latin typeface="+mj-ea"/>
                <a:ea typeface="+mj-ea"/>
              </a:rPr>
              <a:t>前項</a:t>
            </a:r>
            <a:r>
              <a:rPr lang="zh-TW" altLang="en-US" sz="2600" b="1" u="sng">
                <a:solidFill>
                  <a:srgbClr val="0000FF"/>
                </a:solidFill>
                <a:uFill>
                  <a:solidFill>
                    <a:srgbClr val="FF0000"/>
                  </a:solidFill>
                </a:uFill>
                <a:latin typeface="+mj-ea"/>
                <a:ea typeface="+mj-ea"/>
              </a:rPr>
              <a:t>技術服務</a:t>
            </a:r>
            <a:r>
              <a:rPr lang="zh-TW" altLang="en-US" sz="2600" b="1">
                <a:solidFill>
                  <a:srgbClr val="0000FF"/>
                </a:solidFill>
                <a:latin typeface="+mj-ea"/>
                <a:ea typeface="+mj-ea"/>
              </a:rPr>
              <a:t>，</a:t>
            </a:r>
            <a:r>
              <a:rPr lang="zh-TW" altLang="en-US" sz="2600" b="1" u="sng">
                <a:solidFill>
                  <a:srgbClr val="0000FF"/>
                </a:solidFill>
                <a:uFill>
                  <a:solidFill>
                    <a:srgbClr val="FF0000"/>
                  </a:solidFill>
                </a:uFill>
                <a:latin typeface="+mj-ea"/>
                <a:ea typeface="+mj-ea"/>
              </a:rPr>
              <a:t>依法令應由專門職業及技術人員或法定機構提供者，不得由其他人員或機構提供</a:t>
            </a:r>
            <a:r>
              <a:rPr lang="zh-TW" altLang="en-US" sz="2600" b="1" smtClean="0">
                <a:solidFill>
                  <a:srgbClr val="0000FF"/>
                </a:solidFill>
                <a:latin typeface="+mj-ea"/>
                <a:ea typeface="+mj-ea"/>
              </a:rPr>
              <a:t>。</a:t>
            </a:r>
            <a:endParaRPr lang="en-US" altLang="zh-TW" sz="2600" b="1" smtClean="0">
              <a:solidFill>
                <a:srgbClr val="0000FF"/>
              </a:solidFill>
              <a:latin typeface="+mj-ea"/>
              <a:ea typeface="+mj-ea"/>
            </a:endParaRPr>
          </a:p>
          <a:p>
            <a:pPr marL="269875" indent="-269875" algn="just" eaLnBrk="1" hangingPunct="1">
              <a:lnSpc>
                <a:spcPts val="3200"/>
              </a:lnSpc>
              <a:spcBef>
                <a:spcPts val="1800"/>
              </a:spcBef>
              <a:buClr>
                <a:srgbClr val="000000"/>
              </a:buClr>
              <a:buSzPct val="75000"/>
              <a:buFont typeface="Wingdings" panose="05000000000000000000" pitchFamily="2" charset="2"/>
              <a:buChar char="p"/>
              <a:defRPr/>
            </a:pPr>
            <a:r>
              <a:rPr lang="zh-TW" altLang="en-US" sz="2600" b="1" spc="-100">
                <a:solidFill>
                  <a:srgbClr val="000066"/>
                </a:solidFill>
                <a:latin typeface="+mj-ea"/>
                <a:ea typeface="+mj-ea"/>
              </a:rPr>
              <a:t>機關</a:t>
            </a:r>
            <a:r>
              <a:rPr lang="zh-TW" altLang="en-US" sz="2600" b="1" spc="-100" smtClean="0">
                <a:solidFill>
                  <a:srgbClr val="000066"/>
                </a:solidFill>
                <a:latin typeface="+mj-ea"/>
                <a:ea typeface="+mj-ea"/>
              </a:rPr>
              <a:t>委託</a:t>
            </a:r>
            <a:r>
              <a:rPr lang="zh-TW" altLang="en-US" sz="2600" b="1" u="heavy" spc="-100" smtClean="0">
                <a:solidFill>
                  <a:srgbClr val="000066"/>
                </a:solidFill>
                <a:uFill>
                  <a:solidFill>
                    <a:srgbClr val="006600"/>
                  </a:solidFill>
                </a:uFill>
                <a:latin typeface="+mj-ea"/>
                <a:ea typeface="+mj-ea"/>
              </a:rPr>
              <a:t>資訊服務</a:t>
            </a:r>
            <a:r>
              <a:rPr lang="zh-TW" altLang="en-US" sz="2600" b="1" spc="-100">
                <a:solidFill>
                  <a:srgbClr val="000066"/>
                </a:solidFill>
                <a:latin typeface="+mj-ea"/>
                <a:ea typeface="+mj-ea"/>
              </a:rPr>
              <a:t>廠商評選及計費辦法第</a:t>
            </a:r>
            <a:r>
              <a:rPr lang="en-US" altLang="zh-TW" sz="2600" b="1" spc="-100">
                <a:solidFill>
                  <a:srgbClr val="000066"/>
                </a:solidFill>
                <a:latin typeface="+mj-ea"/>
                <a:ea typeface="+mj-ea"/>
              </a:rPr>
              <a:t>3</a:t>
            </a:r>
            <a:r>
              <a:rPr lang="zh-TW" altLang="en-US" sz="2600" b="1" spc="-100">
                <a:solidFill>
                  <a:srgbClr val="000066"/>
                </a:solidFill>
                <a:latin typeface="+mj-ea"/>
                <a:ea typeface="+mj-ea"/>
              </a:rPr>
              <a:t>條</a:t>
            </a:r>
            <a:endParaRPr lang="zh-TW" altLang="en-US" sz="2600" b="1" spc="-10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600" b="1" smtClean="0">
                <a:solidFill>
                  <a:srgbClr val="800000"/>
                </a:solidFill>
                <a:latin typeface="+mj-ea"/>
                <a:ea typeface="+mj-ea"/>
              </a:rPr>
              <a:t>資訊服務</a:t>
            </a:r>
            <a:r>
              <a:rPr lang="zh-TW" altLang="en-US" sz="2600" b="1">
                <a:solidFill>
                  <a:srgbClr val="0000FF"/>
                </a:solidFill>
                <a:latin typeface="+mj-ea"/>
                <a:ea typeface="+mj-ea"/>
              </a:rPr>
              <a:t>，指提供</a:t>
            </a:r>
            <a:r>
              <a:rPr lang="zh-TW" altLang="en-US" sz="2600" b="1" u="sng">
                <a:solidFill>
                  <a:srgbClr val="0000FF"/>
                </a:solidFill>
                <a:uFill>
                  <a:solidFill>
                    <a:srgbClr val="FF0000"/>
                  </a:solidFill>
                </a:uFill>
                <a:latin typeface="+mj-ea"/>
                <a:ea typeface="+mj-ea"/>
              </a:rPr>
              <a:t>與電腦軟體或硬體有關之服務</a:t>
            </a:r>
            <a:r>
              <a:rPr lang="zh-TW" altLang="en-US" sz="2600" b="1">
                <a:solidFill>
                  <a:srgbClr val="0000FF"/>
                </a:solidFill>
                <a:latin typeface="+mj-ea"/>
                <a:ea typeface="+mj-ea"/>
              </a:rPr>
              <a:t>；包括整體規劃、系統整合、系統稽核、系統管理、網路管理、</a:t>
            </a:r>
          </a:p>
          <a:p>
            <a:pPr marL="0" lvl="1" indent="358775" algn="just" eaLnBrk="1" hangingPunct="1">
              <a:lnSpc>
                <a:spcPts val="3200"/>
              </a:lnSpc>
              <a:spcBef>
                <a:spcPts val="0"/>
              </a:spcBef>
              <a:buClr>
                <a:srgbClr val="006600"/>
              </a:buClr>
              <a:buSzPct val="75000"/>
              <a:tabLst>
                <a:tab pos="901700" algn="l"/>
              </a:tabLst>
              <a:defRPr/>
            </a:pPr>
            <a:r>
              <a:rPr lang="zh-TW" altLang="en-US" sz="2600" b="1">
                <a:solidFill>
                  <a:srgbClr val="0000FF"/>
                </a:solidFill>
                <a:latin typeface="+mj-ea"/>
                <a:ea typeface="+mj-ea"/>
              </a:rPr>
              <a:t>軟體開發、軟體驗證、軟體維護、硬體維護、硬體操作、機房設施管理</a:t>
            </a:r>
            <a:r>
              <a:rPr lang="zh-TW" altLang="en-US" sz="2600" b="1" smtClean="0">
                <a:solidFill>
                  <a:srgbClr val="0000FF"/>
                </a:solidFill>
                <a:latin typeface="+mj-ea"/>
                <a:ea typeface="+mj-ea"/>
              </a:rPr>
              <a:t>、備</a:t>
            </a:r>
            <a:r>
              <a:rPr lang="zh-TW" altLang="en-US" sz="2600" b="1">
                <a:solidFill>
                  <a:srgbClr val="0000FF"/>
                </a:solidFill>
                <a:latin typeface="+mj-ea"/>
                <a:ea typeface="+mj-ea"/>
              </a:rPr>
              <a:t>援服務、網路服務、顧問諮詢、資料庫建置、資料處理、資料登錄或</a:t>
            </a:r>
            <a:r>
              <a:rPr lang="zh-TW" altLang="en-US" sz="2600" b="1" smtClean="0">
                <a:solidFill>
                  <a:srgbClr val="0000FF"/>
                </a:solidFill>
                <a:latin typeface="+mj-ea"/>
                <a:ea typeface="+mj-ea"/>
              </a:rPr>
              <a:t>訓練</a:t>
            </a:r>
            <a:r>
              <a:rPr lang="zh-TW" altLang="en-US" sz="2600" b="1">
                <a:solidFill>
                  <a:srgbClr val="0000FF"/>
                </a:solidFill>
                <a:latin typeface="+mj-ea"/>
                <a:ea typeface="+mj-ea"/>
              </a:rPr>
              <a:t>推廣等服務。</a:t>
            </a:r>
          </a:p>
        </p:txBody>
      </p:sp>
    </p:spTree>
    <p:extLst>
      <p:ext uri="{BB962C8B-B14F-4D97-AF65-F5344CB8AC3E}">
        <p14:creationId xmlns:p14="http://schemas.microsoft.com/office/powerpoint/2010/main" val="78540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9</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539552" y="241190"/>
            <a:ext cx="3456384" cy="787882"/>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white"/>
                </a:solidFill>
                <a:latin typeface="微軟正黑體" panose="020B0604030504040204" pitchFamily="34" charset="-120"/>
                <a:cs typeface="Times New Roman" panose="02020603050405020304" pitchFamily="18" charset="0"/>
              </a:rPr>
              <a:t>公開評選</a:t>
            </a:r>
            <a:r>
              <a:rPr lang="en-US" altLang="zh-TW" sz="2800" b="1" smtClean="0">
                <a:solidFill>
                  <a:prstClr val="white"/>
                </a:solidFill>
                <a:latin typeface="微軟正黑體" panose="020B0604030504040204" pitchFamily="34" charset="-120"/>
                <a:cs typeface="Times New Roman" panose="02020603050405020304" pitchFamily="18" charset="0"/>
              </a:rPr>
              <a:t>-</a:t>
            </a:r>
            <a:r>
              <a:rPr lang="zh-TW" altLang="en-US" sz="2800" b="1" smtClean="0">
                <a:solidFill>
                  <a:prstClr val="white"/>
                </a:solidFill>
                <a:latin typeface="微軟正黑體" panose="020B0604030504040204" pitchFamily="34" charset="-120"/>
                <a:cs typeface="Times New Roman" panose="02020603050405020304" pitchFamily="18" charset="0"/>
              </a:rPr>
              <a:t>勞務採購</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sp>
        <p:nvSpPr>
          <p:cNvPr id="9" name="Rectangle 11"/>
          <p:cNvSpPr>
            <a:spLocks noChangeArrowheads="1"/>
          </p:cNvSpPr>
          <p:nvPr/>
        </p:nvSpPr>
        <p:spPr bwMode="auto">
          <a:xfrm>
            <a:off x="251520" y="1196752"/>
            <a:ext cx="8488052" cy="5280248"/>
          </a:xfrm>
          <a:prstGeom prst="rect">
            <a:avLst/>
          </a:prstGeom>
          <a:noFill/>
          <a:ln w="9525">
            <a:noFill/>
            <a:miter lim="800000"/>
            <a:headEnd/>
            <a:tailEnd/>
          </a:ln>
          <a:effectLst/>
        </p:spPr>
        <p:txBody>
          <a:bodyPr/>
          <a:lstStyle/>
          <a:p>
            <a:pPr marL="269875" indent="-269875" algn="just" eaLnBrk="1" hangingPunct="1">
              <a:lnSpc>
                <a:spcPts val="3200"/>
              </a:lnSpc>
              <a:spcBef>
                <a:spcPts val="0"/>
              </a:spcBef>
              <a:buClr>
                <a:srgbClr val="000000"/>
              </a:buClr>
              <a:buSzPct val="75000"/>
              <a:buFont typeface="Wingdings" panose="05000000000000000000" pitchFamily="2" charset="2"/>
              <a:buChar char="p"/>
              <a:defRPr/>
            </a:pPr>
            <a:r>
              <a:rPr lang="zh-TW" altLang="en-US" sz="2600" b="1" spc="-100">
                <a:solidFill>
                  <a:srgbClr val="000066"/>
                </a:solidFill>
                <a:latin typeface="+mj-ea"/>
                <a:ea typeface="+mj-ea"/>
              </a:rPr>
              <a:t>機關</a:t>
            </a:r>
            <a:r>
              <a:rPr lang="zh-TW" altLang="en-US" sz="2600" b="1" spc="-100" smtClean="0">
                <a:solidFill>
                  <a:srgbClr val="000066"/>
                </a:solidFill>
                <a:latin typeface="+mj-ea"/>
                <a:ea typeface="+mj-ea"/>
              </a:rPr>
              <a:t>委託</a:t>
            </a:r>
            <a:r>
              <a:rPr lang="zh-TW" altLang="en-US" sz="2600" b="1" u="heavy" spc="-100">
                <a:solidFill>
                  <a:srgbClr val="000066"/>
                </a:solidFill>
                <a:uFill>
                  <a:solidFill>
                    <a:srgbClr val="006600"/>
                  </a:solidFill>
                </a:uFill>
                <a:latin typeface="+mj-ea"/>
                <a:ea typeface="+mj-ea"/>
              </a:rPr>
              <a:t>社會福利服務</a:t>
            </a:r>
            <a:r>
              <a:rPr lang="zh-TW" altLang="en-US" sz="2600" b="1" spc="-100">
                <a:solidFill>
                  <a:srgbClr val="000066"/>
                </a:solidFill>
                <a:latin typeface="+mj-ea"/>
                <a:ea typeface="+mj-ea"/>
              </a:rPr>
              <a:t>廠商評選及計費辦法</a:t>
            </a:r>
            <a:r>
              <a:rPr lang="zh-TW" altLang="en-US" sz="2600" b="1" spc="-100" smtClean="0">
                <a:solidFill>
                  <a:srgbClr val="000066"/>
                </a:solidFill>
                <a:latin typeface="+mj-ea"/>
                <a:ea typeface="+mj-ea"/>
              </a:rPr>
              <a:t>第</a:t>
            </a:r>
            <a:r>
              <a:rPr lang="en-US" altLang="zh-TW" sz="2600" b="1" spc="-100" smtClean="0">
                <a:solidFill>
                  <a:srgbClr val="000066"/>
                </a:solidFill>
                <a:latin typeface="+mj-ea"/>
                <a:ea typeface="+mj-ea"/>
              </a:rPr>
              <a:t>3</a:t>
            </a:r>
            <a:r>
              <a:rPr lang="zh-TW" altLang="en-US" sz="2600" b="1" spc="-100" smtClean="0">
                <a:solidFill>
                  <a:srgbClr val="000066"/>
                </a:solidFill>
                <a:latin typeface="+mj-ea"/>
                <a:ea typeface="+mj-ea"/>
              </a:rPr>
              <a:t>條</a:t>
            </a:r>
            <a:endParaRPr lang="zh-TW" altLang="en-US" sz="2600" b="1" spc="-100" dirty="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600" b="1">
                <a:solidFill>
                  <a:srgbClr val="800000"/>
                </a:solidFill>
                <a:latin typeface="+mj-ea"/>
                <a:ea typeface="+mj-ea"/>
              </a:rPr>
              <a:t>社會福利服務</a:t>
            </a:r>
            <a:r>
              <a:rPr lang="zh-TW" altLang="en-US" sz="2600" b="1">
                <a:solidFill>
                  <a:srgbClr val="0000FF"/>
                </a:solidFill>
                <a:latin typeface="+mj-ea"/>
                <a:ea typeface="+mj-ea"/>
              </a:rPr>
              <a:t>，包括兒童及少年福利、婦女福利、老人福利、身心障礙福利、家庭支持、社會救助、社會工作、志願服務、家庭暴力防治、性侵害防治、性騷擾防治、長期照顧業務、社區發展業務及其他與提供社會福利有關之服務。</a:t>
            </a:r>
            <a:endParaRPr lang="en-US" altLang="zh-TW" sz="2600" b="1" smtClean="0">
              <a:solidFill>
                <a:srgbClr val="0000FF"/>
              </a:solidFill>
              <a:latin typeface="+mj-ea"/>
              <a:ea typeface="+mj-ea"/>
            </a:endParaRPr>
          </a:p>
          <a:p>
            <a:pPr marL="269875" indent="-269875" algn="just" eaLnBrk="1" hangingPunct="1">
              <a:lnSpc>
                <a:spcPts val="3200"/>
              </a:lnSpc>
              <a:spcBef>
                <a:spcPts val="1800"/>
              </a:spcBef>
              <a:buClr>
                <a:srgbClr val="000000"/>
              </a:buClr>
              <a:buSzPct val="75000"/>
              <a:buFont typeface="Wingdings" panose="05000000000000000000" pitchFamily="2" charset="2"/>
              <a:buChar char="p"/>
              <a:defRPr/>
            </a:pPr>
            <a:r>
              <a:rPr lang="zh-TW" altLang="en-US" sz="2600" b="1" spc="-100">
                <a:solidFill>
                  <a:srgbClr val="000066"/>
                </a:solidFill>
                <a:latin typeface="+mj-ea"/>
                <a:ea typeface="+mj-ea"/>
              </a:rPr>
              <a:t>機關</a:t>
            </a:r>
            <a:r>
              <a:rPr lang="zh-TW" altLang="en-US" sz="2600" b="1" u="heavy" spc="-100">
                <a:solidFill>
                  <a:srgbClr val="000066"/>
                </a:solidFill>
                <a:uFill>
                  <a:solidFill>
                    <a:srgbClr val="006600"/>
                  </a:solidFill>
                </a:uFill>
                <a:latin typeface="+mj-ea"/>
                <a:ea typeface="+mj-ea"/>
              </a:rPr>
              <a:t>辦理設計競賽</a:t>
            </a:r>
            <a:r>
              <a:rPr lang="zh-TW" altLang="en-US" sz="2600" b="1" spc="-100">
                <a:solidFill>
                  <a:srgbClr val="000066"/>
                </a:solidFill>
                <a:latin typeface="+mj-ea"/>
                <a:ea typeface="+mj-ea"/>
              </a:rPr>
              <a:t>廠商評選及計費辦法第</a:t>
            </a:r>
            <a:r>
              <a:rPr lang="en-US" altLang="zh-TW" sz="2600" b="1" spc="-100" smtClean="0">
                <a:solidFill>
                  <a:srgbClr val="000066"/>
                </a:solidFill>
                <a:latin typeface="+mj-ea"/>
                <a:ea typeface="+mj-ea"/>
              </a:rPr>
              <a:t>3</a:t>
            </a:r>
            <a:r>
              <a:rPr lang="zh-TW" altLang="en-US" sz="2600" b="1" spc="-100" smtClean="0">
                <a:solidFill>
                  <a:srgbClr val="000066"/>
                </a:solidFill>
                <a:latin typeface="+mj-ea"/>
                <a:ea typeface="+mj-ea"/>
              </a:rPr>
              <a:t>條第</a:t>
            </a:r>
            <a:r>
              <a:rPr lang="en-US" altLang="zh-TW" sz="2600" b="1" spc="-100" smtClean="0">
                <a:solidFill>
                  <a:srgbClr val="000066"/>
                </a:solidFill>
                <a:latin typeface="+mj-ea"/>
                <a:ea typeface="+mj-ea"/>
              </a:rPr>
              <a:t>2</a:t>
            </a:r>
            <a:r>
              <a:rPr lang="zh-TW" altLang="en-US" sz="2600" b="1" spc="-100" smtClean="0">
                <a:solidFill>
                  <a:srgbClr val="000066"/>
                </a:solidFill>
                <a:latin typeface="+mj-ea"/>
                <a:ea typeface="+mj-ea"/>
              </a:rPr>
              <a:t>項</a:t>
            </a:r>
            <a:endParaRPr lang="zh-TW" altLang="en-US" sz="2600" b="1" spc="-100" smtClean="0">
              <a:solidFill>
                <a:srgbClr val="800000"/>
              </a:solidFill>
              <a:latin typeface="+mj-ea"/>
              <a:ea typeface="+mj-ea"/>
            </a:endParaRPr>
          </a:p>
          <a:p>
            <a:pPr marL="0" lvl="1" indent="358775" algn="just" eaLnBrk="1" hangingPunct="1">
              <a:lnSpc>
                <a:spcPts val="3200"/>
              </a:lnSpc>
              <a:spcBef>
                <a:spcPts val="0"/>
              </a:spcBef>
              <a:buClr>
                <a:srgbClr val="006600"/>
              </a:buClr>
              <a:buSzPct val="75000"/>
              <a:tabLst>
                <a:tab pos="901700" algn="l"/>
              </a:tabLst>
              <a:defRPr/>
            </a:pPr>
            <a:r>
              <a:rPr lang="zh-TW" altLang="en-US" sz="2600" b="1">
                <a:solidFill>
                  <a:srgbClr val="800000"/>
                </a:solidFill>
                <a:latin typeface="+mj-ea"/>
                <a:ea typeface="+mj-ea"/>
              </a:rPr>
              <a:t>設計競賽之標的</a:t>
            </a:r>
            <a:r>
              <a:rPr lang="zh-TW" altLang="en-US" sz="2600" b="1">
                <a:solidFill>
                  <a:srgbClr val="0000FF"/>
                </a:solidFill>
                <a:latin typeface="+mj-ea"/>
                <a:ea typeface="+mj-ea"/>
              </a:rPr>
              <a:t>，包括藝術品、圖形、標誌、徽章、標章、資訊</a:t>
            </a:r>
            <a:r>
              <a:rPr lang="zh-TW" altLang="en-US" sz="2600" b="1" smtClean="0">
                <a:solidFill>
                  <a:srgbClr val="0000FF"/>
                </a:solidFill>
                <a:latin typeface="+mj-ea"/>
                <a:ea typeface="+mj-ea"/>
              </a:rPr>
              <a:t>網頁、</a:t>
            </a:r>
            <a:r>
              <a:rPr lang="zh-TW" altLang="en-US" sz="2600" b="1">
                <a:solidFill>
                  <a:srgbClr val="0000FF"/>
                </a:solidFill>
                <a:latin typeface="+mj-ea"/>
                <a:ea typeface="+mj-ea"/>
              </a:rPr>
              <a:t>名稱、標語、廣告、海報、文宣、推廣活動、服裝、字幕、音樂、</a:t>
            </a:r>
            <a:r>
              <a:rPr lang="zh-TW" altLang="en-US" sz="2600" b="1" smtClean="0">
                <a:solidFill>
                  <a:srgbClr val="0000FF"/>
                </a:solidFill>
                <a:latin typeface="+mj-ea"/>
                <a:ea typeface="+mj-ea"/>
              </a:rPr>
              <a:t>影像、</a:t>
            </a:r>
            <a:r>
              <a:rPr lang="zh-TW" altLang="en-US" sz="2600" b="1">
                <a:solidFill>
                  <a:srgbClr val="0000FF"/>
                </a:solidFill>
                <a:latin typeface="+mj-ea"/>
                <a:ea typeface="+mj-ea"/>
              </a:rPr>
              <a:t>牌樓、空間或場所布置、造形、造景、裝修、裝潢及其他與發揮創意</a:t>
            </a:r>
            <a:r>
              <a:rPr lang="zh-TW" altLang="en-US" sz="2600" b="1" smtClean="0">
                <a:solidFill>
                  <a:srgbClr val="0000FF"/>
                </a:solidFill>
                <a:latin typeface="+mj-ea"/>
                <a:ea typeface="+mj-ea"/>
              </a:rPr>
              <a:t>有關</a:t>
            </a:r>
            <a:r>
              <a:rPr lang="zh-TW" altLang="en-US" sz="2600" b="1">
                <a:solidFill>
                  <a:srgbClr val="0000FF"/>
                </a:solidFill>
                <a:latin typeface="+mj-ea"/>
                <a:ea typeface="+mj-ea"/>
              </a:rPr>
              <a:t>者。</a:t>
            </a:r>
          </a:p>
        </p:txBody>
      </p:sp>
    </p:spTree>
    <p:extLst>
      <p:ext uri="{BB962C8B-B14F-4D97-AF65-F5344CB8AC3E}">
        <p14:creationId xmlns:p14="http://schemas.microsoft.com/office/powerpoint/2010/main" val="472672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C9E7549-605C-413D-9437-EAA0B7FEA7CF}" type="slidenum">
              <a:rPr lang="en-US" altLang="zh-TW" sz="1400" smtClean="0">
                <a:solidFill>
                  <a:srgbClr val="AD1F1F"/>
                </a:solidFill>
                <a:latin typeface="Times New Roman" panose="02020603050405020304" pitchFamily="18" charset="0"/>
              </a:rPr>
              <a:pPr>
                <a:spcBef>
                  <a:spcPct val="0"/>
                </a:spcBef>
                <a:buClrTx/>
                <a:buSzTx/>
                <a:buFontTx/>
                <a:buNone/>
                <a:defRPr/>
              </a:pPr>
              <a:t>10</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287338" y="1089025"/>
            <a:ext cx="8497130" cy="5768975"/>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1" indent="0" algn="just" eaLnBrk="1" hangingPunct="1">
              <a:lnSpc>
                <a:spcPts val="3200"/>
              </a:lnSpc>
              <a:spcBef>
                <a:spcPts val="0"/>
              </a:spcBef>
              <a:buClr>
                <a:srgbClr val="660033"/>
              </a:buClr>
              <a:buSzPct val="75000"/>
              <a:buFont typeface="Wingdings" panose="05000000000000000000" pitchFamily="2" charset="2"/>
              <a:buChar char="n"/>
              <a:defRPr/>
            </a:pPr>
            <a:r>
              <a:rPr lang="en-US" altLang="zh-TW" sz="2800" b="1" smtClean="0">
                <a:solidFill>
                  <a:srgbClr val="0000FF"/>
                </a:solidFill>
                <a:latin typeface="+mj-ea"/>
                <a:ea typeface="+mj-ea"/>
              </a:rPr>
              <a:t>110.01.07</a:t>
            </a:r>
            <a:r>
              <a:rPr lang="zh-TW" altLang="en-US" sz="2800" b="1" smtClean="0">
                <a:solidFill>
                  <a:srgbClr val="0000FF"/>
                </a:solidFill>
                <a:latin typeface="+mj-ea"/>
                <a:ea typeface="+mj-ea"/>
              </a:rPr>
              <a:t>工程</a:t>
            </a:r>
            <a:r>
              <a:rPr lang="zh-TW" altLang="en-US" sz="2800" b="1">
                <a:solidFill>
                  <a:srgbClr val="0000FF"/>
                </a:solidFill>
                <a:latin typeface="+mj-ea"/>
                <a:ea typeface="+mj-ea"/>
              </a:rPr>
              <a:t>企字</a:t>
            </a:r>
            <a:r>
              <a:rPr lang="zh-TW" altLang="en-US" sz="2800" b="1" smtClean="0">
                <a:solidFill>
                  <a:srgbClr val="0000FF"/>
                </a:solidFill>
                <a:latin typeface="+mj-ea"/>
                <a:ea typeface="+mj-ea"/>
              </a:rPr>
              <a:t>第</a:t>
            </a:r>
            <a:r>
              <a:rPr lang="en-US" altLang="zh-TW" sz="2800" b="1">
                <a:solidFill>
                  <a:srgbClr val="0000FF"/>
                </a:solidFill>
                <a:latin typeface="+mj-ea"/>
                <a:ea typeface="+mj-ea"/>
              </a:rPr>
              <a:t>1090100963</a:t>
            </a:r>
            <a:r>
              <a:rPr lang="zh-TW" altLang="en-US" sz="2800" b="1" smtClean="0">
                <a:solidFill>
                  <a:srgbClr val="0000FF"/>
                </a:solidFill>
                <a:latin typeface="+mj-ea"/>
                <a:ea typeface="+mj-ea"/>
              </a:rPr>
              <a:t>號函</a:t>
            </a:r>
            <a:endParaRPr lang="en-US" altLang="zh-TW" sz="2800" b="1" smtClean="0">
              <a:solidFill>
                <a:srgbClr val="0000FF"/>
              </a:solidFill>
              <a:latin typeface="+mj-ea"/>
              <a:ea typeface="+mj-ea"/>
            </a:endParaRPr>
          </a:p>
          <a:p>
            <a:pPr marL="357188" lvl="1" indent="-357188" algn="just" eaLnBrk="1" hangingPunct="1">
              <a:lnSpc>
                <a:spcPts val="3000"/>
              </a:lnSpc>
              <a:spcBef>
                <a:spcPts val="0"/>
              </a:spcBef>
              <a:buClr>
                <a:srgbClr val="006699"/>
              </a:buClr>
              <a:buSzPct val="75000"/>
              <a:defRPr/>
            </a:pPr>
            <a:r>
              <a:rPr lang="zh-TW" altLang="en-US" sz="2700" b="1">
                <a:solidFill>
                  <a:srgbClr val="100278"/>
                </a:solidFill>
                <a:latin typeface="+mj-ea"/>
                <a:ea typeface="+mj-ea"/>
              </a:rPr>
              <a:t>一、</a:t>
            </a:r>
            <a:r>
              <a:rPr lang="zh-TW" altLang="en-US" sz="2700" b="1" u="sng">
                <a:solidFill>
                  <a:srgbClr val="006600"/>
                </a:solidFill>
                <a:latin typeface="+mj-ea"/>
                <a:ea typeface="+mj-ea"/>
              </a:rPr>
              <a:t>採購法第</a:t>
            </a:r>
            <a:r>
              <a:rPr lang="en-US" altLang="zh-TW" sz="2700" b="1" u="sng">
                <a:solidFill>
                  <a:srgbClr val="006600"/>
                </a:solidFill>
                <a:latin typeface="+mj-ea"/>
                <a:ea typeface="+mj-ea"/>
              </a:rPr>
              <a:t>22</a:t>
            </a:r>
            <a:r>
              <a:rPr lang="zh-TW" altLang="en-US" sz="2700" b="1" u="sng">
                <a:solidFill>
                  <a:srgbClr val="006600"/>
                </a:solidFill>
                <a:latin typeface="+mj-ea"/>
                <a:ea typeface="+mj-ea"/>
              </a:rPr>
              <a:t>條第</a:t>
            </a:r>
            <a:r>
              <a:rPr lang="en-US" altLang="zh-TW" sz="2700" b="1" u="sng">
                <a:solidFill>
                  <a:srgbClr val="006600"/>
                </a:solidFill>
                <a:latin typeface="+mj-ea"/>
                <a:ea typeface="+mj-ea"/>
              </a:rPr>
              <a:t>1</a:t>
            </a:r>
            <a:r>
              <a:rPr lang="zh-TW" altLang="en-US" sz="2700" b="1" u="sng">
                <a:solidFill>
                  <a:srgbClr val="006600"/>
                </a:solidFill>
                <a:latin typeface="+mj-ea"/>
                <a:ea typeface="+mj-ea"/>
              </a:rPr>
              <a:t>項</a:t>
            </a:r>
            <a:r>
              <a:rPr lang="zh-TW" altLang="en-US" sz="2700" b="1">
                <a:solidFill>
                  <a:srgbClr val="100278"/>
                </a:solidFill>
                <a:latin typeface="+mj-ea"/>
                <a:ea typeface="+mj-ea"/>
              </a:rPr>
              <a:t>規定：「機關辦理公告金額以上之採購，符合下列情形之一者，得採限制性招標：</a:t>
            </a:r>
            <a:r>
              <a:rPr lang="en-US" altLang="zh-TW" sz="2700" b="1">
                <a:solidFill>
                  <a:srgbClr val="100278"/>
                </a:solidFill>
                <a:latin typeface="+mj-ea"/>
                <a:ea typeface="+mj-ea"/>
              </a:rPr>
              <a:t>......</a:t>
            </a:r>
            <a:r>
              <a:rPr lang="zh-TW" altLang="en-US" sz="2700" b="1" u="sng">
                <a:solidFill>
                  <a:srgbClr val="006600"/>
                </a:solidFill>
                <a:latin typeface="+mj-ea"/>
                <a:ea typeface="+mj-ea"/>
              </a:rPr>
              <a:t>九</a:t>
            </a:r>
            <a:r>
              <a:rPr lang="zh-TW" altLang="en-US" sz="2700" b="1">
                <a:solidFill>
                  <a:srgbClr val="100278"/>
                </a:solidFill>
                <a:latin typeface="+mj-ea"/>
                <a:ea typeface="+mj-ea"/>
              </a:rPr>
              <a:t>、委託專業服務、技術服務、資訊服務或社會福利服務，</a:t>
            </a:r>
            <a:r>
              <a:rPr lang="zh-TW" altLang="en-US" sz="2700" b="1" u="sng">
                <a:solidFill>
                  <a:srgbClr val="006600"/>
                </a:solidFill>
                <a:latin typeface="+mj-ea"/>
                <a:ea typeface="+mj-ea"/>
              </a:rPr>
              <a:t>經公開客觀評選</a:t>
            </a:r>
            <a:r>
              <a:rPr lang="zh-TW" altLang="en-US" sz="2700" b="1">
                <a:solidFill>
                  <a:srgbClr val="100278"/>
                </a:solidFill>
                <a:latin typeface="+mj-ea"/>
                <a:ea typeface="+mj-ea"/>
              </a:rPr>
              <a:t>為優勝者。</a:t>
            </a:r>
            <a:r>
              <a:rPr lang="zh-TW" altLang="en-US" sz="2700" b="1" u="sng">
                <a:solidFill>
                  <a:srgbClr val="006600"/>
                </a:solidFill>
                <a:latin typeface="+mj-ea"/>
                <a:ea typeface="+mj-ea"/>
              </a:rPr>
              <a:t>十</a:t>
            </a:r>
            <a:r>
              <a:rPr lang="zh-TW" altLang="en-US" sz="2700" b="1">
                <a:solidFill>
                  <a:srgbClr val="100278"/>
                </a:solidFill>
                <a:latin typeface="+mj-ea"/>
                <a:ea typeface="+mj-ea"/>
              </a:rPr>
              <a:t>、辦理設計競賽，經公開客觀評選為優勝者。</a:t>
            </a:r>
            <a:r>
              <a:rPr lang="zh-TW" altLang="en-US" sz="2700" b="1" u="sng">
                <a:solidFill>
                  <a:srgbClr val="006600"/>
                </a:solidFill>
                <a:latin typeface="+mj-ea"/>
                <a:ea typeface="+mj-ea"/>
              </a:rPr>
              <a:t>十一</a:t>
            </a:r>
            <a:r>
              <a:rPr lang="zh-TW" altLang="en-US" sz="2700" b="1">
                <a:solidFill>
                  <a:srgbClr val="100278"/>
                </a:solidFill>
                <a:latin typeface="+mj-ea"/>
                <a:ea typeface="+mj-ea"/>
              </a:rPr>
              <a:t>、因業務需要，指定地區採購房地產，</a:t>
            </a:r>
            <a:r>
              <a:rPr lang="zh-TW" altLang="en-US" sz="2700" b="1" u="sng">
                <a:solidFill>
                  <a:srgbClr val="006600"/>
                </a:solidFill>
                <a:latin typeface="+mj-ea"/>
                <a:ea typeface="+mj-ea"/>
              </a:rPr>
              <a:t>經</a:t>
            </a:r>
            <a:r>
              <a:rPr lang="zh-TW" altLang="en-US" sz="2700" b="1">
                <a:solidFill>
                  <a:srgbClr val="100278"/>
                </a:solidFill>
                <a:latin typeface="+mj-ea"/>
                <a:ea typeface="+mj-ea"/>
              </a:rPr>
              <a:t>依所需條件</a:t>
            </a:r>
            <a:r>
              <a:rPr lang="zh-TW" altLang="en-US" sz="2700" b="1" u="sng">
                <a:solidFill>
                  <a:srgbClr val="006600"/>
                </a:solidFill>
                <a:latin typeface="+mj-ea"/>
                <a:ea typeface="+mj-ea"/>
              </a:rPr>
              <a:t>公開徵求</a:t>
            </a:r>
            <a:r>
              <a:rPr lang="zh-TW" altLang="en-US" sz="2700" b="1">
                <a:solidFill>
                  <a:srgbClr val="100278"/>
                </a:solidFill>
                <a:latin typeface="+mj-ea"/>
                <a:ea typeface="+mj-ea"/>
              </a:rPr>
              <a:t>勘選認定適合需要者。</a:t>
            </a:r>
            <a:r>
              <a:rPr lang="en-US" altLang="zh-TW" sz="2700" b="1">
                <a:solidFill>
                  <a:srgbClr val="100278"/>
                </a:solidFill>
                <a:latin typeface="+mj-ea"/>
                <a:ea typeface="+mj-ea"/>
              </a:rPr>
              <a:t>......</a:t>
            </a:r>
            <a:r>
              <a:rPr lang="zh-TW" altLang="en-US" sz="2700" b="1">
                <a:solidFill>
                  <a:srgbClr val="100278"/>
                </a:solidFill>
                <a:latin typeface="+mj-ea"/>
                <a:ea typeface="+mj-ea"/>
              </a:rPr>
              <a:t>」</a:t>
            </a:r>
          </a:p>
          <a:p>
            <a:pPr marL="357188" lvl="1" indent="-357188" algn="just" eaLnBrk="1" hangingPunct="1">
              <a:lnSpc>
                <a:spcPts val="3000"/>
              </a:lnSpc>
              <a:spcBef>
                <a:spcPts val="0"/>
              </a:spcBef>
              <a:buClr>
                <a:srgbClr val="006699"/>
              </a:buClr>
              <a:buSzPct val="75000"/>
              <a:defRPr/>
            </a:pPr>
            <a:r>
              <a:rPr lang="zh-TW" altLang="en-US" sz="2700" b="1" smtClean="0">
                <a:solidFill>
                  <a:srgbClr val="100278"/>
                </a:solidFill>
                <a:latin typeface="+mj-ea"/>
                <a:ea typeface="+mj-ea"/>
              </a:rPr>
              <a:t>二</a:t>
            </a:r>
            <a:r>
              <a:rPr lang="zh-TW" altLang="en-US" sz="2700" b="1">
                <a:solidFill>
                  <a:srgbClr val="100278"/>
                </a:solidFill>
                <a:latin typeface="+mj-ea"/>
                <a:ea typeface="+mj-ea"/>
              </a:rPr>
              <a:t>、依上開規定經公開評選或公開徵求方式辦理限制性招標者，為避免外界誤會其作業程序「未經公告</a:t>
            </a:r>
            <a:r>
              <a:rPr lang="zh-TW" altLang="en-US" sz="2700" b="1" smtClean="0">
                <a:solidFill>
                  <a:srgbClr val="100278"/>
                </a:solidFill>
                <a:latin typeface="+mj-ea"/>
                <a:ea typeface="+mj-ea"/>
              </a:rPr>
              <a:t>」</a:t>
            </a:r>
            <a:r>
              <a:rPr lang="en-US" altLang="zh-TW" sz="2700" b="1" smtClean="0">
                <a:solidFill>
                  <a:srgbClr val="100278"/>
                </a:solidFill>
                <a:latin typeface="+mj-ea"/>
                <a:ea typeface="+mj-ea"/>
              </a:rPr>
              <a:t>(</a:t>
            </a:r>
            <a:r>
              <a:rPr lang="zh-TW" altLang="en-US" sz="2700" b="1" smtClean="0">
                <a:solidFill>
                  <a:srgbClr val="100278"/>
                </a:solidFill>
                <a:latin typeface="+mj-ea"/>
                <a:ea typeface="+mj-ea"/>
              </a:rPr>
              <a:t>未</a:t>
            </a:r>
            <a:r>
              <a:rPr lang="zh-TW" altLang="en-US" sz="2700" b="1">
                <a:solidFill>
                  <a:srgbClr val="100278"/>
                </a:solidFill>
                <a:latin typeface="+mj-ea"/>
                <a:ea typeface="+mj-ea"/>
              </a:rPr>
              <a:t>於政府電子採購網刊登公開評選或公開徵求之招標</a:t>
            </a:r>
            <a:r>
              <a:rPr lang="zh-TW" altLang="en-US" sz="2700" b="1" smtClean="0">
                <a:solidFill>
                  <a:srgbClr val="100278"/>
                </a:solidFill>
                <a:latin typeface="+mj-ea"/>
                <a:ea typeface="+mj-ea"/>
              </a:rPr>
              <a:t>公告</a:t>
            </a:r>
            <a:r>
              <a:rPr lang="en-US" altLang="zh-TW" sz="2700" b="1" smtClean="0">
                <a:solidFill>
                  <a:srgbClr val="100278"/>
                </a:solidFill>
                <a:latin typeface="+mj-ea"/>
                <a:ea typeface="+mj-ea"/>
              </a:rPr>
              <a:t>)</a:t>
            </a:r>
            <a:r>
              <a:rPr lang="zh-TW" altLang="en-US" sz="2700" b="1" smtClean="0">
                <a:solidFill>
                  <a:srgbClr val="100278"/>
                </a:solidFill>
                <a:latin typeface="+mj-ea"/>
                <a:ea typeface="+mj-ea"/>
              </a:rPr>
              <a:t>，</a:t>
            </a:r>
            <a:r>
              <a:rPr lang="zh-TW" altLang="en-US" sz="2700" b="1">
                <a:solidFill>
                  <a:srgbClr val="100278"/>
                </a:solidFill>
                <a:latin typeface="+mj-ea"/>
                <a:ea typeface="+mj-ea"/>
              </a:rPr>
              <a:t>爰請於</a:t>
            </a:r>
            <a:r>
              <a:rPr lang="zh-TW" altLang="en-US" sz="2700" b="1" u="sng">
                <a:solidFill>
                  <a:srgbClr val="006600"/>
                </a:solidFill>
                <a:latin typeface="+mj-ea"/>
                <a:ea typeface="+mj-ea"/>
              </a:rPr>
              <a:t>對外說明</a:t>
            </a:r>
            <a:r>
              <a:rPr lang="zh-TW" altLang="en-US" sz="2700" b="1">
                <a:solidFill>
                  <a:srgbClr val="100278"/>
                </a:solidFill>
                <a:latin typeface="+mj-ea"/>
                <a:ea typeface="+mj-ea"/>
              </a:rPr>
              <a:t>其招標方式</a:t>
            </a:r>
            <a:r>
              <a:rPr lang="zh-TW" altLang="en-US" sz="2700" b="1" u="sng">
                <a:solidFill>
                  <a:srgbClr val="006600"/>
                </a:solidFill>
                <a:latin typeface="+mj-ea"/>
                <a:ea typeface="+mj-ea"/>
              </a:rPr>
              <a:t>時</a:t>
            </a:r>
            <a:r>
              <a:rPr lang="zh-TW" altLang="en-US" sz="2700" b="1">
                <a:solidFill>
                  <a:srgbClr val="100278"/>
                </a:solidFill>
                <a:latin typeface="+mj-ea"/>
                <a:ea typeface="+mj-ea"/>
              </a:rPr>
              <a:t>，</a:t>
            </a:r>
            <a:r>
              <a:rPr lang="zh-TW" altLang="en-US" sz="2700" b="1" u="sng">
                <a:solidFill>
                  <a:srgbClr val="006600"/>
                </a:solidFill>
                <a:latin typeface="+mj-ea"/>
                <a:ea typeface="+mj-ea"/>
              </a:rPr>
              <a:t>註明為「經公開評選之限制性招標」或「經公開徵求之限制性招標」，勿僅簡稱為「限制性招標」</a:t>
            </a:r>
            <a:r>
              <a:rPr lang="zh-TW" altLang="en-US" sz="2700" b="1">
                <a:solidFill>
                  <a:srgbClr val="100278"/>
                </a:solidFill>
                <a:latin typeface="+mj-ea"/>
                <a:ea typeface="+mj-ea"/>
              </a:rPr>
              <a:t>。</a:t>
            </a:r>
            <a:endParaRPr lang="en-US" altLang="zh-TW" sz="2700" b="1">
              <a:solidFill>
                <a:srgbClr val="100278"/>
              </a:solidFill>
              <a:latin typeface="+mj-ea"/>
              <a:ea typeface="+mj-ea"/>
            </a:endParaRPr>
          </a:p>
        </p:txBody>
      </p:sp>
      <p:sp>
        <p:nvSpPr>
          <p:cNvPr id="198660" name="Rectangle 2"/>
          <p:cNvSpPr>
            <a:spLocks noChangeArrowheads="1"/>
          </p:cNvSpPr>
          <p:nvPr/>
        </p:nvSpPr>
        <p:spPr bwMode="auto">
          <a:xfrm>
            <a:off x="469900" y="333375"/>
            <a:ext cx="75946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r>
              <a:rPr kumimoji="0" lang="zh-TW" altLang="en-US" sz="3600" b="1" smtClean="0">
                <a:solidFill>
                  <a:srgbClr val="003399"/>
                </a:solidFill>
                <a:latin typeface="+mj-ea"/>
                <a:ea typeface="+mj-ea"/>
              </a:rPr>
              <a:t>經公開評選之限制性招標</a:t>
            </a:r>
            <a:r>
              <a:rPr kumimoji="0" lang="en-US" altLang="zh-TW" sz="3000" b="1" smtClean="0">
                <a:solidFill>
                  <a:srgbClr val="C00000"/>
                </a:solidFill>
                <a:latin typeface="+mj-ea"/>
                <a:ea typeface="+mj-ea"/>
                <a:cs typeface="Times New Roman" panose="02020603050405020304" pitchFamily="18" charset="0"/>
              </a:rPr>
              <a:t>(§22,1,9</a:t>
            </a:r>
            <a:r>
              <a:rPr kumimoji="0" lang="zh-TW" altLang="en-US" sz="3000" b="1" smtClean="0">
                <a:solidFill>
                  <a:srgbClr val="C00000"/>
                </a:solidFill>
                <a:latin typeface="+mj-ea"/>
                <a:ea typeface="+mj-ea"/>
                <a:cs typeface="Times New Roman" panose="02020603050405020304" pitchFamily="18" charset="0"/>
              </a:rPr>
              <a:t>～</a:t>
            </a:r>
            <a:r>
              <a:rPr kumimoji="0" lang="en-US" altLang="zh-TW" sz="3000" b="1" smtClean="0">
                <a:solidFill>
                  <a:srgbClr val="C00000"/>
                </a:solidFill>
                <a:latin typeface="+mj-ea"/>
                <a:ea typeface="+mj-ea"/>
                <a:cs typeface="Times New Roman" panose="02020603050405020304" pitchFamily="18" charset="0"/>
              </a:rPr>
              <a:t>11)</a:t>
            </a:r>
            <a:endParaRPr kumimoji="0" lang="zh-TW" altLang="en-US" sz="3000" b="1" smtClean="0">
              <a:solidFill>
                <a:srgbClr val="C00000"/>
              </a:solidFill>
              <a:latin typeface="+mj-ea"/>
              <a:ea typeface="+mj-ea"/>
              <a:cs typeface="Times New Roman" panose="02020603050405020304" pitchFamily="18" charset="0"/>
            </a:endParaRPr>
          </a:p>
        </p:txBody>
      </p:sp>
    </p:spTree>
    <p:extLst>
      <p:ext uri="{BB962C8B-B14F-4D97-AF65-F5344CB8AC3E}">
        <p14:creationId xmlns:p14="http://schemas.microsoft.com/office/powerpoint/2010/main" val="579764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Rectangle 2">
            <a:extLst/>
          </p:cNvPr>
          <p:cNvSpPr>
            <a:spLocks noGrp="1" noChangeArrowheads="1"/>
          </p:cNvSpPr>
          <p:nvPr>
            <p:ph type="title"/>
          </p:nvPr>
        </p:nvSpPr>
        <p:spPr>
          <a:xfrm>
            <a:off x="1619672" y="188640"/>
            <a:ext cx="6264696" cy="864096"/>
          </a:xfrm>
          <a:solidFill>
            <a:schemeClr val="tx1"/>
          </a:solidFill>
        </p:spPr>
        <p:txBody>
          <a:bodyPr>
            <a:normAutofit/>
          </a:bodyPr>
          <a:lstStyle/>
          <a:p>
            <a:pPr algn="ctr" eaLnBrk="1" hangingPunct="1">
              <a:defRPr/>
            </a:pPr>
            <a:r>
              <a:rPr lang="zh-TW" altLang="en-US" sz="2400" b="1" smtClean="0">
                <a:solidFill>
                  <a:srgbClr val="FFFF00"/>
                </a:solidFill>
                <a:effectLst/>
                <a:latin typeface="+mj-ea"/>
              </a:rPr>
              <a:t>未達公告金額之採購</a:t>
            </a:r>
            <a:r>
              <a:rPr lang="en-US" altLang="zh-TW" sz="2400" b="1" smtClean="0">
                <a:solidFill>
                  <a:schemeClr val="bg1"/>
                </a:solidFill>
                <a:effectLst/>
                <a:latin typeface="+mj-ea"/>
              </a:rPr>
              <a:t/>
            </a:r>
            <a:br>
              <a:rPr lang="en-US" altLang="zh-TW" sz="2400" b="1" smtClean="0">
                <a:solidFill>
                  <a:schemeClr val="bg1"/>
                </a:solidFill>
                <a:effectLst/>
                <a:latin typeface="+mj-ea"/>
              </a:rPr>
            </a:br>
            <a:r>
              <a:rPr lang="zh-TW" altLang="en-US" sz="2400" b="1" smtClean="0">
                <a:solidFill>
                  <a:schemeClr val="bg1"/>
                </a:solidFill>
                <a:effectLst/>
                <a:latin typeface="+mj-ea"/>
              </a:rPr>
              <a:t>依</a:t>
            </a:r>
            <a:r>
              <a:rPr lang="en-US" altLang="zh-TW" sz="2400" b="1" smtClean="0">
                <a:solidFill>
                  <a:schemeClr val="bg1"/>
                </a:solidFill>
                <a:effectLst/>
                <a:latin typeface="+mj-ea"/>
              </a:rPr>
              <a:t>§22-1-9</a:t>
            </a:r>
            <a:r>
              <a:rPr lang="zh-TW" altLang="en-US" sz="2400" b="1" smtClean="0">
                <a:solidFill>
                  <a:schemeClr val="bg1"/>
                </a:solidFill>
                <a:effectLst/>
                <a:latin typeface="+mj-ea"/>
              </a:rPr>
              <a:t>及</a:t>
            </a:r>
            <a:r>
              <a:rPr lang="en-US" altLang="zh-TW" sz="2400" b="1">
                <a:solidFill>
                  <a:schemeClr val="bg1"/>
                </a:solidFill>
                <a:effectLst/>
                <a:latin typeface="+mj-ea"/>
              </a:rPr>
              <a:t>§</a:t>
            </a:r>
            <a:r>
              <a:rPr lang="en-US" altLang="zh-TW" sz="2400" b="1" smtClean="0">
                <a:solidFill>
                  <a:schemeClr val="bg1"/>
                </a:solidFill>
                <a:effectLst/>
                <a:latin typeface="+mj-ea"/>
              </a:rPr>
              <a:t>22-1-10</a:t>
            </a:r>
            <a:r>
              <a:rPr lang="zh-TW" altLang="en-US" sz="2400" b="1" smtClean="0">
                <a:solidFill>
                  <a:schemeClr val="bg1"/>
                </a:solidFill>
                <a:effectLst/>
                <a:latin typeface="+mj-ea"/>
              </a:rPr>
              <a:t>辦理公開評選差異</a:t>
            </a:r>
            <a:endParaRPr lang="zh-TW" altLang="en-US" sz="2400" b="1" dirty="0">
              <a:solidFill>
                <a:schemeClr val="bg1"/>
              </a:solidFill>
              <a:effectLst/>
              <a:latin typeface="+mj-ea"/>
            </a:endParaRPr>
          </a:p>
        </p:txBody>
      </p:sp>
      <p:graphicFrame>
        <p:nvGraphicFramePr>
          <p:cNvPr id="2" name="表格 1"/>
          <p:cNvGraphicFramePr>
            <a:graphicFrameLocks noGrp="1"/>
          </p:cNvGraphicFramePr>
          <p:nvPr>
            <p:extLst/>
          </p:nvPr>
        </p:nvGraphicFramePr>
        <p:xfrm>
          <a:off x="323528" y="1268760"/>
          <a:ext cx="8568952" cy="5212080"/>
        </p:xfrm>
        <a:graphic>
          <a:graphicData uri="http://schemas.openxmlformats.org/drawingml/2006/table">
            <a:tbl>
              <a:tblPr firstRow="1" bandRow="1">
                <a:tableStyleId>{5C22544A-7EE6-4342-B048-85BDC9FD1C3A}</a:tableStyleId>
              </a:tblPr>
              <a:tblGrid>
                <a:gridCol w="1080120"/>
                <a:gridCol w="2304256"/>
                <a:gridCol w="3042338"/>
                <a:gridCol w="2142238"/>
              </a:tblGrid>
              <a:tr h="408045">
                <a:tc>
                  <a:txBody>
                    <a:bodyPr/>
                    <a:lstStyle/>
                    <a:p>
                      <a:pPr algn="just"/>
                      <a:r>
                        <a:rPr lang="zh-TW" altLang="en-US" smtClean="0">
                          <a:solidFill>
                            <a:srgbClr val="0000FF"/>
                          </a:solidFill>
                        </a:rPr>
                        <a:t>採購法條文</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just"/>
                      <a:r>
                        <a:rPr lang="zh-TW" altLang="en-US" smtClean="0">
                          <a:solidFill>
                            <a:srgbClr val="0000FF"/>
                          </a:solidFill>
                        </a:rPr>
                        <a:t>子法名稱</a:t>
                      </a:r>
                      <a:endParaRPr lang="zh-TW" altLang="en-US">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just"/>
                      <a:r>
                        <a:rPr lang="zh-TW" altLang="en-US" smtClean="0">
                          <a:solidFill>
                            <a:srgbClr val="0000FF"/>
                          </a:solidFill>
                        </a:rPr>
                        <a:t>第</a:t>
                      </a:r>
                      <a:r>
                        <a:rPr lang="en-US" altLang="zh-TW" smtClean="0">
                          <a:solidFill>
                            <a:srgbClr val="0000FF"/>
                          </a:solidFill>
                        </a:rPr>
                        <a:t>2</a:t>
                      </a:r>
                      <a:r>
                        <a:rPr lang="zh-TW" altLang="en-US" smtClean="0">
                          <a:solidFill>
                            <a:srgbClr val="0000FF"/>
                          </a:solidFill>
                        </a:rPr>
                        <a:t>條規定</a:t>
                      </a:r>
                      <a:endParaRPr lang="zh-TW" altLang="en-US">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just"/>
                      <a:r>
                        <a:rPr lang="zh-TW" altLang="en-US" smtClean="0">
                          <a:solidFill>
                            <a:srgbClr val="0000FF"/>
                          </a:solidFill>
                        </a:rPr>
                        <a:t>辦理公開評選差異</a:t>
                      </a:r>
                      <a:endParaRPr lang="zh-TW" altLang="en-US">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r>
              <a:tr h="408045">
                <a:tc rowSpan="4">
                  <a:txBody>
                    <a:bodyPr/>
                    <a:lstStyle/>
                    <a:p>
                      <a:r>
                        <a:rPr lang="en-US" altLang="zh-TW" b="1" smtClean="0">
                          <a:solidFill>
                            <a:srgbClr val="0000FF"/>
                          </a:solidFill>
                        </a:rPr>
                        <a:t>§22-1-9</a:t>
                      </a:r>
                      <a:endParaRPr lang="zh-TW" altLang="en-US" b="1">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zh-TW" altLang="en-US" smtClean="0">
                          <a:solidFill>
                            <a:srgbClr val="0000FF"/>
                          </a:solidFill>
                        </a:rPr>
                        <a:t>機關委託</a:t>
                      </a:r>
                      <a:r>
                        <a:rPr lang="zh-TW" altLang="en-US" b="1" smtClean="0">
                          <a:solidFill>
                            <a:srgbClr val="C00000"/>
                          </a:solidFill>
                        </a:rPr>
                        <a:t>專業服務</a:t>
                      </a:r>
                      <a:r>
                        <a:rPr lang="zh-TW" altLang="en-US" smtClean="0">
                          <a:solidFill>
                            <a:srgbClr val="0000FF"/>
                          </a:solidFill>
                        </a:rPr>
                        <a:t>廠商評選及計費辦法</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zh-TW" altLang="en-US" smtClean="0">
                          <a:solidFill>
                            <a:srgbClr val="0000FF"/>
                          </a:solidFill>
                        </a:rPr>
                        <a:t>機關以公開客觀評選方式委託廠商提供</a:t>
                      </a:r>
                      <a:r>
                        <a:rPr kumimoji="0" lang="zh-TW" altLang="en-US" b="1" u="sng" kern="1200" smtClean="0">
                          <a:solidFill>
                            <a:srgbClr val="000066"/>
                          </a:solidFill>
                          <a:latin typeface="+mn-lt"/>
                          <a:ea typeface="+mn-ea"/>
                          <a:cs typeface="+mn-cs"/>
                        </a:rPr>
                        <a:t>專業服務</a:t>
                      </a:r>
                      <a:r>
                        <a:rPr lang="zh-TW" altLang="en-US" smtClean="0">
                          <a:solidFill>
                            <a:srgbClr val="0000FF"/>
                          </a:solidFill>
                        </a:rPr>
                        <a:t>，</a:t>
                      </a:r>
                      <a:r>
                        <a:rPr lang="zh-TW" altLang="en-US" b="1" u="sng" smtClean="0">
                          <a:solidFill>
                            <a:srgbClr val="000066"/>
                          </a:solidFill>
                        </a:rPr>
                        <a:t>服務費用在公告金額以上者</a:t>
                      </a:r>
                      <a:r>
                        <a:rPr lang="zh-TW" altLang="en-US" smtClean="0">
                          <a:solidFill>
                            <a:srgbClr val="0000FF"/>
                          </a:solidFill>
                        </a:rPr>
                        <a:t>，其廠商評選與服務費用之計算方式，依本辦法之規定。</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r>
                        <a:rPr lang="zh-TW" altLang="en-US" smtClean="0">
                          <a:solidFill>
                            <a:srgbClr val="0000FF"/>
                          </a:solidFill>
                        </a:rPr>
                        <a:t>應成立採購評選委員會及工作小組</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8045">
                <a:tc vMerge="1">
                  <a:txBody>
                    <a:bodyPr/>
                    <a:lstStyle/>
                    <a:p>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mtClean="0">
                          <a:solidFill>
                            <a:srgbClr val="0000FF"/>
                          </a:solidFill>
                        </a:rPr>
                        <a:t>機關委託</a:t>
                      </a:r>
                      <a:r>
                        <a:rPr kumimoji="0" lang="zh-TW" altLang="en-US" b="1" kern="1200" smtClean="0">
                          <a:solidFill>
                            <a:srgbClr val="C00000"/>
                          </a:solidFill>
                          <a:latin typeface="+mn-lt"/>
                          <a:ea typeface="+mn-ea"/>
                          <a:cs typeface="+mn-cs"/>
                        </a:rPr>
                        <a:t>技術服務</a:t>
                      </a:r>
                      <a:r>
                        <a:rPr lang="zh-TW" altLang="en-US" smtClean="0">
                          <a:solidFill>
                            <a:srgbClr val="0000FF"/>
                          </a:solidFill>
                        </a:rPr>
                        <a:t>廠商評選及計費辦法</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en-US" altLang="zh-TW" smtClean="0">
                          <a:solidFill>
                            <a:srgbClr val="0000FF"/>
                          </a:solidFill>
                        </a:rPr>
                        <a:t>...</a:t>
                      </a:r>
                      <a:r>
                        <a:rPr lang="zh-TW" altLang="en-US" smtClean="0">
                          <a:solidFill>
                            <a:srgbClr val="0000FF"/>
                          </a:solidFill>
                        </a:rPr>
                        <a:t>以公開客觀評選方式委託廠商</a:t>
                      </a:r>
                      <a:r>
                        <a:rPr kumimoji="0" lang="zh-TW" altLang="en-US" b="1" u="sng" kern="1200" smtClean="0">
                          <a:solidFill>
                            <a:srgbClr val="000066"/>
                          </a:solidFill>
                          <a:latin typeface="+mn-lt"/>
                          <a:ea typeface="+mn-ea"/>
                          <a:cs typeface="+mn-cs"/>
                        </a:rPr>
                        <a:t>提供技術服務</a:t>
                      </a:r>
                      <a:r>
                        <a:rPr lang="zh-TW" altLang="en-US" smtClean="0">
                          <a:solidFill>
                            <a:srgbClr val="0000FF"/>
                          </a:solidFill>
                        </a:rPr>
                        <a:t>，</a:t>
                      </a:r>
                      <a:r>
                        <a:rPr lang="en-US" altLang="zh-TW" smtClean="0">
                          <a:solidFill>
                            <a:srgbClr val="0000FF"/>
                          </a:solidFill>
                        </a:rPr>
                        <a:t>...</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r>
                        <a:rPr lang="zh-TW" altLang="en-US" b="1" smtClean="0">
                          <a:solidFill>
                            <a:srgbClr val="C00000"/>
                          </a:solidFill>
                        </a:rPr>
                        <a:t>得組成評審小組</a:t>
                      </a:r>
                      <a:endParaRPr lang="zh-TW" altLang="en-US" b="1">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8045">
                <a:tc vMerge="1">
                  <a:txBody>
                    <a:bodyPr/>
                    <a:lstStyle/>
                    <a:p>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mtClean="0">
                          <a:solidFill>
                            <a:srgbClr val="0000FF"/>
                          </a:solidFill>
                        </a:rPr>
                        <a:t>機關委託</a:t>
                      </a:r>
                      <a:r>
                        <a:rPr kumimoji="0" lang="zh-TW" altLang="en-US" b="1" kern="1200" smtClean="0">
                          <a:solidFill>
                            <a:srgbClr val="C00000"/>
                          </a:solidFill>
                          <a:latin typeface="+mn-lt"/>
                          <a:ea typeface="+mn-ea"/>
                          <a:cs typeface="+mn-cs"/>
                        </a:rPr>
                        <a:t>資訊服務</a:t>
                      </a:r>
                      <a:r>
                        <a:rPr lang="zh-TW" altLang="en-US" smtClean="0">
                          <a:solidFill>
                            <a:srgbClr val="0000FF"/>
                          </a:solidFill>
                        </a:rPr>
                        <a:t>廠商評選及計費辦法</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en-US" altLang="zh-TW" smtClean="0">
                          <a:solidFill>
                            <a:srgbClr val="0000FF"/>
                          </a:solidFill>
                        </a:rPr>
                        <a:t>...</a:t>
                      </a:r>
                      <a:r>
                        <a:rPr lang="zh-TW" altLang="en-US" smtClean="0">
                          <a:solidFill>
                            <a:srgbClr val="0000FF"/>
                          </a:solidFill>
                        </a:rPr>
                        <a:t>委託廠商提供</a:t>
                      </a:r>
                      <a:r>
                        <a:rPr kumimoji="0" lang="zh-TW" altLang="en-US" b="1" u="sng" kern="1200" smtClean="0">
                          <a:solidFill>
                            <a:srgbClr val="000066"/>
                          </a:solidFill>
                          <a:latin typeface="+mn-lt"/>
                          <a:ea typeface="+mn-ea"/>
                          <a:cs typeface="+mn-cs"/>
                        </a:rPr>
                        <a:t>資訊服務</a:t>
                      </a:r>
                      <a:r>
                        <a:rPr lang="zh-TW" altLang="en-US" smtClean="0">
                          <a:solidFill>
                            <a:srgbClr val="0000FF"/>
                          </a:solidFill>
                        </a:rPr>
                        <a:t>，</a:t>
                      </a:r>
                      <a:r>
                        <a:rPr kumimoji="0" lang="zh-TW" altLang="en-US" b="1" u="sng" kern="1200" smtClean="0">
                          <a:solidFill>
                            <a:srgbClr val="000066"/>
                          </a:solidFill>
                          <a:latin typeface="+mn-lt"/>
                          <a:ea typeface="+mn-ea"/>
                          <a:cs typeface="+mn-cs"/>
                        </a:rPr>
                        <a:t>服務費用在公告金額以上者</a:t>
                      </a:r>
                      <a:r>
                        <a:rPr lang="zh-TW" altLang="en-US" smtClean="0">
                          <a:solidFill>
                            <a:srgbClr val="0000FF"/>
                          </a:solidFill>
                        </a:rPr>
                        <a:t>，</a:t>
                      </a:r>
                      <a:r>
                        <a:rPr lang="en-US" altLang="zh-TW" smtClean="0">
                          <a:solidFill>
                            <a:srgbClr val="0000FF"/>
                          </a:solidFill>
                        </a:rPr>
                        <a:t>...</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r>
                        <a:rPr lang="zh-TW" altLang="en-US" smtClean="0">
                          <a:solidFill>
                            <a:srgbClr val="0000FF"/>
                          </a:solidFill>
                        </a:rPr>
                        <a:t>應成立採購評選委員會及工作小組</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8045">
                <a:tc vMerge="1">
                  <a:txBody>
                    <a:bodyPr/>
                    <a:lstStyle/>
                    <a:p>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mtClean="0">
                          <a:solidFill>
                            <a:srgbClr val="0000FF"/>
                          </a:solidFill>
                        </a:rPr>
                        <a:t>機關委託</a:t>
                      </a:r>
                      <a:r>
                        <a:rPr kumimoji="0" lang="zh-TW" altLang="en-US" b="1" kern="1200" smtClean="0">
                          <a:solidFill>
                            <a:srgbClr val="C00000"/>
                          </a:solidFill>
                          <a:latin typeface="+mn-lt"/>
                          <a:ea typeface="+mn-ea"/>
                          <a:cs typeface="+mn-cs"/>
                        </a:rPr>
                        <a:t>社會福利服務</a:t>
                      </a:r>
                      <a:r>
                        <a:rPr lang="zh-TW" altLang="en-US" smtClean="0">
                          <a:solidFill>
                            <a:srgbClr val="0000FF"/>
                          </a:solidFill>
                        </a:rPr>
                        <a:t>廠商評選及計費辦法</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en-US" altLang="zh-TW" smtClean="0">
                          <a:solidFill>
                            <a:srgbClr val="0000FF"/>
                          </a:solidFill>
                        </a:rPr>
                        <a:t>...</a:t>
                      </a:r>
                      <a:r>
                        <a:rPr lang="zh-TW" altLang="en-US" smtClean="0">
                          <a:solidFill>
                            <a:srgbClr val="0000FF"/>
                          </a:solidFill>
                        </a:rPr>
                        <a:t>委託廠商提供</a:t>
                      </a:r>
                      <a:r>
                        <a:rPr lang="zh-TW" altLang="en-US" b="1" u="sng" smtClean="0">
                          <a:solidFill>
                            <a:srgbClr val="000066"/>
                          </a:solidFill>
                        </a:rPr>
                        <a:t>社會福利服務，服務費用在公告金額以上者</a:t>
                      </a:r>
                      <a:r>
                        <a:rPr lang="zh-TW" altLang="en-US" smtClean="0">
                          <a:solidFill>
                            <a:srgbClr val="0000FF"/>
                          </a:solidFill>
                        </a:rPr>
                        <a:t>，</a:t>
                      </a:r>
                      <a:r>
                        <a:rPr lang="en-US" altLang="zh-TW" smtClean="0">
                          <a:solidFill>
                            <a:srgbClr val="0000FF"/>
                          </a:solidFill>
                        </a:rPr>
                        <a:t>...</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r>
                        <a:rPr lang="zh-TW" altLang="en-US" smtClean="0">
                          <a:solidFill>
                            <a:srgbClr val="0000FF"/>
                          </a:solidFill>
                        </a:rPr>
                        <a:t>應成立採購評選委員會及工作小組</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8045">
                <a:tc>
                  <a:txBody>
                    <a:bodyPr/>
                    <a:lstStyle/>
                    <a:p>
                      <a:r>
                        <a:rPr lang="en-US" altLang="zh-TW" b="1" smtClean="0">
                          <a:solidFill>
                            <a:srgbClr val="0000FF"/>
                          </a:solidFill>
                        </a:rPr>
                        <a:t>§22-1-10</a:t>
                      </a:r>
                      <a:endParaRPr lang="zh-TW" altLang="en-US" b="1">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zh-TW" altLang="en-US" smtClean="0">
                          <a:solidFill>
                            <a:srgbClr val="0000FF"/>
                          </a:solidFill>
                        </a:rPr>
                        <a:t>機關</a:t>
                      </a:r>
                      <a:r>
                        <a:rPr lang="zh-TW" altLang="en-US" b="1" smtClean="0">
                          <a:solidFill>
                            <a:srgbClr val="C00000"/>
                          </a:solidFill>
                        </a:rPr>
                        <a:t>辦理設計競賽</a:t>
                      </a:r>
                      <a:r>
                        <a:rPr lang="zh-TW" altLang="en-US" smtClean="0">
                          <a:solidFill>
                            <a:srgbClr val="0000FF"/>
                          </a:solidFill>
                        </a:rPr>
                        <a:t>廠商評選及計費辦法</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zh-TW" altLang="en-US" smtClean="0">
                          <a:solidFill>
                            <a:srgbClr val="0000FF"/>
                          </a:solidFill>
                        </a:rPr>
                        <a:t>機關以公告程序辦理</a:t>
                      </a:r>
                      <a:r>
                        <a:rPr kumimoji="0" lang="zh-TW" altLang="en-US" b="1" u="sng" kern="1200" smtClean="0">
                          <a:solidFill>
                            <a:srgbClr val="000066"/>
                          </a:solidFill>
                          <a:latin typeface="+mn-lt"/>
                          <a:ea typeface="+mn-ea"/>
                          <a:cs typeface="+mn-cs"/>
                        </a:rPr>
                        <a:t>設計競賽在公告金額以上者</a:t>
                      </a:r>
                      <a:r>
                        <a:rPr lang="zh-TW" altLang="en-US" smtClean="0">
                          <a:solidFill>
                            <a:srgbClr val="0000FF"/>
                          </a:solidFill>
                        </a:rPr>
                        <a:t>，</a:t>
                      </a:r>
                      <a:r>
                        <a:rPr lang="en-US" altLang="zh-TW" smtClean="0">
                          <a:solidFill>
                            <a:srgbClr val="0000FF"/>
                          </a:solidFill>
                        </a:rPr>
                        <a:t>...</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r>
                        <a:rPr lang="zh-TW" altLang="en-US" smtClean="0">
                          <a:solidFill>
                            <a:srgbClr val="0000FF"/>
                          </a:solidFill>
                        </a:rPr>
                        <a:t>應成立採購評選委員會及工作小組</a:t>
                      </a:r>
                      <a:endParaRPr lang="zh-TW" altLang="en-US">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159837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12</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1043608" y="2636912"/>
            <a:ext cx="7344816" cy="187220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200" b="1" smtClean="0">
                <a:solidFill>
                  <a:srgbClr val="100278"/>
                </a:solidFill>
                <a:latin typeface="微軟正黑體" panose="020B0604030504040204" pitchFamily="34" charset="-120"/>
              </a:rPr>
              <a:t>工程及技術服務採購</a:t>
            </a:r>
            <a:endParaRPr lang="en-US" altLang="zh-TW" sz="4200" b="1" smtClean="0">
              <a:solidFill>
                <a:srgbClr val="100278"/>
              </a:solidFill>
              <a:latin typeface="微軟正黑體" panose="020B0604030504040204" pitchFamily="34" charset="-120"/>
            </a:endParaRPr>
          </a:p>
          <a:p>
            <a:pPr algn="ctr" eaLnBrk="1" hangingPunct="1">
              <a:defRPr/>
            </a:pPr>
            <a:r>
              <a:rPr lang="zh-TW" altLang="en-US" sz="4200" b="1" smtClean="0">
                <a:solidFill>
                  <a:srgbClr val="100278"/>
                </a:solidFill>
                <a:latin typeface="微軟正黑體" panose="020B0604030504040204" pitchFamily="34" charset="-120"/>
              </a:rPr>
              <a:t>擬</a:t>
            </a:r>
            <a:r>
              <a:rPr lang="zh-TW" altLang="en-US" sz="4200" b="1">
                <a:solidFill>
                  <a:srgbClr val="100278"/>
                </a:solidFill>
                <a:latin typeface="微軟正黑體" panose="020B0604030504040204" pitchFamily="34" charset="-120"/>
              </a:rPr>
              <a:t>製</a:t>
            </a:r>
            <a:r>
              <a:rPr lang="zh-TW" altLang="en-US" sz="4200" b="1" smtClean="0">
                <a:solidFill>
                  <a:srgbClr val="100278"/>
                </a:solidFill>
                <a:latin typeface="微軟正黑體" panose="020B0604030504040204" pitchFamily="34" charset="-120"/>
              </a:rPr>
              <a:t>招標文件注意事項</a:t>
            </a:r>
            <a:endParaRPr lang="zh-TW" altLang="en-US" sz="42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1592754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5508389"/>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三十四、為</a:t>
            </a:r>
            <a:r>
              <a:rPr lang="zh-TW" altLang="en-US" sz="2600" b="1">
                <a:solidFill>
                  <a:prstClr val="black"/>
                </a:solidFill>
                <a:latin typeface="微軟正黑體" panose="020B0604030504040204" pitchFamily="34" charset="-120"/>
                <a:ea typeface="微軟正黑體" panose="020B0604030504040204" pitchFamily="34" charset="-120"/>
              </a:rPr>
              <a:t>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5</a:t>
            </a:r>
            <a:r>
              <a:rPr lang="zh-TW" altLang="en-US" sz="2600" b="1">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2</a:t>
            </a:r>
            <a:r>
              <a:rPr lang="zh-TW" altLang="en-US" sz="2600" b="1">
                <a:solidFill>
                  <a:prstClr val="black"/>
                </a:solidFill>
                <a:latin typeface="微軟正黑體" panose="020B0604030504040204" pitchFamily="34" charset="-120"/>
                <a:ea typeface="微軟正黑體" panose="020B0604030504040204" pitchFamily="34" charset="-120"/>
              </a:rPr>
              <a:t>項所稱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優良廠商者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公開於政府電子採購網</a:t>
            </a:r>
            <a:r>
              <a:rPr lang="en-US" altLang="zh-TW" sz="2600" b="1">
                <a:solidFill>
                  <a:prstClr val="black"/>
                </a:solidFill>
                <a:latin typeface="微軟正黑體" panose="020B0604030504040204" pitchFamily="34" charset="-120"/>
                <a:ea typeface="微軟正黑體" panose="020B0604030504040204" pitchFamily="34" charset="-120"/>
              </a:rPr>
              <a:t>https://web.pcc.gov.tw/</a:t>
            </a:r>
            <a:r>
              <a:rPr lang="zh-TW" altLang="en-US" sz="2600" b="1">
                <a:solidFill>
                  <a:prstClr val="black"/>
                </a:solidFill>
                <a:latin typeface="微軟正黑體" panose="020B0604030504040204" pitchFamily="34" charset="-120"/>
                <a:ea typeface="微軟正黑體" panose="020B0604030504040204" pitchFamily="34" charset="-120"/>
              </a:rPr>
              <a:t>常用查詢</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優良廠商名單</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有效名單列表</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heavy">
                <a:solidFill>
                  <a:srgbClr val="0000FF"/>
                </a:solidFill>
                <a:uFill>
                  <a:solidFill>
                    <a:srgbClr val="C00000"/>
                  </a:solidFill>
                </a:uFill>
                <a:latin typeface="微軟正黑體" panose="020B0604030504040204" pitchFamily="34" charset="-120"/>
                <a:ea typeface="微軟正黑體" panose="020B0604030504040204" pitchFamily="34" charset="-120"/>
              </a:rPr>
              <a:t>押標金予以減收金額</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zh-TW" altLang="en-US" sz="2600" b="1" smtClean="0">
                <a:solidFill>
                  <a:srgbClr val="FF0000"/>
                </a:solidFill>
                <a:latin typeface="標楷體" panose="03000509000000000000" pitchFamily="65" charset="-120"/>
                <a:ea typeface="標楷體" panose="03000509000000000000" pitchFamily="65"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行政院</a:t>
            </a:r>
            <a:r>
              <a:rPr lang="zh-TW" altLang="en-US" sz="2600" b="1">
                <a:solidFill>
                  <a:prstClr val="black"/>
                </a:solidFill>
                <a:latin typeface="微軟正黑體" panose="020B0604030504040204" pitchFamily="34" charset="-120"/>
                <a:ea typeface="微軟正黑體" panose="020B0604030504040204" pitchFamily="34" charset="-120"/>
              </a:rPr>
              <a:t>公共工程委員會公共工程金質獎之得獎廠商，減收原應繳額度之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其他</a:t>
            </a:r>
            <a:r>
              <a:rPr lang="zh-TW" altLang="en-US" sz="2600" b="1">
                <a:solidFill>
                  <a:prstClr val="black"/>
                </a:solidFill>
                <a:latin typeface="微軟正黑體" panose="020B0604030504040204" pitchFamily="34" charset="-120"/>
                <a:ea typeface="微軟正黑體" panose="020B0604030504040204" pitchFamily="34" charset="-120"/>
              </a:rPr>
              <a:t>獎項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由招標機關敘明獎項名稱及減收額度，其減收總額度不逾原定應繳總額之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6</a:t>
            </a:r>
            <a:r>
              <a:rPr lang="zh-TW" altLang="en-US" sz="2600" b="1">
                <a:solidFill>
                  <a:prstClr val="black"/>
                </a:solidFill>
                <a:latin typeface="微軟正黑體" panose="020B0604030504040204" pitchFamily="34" charset="-120"/>
                <a:ea typeface="微軟正黑體" panose="020B0604030504040204" pitchFamily="34" charset="-120"/>
              </a:rPr>
              <a:t>所稱全球化廠商者，押標金予以減收之金額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為營造業法第</a:t>
            </a:r>
            <a:r>
              <a:rPr lang="en-US" altLang="zh-TW" sz="2600" b="1">
                <a:solidFill>
                  <a:prstClr val="black"/>
                </a:solidFill>
                <a:latin typeface="微軟正黑體" panose="020B0604030504040204" pitchFamily="34" charset="-120"/>
                <a:ea typeface="微軟正黑體" panose="020B0604030504040204" pitchFamily="34" charset="-120"/>
              </a:rPr>
              <a:t>51</a:t>
            </a:r>
            <a:r>
              <a:rPr lang="zh-TW" altLang="en-US" sz="2600" b="1">
                <a:solidFill>
                  <a:prstClr val="black"/>
                </a:solidFill>
                <a:latin typeface="微軟正黑體" panose="020B0604030504040204" pitchFamily="34" charset="-120"/>
                <a:ea typeface="微軟正黑體" panose="020B0604030504040204" pitchFamily="34" charset="-120"/>
              </a:rPr>
              <a:t>條所稱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優良營造業</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參與</a:t>
            </a:r>
            <a:r>
              <a:rPr lang="zh-TW" altLang="en-US" sz="2600" b="1">
                <a:solidFill>
                  <a:prstClr val="black"/>
                </a:solidFill>
                <a:latin typeface="微軟正黑體" panose="020B0604030504040204" pitchFamily="34" charset="-120"/>
                <a:ea typeface="微軟正黑體" panose="020B0604030504040204" pitchFamily="34" charset="-120"/>
              </a:rPr>
              <a:t>案件屬營造業法所稱營繕工程之</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工程採購者</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押標金予以減收金額，其減收金額不併入前</a:t>
            </a:r>
            <a:r>
              <a:rPr lang="en-US" altLang="zh-TW" sz="2600" b="1">
                <a:solidFill>
                  <a:srgbClr val="0000FF"/>
                </a:solidFill>
                <a:latin typeface="微軟正黑體" panose="020B0604030504040204" pitchFamily="34" charset="-120"/>
                <a:ea typeface="微軟正黑體" panose="020B0604030504040204" pitchFamily="34" charset="-120"/>
              </a:rPr>
              <a:t>2</a:t>
            </a:r>
            <a:r>
              <a:rPr lang="zh-TW" altLang="en-US" sz="2600" b="1">
                <a:solidFill>
                  <a:srgbClr val="0000FF"/>
                </a:solidFill>
                <a:latin typeface="微軟正黑體" panose="020B0604030504040204" pitchFamily="34" charset="-120"/>
                <a:ea typeface="微軟正黑體" panose="020B0604030504040204" pitchFamily="34" charset="-120"/>
              </a:rPr>
              <a:t>項減收總額度計算</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惟押標金、工程保證金或工程保留款應至少擇一項給予獎勵</a:t>
            </a:r>
            <a:r>
              <a:rPr lang="zh-TW" altLang="en-US" sz="2600" b="1">
                <a:solidFill>
                  <a:prstClr val="black"/>
                </a:solidFill>
                <a:latin typeface="微軟正黑體" panose="020B0604030504040204" pitchFamily="34" charset="-120"/>
                <a:ea typeface="微軟正黑體" panose="020B0604030504040204" pitchFamily="34" charset="-120"/>
              </a:rPr>
              <a:t>）：</a:t>
            </a:r>
          </a:p>
          <a:p>
            <a:pPr marL="1077913" lvl="2" indent="-1077913" algn="just" eaLnBrk="1" hangingPunct="1">
              <a:spcBef>
                <a:spcPts val="0"/>
              </a:spcBef>
              <a:buClr>
                <a:srgbClr val="0000FF"/>
              </a:buClr>
              <a:buSzPct val="75000"/>
              <a:defRPr/>
            </a:pPr>
            <a:endParaRPr lang="zh-TW" altLang="en-US" sz="2600" b="1">
              <a:solidFill>
                <a:prstClr val="black"/>
              </a:solidFill>
              <a:latin typeface="微軟正黑體" panose="020B0604030504040204" pitchFamily="34" charset="-120"/>
              <a:ea typeface="微軟正黑體" panose="020B0604030504040204" pitchFamily="34" charset="-120"/>
            </a:endParaRPr>
          </a:p>
          <a:p>
            <a:pPr marL="0" lvl="2" indent="0" algn="just" eaLnBrk="1" hangingPunct="1">
              <a:spcBef>
                <a:spcPts val="0"/>
              </a:spcBef>
              <a:buClr>
                <a:srgbClr val="0000FF"/>
              </a:buClr>
              <a:buSzPct val="75000"/>
              <a:defRPr/>
            </a:pPr>
            <a:endParaRPr lang="en-US" altLang="zh-TW" sz="2600" b="1" smtClean="0">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13</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99781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5508389"/>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四十一、為</a:t>
            </a:r>
            <a:r>
              <a:rPr lang="zh-TW" altLang="en-US" sz="2600" b="1">
                <a:solidFill>
                  <a:prstClr val="black"/>
                </a:solidFill>
                <a:latin typeface="微軟正黑體" panose="020B0604030504040204" pitchFamily="34" charset="-120"/>
                <a:ea typeface="微軟正黑體" panose="020B0604030504040204" pitchFamily="34" charset="-120"/>
              </a:rPr>
              <a:t>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5</a:t>
            </a:r>
            <a:r>
              <a:rPr lang="zh-TW" altLang="en-US" sz="2600" b="1">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2</a:t>
            </a:r>
            <a:r>
              <a:rPr lang="zh-TW" altLang="en-US" sz="2600" b="1">
                <a:solidFill>
                  <a:prstClr val="black"/>
                </a:solidFill>
                <a:latin typeface="微軟正黑體" panose="020B0604030504040204" pitchFamily="34" charset="-120"/>
                <a:ea typeface="微軟正黑體" panose="020B0604030504040204" pitchFamily="34" charset="-120"/>
              </a:rPr>
              <a:t>項所稱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優良廠商者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公開於政府電子採購網</a:t>
            </a:r>
            <a:r>
              <a:rPr lang="en-US" altLang="zh-TW" sz="2600" b="1">
                <a:solidFill>
                  <a:prstClr val="black"/>
                </a:solidFill>
                <a:latin typeface="微軟正黑體" panose="020B0604030504040204" pitchFamily="34" charset="-120"/>
                <a:ea typeface="微軟正黑體" panose="020B0604030504040204" pitchFamily="34" charset="-120"/>
              </a:rPr>
              <a:t>https://web.pcc.gov.tw/</a:t>
            </a:r>
            <a:r>
              <a:rPr lang="zh-TW" altLang="en-US" sz="2600" b="1">
                <a:solidFill>
                  <a:prstClr val="black"/>
                </a:solidFill>
                <a:latin typeface="微軟正黑體" panose="020B0604030504040204" pitchFamily="34" charset="-120"/>
                <a:ea typeface="微軟正黑體" panose="020B0604030504040204" pitchFamily="34" charset="-120"/>
              </a:rPr>
              <a:t>常用查詢</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優良廠商名單</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有效名單列表</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u="heavy">
                <a:solidFill>
                  <a:srgbClr val="0000FF"/>
                </a:solidFill>
                <a:uFill>
                  <a:solidFill>
                    <a:srgbClr val="C00000"/>
                  </a:solidFill>
                </a:uFill>
                <a:latin typeface="微軟正黑體" panose="020B0604030504040204" pitchFamily="34" charset="-120"/>
                <a:ea typeface="微軟正黑體" panose="020B0604030504040204" pitchFamily="34" charset="-120"/>
              </a:rPr>
              <a:t>履約保證金予以減收金額</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zh-TW" altLang="en-US" sz="2600" b="1" smtClean="0">
                <a:solidFill>
                  <a:srgbClr val="FF0000"/>
                </a:solidFill>
                <a:latin typeface="標楷體" panose="03000509000000000000" pitchFamily="65" charset="-120"/>
                <a:ea typeface="標楷體" panose="03000509000000000000" pitchFamily="65"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行政院</a:t>
            </a:r>
            <a:r>
              <a:rPr lang="zh-TW" altLang="en-US" sz="2600" b="1">
                <a:solidFill>
                  <a:prstClr val="black"/>
                </a:solidFill>
                <a:latin typeface="微軟正黑體" panose="020B0604030504040204" pitchFamily="34" charset="-120"/>
                <a:ea typeface="微軟正黑體" panose="020B0604030504040204" pitchFamily="34" charset="-120"/>
              </a:rPr>
              <a:t>公共工程委員會公共工程金質獎之得獎廠商，減收原應繳額度之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其他</a:t>
            </a:r>
            <a:r>
              <a:rPr lang="zh-TW" altLang="en-US" sz="2600" b="1">
                <a:solidFill>
                  <a:prstClr val="black"/>
                </a:solidFill>
                <a:latin typeface="微軟正黑體" panose="020B0604030504040204" pitchFamily="34" charset="-120"/>
                <a:ea typeface="微軟正黑體" panose="020B0604030504040204" pitchFamily="34" charset="-120"/>
              </a:rPr>
              <a:t>獎項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由招標機關敘明獎項名稱及減收額度，其減收總額度不逾原定應繳總額之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6</a:t>
            </a:r>
            <a:r>
              <a:rPr lang="zh-TW" altLang="en-US" sz="2600" b="1">
                <a:solidFill>
                  <a:prstClr val="black"/>
                </a:solidFill>
                <a:latin typeface="微軟正黑體" panose="020B0604030504040204" pitchFamily="34" charset="-120"/>
                <a:ea typeface="微軟正黑體" panose="020B0604030504040204" pitchFamily="34" charset="-120"/>
              </a:rPr>
              <a:t>所稱全球化廠商者，履約保證金予以減收之金額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為營造業法第</a:t>
            </a:r>
            <a:r>
              <a:rPr lang="en-US" altLang="zh-TW" sz="2600" b="1">
                <a:solidFill>
                  <a:prstClr val="black"/>
                </a:solidFill>
                <a:latin typeface="微軟正黑體" panose="020B0604030504040204" pitchFamily="34" charset="-120"/>
                <a:ea typeface="微軟正黑體" panose="020B0604030504040204" pitchFamily="34" charset="-120"/>
              </a:rPr>
              <a:t>51</a:t>
            </a:r>
            <a:r>
              <a:rPr lang="zh-TW" altLang="en-US" sz="2600" b="1">
                <a:solidFill>
                  <a:prstClr val="black"/>
                </a:solidFill>
                <a:latin typeface="微軟正黑體" panose="020B0604030504040204" pitchFamily="34" charset="-120"/>
                <a:ea typeface="微軟正黑體" panose="020B0604030504040204" pitchFamily="34" charset="-120"/>
              </a:rPr>
              <a:t>條所稱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優良營造業</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參與</a:t>
            </a:r>
            <a:r>
              <a:rPr lang="zh-TW" altLang="en-US" sz="2600" b="1">
                <a:solidFill>
                  <a:prstClr val="black"/>
                </a:solidFill>
                <a:latin typeface="微軟正黑體" panose="020B0604030504040204" pitchFamily="34" charset="-120"/>
                <a:ea typeface="微軟正黑體" panose="020B0604030504040204" pitchFamily="34" charset="-120"/>
              </a:rPr>
              <a:t>案件屬營造業法所稱營繕工程之</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工程採購者</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履約保證金予以減收金額，其減收金額不併入前</a:t>
            </a:r>
            <a:r>
              <a:rPr lang="en-US" altLang="zh-TW" sz="2600" b="1">
                <a:solidFill>
                  <a:srgbClr val="0000FF"/>
                </a:solidFill>
                <a:latin typeface="微軟正黑體" panose="020B0604030504040204" pitchFamily="34" charset="-120"/>
                <a:ea typeface="微軟正黑體" panose="020B0604030504040204" pitchFamily="34" charset="-120"/>
              </a:rPr>
              <a:t>2</a:t>
            </a:r>
            <a:r>
              <a:rPr lang="zh-TW" altLang="en-US" sz="2600" b="1">
                <a:solidFill>
                  <a:srgbClr val="0000FF"/>
                </a:solidFill>
                <a:latin typeface="微軟正黑體" panose="020B0604030504040204" pitchFamily="34" charset="-120"/>
                <a:ea typeface="微軟正黑體" panose="020B0604030504040204" pitchFamily="34" charset="-120"/>
              </a:rPr>
              <a:t>項減收總額度計算</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惟押標金、工程保證金或工程保留款應至少擇一項給予獎勵</a:t>
            </a:r>
            <a:r>
              <a:rPr lang="zh-TW" altLang="en-US" sz="2600" b="1">
                <a:solidFill>
                  <a:prstClr val="black"/>
                </a:solidFill>
                <a:latin typeface="微軟正黑體" panose="020B0604030504040204" pitchFamily="34" charset="-120"/>
                <a:ea typeface="微軟正黑體" panose="020B0604030504040204" pitchFamily="34" charset="-120"/>
              </a:rPr>
              <a:t>）：</a:t>
            </a:r>
          </a:p>
          <a:p>
            <a:pPr marL="1077913" lvl="2" indent="-1077913" algn="just" eaLnBrk="1" hangingPunct="1">
              <a:spcBef>
                <a:spcPts val="0"/>
              </a:spcBef>
              <a:buClr>
                <a:srgbClr val="0000FF"/>
              </a:buClr>
              <a:buSzPct val="75000"/>
              <a:defRPr/>
            </a:pPr>
            <a:endParaRPr lang="zh-TW" altLang="en-US" sz="2600" b="1">
              <a:solidFill>
                <a:prstClr val="black"/>
              </a:solidFill>
              <a:latin typeface="微軟正黑體" panose="020B0604030504040204" pitchFamily="34" charset="-120"/>
              <a:ea typeface="微軟正黑體" panose="020B0604030504040204" pitchFamily="34" charset="-120"/>
            </a:endParaRPr>
          </a:p>
          <a:p>
            <a:pPr marL="0" lvl="2" indent="0" algn="just" eaLnBrk="1" hangingPunct="1">
              <a:spcBef>
                <a:spcPts val="0"/>
              </a:spcBef>
              <a:buClr>
                <a:srgbClr val="0000FF"/>
              </a:buClr>
              <a:buSzPct val="75000"/>
              <a:defRPr/>
            </a:pPr>
            <a:endParaRPr lang="en-US" altLang="zh-TW" sz="2600" b="1" smtClean="0">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14</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76825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5508389"/>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四十九、為</a:t>
            </a:r>
            <a:r>
              <a:rPr lang="zh-TW" altLang="en-US" sz="2600" b="1">
                <a:solidFill>
                  <a:prstClr val="black"/>
                </a:solidFill>
                <a:latin typeface="微軟正黑體" panose="020B0604030504040204" pitchFamily="34" charset="-120"/>
                <a:ea typeface="微軟正黑體" panose="020B0604030504040204" pitchFamily="34" charset="-120"/>
              </a:rPr>
              <a:t>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5</a:t>
            </a:r>
            <a:r>
              <a:rPr lang="zh-TW" altLang="en-US" sz="2600" b="1">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2</a:t>
            </a:r>
            <a:r>
              <a:rPr lang="zh-TW" altLang="en-US" sz="2600" b="1">
                <a:solidFill>
                  <a:prstClr val="black"/>
                </a:solidFill>
                <a:latin typeface="微軟正黑體" panose="020B0604030504040204" pitchFamily="34" charset="-120"/>
                <a:ea typeface="微軟正黑體" panose="020B0604030504040204" pitchFamily="34" charset="-120"/>
              </a:rPr>
              <a:t>項所稱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優良廠商者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公開於政府電子採購網</a:t>
            </a:r>
            <a:r>
              <a:rPr lang="en-US" altLang="zh-TW" sz="2600" b="1">
                <a:solidFill>
                  <a:prstClr val="black"/>
                </a:solidFill>
                <a:latin typeface="微軟正黑體" panose="020B0604030504040204" pitchFamily="34" charset="-120"/>
                <a:ea typeface="微軟正黑體" panose="020B0604030504040204" pitchFamily="34" charset="-120"/>
              </a:rPr>
              <a:t>https://web.pcc.gov.tw/</a:t>
            </a:r>
            <a:r>
              <a:rPr lang="zh-TW" altLang="en-US" sz="2600" b="1">
                <a:solidFill>
                  <a:prstClr val="black"/>
                </a:solidFill>
                <a:latin typeface="微軟正黑體" panose="020B0604030504040204" pitchFamily="34" charset="-120"/>
                <a:ea typeface="微軟正黑體" panose="020B0604030504040204" pitchFamily="34" charset="-120"/>
              </a:rPr>
              <a:t>常用查詢</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優良廠商名單</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有效名單列表</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u="heavy">
                <a:solidFill>
                  <a:srgbClr val="0000FF"/>
                </a:solidFill>
                <a:uFill>
                  <a:solidFill>
                    <a:srgbClr val="C00000"/>
                  </a:solidFill>
                </a:uFill>
                <a:latin typeface="微軟正黑體" panose="020B0604030504040204" pitchFamily="34" charset="-120"/>
                <a:ea typeface="微軟正黑體" panose="020B0604030504040204" pitchFamily="34" charset="-120"/>
              </a:rPr>
              <a:t>保固保證金予以減收金額</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zh-TW" altLang="en-US" sz="2600" b="1" smtClean="0">
                <a:solidFill>
                  <a:srgbClr val="FF0000"/>
                </a:solidFill>
                <a:latin typeface="標楷體" panose="03000509000000000000" pitchFamily="65" charset="-120"/>
                <a:ea typeface="標楷體" panose="03000509000000000000" pitchFamily="65"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行政院</a:t>
            </a:r>
            <a:r>
              <a:rPr lang="zh-TW" altLang="en-US" sz="2600" b="1">
                <a:solidFill>
                  <a:prstClr val="black"/>
                </a:solidFill>
                <a:latin typeface="微軟正黑體" panose="020B0604030504040204" pitchFamily="34" charset="-120"/>
                <a:ea typeface="微軟正黑體" panose="020B0604030504040204" pitchFamily="34" charset="-120"/>
              </a:rPr>
              <a:t>公共工程委員會公共工程金質獎之得獎廠商，減收原應繳額度之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其他</a:t>
            </a:r>
            <a:r>
              <a:rPr lang="zh-TW" altLang="en-US" sz="2600" b="1">
                <a:solidFill>
                  <a:prstClr val="black"/>
                </a:solidFill>
                <a:latin typeface="微軟正黑體" panose="020B0604030504040204" pitchFamily="34" charset="-120"/>
                <a:ea typeface="微軟正黑體" panose="020B0604030504040204" pitchFamily="34" charset="-120"/>
              </a:rPr>
              <a:t>獎項</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由招標機關敘明獎項名稱及減收額度，其減收總額度不逾原定應繳總額之</a:t>
            </a:r>
            <a:r>
              <a:rPr lang="en-US" altLang="zh-TW" sz="2600" b="1">
                <a:solidFill>
                  <a:prstClr val="black"/>
                </a:solidFill>
                <a:latin typeface="微軟正黑體" panose="020B0604030504040204" pitchFamily="34" charset="-120"/>
                <a:ea typeface="微軟正黑體" panose="020B0604030504040204" pitchFamily="34" charset="-120"/>
              </a:rPr>
              <a:t>50%)</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為押標金保證金暨其他擔保作業辦法第</a:t>
            </a:r>
            <a:r>
              <a:rPr lang="en-US" altLang="zh-TW" sz="2600" b="1">
                <a:solidFill>
                  <a:prstClr val="black"/>
                </a:solidFill>
                <a:latin typeface="微軟正黑體" panose="020B0604030504040204" pitchFamily="34" charset="-120"/>
                <a:ea typeface="微軟正黑體" panose="020B0604030504040204" pitchFamily="34" charset="-120"/>
              </a:rPr>
              <a:t>33</a:t>
            </a:r>
            <a:r>
              <a:rPr lang="zh-TW" altLang="en-US" sz="2600" b="1">
                <a:solidFill>
                  <a:prstClr val="black"/>
                </a:solidFill>
                <a:latin typeface="微軟正黑體" panose="020B0604030504040204" pitchFamily="34" charset="-120"/>
                <a:ea typeface="微軟正黑體" panose="020B0604030504040204" pitchFamily="34" charset="-120"/>
              </a:rPr>
              <a:t>條之</a:t>
            </a:r>
            <a:r>
              <a:rPr lang="en-US" altLang="zh-TW" sz="2600" b="1">
                <a:solidFill>
                  <a:prstClr val="black"/>
                </a:solidFill>
                <a:latin typeface="微軟正黑體" panose="020B0604030504040204" pitchFamily="34" charset="-120"/>
                <a:ea typeface="微軟正黑體" panose="020B0604030504040204" pitchFamily="34" charset="-120"/>
              </a:rPr>
              <a:t>6</a:t>
            </a:r>
            <a:r>
              <a:rPr lang="zh-TW" altLang="en-US" sz="2600" b="1">
                <a:solidFill>
                  <a:prstClr val="black"/>
                </a:solidFill>
                <a:latin typeface="微軟正黑體" panose="020B0604030504040204" pitchFamily="34" charset="-120"/>
                <a:ea typeface="微軟正黑體" panose="020B0604030504040204" pitchFamily="34" charset="-120"/>
              </a:rPr>
              <a:t>所稱全球化廠商者，保固保證金予以減收之金額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為營造業法第</a:t>
            </a:r>
            <a:r>
              <a:rPr lang="en-US" altLang="zh-TW" sz="2600" b="1">
                <a:solidFill>
                  <a:prstClr val="black"/>
                </a:solidFill>
                <a:latin typeface="微軟正黑體" panose="020B0604030504040204" pitchFamily="34" charset="-120"/>
                <a:ea typeface="微軟正黑體" panose="020B0604030504040204" pitchFamily="34" charset="-120"/>
              </a:rPr>
              <a:t>51</a:t>
            </a:r>
            <a:r>
              <a:rPr lang="zh-TW" altLang="en-US" sz="2600" b="1">
                <a:solidFill>
                  <a:prstClr val="black"/>
                </a:solidFill>
                <a:latin typeface="微軟正黑體" panose="020B0604030504040204" pitchFamily="34" charset="-120"/>
                <a:ea typeface="微軟正黑體" panose="020B0604030504040204" pitchFamily="34" charset="-120"/>
              </a:rPr>
              <a:t>條所稱</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優良營造業</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參與</a:t>
            </a:r>
            <a:r>
              <a:rPr lang="zh-TW" altLang="en-US" sz="2600" b="1">
                <a:solidFill>
                  <a:prstClr val="black"/>
                </a:solidFill>
                <a:latin typeface="微軟正黑體" panose="020B0604030504040204" pitchFamily="34" charset="-120"/>
                <a:ea typeface="微軟正黑體" panose="020B0604030504040204" pitchFamily="34" charset="-120"/>
              </a:rPr>
              <a:t>案件屬營造業法所稱營繕工程之</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工程採購者</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保固保證金予以減收金額，其減收金額不併入前</a:t>
            </a:r>
            <a:r>
              <a:rPr lang="en-US" altLang="zh-TW" sz="2600" b="1">
                <a:solidFill>
                  <a:srgbClr val="0000FF"/>
                </a:solidFill>
                <a:latin typeface="微軟正黑體" panose="020B0604030504040204" pitchFamily="34" charset="-120"/>
                <a:ea typeface="微軟正黑體" panose="020B0604030504040204" pitchFamily="34" charset="-120"/>
              </a:rPr>
              <a:t>2</a:t>
            </a:r>
            <a:r>
              <a:rPr lang="zh-TW" altLang="en-US" sz="2600" b="1">
                <a:solidFill>
                  <a:srgbClr val="0000FF"/>
                </a:solidFill>
                <a:latin typeface="微軟正黑體" panose="020B0604030504040204" pitchFamily="34" charset="-120"/>
                <a:ea typeface="微軟正黑體" panose="020B0604030504040204" pitchFamily="34" charset="-120"/>
              </a:rPr>
              <a:t>項減收總額度計算</a:t>
            </a:r>
            <a:r>
              <a:rPr lang="zh-TW" altLang="en-US" sz="2600" b="1">
                <a:solidFill>
                  <a:prstClr val="black"/>
                </a:solidFill>
                <a:latin typeface="微軟正黑體" panose="020B0604030504040204" pitchFamily="34" charset="-120"/>
                <a:ea typeface="微軟正黑體" panose="020B0604030504040204" pitchFamily="34" charset="-120"/>
              </a:rPr>
              <a:t>（無者免填，</a:t>
            </a:r>
            <a:r>
              <a:rPr lang="zh-TW" altLang="en-US" sz="2600" b="1" u="heavy">
                <a:solidFill>
                  <a:prstClr val="black"/>
                </a:solidFill>
                <a:uFill>
                  <a:solidFill>
                    <a:srgbClr val="C00000"/>
                  </a:solidFill>
                </a:uFill>
                <a:latin typeface="微軟正黑體" panose="020B0604030504040204" pitchFamily="34" charset="-120"/>
                <a:ea typeface="微軟正黑體" panose="020B0604030504040204" pitchFamily="34" charset="-120"/>
              </a:rPr>
              <a:t>惟押標金、工程保證金或工程保留款應至少擇一項給予獎勵</a:t>
            </a:r>
            <a:r>
              <a:rPr lang="zh-TW" altLang="en-US" sz="2600" b="1">
                <a:solidFill>
                  <a:prstClr val="black"/>
                </a:solidFill>
                <a:latin typeface="微軟正黑體" panose="020B0604030504040204" pitchFamily="34" charset="-120"/>
                <a:ea typeface="微軟正黑體" panose="020B0604030504040204" pitchFamily="34" charset="-120"/>
              </a:rPr>
              <a:t>）：</a:t>
            </a:r>
          </a:p>
          <a:p>
            <a:pPr marL="1077913" lvl="2" indent="-1077913" algn="just" eaLnBrk="1" hangingPunct="1">
              <a:spcBef>
                <a:spcPts val="0"/>
              </a:spcBef>
              <a:buClr>
                <a:srgbClr val="0000FF"/>
              </a:buClr>
              <a:buSzPct val="75000"/>
              <a:defRPr/>
            </a:pPr>
            <a:endParaRPr lang="zh-TW" altLang="en-US" sz="2600" b="1">
              <a:solidFill>
                <a:prstClr val="black"/>
              </a:solidFill>
              <a:latin typeface="微軟正黑體" panose="020B0604030504040204" pitchFamily="34" charset="-120"/>
              <a:ea typeface="微軟正黑體" panose="020B0604030504040204" pitchFamily="34" charset="-120"/>
            </a:endParaRPr>
          </a:p>
          <a:p>
            <a:pPr marL="0" lvl="2" indent="0" algn="just" eaLnBrk="1" hangingPunct="1">
              <a:spcBef>
                <a:spcPts val="0"/>
              </a:spcBef>
              <a:buClr>
                <a:srgbClr val="0000FF"/>
              </a:buClr>
              <a:buSzPct val="75000"/>
              <a:defRPr/>
            </a:pPr>
            <a:endParaRPr lang="en-US" altLang="zh-TW" sz="2600" b="1" smtClean="0">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01274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4140237"/>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2" indent="0" algn="just" eaLnBrk="1" hangingPunct="1">
              <a:spcBef>
                <a:spcPts val="0"/>
              </a:spcBef>
              <a:buClr>
                <a:srgbClr val="0000FF"/>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機關委託技術服務廠商評選及計費辦法</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16</a:t>
            </a:r>
            <a:r>
              <a:rPr lang="zh-TW" altLang="en-US" sz="2800" b="1" smtClean="0">
                <a:solidFill>
                  <a:srgbClr val="0000FF"/>
                </a:solidFill>
                <a:latin typeface="微軟正黑體" panose="020B0604030504040204" pitchFamily="34" charset="-120"/>
                <a:ea typeface="微軟正黑體" panose="020B0604030504040204" pitchFamily="34" charset="-120"/>
              </a:rPr>
              <a:t>條</a:t>
            </a:r>
            <a:endPar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endParaRPr>
          </a:p>
          <a:p>
            <a:pPr marL="174625" lvl="2" indent="363538" algn="just" eaLnBrk="1" hangingPunct="1">
              <a:spcBef>
                <a:spcPts val="0"/>
              </a:spcBef>
              <a:buClr>
                <a:srgbClr val="0000FF"/>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機關委託廠商辦理技術服務，</a:t>
            </a:r>
            <a:r>
              <a:rPr lang="zh-TW" altLang="en-US" sz="2800" b="1" u="sng" smtClean="0">
                <a:solidFill>
                  <a:srgbClr val="006600"/>
                </a:solidFill>
                <a:latin typeface="微軟正黑體" panose="020B0604030504040204" pitchFamily="34" charset="-120"/>
                <a:ea typeface="微軟正黑體" panose="020B0604030504040204" pitchFamily="34" charset="-120"/>
              </a:rPr>
              <a:t>涉及廠商於投標時須提出</a:t>
            </a:r>
            <a:r>
              <a:rPr lang="zh-TW" altLang="en-US" sz="2800" b="1" u="sng">
                <a:solidFill>
                  <a:srgbClr val="000099"/>
                </a:solidFill>
                <a:latin typeface="微軟正黑體" panose="020B0604030504040204" pitchFamily="34" charset="-120"/>
                <a:ea typeface="微軟正黑體" panose="020B0604030504040204" pitchFamily="34" charset="-120"/>
              </a:rPr>
              <a:t>設計圖</a:t>
            </a:r>
            <a:r>
              <a:rPr lang="zh-TW" altLang="en-US" sz="2800" b="1" u="sng" smtClean="0">
                <a:solidFill>
                  <a:srgbClr val="006600"/>
                </a:solidFill>
                <a:latin typeface="微軟正黑體" panose="020B0604030504040204" pitchFamily="34" charset="-120"/>
                <a:ea typeface="微軟正黑體" panose="020B0604030504040204" pitchFamily="34" charset="-120"/>
              </a:rPr>
              <a:t>或</a:t>
            </a:r>
            <a:r>
              <a:rPr lang="zh-TW" altLang="en-US" sz="2800" b="1" u="sng">
                <a:solidFill>
                  <a:srgbClr val="000099"/>
                </a:solidFill>
                <a:latin typeface="微軟正黑體" panose="020B0604030504040204" pitchFamily="34" charset="-120"/>
                <a:ea typeface="微軟正黑體" panose="020B0604030504040204" pitchFamily="34" charset="-120"/>
              </a:rPr>
              <a:t>服務</a:t>
            </a:r>
            <a:r>
              <a:rPr lang="zh-TW" altLang="en-US" sz="2800" b="1" u="sng" smtClean="0">
                <a:solidFill>
                  <a:srgbClr val="000099"/>
                </a:solidFill>
                <a:latin typeface="微軟正黑體" panose="020B0604030504040204" pitchFamily="34" charset="-120"/>
                <a:ea typeface="微軟正黑體" panose="020B0604030504040204" pitchFamily="34" charset="-120"/>
              </a:rPr>
              <a:t>建議書</a:t>
            </a:r>
            <a:r>
              <a:rPr lang="zh-TW" altLang="en-US" sz="2800" b="1" u="sng">
                <a:solidFill>
                  <a:srgbClr val="006600"/>
                </a:solidFill>
                <a:latin typeface="微軟正黑體" panose="020B0604030504040204" pitchFamily="34" charset="-120"/>
                <a:ea typeface="微軟正黑體" panose="020B0604030504040204" pitchFamily="34" charset="-120"/>
              </a:rPr>
              <a:t>者</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0099"/>
                </a:solidFill>
                <a:latin typeface="微軟正黑體" panose="020B0604030504040204" pitchFamily="34" charset="-120"/>
                <a:ea typeface="微軟正黑體" panose="020B0604030504040204" pitchFamily="34" charset="-120"/>
              </a:rPr>
              <a:t>應</a:t>
            </a:r>
            <a:r>
              <a:rPr lang="zh-TW" altLang="en-US" sz="2800" b="1">
                <a:solidFill>
                  <a:srgbClr val="006600"/>
                </a:solidFill>
                <a:latin typeface="微軟正黑體" panose="020B0604030504040204" pitchFamily="34" charset="-120"/>
                <a:ea typeface="微軟正黑體" panose="020B0604030504040204" pitchFamily="34" charset="-120"/>
              </a:rPr>
              <a:t>於招標文件載明機關</a:t>
            </a:r>
            <a:r>
              <a:rPr lang="zh-TW" altLang="en-US" sz="2800" b="1" u="sng">
                <a:solidFill>
                  <a:srgbClr val="000099"/>
                </a:solidFill>
                <a:latin typeface="微軟正黑體" panose="020B0604030504040204" pitchFamily="34" charset="-120"/>
                <a:ea typeface="微軟正黑體" panose="020B0604030504040204" pitchFamily="34" charset="-120"/>
              </a:rPr>
              <a:t>對其他得獎圖說之使用條件及其範圍或權限</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並得於招標文件規定經評選達一定分數或名次之</a:t>
            </a:r>
            <a:r>
              <a:rPr lang="zh-TW" altLang="en-US" sz="2800" b="1" u="sng">
                <a:solidFill>
                  <a:srgbClr val="000099"/>
                </a:solidFill>
                <a:latin typeface="微軟正黑體" panose="020B0604030504040204" pitchFamily="34" charset="-120"/>
                <a:ea typeface="微軟正黑體" panose="020B0604030504040204" pitchFamily="34" charset="-120"/>
              </a:rPr>
              <a:t>未獲選廠商</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0099"/>
                </a:solidFill>
                <a:latin typeface="微軟正黑體" panose="020B0604030504040204" pitchFamily="34" charset="-120"/>
                <a:ea typeface="微軟正黑體" panose="020B0604030504040204" pitchFamily="34" charset="-120"/>
              </a:rPr>
              <a:t>發給</a:t>
            </a:r>
            <a:r>
              <a:rPr lang="zh-TW" altLang="en-US" sz="2800" b="1" smtClean="0">
                <a:solidFill>
                  <a:srgbClr val="006600"/>
                </a:solidFill>
                <a:latin typeface="微軟正黑體" panose="020B0604030504040204" pitchFamily="34" charset="-120"/>
                <a:ea typeface="微軟正黑體" panose="020B0604030504040204" pitchFamily="34" charset="-120"/>
              </a:rPr>
              <a:t>一定金額</a:t>
            </a:r>
            <a:r>
              <a:rPr lang="zh-TW" altLang="en-US" sz="2800" b="1">
                <a:solidFill>
                  <a:srgbClr val="006600"/>
                </a:solidFill>
                <a:latin typeface="微軟正黑體" panose="020B0604030504040204" pitchFamily="34" charset="-120"/>
                <a:ea typeface="微軟正黑體" panose="020B0604030504040204" pitchFamily="34" charset="-120"/>
              </a:rPr>
              <a:t>之</a:t>
            </a:r>
            <a:r>
              <a:rPr lang="zh-TW" altLang="en-US" sz="2800" b="1" u="sng">
                <a:solidFill>
                  <a:srgbClr val="000099"/>
                </a:solidFill>
                <a:latin typeface="微軟正黑體" panose="020B0604030504040204" pitchFamily="34" charset="-120"/>
                <a:ea typeface="微軟正黑體" panose="020B0604030504040204" pitchFamily="34" charset="-120"/>
              </a:rPr>
              <a:t>獎勵金</a:t>
            </a:r>
            <a:r>
              <a:rPr lang="zh-TW" altLang="en-US" sz="2800" b="1">
                <a:solidFill>
                  <a:srgbClr val="006600"/>
                </a:solidFill>
                <a:latin typeface="微軟正黑體" panose="020B0604030504040204" pitchFamily="34" charset="-120"/>
                <a:ea typeface="微軟正黑體" panose="020B0604030504040204" pitchFamily="34" charset="-120"/>
              </a:rPr>
              <a:t>。</a:t>
            </a:r>
          </a:p>
          <a:p>
            <a:pPr marL="174625" lvl="2" indent="363538" algn="just" eaLnBrk="1" hangingPunct="1">
              <a:spcBef>
                <a:spcPts val="0"/>
              </a:spcBef>
              <a:buClr>
                <a:srgbClr val="0000FF"/>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前項經評選達一定分數或名次之未獲選廠商所提出之設計圖或服務建議</a:t>
            </a:r>
            <a:r>
              <a:rPr lang="zh-TW" altLang="en-US" sz="2800" b="1" smtClean="0">
                <a:solidFill>
                  <a:srgbClr val="006600"/>
                </a:solidFill>
                <a:latin typeface="微軟正黑體" panose="020B0604030504040204" pitchFamily="34" charset="-120"/>
                <a:ea typeface="微軟正黑體" panose="020B0604030504040204" pitchFamily="34" charset="-120"/>
              </a:rPr>
              <a:t>書，</a:t>
            </a:r>
            <a:r>
              <a:rPr lang="zh-TW" altLang="en-US" sz="2800" b="1">
                <a:solidFill>
                  <a:srgbClr val="006600"/>
                </a:solidFill>
                <a:latin typeface="微軟正黑體" panose="020B0604030504040204" pitchFamily="34" charset="-120"/>
                <a:ea typeface="微軟正黑體" panose="020B0604030504040204" pitchFamily="34" charset="-120"/>
              </a:rPr>
              <a:t>機關</a:t>
            </a:r>
            <a:r>
              <a:rPr lang="zh-TW" altLang="en-US" sz="2800" b="1" u="sng">
                <a:solidFill>
                  <a:srgbClr val="000099"/>
                </a:solidFill>
                <a:latin typeface="微軟正黑體" panose="020B0604030504040204" pitchFamily="34" charset="-120"/>
                <a:ea typeface="微軟正黑體" panose="020B0604030504040204" pitchFamily="34" charset="-120"/>
              </a:rPr>
              <a:t>得</a:t>
            </a:r>
            <a:r>
              <a:rPr lang="zh-TW" altLang="en-US" sz="2800" b="1">
                <a:solidFill>
                  <a:srgbClr val="006600"/>
                </a:solidFill>
                <a:latin typeface="微軟正黑體" panose="020B0604030504040204" pitchFamily="34" charset="-120"/>
                <a:ea typeface="微軟正黑體" panose="020B0604030504040204" pitchFamily="34" charset="-120"/>
              </a:rPr>
              <a:t>依需要</a:t>
            </a:r>
            <a:r>
              <a:rPr lang="zh-TW" altLang="en-US" sz="2800" b="1" u="sng">
                <a:solidFill>
                  <a:srgbClr val="000099"/>
                </a:solidFill>
                <a:latin typeface="微軟正黑體" panose="020B0604030504040204" pitchFamily="34" charset="-120"/>
                <a:ea typeface="微軟正黑體" panose="020B0604030504040204" pitchFamily="34" charset="-120"/>
              </a:rPr>
              <a:t>給與合理報酬後</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0099"/>
                </a:solidFill>
                <a:latin typeface="微軟正黑體" panose="020B0604030504040204" pitchFamily="34" charset="-120"/>
                <a:ea typeface="微軟正黑體" panose="020B0604030504040204" pitchFamily="34" charset="-120"/>
              </a:rPr>
              <a:t>取得授權</a:t>
            </a:r>
            <a:r>
              <a:rPr lang="zh-TW" altLang="en-US" sz="2800" b="1">
                <a:solidFill>
                  <a:srgbClr val="006600"/>
                </a:solidFill>
                <a:latin typeface="微軟正黑體" panose="020B0604030504040204" pitchFamily="34" charset="-120"/>
                <a:ea typeface="微軟正黑體" panose="020B0604030504040204" pitchFamily="34" charset="-120"/>
              </a:rPr>
              <a:t>，或取得</a:t>
            </a:r>
            <a:r>
              <a:rPr lang="zh-TW" altLang="en-US" sz="2800" b="1" u="sng">
                <a:solidFill>
                  <a:srgbClr val="000099"/>
                </a:solidFill>
                <a:latin typeface="微軟正黑體" panose="020B0604030504040204" pitchFamily="34" charset="-120"/>
                <a:ea typeface="微軟正黑體" panose="020B0604030504040204" pitchFamily="34" charset="-120"/>
              </a:rPr>
              <a:t>全部</a:t>
            </a:r>
            <a:r>
              <a:rPr lang="zh-TW" altLang="en-US" sz="2800" b="1">
                <a:solidFill>
                  <a:srgbClr val="006600"/>
                </a:solidFill>
                <a:latin typeface="微軟正黑體" panose="020B0604030504040204" pitchFamily="34" charset="-120"/>
                <a:ea typeface="微軟正黑體" panose="020B0604030504040204" pitchFamily="34" charset="-120"/>
              </a:rPr>
              <a:t>或</a:t>
            </a:r>
            <a:r>
              <a:rPr lang="zh-TW" altLang="en-US" sz="2800" b="1" u="sng">
                <a:solidFill>
                  <a:srgbClr val="000099"/>
                </a:solidFill>
                <a:latin typeface="微軟正黑體" panose="020B0604030504040204" pitchFamily="34" charset="-120"/>
                <a:ea typeface="微軟正黑體" panose="020B0604030504040204" pitchFamily="34" charset="-120"/>
              </a:rPr>
              <a:t>部分</a:t>
            </a:r>
            <a:r>
              <a:rPr lang="zh-TW" altLang="en-US" sz="2800" b="1">
                <a:solidFill>
                  <a:srgbClr val="006600"/>
                </a:solidFill>
                <a:latin typeface="微軟正黑體" panose="020B0604030504040204" pitchFamily="34" charset="-120"/>
                <a:ea typeface="微軟正黑體" panose="020B0604030504040204" pitchFamily="34" charset="-120"/>
              </a:rPr>
              <a:t>權利。</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98306" name="Rectangle 2"/>
          <p:cNvSpPr>
            <a:spLocks noChangeArrowheads="1"/>
          </p:cNvSpPr>
          <p:nvPr/>
        </p:nvSpPr>
        <p:spPr bwMode="auto">
          <a:xfrm>
            <a:off x="899592" y="476672"/>
            <a:ext cx="7560840" cy="514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smtClean="0">
                <a:solidFill>
                  <a:prstClr val="black"/>
                </a:solidFill>
                <a:latin typeface="微軟正黑體" panose="020B0604030504040204" pitchFamily="34" charset="-120"/>
                <a:ea typeface="微軟正黑體" panose="020B0604030504040204" pitchFamily="34" charset="-120"/>
              </a:rPr>
              <a:t>善用投標</a:t>
            </a:r>
            <a:r>
              <a:rPr kumimoji="0" lang="zh-TW" altLang="en-US" b="1">
                <a:solidFill>
                  <a:prstClr val="black"/>
                </a:solidFill>
                <a:latin typeface="微軟正黑體" panose="020B0604030504040204" pitchFamily="34" charset="-120"/>
                <a:ea typeface="微軟正黑體" panose="020B0604030504040204" pitchFamily="34" charset="-120"/>
              </a:rPr>
              <a:t>獎勵</a:t>
            </a:r>
            <a:r>
              <a:rPr kumimoji="0" lang="zh-TW" altLang="en-US" b="1" smtClean="0">
                <a:solidFill>
                  <a:prstClr val="black"/>
                </a:solidFill>
                <a:latin typeface="微軟正黑體" panose="020B0604030504040204" pitchFamily="34" charset="-120"/>
                <a:ea typeface="微軟正黑體" panose="020B0604030504040204" pitchFamily="34" charset="-120"/>
              </a:rPr>
              <a:t>金機制以吸引投標意願</a:t>
            </a:r>
            <a:endParaRPr kumimoji="0" lang="zh-TW" altLang="en-US" b="1">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a:t>
            </a:fld>
            <a:endParaRPr lang="en-US" altLang="zh-TW" sz="1800">
              <a:solidFill>
                <a:srgbClr val="080808"/>
              </a:solidFill>
            </a:endParaRPr>
          </a:p>
        </p:txBody>
      </p:sp>
    </p:spTree>
    <p:extLst>
      <p:ext uri="{BB962C8B-B14F-4D97-AF65-F5344CB8AC3E}">
        <p14:creationId xmlns:p14="http://schemas.microsoft.com/office/powerpoint/2010/main" val="1254159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5580397"/>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2" indent="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五十八、決</a:t>
            </a:r>
            <a:r>
              <a:rPr lang="zh-TW" altLang="en-US" sz="2600" b="1">
                <a:solidFill>
                  <a:prstClr val="black"/>
                </a:solidFill>
                <a:latin typeface="微軟正黑體" panose="020B0604030504040204" pitchFamily="34" charset="-120"/>
                <a:ea typeface="微軟正黑體" panose="020B0604030504040204" pitchFamily="34" charset="-120"/>
              </a:rPr>
              <a:t>標</a:t>
            </a:r>
            <a:r>
              <a:rPr lang="zh-TW" altLang="en-US" sz="2600" b="1" smtClean="0">
                <a:solidFill>
                  <a:prstClr val="black"/>
                </a:solidFill>
                <a:latin typeface="微軟正黑體" panose="020B0604030504040204" pitchFamily="34" charset="-120"/>
                <a:ea typeface="微軟正黑體" panose="020B0604030504040204" pitchFamily="34" charset="-120"/>
              </a:rPr>
              <a:t>原則：</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0" lvl="2" indent="0" algn="just" eaLnBrk="1" hangingPunct="1">
              <a:spcBef>
                <a:spcPts val="0"/>
              </a:spcBef>
              <a:buClr>
                <a:srgbClr val="0000FF"/>
              </a:buClr>
              <a:buSzPct val="75000"/>
              <a:defRPr/>
            </a:pPr>
            <a:r>
              <a:rPr lang="zh-TW" altLang="en-US" sz="28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en-US" altLang="zh-TW" sz="2600" b="1">
                <a:solidFill>
                  <a:prstClr val="black"/>
                </a:solidFill>
                <a:latin typeface="微軟正黑體" panose="020B0604030504040204" pitchFamily="34" charset="-120"/>
                <a:ea typeface="微軟正黑體" panose="020B0604030504040204" pitchFamily="34" charset="-120"/>
              </a:rPr>
              <a:t>2)</a:t>
            </a:r>
            <a:r>
              <a:rPr lang="zh-TW" altLang="en-US" sz="2600" b="1">
                <a:solidFill>
                  <a:prstClr val="black"/>
                </a:solidFill>
                <a:latin typeface="微軟正黑體" panose="020B0604030504040204" pitchFamily="34" charset="-120"/>
                <a:ea typeface="微軟正黑體" panose="020B0604030504040204" pitchFamily="34" charset="-120"/>
              </a:rPr>
              <a:t>最有利標</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評選項目、標準及評定方式如附件</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a:t>
            </a:r>
          </a:p>
          <a:p>
            <a:pPr marL="801688" lvl="2" indent="-4381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rPr>
              <a:t>2-1)</a:t>
            </a:r>
            <a:r>
              <a:rPr lang="zh-TW" altLang="en-US" sz="2600" b="1" smtClean="0">
                <a:solidFill>
                  <a:prstClr val="black"/>
                </a:solidFill>
                <a:latin typeface="微軟正黑體" panose="020B0604030504040204" pitchFamily="34" charset="-120"/>
                <a:ea typeface="微軟正黑體" panose="020B0604030504040204" pitchFamily="34" charset="-120"/>
              </a:rPr>
              <a:t>依</a:t>
            </a:r>
            <a:r>
              <a:rPr lang="zh-TW" altLang="en-US" sz="2600" b="1">
                <a:solidFill>
                  <a:prstClr val="black"/>
                </a:solidFill>
                <a:latin typeface="微軟正黑體" panose="020B0604030504040204" pitchFamily="34" charset="-120"/>
                <a:ea typeface="微軟正黑體" panose="020B0604030504040204" pitchFamily="34" charset="-120"/>
              </a:rPr>
              <a:t>採購法第</a:t>
            </a:r>
            <a:r>
              <a:rPr lang="en-US" altLang="zh-TW" sz="2600" b="1">
                <a:solidFill>
                  <a:prstClr val="black"/>
                </a:solidFill>
                <a:latin typeface="微軟正黑體" panose="020B0604030504040204" pitchFamily="34" charset="-120"/>
                <a:ea typeface="微軟正黑體" panose="020B0604030504040204" pitchFamily="34" charset="-120"/>
              </a:rPr>
              <a:t>56</a:t>
            </a:r>
            <a:r>
              <a:rPr lang="zh-TW" altLang="en-US" sz="2600" b="1">
                <a:solidFill>
                  <a:prstClr val="black"/>
                </a:solidFill>
                <a:latin typeface="微軟正黑體" panose="020B0604030504040204" pitchFamily="34" charset="-120"/>
                <a:ea typeface="微軟正黑體" panose="020B0604030504040204" pitchFamily="34" charset="-120"/>
              </a:rPr>
              <a:t>條適用最有利標</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需報經上級機關核准</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p>
          <a:p>
            <a:pPr marL="801688" lvl="2" indent="-439738" algn="just" eaLnBrk="1" hangingPunct="1">
              <a:spcBef>
                <a:spcPts val="0"/>
              </a:spcBef>
              <a:buClr>
                <a:srgbClr val="0000FF"/>
              </a:buClr>
              <a:buSzPct val="75000"/>
              <a:defRPr/>
            </a:pPr>
            <a:r>
              <a:rPr lang="zh-TW" altLang="en-US" sz="28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rPr>
              <a:t>(2-2)</a:t>
            </a:r>
            <a:r>
              <a:rPr lang="zh-TW" altLang="en-US" sz="2600" b="1" smtClean="0">
                <a:solidFill>
                  <a:prstClr val="black"/>
                </a:solidFill>
                <a:latin typeface="微軟正黑體" panose="020B0604030504040204" pitchFamily="34" charset="-120"/>
                <a:ea typeface="微軟正黑體" panose="020B0604030504040204" pitchFamily="34" charset="-120"/>
              </a:rPr>
              <a:t>依</a:t>
            </a:r>
            <a:r>
              <a:rPr lang="zh-TW" altLang="en-US" sz="2600" b="1">
                <a:solidFill>
                  <a:prstClr val="black"/>
                </a:solidFill>
                <a:latin typeface="微軟正黑體" panose="020B0604030504040204" pitchFamily="34" charset="-120"/>
                <a:ea typeface="微軟正黑體" panose="020B0604030504040204" pitchFamily="34" charset="-120"/>
              </a:rPr>
              <a:t>採購法第</a:t>
            </a:r>
            <a:r>
              <a:rPr lang="en-US" altLang="zh-TW" sz="2600" b="1">
                <a:solidFill>
                  <a:prstClr val="black"/>
                </a:solidFill>
                <a:latin typeface="微軟正黑體" panose="020B0604030504040204" pitchFamily="34" charset="-120"/>
                <a:ea typeface="微軟正黑體" panose="020B0604030504040204" pitchFamily="34" charset="-120"/>
              </a:rPr>
              <a:t>22</a:t>
            </a:r>
            <a:r>
              <a:rPr lang="zh-TW" altLang="en-US" sz="2600" b="1">
                <a:solidFill>
                  <a:prstClr val="black"/>
                </a:solidFill>
                <a:latin typeface="微軟正黑體" panose="020B0604030504040204" pitchFamily="34" charset="-120"/>
                <a:ea typeface="微軟正黑體" panose="020B0604030504040204" pitchFamily="34" charset="-120"/>
              </a:rPr>
              <a:t>條第</a:t>
            </a:r>
            <a:r>
              <a:rPr lang="en-US" altLang="zh-TW" sz="2600" b="1">
                <a:solidFill>
                  <a:prstClr val="black"/>
                </a:solidFill>
                <a:latin typeface="微軟正黑體" panose="020B0604030504040204" pitchFamily="34" charset="-120"/>
                <a:ea typeface="微軟正黑體" panose="020B0604030504040204" pitchFamily="34" charset="-120"/>
              </a:rPr>
              <a:t>1</a:t>
            </a:r>
            <a:r>
              <a:rPr lang="zh-TW" altLang="en-US" sz="2600" b="1" smtClean="0">
                <a:solidFill>
                  <a:prstClr val="black"/>
                </a:solidFill>
                <a:latin typeface="微軟正黑體" panose="020B0604030504040204" pitchFamily="34" charset="-120"/>
                <a:ea typeface="微軟正黑體" panose="020B0604030504040204" pitchFamily="34" charset="-120"/>
              </a:rPr>
              <a:t>項</a:t>
            </a:r>
            <a:r>
              <a:rPr lang="zh-TW" altLang="en-US" sz="28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9</a:t>
            </a:r>
            <a:r>
              <a:rPr lang="zh-TW" altLang="en-US" sz="2600" b="1">
                <a:solidFill>
                  <a:prstClr val="black"/>
                </a:solidFill>
                <a:latin typeface="微軟正黑體" panose="020B0604030504040204" pitchFamily="34" charset="-120"/>
                <a:ea typeface="微軟正黑體" panose="020B0604030504040204" pitchFamily="34" charset="-120"/>
              </a:rPr>
              <a:t>款</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10</a:t>
            </a:r>
            <a:r>
              <a:rPr lang="zh-TW" altLang="en-US" sz="2600" b="1">
                <a:solidFill>
                  <a:prstClr val="black"/>
                </a:solidFill>
                <a:latin typeface="微軟正黑體" panose="020B0604030504040204" pitchFamily="34" charset="-120"/>
                <a:ea typeface="微軟正黑體" panose="020B0604030504040204" pitchFamily="34" charset="-120"/>
              </a:rPr>
              <a:t>款</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11</a:t>
            </a:r>
            <a:r>
              <a:rPr lang="zh-TW" altLang="en-US" sz="2600" b="1">
                <a:solidFill>
                  <a:prstClr val="black"/>
                </a:solidFill>
                <a:latin typeface="微軟正黑體" panose="020B0604030504040204" pitchFamily="34" charset="-120"/>
                <a:ea typeface="微軟正黑體" panose="020B0604030504040204" pitchFamily="34" charset="-120"/>
              </a:rPr>
              <a:t>款</a:t>
            </a:r>
            <a:r>
              <a:rPr lang="zh-TW" altLang="en-US"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第</a:t>
            </a:r>
            <a:r>
              <a:rPr lang="en-US" altLang="zh-TW" sz="2600" b="1">
                <a:solidFill>
                  <a:prstClr val="black"/>
                </a:solidFill>
                <a:latin typeface="微軟正黑體" panose="020B0604030504040204" pitchFamily="34" charset="-120"/>
                <a:ea typeface="微軟正黑體" panose="020B0604030504040204" pitchFamily="34" charset="-120"/>
              </a:rPr>
              <a:t>14</a:t>
            </a:r>
            <a:r>
              <a:rPr lang="zh-TW" altLang="en-US" sz="2600" b="1">
                <a:solidFill>
                  <a:prstClr val="black"/>
                </a:solidFill>
                <a:latin typeface="微軟正黑體" panose="020B0604030504040204" pitchFamily="34" charset="-120"/>
                <a:ea typeface="微軟正黑體" panose="020B0604030504040204" pitchFamily="34" charset="-120"/>
              </a:rPr>
              <a:t>款準用最有利標。</a:t>
            </a:r>
          </a:p>
          <a:p>
            <a:pPr marL="801688" lvl="2" indent="-4381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rPr>
              <a:t>(2-3)</a:t>
            </a:r>
            <a:r>
              <a:rPr lang="zh-TW" altLang="en-US" sz="2600" b="1" smtClean="0">
                <a:solidFill>
                  <a:prstClr val="black"/>
                </a:solidFill>
                <a:latin typeface="微軟正黑體" panose="020B0604030504040204" pitchFamily="34" charset="-120"/>
                <a:ea typeface="微軟正黑體" panose="020B0604030504040204" pitchFamily="34" charset="-120"/>
              </a:rPr>
              <a:t>未</a:t>
            </a:r>
            <a:r>
              <a:rPr lang="zh-TW" altLang="en-US" sz="2600" b="1">
                <a:solidFill>
                  <a:prstClr val="black"/>
                </a:solidFill>
                <a:latin typeface="微軟正黑體" panose="020B0604030504040204" pitchFamily="34" charset="-120"/>
                <a:ea typeface="微軟正黑體" panose="020B0604030504040204" pitchFamily="34" charset="-120"/>
              </a:rPr>
              <a:t>達公告金額之採購參考最有利標精神擇符合需要者辦理議價。</a:t>
            </a:r>
          </a:p>
          <a:p>
            <a:pPr marL="627063" lvl="2" indent="-276225" algn="just" eaLnBrk="1" hangingPunct="1">
              <a:spcBef>
                <a:spcPts val="0"/>
              </a:spcBef>
              <a:buClr>
                <a:srgbClr val="0000FF"/>
              </a:buClr>
              <a:buSzPct val="75000"/>
              <a:tabLst>
                <a:tab pos="627063" algn="l"/>
              </a:tabLst>
              <a:defRPr/>
            </a:pP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rPr>
              <a:t>達</a:t>
            </a:r>
            <a:r>
              <a:rPr lang="zh-TW" altLang="en-US" sz="2600" b="1">
                <a:solidFill>
                  <a:prstClr val="black"/>
                </a:solidFill>
                <a:latin typeface="微軟正黑體" panose="020B0604030504040204" pitchFamily="34" charset="-120"/>
                <a:ea typeface="微軟正黑體" panose="020B0604030504040204" pitchFamily="34" charset="-120"/>
              </a:rPr>
              <a:t>一定分數或序位之未得標廠商，發給一定金額之獎勵金</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由機關敘明一定分數或序位及其相對應之獎勵金</a:t>
            </a:r>
            <a:r>
              <a:rPr lang="en-US" altLang="zh-TW" sz="2600" b="1">
                <a:solidFill>
                  <a:prstClr val="black"/>
                </a:solidFill>
                <a:latin typeface="微軟正黑體" panose="020B0604030504040204" pitchFamily="34" charset="-120"/>
                <a:ea typeface="微軟正黑體" panose="020B0604030504040204" pitchFamily="34" charset="-120"/>
              </a:rPr>
              <a:t>)</a:t>
            </a:r>
          </a:p>
          <a:p>
            <a:pPr marL="627063"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分數</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序位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      </a:t>
            </a:r>
            <a:r>
              <a:rPr lang="zh-TW" altLang="en-US" sz="2600" b="1">
                <a:solidFill>
                  <a:prstClr val="black"/>
                </a:solidFill>
                <a:latin typeface="微軟正黑體" panose="020B0604030504040204" pitchFamily="34" charset="-120"/>
                <a:ea typeface="微軟正黑體" panose="020B0604030504040204" pitchFamily="34" charset="-120"/>
              </a:rPr>
              <a:t>；獎勵金：新臺幣</a:t>
            </a:r>
            <a:r>
              <a:rPr lang="en-US" altLang="zh-TW" sz="2600" b="1">
                <a:solidFill>
                  <a:prstClr val="black"/>
                </a:solidFill>
                <a:latin typeface="微軟正黑體" panose="020B0604030504040204" pitchFamily="34" charset="-120"/>
                <a:ea typeface="微軟正黑體" panose="020B0604030504040204" pitchFamily="34" charset="-120"/>
              </a:rPr>
              <a:t>______________</a:t>
            </a:r>
            <a:r>
              <a:rPr lang="zh-TW" altLang="en-US" sz="2600" b="1">
                <a:solidFill>
                  <a:prstClr val="black"/>
                </a:solidFill>
                <a:latin typeface="微軟正黑體" panose="020B0604030504040204" pitchFamily="34" charset="-120"/>
                <a:ea typeface="微軟正黑體" panose="020B0604030504040204" pitchFamily="34" charset="-120"/>
              </a:rPr>
              <a:t>元</a:t>
            </a:r>
          </a:p>
          <a:p>
            <a:pPr marL="627063"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分數</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序位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      </a:t>
            </a:r>
            <a:r>
              <a:rPr lang="zh-TW" altLang="en-US" sz="2600" b="1">
                <a:solidFill>
                  <a:prstClr val="black"/>
                </a:solidFill>
                <a:latin typeface="微軟正黑體" panose="020B0604030504040204" pitchFamily="34" charset="-120"/>
                <a:ea typeface="微軟正黑體" panose="020B0604030504040204" pitchFamily="34" charset="-120"/>
              </a:rPr>
              <a:t>；獎勵金：新臺幣</a:t>
            </a:r>
            <a:r>
              <a:rPr lang="en-US" altLang="zh-TW" sz="2600" b="1">
                <a:solidFill>
                  <a:prstClr val="black"/>
                </a:solidFill>
                <a:latin typeface="微軟正黑體" panose="020B0604030504040204" pitchFamily="34" charset="-120"/>
                <a:ea typeface="微軟正黑體" panose="020B0604030504040204" pitchFamily="34" charset="-120"/>
              </a:rPr>
              <a:t>______________</a:t>
            </a:r>
            <a:r>
              <a:rPr lang="zh-TW" altLang="en-US" sz="2600" b="1">
                <a:solidFill>
                  <a:prstClr val="black"/>
                </a:solidFill>
                <a:latin typeface="微軟正黑體" panose="020B0604030504040204" pitchFamily="34" charset="-120"/>
                <a:ea typeface="微軟正黑體" panose="020B0604030504040204" pitchFamily="34" charset="-120"/>
              </a:rPr>
              <a:t>元</a:t>
            </a:r>
          </a:p>
          <a:p>
            <a:pPr marL="627063" lvl="2" indent="0" algn="just" eaLnBrk="1" hangingPunct="1">
              <a:spcBef>
                <a:spcPts val="0"/>
              </a:spcBef>
              <a:buClr>
                <a:srgbClr val="0000FF"/>
              </a:buClr>
              <a:buSzPct val="75000"/>
              <a:defRPr/>
            </a:pPr>
            <a:r>
              <a:rPr lang="zh-TW" altLang="en-US" sz="2600" b="1">
                <a:solidFill>
                  <a:prstClr val="black"/>
                </a:solidFill>
                <a:latin typeface="微軟正黑體" panose="020B0604030504040204" pitchFamily="34" charset="-120"/>
                <a:ea typeface="微軟正黑體" panose="020B0604030504040204" pitchFamily="34" charset="-120"/>
              </a:rPr>
              <a:t>分數</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序位</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      </a:t>
            </a:r>
            <a:r>
              <a:rPr lang="zh-TW" altLang="en-US" sz="2600" b="1">
                <a:solidFill>
                  <a:prstClr val="black"/>
                </a:solidFill>
                <a:latin typeface="微軟正黑體" panose="020B0604030504040204" pitchFamily="34" charset="-120"/>
                <a:ea typeface="微軟正黑體" panose="020B0604030504040204" pitchFamily="34" charset="-120"/>
              </a:rPr>
              <a:t>；獎勵金：新臺幣</a:t>
            </a:r>
            <a:r>
              <a:rPr lang="en-US" altLang="zh-TW" sz="2600" b="1">
                <a:solidFill>
                  <a:prstClr val="black"/>
                </a:solidFill>
                <a:latin typeface="微軟正黑體" panose="020B0604030504040204" pitchFamily="34" charset="-120"/>
                <a:ea typeface="微軟正黑體" panose="020B0604030504040204" pitchFamily="34" charset="-120"/>
              </a:rPr>
              <a:t>______________</a:t>
            </a:r>
            <a:r>
              <a:rPr lang="zh-TW" altLang="en-US" sz="2600" b="1">
                <a:solidFill>
                  <a:prstClr val="black"/>
                </a:solidFill>
                <a:latin typeface="微軟正黑體" panose="020B0604030504040204" pitchFamily="34" charset="-120"/>
                <a:ea typeface="微軟正黑體" panose="020B0604030504040204" pitchFamily="34" charset="-120"/>
              </a:rPr>
              <a:t>元</a:t>
            </a:r>
          </a:p>
          <a:p>
            <a:pPr marL="1077913" lvl="2" indent="-1077913" algn="just" eaLnBrk="1" hangingPunct="1">
              <a:spcBef>
                <a:spcPts val="0"/>
              </a:spcBef>
              <a:buClr>
                <a:srgbClr val="0000FF"/>
              </a:buClr>
              <a:buSzPct val="75000"/>
              <a:defRPr/>
            </a:pPr>
            <a:endParaRPr lang="zh-TW" altLang="en-US" sz="2600" b="1">
              <a:solidFill>
                <a:prstClr val="black"/>
              </a:solidFill>
              <a:latin typeface="微軟正黑體" panose="020B0604030504040204" pitchFamily="34" charset="-120"/>
              <a:ea typeface="微軟正黑體" panose="020B0604030504040204" pitchFamily="34" charset="-120"/>
            </a:endParaRPr>
          </a:p>
          <a:p>
            <a:pPr marL="0" lvl="2" indent="0" algn="just" eaLnBrk="1" hangingPunct="1">
              <a:spcBef>
                <a:spcPts val="0"/>
              </a:spcBef>
              <a:buClr>
                <a:srgbClr val="0000FF"/>
              </a:buClr>
              <a:buSzPct val="75000"/>
              <a:defRPr/>
            </a:pPr>
            <a:endParaRPr lang="en-US" altLang="zh-TW" sz="2600" b="1" smtClean="0">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17</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649275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135063"/>
            <a:ext cx="8496944" cy="3492165"/>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六十七、</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zh-TW" altLang="en-US" sz="2600" b="1">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rPr>
              <a:t>工程採購案件，其屬營造業法所定營繕工程者，投標廠商屬營造業，可為決標對象，但決標金額高於營造業法所規定之承攬造價限額時，不決標予該廠商</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600" b="1">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工程</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採購案件，其屬營造業法所定營繕工程者，投標之土木包工業須登記於工程所在地區之直轄市、縣</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市</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或營造業法第</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11</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條所定毗鄰之直轄市、縣</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市</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。如有違反，屬投標文件內容不符合招標文件之規定。</a:t>
            </a:r>
            <a:endParaRPr lang="en-US" altLang="zh-TW" sz="2600" b="1">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18</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22191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19</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1052513"/>
            <a:ext cx="8785225" cy="5328815"/>
          </a:xfrm>
        </p:spPr>
        <p:txBody>
          <a:bodyPr/>
          <a:lstStyle/>
          <a:p>
            <a:pPr marL="268288" indent="-268288" algn="just" eaLnBrk="1" hangingPunct="1">
              <a:spcBef>
                <a:spcPts val="0"/>
              </a:spcBef>
              <a:buClr>
                <a:srgbClr val="000099"/>
              </a:buClr>
              <a:buFont typeface="Wingdings" panose="05000000000000000000" pitchFamily="2" charset="2"/>
              <a:buChar char="l"/>
              <a:defRPr/>
            </a:pPr>
            <a:r>
              <a:rPr lang="zh-TW" altLang="en-US" sz="2800" b="1" smtClean="0">
                <a:solidFill>
                  <a:srgbClr val="0000FF"/>
                </a:solidFill>
                <a:latin typeface="+mj-ea"/>
                <a:ea typeface="+mj-ea"/>
              </a:rPr>
              <a:t>第</a:t>
            </a:r>
            <a:r>
              <a:rPr lang="en-US" altLang="zh-TW" sz="2800" b="1" smtClean="0">
                <a:solidFill>
                  <a:srgbClr val="0000FF"/>
                </a:solidFill>
                <a:latin typeface="+mj-ea"/>
                <a:ea typeface="+mj-ea"/>
              </a:rPr>
              <a:t>10</a:t>
            </a:r>
            <a:r>
              <a:rPr lang="zh-TW" altLang="en-US" sz="2800" b="1" smtClean="0">
                <a:solidFill>
                  <a:srgbClr val="0000FF"/>
                </a:solidFill>
                <a:latin typeface="+mj-ea"/>
                <a:ea typeface="+mj-ea"/>
              </a:rPr>
              <a:t>條第</a:t>
            </a:r>
            <a:r>
              <a:rPr lang="en-US" altLang="zh-TW" sz="2800" b="1" smtClean="0">
                <a:solidFill>
                  <a:srgbClr val="0000FF"/>
                </a:solidFill>
                <a:latin typeface="+mj-ea"/>
                <a:ea typeface="+mj-ea"/>
              </a:rPr>
              <a:t>1</a:t>
            </a:r>
            <a:r>
              <a:rPr lang="zh-TW" altLang="en-US" sz="2800" b="1" smtClean="0">
                <a:solidFill>
                  <a:srgbClr val="0000FF"/>
                </a:solidFill>
                <a:latin typeface="+mj-ea"/>
                <a:ea typeface="+mj-ea"/>
              </a:rPr>
              <a:t>項</a:t>
            </a:r>
            <a:r>
              <a:rPr lang="en-US" altLang="zh-TW" sz="2800" b="1" smtClean="0">
                <a:solidFill>
                  <a:srgbClr val="0000FF"/>
                </a:solidFill>
                <a:latin typeface="+mj-ea"/>
                <a:ea typeface="+mj-ea"/>
              </a:rPr>
              <a:t>(</a:t>
            </a:r>
            <a:r>
              <a:rPr lang="zh-TW" altLang="en-US" sz="2800" b="1" smtClean="0">
                <a:solidFill>
                  <a:srgbClr val="0000FF"/>
                </a:solidFill>
                <a:latin typeface="+mj-ea"/>
                <a:ea typeface="+mj-ea"/>
              </a:rPr>
              <a:t>土木包工業</a:t>
            </a:r>
            <a:r>
              <a:rPr lang="en-US" altLang="zh-TW" sz="2800" b="1" smtClean="0">
                <a:solidFill>
                  <a:srgbClr val="0000FF"/>
                </a:solidFill>
                <a:latin typeface="+mj-ea"/>
                <a:ea typeface="+mj-ea"/>
              </a:rPr>
              <a:t>)</a:t>
            </a:r>
            <a:endParaRPr lang="zh-TW" altLang="en-US" sz="2800" b="1" dirty="0">
              <a:solidFill>
                <a:srgbClr val="0000FF"/>
              </a:solidFill>
              <a:latin typeface="+mj-ea"/>
              <a:ea typeface="+mj-ea"/>
            </a:endParaRPr>
          </a:p>
          <a:p>
            <a:pPr marL="803275" indent="-268288" algn="just">
              <a:spcBef>
                <a:spcPts val="0"/>
              </a:spcBef>
              <a:buClr>
                <a:srgbClr val="660033"/>
              </a:buClr>
              <a:buNone/>
              <a:defRPr/>
            </a:pPr>
            <a:r>
              <a:rPr lang="zh-TW" altLang="en-US" sz="2800" b="1">
                <a:solidFill>
                  <a:srgbClr val="000099"/>
                </a:solidFill>
                <a:latin typeface="+mj-ea"/>
                <a:ea typeface="+mj-ea"/>
              </a:rPr>
              <a:t>土木包工業應具備下列條件：</a:t>
            </a:r>
          </a:p>
          <a:p>
            <a:pPr marL="268288" indent="-268288" algn="just">
              <a:spcBef>
                <a:spcPts val="0"/>
              </a:spcBef>
              <a:buClr>
                <a:srgbClr val="660033"/>
              </a:buClr>
              <a:buNone/>
              <a:defRPr/>
            </a:pPr>
            <a:r>
              <a:rPr lang="zh-TW" altLang="en-US" sz="2800" b="1">
                <a:solidFill>
                  <a:srgbClr val="000099"/>
                </a:solidFill>
                <a:latin typeface="+mj-ea"/>
                <a:ea typeface="+mj-ea"/>
              </a:rPr>
              <a:t>一、</a:t>
            </a:r>
            <a:r>
              <a:rPr lang="zh-TW" altLang="en-US" sz="2800" b="1" u="sng">
                <a:solidFill>
                  <a:srgbClr val="FF0000"/>
                </a:solidFill>
                <a:latin typeface="+mj-ea"/>
                <a:ea typeface="+mj-ea"/>
              </a:rPr>
              <a:t>負責人應具</a:t>
            </a:r>
            <a:r>
              <a:rPr lang="zh-TW" altLang="en-US" sz="2800" b="1" u="sng">
                <a:solidFill>
                  <a:srgbClr val="000099"/>
                </a:solidFill>
                <a:latin typeface="+mj-ea"/>
                <a:ea typeface="+mj-ea"/>
              </a:rPr>
              <a:t>有三年以上土木建築工程施工經驗</a:t>
            </a:r>
            <a:r>
              <a:rPr lang="zh-TW" altLang="en-US" sz="2800" b="1">
                <a:solidFill>
                  <a:srgbClr val="000099"/>
                </a:solidFill>
                <a:latin typeface="+mj-ea"/>
                <a:ea typeface="+mj-ea"/>
              </a:rPr>
              <a:t>。</a:t>
            </a:r>
          </a:p>
          <a:p>
            <a:pPr marL="268288" indent="-268288" algn="just">
              <a:spcBef>
                <a:spcPts val="0"/>
              </a:spcBef>
              <a:buClr>
                <a:srgbClr val="660033"/>
              </a:buClr>
              <a:buNone/>
              <a:defRPr/>
            </a:pPr>
            <a:r>
              <a:rPr lang="zh-TW" altLang="en-US" sz="2800" b="1">
                <a:solidFill>
                  <a:srgbClr val="000099"/>
                </a:solidFill>
                <a:latin typeface="+mj-ea"/>
                <a:ea typeface="+mj-ea"/>
              </a:rPr>
              <a:t>二、資本額在一定金額以上</a:t>
            </a:r>
            <a:r>
              <a:rPr lang="zh-TW" altLang="en-US" sz="2800" b="1" smtClean="0">
                <a:solidFill>
                  <a:srgbClr val="000099"/>
                </a:solidFill>
                <a:latin typeface="+mj-ea"/>
                <a:ea typeface="+mj-ea"/>
              </a:rPr>
              <a:t>。</a:t>
            </a:r>
            <a:endParaRPr lang="en-US" altLang="zh-TW" sz="2800" b="1" smtClean="0">
              <a:solidFill>
                <a:srgbClr val="006600"/>
              </a:solidFill>
              <a:latin typeface="+mj-ea"/>
              <a:ea typeface="+mj-ea"/>
            </a:endParaRPr>
          </a:p>
          <a:p>
            <a:pPr marL="268288" indent="-268288" algn="just">
              <a:spcBef>
                <a:spcPts val="0"/>
              </a:spcBef>
              <a:buClr>
                <a:srgbClr val="660033"/>
              </a:buClr>
              <a:buNone/>
              <a:defRPr/>
            </a:pPr>
            <a:r>
              <a:rPr lang="zh-TW" altLang="en-US" sz="2800" b="1" smtClean="0">
                <a:solidFill>
                  <a:srgbClr val="FF0000"/>
                </a:solidFill>
                <a:latin typeface="+mj-ea"/>
                <a:ea typeface="+mj-ea"/>
              </a:rPr>
              <a:t>註：</a:t>
            </a:r>
            <a:r>
              <a:rPr lang="zh-TW" altLang="en-US" sz="2800" b="1" smtClean="0">
                <a:solidFill>
                  <a:srgbClr val="006600"/>
                </a:solidFill>
                <a:latin typeface="+mj-ea"/>
                <a:ea typeface="+mj-ea"/>
              </a:rPr>
              <a:t>甲、乙、丙綜合營造業負責人資格無限制。</a:t>
            </a:r>
            <a:endParaRPr lang="en-US" altLang="zh-TW" sz="2800" b="1" smtClean="0">
              <a:solidFill>
                <a:srgbClr val="006600"/>
              </a:solidFill>
              <a:latin typeface="+mj-ea"/>
              <a:ea typeface="+mj-ea"/>
            </a:endParaRPr>
          </a:p>
          <a:p>
            <a:pPr marL="268288" indent="266700" algn="just">
              <a:spcBef>
                <a:spcPts val="0"/>
              </a:spcBef>
              <a:buClr>
                <a:srgbClr val="660033"/>
              </a:buClr>
              <a:buNone/>
              <a:defRPr/>
            </a:pPr>
            <a:endParaRPr lang="en-US" altLang="zh-TW" sz="2800" b="1" smtClean="0">
              <a:solidFill>
                <a:srgbClr val="000099"/>
              </a:solidFill>
              <a:latin typeface="+mj-ea"/>
              <a:ea typeface="+mj-ea"/>
            </a:endParaRPr>
          </a:p>
          <a:p>
            <a:pPr marL="268288" indent="-268288" algn="just" eaLnBrk="1" hangingPunct="1">
              <a:spcBef>
                <a:spcPts val="0"/>
              </a:spcBef>
              <a:buClr>
                <a:srgbClr val="000099"/>
              </a:buClr>
              <a:buFont typeface="Wingdings" panose="05000000000000000000" pitchFamily="2" charset="2"/>
              <a:buChar char="l"/>
              <a:defRPr/>
            </a:pPr>
            <a:r>
              <a:rPr lang="zh-TW" altLang="en-US" sz="2800" b="1">
                <a:solidFill>
                  <a:srgbClr val="0000FF"/>
                </a:solidFill>
                <a:latin typeface="+mj-ea"/>
                <a:ea typeface="+mj-ea"/>
              </a:rPr>
              <a:t>第</a:t>
            </a:r>
            <a:r>
              <a:rPr lang="en-US" altLang="zh-TW" sz="2800" b="1" smtClean="0">
                <a:solidFill>
                  <a:srgbClr val="0000FF"/>
                </a:solidFill>
                <a:latin typeface="+mj-ea"/>
                <a:ea typeface="+mj-ea"/>
              </a:rPr>
              <a:t>11</a:t>
            </a:r>
            <a:r>
              <a:rPr lang="zh-TW" altLang="en-US" sz="2800" b="1" smtClean="0">
                <a:solidFill>
                  <a:srgbClr val="0000FF"/>
                </a:solidFill>
                <a:latin typeface="+mj-ea"/>
                <a:ea typeface="+mj-ea"/>
              </a:rPr>
              <a:t>條</a:t>
            </a:r>
            <a:r>
              <a:rPr lang="en-US" altLang="zh-TW" sz="2800" b="1" smtClean="0">
                <a:solidFill>
                  <a:srgbClr val="0000FF"/>
                </a:solidFill>
                <a:latin typeface="+mj-ea"/>
                <a:ea typeface="+mj-ea"/>
              </a:rPr>
              <a:t>(</a:t>
            </a:r>
            <a:r>
              <a:rPr lang="zh-TW" altLang="en-US" sz="2800" b="1">
                <a:solidFill>
                  <a:srgbClr val="0000FF"/>
                </a:solidFill>
                <a:latin typeface="+mj-ea"/>
                <a:ea typeface="+mj-ea"/>
              </a:rPr>
              <a:t>土木包工業</a:t>
            </a:r>
            <a:r>
              <a:rPr lang="en-US" altLang="zh-TW" sz="2800" b="1">
                <a:solidFill>
                  <a:srgbClr val="0000FF"/>
                </a:solidFill>
                <a:latin typeface="+mj-ea"/>
                <a:ea typeface="+mj-ea"/>
              </a:rPr>
              <a:t>)</a:t>
            </a:r>
            <a:endParaRPr lang="zh-TW" altLang="en-US" sz="2800" b="1">
              <a:solidFill>
                <a:srgbClr val="0000FF"/>
              </a:solidFill>
              <a:latin typeface="+mj-ea"/>
              <a:ea typeface="+mj-ea"/>
            </a:endParaRPr>
          </a:p>
          <a:p>
            <a:pPr marL="177800" indent="357188" algn="just">
              <a:spcBef>
                <a:spcPts val="0"/>
              </a:spcBef>
              <a:buClr>
                <a:srgbClr val="660033"/>
              </a:buClr>
              <a:buNone/>
              <a:defRPr/>
            </a:pPr>
            <a:r>
              <a:rPr lang="zh-TW" altLang="en-US" sz="2800" b="1">
                <a:solidFill>
                  <a:srgbClr val="000099"/>
                </a:solidFill>
                <a:latin typeface="+mj-ea"/>
                <a:ea typeface="+mj-ea"/>
              </a:rPr>
              <a:t>土木包工業於原登記直轄市、縣（市）地區以外，越區營業者，以其</a:t>
            </a:r>
            <a:r>
              <a:rPr lang="zh-TW" altLang="en-US" sz="2800" b="1" smtClean="0">
                <a:solidFill>
                  <a:srgbClr val="000099"/>
                </a:solidFill>
                <a:latin typeface="+mj-ea"/>
                <a:ea typeface="+mj-ea"/>
              </a:rPr>
              <a:t>毗鄰之</a:t>
            </a:r>
            <a:r>
              <a:rPr lang="zh-TW" altLang="en-US" sz="2800" b="1">
                <a:solidFill>
                  <a:srgbClr val="000099"/>
                </a:solidFill>
                <a:latin typeface="+mj-ea"/>
                <a:ea typeface="+mj-ea"/>
              </a:rPr>
              <a:t>直轄市、縣（市）為限。</a:t>
            </a:r>
          </a:p>
          <a:p>
            <a:pPr marL="177800" indent="357188" algn="just">
              <a:spcBef>
                <a:spcPts val="0"/>
              </a:spcBef>
              <a:buClr>
                <a:srgbClr val="660033"/>
              </a:buClr>
              <a:buNone/>
              <a:defRPr/>
            </a:pPr>
            <a:r>
              <a:rPr lang="zh-TW" altLang="en-US" sz="2800" b="1" u="sng">
                <a:solidFill>
                  <a:srgbClr val="000099"/>
                </a:solidFill>
                <a:latin typeface="+mj-ea"/>
                <a:ea typeface="+mj-ea"/>
              </a:rPr>
              <a:t>前項越區營業者，臺北市、基隆市、新竹市及嘉義市，比照其所毗鄰</a:t>
            </a:r>
            <a:r>
              <a:rPr lang="zh-TW" altLang="en-US" sz="2800" b="1" u="sng" smtClean="0">
                <a:solidFill>
                  <a:srgbClr val="000099"/>
                </a:solidFill>
                <a:latin typeface="+mj-ea"/>
                <a:ea typeface="+mj-ea"/>
              </a:rPr>
              <a:t>直轄市</a:t>
            </a:r>
            <a:r>
              <a:rPr lang="zh-TW" altLang="en-US" sz="2800" b="1" u="sng">
                <a:solidFill>
                  <a:srgbClr val="000099"/>
                </a:solidFill>
                <a:latin typeface="+mj-ea"/>
                <a:ea typeface="+mj-ea"/>
              </a:rPr>
              <a:t>、縣（市）；澎湖縣、金門縣比照高雄市，連江縣比照基隆市</a:t>
            </a:r>
            <a:r>
              <a:rPr lang="zh-TW" altLang="en-US" sz="2800" b="1">
                <a:solidFill>
                  <a:srgbClr val="000099"/>
                </a:solidFill>
                <a:latin typeface="+mj-ea"/>
                <a:ea typeface="+mj-ea"/>
              </a:rPr>
              <a:t>。</a:t>
            </a:r>
            <a:endParaRPr lang="en-US" altLang="zh-TW" sz="2800" b="1">
              <a:solidFill>
                <a:srgbClr val="000099"/>
              </a:solidFill>
              <a:latin typeface="+mj-ea"/>
              <a:ea typeface="+mj-ea"/>
            </a:endParaRPr>
          </a:p>
          <a:p>
            <a:pPr marL="268288" indent="266700" algn="just">
              <a:spcBef>
                <a:spcPts val="0"/>
              </a:spcBef>
              <a:buClr>
                <a:srgbClr val="660033"/>
              </a:buClr>
              <a:buNone/>
              <a:defRPr/>
            </a:pPr>
            <a:endParaRPr lang="en-US" altLang="zh-TW" sz="2800" b="1">
              <a:solidFill>
                <a:srgbClr val="000099"/>
              </a:solidFill>
              <a:latin typeface="+mj-ea"/>
              <a:ea typeface="+mj-ea"/>
            </a:endParaRPr>
          </a:p>
        </p:txBody>
      </p:sp>
      <p:sp>
        <p:nvSpPr>
          <p:cNvPr id="6" name="Rectangle 2">
            <a:extLst>
              <a:ext uri="{FF2B5EF4-FFF2-40B4-BE49-F238E27FC236}"/>
            </a:extLst>
          </p:cNvPr>
          <p:cNvSpPr>
            <a:spLocks noChangeArrowheads="1"/>
          </p:cNvSpPr>
          <p:nvPr/>
        </p:nvSpPr>
        <p:spPr bwMode="auto">
          <a:xfrm>
            <a:off x="395537" y="441325"/>
            <a:ext cx="2088231" cy="587375"/>
          </a:xfrm>
          <a:prstGeom prst="rect">
            <a:avLst/>
          </a:prstGeom>
          <a:noFill/>
          <a:ln w="9525">
            <a:noFill/>
            <a:miter lim="800000"/>
            <a:headEnd/>
            <a:tailEnd/>
          </a:ln>
        </p:spPr>
        <p:txBody>
          <a:bodyPr anchor="b"/>
          <a:lstStyle/>
          <a:p>
            <a:pPr>
              <a:lnSpc>
                <a:spcPct val="90000"/>
              </a:lnSpc>
              <a:defRPr/>
            </a:pPr>
            <a:r>
              <a:rPr lang="zh-TW" altLang="en-US" sz="3600" b="1" spc="-100" smtClean="0">
                <a:solidFill>
                  <a:srgbClr val="003399"/>
                </a:solidFill>
                <a:latin typeface="+mj-ea"/>
                <a:ea typeface="+mj-ea"/>
              </a:rPr>
              <a:t>營造業法</a:t>
            </a:r>
            <a:endParaRPr lang="zh-TW" altLang="en-US" sz="3600" b="1" spc="-100" dirty="0">
              <a:solidFill>
                <a:srgbClr val="0000FF"/>
              </a:solidFill>
              <a:latin typeface="+mj-ea"/>
              <a:ea typeface="+mj-ea"/>
            </a:endParaRPr>
          </a:p>
        </p:txBody>
      </p:sp>
    </p:spTree>
    <p:extLst>
      <p:ext uri="{BB962C8B-B14F-4D97-AF65-F5344CB8AC3E}">
        <p14:creationId xmlns:p14="http://schemas.microsoft.com/office/powerpoint/2010/main" val="17859648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93538"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97CCBD39-9C2E-4728-AC9C-01157DE4948F}"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20</a:t>
            </a:fld>
            <a:endParaRPr kumimoji="0" lang="en-US" altLang="zh-TW" sz="1800" b="1">
              <a:solidFill>
                <a:srgbClr val="660033"/>
              </a:solidFill>
              <a:latin typeface="Times New Roman" panose="02020603050405020304" pitchFamily="18" charset="0"/>
            </a:endParaRPr>
          </a:p>
        </p:txBody>
      </p:sp>
      <p:pic>
        <p:nvPicPr>
          <p:cNvPr id="4" name="圖片 3"/>
          <p:cNvPicPr>
            <a:picLocks noChangeAspect="1"/>
          </p:cNvPicPr>
          <p:nvPr/>
        </p:nvPicPr>
        <p:blipFill>
          <a:blip r:embed="rId3"/>
          <a:stretch>
            <a:fillRect/>
          </a:stretch>
        </p:blipFill>
        <p:spPr>
          <a:xfrm>
            <a:off x="2701627" y="-1"/>
            <a:ext cx="5038725" cy="6832601"/>
          </a:xfrm>
          <a:prstGeom prst="rect">
            <a:avLst/>
          </a:prstGeom>
          <a:ln w="31750">
            <a:solidFill>
              <a:srgbClr val="006600"/>
            </a:solidFill>
          </a:ln>
        </p:spPr>
      </p:pic>
      <p:sp>
        <p:nvSpPr>
          <p:cNvPr id="8" name="Rectangle 2">
            <a:extLst>
              <a:ext uri="{FF2B5EF4-FFF2-40B4-BE49-F238E27FC236}"/>
            </a:extLst>
          </p:cNvPr>
          <p:cNvSpPr>
            <a:spLocks noGrp="1" noChangeArrowheads="1"/>
          </p:cNvSpPr>
          <p:nvPr>
            <p:ph type="title" idx="4294967295"/>
          </p:nvPr>
        </p:nvSpPr>
        <p:spPr>
          <a:xfrm>
            <a:off x="1763688" y="548680"/>
            <a:ext cx="658688" cy="4212468"/>
          </a:xfrm>
        </p:spPr>
        <p:txBody>
          <a:bodyPr wrap="square" lIns="91440" tIns="45720" rIns="91440" bIns="45720" numCol="1" anchorCtr="0" compatLnSpc="1">
            <a:prstTxWarp prst="textNoShape">
              <a:avLst/>
            </a:prstTxWarp>
            <a:normAutofit/>
          </a:bodyPr>
          <a:lstStyle/>
          <a:p>
            <a:pPr algn="just" eaLnBrk="1" hangingPunct="1">
              <a:defRPr/>
            </a:pPr>
            <a:r>
              <a:rPr lang="zh-TW" altLang="en-US" b="1" cap="none" smtClean="0">
                <a:solidFill>
                  <a:srgbClr val="003399"/>
                </a:solidFill>
                <a:effectLst>
                  <a:outerShdw blurRad="38100" dist="38100" dir="2700000" algn="tl">
                    <a:srgbClr val="C0C0C0"/>
                  </a:outerShdw>
                </a:effectLst>
                <a:ea typeface="標楷體" pitchFamily="65" charset="-120"/>
              </a:rPr>
              <a:t>臺灣行政區</a:t>
            </a:r>
            <a:r>
              <a:rPr lang="en-US" altLang="zh-TW" b="1" cap="none" smtClean="0">
                <a:solidFill>
                  <a:srgbClr val="003399"/>
                </a:solidFill>
                <a:effectLst>
                  <a:outerShdw blurRad="38100" dist="38100" dir="2700000" algn="tl">
                    <a:srgbClr val="C0C0C0"/>
                  </a:outerShdw>
                </a:effectLst>
                <a:ea typeface="標楷體" pitchFamily="65" charset="-120"/>
              </a:rPr>
              <a:t/>
            </a:r>
            <a:br>
              <a:rPr lang="en-US" altLang="zh-TW" b="1" cap="none" smtClean="0">
                <a:solidFill>
                  <a:srgbClr val="003399"/>
                </a:solidFill>
                <a:effectLst>
                  <a:outerShdw blurRad="38100" dist="38100" dir="2700000" algn="tl">
                    <a:srgbClr val="C0C0C0"/>
                  </a:outerShdw>
                </a:effectLst>
                <a:ea typeface="標楷體" pitchFamily="65" charset="-120"/>
              </a:rPr>
            </a:br>
            <a:r>
              <a:rPr lang="zh-TW" altLang="en-US" b="1" cap="none" smtClean="0">
                <a:solidFill>
                  <a:srgbClr val="003399"/>
                </a:solidFill>
                <a:effectLst>
                  <a:outerShdw blurRad="38100" dist="38100" dir="2700000" algn="tl">
                    <a:srgbClr val="C0C0C0"/>
                  </a:outerShdw>
                </a:effectLst>
                <a:ea typeface="標楷體" pitchFamily="65" charset="-120"/>
              </a:rPr>
              <a:t>地圖</a:t>
            </a:r>
            <a:endParaRPr lang="en-US" altLang="zh-TW" b="1" cap="none" dirty="0">
              <a:solidFill>
                <a:srgbClr val="FF0000"/>
              </a:solidFill>
              <a:effectLst>
                <a:outerShdw blurRad="38100" dist="38100" dir="2700000" algn="tl">
                  <a:srgbClr val="C0C0C0"/>
                </a:outerShdw>
              </a:effectLst>
              <a:latin typeface="Times New Roman" pitchFamily="18" charset="0"/>
              <a:ea typeface="標楷體" pitchFamily="65" charset="-120"/>
            </a:endParaRPr>
          </a:p>
        </p:txBody>
      </p:sp>
    </p:spTree>
    <p:extLst>
      <p:ext uri="{BB962C8B-B14F-4D97-AF65-F5344CB8AC3E}">
        <p14:creationId xmlns:p14="http://schemas.microsoft.com/office/powerpoint/2010/main" val="3613825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7F5987C9-8049-4452-99A8-6B65704CFF35}" type="slidenum">
              <a:rPr lang="en-US" altLang="zh-TW" sz="1400" smtClean="0">
                <a:solidFill>
                  <a:srgbClr val="AD1F1F"/>
                </a:solidFill>
                <a:latin typeface="Times New Roman" panose="02020603050405020304" pitchFamily="18" charset="0"/>
              </a:rPr>
              <a:pPr>
                <a:spcBef>
                  <a:spcPct val="0"/>
                </a:spcBef>
                <a:buClrTx/>
                <a:buSzTx/>
                <a:buFontTx/>
                <a:buNone/>
                <a:defRPr/>
              </a:pPr>
              <a:t>21</a:t>
            </a:fld>
            <a:endParaRPr lang="en-US" altLang="zh-TW" sz="140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691680" y="2096852"/>
            <a:ext cx="6012668" cy="18732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100278"/>
                </a:solidFill>
                <a:effectLst>
                  <a:outerShdw blurRad="38100" dist="38100" dir="2700000" algn="tl">
                    <a:srgbClr val="C0C0C0"/>
                  </a:outerShdw>
                </a:effectLst>
                <a:latin typeface="微軟正黑體" panose="020B0604030504040204" pitchFamily="34" charset="-120"/>
              </a:rPr>
              <a:t>主要部分訂定缺失</a:t>
            </a:r>
            <a:r>
              <a:rPr lang="zh-TW" altLang="en-US" sz="4000" b="1">
                <a:solidFill>
                  <a:srgbClr val="100278"/>
                </a:solidFill>
                <a:effectLst>
                  <a:outerShdw blurRad="38100" dist="38100" dir="2700000" algn="tl">
                    <a:srgbClr val="C0C0C0"/>
                  </a:outerShdw>
                </a:effectLst>
                <a:latin typeface="微軟正黑體" panose="020B0604030504040204" pitchFamily="34" charset="-120"/>
              </a:rPr>
              <a:t>態樣</a:t>
            </a:r>
          </a:p>
        </p:txBody>
      </p:sp>
    </p:spTree>
    <p:extLst>
      <p:ext uri="{BB962C8B-B14F-4D97-AF65-F5344CB8AC3E}">
        <p14:creationId xmlns:p14="http://schemas.microsoft.com/office/powerpoint/2010/main" val="4057539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135063"/>
            <a:ext cx="8496944" cy="4526185"/>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800" b="1" smtClean="0">
                <a:solidFill>
                  <a:prstClr val="black"/>
                </a:solidFill>
                <a:latin typeface="微軟正黑體" panose="020B0604030504040204" pitchFamily="34" charset="-120"/>
                <a:ea typeface="微軟正黑體" panose="020B0604030504040204" pitchFamily="34" charset="-120"/>
              </a:rPr>
              <a:t>七十一、依</a:t>
            </a:r>
            <a:r>
              <a:rPr lang="zh-TW" altLang="en-US" sz="2800" b="1">
                <a:solidFill>
                  <a:prstClr val="black"/>
                </a:solidFill>
                <a:latin typeface="微軟正黑體" panose="020B0604030504040204" pitchFamily="34" charset="-120"/>
                <a:ea typeface="微軟正黑體" panose="020B0604030504040204" pitchFamily="34" charset="-120"/>
              </a:rPr>
              <a:t>採購法第</a:t>
            </a:r>
            <a:r>
              <a:rPr lang="en-US" altLang="zh-TW" sz="2800" b="1">
                <a:solidFill>
                  <a:prstClr val="black"/>
                </a:solidFill>
                <a:latin typeface="微軟正黑體" panose="020B0604030504040204" pitchFamily="34" charset="-120"/>
                <a:ea typeface="微軟正黑體" panose="020B0604030504040204" pitchFamily="34" charset="-120"/>
              </a:rPr>
              <a:t>65</a:t>
            </a:r>
            <a:r>
              <a:rPr lang="zh-TW" altLang="en-US" sz="2800" b="1">
                <a:solidFill>
                  <a:prstClr val="black"/>
                </a:solidFill>
                <a:latin typeface="微軟正黑體" panose="020B0604030504040204" pitchFamily="34" charset="-120"/>
                <a:ea typeface="微軟正黑體" panose="020B0604030504040204" pitchFamily="34" charset="-120"/>
              </a:rPr>
              <a:t>條及採購法施行細則第</a:t>
            </a:r>
            <a:r>
              <a:rPr lang="en-US" altLang="zh-TW" sz="2800" b="1">
                <a:solidFill>
                  <a:prstClr val="black"/>
                </a:solidFill>
                <a:latin typeface="微軟正黑體" panose="020B0604030504040204" pitchFamily="34" charset="-120"/>
                <a:ea typeface="微軟正黑體" panose="020B0604030504040204" pitchFamily="34" charset="-120"/>
              </a:rPr>
              <a:t>87</a:t>
            </a:r>
            <a:r>
              <a:rPr lang="zh-TW" altLang="en-US" sz="2800" b="1">
                <a:solidFill>
                  <a:prstClr val="black"/>
                </a:solidFill>
                <a:latin typeface="微軟正黑體" panose="020B0604030504040204" pitchFamily="34" charset="-120"/>
                <a:ea typeface="微軟正黑體" panose="020B0604030504040204" pitchFamily="34" charset="-120"/>
              </a:rPr>
              <a:t>條之規定，本採購標的之下列部分及依其他法規規定應由得標廠商自行履約之部分，不得由其他廠商代為履行</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視個案情形於招標時勾選；無者免填</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zh-TW" altLang="en-US" sz="2800" b="1">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8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800" b="1">
                <a:solidFill>
                  <a:prstClr val="black"/>
                </a:solidFill>
                <a:latin typeface="微軟正黑體" panose="020B0604030504040204" pitchFamily="34" charset="-120"/>
                <a:ea typeface="微軟正黑體" panose="020B0604030504040204" pitchFamily="34" charset="-120"/>
              </a:rPr>
              <a:t>(1)</a:t>
            </a:r>
            <a:r>
              <a:rPr lang="zh-TW" altLang="en-US" sz="2800" b="1">
                <a:solidFill>
                  <a:prstClr val="black"/>
                </a:solidFill>
                <a:latin typeface="微軟正黑體" panose="020B0604030504040204" pitchFamily="34" charset="-120"/>
                <a:ea typeface="微軟正黑體" panose="020B0604030504040204" pitchFamily="34" charset="-120"/>
              </a:rPr>
              <a:t>主要部分為：</a:t>
            </a:r>
            <a:r>
              <a:rPr lang="zh-TW" altLang="en-US" sz="2800" b="1" u="sng">
                <a:solidFill>
                  <a:prstClr val="black"/>
                </a:solidFill>
                <a:latin typeface="微軟正黑體" panose="020B0604030504040204" pitchFamily="34" charset="-120"/>
                <a:ea typeface="微軟正黑體" panose="020B0604030504040204" pitchFamily="34" charset="-120"/>
              </a:rPr>
              <a:t> </a:t>
            </a:r>
            <a:r>
              <a:rPr lang="zh-TW" altLang="en-US" sz="2800" b="1" u="sng" smtClean="0">
                <a:solidFill>
                  <a:prstClr val="black"/>
                </a:solidFill>
                <a:latin typeface="微軟正黑體" panose="020B0604030504040204" pitchFamily="34" charset="-120"/>
                <a:ea typeface="微軟正黑體" panose="020B0604030504040204" pitchFamily="34" charset="-120"/>
              </a:rPr>
              <a:t>                </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8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8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(2)</a:t>
            </a:r>
            <a:r>
              <a:rPr lang="zh-TW" altLang="en-US" sz="28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應由得標廠商自行履行之部分為</a:t>
            </a:r>
            <a:r>
              <a:rPr lang="zh-TW" altLang="en-US" sz="28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u="sng"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                 </a:t>
            </a:r>
            <a:r>
              <a:rPr lang="zh-TW" altLang="en-US" sz="28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sz="28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357188" lvl="2" indent="-357188" algn="just" eaLnBrk="1" hangingPunct="1">
              <a:spcBef>
                <a:spcPts val="0"/>
              </a:spcBef>
              <a:buClr>
                <a:srgbClr val="0000FF"/>
              </a:buClr>
              <a:buSzPct val="75000"/>
              <a:defRPr/>
            </a:pPr>
            <a:r>
              <a:rPr lang="en-US" altLang="zh-TW" sz="28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除前項所列者外，屬營造業法第</a:t>
            </a:r>
            <a:r>
              <a:rPr lang="en-US" altLang="zh-TW"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3</a:t>
            </a:r>
            <a:r>
              <a:rPr lang="zh-TW" altLang="en-US"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條第</a:t>
            </a:r>
            <a:r>
              <a:rPr lang="en-US" altLang="zh-TW"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1</a:t>
            </a:r>
            <a:r>
              <a:rPr lang="zh-TW" altLang="en-US"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款之營繕工程，且得標廠商為</a:t>
            </a:r>
            <a:r>
              <a:rPr lang="zh-TW" altLang="en-US" sz="2800" b="1" u="heavy">
                <a:solidFill>
                  <a:srgbClr val="000066"/>
                </a:solidFill>
                <a:uFill>
                  <a:solidFill>
                    <a:srgbClr val="C00000"/>
                  </a:solidFill>
                </a:uFill>
                <a:latin typeface="微軟正黑體" panose="020B0604030504040204" pitchFamily="34" charset="-120"/>
                <a:ea typeface="微軟正黑體" panose="020B0604030504040204" pitchFamily="34" charset="-120"/>
                <a:sym typeface="Wingdings" panose="05000000000000000000" pitchFamily="2" charset="2"/>
              </a:rPr>
              <a:t>營造業者</a:t>
            </a:r>
            <a:r>
              <a:rPr lang="zh-TW" altLang="en-US"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，其主要部分尚包括：</a:t>
            </a:r>
            <a:r>
              <a:rPr lang="zh-TW" altLang="en-US" sz="2800" b="1" u="heavy">
                <a:solidFill>
                  <a:srgbClr val="000066"/>
                </a:solidFill>
                <a:uFill>
                  <a:solidFill>
                    <a:srgbClr val="C00000"/>
                  </a:solidFill>
                </a:uFill>
                <a:latin typeface="微軟正黑體" panose="020B0604030504040204" pitchFamily="34" charset="-120"/>
                <a:ea typeface="微軟正黑體" panose="020B0604030504040204" pitchFamily="34" charset="-120"/>
                <a:sym typeface="Wingdings" panose="05000000000000000000" pitchFamily="2" charset="2"/>
              </a:rPr>
              <a:t>工地主任、工地負責人、專任工程人員、安全衛生人員均應為廠商僱用之人員</a:t>
            </a:r>
            <a:r>
              <a:rPr lang="zh-TW" altLang="en-US" sz="2800" b="1">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sz="2800" b="1">
              <a:solidFill>
                <a:srgbClr val="000066"/>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22</a:t>
            </a:fld>
            <a:endParaRPr lang="en-US" altLang="zh-TW" sz="1800">
              <a:solidFill>
                <a:srgbClr val="080808"/>
              </a:solidFill>
            </a:endParaRPr>
          </a:p>
        </p:txBody>
      </p:sp>
      <p:sp>
        <p:nvSpPr>
          <p:cNvPr id="6" name="Rectangle 2"/>
          <p:cNvSpPr>
            <a:spLocks noChangeArrowheads="1"/>
          </p:cNvSpPr>
          <p:nvPr/>
        </p:nvSpPr>
        <p:spPr bwMode="auto">
          <a:xfrm>
            <a:off x="468313" y="404813"/>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17250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7D7D2CE-1784-43C6-8CAD-2B304335CE10}" type="slidenum">
              <a:rPr lang="en-US" altLang="zh-TW" sz="1400" smtClean="0">
                <a:solidFill>
                  <a:srgbClr val="AD1F1F"/>
                </a:solidFill>
                <a:latin typeface="Times New Roman" panose="02020603050405020304" pitchFamily="18" charset="0"/>
              </a:rPr>
              <a:pPr>
                <a:spcBef>
                  <a:spcPct val="0"/>
                </a:spcBef>
                <a:buClrTx/>
                <a:buSzTx/>
                <a:buFontTx/>
                <a:buNone/>
                <a:defRPr/>
              </a:pPr>
              <a:t>23</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29110" y="368660"/>
            <a:ext cx="8311342" cy="584775"/>
          </a:xfrm>
          <a:prstGeom prst="rect">
            <a:avLst/>
          </a:prstGeom>
          <a:noFill/>
        </p:spPr>
        <p:txBody>
          <a:bodyPr wrap="square">
            <a:spAutoFit/>
          </a:bodyPr>
          <a:lstStyle/>
          <a:p>
            <a:pPr marL="623888" indent="-623888" algn="just">
              <a:defRPr/>
            </a:pPr>
            <a:r>
              <a:rPr lang="zh-TW" altLang="en-US" sz="32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例一：</a:t>
            </a:r>
            <a:r>
              <a:rPr lang="zh-TW" altLang="en-US" sz="32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醫院被服委外</a:t>
            </a:r>
            <a:r>
              <a:rPr lang="zh-TW" altLang="en-US" sz="32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洗</a:t>
            </a:r>
            <a:r>
              <a:rPr lang="zh-TW" altLang="en-US" sz="32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滌案</a:t>
            </a:r>
            <a:r>
              <a:rPr lang="zh-TW" altLang="en-US" sz="32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規定</a:t>
            </a:r>
            <a:r>
              <a:rPr lang="zh-TW" altLang="en-US" sz="32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主要部分疑義</a:t>
            </a:r>
            <a:endParaRPr lang="zh-TW" altLang="en-US" sz="3200">
              <a:solidFill>
                <a:srgbClr val="000066"/>
              </a:solidFill>
              <a:latin typeface="微軟正黑體" panose="020B0604030504040204" pitchFamily="34" charset="-120"/>
              <a:ea typeface="微軟正黑體" panose="020B0604030504040204" pitchFamily="34" charset="-120"/>
            </a:endParaRPr>
          </a:p>
        </p:txBody>
      </p:sp>
      <p:sp>
        <p:nvSpPr>
          <p:cNvPr id="8" name="Rectangle 11"/>
          <p:cNvSpPr>
            <a:spLocks noChangeArrowheads="1"/>
          </p:cNvSpPr>
          <p:nvPr/>
        </p:nvSpPr>
        <p:spPr bwMode="auto">
          <a:xfrm>
            <a:off x="323850" y="1203324"/>
            <a:ext cx="8451850" cy="406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722313" indent="-722313" algn="just" eaLnBrk="1" hangingPunct="1">
              <a:buClr>
                <a:srgbClr val="000000"/>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一、</a:t>
            </a:r>
            <a:r>
              <a:rPr lang="zh-HK" altLang="zh-TW" sz="2800" b="1">
                <a:solidFill>
                  <a:srgbClr val="0000FF"/>
                </a:solidFill>
                <a:latin typeface="微軟正黑體" panose="020B0604030504040204" pitchFamily="34" charset="-120"/>
                <a:ea typeface="微軟正黑體" panose="020B0604030504040204" pitchFamily="34" charset="-120"/>
              </a:rPr>
              <a:t>採購契約第</a:t>
            </a:r>
            <a:r>
              <a:rPr lang="en-US" altLang="zh-TW" sz="2800" b="1">
                <a:solidFill>
                  <a:srgbClr val="0000FF"/>
                </a:solidFill>
                <a:latin typeface="微軟正黑體" panose="020B0604030504040204" pitchFamily="34" charset="-120"/>
                <a:ea typeface="微軟正黑體" panose="020B0604030504040204" pitchFamily="34" charset="-120"/>
              </a:rPr>
              <a:t>2</a:t>
            </a:r>
            <a:r>
              <a:rPr lang="zh-HK" altLang="zh-TW" sz="2800" b="1">
                <a:solidFill>
                  <a:srgbClr val="0000FF"/>
                </a:solidFill>
                <a:latin typeface="微軟正黑體" panose="020B0604030504040204" pitchFamily="34" charset="-120"/>
                <a:ea typeface="微軟正黑體" panose="020B0604030504040204" pitchFamily="34" charset="-120"/>
              </a:rPr>
              <a:t>條規定履約標的為『</a:t>
            </a:r>
            <a:r>
              <a:rPr lang="zh-HK" altLang="zh-TW" sz="2800" b="1">
                <a:solidFill>
                  <a:srgbClr val="006600"/>
                </a:solidFill>
                <a:latin typeface="微軟正黑體" panose="020B0604030504040204" pitchFamily="34" charset="-120"/>
                <a:ea typeface="微軟正黑體" panose="020B0604030504040204" pitchFamily="34" charset="-120"/>
              </a:rPr>
              <a:t>負責</a:t>
            </a:r>
            <a:r>
              <a:rPr lang="zh-HK" altLang="zh-TW" sz="2800" b="1" u="sng">
                <a:solidFill>
                  <a:srgbClr val="006600"/>
                </a:solidFill>
                <a:latin typeface="微軟正黑體" panose="020B0604030504040204" pitchFamily="34" charset="-120"/>
                <a:ea typeface="微軟正黑體" panose="020B0604030504040204" pitchFamily="34" charset="-120"/>
              </a:rPr>
              <a:t>收、送</a:t>
            </a:r>
            <a:r>
              <a:rPr lang="zh-HK" altLang="zh-TW" sz="2800" b="1">
                <a:solidFill>
                  <a:srgbClr val="006600"/>
                </a:solidFill>
                <a:latin typeface="微軟正黑體" panose="020B0604030504040204" pitchFamily="34" charset="-120"/>
                <a:ea typeface="微軟正黑體" panose="020B0604030504040204" pitchFamily="34" charset="-120"/>
              </a:rPr>
              <a:t>機關所有布品、衣物、各類被服、工作服之</a:t>
            </a:r>
            <a:r>
              <a:rPr lang="zh-HK" altLang="zh-TW" sz="2800" b="1" u="sng">
                <a:solidFill>
                  <a:srgbClr val="006600"/>
                </a:solidFill>
                <a:latin typeface="微軟正黑體" panose="020B0604030504040204" pitchFamily="34" charset="-120"/>
                <a:ea typeface="微軟正黑體" panose="020B0604030504040204" pitchFamily="34" charset="-120"/>
              </a:rPr>
              <a:t>洗滌</a:t>
            </a:r>
            <a:r>
              <a:rPr lang="zh-HK" altLang="zh-TW" sz="2800" b="1">
                <a:solidFill>
                  <a:srgbClr val="006600"/>
                </a:solidFill>
                <a:latin typeface="微軟正黑體" panose="020B0604030504040204" pitchFamily="34" charset="-120"/>
                <a:ea typeface="微軟正黑體" panose="020B0604030504040204" pitchFamily="34" charset="-120"/>
              </a:rPr>
              <a:t>、烘乾、分類燙平、摺疊、收送、縫補等一貫作業。</a:t>
            </a:r>
            <a:r>
              <a:rPr lang="zh-HK"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，且招標文件允許</a:t>
            </a:r>
            <a:r>
              <a:rPr lang="zh-TW" altLang="en-US" sz="2800" b="1">
                <a:solidFill>
                  <a:srgbClr val="0000FF"/>
                </a:solidFill>
                <a:latin typeface="微軟正黑體" panose="020B0604030504040204" pitchFamily="34" charset="-120"/>
                <a:ea typeface="微軟正黑體" panose="020B0604030504040204" pitchFamily="34" charset="-120"/>
              </a:rPr>
              <a:t>投標廠商得有協力廠商</a:t>
            </a:r>
            <a:r>
              <a:rPr lang="zh-TW" altLang="en-US" sz="2800" b="1" smtClean="0">
                <a:solidFill>
                  <a:srgbClr val="0000FF"/>
                </a:solidFill>
                <a:latin typeface="微軟正黑體" panose="020B0604030504040204" pitchFamily="34" charset="-120"/>
                <a:ea typeface="微軟正黑體" panose="020B0604030504040204" pitchFamily="34" charset="-120"/>
              </a:rPr>
              <a:t>，並檢附資格文件供審查。</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2313" indent="-722313" algn="just" eaLnBrk="1" hangingPunct="1">
              <a:buClr>
                <a:srgbClr val="000000"/>
              </a:buClr>
              <a:buSzPct val="75000"/>
              <a:buFont typeface="Wingdings 2" panose="05020102010507070707" pitchFamily="18" charset="2"/>
              <a:buNone/>
            </a:pPr>
            <a:r>
              <a:rPr lang="zh-TW" altLang="en-US" sz="2800" b="1">
                <a:solidFill>
                  <a:srgbClr val="0000FF"/>
                </a:solidFill>
                <a:latin typeface="微軟正黑體" panose="020B0604030504040204" pitchFamily="34" charset="-120"/>
                <a:ea typeface="微軟正黑體" panose="020B0604030504040204" pitchFamily="34" charset="-120"/>
              </a:rPr>
              <a:t>二、投標須知第</a:t>
            </a:r>
            <a:r>
              <a:rPr lang="en-US" altLang="zh-TW" sz="2800" b="1">
                <a:solidFill>
                  <a:srgbClr val="0000FF"/>
                </a:solidFill>
                <a:latin typeface="微軟正黑體" panose="020B0604030504040204" pitchFamily="34" charset="-120"/>
                <a:ea typeface="微軟正黑體" panose="020B0604030504040204" pitchFamily="34" charset="-120"/>
              </a:rPr>
              <a:t>71</a:t>
            </a:r>
            <a:r>
              <a:rPr lang="zh-TW" altLang="en-US" sz="2800" b="1">
                <a:solidFill>
                  <a:srgbClr val="0000FF"/>
                </a:solidFill>
                <a:latin typeface="微軟正黑體" panose="020B0604030504040204" pitchFamily="34" charset="-120"/>
                <a:ea typeface="微軟正黑體" panose="020B0604030504040204" pitchFamily="34" charset="-120"/>
              </a:rPr>
              <a:t>點又標示</a:t>
            </a:r>
            <a:r>
              <a:rPr lang="zh-TW" altLang="en-US" sz="2800" b="1" u="sng">
                <a:solidFill>
                  <a:srgbClr val="660033"/>
                </a:solidFill>
                <a:latin typeface="微軟正黑體" panose="020B0604030504040204" pitchFamily="34" charset="-120"/>
                <a:ea typeface="微軟正黑體" panose="020B0604030504040204" pitchFamily="34" charset="-120"/>
              </a:rPr>
              <a:t>主要部分</a:t>
            </a:r>
            <a:r>
              <a:rPr lang="zh-TW" altLang="en-US" sz="2800" b="1">
                <a:solidFill>
                  <a:srgbClr val="0000FF"/>
                </a:solidFill>
                <a:latin typeface="微軟正黑體" panose="020B0604030504040204" pitchFamily="34" charset="-120"/>
                <a:ea typeface="微軟正黑體" panose="020B0604030504040204" pitchFamily="34" charset="-120"/>
              </a:rPr>
              <a:t>為：</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完成被服洗滌及運送作業。</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633413" indent="-633413" algn="just" eaLnBrk="1" hangingPunct="1">
              <a:buClr>
                <a:srgbClr val="000000"/>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三、機關招標文件前後規定互為矛盾？</a:t>
            </a:r>
            <a:endParaRPr lang="en-US" altLang="zh-TW" sz="28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18303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7D7D2CE-1784-43C6-8CAD-2B304335CE10}" type="slidenum">
              <a:rPr lang="en-US" altLang="zh-TW" sz="1400" smtClean="0">
                <a:solidFill>
                  <a:srgbClr val="AD1F1F"/>
                </a:solidFill>
                <a:latin typeface="Times New Roman" panose="02020603050405020304" pitchFamily="18" charset="0"/>
              </a:rPr>
              <a:pPr>
                <a:spcBef>
                  <a:spcPct val="0"/>
                </a:spcBef>
                <a:buClrTx/>
                <a:buSzTx/>
                <a:buFontTx/>
                <a:buNone/>
                <a:defRPr/>
              </a:pPr>
              <a:t>24</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29110" y="368660"/>
            <a:ext cx="8311342" cy="584775"/>
          </a:xfrm>
          <a:prstGeom prst="rect">
            <a:avLst/>
          </a:prstGeom>
          <a:noFill/>
        </p:spPr>
        <p:txBody>
          <a:bodyPr wrap="square">
            <a:spAutoFit/>
          </a:bodyPr>
          <a:lstStyle/>
          <a:p>
            <a:pPr marL="623888" indent="-623888" algn="just">
              <a:defRPr/>
            </a:pPr>
            <a:r>
              <a:rPr lang="zh-TW" altLang="en-US" sz="32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例二：</a:t>
            </a:r>
            <a:r>
              <a:rPr lang="zh-TW" altLang="en-US" sz="32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環境清潔維護工作採購案主要</a:t>
            </a:r>
            <a:r>
              <a:rPr lang="zh-TW" altLang="en-US" sz="32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部分疑義</a:t>
            </a:r>
            <a:endParaRPr lang="zh-TW" altLang="en-US" sz="3200">
              <a:solidFill>
                <a:srgbClr val="000066"/>
              </a:solidFill>
              <a:latin typeface="微軟正黑體" panose="020B0604030504040204" pitchFamily="34" charset="-120"/>
              <a:ea typeface="微軟正黑體" panose="020B0604030504040204" pitchFamily="34" charset="-120"/>
            </a:endParaRPr>
          </a:p>
        </p:txBody>
      </p:sp>
      <p:sp>
        <p:nvSpPr>
          <p:cNvPr id="8" name="Rectangle 11"/>
          <p:cNvSpPr>
            <a:spLocks noChangeArrowheads="1"/>
          </p:cNvSpPr>
          <p:nvPr/>
        </p:nvSpPr>
        <p:spPr bwMode="auto">
          <a:xfrm>
            <a:off x="323850" y="1203324"/>
            <a:ext cx="8451850" cy="406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722313" indent="-722313" algn="just" eaLnBrk="1" hangingPunct="1">
              <a:buClr>
                <a:srgbClr val="000000"/>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一</a:t>
            </a:r>
            <a:r>
              <a:rPr lang="zh-TW" altLang="en-US" sz="2800" b="1">
                <a:solidFill>
                  <a:srgbClr val="0000FF"/>
                </a:solidFill>
                <a:latin typeface="微軟正黑體" panose="020B0604030504040204" pitchFamily="34" charset="-120"/>
                <a:ea typeface="微軟正黑體" panose="020B0604030504040204" pitchFamily="34" charset="-120"/>
              </a:rPr>
              <a:t>、廠商履約期間除派駐工作人員外，所需清潔用品耗材包含塑膠袋、漂白劑、清潔工具、水蠟、打腊機、口罩、手套、垃圾夾、病媒防治用藥、鼠害防治用藥及其餘所需清潔工具等，均須分別向不同供應廠商購料。</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2313" indent="-722313" algn="just" eaLnBrk="1" hangingPunct="1">
              <a:buClr>
                <a:srgbClr val="000000"/>
              </a:buClr>
              <a:buSzPct val="75000"/>
              <a:buFont typeface="Wingdings 2" panose="05020102010507070707" pitchFamily="18" charset="2"/>
              <a:buNone/>
            </a:pPr>
            <a:r>
              <a:rPr lang="zh-TW" altLang="en-US" sz="2800" b="1">
                <a:solidFill>
                  <a:srgbClr val="0000FF"/>
                </a:solidFill>
                <a:latin typeface="微軟正黑體" panose="020B0604030504040204" pitchFamily="34" charset="-120"/>
                <a:ea typeface="微軟正黑體" panose="020B0604030504040204" pitchFamily="34" charset="-120"/>
              </a:rPr>
              <a:t>二、投標須知第</a:t>
            </a:r>
            <a:r>
              <a:rPr lang="en-US" altLang="zh-TW" sz="2800" b="1">
                <a:solidFill>
                  <a:srgbClr val="0000FF"/>
                </a:solidFill>
                <a:latin typeface="微軟正黑體" panose="020B0604030504040204" pitchFamily="34" charset="-120"/>
                <a:ea typeface="微軟正黑體" panose="020B0604030504040204" pitchFamily="34" charset="-120"/>
              </a:rPr>
              <a:t>71</a:t>
            </a:r>
            <a:r>
              <a:rPr lang="zh-TW" altLang="en-US" sz="2800" b="1">
                <a:solidFill>
                  <a:srgbClr val="0000FF"/>
                </a:solidFill>
                <a:latin typeface="微軟正黑體" panose="020B0604030504040204" pitchFamily="34" charset="-120"/>
                <a:ea typeface="微軟正黑體" panose="020B0604030504040204" pitchFamily="34" charset="-120"/>
              </a:rPr>
              <a:t>點又標示</a:t>
            </a:r>
            <a:r>
              <a:rPr lang="zh-TW" altLang="en-US" sz="2800" b="1" u="sng">
                <a:solidFill>
                  <a:srgbClr val="660033"/>
                </a:solidFill>
                <a:latin typeface="微軟正黑體" panose="020B0604030504040204" pitchFamily="34" charset="-120"/>
                <a:ea typeface="微軟正黑體" panose="020B0604030504040204" pitchFamily="34" charset="-120"/>
              </a:rPr>
              <a:t>主要部分</a:t>
            </a:r>
            <a:r>
              <a:rPr lang="zh-TW" altLang="en-US" sz="2800" b="1">
                <a:solidFill>
                  <a:srgbClr val="0000FF"/>
                </a:solidFill>
                <a:latin typeface="微軟正黑體" panose="020B0604030504040204" pitchFamily="34" charset="-120"/>
                <a:ea typeface="微軟正黑體" panose="020B0604030504040204" pitchFamily="34" charset="-120"/>
              </a:rPr>
              <a:t>為：</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u="sng">
                <a:solidFill>
                  <a:srgbClr val="660033"/>
                </a:solidFill>
                <a:latin typeface="微軟正黑體" panose="020B0604030504040204" pitchFamily="34" charset="-120"/>
                <a:ea typeface="微軟正黑體" panose="020B0604030504040204" pitchFamily="34" charset="-120"/>
              </a:rPr>
              <a:t>108-110</a:t>
            </a:r>
            <a:r>
              <a:rPr lang="zh-TW" altLang="en-US" sz="2800" b="1" u="sng">
                <a:solidFill>
                  <a:srgbClr val="660033"/>
                </a:solidFill>
                <a:latin typeface="微軟正黑體" panose="020B0604030504040204" pitchFamily="34" charset="-120"/>
                <a:ea typeface="微軟正黑體" panose="020B0604030504040204" pitchFamily="34" charset="-120"/>
              </a:rPr>
              <a:t>年度兩分院環境清潔維護工作採購案。</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633413" indent="-633413" algn="just" eaLnBrk="1" hangingPunct="1">
              <a:buClr>
                <a:srgbClr val="000000"/>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三、</a:t>
            </a:r>
            <a:r>
              <a:rPr lang="zh-TW" altLang="en-US" sz="2800" b="1">
                <a:solidFill>
                  <a:srgbClr val="0000FF"/>
                </a:solidFill>
                <a:latin typeface="微軟正黑體" panose="020B0604030504040204" pitchFamily="34" charset="-120"/>
                <a:ea typeface="微軟正黑體" panose="020B0604030504040204" pitchFamily="34" charset="-120"/>
              </a:rPr>
              <a:t>規定</a:t>
            </a:r>
            <a:r>
              <a:rPr lang="zh-TW" altLang="en-US" sz="2800" b="1" smtClean="0">
                <a:solidFill>
                  <a:srgbClr val="0000FF"/>
                </a:solidFill>
                <a:latin typeface="微軟正黑體" panose="020B0604030504040204" pitchFamily="34" charset="-120"/>
                <a:ea typeface="微軟正黑體" panose="020B0604030504040204" pitchFamily="34" charset="-120"/>
              </a:rPr>
              <a:t>主要部分為購案名稱？</a:t>
            </a:r>
            <a:endParaRPr lang="en-US" altLang="zh-TW" sz="28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61055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7D7D2CE-1784-43C6-8CAD-2B304335CE10}" type="slidenum">
              <a:rPr lang="en-US" altLang="zh-TW" sz="1400" smtClean="0">
                <a:solidFill>
                  <a:srgbClr val="AD1F1F"/>
                </a:solidFill>
                <a:latin typeface="Times New Roman" panose="02020603050405020304" pitchFamily="18" charset="0"/>
              </a:rPr>
              <a:pPr>
                <a:spcBef>
                  <a:spcPct val="0"/>
                </a:spcBef>
                <a:buClrTx/>
                <a:buSzTx/>
                <a:buFontTx/>
                <a:buNone/>
                <a:defRPr/>
              </a:pPr>
              <a:t>25</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29110" y="368660"/>
            <a:ext cx="8311342" cy="584775"/>
          </a:xfrm>
          <a:prstGeom prst="rect">
            <a:avLst/>
          </a:prstGeom>
          <a:noFill/>
        </p:spPr>
        <p:txBody>
          <a:bodyPr wrap="square">
            <a:spAutoFit/>
          </a:bodyPr>
          <a:lstStyle/>
          <a:p>
            <a:pPr marL="623888" indent="-623888" algn="just">
              <a:defRPr/>
            </a:pPr>
            <a:r>
              <a:rPr lang="zh-TW" altLang="en-US" sz="32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例三：</a:t>
            </a:r>
            <a:r>
              <a:rPr lang="zh-TW" altLang="en-US" sz="32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履約標的尚有多項尚須專業分包事項</a:t>
            </a:r>
            <a:endParaRPr lang="zh-TW" altLang="en-US" sz="3200">
              <a:solidFill>
                <a:srgbClr val="000066"/>
              </a:solidFill>
              <a:latin typeface="微軟正黑體" panose="020B0604030504040204" pitchFamily="34" charset="-120"/>
              <a:ea typeface="微軟正黑體" panose="020B0604030504040204" pitchFamily="34" charset="-120"/>
            </a:endParaRPr>
          </a:p>
        </p:txBody>
      </p:sp>
      <p:sp>
        <p:nvSpPr>
          <p:cNvPr id="8" name="Rectangle 11"/>
          <p:cNvSpPr>
            <a:spLocks noChangeArrowheads="1"/>
          </p:cNvSpPr>
          <p:nvPr/>
        </p:nvSpPr>
        <p:spPr bwMode="auto">
          <a:xfrm>
            <a:off x="323850" y="1203325"/>
            <a:ext cx="8451850" cy="34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722313" indent="-722313" algn="just" eaLnBrk="1" hangingPunct="1">
              <a:buClr>
                <a:srgbClr val="000000"/>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一、得標廠商須</a:t>
            </a:r>
            <a:r>
              <a:rPr lang="zh-TW" altLang="en-US" sz="2800" b="1">
                <a:solidFill>
                  <a:srgbClr val="0000FF"/>
                </a:solidFill>
                <a:latin typeface="微軟正黑體" panose="020B0604030504040204" pitchFamily="34" charset="-120"/>
                <a:ea typeface="微軟正黑體" panose="020B0604030504040204" pitchFamily="34" charset="-120"/>
              </a:rPr>
              <a:t>分別</a:t>
            </a:r>
            <a:r>
              <a:rPr lang="zh-TW" altLang="en-US" sz="2800" b="1" smtClean="0">
                <a:solidFill>
                  <a:srgbClr val="0000FF"/>
                </a:solidFill>
                <a:latin typeface="微軟正黑體" panose="020B0604030504040204" pitchFamily="34" charset="-120"/>
                <a:ea typeface="微軟正黑體" panose="020B0604030504040204" pitchFamily="34" charset="-120"/>
              </a:rPr>
              <a:t>於國外辦理</a:t>
            </a:r>
            <a:r>
              <a:rPr lang="zh-TW" altLang="en-US" sz="2800" b="1">
                <a:solidFill>
                  <a:srgbClr val="0000FF"/>
                </a:solidFill>
                <a:latin typeface="微軟正黑體" panose="020B0604030504040204" pitchFamily="34" charset="-120"/>
                <a:ea typeface="微軟正黑體" panose="020B0604030504040204" pitchFamily="34" charset="-120"/>
              </a:rPr>
              <a:t>「臺灣蔬菜品種觀摩</a:t>
            </a:r>
            <a:r>
              <a:rPr lang="zh-TW" altLang="en-US" sz="2800" b="1" smtClean="0">
                <a:solidFill>
                  <a:srgbClr val="0000FF"/>
                </a:solidFill>
                <a:latin typeface="微軟正黑體" panose="020B0604030504040204" pitchFamily="34" charset="-120"/>
                <a:ea typeface="微軟正黑體" panose="020B0604030504040204" pitchFamily="34" charset="-120"/>
              </a:rPr>
              <a:t>會」及「農</a:t>
            </a:r>
            <a:r>
              <a:rPr lang="zh-TW" altLang="en-US" sz="2800" b="1">
                <a:solidFill>
                  <a:srgbClr val="0000FF"/>
                </a:solidFill>
                <a:latin typeface="微軟正黑體" panose="020B0604030504040204" pitchFamily="34" charset="-120"/>
                <a:ea typeface="微軟正黑體" panose="020B0604030504040204" pitchFamily="34" charset="-120"/>
              </a:rPr>
              <a:t>企業博覽會」等</a:t>
            </a:r>
            <a:r>
              <a:rPr lang="zh-TW" altLang="en-US" sz="2800" b="1" smtClean="0">
                <a:solidFill>
                  <a:srgbClr val="0000FF"/>
                </a:solidFill>
                <a:latin typeface="微軟正黑體" panose="020B0604030504040204" pitchFamily="34" charset="-120"/>
                <a:ea typeface="微軟正黑體" panose="020B0604030504040204" pitchFamily="34" charset="-120"/>
              </a:rPr>
              <a:t>，服務項目包含會場</a:t>
            </a:r>
            <a:r>
              <a:rPr lang="zh-TW" altLang="en-US" sz="2800" b="1">
                <a:solidFill>
                  <a:srgbClr val="0000FF"/>
                </a:solidFill>
                <a:latin typeface="微軟正黑體" panose="020B0604030504040204" pitchFamily="34" charset="-120"/>
                <a:ea typeface="微軟正黑體" panose="020B0604030504040204" pitchFamily="34" charset="-120"/>
              </a:rPr>
              <a:t>場地與音響租借、舞台佈置與桌椅、肥料農藥與資材、出差費之飛機與旅宿等涉及之履約標的均須專業分包。</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2313" indent="-722313" algn="just" eaLnBrk="1" hangingPunct="1">
              <a:buClr>
                <a:srgbClr val="000000"/>
              </a:buClr>
              <a:buSzPct val="75000"/>
              <a:buFont typeface="Wingdings 2" panose="05020102010507070707" pitchFamily="18" charset="2"/>
              <a:buNone/>
            </a:pPr>
            <a:r>
              <a:rPr lang="zh-TW" altLang="en-US" sz="2800" b="1">
                <a:solidFill>
                  <a:srgbClr val="0000FF"/>
                </a:solidFill>
                <a:latin typeface="微軟正黑體" panose="020B0604030504040204" pitchFamily="34" charset="-120"/>
                <a:ea typeface="微軟正黑體" panose="020B0604030504040204" pitchFamily="34" charset="-120"/>
              </a:rPr>
              <a:t>二、投標須知第</a:t>
            </a:r>
            <a:r>
              <a:rPr lang="en-US" altLang="zh-TW" sz="2800" b="1">
                <a:solidFill>
                  <a:srgbClr val="0000FF"/>
                </a:solidFill>
                <a:latin typeface="微軟正黑體" panose="020B0604030504040204" pitchFamily="34" charset="-120"/>
                <a:ea typeface="微軟正黑體" panose="020B0604030504040204" pitchFamily="34" charset="-120"/>
              </a:rPr>
              <a:t>71</a:t>
            </a:r>
            <a:r>
              <a:rPr lang="zh-TW" altLang="en-US" sz="2800" b="1">
                <a:solidFill>
                  <a:srgbClr val="0000FF"/>
                </a:solidFill>
                <a:latin typeface="微軟正黑體" panose="020B0604030504040204" pitchFamily="34" charset="-120"/>
                <a:ea typeface="微軟正黑體" panose="020B0604030504040204" pitchFamily="34" charset="-120"/>
              </a:rPr>
              <a:t>點又標示</a:t>
            </a:r>
            <a:r>
              <a:rPr lang="zh-TW" altLang="en-US" sz="2800" b="1" u="sng">
                <a:solidFill>
                  <a:srgbClr val="660033"/>
                </a:solidFill>
                <a:latin typeface="微軟正黑體" panose="020B0604030504040204" pitchFamily="34" charset="-120"/>
                <a:ea typeface="微軟正黑體" panose="020B0604030504040204" pitchFamily="34" charset="-120"/>
              </a:rPr>
              <a:t>主要部分</a:t>
            </a:r>
            <a:r>
              <a:rPr lang="zh-TW" altLang="en-US" sz="2800" b="1">
                <a:solidFill>
                  <a:srgbClr val="0000FF"/>
                </a:solidFill>
                <a:latin typeface="微軟正黑體" panose="020B0604030504040204" pitchFamily="34" charset="-120"/>
                <a:ea typeface="微軟正黑體" panose="020B0604030504040204" pitchFamily="34" charset="-120"/>
              </a:rPr>
              <a:t>為：</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本招標計畫全部。</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336637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9EDB3C8-5684-44B0-9C6F-94BE461718E3}" type="slidenum">
              <a:rPr lang="en-US" altLang="zh-TW" sz="1400" smtClean="0">
                <a:solidFill>
                  <a:srgbClr val="AD1F1F"/>
                </a:solidFill>
                <a:latin typeface="Times New Roman" panose="02020603050405020304" pitchFamily="18" charset="0"/>
              </a:rPr>
              <a:pPr>
                <a:spcBef>
                  <a:spcPct val="0"/>
                </a:spcBef>
                <a:buClrTx/>
                <a:buSzTx/>
                <a:buFontTx/>
                <a:buNone/>
                <a:defRPr/>
              </a:pPr>
              <a:t>26</a:t>
            </a:fld>
            <a:endParaRPr lang="en-US" altLang="zh-TW" sz="1400">
              <a:solidFill>
                <a:srgbClr val="AD1F1F"/>
              </a:solidFill>
              <a:latin typeface="Times New Roman" panose="02020603050405020304" pitchFamily="18" charset="0"/>
            </a:endParaRPr>
          </a:p>
        </p:txBody>
      </p:sp>
      <p:sp>
        <p:nvSpPr>
          <p:cNvPr id="8" name="Rectangle 3"/>
          <p:cNvSpPr txBox="1">
            <a:spLocks noChangeArrowheads="1"/>
          </p:cNvSpPr>
          <p:nvPr/>
        </p:nvSpPr>
        <p:spPr bwMode="auto">
          <a:xfrm>
            <a:off x="107950" y="620688"/>
            <a:ext cx="8751888" cy="585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en-US" altLang="zh-TW" sz="2600" b="1" smtClean="0">
                <a:solidFill>
                  <a:srgbClr val="800000"/>
                </a:solidFill>
                <a:latin typeface="+mj-ea"/>
                <a:ea typeface="+mj-ea"/>
              </a:rPr>
              <a:t>98.10.21 </a:t>
            </a:r>
            <a:r>
              <a:rPr kumimoji="0" lang="zh-TW" altLang="en-US" sz="2600" b="1" smtClean="0">
                <a:solidFill>
                  <a:srgbClr val="800000"/>
                </a:solidFill>
                <a:latin typeface="+mj-ea"/>
                <a:ea typeface="+mj-ea"/>
              </a:rPr>
              <a:t>工程企字第</a:t>
            </a:r>
            <a:r>
              <a:rPr kumimoji="0" lang="en-US" altLang="zh-TW" sz="2600" b="1">
                <a:solidFill>
                  <a:srgbClr val="800000"/>
                </a:solidFill>
                <a:latin typeface="+mj-ea"/>
                <a:ea typeface="+mj-ea"/>
              </a:rPr>
              <a:t>09800468030</a:t>
            </a:r>
            <a:r>
              <a:rPr kumimoji="0" lang="zh-TW" altLang="en-US" sz="2600" b="1" smtClean="0">
                <a:solidFill>
                  <a:srgbClr val="800000"/>
                </a:solidFill>
                <a:latin typeface="+mj-ea"/>
                <a:ea typeface="+mj-ea"/>
              </a:rPr>
              <a:t>號函</a:t>
            </a:r>
            <a:r>
              <a:rPr kumimoji="0" lang="en-US" altLang="zh-TW" sz="2600" b="1" smtClean="0">
                <a:solidFill>
                  <a:srgbClr val="800000"/>
                </a:solidFill>
                <a:latin typeface="+mj-ea"/>
                <a:ea typeface="+mj-ea"/>
              </a:rPr>
              <a:t>(</a:t>
            </a:r>
            <a:r>
              <a:rPr kumimoji="0" lang="zh-TW" altLang="en-US" sz="2600" b="1">
                <a:solidFill>
                  <a:prstClr val="black"/>
                </a:solidFill>
                <a:latin typeface="+mj-ea"/>
                <a:ea typeface="+mj-ea"/>
              </a:rPr>
              <a:t>視個案情形明確訂</a:t>
            </a:r>
            <a:r>
              <a:rPr kumimoji="0" lang="zh-TW" altLang="en-US" sz="2600" b="1" smtClean="0">
                <a:solidFill>
                  <a:prstClr val="black"/>
                </a:solidFill>
                <a:latin typeface="+mj-ea"/>
                <a:ea typeface="+mj-ea"/>
              </a:rPr>
              <a:t>定主要部分，</a:t>
            </a:r>
            <a:r>
              <a:rPr kumimoji="0" lang="zh-TW" altLang="en-US" sz="2600" b="1">
                <a:solidFill>
                  <a:prstClr val="black"/>
                </a:solidFill>
                <a:latin typeface="+mj-ea"/>
                <a:ea typeface="+mj-ea"/>
              </a:rPr>
              <a:t>避免過於空泛致發生轉包爭議</a:t>
            </a:r>
            <a:r>
              <a:rPr kumimoji="0" lang="en-US" altLang="zh-TW" sz="2600" b="1" smtClean="0">
                <a:solidFill>
                  <a:srgbClr val="800000"/>
                </a:solidFill>
                <a:latin typeface="+mj-ea"/>
                <a:ea typeface="+mj-ea"/>
              </a:rPr>
              <a:t>)</a:t>
            </a:r>
          </a:p>
          <a:p>
            <a:pPr marL="363538" indent="-363538" algn="just" eaLnBrk="1" hangingPunct="1">
              <a:lnSpc>
                <a:spcPts val="2900"/>
              </a:lnSpc>
              <a:spcBef>
                <a:spcPts val="0"/>
              </a:spcBef>
              <a:buClr>
                <a:srgbClr val="000066"/>
              </a:buClr>
              <a:buSzPct val="85000"/>
              <a:buFont typeface="Wingdings 2" panose="05020102010507070707" pitchFamily="18" charset="2"/>
              <a:buNone/>
              <a:tabLst>
                <a:tab pos="5375275" algn="l"/>
              </a:tabLst>
              <a:defRPr/>
            </a:pPr>
            <a:r>
              <a:rPr kumimoji="0" lang="en-US" altLang="zh-TW" sz="2600" b="1" smtClean="0">
                <a:solidFill>
                  <a:srgbClr val="0000FF"/>
                </a:solidFill>
                <a:latin typeface="+mj-ea"/>
                <a:ea typeface="+mj-ea"/>
              </a:rPr>
              <a:t>....</a:t>
            </a:r>
          </a:p>
          <a:p>
            <a:pPr marL="363538" indent="-363538" algn="just" eaLnBrk="1" hangingPunct="1">
              <a:lnSpc>
                <a:spcPts val="2900"/>
              </a:lnSpc>
              <a:spcBef>
                <a:spcPts val="0"/>
              </a:spcBef>
              <a:buClr>
                <a:srgbClr val="000066"/>
              </a:buClr>
              <a:buSzPct val="85000"/>
              <a:buFont typeface="Wingdings 2" panose="05020102010507070707" pitchFamily="18" charset="2"/>
              <a:buNone/>
              <a:tabLst>
                <a:tab pos="5375275" algn="l"/>
              </a:tabLst>
              <a:defRPr/>
            </a:pPr>
            <a:r>
              <a:rPr kumimoji="0" lang="zh-TW" altLang="en-US" sz="2600" b="1" smtClean="0">
                <a:solidFill>
                  <a:srgbClr val="0000FF"/>
                </a:solidFill>
                <a:latin typeface="+mj-ea"/>
                <a:ea typeface="+mj-ea"/>
              </a:rPr>
              <a:t>二</a:t>
            </a:r>
            <a:r>
              <a:rPr kumimoji="0" lang="zh-TW" altLang="en-US" sz="2600" b="1">
                <a:solidFill>
                  <a:srgbClr val="0000FF"/>
                </a:solidFill>
                <a:latin typeface="+mj-ea"/>
                <a:ea typeface="+mj-ea"/>
              </a:rPr>
              <a:t>、本會近期稽核發現有機關工程採購於招標文件中標示之主要部分過於廣泛，造成廠商全部自行履行困難，致生爭議。</a:t>
            </a:r>
            <a:r>
              <a:rPr kumimoji="0" lang="zh-TW" altLang="en-US" sz="2600" b="1" u="sng">
                <a:solidFill>
                  <a:srgbClr val="006600"/>
                </a:solidFill>
                <a:latin typeface="+mj-ea"/>
                <a:ea typeface="+mj-ea"/>
              </a:rPr>
              <a:t>例如於</a:t>
            </a:r>
            <a:r>
              <a:rPr kumimoji="0" lang="zh-TW" altLang="en-US" sz="2600" b="1" u="sng">
                <a:solidFill>
                  <a:srgbClr val="C00000"/>
                </a:solidFill>
                <a:latin typeface="+mj-ea"/>
                <a:ea typeface="+mj-ea"/>
              </a:rPr>
              <a:t>招標文件訂定主要部分為鋼構工程</a:t>
            </a:r>
            <a:r>
              <a:rPr kumimoji="0" lang="zh-TW" altLang="en-US" sz="2600" b="1" u="sng">
                <a:solidFill>
                  <a:srgbClr val="006600"/>
                </a:solidFill>
                <a:latin typeface="+mj-ea"/>
                <a:ea typeface="+mj-ea"/>
              </a:rPr>
              <a:t>，致其鋼構組件之吊裝、組立、焊接、防火被覆、油漆等作業，是否均須由得標廠商自行履行，滋生疑義</a:t>
            </a:r>
            <a:r>
              <a:rPr kumimoji="0" lang="zh-TW" altLang="en-US" sz="2600" b="1">
                <a:solidFill>
                  <a:srgbClr val="0000FF"/>
                </a:solidFill>
                <a:latin typeface="+mj-ea"/>
                <a:ea typeface="+mj-ea"/>
              </a:rPr>
              <a:t>。甚或訂為主要部分之工作，跨越不同專業分工之範圍，例如土木建築工程標案中，將比重甚低之消防工程、水電工程列入主要部分，亦屬不適宜之作法</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a:p>
            <a:pPr marL="363538" indent="-363538" algn="just" eaLnBrk="1" hangingPunct="1">
              <a:lnSpc>
                <a:spcPts val="29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三</a:t>
            </a:r>
            <a:r>
              <a:rPr kumimoji="0" lang="zh-TW" altLang="en-US" sz="2600" b="1" smtClean="0">
                <a:solidFill>
                  <a:srgbClr val="0000FF"/>
                </a:solidFill>
                <a:latin typeface="+mj-ea"/>
                <a:ea typeface="+mj-ea"/>
              </a:rPr>
              <a:t>、</a:t>
            </a:r>
            <a:r>
              <a:rPr kumimoji="0" lang="zh-TW" altLang="en-US" sz="2600" b="1" u="sng" smtClean="0">
                <a:solidFill>
                  <a:srgbClr val="0000FF"/>
                </a:solidFill>
                <a:uFill>
                  <a:solidFill>
                    <a:srgbClr val="660033"/>
                  </a:solidFill>
                </a:uFill>
                <a:latin typeface="+mj-ea"/>
                <a:ea typeface="+mj-ea"/>
              </a:rPr>
              <a:t>訂</a:t>
            </a:r>
            <a:r>
              <a:rPr kumimoji="0" lang="zh-TW" altLang="en-US" sz="2600" b="1" u="sng">
                <a:solidFill>
                  <a:srgbClr val="0000FF"/>
                </a:solidFill>
                <a:uFill>
                  <a:solidFill>
                    <a:srgbClr val="660033"/>
                  </a:solidFill>
                </a:uFill>
                <a:latin typeface="+mj-ea"/>
                <a:ea typeface="+mj-ea"/>
              </a:rPr>
              <a:t>定上開主要部分時，應視案件特性及實際需要妥適訂定，並注意其與投標廠商資格之關聯性，避免得標廠商不具備該主要部分之履約資格及能力或僅有特定廠商符合資格，反而造成不公平限制競爭之情形</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p:txBody>
      </p:sp>
    </p:spTree>
    <p:extLst>
      <p:ext uri="{BB962C8B-B14F-4D97-AF65-F5344CB8AC3E}">
        <p14:creationId xmlns:p14="http://schemas.microsoft.com/office/powerpoint/2010/main" val="1506169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620688"/>
            <a:ext cx="8496944" cy="6048672"/>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450850" lvl="2" indent="-450850" algn="just" eaLnBrk="1" hangingPunct="1">
              <a:spcBef>
                <a:spcPts val="0"/>
              </a:spcBef>
              <a:buClr>
                <a:srgbClr val="0000FF"/>
              </a:buClr>
              <a:buSzPct val="75000"/>
              <a:defRPr/>
            </a:pPr>
            <a:r>
              <a:rPr lang="zh-TW" altLang="en-US" sz="2600" b="1" smtClean="0">
                <a:solidFill>
                  <a:prstClr val="black"/>
                </a:solidFill>
                <a:latin typeface="微軟正黑體" panose="020B0604030504040204" pitchFamily="34" charset="-120"/>
                <a:ea typeface="微軟正黑體" panose="020B0604030504040204" pitchFamily="34" charset="-120"/>
              </a:rPr>
              <a:t>七十七、全</a:t>
            </a:r>
            <a:r>
              <a:rPr lang="zh-TW" altLang="en-US" sz="2600" b="1">
                <a:solidFill>
                  <a:prstClr val="black"/>
                </a:solidFill>
                <a:latin typeface="微軟正黑體" panose="020B0604030504040204" pitchFamily="34" charset="-120"/>
                <a:ea typeface="微軟正黑體" panose="020B0604030504040204" pitchFamily="34" charset="-120"/>
              </a:rPr>
              <a:t>份招標文件包括：（可複選；刊登於政府電子採購網之本案招標公告為招標文件之一部分，不另檢附</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zh-TW" altLang="en-US" sz="2600" b="1">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a:solidFill>
                  <a:prstClr val="black"/>
                </a:solidFill>
                <a:latin typeface="微軟正黑體" panose="020B0604030504040204" pitchFamily="34" charset="-120"/>
                <a:ea typeface="微軟正黑體" panose="020B0604030504040204" pitchFamily="34" charset="-120"/>
              </a:rPr>
              <a:t>(1</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招標投標及契約文件</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(2</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投標須知。</a:t>
            </a:r>
            <a:endPar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357188" lvl="2" indent="-357188"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(3)</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投標標價清單</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357188" lvl="2" indent="-357188" algn="just" eaLnBrk="1" hangingPunct="1">
              <a:spcBef>
                <a:spcPts val="0"/>
              </a:spcBef>
              <a:buClr>
                <a:srgbClr val="0000FF"/>
              </a:buClr>
              <a:buSzPct val="75000"/>
              <a:defRPr/>
            </a:pPr>
            <a:r>
              <a:rPr lang="en-US" altLang="zh-TW" sz="2600" b="1">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(4)</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投標廠商聲明書。</a:t>
            </a:r>
            <a:endPar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357188" lvl="2" indent="-357188" algn="just" eaLnBrk="1" hangingPunct="1">
              <a:spcBef>
                <a:spcPts val="0"/>
              </a:spcBef>
              <a:buClr>
                <a:srgbClr val="0000FF"/>
              </a:buClr>
              <a:buSzPct val="75000"/>
              <a:defRPr/>
            </a:pPr>
            <a:r>
              <a:rPr lang="en-US" altLang="zh-TW" sz="2600" b="1">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(6)</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招標規範。</a:t>
            </a:r>
            <a:endPar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808038" lvl="2" indent="-808038" algn="just" eaLnBrk="1" hangingPunct="1">
              <a:spcBef>
                <a:spcPts val="0"/>
              </a:spcBef>
              <a:buClr>
                <a:srgbClr val="0000FF"/>
              </a:buClr>
              <a:buSzPct val="75000"/>
              <a:defRPr/>
            </a:pPr>
            <a:r>
              <a:rPr lang="en-US" altLang="zh-TW" sz="2600" b="1">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(7)</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技術服務或工程採購案，</a:t>
            </a:r>
            <a:r>
              <a:rPr lang="zh-TW" altLang="en-US" sz="2600" b="1" u="heavy">
                <a:solidFill>
                  <a:srgbClr val="006600"/>
                </a:solidFill>
                <a:uFill>
                  <a:solidFill>
                    <a:srgbClr val="C00000"/>
                  </a:solidFill>
                </a:uFill>
                <a:latin typeface="微軟正黑體" panose="020B0604030504040204" pitchFamily="34" charset="-120"/>
                <a:ea typeface="微軟正黑體" panose="020B0604030504040204" pitchFamily="34" charset="-120"/>
                <a:sym typeface="Wingdings" panose="05000000000000000000" pitchFamily="2" charset="2"/>
              </a:rPr>
              <a:t>「廠商參與公共工程可能涉及之法律責任」</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及廠商切結書（行政院公共工程委員會</a:t>
            </a:r>
            <a:r>
              <a:rPr lang="en-US" altLang="zh-TW"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101</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年</a:t>
            </a:r>
            <a:r>
              <a:rPr lang="en-US" altLang="zh-TW"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1</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月</a:t>
            </a:r>
            <a:r>
              <a:rPr lang="en-US" altLang="zh-TW"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13</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日工程企字第</a:t>
            </a:r>
            <a:r>
              <a:rPr lang="en-US" altLang="zh-TW"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10100017900</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號函修訂）</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357188" lvl="2" indent="0" algn="just" eaLnBrk="1" hangingPunct="1">
              <a:spcBef>
                <a:spcPts val="0"/>
              </a:spcBef>
              <a:buClr>
                <a:srgbClr val="0000FF"/>
              </a:buClr>
              <a:buSzPct val="75000"/>
              <a:defRPr/>
            </a:pP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切結書</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1</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	</a:t>
            </a: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切結</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書</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2</a:t>
            </a:r>
            <a:r>
              <a:rPr lang="en-US" altLang="zh-TW" sz="2600" b="1" spc="-100"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pc="-100"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工程</a:t>
            </a:r>
            <a:r>
              <a:rPr lang="zh-TW" altLang="en-US" sz="2600" b="1" spc="-10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技術顧問公司執業</a:t>
            </a:r>
            <a:r>
              <a:rPr lang="zh-TW" altLang="en-US" sz="2600" b="1" spc="-100"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技師</a:t>
            </a:r>
            <a:r>
              <a:rPr lang="en-US" altLang="zh-TW" sz="2600" b="1" spc="-100"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切結</a:t>
            </a:r>
            <a:r>
              <a:rPr lang="zh-TW" altLang="en-US"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書</a:t>
            </a:r>
            <a:r>
              <a:rPr lang="en-US" altLang="zh-TW"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3(</a:t>
            </a:r>
            <a:r>
              <a:rPr lang="zh-TW" altLang="en-US"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營造</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業專任工程</a:t>
            </a:r>
            <a:r>
              <a:rPr lang="zh-TW" altLang="en-US"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人員</a:t>
            </a:r>
            <a:r>
              <a:rPr lang="en-US" altLang="zh-TW"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	</a:t>
            </a:r>
            <a:r>
              <a:rPr lang="en-US" altLang="zh-TW" sz="2600" b="1" smtClean="0">
                <a:solidFill>
                  <a:srgbClr val="FF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切結書</a:t>
            </a:r>
            <a:r>
              <a:rPr lang="en-US" altLang="zh-TW"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4(</a:t>
            </a:r>
            <a:r>
              <a:rPr lang="zh-TW" altLang="en-US"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營造</a:t>
            </a:r>
            <a:r>
              <a:rPr lang="zh-TW" altLang="en-US" sz="26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業工地</a:t>
            </a:r>
            <a:r>
              <a:rPr lang="zh-TW" altLang="en-US"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主任</a:t>
            </a:r>
            <a:r>
              <a:rPr lang="en-US" altLang="zh-TW" sz="26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600" b="1" smtClean="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      ......</a:t>
            </a:r>
            <a:endParaRPr lang="en-US" altLang="zh-TW" sz="2600" b="1">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27</a:t>
            </a:fld>
            <a:endParaRPr lang="en-US" altLang="zh-TW" sz="1800">
              <a:solidFill>
                <a:srgbClr val="080808"/>
              </a:solidFill>
            </a:endParaRPr>
          </a:p>
        </p:txBody>
      </p:sp>
      <p:sp>
        <p:nvSpPr>
          <p:cNvPr id="6" name="Rectangle 2"/>
          <p:cNvSpPr>
            <a:spLocks noChangeArrowheads="1"/>
          </p:cNvSpPr>
          <p:nvPr/>
        </p:nvSpPr>
        <p:spPr bwMode="auto">
          <a:xfrm>
            <a:off x="4644008" y="0"/>
            <a:ext cx="48957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投標須知範本重點事項</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72544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7D7D2CE-1784-43C6-8CAD-2B304335CE10}" type="slidenum">
              <a:rPr lang="en-US" altLang="zh-TW" sz="1400" smtClean="0">
                <a:solidFill>
                  <a:srgbClr val="AD1F1F"/>
                </a:solidFill>
                <a:latin typeface="Times New Roman" panose="02020603050405020304" pitchFamily="18" charset="0"/>
              </a:rPr>
              <a:pPr>
                <a:spcBef>
                  <a:spcPct val="0"/>
                </a:spcBef>
                <a:buClrTx/>
                <a:buSzTx/>
                <a:buFontTx/>
                <a:buNone/>
                <a:defRPr/>
              </a:pPr>
              <a:t>28</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29110" y="368660"/>
            <a:ext cx="3234778" cy="584775"/>
          </a:xfrm>
          <a:prstGeom prst="rect">
            <a:avLst/>
          </a:prstGeom>
          <a:noFill/>
        </p:spPr>
        <p:txBody>
          <a:bodyPr wrap="square">
            <a:spAutoFit/>
          </a:bodyPr>
          <a:lstStyle/>
          <a:p>
            <a:pPr marL="623888" indent="-623888" algn="just">
              <a:defRPr/>
            </a:pPr>
            <a:r>
              <a:rPr lang="zh-TW" altLang="en-US" sz="3200" b="1" smtClean="0">
                <a:solidFill>
                  <a:srgbClr val="800000"/>
                </a:solidFill>
                <a:latin typeface="微軟正黑體" panose="020B0604030504040204" pitchFamily="34" charset="-120"/>
                <a:ea typeface="微軟正黑體" panose="020B0604030504040204" pitchFamily="34" charset="-120"/>
              </a:rPr>
              <a:t>稽核缺失案例：</a:t>
            </a:r>
            <a:endParaRPr lang="zh-TW" altLang="en-US" sz="3200">
              <a:solidFill>
                <a:srgbClr val="800000"/>
              </a:solidFill>
              <a:latin typeface="微軟正黑體" panose="020B0604030504040204" pitchFamily="34" charset="-120"/>
              <a:ea typeface="微軟正黑體" panose="020B0604030504040204" pitchFamily="34" charset="-120"/>
            </a:endParaRPr>
          </a:p>
        </p:txBody>
      </p:sp>
      <p:sp>
        <p:nvSpPr>
          <p:cNvPr id="8" name="Rectangle 11"/>
          <p:cNvSpPr>
            <a:spLocks noChangeArrowheads="1"/>
          </p:cNvSpPr>
          <p:nvPr/>
        </p:nvSpPr>
        <p:spPr bwMode="auto">
          <a:xfrm>
            <a:off x="323850" y="1052737"/>
            <a:ext cx="8451850"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indent="357188" algn="just" eaLnBrk="1" hangingPunct="1">
              <a:buClr>
                <a:srgbClr val="000000"/>
              </a:buClr>
              <a:buSzPct val="75000"/>
              <a:buNone/>
            </a:pPr>
            <a:r>
              <a:rPr lang="zh-TW" altLang="en-US" sz="2600" b="1">
                <a:solidFill>
                  <a:srgbClr val="000066"/>
                </a:solidFill>
                <a:latin typeface="微軟正黑體" panose="020B0604030504040204" pitchFamily="34" charset="-120"/>
                <a:ea typeface="微軟正黑體" panose="020B0604030504040204" pitchFamily="34" charset="-120"/>
              </a:rPr>
              <a:t>公開於工程會網站之</a:t>
            </a:r>
            <a:r>
              <a:rPr lang="en-US" altLang="zh-TW" sz="2600" b="1">
                <a:solidFill>
                  <a:srgbClr val="000066"/>
                </a:solidFill>
                <a:latin typeface="微軟正黑體" panose="020B0604030504040204" pitchFamily="34" charset="-120"/>
                <a:ea typeface="微軟正黑體" panose="020B0604030504040204" pitchFamily="34" charset="-120"/>
              </a:rPr>
              <a:t>101</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01</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13</a:t>
            </a:r>
            <a:r>
              <a:rPr lang="zh-TW" altLang="en-US" sz="2600" b="1">
                <a:solidFill>
                  <a:srgbClr val="000066"/>
                </a:solidFill>
                <a:latin typeface="微軟正黑體" panose="020B0604030504040204" pitchFamily="34" charset="-120"/>
                <a:ea typeface="微軟正黑體" panose="020B0604030504040204" pitchFamily="34" charset="-120"/>
              </a:rPr>
              <a:t>日工程企字第</a:t>
            </a:r>
            <a:r>
              <a:rPr lang="en-US" altLang="zh-TW" sz="2600" b="1">
                <a:solidFill>
                  <a:srgbClr val="000066"/>
                </a:solidFill>
                <a:latin typeface="微軟正黑體" panose="020B0604030504040204" pitchFamily="34" charset="-120"/>
                <a:ea typeface="微軟正黑體" panose="020B0604030504040204" pitchFamily="34" charset="-120"/>
              </a:rPr>
              <a:t>10100017900</a:t>
            </a:r>
            <a:r>
              <a:rPr lang="zh-TW" altLang="en-US" sz="2600" b="1">
                <a:solidFill>
                  <a:srgbClr val="000066"/>
                </a:solidFill>
                <a:latin typeface="微軟正黑體" panose="020B0604030504040204" pitchFamily="34" charset="-120"/>
                <a:ea typeface="微軟正黑體" panose="020B0604030504040204" pitchFamily="34" charset="-120"/>
              </a:rPr>
              <a:t>號函修正之「廠商參與公共工程可能涉及之法律責任」已配合刑法</a:t>
            </a:r>
            <a:r>
              <a:rPr lang="en-US" altLang="zh-TW" sz="2600" b="1">
                <a:solidFill>
                  <a:srgbClr val="000066"/>
                </a:solidFill>
                <a:latin typeface="微軟正黑體" panose="020B0604030504040204" pitchFamily="34" charset="-120"/>
                <a:ea typeface="微軟正黑體" panose="020B0604030504040204" pitchFamily="34" charset="-120"/>
              </a:rPr>
              <a:t>108</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12</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25</a:t>
            </a:r>
            <a:r>
              <a:rPr lang="zh-TW" altLang="en-US" sz="2600" b="1">
                <a:solidFill>
                  <a:srgbClr val="000066"/>
                </a:solidFill>
                <a:latin typeface="微軟正黑體" panose="020B0604030504040204" pitchFamily="34" charset="-120"/>
                <a:ea typeface="微軟正黑體" panose="020B0604030504040204" pitchFamily="34" charset="-120"/>
              </a:rPr>
              <a:t>日及採購法</a:t>
            </a:r>
            <a:r>
              <a:rPr lang="en-US" altLang="zh-TW" sz="2600" b="1">
                <a:solidFill>
                  <a:srgbClr val="000066"/>
                </a:solidFill>
                <a:latin typeface="微軟正黑體" panose="020B0604030504040204" pitchFamily="34" charset="-120"/>
                <a:ea typeface="微軟正黑體" panose="020B0604030504040204" pitchFamily="34" charset="-120"/>
              </a:rPr>
              <a:t>108</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5</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22</a:t>
            </a:r>
            <a:r>
              <a:rPr lang="zh-TW" altLang="en-US" sz="2600" b="1">
                <a:solidFill>
                  <a:srgbClr val="000066"/>
                </a:solidFill>
                <a:latin typeface="微軟正黑體" panose="020B0604030504040204" pitchFamily="34" charset="-120"/>
                <a:ea typeface="微軟正黑體" panose="020B0604030504040204" pitchFamily="34" charset="-120"/>
              </a:rPr>
              <a:t>日之修法而修訂，經</a:t>
            </a:r>
            <a:r>
              <a:rPr lang="zh-TW" altLang="en-US" sz="2600" b="1" smtClean="0">
                <a:solidFill>
                  <a:srgbClr val="000066"/>
                </a:solidFill>
                <a:latin typeface="微軟正黑體" panose="020B0604030504040204" pitchFamily="34" charset="-120"/>
                <a:ea typeface="微軟正黑體" panose="020B0604030504040204" pitchFamily="34" charset="-120"/>
              </a:rPr>
              <a:t>查招標</a:t>
            </a:r>
            <a:r>
              <a:rPr lang="zh-TW" altLang="en-US" sz="2600" b="1">
                <a:solidFill>
                  <a:srgbClr val="000066"/>
                </a:solidFill>
                <a:latin typeface="微軟正黑體" panose="020B0604030504040204" pitchFamily="34" charset="-120"/>
                <a:ea typeface="微軟正黑體" panose="020B0604030504040204" pitchFamily="34" charset="-120"/>
              </a:rPr>
              <a:t>文件所附前揭文件未採用最新版本，致刑法及採購法部分規定未符最新</a:t>
            </a:r>
            <a:r>
              <a:rPr lang="zh-TW" altLang="en-US" sz="2600" b="1" smtClean="0">
                <a:solidFill>
                  <a:srgbClr val="000066"/>
                </a:solidFill>
                <a:latin typeface="微軟正黑體" panose="020B0604030504040204" pitchFamily="34" charset="-120"/>
                <a:ea typeface="微軟正黑體" panose="020B0604030504040204" pitchFamily="34" charset="-120"/>
              </a:rPr>
              <a:t>法規。</a:t>
            </a:r>
            <a:endParaRPr lang="en-US" altLang="zh-TW" sz="2600" b="1">
              <a:solidFill>
                <a:srgbClr val="000066"/>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35496" y="3292536"/>
            <a:ext cx="8991600" cy="402749"/>
          </a:xfrm>
          <a:prstGeom prst="rect">
            <a:avLst/>
          </a:prstGeom>
          <a:ln>
            <a:solidFill>
              <a:srgbClr val="800000"/>
            </a:solidFill>
          </a:ln>
        </p:spPr>
      </p:pic>
      <p:pic>
        <p:nvPicPr>
          <p:cNvPr id="3" name="圖片 2"/>
          <p:cNvPicPr>
            <a:picLocks noChangeAspect="1"/>
          </p:cNvPicPr>
          <p:nvPr/>
        </p:nvPicPr>
        <p:blipFill>
          <a:blip r:embed="rId4"/>
          <a:stretch>
            <a:fillRect/>
          </a:stretch>
        </p:blipFill>
        <p:spPr>
          <a:xfrm>
            <a:off x="56255" y="3664793"/>
            <a:ext cx="8980241" cy="3076575"/>
          </a:xfrm>
          <a:prstGeom prst="rect">
            <a:avLst/>
          </a:prstGeom>
          <a:ln>
            <a:solidFill>
              <a:srgbClr val="800000"/>
            </a:solidFill>
          </a:ln>
        </p:spPr>
      </p:pic>
      <p:sp>
        <p:nvSpPr>
          <p:cNvPr id="4" name="橢圓 3"/>
          <p:cNvSpPr/>
          <p:nvPr/>
        </p:nvSpPr>
        <p:spPr>
          <a:xfrm>
            <a:off x="35496" y="5157192"/>
            <a:ext cx="4752528" cy="432048"/>
          </a:xfrm>
          <a:prstGeom prst="ellipse">
            <a:avLst/>
          </a:prstGeom>
          <a:no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雲朵形圖說文字 6"/>
          <p:cNvSpPr/>
          <p:nvPr/>
        </p:nvSpPr>
        <p:spPr>
          <a:xfrm>
            <a:off x="4067944" y="4366062"/>
            <a:ext cx="2304256" cy="720080"/>
          </a:xfrm>
          <a:prstGeom prst="cloudCallout">
            <a:avLst/>
          </a:prstGeom>
          <a:blipFill>
            <a:blip r:embed="rId5"/>
            <a:tile tx="0" ty="0" sx="100000" sy="100000" flip="none" algn="tl"/>
          </a:blip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srgbClr val="0000FF"/>
                </a:solidFill>
              </a:rPr>
              <a:t>重新下載</a:t>
            </a:r>
            <a:endParaRPr lang="zh-TW" altLang="en-US" b="1">
              <a:solidFill>
                <a:srgbClr val="0000FF"/>
              </a:solidFill>
            </a:endParaRPr>
          </a:p>
        </p:txBody>
      </p:sp>
    </p:spTree>
    <p:extLst>
      <p:ext uri="{BB962C8B-B14F-4D97-AF65-F5344CB8AC3E}">
        <p14:creationId xmlns:p14="http://schemas.microsoft.com/office/powerpoint/2010/main" val="12128838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29</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979712" y="2492896"/>
            <a:ext cx="5400600" cy="172819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400" b="1" smtClean="0">
                <a:solidFill>
                  <a:srgbClr val="000066"/>
                </a:solidFill>
                <a:latin typeface="微軟正黑體" panose="020B0604030504040204" pitchFamily="34" charset="-120"/>
              </a:rPr>
              <a:t>各行業公會會員證</a:t>
            </a:r>
            <a:endParaRPr lang="en-US" altLang="zh-TW" sz="4400" b="1">
              <a:solidFill>
                <a:srgbClr val="000066"/>
              </a:solidFill>
              <a:latin typeface="微軟正黑體" panose="020B0604030504040204" pitchFamily="34" charset="-120"/>
            </a:endParaRPr>
          </a:p>
        </p:txBody>
      </p:sp>
      <p:sp>
        <p:nvSpPr>
          <p:cNvPr id="4" name="書卷 (水平) 3"/>
          <p:cNvSpPr/>
          <p:nvPr/>
        </p:nvSpPr>
        <p:spPr>
          <a:xfrm>
            <a:off x="431540" y="116632"/>
            <a:ext cx="4104456" cy="1008111"/>
          </a:xfrm>
          <a:prstGeom prst="horizontalScroll">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FFFF00"/>
                </a:solidFill>
                <a:latin typeface="微軟正黑體" panose="020B0604030504040204" pitchFamily="34" charset="-120"/>
              </a:rPr>
              <a:t>廠商資格文件</a:t>
            </a:r>
            <a:endParaRPr lang="en-US" altLang="zh-TW" sz="3600" b="1">
              <a:solidFill>
                <a:srgbClr val="FFFF00"/>
              </a:solidFill>
              <a:latin typeface="微軟正黑體" panose="020B0604030504040204" pitchFamily="34" charset="-120"/>
            </a:endParaRPr>
          </a:p>
        </p:txBody>
      </p:sp>
    </p:spTree>
    <p:extLst>
      <p:ext uri="{BB962C8B-B14F-4D97-AF65-F5344CB8AC3E}">
        <p14:creationId xmlns:p14="http://schemas.microsoft.com/office/powerpoint/2010/main" val="10905871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a:xfrm>
            <a:off x="8241332" y="31637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30</a:t>
            </a:fld>
            <a:endParaRPr lang="en-US" altLang="zh-TW" sz="1400" smtClean="0">
              <a:solidFill>
                <a:srgbClr val="AD1F1F"/>
              </a:solidFill>
              <a:latin typeface="Times New Roman" panose="02020603050405020304" pitchFamily="18" charset="0"/>
            </a:endParaRPr>
          </a:p>
        </p:txBody>
      </p:sp>
      <p:sp>
        <p:nvSpPr>
          <p:cNvPr id="4" name="Rectangle 2">
            <a:extLst/>
          </p:cNvPr>
          <p:cNvSpPr>
            <a:spLocks noGrp="1" noChangeArrowheads="1"/>
          </p:cNvSpPr>
          <p:nvPr>
            <p:ph type="title"/>
          </p:nvPr>
        </p:nvSpPr>
        <p:spPr>
          <a:xfrm>
            <a:off x="1295636" y="200245"/>
            <a:ext cx="6840760" cy="599505"/>
          </a:xfrm>
          <a:solidFill>
            <a:srgbClr val="000066"/>
          </a:solidFill>
        </p:spPr>
        <p:txBody>
          <a:bodyPr>
            <a:normAutofit/>
          </a:bodyPr>
          <a:lstStyle/>
          <a:p>
            <a:pPr algn="ctr" eaLnBrk="1" hangingPunct="1">
              <a:defRPr/>
            </a:pPr>
            <a:r>
              <a:rPr lang="zh-TW" altLang="en-US" sz="2800" b="1" smtClean="0">
                <a:solidFill>
                  <a:schemeClr val="bg1"/>
                </a:solidFill>
                <a:effectLst/>
                <a:latin typeface="+mj-ea"/>
              </a:rPr>
              <a:t>投標</a:t>
            </a:r>
            <a:r>
              <a:rPr lang="zh-TW" altLang="en-US" sz="2800" b="1">
                <a:solidFill>
                  <a:schemeClr val="bg1"/>
                </a:solidFill>
                <a:effectLst/>
                <a:latin typeface="+mj-ea"/>
              </a:rPr>
              <a:t>廠商資格與特殊或巨額採購認定標準</a:t>
            </a:r>
            <a:endParaRPr lang="zh-TW" altLang="en-US" sz="2800" b="1" dirty="0">
              <a:solidFill>
                <a:schemeClr val="bg1"/>
              </a:solidFill>
              <a:effectLst/>
              <a:latin typeface="+mj-ea"/>
            </a:endParaRPr>
          </a:p>
        </p:txBody>
      </p:sp>
      <p:grpSp>
        <p:nvGrpSpPr>
          <p:cNvPr id="18" name="群組 17"/>
          <p:cNvGrpSpPr/>
          <p:nvPr/>
        </p:nvGrpSpPr>
        <p:grpSpPr>
          <a:xfrm>
            <a:off x="107504" y="908720"/>
            <a:ext cx="9001000" cy="5949280"/>
            <a:chOff x="107504" y="908720"/>
            <a:chExt cx="9001000" cy="5949280"/>
          </a:xfrm>
        </p:grpSpPr>
        <p:sp>
          <p:nvSpPr>
            <p:cNvPr id="3" name="圓角矩形 2"/>
            <p:cNvSpPr/>
            <p:nvPr/>
          </p:nvSpPr>
          <p:spPr>
            <a:xfrm>
              <a:off x="1619672" y="908720"/>
              <a:ext cx="2952328" cy="576064"/>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200" b="1" smtClean="0">
                  <a:solidFill>
                    <a:prstClr val="white"/>
                  </a:solidFill>
                  <a:latin typeface="微軟正黑體" panose="020B0604030504040204" pitchFamily="34" charset="-120"/>
                  <a:cs typeface="Times New Roman" panose="02020603050405020304" pitchFamily="18" charset="0"/>
                </a:rPr>
                <a:t>基本資格</a:t>
              </a:r>
              <a:r>
                <a:rPr lang="en-US" altLang="zh-TW" sz="2200" b="1" smtClean="0">
                  <a:solidFill>
                    <a:srgbClr val="FFFF00"/>
                  </a:solidFill>
                  <a:latin typeface="微軟正黑體" panose="020B0604030504040204" pitchFamily="34" charset="-120"/>
                  <a:cs typeface="Times New Roman" panose="02020603050405020304" pitchFamily="18" charset="0"/>
                </a:rPr>
                <a:t>(</a:t>
              </a:r>
              <a:r>
                <a:rPr lang="zh-TW" altLang="en-US" sz="2200" b="1" smtClean="0">
                  <a:solidFill>
                    <a:srgbClr val="FFFF00"/>
                  </a:solidFill>
                  <a:latin typeface="微軟正黑體" panose="020B0604030504040204" pitchFamily="34" charset="-120"/>
                  <a:cs typeface="Times New Roman" panose="02020603050405020304" pitchFamily="18" charset="0"/>
                </a:rPr>
                <a:t>第</a:t>
              </a:r>
              <a:r>
                <a:rPr lang="en-US" altLang="zh-TW" sz="2200" b="1" smtClean="0">
                  <a:solidFill>
                    <a:srgbClr val="FFFF00"/>
                  </a:solidFill>
                  <a:latin typeface="微軟正黑體" panose="020B0604030504040204" pitchFamily="34" charset="-120"/>
                  <a:cs typeface="Times New Roman" panose="02020603050405020304" pitchFamily="18" charset="0"/>
                </a:rPr>
                <a:t>2</a:t>
              </a:r>
              <a:r>
                <a:rPr lang="zh-TW" altLang="en-US" sz="2200" b="1" smtClean="0">
                  <a:solidFill>
                    <a:srgbClr val="FFFF00"/>
                  </a:solidFill>
                  <a:latin typeface="微軟正黑體" panose="020B0604030504040204" pitchFamily="34" charset="-120"/>
                  <a:cs typeface="Times New Roman" panose="02020603050405020304" pitchFamily="18" charset="0"/>
                </a:rPr>
                <a:t>條</a:t>
              </a:r>
              <a:r>
                <a:rPr lang="en-US" altLang="zh-TW" sz="2200" b="1" smtClean="0">
                  <a:solidFill>
                    <a:srgbClr val="FFFF00"/>
                  </a:solidFill>
                  <a:latin typeface="微軟正黑體" panose="020B0604030504040204" pitchFamily="34" charset="-120"/>
                  <a:cs typeface="Times New Roman" panose="02020603050405020304" pitchFamily="18" charset="0"/>
                </a:rPr>
                <a:t>)</a:t>
              </a:r>
              <a:endParaRPr lang="zh-TW" altLang="en-US" sz="2200" b="1">
                <a:solidFill>
                  <a:srgbClr val="FFFF00"/>
                </a:solidFill>
                <a:latin typeface="微軟正黑體" panose="020B0604030504040204" pitchFamily="34" charset="-120"/>
                <a:cs typeface="Times New Roman" panose="02020603050405020304" pitchFamily="18" charset="0"/>
              </a:endParaRPr>
            </a:p>
          </p:txBody>
        </p:sp>
        <p:cxnSp>
          <p:nvCxnSpPr>
            <p:cNvPr id="10" name="直線單箭頭接點 9"/>
            <p:cNvCxnSpPr>
              <a:stCxn id="3" idx="2"/>
            </p:cNvCxnSpPr>
            <p:nvPr/>
          </p:nvCxnSpPr>
          <p:spPr>
            <a:xfrm>
              <a:off x="3095836" y="1484784"/>
              <a:ext cx="0" cy="288032"/>
            </a:xfrm>
            <a:prstGeom prst="straightConnector1">
              <a:avLst/>
            </a:prstGeom>
            <a:ln w="57150">
              <a:solidFill>
                <a:srgbClr val="000066"/>
              </a:solidFill>
              <a:tailEnd type="triangle"/>
            </a:ln>
          </p:spPr>
          <p:style>
            <a:lnRef idx="1">
              <a:schemeClr val="accent1"/>
            </a:lnRef>
            <a:fillRef idx="0">
              <a:schemeClr val="accent1"/>
            </a:fillRef>
            <a:effectRef idx="0">
              <a:schemeClr val="accent1"/>
            </a:effectRef>
            <a:fontRef idx="minor">
              <a:schemeClr val="tx1"/>
            </a:fontRef>
          </p:style>
        </p:cxnSp>
        <p:sp>
          <p:nvSpPr>
            <p:cNvPr id="12" name="圓角矩形 11"/>
            <p:cNvSpPr/>
            <p:nvPr/>
          </p:nvSpPr>
          <p:spPr>
            <a:xfrm>
              <a:off x="107504" y="2067464"/>
              <a:ext cx="2952328" cy="804245"/>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zh-TW" altLang="en-US" sz="2200" b="1">
                  <a:solidFill>
                    <a:prstClr val="white"/>
                  </a:solidFill>
                  <a:latin typeface="微軟正黑體" panose="020B0604030504040204" pitchFamily="34" charset="-120"/>
                  <a:cs typeface="Times New Roman" panose="02020603050405020304" pitchFamily="18" charset="0"/>
                </a:rPr>
                <a:t>與提供招標標的</a:t>
              </a:r>
              <a:r>
                <a:rPr lang="zh-TW" altLang="en-US" sz="2200" b="1" smtClean="0">
                  <a:solidFill>
                    <a:prstClr val="white"/>
                  </a:solidFill>
                  <a:latin typeface="微軟正黑體" panose="020B0604030504040204" pitchFamily="34" charset="-120"/>
                  <a:cs typeface="Times New Roman" panose="02020603050405020304" pitchFamily="18" charset="0"/>
                </a:rPr>
                <a:t>有關</a:t>
              </a:r>
              <a:endParaRPr lang="en-US" altLang="zh-TW" sz="2200" b="1" smtClean="0">
                <a:solidFill>
                  <a:prstClr val="white"/>
                </a:solidFill>
                <a:latin typeface="微軟正黑體" panose="020B0604030504040204" pitchFamily="34" charset="-120"/>
                <a:cs typeface="Times New Roman" panose="02020603050405020304" pitchFamily="18" charset="0"/>
              </a:endParaRPr>
            </a:p>
            <a:p>
              <a:pPr algn="ctr">
                <a:lnSpc>
                  <a:spcPts val="2500"/>
                </a:lnSpc>
              </a:pPr>
              <a:r>
                <a:rPr lang="en-US" altLang="zh-TW" sz="2200" b="1" smtClean="0">
                  <a:solidFill>
                    <a:srgbClr val="FFFF00"/>
                  </a:solidFill>
                  <a:latin typeface="微軟正黑體" panose="020B0604030504040204" pitchFamily="34" charset="-120"/>
                  <a:cs typeface="Times New Roman" panose="02020603050405020304" pitchFamily="18" charset="0"/>
                </a:rPr>
                <a:t>(</a:t>
              </a:r>
              <a:r>
                <a:rPr lang="zh-TW" altLang="en-US" sz="2200" b="1" smtClean="0">
                  <a:solidFill>
                    <a:srgbClr val="FFC000"/>
                  </a:solidFill>
                  <a:latin typeface="微軟正黑體" panose="020B0604030504040204" pitchFamily="34" charset="-120"/>
                  <a:cs typeface="Times New Roman" panose="02020603050405020304" pitchFamily="18" charset="0"/>
                </a:rPr>
                <a:t>第</a:t>
              </a:r>
              <a:r>
                <a:rPr lang="en-US" altLang="zh-TW" sz="2200" b="1" smtClean="0">
                  <a:solidFill>
                    <a:srgbClr val="FFC000"/>
                  </a:solidFill>
                  <a:latin typeface="微軟正黑體" panose="020B0604030504040204" pitchFamily="34" charset="-120"/>
                  <a:cs typeface="Times New Roman" panose="02020603050405020304" pitchFamily="18" charset="0"/>
                </a:rPr>
                <a:t>3</a:t>
              </a:r>
              <a:r>
                <a:rPr lang="zh-TW" altLang="en-US" sz="2200" b="1" smtClean="0">
                  <a:solidFill>
                    <a:srgbClr val="FFC000"/>
                  </a:solidFill>
                  <a:latin typeface="微軟正黑體" panose="020B0604030504040204" pitchFamily="34" charset="-120"/>
                  <a:cs typeface="Times New Roman" panose="02020603050405020304" pitchFamily="18" charset="0"/>
                </a:rPr>
                <a:t>條，</a:t>
              </a:r>
              <a:r>
                <a:rPr lang="zh-TW" altLang="en-US" sz="2200" b="1" u="sng" smtClean="0">
                  <a:solidFill>
                    <a:srgbClr val="FFC000"/>
                  </a:solidFill>
                  <a:latin typeface="微軟正黑體" panose="020B0604030504040204" pitchFamily="34" charset="-120"/>
                  <a:cs typeface="Times New Roman" panose="02020603050405020304" pitchFamily="18" charset="0"/>
                </a:rPr>
                <a:t>得擇定</a:t>
              </a:r>
              <a:r>
                <a:rPr lang="en-US" altLang="zh-TW" sz="2200" b="1" smtClean="0">
                  <a:solidFill>
                    <a:srgbClr val="FFFF00"/>
                  </a:solidFill>
                  <a:latin typeface="微軟正黑體" panose="020B0604030504040204" pitchFamily="34" charset="-120"/>
                  <a:cs typeface="Times New Roman" panose="02020603050405020304" pitchFamily="18" charset="0"/>
                </a:rPr>
                <a:t>)</a:t>
              </a:r>
              <a:endParaRPr lang="zh-TW" altLang="en-US" sz="2200" b="1">
                <a:solidFill>
                  <a:srgbClr val="FFFF00"/>
                </a:solidFill>
                <a:latin typeface="微軟正黑體" panose="020B0604030504040204" pitchFamily="34" charset="-120"/>
                <a:cs typeface="Times New Roman" panose="02020603050405020304" pitchFamily="18" charset="0"/>
              </a:endParaRPr>
            </a:p>
          </p:txBody>
        </p:sp>
        <p:sp>
          <p:nvSpPr>
            <p:cNvPr id="13" name="圓角矩形 12"/>
            <p:cNvSpPr/>
            <p:nvPr/>
          </p:nvSpPr>
          <p:spPr>
            <a:xfrm>
              <a:off x="3203848" y="2060848"/>
              <a:ext cx="2952328" cy="791441"/>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zh-TW" altLang="en-US" sz="2200" b="1">
                  <a:solidFill>
                    <a:prstClr val="white"/>
                  </a:solidFill>
                  <a:latin typeface="微軟正黑體" panose="020B0604030504040204" pitchFamily="34" charset="-120"/>
                  <a:cs typeface="Times New Roman" panose="02020603050405020304" pitchFamily="18" charset="0"/>
                </a:rPr>
                <a:t>與履約能力</a:t>
              </a:r>
              <a:r>
                <a:rPr lang="zh-TW" altLang="en-US" sz="2200" b="1" smtClean="0">
                  <a:solidFill>
                    <a:prstClr val="white"/>
                  </a:solidFill>
                  <a:latin typeface="微軟正黑體" panose="020B0604030504040204" pitchFamily="34" charset="-120"/>
                  <a:cs typeface="Times New Roman" panose="02020603050405020304" pitchFamily="18" charset="0"/>
                </a:rPr>
                <a:t>有關</a:t>
              </a:r>
              <a:endParaRPr lang="en-US" altLang="zh-TW" sz="2200" b="1" smtClean="0">
                <a:solidFill>
                  <a:prstClr val="white"/>
                </a:solidFill>
                <a:latin typeface="微軟正黑體" panose="020B0604030504040204" pitchFamily="34" charset="-120"/>
                <a:cs typeface="Times New Roman" panose="02020603050405020304" pitchFamily="18" charset="0"/>
              </a:endParaRPr>
            </a:p>
            <a:p>
              <a:pPr algn="ctr">
                <a:lnSpc>
                  <a:spcPts val="2500"/>
                </a:lnSpc>
              </a:pPr>
              <a:r>
                <a:rPr lang="en-US" altLang="zh-TW" sz="2200" b="1" smtClean="0">
                  <a:solidFill>
                    <a:srgbClr val="FFFF00"/>
                  </a:solidFill>
                  <a:latin typeface="微軟正黑體" panose="020B0604030504040204" pitchFamily="34" charset="-120"/>
                  <a:cs typeface="Times New Roman" panose="02020603050405020304" pitchFamily="18" charset="0"/>
                </a:rPr>
                <a:t>(</a:t>
              </a:r>
              <a:r>
                <a:rPr lang="zh-TW" altLang="en-US" sz="2200" b="1" smtClean="0">
                  <a:solidFill>
                    <a:srgbClr val="FFC000"/>
                  </a:solidFill>
                  <a:latin typeface="微軟正黑體" panose="020B0604030504040204" pitchFamily="34" charset="-120"/>
                  <a:cs typeface="Times New Roman" panose="02020603050405020304" pitchFamily="18" charset="0"/>
                </a:rPr>
                <a:t>第</a:t>
              </a:r>
              <a:r>
                <a:rPr lang="en-US" altLang="zh-TW" sz="2200" b="1" smtClean="0">
                  <a:solidFill>
                    <a:srgbClr val="FFC000"/>
                  </a:solidFill>
                  <a:latin typeface="微軟正黑體" panose="020B0604030504040204" pitchFamily="34" charset="-120"/>
                  <a:cs typeface="Times New Roman" panose="02020603050405020304" pitchFamily="18" charset="0"/>
                </a:rPr>
                <a:t>4</a:t>
              </a:r>
              <a:r>
                <a:rPr lang="zh-TW" altLang="en-US" sz="2200" b="1" smtClean="0">
                  <a:solidFill>
                    <a:srgbClr val="FFC000"/>
                  </a:solidFill>
                  <a:latin typeface="微軟正黑體" panose="020B0604030504040204" pitchFamily="34" charset="-120"/>
                  <a:cs typeface="Times New Roman" panose="02020603050405020304" pitchFamily="18" charset="0"/>
                </a:rPr>
                <a:t>條</a:t>
              </a:r>
              <a:r>
                <a:rPr lang="zh-TW" altLang="en-US" sz="2200" b="1">
                  <a:solidFill>
                    <a:srgbClr val="FFC000"/>
                  </a:solidFill>
                  <a:latin typeface="微軟正黑體" panose="020B0604030504040204" pitchFamily="34" charset="-120"/>
                  <a:cs typeface="Times New Roman" panose="02020603050405020304" pitchFamily="18" charset="0"/>
                </a:rPr>
                <a:t>，</a:t>
              </a:r>
              <a:r>
                <a:rPr lang="zh-TW" altLang="en-US" sz="2200" b="1" u="sng">
                  <a:solidFill>
                    <a:srgbClr val="FFC000"/>
                  </a:solidFill>
                  <a:latin typeface="微軟正黑體" panose="020B0604030504040204" pitchFamily="34" charset="-120"/>
                  <a:cs typeface="Times New Roman" panose="02020603050405020304" pitchFamily="18" charset="0"/>
                </a:rPr>
                <a:t>得擇定</a:t>
              </a:r>
              <a:r>
                <a:rPr lang="en-US" altLang="zh-TW" sz="2200" b="1" smtClean="0">
                  <a:solidFill>
                    <a:srgbClr val="FFFF00"/>
                  </a:solidFill>
                  <a:latin typeface="微軟正黑體" panose="020B0604030504040204" pitchFamily="34" charset="-120"/>
                  <a:cs typeface="Times New Roman" panose="02020603050405020304" pitchFamily="18" charset="0"/>
                </a:rPr>
                <a:t>)</a:t>
              </a:r>
              <a:endParaRPr lang="zh-TW" altLang="en-US" sz="2200" b="1">
                <a:solidFill>
                  <a:srgbClr val="FFFF00"/>
                </a:solidFill>
                <a:latin typeface="微軟正黑體" panose="020B0604030504040204" pitchFamily="34" charset="-120"/>
                <a:cs typeface="Times New Roman" panose="02020603050405020304" pitchFamily="18" charset="0"/>
              </a:endParaRPr>
            </a:p>
          </p:txBody>
        </p:sp>
        <p:cxnSp>
          <p:nvCxnSpPr>
            <p:cNvPr id="15" name="直線接點 14"/>
            <p:cNvCxnSpPr/>
            <p:nvPr/>
          </p:nvCxnSpPr>
          <p:spPr>
            <a:xfrm>
              <a:off x="1619672" y="1772816"/>
              <a:ext cx="3096344" cy="0"/>
            </a:xfrm>
            <a:prstGeom prst="line">
              <a:avLst/>
            </a:prstGeom>
            <a:ln w="57150">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a:off x="1619672" y="1772816"/>
              <a:ext cx="0" cy="288032"/>
            </a:xfrm>
            <a:prstGeom prst="straightConnector1">
              <a:avLst/>
            </a:prstGeom>
            <a:ln w="57150">
              <a:solidFill>
                <a:srgbClr val="00006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p:cNvCxnSpPr/>
            <p:nvPr/>
          </p:nvCxnSpPr>
          <p:spPr>
            <a:xfrm>
              <a:off x="4716016" y="1772816"/>
              <a:ext cx="0" cy="288032"/>
            </a:xfrm>
            <a:prstGeom prst="straightConnector1">
              <a:avLst/>
            </a:prstGeom>
            <a:ln w="57150">
              <a:solidFill>
                <a:srgbClr val="00006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a:off x="395536" y="2852936"/>
              <a:ext cx="0" cy="2225702"/>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683568" y="2900633"/>
              <a:ext cx="2376264" cy="79208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600"/>
                </a:lnSpc>
              </a:pPr>
              <a:r>
                <a:rPr lang="zh-TW" altLang="en-US" sz="2000" b="1">
                  <a:solidFill>
                    <a:prstClr val="white"/>
                  </a:solidFill>
                  <a:latin typeface="微軟正黑體" panose="020B0604030504040204" pitchFamily="34" charset="-120"/>
                </a:rPr>
                <a:t>廠商登記或設立之證明</a:t>
              </a:r>
            </a:p>
          </p:txBody>
        </p:sp>
        <p:cxnSp>
          <p:nvCxnSpPr>
            <p:cNvPr id="49" name="直線接點 48"/>
            <p:cNvCxnSpPr/>
            <p:nvPr/>
          </p:nvCxnSpPr>
          <p:spPr>
            <a:xfrm>
              <a:off x="378183" y="3356992"/>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683568" y="3789040"/>
              <a:ext cx="2376264" cy="79208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600"/>
                </a:lnSpc>
              </a:pPr>
              <a:r>
                <a:rPr lang="zh-TW" altLang="en-US" sz="2000" b="1">
                  <a:solidFill>
                    <a:prstClr val="white"/>
                  </a:solidFill>
                  <a:latin typeface="微軟正黑體" panose="020B0604030504040204" pitchFamily="34" charset="-120"/>
                </a:rPr>
                <a:t>廠商納稅之</a:t>
              </a:r>
              <a:r>
                <a:rPr lang="zh-TW" altLang="en-US" sz="2000" b="1" smtClean="0">
                  <a:solidFill>
                    <a:prstClr val="white"/>
                  </a:solidFill>
                  <a:latin typeface="微軟正黑體" panose="020B0604030504040204" pitchFamily="34" charset="-120"/>
                </a:rPr>
                <a:t>證明</a:t>
              </a:r>
              <a:r>
                <a:rPr lang="en-US" altLang="zh-TW" sz="2000" b="1" smtClean="0">
                  <a:solidFill>
                    <a:prstClr val="white"/>
                  </a:solidFill>
                  <a:latin typeface="微軟正黑體" panose="020B0604030504040204" pitchFamily="34" charset="-120"/>
                </a:rPr>
                <a:t>(</a:t>
              </a:r>
              <a:r>
                <a:rPr lang="zh-TW" altLang="en-US" sz="2000" b="1" smtClean="0">
                  <a:solidFill>
                    <a:prstClr val="white"/>
                  </a:solidFill>
                  <a:latin typeface="微軟正黑體" panose="020B0604030504040204" pitchFamily="34" charset="-120"/>
                </a:rPr>
                <a:t>營業稅</a:t>
              </a:r>
              <a:r>
                <a:rPr lang="zh-TW" altLang="en-US" sz="2000" b="1">
                  <a:solidFill>
                    <a:prstClr val="white"/>
                  </a:solidFill>
                  <a:latin typeface="微軟正黑體" panose="020B0604030504040204" pitchFamily="34" charset="-120"/>
                </a:rPr>
                <a:t>或</a:t>
              </a:r>
              <a:r>
                <a:rPr lang="zh-TW" altLang="en-US" sz="2000" b="1" smtClean="0">
                  <a:solidFill>
                    <a:prstClr val="white"/>
                  </a:solidFill>
                  <a:latin typeface="微軟正黑體" panose="020B0604030504040204" pitchFamily="34" charset="-120"/>
                </a:rPr>
                <a:t>所得稅</a:t>
              </a:r>
              <a:r>
                <a:rPr lang="en-US" altLang="zh-TW" sz="2000" b="1" smtClean="0">
                  <a:solidFill>
                    <a:prstClr val="white"/>
                  </a:solidFill>
                  <a:latin typeface="微軟正黑體" panose="020B0604030504040204" pitchFamily="34" charset="-120"/>
                </a:rPr>
                <a:t>)</a:t>
              </a:r>
              <a:endParaRPr lang="zh-TW" altLang="en-US" sz="2000" b="1">
                <a:solidFill>
                  <a:prstClr val="white"/>
                </a:solidFill>
                <a:latin typeface="微軟正黑體" panose="020B0604030504040204" pitchFamily="34" charset="-120"/>
              </a:endParaRPr>
            </a:p>
          </p:txBody>
        </p:sp>
        <p:cxnSp>
          <p:nvCxnSpPr>
            <p:cNvPr id="51" name="直線接點 50"/>
            <p:cNvCxnSpPr/>
            <p:nvPr/>
          </p:nvCxnSpPr>
          <p:spPr>
            <a:xfrm>
              <a:off x="378183" y="4221088"/>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683568" y="4653136"/>
              <a:ext cx="2376264" cy="839785"/>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600"/>
                </a:lnSpc>
              </a:pPr>
              <a:r>
                <a:rPr lang="zh-TW" altLang="en-US" sz="2000" b="1">
                  <a:solidFill>
                    <a:prstClr val="white"/>
                  </a:solidFill>
                  <a:latin typeface="微軟正黑體" panose="020B0604030504040204" pitchFamily="34" charset="-120"/>
                </a:rPr>
                <a:t>加入工業或商業團體之</a:t>
              </a:r>
              <a:r>
                <a:rPr lang="zh-TW" altLang="en-US" sz="2000" b="1" smtClean="0">
                  <a:solidFill>
                    <a:prstClr val="white"/>
                  </a:solidFill>
                  <a:latin typeface="微軟正黑體" panose="020B0604030504040204" pitchFamily="34" charset="-120"/>
                </a:rPr>
                <a:t>證明</a:t>
              </a:r>
              <a:r>
                <a:rPr lang="en-US" altLang="zh-TW" sz="2000" b="1" smtClean="0">
                  <a:solidFill>
                    <a:prstClr val="white"/>
                  </a:solidFill>
                  <a:latin typeface="微軟正黑體" panose="020B0604030504040204" pitchFamily="34" charset="-120"/>
                </a:rPr>
                <a:t>(</a:t>
              </a:r>
              <a:r>
                <a:rPr lang="zh-TW" altLang="en-US" sz="2000" b="1" smtClean="0">
                  <a:solidFill>
                    <a:prstClr val="white"/>
                  </a:solidFill>
                  <a:latin typeface="微軟正黑體" panose="020B0604030504040204" pitchFamily="34" charset="-120"/>
                </a:rPr>
                <a:t>會員證</a:t>
              </a:r>
              <a:r>
                <a:rPr lang="en-US" altLang="zh-TW" sz="2000" b="1" smtClean="0">
                  <a:solidFill>
                    <a:prstClr val="white"/>
                  </a:solidFill>
                  <a:latin typeface="微軟正黑體" panose="020B0604030504040204" pitchFamily="34" charset="-120"/>
                </a:rPr>
                <a:t>)</a:t>
              </a:r>
              <a:endParaRPr lang="zh-TW" altLang="en-US" sz="2000" b="1">
                <a:solidFill>
                  <a:prstClr val="white"/>
                </a:solidFill>
                <a:latin typeface="微軟正黑體" panose="020B0604030504040204" pitchFamily="34" charset="-120"/>
              </a:endParaRPr>
            </a:p>
          </p:txBody>
        </p:sp>
        <p:cxnSp>
          <p:nvCxnSpPr>
            <p:cNvPr id="53" name="直線接點 52"/>
            <p:cNvCxnSpPr/>
            <p:nvPr/>
          </p:nvCxnSpPr>
          <p:spPr>
            <a:xfrm>
              <a:off x="378183" y="5085184"/>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3347864" y="2804592"/>
              <a:ext cx="0" cy="379276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3635896" y="2924297"/>
              <a:ext cx="2520280" cy="600375"/>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a:solidFill>
                    <a:prstClr val="white"/>
                  </a:solidFill>
                  <a:latin typeface="微軟正黑體" panose="020B0604030504040204" pitchFamily="34" charset="-120"/>
                </a:rPr>
                <a:t>廠商具有製造、供應或承做能力之證明</a:t>
              </a:r>
            </a:p>
          </p:txBody>
        </p:sp>
        <p:cxnSp>
          <p:nvCxnSpPr>
            <p:cNvPr id="56" name="直線接點 55"/>
            <p:cNvCxnSpPr/>
            <p:nvPr/>
          </p:nvCxnSpPr>
          <p:spPr>
            <a:xfrm>
              <a:off x="3330511" y="3356345"/>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35896" y="3573016"/>
              <a:ext cx="2520280" cy="648073"/>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a:solidFill>
                    <a:prstClr val="white"/>
                  </a:solidFill>
                  <a:latin typeface="微軟正黑體" panose="020B0604030504040204" pitchFamily="34" charset="-120"/>
                </a:rPr>
                <a:t>廠商具有如期履約能力之證明</a:t>
              </a:r>
            </a:p>
          </p:txBody>
        </p:sp>
        <p:cxnSp>
          <p:nvCxnSpPr>
            <p:cNvPr id="58" name="直線接點 57"/>
            <p:cNvCxnSpPr/>
            <p:nvPr/>
          </p:nvCxnSpPr>
          <p:spPr>
            <a:xfrm>
              <a:off x="3330511" y="3933058"/>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3635896" y="4293095"/>
              <a:ext cx="2520280" cy="720081"/>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prstClr val="white"/>
                  </a:solidFill>
                  <a:latin typeface="微軟正黑體" panose="020B0604030504040204" pitchFamily="34" charset="-120"/>
                </a:rPr>
                <a:t>廠商或其受雇人、從業人員具有專門技能之證明</a:t>
              </a:r>
            </a:p>
          </p:txBody>
        </p:sp>
        <p:cxnSp>
          <p:nvCxnSpPr>
            <p:cNvPr id="60" name="直線接點 59"/>
            <p:cNvCxnSpPr/>
            <p:nvPr/>
          </p:nvCxnSpPr>
          <p:spPr>
            <a:xfrm>
              <a:off x="3330511" y="4653135"/>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3635896" y="5085183"/>
              <a:ext cx="2520280" cy="648069"/>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prstClr val="white"/>
                  </a:solidFill>
                  <a:latin typeface="微軟正黑體" panose="020B0604030504040204" pitchFamily="34" charset="-120"/>
                </a:rPr>
                <a:t>廠商具有維修、維護或售後服務能力之證明</a:t>
              </a:r>
            </a:p>
          </p:txBody>
        </p:sp>
        <p:cxnSp>
          <p:nvCxnSpPr>
            <p:cNvPr id="65" name="直線接點 64"/>
            <p:cNvCxnSpPr/>
            <p:nvPr/>
          </p:nvCxnSpPr>
          <p:spPr>
            <a:xfrm>
              <a:off x="3347864" y="5445224"/>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3635896" y="5805264"/>
              <a:ext cx="2520280" cy="408384"/>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prstClr val="white"/>
                  </a:solidFill>
                  <a:latin typeface="微軟正黑體" panose="020B0604030504040204" pitchFamily="34" charset="-120"/>
                </a:rPr>
                <a:t>廠商信用之證明</a:t>
              </a:r>
            </a:p>
          </p:txBody>
        </p:sp>
        <p:cxnSp>
          <p:nvCxnSpPr>
            <p:cNvPr id="67" name="直線接點 66"/>
            <p:cNvCxnSpPr/>
            <p:nvPr/>
          </p:nvCxnSpPr>
          <p:spPr>
            <a:xfrm>
              <a:off x="3347864" y="6021287"/>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69" name="圓角矩形 68"/>
            <p:cNvSpPr/>
            <p:nvPr/>
          </p:nvSpPr>
          <p:spPr>
            <a:xfrm>
              <a:off x="6156176" y="980728"/>
              <a:ext cx="2952328" cy="152369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300"/>
                </a:lnSpc>
              </a:pPr>
              <a:r>
                <a:rPr lang="zh-TW" altLang="en-US" sz="2200" b="1" smtClean="0">
                  <a:solidFill>
                    <a:prstClr val="black"/>
                  </a:solidFill>
                  <a:latin typeface="微軟正黑體" panose="020B0604030504040204" pitchFamily="34" charset="-120"/>
                  <a:cs typeface="Times New Roman" panose="02020603050405020304" pitchFamily="18" charset="0"/>
                </a:rPr>
                <a:t>特定資格</a:t>
              </a:r>
              <a:r>
                <a:rPr lang="en-US" altLang="zh-TW" sz="2000" b="1" smtClean="0">
                  <a:solidFill>
                    <a:prstClr val="black"/>
                  </a:solidFill>
                  <a:latin typeface="微軟正黑體" panose="020B0604030504040204" pitchFamily="34" charset="-120"/>
                  <a:cs typeface="Times New Roman" panose="02020603050405020304" pitchFamily="18" charset="0"/>
                </a:rPr>
                <a:t>(</a:t>
              </a:r>
              <a:r>
                <a:rPr lang="zh-TW" altLang="en-US" sz="2000" b="1" smtClean="0">
                  <a:solidFill>
                    <a:srgbClr val="006600"/>
                  </a:solidFill>
                  <a:latin typeface="微軟正黑體" panose="020B0604030504040204" pitchFamily="34" charset="-120"/>
                  <a:cs typeface="Times New Roman" panose="02020603050405020304" pitchFamily="18" charset="0"/>
                </a:rPr>
                <a:t>第</a:t>
              </a:r>
              <a:r>
                <a:rPr lang="en-US" altLang="zh-TW" sz="2000" b="1" smtClean="0">
                  <a:solidFill>
                    <a:srgbClr val="006600"/>
                  </a:solidFill>
                  <a:latin typeface="微軟正黑體" panose="020B0604030504040204" pitchFamily="34" charset="-120"/>
                  <a:cs typeface="Times New Roman" panose="02020603050405020304" pitchFamily="18" charset="0"/>
                </a:rPr>
                <a:t>5</a:t>
              </a:r>
              <a:r>
                <a:rPr lang="zh-TW" altLang="en-US" sz="2000" b="1" smtClean="0">
                  <a:solidFill>
                    <a:srgbClr val="006600"/>
                  </a:solidFill>
                  <a:latin typeface="微軟正黑體" panose="020B0604030504040204" pitchFamily="34" charset="-120"/>
                  <a:cs typeface="Times New Roman" panose="02020603050405020304" pitchFamily="18" charset="0"/>
                </a:rPr>
                <a:t>條，</a:t>
              </a:r>
              <a:r>
                <a:rPr lang="zh-TW" altLang="en-US" sz="2000" b="1" u="sng" smtClean="0">
                  <a:solidFill>
                    <a:srgbClr val="006600"/>
                  </a:solidFill>
                  <a:latin typeface="微軟正黑體" panose="020B0604030504040204" pitchFamily="34" charset="-120"/>
                  <a:cs typeface="Times New Roman" panose="02020603050405020304" pitchFamily="18" charset="0"/>
                </a:rPr>
                <a:t>得擇定</a:t>
              </a:r>
              <a:r>
                <a:rPr lang="zh-TW" altLang="en-US" sz="2000" b="1" smtClean="0">
                  <a:solidFill>
                    <a:srgbClr val="006600"/>
                  </a:solidFill>
                  <a:latin typeface="微軟正黑體" panose="020B0604030504040204" pitchFamily="34" charset="-120"/>
                  <a:cs typeface="Times New Roman" panose="02020603050405020304" pitchFamily="18" charset="0"/>
                </a:rPr>
                <a:t>。第</a:t>
              </a:r>
              <a:r>
                <a:rPr lang="en-US" altLang="zh-TW" sz="2000" b="1" smtClean="0">
                  <a:solidFill>
                    <a:srgbClr val="006600"/>
                  </a:solidFill>
                  <a:latin typeface="微軟正黑體" panose="020B0604030504040204" pitchFamily="34" charset="-120"/>
                  <a:cs typeface="Times New Roman" panose="02020603050405020304" pitchFamily="18" charset="0"/>
                </a:rPr>
                <a:t>13</a:t>
              </a:r>
              <a:r>
                <a:rPr lang="zh-TW" altLang="en-US" sz="2000" b="1">
                  <a:solidFill>
                    <a:srgbClr val="006600"/>
                  </a:solidFill>
                  <a:latin typeface="微軟正黑體" panose="020B0604030504040204" pitchFamily="34" charset="-120"/>
                  <a:cs typeface="Times New Roman" panose="02020603050405020304" pitchFamily="18" charset="0"/>
                </a:rPr>
                <a:t>條：應先評估可能符合特定資格之廠商家數，並檢討有無不當限制</a:t>
              </a:r>
              <a:r>
                <a:rPr lang="zh-TW" altLang="en-US" sz="2000" b="1" smtClean="0">
                  <a:solidFill>
                    <a:srgbClr val="006600"/>
                  </a:solidFill>
                  <a:latin typeface="微軟正黑體" panose="020B0604030504040204" pitchFamily="34" charset="-120"/>
                  <a:cs typeface="Times New Roman" panose="02020603050405020304" pitchFamily="18" charset="0"/>
                </a:rPr>
                <a:t>競爭。</a:t>
              </a:r>
              <a:r>
                <a:rPr lang="en-US" altLang="zh-TW" sz="2000" b="1" smtClean="0">
                  <a:solidFill>
                    <a:prstClr val="black"/>
                  </a:solidFill>
                  <a:latin typeface="微軟正黑體" panose="020B0604030504040204" pitchFamily="34" charset="-120"/>
                  <a:cs typeface="Times New Roman" panose="02020603050405020304" pitchFamily="18" charset="0"/>
                </a:rPr>
                <a:t>)</a:t>
              </a:r>
              <a:endParaRPr lang="zh-TW" altLang="en-US" sz="2000" b="1">
                <a:solidFill>
                  <a:prstClr val="black"/>
                </a:solidFill>
                <a:latin typeface="微軟正黑體" panose="020B0604030504040204" pitchFamily="34" charset="-120"/>
                <a:cs typeface="Times New Roman" panose="02020603050405020304" pitchFamily="18" charset="0"/>
              </a:endParaRPr>
            </a:p>
          </p:txBody>
        </p:sp>
        <p:cxnSp>
          <p:nvCxnSpPr>
            <p:cNvPr id="70" name="直線接點 69"/>
            <p:cNvCxnSpPr/>
            <p:nvPr/>
          </p:nvCxnSpPr>
          <p:spPr>
            <a:xfrm>
              <a:off x="6372200" y="2492896"/>
              <a:ext cx="0" cy="4043968"/>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6666777" y="2612602"/>
              <a:ext cx="2291164" cy="6240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800" b="1">
                  <a:solidFill>
                    <a:srgbClr val="000066"/>
                  </a:solidFill>
                  <a:latin typeface="微軟正黑體" panose="020B0604030504040204" pitchFamily="34" charset="-120"/>
                </a:rPr>
                <a:t>具有相當經驗或</a:t>
              </a:r>
              <a:r>
                <a:rPr lang="zh-TW" altLang="en-US" sz="1800" b="1" smtClean="0">
                  <a:solidFill>
                    <a:srgbClr val="000066"/>
                  </a:solidFill>
                  <a:latin typeface="微軟正黑體" panose="020B0604030504040204" pitchFamily="34" charset="-120"/>
                </a:rPr>
                <a:t>實績者</a:t>
              </a:r>
              <a:endParaRPr lang="zh-TW" altLang="en-US" sz="1800" b="1">
                <a:solidFill>
                  <a:srgbClr val="000066"/>
                </a:solidFill>
                <a:latin typeface="微軟正黑體" panose="020B0604030504040204" pitchFamily="34" charset="-120"/>
              </a:endParaRPr>
            </a:p>
          </p:txBody>
        </p:sp>
        <p:cxnSp>
          <p:nvCxnSpPr>
            <p:cNvPr id="72" name="直線接點 71"/>
            <p:cNvCxnSpPr/>
            <p:nvPr/>
          </p:nvCxnSpPr>
          <p:spPr>
            <a:xfrm>
              <a:off x="6354847" y="2924944"/>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6666777" y="3368513"/>
              <a:ext cx="2291164" cy="46952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800" b="1">
                  <a:solidFill>
                    <a:srgbClr val="000066"/>
                  </a:solidFill>
                  <a:latin typeface="微軟正黑體" panose="020B0604030504040204" pitchFamily="34" charset="-120"/>
                </a:rPr>
                <a:t>具有相當</a:t>
              </a:r>
              <a:r>
                <a:rPr lang="zh-TW" altLang="en-US" sz="1800" b="1" smtClean="0">
                  <a:solidFill>
                    <a:srgbClr val="000066"/>
                  </a:solidFill>
                  <a:latin typeface="微軟正黑體" panose="020B0604030504040204" pitchFamily="34" charset="-120"/>
                </a:rPr>
                <a:t>人力者</a:t>
              </a:r>
              <a:endParaRPr lang="zh-TW" altLang="en-US" sz="1800" b="1">
                <a:solidFill>
                  <a:srgbClr val="000066"/>
                </a:solidFill>
                <a:latin typeface="微軟正黑體" panose="020B0604030504040204" pitchFamily="34" charset="-120"/>
              </a:endParaRPr>
            </a:p>
          </p:txBody>
        </p:sp>
        <p:cxnSp>
          <p:nvCxnSpPr>
            <p:cNvPr id="74" name="直線接點 73"/>
            <p:cNvCxnSpPr/>
            <p:nvPr/>
          </p:nvCxnSpPr>
          <p:spPr>
            <a:xfrm>
              <a:off x="6354847" y="3645024"/>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6666777" y="3933056"/>
              <a:ext cx="2291164" cy="50405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srgbClr val="000066"/>
                  </a:solidFill>
                  <a:latin typeface="微軟正黑體" panose="020B0604030504040204" pitchFamily="34" charset="-120"/>
                </a:rPr>
                <a:t>具有相當</a:t>
              </a:r>
              <a:r>
                <a:rPr lang="zh-TW" altLang="en-US" sz="1700" b="1" spc="-100" smtClean="0">
                  <a:solidFill>
                    <a:srgbClr val="000066"/>
                  </a:solidFill>
                  <a:latin typeface="微軟正黑體" panose="020B0604030504040204" pitchFamily="34" charset="-120"/>
                </a:rPr>
                <a:t>財力者</a:t>
              </a:r>
              <a:endParaRPr lang="zh-TW" altLang="en-US" sz="1700" b="1" spc="-100">
                <a:solidFill>
                  <a:srgbClr val="000066"/>
                </a:solidFill>
                <a:latin typeface="微軟正黑體" panose="020B0604030504040204" pitchFamily="34" charset="-120"/>
              </a:endParaRPr>
            </a:p>
          </p:txBody>
        </p:sp>
        <p:cxnSp>
          <p:nvCxnSpPr>
            <p:cNvPr id="76" name="直線接點 75"/>
            <p:cNvCxnSpPr/>
            <p:nvPr/>
          </p:nvCxnSpPr>
          <p:spPr>
            <a:xfrm>
              <a:off x="6354847" y="4149080"/>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6666777" y="4581128"/>
              <a:ext cx="2291164" cy="57109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srgbClr val="000066"/>
                  </a:solidFill>
                  <a:latin typeface="微軟正黑體" panose="020B0604030504040204" pitchFamily="34" charset="-120"/>
                </a:rPr>
                <a:t>具有相當</a:t>
              </a:r>
              <a:r>
                <a:rPr lang="zh-TW" altLang="en-US" sz="1700" b="1" spc="-100" smtClean="0">
                  <a:solidFill>
                    <a:srgbClr val="000066"/>
                  </a:solidFill>
                  <a:latin typeface="微軟正黑體" panose="020B0604030504040204" pitchFamily="34" charset="-120"/>
                </a:rPr>
                <a:t>設備者</a:t>
              </a:r>
              <a:endParaRPr lang="zh-TW" altLang="en-US" sz="1700" b="1" spc="-100">
                <a:solidFill>
                  <a:srgbClr val="000066"/>
                </a:solidFill>
                <a:latin typeface="微軟正黑體" panose="020B0604030504040204" pitchFamily="34" charset="-120"/>
              </a:endParaRPr>
            </a:p>
          </p:txBody>
        </p:sp>
        <p:cxnSp>
          <p:nvCxnSpPr>
            <p:cNvPr id="78" name="直線接點 77"/>
            <p:cNvCxnSpPr/>
            <p:nvPr/>
          </p:nvCxnSpPr>
          <p:spPr>
            <a:xfrm>
              <a:off x="6354847" y="4875706"/>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79" name="直線接點 78"/>
            <p:cNvCxnSpPr/>
            <p:nvPr/>
          </p:nvCxnSpPr>
          <p:spPr>
            <a:xfrm>
              <a:off x="6354847" y="5684910"/>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660232" y="5301208"/>
              <a:ext cx="2291164" cy="81575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srgbClr val="000066"/>
                  </a:solidFill>
                  <a:latin typeface="微軟正黑體" panose="020B0604030504040204" pitchFamily="34" charset="-120"/>
                </a:rPr>
                <a:t>具有符合國際或國家品質管理之驗證</a:t>
              </a:r>
              <a:r>
                <a:rPr lang="zh-TW" altLang="en-US" sz="1700" b="1" spc="-100" smtClean="0">
                  <a:solidFill>
                    <a:srgbClr val="000066"/>
                  </a:solidFill>
                  <a:latin typeface="微軟正黑體" panose="020B0604030504040204" pitchFamily="34" charset="-120"/>
                </a:rPr>
                <a:t>文件者</a:t>
              </a:r>
              <a:endParaRPr lang="zh-TW" altLang="en-US" sz="1700" b="1" spc="-100">
                <a:solidFill>
                  <a:srgbClr val="000066"/>
                </a:solidFill>
                <a:latin typeface="微軟正黑體" panose="020B0604030504040204" pitchFamily="34" charset="-120"/>
              </a:endParaRPr>
            </a:p>
          </p:txBody>
        </p:sp>
        <p:sp>
          <p:nvSpPr>
            <p:cNvPr id="47" name="矩形 46"/>
            <p:cNvSpPr/>
            <p:nvPr/>
          </p:nvSpPr>
          <p:spPr>
            <a:xfrm>
              <a:off x="3635896" y="6285660"/>
              <a:ext cx="2520280" cy="572340"/>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prstClr val="white"/>
                  </a:solidFill>
                  <a:latin typeface="微軟正黑體" panose="020B0604030504040204" pitchFamily="34" charset="-120"/>
                </a:rPr>
                <a:t>其他法令規定或經主管機關認定者</a:t>
              </a:r>
            </a:p>
          </p:txBody>
        </p:sp>
        <p:cxnSp>
          <p:nvCxnSpPr>
            <p:cNvPr id="48" name="直線接點 47"/>
            <p:cNvCxnSpPr/>
            <p:nvPr/>
          </p:nvCxnSpPr>
          <p:spPr>
            <a:xfrm>
              <a:off x="3347864" y="6597352"/>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6684130" y="6242286"/>
              <a:ext cx="2291164" cy="57109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700" b="1" spc="-100">
                  <a:solidFill>
                    <a:srgbClr val="000066"/>
                  </a:solidFill>
                  <a:latin typeface="微軟正黑體" panose="020B0604030504040204" pitchFamily="34" charset="-120"/>
                </a:rPr>
                <a:t>其他經主管機關認定者</a:t>
              </a:r>
            </a:p>
          </p:txBody>
        </p:sp>
        <p:cxnSp>
          <p:nvCxnSpPr>
            <p:cNvPr id="63" name="直線接點 62"/>
            <p:cNvCxnSpPr/>
            <p:nvPr/>
          </p:nvCxnSpPr>
          <p:spPr>
            <a:xfrm>
              <a:off x="6372200" y="6536864"/>
              <a:ext cx="305385"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10290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31</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1052512"/>
            <a:ext cx="8785225" cy="5805488"/>
          </a:xfrm>
        </p:spPr>
        <p:txBody>
          <a:bodyPr/>
          <a:lstStyle/>
          <a:p>
            <a:pPr algn="just" eaLnBrk="1" hangingPunct="1">
              <a:buClr>
                <a:srgbClr val="C00000"/>
              </a:buClr>
              <a:buFont typeface="Wingdings" panose="05000000000000000000" pitchFamily="2" charset="2"/>
              <a:buChar char="n"/>
              <a:defRPr/>
            </a:pPr>
            <a:r>
              <a:rPr lang="zh-TW" altLang="en-US" sz="2600" b="1" u="dbl">
                <a:solidFill>
                  <a:srgbClr val="0000FF"/>
                </a:solidFill>
                <a:uFill>
                  <a:solidFill>
                    <a:srgbClr val="006600"/>
                  </a:solidFill>
                </a:uFill>
                <a:latin typeface="+mj-ea"/>
                <a:ea typeface="+mj-ea"/>
              </a:rPr>
              <a:t>工程會</a:t>
            </a:r>
            <a:r>
              <a:rPr lang="en-US" altLang="zh-TW" sz="2600" b="1" u="dbl">
                <a:solidFill>
                  <a:srgbClr val="0000FF"/>
                </a:solidFill>
                <a:uFill>
                  <a:solidFill>
                    <a:srgbClr val="006600"/>
                  </a:solidFill>
                </a:uFill>
                <a:latin typeface="+mj-ea"/>
                <a:ea typeface="+mj-ea"/>
              </a:rPr>
              <a:t>112</a:t>
            </a:r>
            <a:r>
              <a:rPr lang="zh-TW" altLang="en-US" sz="2600" b="1" u="dbl">
                <a:solidFill>
                  <a:srgbClr val="0000FF"/>
                </a:solidFill>
                <a:uFill>
                  <a:solidFill>
                    <a:srgbClr val="006600"/>
                  </a:solidFill>
                </a:uFill>
                <a:latin typeface="+mj-ea"/>
                <a:ea typeface="+mj-ea"/>
              </a:rPr>
              <a:t>年</a:t>
            </a:r>
            <a:r>
              <a:rPr lang="en-US" altLang="zh-TW" sz="2600" b="1" u="dbl">
                <a:solidFill>
                  <a:srgbClr val="0000FF"/>
                </a:solidFill>
                <a:uFill>
                  <a:solidFill>
                    <a:srgbClr val="006600"/>
                  </a:solidFill>
                </a:uFill>
                <a:latin typeface="+mj-ea"/>
                <a:ea typeface="+mj-ea"/>
              </a:rPr>
              <a:t>4</a:t>
            </a:r>
            <a:r>
              <a:rPr lang="zh-TW" altLang="en-US" sz="2600" b="1" u="dbl">
                <a:solidFill>
                  <a:srgbClr val="0000FF"/>
                </a:solidFill>
                <a:uFill>
                  <a:solidFill>
                    <a:srgbClr val="006600"/>
                  </a:solidFill>
                </a:uFill>
                <a:latin typeface="+mj-ea"/>
                <a:ea typeface="+mj-ea"/>
              </a:rPr>
              <a:t>月</a:t>
            </a:r>
            <a:r>
              <a:rPr lang="en-US" altLang="zh-TW" sz="2600" b="1" u="dbl">
                <a:solidFill>
                  <a:srgbClr val="0000FF"/>
                </a:solidFill>
                <a:uFill>
                  <a:solidFill>
                    <a:srgbClr val="006600"/>
                  </a:solidFill>
                </a:uFill>
                <a:latin typeface="+mj-ea"/>
                <a:ea typeface="+mj-ea"/>
              </a:rPr>
              <a:t>12</a:t>
            </a:r>
            <a:r>
              <a:rPr lang="zh-TW" altLang="en-US" sz="2600" b="1" u="dbl">
                <a:solidFill>
                  <a:srgbClr val="0000FF"/>
                </a:solidFill>
                <a:uFill>
                  <a:solidFill>
                    <a:srgbClr val="006600"/>
                  </a:solidFill>
                </a:uFill>
                <a:latin typeface="+mj-ea"/>
                <a:ea typeface="+mj-ea"/>
              </a:rPr>
              <a:t>日工程稽字第</a:t>
            </a:r>
            <a:r>
              <a:rPr lang="en-US" altLang="zh-TW" sz="2600" b="1" u="dbl">
                <a:solidFill>
                  <a:srgbClr val="0000FF"/>
                </a:solidFill>
                <a:uFill>
                  <a:solidFill>
                    <a:srgbClr val="006600"/>
                  </a:solidFill>
                </a:uFill>
                <a:latin typeface="+mj-ea"/>
                <a:ea typeface="+mj-ea"/>
              </a:rPr>
              <a:t>11200061271</a:t>
            </a:r>
            <a:r>
              <a:rPr lang="zh-TW" altLang="en-US" sz="2600" b="1" u="dbl">
                <a:solidFill>
                  <a:srgbClr val="0000FF"/>
                </a:solidFill>
                <a:uFill>
                  <a:solidFill>
                    <a:srgbClr val="006600"/>
                  </a:solidFill>
                </a:uFill>
                <a:latin typeface="+mj-ea"/>
                <a:ea typeface="+mj-ea"/>
              </a:rPr>
              <a:t>號</a:t>
            </a:r>
            <a:r>
              <a:rPr lang="zh-TW" altLang="en-US" sz="2600" b="1" u="dbl" smtClean="0">
                <a:solidFill>
                  <a:srgbClr val="0000FF"/>
                </a:solidFill>
                <a:uFill>
                  <a:solidFill>
                    <a:srgbClr val="006600"/>
                  </a:solidFill>
                </a:uFill>
                <a:latin typeface="+mj-ea"/>
                <a:ea typeface="+mj-ea"/>
              </a:rPr>
              <a:t>函</a:t>
            </a:r>
            <a:r>
              <a:rPr lang="en-US" altLang="zh-TW" sz="2600" b="1" smtClean="0">
                <a:solidFill>
                  <a:srgbClr val="000099"/>
                </a:solidFill>
                <a:latin typeface="+mj-ea"/>
                <a:ea typeface="+mj-ea"/>
              </a:rPr>
              <a:t>(</a:t>
            </a:r>
            <a:r>
              <a:rPr lang="zh-TW" altLang="en-US" sz="2600" b="1" smtClean="0">
                <a:solidFill>
                  <a:srgbClr val="000099"/>
                </a:solidFill>
                <a:latin typeface="+mj-ea"/>
                <a:ea typeface="+mj-ea"/>
              </a:rPr>
              <a:t>審計</a:t>
            </a:r>
            <a:r>
              <a:rPr lang="zh-TW" altLang="en-US" sz="2600" b="1">
                <a:solidFill>
                  <a:srgbClr val="000099"/>
                </a:solidFill>
                <a:latin typeface="+mj-ea"/>
                <a:ea typeface="+mj-ea"/>
              </a:rPr>
              <a:t>部</a:t>
            </a:r>
            <a:r>
              <a:rPr lang="en-US" altLang="zh-TW" sz="2600" b="1">
                <a:solidFill>
                  <a:srgbClr val="000099"/>
                </a:solidFill>
                <a:latin typeface="+mj-ea"/>
                <a:ea typeface="+mj-ea"/>
              </a:rPr>
              <a:t>112</a:t>
            </a:r>
            <a:r>
              <a:rPr lang="zh-TW" altLang="en-US" sz="2600" b="1">
                <a:solidFill>
                  <a:srgbClr val="000099"/>
                </a:solidFill>
                <a:latin typeface="+mj-ea"/>
                <a:ea typeface="+mj-ea"/>
              </a:rPr>
              <a:t>年</a:t>
            </a:r>
            <a:r>
              <a:rPr lang="en-US" altLang="zh-TW" sz="2600" b="1">
                <a:solidFill>
                  <a:srgbClr val="000099"/>
                </a:solidFill>
                <a:latin typeface="+mj-ea"/>
                <a:ea typeface="+mj-ea"/>
              </a:rPr>
              <a:t>3</a:t>
            </a:r>
            <a:r>
              <a:rPr lang="zh-TW" altLang="en-US" sz="2600" b="1">
                <a:solidFill>
                  <a:srgbClr val="000099"/>
                </a:solidFill>
                <a:latin typeface="+mj-ea"/>
                <a:ea typeface="+mj-ea"/>
              </a:rPr>
              <a:t>月</a:t>
            </a:r>
            <a:r>
              <a:rPr lang="en-US" altLang="zh-TW" sz="2600" b="1">
                <a:solidFill>
                  <a:srgbClr val="000099"/>
                </a:solidFill>
                <a:latin typeface="+mj-ea"/>
                <a:ea typeface="+mj-ea"/>
              </a:rPr>
              <a:t>17</a:t>
            </a:r>
            <a:r>
              <a:rPr lang="zh-TW" altLang="en-US" sz="2600" b="1">
                <a:solidFill>
                  <a:srgbClr val="000099"/>
                </a:solidFill>
                <a:latin typeface="+mj-ea"/>
                <a:ea typeface="+mj-ea"/>
              </a:rPr>
              <a:t>日台審部五字第</a:t>
            </a:r>
            <a:r>
              <a:rPr lang="en-US" altLang="zh-TW" sz="2600" b="1">
                <a:solidFill>
                  <a:srgbClr val="000099"/>
                </a:solidFill>
                <a:latin typeface="+mj-ea"/>
                <a:ea typeface="+mj-ea"/>
              </a:rPr>
              <a:t>1120054437</a:t>
            </a:r>
            <a:r>
              <a:rPr lang="zh-TW" altLang="en-US" sz="2600" b="1">
                <a:solidFill>
                  <a:srgbClr val="000099"/>
                </a:solidFill>
                <a:latin typeface="+mj-ea"/>
                <a:ea typeface="+mj-ea"/>
              </a:rPr>
              <a:t>號</a:t>
            </a:r>
            <a:r>
              <a:rPr lang="zh-TW" altLang="en-US" sz="2600" b="1" smtClean="0">
                <a:solidFill>
                  <a:srgbClr val="000099"/>
                </a:solidFill>
                <a:latin typeface="+mj-ea"/>
                <a:ea typeface="+mj-ea"/>
              </a:rPr>
              <a:t>函</a:t>
            </a:r>
            <a:r>
              <a:rPr lang="en-US" altLang="zh-TW" sz="2600" b="1" smtClean="0">
                <a:solidFill>
                  <a:srgbClr val="000099"/>
                </a:solidFill>
                <a:latin typeface="+mj-ea"/>
                <a:ea typeface="+mj-ea"/>
              </a:rPr>
              <a:t>)</a:t>
            </a:r>
            <a:r>
              <a:rPr lang="zh-TW" altLang="en-US" sz="2600" b="1" smtClean="0">
                <a:solidFill>
                  <a:srgbClr val="000099"/>
                </a:solidFill>
                <a:latin typeface="+mj-ea"/>
                <a:ea typeface="+mj-ea"/>
              </a:rPr>
              <a:t>，審計部調查</a:t>
            </a:r>
            <a:r>
              <a:rPr lang="zh-TW" altLang="en-US" sz="2600" b="1">
                <a:solidFill>
                  <a:srgbClr val="000099"/>
                </a:solidFill>
                <a:latin typeface="+mj-ea"/>
                <a:ea typeface="+mj-ea"/>
              </a:rPr>
              <a:t>各級</a:t>
            </a:r>
            <a:r>
              <a:rPr lang="zh-TW" altLang="en-US" sz="2600" b="1" smtClean="0">
                <a:solidFill>
                  <a:srgbClr val="000099"/>
                </a:solidFill>
                <a:latin typeface="+mj-ea"/>
                <a:ea typeface="+mj-ea"/>
              </a:rPr>
              <a:t>政府</a:t>
            </a:r>
            <a:r>
              <a:rPr lang="en-US" altLang="zh-TW" sz="2600" b="1" smtClean="0">
                <a:solidFill>
                  <a:srgbClr val="000099"/>
                </a:solidFill>
                <a:latin typeface="+mj-ea"/>
                <a:ea typeface="+mj-ea"/>
              </a:rPr>
              <a:t>110</a:t>
            </a:r>
            <a:r>
              <a:rPr lang="zh-TW" altLang="en-US" sz="2600" b="1">
                <a:solidFill>
                  <a:srgbClr val="000099"/>
                </a:solidFill>
                <a:latin typeface="+mj-ea"/>
                <a:ea typeface="+mj-ea"/>
              </a:rPr>
              <a:t>年</a:t>
            </a:r>
            <a:r>
              <a:rPr lang="en-US" altLang="zh-TW" sz="2600" b="1">
                <a:solidFill>
                  <a:srgbClr val="000099"/>
                </a:solidFill>
                <a:latin typeface="+mj-ea"/>
                <a:ea typeface="+mj-ea"/>
              </a:rPr>
              <a:t>1</a:t>
            </a:r>
            <a:r>
              <a:rPr lang="zh-TW" altLang="en-US" sz="2600" b="1">
                <a:solidFill>
                  <a:srgbClr val="000099"/>
                </a:solidFill>
                <a:latin typeface="+mj-ea"/>
                <a:ea typeface="+mj-ea"/>
              </a:rPr>
              <a:t>月至</a:t>
            </a:r>
            <a:r>
              <a:rPr lang="en-US" altLang="zh-TW" sz="2600" b="1">
                <a:solidFill>
                  <a:srgbClr val="000099"/>
                </a:solidFill>
                <a:latin typeface="+mj-ea"/>
                <a:ea typeface="+mj-ea"/>
              </a:rPr>
              <a:t>111</a:t>
            </a:r>
            <a:r>
              <a:rPr lang="zh-TW" altLang="en-US" sz="2600" b="1">
                <a:solidFill>
                  <a:srgbClr val="000099"/>
                </a:solidFill>
                <a:latin typeface="+mj-ea"/>
                <a:ea typeface="+mj-ea"/>
              </a:rPr>
              <a:t>年</a:t>
            </a:r>
            <a:r>
              <a:rPr lang="en-US" altLang="zh-TW" sz="2600" b="1">
                <a:solidFill>
                  <a:srgbClr val="000099"/>
                </a:solidFill>
                <a:latin typeface="+mj-ea"/>
                <a:ea typeface="+mj-ea"/>
              </a:rPr>
              <a:t>12</a:t>
            </a:r>
            <a:r>
              <a:rPr lang="zh-TW" altLang="en-US" sz="2600" b="1">
                <a:solidFill>
                  <a:srgbClr val="000099"/>
                </a:solidFill>
                <a:latin typeface="+mj-ea"/>
                <a:ea typeface="+mj-ea"/>
              </a:rPr>
              <a:t>月公告金額以上之</a:t>
            </a:r>
            <a:r>
              <a:rPr lang="zh-TW" altLang="en-US" sz="2600" b="1" smtClean="0">
                <a:solidFill>
                  <a:srgbClr val="000099"/>
                </a:solidFill>
                <a:latin typeface="+mj-ea"/>
                <a:ea typeface="+mj-ea"/>
              </a:rPr>
              <a:t>政府</a:t>
            </a:r>
            <a:r>
              <a:rPr lang="zh-TW" altLang="en-US" sz="2600" b="1">
                <a:solidFill>
                  <a:srgbClr val="000099"/>
                </a:solidFill>
                <a:latin typeface="+mj-ea"/>
                <a:ea typeface="+mj-ea"/>
              </a:rPr>
              <a:t>採購決標</a:t>
            </a:r>
            <a:r>
              <a:rPr lang="zh-TW" altLang="en-US" sz="2600" b="1" smtClean="0">
                <a:solidFill>
                  <a:srgbClr val="000099"/>
                </a:solidFill>
                <a:latin typeface="+mj-ea"/>
                <a:ea typeface="+mj-ea"/>
              </a:rPr>
              <a:t>資訊，核有</a:t>
            </a:r>
            <a:r>
              <a:rPr lang="en-US" altLang="zh-TW" sz="2600" b="1" smtClean="0">
                <a:solidFill>
                  <a:srgbClr val="000099"/>
                </a:solidFill>
                <a:latin typeface="+mj-ea"/>
                <a:ea typeface="+mj-ea"/>
              </a:rPr>
              <a:t>138</a:t>
            </a:r>
            <a:r>
              <a:rPr lang="zh-TW" altLang="en-US" sz="2600" b="1" smtClean="0">
                <a:solidFill>
                  <a:srgbClr val="000099"/>
                </a:solidFill>
                <a:latin typeface="+mj-ea"/>
                <a:ea typeface="+mj-ea"/>
              </a:rPr>
              <a:t>件</a:t>
            </a:r>
            <a:r>
              <a:rPr lang="zh-TW" altLang="en-US" sz="2600" b="1" u="dbl" smtClean="0">
                <a:solidFill>
                  <a:srgbClr val="006600"/>
                </a:solidFill>
                <a:uFill>
                  <a:solidFill>
                    <a:srgbClr val="C00000"/>
                  </a:solidFill>
                </a:uFill>
                <a:latin typeface="+mj-ea"/>
                <a:ea typeface="+mj-ea"/>
              </a:rPr>
              <a:t>投標</a:t>
            </a:r>
            <a:r>
              <a:rPr lang="zh-TW" altLang="en-US" sz="2600" b="1" u="dbl">
                <a:solidFill>
                  <a:srgbClr val="006600"/>
                </a:solidFill>
                <a:uFill>
                  <a:solidFill>
                    <a:srgbClr val="C00000"/>
                  </a:solidFill>
                </a:uFill>
                <a:latin typeface="+mj-ea"/>
                <a:ea typeface="+mj-ea"/>
              </a:rPr>
              <a:t>廠商資格</a:t>
            </a:r>
            <a:r>
              <a:rPr lang="zh-TW" altLang="en-US" sz="2600" b="1">
                <a:solidFill>
                  <a:srgbClr val="000099"/>
                </a:solidFill>
                <a:latin typeface="+mj-ea"/>
                <a:ea typeface="+mj-ea"/>
              </a:rPr>
              <a:t>訂定情形，發現仍有政府採購</a:t>
            </a:r>
            <a:r>
              <a:rPr lang="zh-TW" altLang="en-US" sz="2600" b="1" u="dbl">
                <a:solidFill>
                  <a:srgbClr val="006600"/>
                </a:solidFill>
                <a:uFill>
                  <a:solidFill>
                    <a:srgbClr val="C00000"/>
                  </a:solidFill>
                </a:uFill>
                <a:latin typeface="+mj-ea"/>
                <a:ea typeface="+mj-ea"/>
              </a:rPr>
              <a:t>錯誤</a:t>
            </a:r>
            <a:r>
              <a:rPr lang="zh-TW" altLang="en-US" sz="2600" b="1">
                <a:solidFill>
                  <a:srgbClr val="000099"/>
                </a:solidFill>
                <a:latin typeface="+mj-ea"/>
                <a:ea typeface="+mj-ea"/>
              </a:rPr>
              <a:t>行為</a:t>
            </a:r>
            <a:r>
              <a:rPr lang="zh-TW" altLang="en-US" sz="2600" b="1" u="dbl">
                <a:solidFill>
                  <a:srgbClr val="006600"/>
                </a:solidFill>
                <a:uFill>
                  <a:solidFill>
                    <a:srgbClr val="C00000"/>
                  </a:solidFill>
                </a:uFill>
                <a:latin typeface="+mj-ea"/>
                <a:ea typeface="+mj-ea"/>
              </a:rPr>
              <a:t>態樣</a:t>
            </a:r>
            <a:r>
              <a:rPr lang="zh-TW" altLang="en-US" sz="2600" b="1">
                <a:solidFill>
                  <a:srgbClr val="000099"/>
                </a:solidFill>
                <a:latin typeface="+mj-ea"/>
                <a:ea typeface="+mj-ea"/>
              </a:rPr>
              <a:t>，如：</a:t>
            </a:r>
            <a:r>
              <a:rPr lang="zh-TW" altLang="en-US" sz="2600" b="1" u="dbl">
                <a:solidFill>
                  <a:srgbClr val="006600"/>
                </a:solidFill>
                <a:uFill>
                  <a:solidFill>
                    <a:srgbClr val="C00000"/>
                  </a:solidFill>
                </a:uFill>
                <a:latin typeface="+mj-ea"/>
                <a:ea typeface="+mj-ea"/>
              </a:rPr>
              <a:t>「限非屬法規規定之團體之會員方可投標」</a:t>
            </a:r>
            <a:r>
              <a:rPr lang="zh-TW" altLang="en-US" sz="2600" b="1">
                <a:solidFill>
                  <a:srgbClr val="000099"/>
                </a:solidFill>
                <a:latin typeface="+mj-ea"/>
                <a:ea typeface="+mj-ea"/>
              </a:rPr>
              <a:t>、「投標時須檢附原廠製造證明、原廠代理證明、原廠願意供應證明、原廠品質保證書」、「限公部門（政府機關、公營事業、公立學校）之實績」及「非特殊或巨額採購卻規定特定資格</a:t>
            </a:r>
            <a:r>
              <a:rPr lang="zh-TW" altLang="en-US" sz="2600" b="1" smtClean="0">
                <a:solidFill>
                  <a:srgbClr val="000099"/>
                </a:solidFill>
                <a:latin typeface="+mj-ea"/>
                <a:ea typeface="+mj-ea"/>
              </a:rPr>
              <a:t>」之情形。</a:t>
            </a:r>
            <a:endParaRPr lang="en-US" altLang="zh-TW" sz="2600" b="1" smtClean="0">
              <a:solidFill>
                <a:srgbClr val="000099"/>
              </a:solidFill>
              <a:latin typeface="+mj-ea"/>
              <a:ea typeface="+mj-ea"/>
            </a:endParaRPr>
          </a:p>
          <a:p>
            <a:pPr marL="363538" indent="-355600" algn="just">
              <a:buClr>
                <a:srgbClr val="C00000"/>
              </a:buClr>
              <a:buFont typeface="Wingdings" panose="05000000000000000000" pitchFamily="2" charset="2"/>
              <a:buChar char="n"/>
              <a:defRPr/>
            </a:pPr>
            <a:r>
              <a:rPr lang="zh-TW" altLang="en-US" sz="2600" b="1" smtClean="0">
                <a:solidFill>
                  <a:srgbClr val="000099"/>
                </a:solidFill>
                <a:latin typeface="+mj-ea"/>
                <a:ea typeface="+mj-ea"/>
              </a:rPr>
              <a:t>其中</a:t>
            </a:r>
            <a:r>
              <a:rPr lang="zh-TW" altLang="en-US" sz="2600" b="1" u="dbl">
                <a:solidFill>
                  <a:srgbClr val="006600"/>
                </a:solidFill>
                <a:uFill>
                  <a:solidFill>
                    <a:srgbClr val="C00000"/>
                  </a:solidFill>
                </a:uFill>
                <a:latin typeface="+mj-ea"/>
              </a:rPr>
              <a:t>「限非屬法規規定之團體之會員方可投標</a:t>
            </a:r>
            <a:r>
              <a:rPr lang="zh-TW" altLang="en-US" sz="2600" b="1" u="dbl" smtClean="0">
                <a:solidFill>
                  <a:srgbClr val="006600"/>
                </a:solidFill>
                <a:uFill>
                  <a:solidFill>
                    <a:srgbClr val="C00000"/>
                  </a:solidFill>
                </a:uFill>
                <a:latin typeface="+mj-ea"/>
              </a:rPr>
              <a:t>」</a:t>
            </a:r>
            <a:r>
              <a:rPr lang="zh-TW" altLang="en-US" sz="2600" b="1" smtClean="0">
                <a:solidFill>
                  <a:srgbClr val="000099"/>
                </a:solidFill>
                <a:latin typeface="+mj-ea"/>
                <a:ea typeface="+mj-ea"/>
              </a:rPr>
              <a:t>計</a:t>
            </a:r>
            <a:r>
              <a:rPr lang="en-US" altLang="zh-TW" sz="2600" b="1" smtClean="0">
                <a:solidFill>
                  <a:srgbClr val="000099"/>
                </a:solidFill>
                <a:latin typeface="+mj-ea"/>
                <a:ea typeface="+mj-ea"/>
              </a:rPr>
              <a:t>85</a:t>
            </a:r>
            <a:r>
              <a:rPr lang="zh-TW" altLang="en-US" sz="2600" b="1">
                <a:solidFill>
                  <a:srgbClr val="000099"/>
                </a:solidFill>
                <a:latin typeface="+mj-ea"/>
                <a:ea typeface="+mj-ea"/>
              </a:rPr>
              <a:t>件，</a:t>
            </a:r>
            <a:r>
              <a:rPr lang="zh-TW" altLang="en-US" sz="2600" b="1" smtClean="0">
                <a:solidFill>
                  <a:srgbClr val="000099"/>
                </a:solidFill>
                <a:latin typeface="+mj-ea"/>
                <a:ea typeface="+mj-ea"/>
              </a:rPr>
              <a:t>如廠商</a:t>
            </a:r>
            <a:r>
              <a:rPr lang="zh-TW" altLang="en-US" sz="2600" b="1">
                <a:solidFill>
                  <a:srgbClr val="000099"/>
                </a:solidFill>
                <a:latin typeface="+mj-ea"/>
                <a:ea typeface="+mj-ea"/>
              </a:rPr>
              <a:t>須檢附「中華民國</a:t>
            </a:r>
            <a:r>
              <a:rPr lang="zh-TW" altLang="en-US" sz="2600" b="1" smtClean="0">
                <a:solidFill>
                  <a:srgbClr val="000099"/>
                </a:solidFill>
                <a:latin typeface="+mj-ea"/>
                <a:ea typeface="+mj-ea"/>
              </a:rPr>
              <a:t>旅行業</a:t>
            </a:r>
            <a:r>
              <a:rPr lang="zh-TW" altLang="en-US" sz="2600" b="1">
                <a:solidFill>
                  <a:srgbClr val="000099"/>
                </a:solidFill>
                <a:latin typeface="+mj-ea"/>
                <a:ea typeface="+mj-ea"/>
              </a:rPr>
              <a:t>品質保障協會之會員證件證明</a:t>
            </a:r>
            <a:r>
              <a:rPr lang="zh-TW" altLang="en-US" sz="2600" b="1" smtClean="0">
                <a:solidFill>
                  <a:srgbClr val="000099"/>
                </a:solidFill>
                <a:latin typeface="+mj-ea"/>
                <a:ea typeface="+mj-ea"/>
              </a:rPr>
              <a:t>」、</a:t>
            </a:r>
            <a:r>
              <a:rPr lang="zh-TW" altLang="en-US" sz="2600" b="1">
                <a:solidFill>
                  <a:srgbClr val="000099"/>
                </a:solidFill>
                <a:latin typeface="+mj-ea"/>
              </a:rPr>
              <a:t>「電梯協會</a:t>
            </a:r>
            <a:r>
              <a:rPr lang="zh-TW" altLang="en-US" sz="2600" b="1" smtClean="0">
                <a:solidFill>
                  <a:srgbClr val="000099"/>
                </a:solidFill>
                <a:latin typeface="+mj-ea"/>
              </a:rPr>
              <a:t>」等 </a:t>
            </a:r>
            <a:r>
              <a:rPr lang="zh-TW" altLang="en-US" sz="2600" b="1" smtClean="0">
                <a:solidFill>
                  <a:srgbClr val="000099"/>
                </a:solidFill>
                <a:latin typeface="+mj-ea"/>
                <a:ea typeface="+mj-ea"/>
              </a:rPr>
              <a:t>。</a:t>
            </a:r>
            <a:endParaRPr lang="en-US" altLang="zh-TW" sz="2600" b="1" dirty="0">
              <a:latin typeface="+mj-ea"/>
              <a:ea typeface="+mj-ea"/>
            </a:endParaRPr>
          </a:p>
        </p:txBody>
      </p:sp>
      <p:sp>
        <p:nvSpPr>
          <p:cNvPr id="6" name="Rectangle 2">
            <a:extLst>
              <a:ext uri="{FF2B5EF4-FFF2-40B4-BE49-F238E27FC236}"/>
            </a:extLst>
          </p:cNvPr>
          <p:cNvSpPr>
            <a:spLocks noChangeArrowheads="1"/>
          </p:cNvSpPr>
          <p:nvPr/>
        </p:nvSpPr>
        <p:spPr bwMode="auto">
          <a:xfrm>
            <a:off x="2267744" y="456442"/>
            <a:ext cx="4320479" cy="587375"/>
          </a:xfrm>
          <a:prstGeom prst="rect">
            <a:avLst/>
          </a:prstGeom>
          <a:noFill/>
          <a:ln w="9525">
            <a:noFill/>
            <a:miter lim="800000"/>
            <a:headEnd/>
            <a:tailEnd/>
          </a:ln>
        </p:spPr>
        <p:txBody>
          <a:bodyPr anchor="b"/>
          <a:lstStyle/>
          <a:p>
            <a:pPr>
              <a:lnSpc>
                <a:spcPct val="90000"/>
              </a:lnSpc>
              <a:defRPr/>
            </a:pPr>
            <a:r>
              <a:rPr lang="zh-TW" altLang="en-US" sz="3200" b="1" spc="-100">
                <a:solidFill>
                  <a:srgbClr val="003399"/>
                </a:solidFill>
                <a:latin typeface="微軟正黑體" panose="020B0604030504040204" pitchFamily="34" charset="-120"/>
                <a:ea typeface="微軟正黑體" panose="020B0604030504040204" pitchFamily="34" charset="-120"/>
              </a:rPr>
              <a:t>投標廠商資格訂定事項</a:t>
            </a:r>
            <a:endParaRPr lang="en-US" altLang="zh-TW" sz="3200" b="1" spc="-100" smtClean="0">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767216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32</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980728"/>
            <a:ext cx="8785225" cy="5472831"/>
          </a:xfrm>
        </p:spPr>
        <p:txBody>
          <a:bodyPr/>
          <a:lstStyle/>
          <a:p>
            <a:pPr marL="268288" indent="-268288" algn="just" eaLnBrk="1" hangingPunct="1">
              <a:spcBef>
                <a:spcPts val="0"/>
              </a:spcBef>
              <a:buClr>
                <a:srgbClr val="000099"/>
              </a:buClr>
              <a:buFont typeface="Wingdings" panose="05000000000000000000" pitchFamily="2" charset="2"/>
              <a:buChar char="l"/>
              <a:defRPr/>
            </a:pPr>
            <a:r>
              <a:rPr lang="zh-TW" altLang="en-US" sz="2600" b="1">
                <a:solidFill>
                  <a:srgbClr val="0000FF"/>
                </a:solidFill>
                <a:latin typeface="+mj-ea"/>
                <a:ea typeface="+mj-ea"/>
              </a:rPr>
              <a:t>建築師法第</a:t>
            </a:r>
            <a:r>
              <a:rPr lang="en-US" altLang="zh-TW" sz="2600" b="1" smtClean="0">
                <a:solidFill>
                  <a:srgbClr val="0000FF"/>
                </a:solidFill>
                <a:latin typeface="+mj-ea"/>
                <a:ea typeface="+mj-ea"/>
              </a:rPr>
              <a:t>28</a:t>
            </a:r>
            <a:r>
              <a:rPr lang="zh-TW" altLang="en-US" sz="2600" b="1" smtClean="0">
                <a:solidFill>
                  <a:srgbClr val="0000FF"/>
                </a:solidFill>
                <a:latin typeface="+mj-ea"/>
                <a:ea typeface="+mj-ea"/>
              </a:rPr>
              <a:t>條第</a:t>
            </a:r>
            <a:r>
              <a:rPr lang="en-US" altLang="zh-TW" sz="2600" b="1" smtClean="0">
                <a:solidFill>
                  <a:srgbClr val="0000FF"/>
                </a:solidFill>
                <a:latin typeface="+mj-ea"/>
                <a:ea typeface="+mj-ea"/>
              </a:rPr>
              <a:t>1</a:t>
            </a:r>
            <a:r>
              <a:rPr lang="zh-TW" altLang="en-US" sz="2600" b="1" smtClean="0">
                <a:solidFill>
                  <a:srgbClr val="0000FF"/>
                </a:solidFill>
                <a:latin typeface="+mj-ea"/>
                <a:ea typeface="+mj-ea"/>
              </a:rPr>
              <a:t>項</a:t>
            </a:r>
            <a:endParaRPr lang="zh-TW" altLang="en-US" sz="2600" b="1" dirty="0">
              <a:solidFill>
                <a:srgbClr val="0000FF"/>
              </a:solidFill>
              <a:latin typeface="+mj-ea"/>
              <a:ea typeface="+mj-ea"/>
            </a:endParaRPr>
          </a:p>
          <a:p>
            <a:pPr marL="174625" indent="360363" algn="just">
              <a:spcBef>
                <a:spcPts val="0"/>
              </a:spcBef>
              <a:buClr>
                <a:srgbClr val="660033"/>
              </a:buClr>
              <a:buNone/>
              <a:defRPr/>
            </a:pPr>
            <a:r>
              <a:rPr lang="zh-TW" altLang="en-US" sz="2600" b="1" u="sng">
                <a:solidFill>
                  <a:srgbClr val="000099"/>
                </a:solidFill>
                <a:latin typeface="+mj-ea"/>
                <a:ea typeface="+mj-ea"/>
              </a:rPr>
              <a:t>建築師</a:t>
            </a:r>
            <a:r>
              <a:rPr lang="zh-TW" altLang="en-US" sz="2600" b="1">
                <a:solidFill>
                  <a:srgbClr val="000099"/>
                </a:solidFill>
                <a:latin typeface="+mj-ea"/>
                <a:ea typeface="+mj-ea"/>
              </a:rPr>
              <a:t>領得開業證書後，</a:t>
            </a:r>
            <a:r>
              <a:rPr lang="zh-TW" altLang="en-US" sz="2600" b="1" u="sng">
                <a:solidFill>
                  <a:srgbClr val="000099"/>
                </a:solidFill>
                <a:latin typeface="+mj-ea"/>
                <a:ea typeface="+mj-ea"/>
              </a:rPr>
              <a:t>非加入該管</a:t>
            </a:r>
            <a:r>
              <a:rPr lang="zh-TW" altLang="en-US" sz="2600" b="1">
                <a:solidFill>
                  <a:srgbClr val="000099"/>
                </a:solidFill>
                <a:latin typeface="+mj-ea"/>
                <a:ea typeface="+mj-ea"/>
              </a:rPr>
              <a:t>直轄市、縣（市）</a:t>
            </a:r>
            <a:r>
              <a:rPr lang="zh-TW" altLang="en-US" sz="2600" b="1" u="sng">
                <a:solidFill>
                  <a:srgbClr val="000099"/>
                </a:solidFill>
                <a:latin typeface="+mj-ea"/>
                <a:ea typeface="+mj-ea"/>
              </a:rPr>
              <a:t>建築師公會</a:t>
            </a:r>
            <a:r>
              <a:rPr lang="zh-TW" altLang="en-US" sz="2600" b="1">
                <a:solidFill>
                  <a:srgbClr val="000099"/>
                </a:solidFill>
                <a:latin typeface="+mj-ea"/>
                <a:ea typeface="+mj-ea"/>
              </a:rPr>
              <a:t>，</a:t>
            </a:r>
            <a:r>
              <a:rPr lang="zh-TW" altLang="en-US" sz="2600" b="1" u="sng">
                <a:solidFill>
                  <a:srgbClr val="000099"/>
                </a:solidFill>
                <a:latin typeface="+mj-ea"/>
                <a:ea typeface="+mj-ea"/>
              </a:rPr>
              <a:t>不得執行業務</a:t>
            </a:r>
            <a:r>
              <a:rPr lang="zh-TW" altLang="en-US" sz="2600" b="1">
                <a:solidFill>
                  <a:srgbClr val="000099"/>
                </a:solidFill>
                <a:latin typeface="+mj-ea"/>
                <a:ea typeface="+mj-ea"/>
              </a:rPr>
              <a:t>；建築師公會對建築師之申請入會，不得</a:t>
            </a:r>
            <a:r>
              <a:rPr lang="zh-TW" altLang="en-US" sz="2600" b="1" smtClean="0">
                <a:solidFill>
                  <a:srgbClr val="000099"/>
                </a:solidFill>
                <a:latin typeface="+mj-ea"/>
                <a:ea typeface="+mj-ea"/>
              </a:rPr>
              <a:t>拒絕。</a:t>
            </a:r>
            <a:endParaRPr lang="en-US" altLang="zh-TW" sz="2600" b="1" smtClean="0">
              <a:solidFill>
                <a:srgbClr val="000099"/>
              </a:solidFill>
              <a:latin typeface="+mj-ea"/>
              <a:ea typeface="+mj-ea"/>
            </a:endParaRPr>
          </a:p>
          <a:p>
            <a:pPr marL="268288" indent="-268288" algn="just" eaLnBrk="1" hangingPunct="1">
              <a:spcBef>
                <a:spcPts val="0"/>
              </a:spcBef>
              <a:buClr>
                <a:srgbClr val="000099"/>
              </a:buClr>
              <a:buFont typeface="Wingdings" panose="05000000000000000000" pitchFamily="2" charset="2"/>
              <a:buChar char="l"/>
              <a:defRPr/>
            </a:pPr>
            <a:r>
              <a:rPr lang="zh-TW" altLang="en-US" sz="2600" b="1" smtClean="0">
                <a:solidFill>
                  <a:srgbClr val="0000FF"/>
                </a:solidFill>
                <a:latin typeface="+mj-ea"/>
                <a:ea typeface="+mj-ea"/>
              </a:rPr>
              <a:t>技師法第</a:t>
            </a:r>
            <a:r>
              <a:rPr lang="en-US" altLang="zh-TW" sz="2600" b="1" smtClean="0">
                <a:solidFill>
                  <a:srgbClr val="0000FF"/>
                </a:solidFill>
                <a:latin typeface="+mj-ea"/>
                <a:ea typeface="+mj-ea"/>
              </a:rPr>
              <a:t>24</a:t>
            </a:r>
            <a:r>
              <a:rPr lang="zh-TW" altLang="en-US" sz="2600" b="1" smtClean="0">
                <a:solidFill>
                  <a:srgbClr val="0000FF"/>
                </a:solidFill>
                <a:latin typeface="+mj-ea"/>
                <a:ea typeface="+mj-ea"/>
              </a:rPr>
              <a:t>條</a:t>
            </a:r>
            <a:endParaRPr lang="zh-TW" altLang="en-US" sz="2600" b="1">
              <a:solidFill>
                <a:srgbClr val="0000FF"/>
              </a:solidFill>
              <a:latin typeface="+mj-ea"/>
              <a:ea typeface="+mj-ea"/>
            </a:endParaRPr>
          </a:p>
          <a:p>
            <a:pPr marL="174625" indent="360363" algn="just">
              <a:spcBef>
                <a:spcPts val="0"/>
              </a:spcBef>
              <a:buClr>
                <a:srgbClr val="660033"/>
              </a:buClr>
              <a:buNone/>
              <a:defRPr/>
            </a:pPr>
            <a:r>
              <a:rPr lang="zh-TW" altLang="en-US" sz="2600" b="1" u="sng">
                <a:solidFill>
                  <a:srgbClr val="000099"/>
                </a:solidFill>
                <a:latin typeface="+mj-ea"/>
                <a:ea typeface="+mj-ea"/>
              </a:rPr>
              <a:t>技師非加入該科技師公會</a:t>
            </a:r>
            <a:r>
              <a:rPr lang="zh-TW" altLang="en-US" sz="2600" b="1">
                <a:solidFill>
                  <a:srgbClr val="000099"/>
                </a:solidFill>
                <a:latin typeface="+mj-ea"/>
                <a:ea typeface="+mj-ea"/>
              </a:rPr>
              <a:t>，</a:t>
            </a:r>
            <a:r>
              <a:rPr lang="zh-TW" altLang="en-US" sz="2600" b="1" u="sng">
                <a:solidFill>
                  <a:srgbClr val="000099"/>
                </a:solidFill>
                <a:latin typeface="+mj-ea"/>
                <a:ea typeface="+mj-ea"/>
              </a:rPr>
              <a:t>不得執業</a:t>
            </a:r>
            <a:r>
              <a:rPr lang="zh-TW" altLang="en-US" sz="2600" b="1">
                <a:solidFill>
                  <a:srgbClr val="000099"/>
                </a:solidFill>
                <a:latin typeface="+mj-ea"/>
                <a:ea typeface="+mj-ea"/>
              </a:rPr>
              <a:t>，技師公會亦不得拒絕其加入</a:t>
            </a:r>
            <a:r>
              <a:rPr lang="zh-TW" altLang="en-US" sz="2600" b="1" smtClean="0">
                <a:solidFill>
                  <a:srgbClr val="000099"/>
                </a:solidFill>
                <a:latin typeface="+mj-ea"/>
                <a:ea typeface="+mj-ea"/>
              </a:rPr>
              <a:t>。</a:t>
            </a:r>
            <a:endParaRPr lang="en-US" altLang="zh-TW" sz="2600" b="1" smtClean="0">
              <a:solidFill>
                <a:srgbClr val="000099"/>
              </a:solidFill>
              <a:latin typeface="+mj-ea"/>
              <a:ea typeface="+mj-ea"/>
            </a:endParaRPr>
          </a:p>
          <a:p>
            <a:pPr marL="268288" indent="-268288" algn="just" eaLnBrk="1" hangingPunct="1">
              <a:spcBef>
                <a:spcPts val="0"/>
              </a:spcBef>
              <a:buClr>
                <a:srgbClr val="000099"/>
              </a:buClr>
              <a:buFont typeface="Wingdings" panose="05000000000000000000" pitchFamily="2" charset="2"/>
              <a:buChar char="l"/>
              <a:defRPr/>
            </a:pPr>
            <a:r>
              <a:rPr lang="zh-TW" altLang="en-US" sz="2600" b="1" smtClean="0">
                <a:solidFill>
                  <a:srgbClr val="0000FF"/>
                </a:solidFill>
                <a:latin typeface="+mj-ea"/>
                <a:ea typeface="+mj-ea"/>
              </a:rPr>
              <a:t>營造業法第</a:t>
            </a:r>
            <a:r>
              <a:rPr lang="en-US" altLang="zh-TW" sz="2600" b="1" smtClean="0">
                <a:solidFill>
                  <a:srgbClr val="0000FF"/>
                </a:solidFill>
                <a:latin typeface="+mj-ea"/>
                <a:ea typeface="+mj-ea"/>
              </a:rPr>
              <a:t>4</a:t>
            </a:r>
            <a:r>
              <a:rPr lang="zh-TW" altLang="en-US" sz="2600" b="1" smtClean="0">
                <a:solidFill>
                  <a:srgbClr val="0000FF"/>
                </a:solidFill>
                <a:latin typeface="+mj-ea"/>
                <a:ea typeface="+mj-ea"/>
              </a:rPr>
              <a:t>條第</a:t>
            </a:r>
            <a:r>
              <a:rPr lang="en-US" altLang="zh-TW" sz="2600" b="1" smtClean="0">
                <a:solidFill>
                  <a:srgbClr val="0000FF"/>
                </a:solidFill>
                <a:latin typeface="+mj-ea"/>
                <a:ea typeface="+mj-ea"/>
              </a:rPr>
              <a:t>1</a:t>
            </a:r>
            <a:r>
              <a:rPr lang="zh-TW" altLang="en-US" sz="2600" b="1" smtClean="0">
                <a:solidFill>
                  <a:srgbClr val="0000FF"/>
                </a:solidFill>
                <a:latin typeface="+mj-ea"/>
                <a:ea typeface="+mj-ea"/>
              </a:rPr>
              <a:t>項</a:t>
            </a:r>
            <a:endParaRPr lang="zh-TW" altLang="en-US" sz="2600" b="1">
              <a:solidFill>
                <a:srgbClr val="0000FF"/>
              </a:solidFill>
              <a:latin typeface="+mj-ea"/>
              <a:ea typeface="+mj-ea"/>
            </a:endParaRPr>
          </a:p>
          <a:p>
            <a:pPr marL="174625" indent="360363" algn="just">
              <a:spcBef>
                <a:spcPts val="0"/>
              </a:spcBef>
              <a:buClr>
                <a:srgbClr val="660033"/>
              </a:buClr>
              <a:buNone/>
              <a:defRPr/>
            </a:pPr>
            <a:r>
              <a:rPr lang="zh-TW" altLang="en-US" sz="2600" b="1" u="sng">
                <a:solidFill>
                  <a:srgbClr val="000099"/>
                </a:solidFill>
                <a:latin typeface="+mj-ea"/>
                <a:ea typeface="+mj-ea"/>
              </a:rPr>
              <a:t>營造業</a:t>
            </a:r>
            <a:r>
              <a:rPr lang="zh-TW" altLang="en-US" sz="2600" b="1">
                <a:solidFill>
                  <a:srgbClr val="000099"/>
                </a:solidFill>
                <a:latin typeface="+mj-ea"/>
                <a:ea typeface="+mj-ea"/>
              </a:rPr>
              <a:t>非經許可，</a:t>
            </a:r>
            <a:r>
              <a:rPr lang="zh-TW" altLang="en-US" sz="2600" b="1" u="sng">
                <a:solidFill>
                  <a:srgbClr val="000099"/>
                </a:solidFill>
                <a:latin typeface="+mj-ea"/>
                <a:ea typeface="+mj-ea"/>
              </a:rPr>
              <a:t>領有登記證書</a:t>
            </a:r>
            <a:r>
              <a:rPr lang="zh-TW" altLang="en-US" sz="2600" b="1">
                <a:solidFill>
                  <a:srgbClr val="000099"/>
                </a:solidFill>
                <a:latin typeface="+mj-ea"/>
                <a:ea typeface="+mj-ea"/>
              </a:rPr>
              <a:t>，</a:t>
            </a:r>
            <a:r>
              <a:rPr lang="zh-TW" altLang="en-US" sz="2600" b="1" u="sng">
                <a:solidFill>
                  <a:srgbClr val="000099"/>
                </a:solidFill>
                <a:latin typeface="+mj-ea"/>
                <a:ea typeface="+mj-ea"/>
              </a:rPr>
              <a:t>並加入營造業公會</a:t>
            </a:r>
            <a:r>
              <a:rPr lang="zh-TW" altLang="en-US" sz="2600" b="1">
                <a:solidFill>
                  <a:srgbClr val="000099"/>
                </a:solidFill>
                <a:latin typeface="+mj-ea"/>
                <a:ea typeface="+mj-ea"/>
              </a:rPr>
              <a:t>，</a:t>
            </a:r>
            <a:r>
              <a:rPr lang="zh-TW" altLang="en-US" sz="2600" b="1" u="sng">
                <a:solidFill>
                  <a:srgbClr val="000099"/>
                </a:solidFill>
                <a:latin typeface="+mj-ea"/>
                <a:ea typeface="+mj-ea"/>
              </a:rPr>
              <a:t>不得營業</a:t>
            </a:r>
            <a:r>
              <a:rPr lang="zh-TW" altLang="en-US" sz="2600" b="1" smtClean="0">
                <a:solidFill>
                  <a:srgbClr val="000099"/>
                </a:solidFill>
                <a:latin typeface="+mj-ea"/>
                <a:ea typeface="+mj-ea"/>
              </a:rPr>
              <a:t>。</a:t>
            </a:r>
            <a:endParaRPr lang="en-US" altLang="zh-TW" sz="2600" b="1" smtClean="0">
              <a:solidFill>
                <a:srgbClr val="000099"/>
              </a:solidFill>
              <a:latin typeface="+mj-ea"/>
              <a:ea typeface="+mj-ea"/>
            </a:endParaRPr>
          </a:p>
          <a:p>
            <a:pPr marL="268288" indent="-268288" algn="just" eaLnBrk="1" hangingPunct="1">
              <a:buClr>
                <a:srgbClr val="000099"/>
              </a:buClr>
              <a:buFont typeface="Wingdings" panose="05000000000000000000" pitchFamily="2" charset="2"/>
              <a:buChar char="l"/>
              <a:defRPr/>
            </a:pPr>
            <a:r>
              <a:rPr lang="zh-TW" altLang="en-US" sz="2600" b="1">
                <a:solidFill>
                  <a:srgbClr val="0000FF"/>
                </a:solidFill>
                <a:latin typeface="+mj-ea"/>
                <a:ea typeface="+mj-ea"/>
              </a:rPr>
              <a:t>冷凍空調業管理條例第</a:t>
            </a:r>
            <a:r>
              <a:rPr lang="en-US" altLang="zh-TW" sz="2600" b="1">
                <a:solidFill>
                  <a:srgbClr val="0000FF"/>
                </a:solidFill>
                <a:latin typeface="+mj-ea"/>
                <a:ea typeface="+mj-ea"/>
              </a:rPr>
              <a:t>5</a:t>
            </a:r>
            <a:r>
              <a:rPr lang="zh-TW" altLang="en-US" sz="2600" b="1">
                <a:solidFill>
                  <a:srgbClr val="0000FF"/>
                </a:solidFill>
                <a:latin typeface="+mj-ea"/>
                <a:ea typeface="+mj-ea"/>
              </a:rPr>
              <a:t>條第</a:t>
            </a:r>
            <a:r>
              <a:rPr lang="en-US" altLang="zh-TW" sz="2600" b="1">
                <a:solidFill>
                  <a:srgbClr val="0000FF"/>
                </a:solidFill>
                <a:latin typeface="+mj-ea"/>
                <a:ea typeface="+mj-ea"/>
              </a:rPr>
              <a:t>1</a:t>
            </a:r>
            <a:r>
              <a:rPr lang="zh-TW" altLang="en-US" sz="2600" b="1">
                <a:solidFill>
                  <a:srgbClr val="0000FF"/>
                </a:solidFill>
                <a:latin typeface="+mj-ea"/>
                <a:ea typeface="+mj-ea"/>
              </a:rPr>
              <a:t>項</a:t>
            </a:r>
          </a:p>
          <a:p>
            <a:pPr marL="174625" indent="360363" algn="just">
              <a:buClr>
                <a:srgbClr val="660033"/>
              </a:buClr>
              <a:buNone/>
              <a:defRPr/>
            </a:pPr>
            <a:r>
              <a:rPr lang="zh-TW" altLang="en-US" sz="2600" b="1" u="sng">
                <a:solidFill>
                  <a:srgbClr val="000099"/>
                </a:solidFill>
                <a:latin typeface="+mj-ea"/>
                <a:ea typeface="+mj-ea"/>
              </a:rPr>
              <a:t>冷凍空調業非</a:t>
            </a:r>
            <a:r>
              <a:rPr lang="zh-TW" altLang="en-US" sz="2600" b="1">
                <a:solidFill>
                  <a:srgbClr val="000099"/>
                </a:solidFill>
                <a:latin typeface="+mj-ea"/>
                <a:ea typeface="+mj-ea"/>
              </a:rPr>
              <a:t>向所在地直轄市或縣 </a:t>
            </a:r>
            <a:r>
              <a:rPr lang="en-US" altLang="zh-TW" sz="2600" b="1">
                <a:solidFill>
                  <a:srgbClr val="000099"/>
                </a:solidFill>
                <a:latin typeface="+mj-ea"/>
                <a:ea typeface="+mj-ea"/>
              </a:rPr>
              <a:t>(</a:t>
            </a:r>
            <a:r>
              <a:rPr lang="zh-TW" altLang="en-US" sz="2600" b="1">
                <a:solidFill>
                  <a:srgbClr val="000099"/>
                </a:solidFill>
                <a:latin typeface="+mj-ea"/>
                <a:ea typeface="+mj-ea"/>
              </a:rPr>
              <a:t>市</a:t>
            </a:r>
            <a:r>
              <a:rPr lang="en-US" altLang="zh-TW" sz="2600" b="1">
                <a:solidFill>
                  <a:srgbClr val="000099"/>
                </a:solidFill>
                <a:latin typeface="+mj-ea"/>
                <a:ea typeface="+mj-ea"/>
              </a:rPr>
              <a:t>) </a:t>
            </a:r>
            <a:r>
              <a:rPr lang="zh-TW" altLang="en-US" sz="2600" b="1">
                <a:solidFill>
                  <a:srgbClr val="000099"/>
                </a:solidFill>
                <a:latin typeface="+mj-ea"/>
                <a:ea typeface="+mj-ea"/>
              </a:rPr>
              <a:t>主管機關許可，</a:t>
            </a:r>
            <a:r>
              <a:rPr lang="zh-TW" altLang="en-US" sz="2600" b="1" u="sng">
                <a:solidFill>
                  <a:srgbClr val="000099"/>
                </a:solidFill>
                <a:latin typeface="+mj-ea"/>
                <a:ea typeface="+mj-ea"/>
              </a:rPr>
              <a:t>領有登記證書</a:t>
            </a:r>
            <a:r>
              <a:rPr lang="zh-TW" altLang="en-US" sz="2600" b="1">
                <a:solidFill>
                  <a:srgbClr val="000099"/>
                </a:solidFill>
                <a:latin typeface="+mj-ea"/>
                <a:ea typeface="+mj-ea"/>
              </a:rPr>
              <a:t>，並於</a:t>
            </a:r>
            <a:r>
              <a:rPr lang="zh-TW" altLang="en-US" sz="2600" b="1" u="sng">
                <a:solidFill>
                  <a:srgbClr val="000099"/>
                </a:solidFill>
                <a:latin typeface="+mj-ea"/>
                <a:ea typeface="+mj-ea"/>
              </a:rPr>
              <a:t>一個月內加入</a:t>
            </a:r>
            <a:r>
              <a:rPr lang="zh-TW" altLang="en-US" sz="2600" b="1">
                <a:solidFill>
                  <a:srgbClr val="000099"/>
                </a:solidFill>
                <a:latin typeface="+mj-ea"/>
                <a:ea typeface="+mj-ea"/>
              </a:rPr>
              <a:t>冷凍空調工程工業同業</a:t>
            </a:r>
            <a:r>
              <a:rPr lang="zh-TW" altLang="en-US" sz="2600" b="1" u="sng">
                <a:solidFill>
                  <a:srgbClr val="000099"/>
                </a:solidFill>
                <a:latin typeface="+mj-ea"/>
                <a:ea typeface="+mj-ea"/>
              </a:rPr>
              <a:t>公會</a:t>
            </a:r>
            <a:r>
              <a:rPr lang="zh-TW" altLang="en-US" sz="2600" b="1">
                <a:solidFill>
                  <a:srgbClr val="000099"/>
                </a:solidFill>
                <a:latin typeface="+mj-ea"/>
                <a:ea typeface="+mj-ea"/>
              </a:rPr>
              <a:t>，</a:t>
            </a:r>
            <a:r>
              <a:rPr lang="zh-TW" altLang="en-US" sz="2600" b="1" u="sng">
                <a:solidFill>
                  <a:srgbClr val="000099"/>
                </a:solidFill>
                <a:latin typeface="+mj-ea"/>
                <a:ea typeface="+mj-ea"/>
              </a:rPr>
              <a:t>不得營業</a:t>
            </a:r>
            <a:r>
              <a:rPr lang="zh-TW" altLang="en-US" sz="2600" b="1">
                <a:solidFill>
                  <a:srgbClr val="000099"/>
                </a:solidFill>
                <a:latin typeface="+mj-ea"/>
                <a:ea typeface="+mj-ea"/>
              </a:rPr>
              <a:t>。</a:t>
            </a:r>
            <a:endParaRPr lang="en-US" altLang="zh-TW" sz="2600" b="1">
              <a:solidFill>
                <a:srgbClr val="000099"/>
              </a:solidFill>
              <a:latin typeface="+mj-ea"/>
              <a:ea typeface="+mj-ea"/>
            </a:endParaRPr>
          </a:p>
          <a:p>
            <a:pPr marL="174625" indent="360363" algn="just">
              <a:spcBef>
                <a:spcPts val="0"/>
              </a:spcBef>
              <a:buClr>
                <a:srgbClr val="660033"/>
              </a:buClr>
              <a:buNone/>
              <a:defRPr/>
            </a:pPr>
            <a:endParaRPr lang="en-US" altLang="zh-TW" sz="2600" b="1">
              <a:latin typeface="+mj-ea"/>
              <a:ea typeface="+mj-ea"/>
            </a:endParaRPr>
          </a:p>
          <a:p>
            <a:pPr marL="174625" indent="727075" algn="just">
              <a:spcBef>
                <a:spcPts val="0"/>
              </a:spcBef>
              <a:buClr>
                <a:srgbClr val="660033"/>
              </a:buClr>
              <a:buNone/>
              <a:defRPr/>
            </a:pPr>
            <a:endParaRPr lang="en-US" altLang="zh-TW" sz="2600" b="1" dirty="0">
              <a:latin typeface="+mj-ea"/>
              <a:ea typeface="+mj-ea"/>
            </a:endParaRPr>
          </a:p>
        </p:txBody>
      </p:sp>
      <p:sp>
        <p:nvSpPr>
          <p:cNvPr id="6" name="Rectangle 2">
            <a:extLst>
              <a:ext uri="{FF2B5EF4-FFF2-40B4-BE49-F238E27FC236}"/>
            </a:extLst>
          </p:cNvPr>
          <p:cNvSpPr>
            <a:spLocks noChangeArrowheads="1"/>
          </p:cNvSpPr>
          <p:nvPr/>
        </p:nvSpPr>
        <p:spPr bwMode="auto">
          <a:xfrm>
            <a:off x="395537" y="441325"/>
            <a:ext cx="7128791" cy="587375"/>
          </a:xfrm>
          <a:prstGeom prst="rect">
            <a:avLst/>
          </a:prstGeom>
          <a:noFill/>
          <a:ln w="9525">
            <a:noFill/>
            <a:miter lim="800000"/>
            <a:headEnd/>
            <a:tailEnd/>
          </a:ln>
        </p:spPr>
        <p:txBody>
          <a:bodyPr anchor="b"/>
          <a:lstStyle/>
          <a:p>
            <a:pPr>
              <a:lnSpc>
                <a:spcPct val="90000"/>
              </a:lnSpc>
              <a:defRPr/>
            </a:pPr>
            <a:r>
              <a:rPr lang="zh-TW" altLang="en-US" sz="3200" b="1" spc="-100" smtClean="0">
                <a:solidFill>
                  <a:srgbClr val="003399"/>
                </a:solidFill>
                <a:latin typeface="+mj-ea"/>
                <a:ea typeface="+mj-ea"/>
              </a:rPr>
              <a:t>應加入公會始得營業、執業、開業規定</a:t>
            </a:r>
            <a:endParaRPr lang="zh-TW" altLang="en-US" sz="3200" b="1" spc="-100" dirty="0">
              <a:solidFill>
                <a:srgbClr val="0000FF"/>
              </a:solidFill>
              <a:latin typeface="+mj-ea"/>
              <a:ea typeface="+mj-ea"/>
            </a:endParaRPr>
          </a:p>
        </p:txBody>
      </p:sp>
    </p:spTree>
    <p:extLst>
      <p:ext uri="{BB962C8B-B14F-4D97-AF65-F5344CB8AC3E}">
        <p14:creationId xmlns:p14="http://schemas.microsoft.com/office/powerpoint/2010/main" val="22231133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33</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1052512"/>
            <a:ext cx="8785225" cy="5805488"/>
          </a:xfrm>
        </p:spPr>
        <p:txBody>
          <a:bodyPr/>
          <a:lstStyle/>
          <a:p>
            <a:pPr marL="268288" indent="-268288" algn="just" eaLnBrk="1" hangingPunct="1">
              <a:buClr>
                <a:srgbClr val="000099"/>
              </a:buClr>
              <a:buFont typeface="Wingdings" panose="05000000000000000000" pitchFamily="2" charset="2"/>
              <a:buChar char="l"/>
              <a:defRPr/>
            </a:pPr>
            <a:r>
              <a:rPr lang="zh-TW" altLang="en-US" sz="2600" b="1" smtClean="0">
                <a:solidFill>
                  <a:srgbClr val="0000FF"/>
                </a:solidFill>
                <a:latin typeface="+mj-ea"/>
                <a:ea typeface="+mj-ea"/>
              </a:rPr>
              <a:t>自來</a:t>
            </a:r>
            <a:r>
              <a:rPr lang="zh-TW" altLang="en-US" sz="2600" b="1">
                <a:solidFill>
                  <a:srgbClr val="0000FF"/>
                </a:solidFill>
                <a:latin typeface="+mj-ea"/>
                <a:ea typeface="+mj-ea"/>
              </a:rPr>
              <a:t>水管承裝商管理辦法第</a:t>
            </a:r>
            <a:r>
              <a:rPr lang="en-US" altLang="zh-TW" sz="2600" b="1" smtClean="0">
                <a:solidFill>
                  <a:srgbClr val="0000FF"/>
                </a:solidFill>
                <a:latin typeface="+mj-ea"/>
                <a:ea typeface="+mj-ea"/>
              </a:rPr>
              <a:t>3</a:t>
            </a:r>
            <a:r>
              <a:rPr lang="zh-TW" altLang="en-US" sz="2600" b="1" smtClean="0">
                <a:solidFill>
                  <a:srgbClr val="0000FF"/>
                </a:solidFill>
                <a:latin typeface="+mj-ea"/>
                <a:ea typeface="+mj-ea"/>
              </a:rPr>
              <a:t>條第</a:t>
            </a:r>
            <a:r>
              <a:rPr lang="en-US" altLang="zh-TW" sz="2600" b="1" smtClean="0">
                <a:solidFill>
                  <a:srgbClr val="0000FF"/>
                </a:solidFill>
                <a:latin typeface="+mj-ea"/>
                <a:ea typeface="+mj-ea"/>
              </a:rPr>
              <a:t>2</a:t>
            </a:r>
            <a:r>
              <a:rPr lang="zh-TW" altLang="en-US" sz="2600" b="1" smtClean="0">
                <a:solidFill>
                  <a:srgbClr val="0000FF"/>
                </a:solidFill>
                <a:latin typeface="+mj-ea"/>
                <a:ea typeface="+mj-ea"/>
              </a:rPr>
              <a:t>項</a:t>
            </a:r>
            <a:endParaRPr lang="zh-TW" altLang="en-US" sz="2600" b="1" dirty="0">
              <a:solidFill>
                <a:srgbClr val="0000FF"/>
              </a:solidFill>
              <a:latin typeface="+mj-ea"/>
              <a:ea typeface="+mj-ea"/>
            </a:endParaRPr>
          </a:p>
          <a:p>
            <a:pPr marL="174625" indent="360363" algn="just">
              <a:buClr>
                <a:srgbClr val="660033"/>
              </a:buClr>
              <a:buNone/>
              <a:defRPr/>
            </a:pPr>
            <a:r>
              <a:rPr lang="zh-TW" altLang="en-US" sz="2600" b="1">
                <a:solidFill>
                  <a:srgbClr val="000099"/>
                </a:solidFill>
                <a:latin typeface="+mj-ea"/>
                <a:ea typeface="+mj-ea"/>
              </a:rPr>
              <a:t>承裝商應於取得籌設許可之日起六個月內辦妥公司或商業登記後，加入</a:t>
            </a:r>
            <a:r>
              <a:rPr lang="zh-TW" altLang="en-US" sz="2600" b="1" u="sng" smtClean="0">
                <a:solidFill>
                  <a:srgbClr val="000099"/>
                </a:solidFill>
                <a:latin typeface="+mj-ea"/>
                <a:ea typeface="+mj-ea"/>
              </a:rPr>
              <a:t>水管</a:t>
            </a:r>
            <a:r>
              <a:rPr lang="zh-TW" altLang="en-US" sz="2600" b="1" u="sng">
                <a:solidFill>
                  <a:srgbClr val="000099"/>
                </a:solidFill>
                <a:latin typeface="+mj-ea"/>
                <a:ea typeface="+mj-ea"/>
              </a:rPr>
              <a:t>工程相關同業公會</a:t>
            </a:r>
            <a:r>
              <a:rPr lang="zh-TW" altLang="en-US" sz="2600" b="1">
                <a:solidFill>
                  <a:srgbClr val="000099"/>
                </a:solidFill>
                <a:latin typeface="+mj-ea"/>
                <a:ea typeface="+mj-ea"/>
              </a:rPr>
              <a:t>並檢附公司或商業登記證明文件及籌設許可文件影</a:t>
            </a:r>
            <a:r>
              <a:rPr lang="zh-TW" altLang="en-US" sz="2600" b="1" smtClean="0">
                <a:solidFill>
                  <a:srgbClr val="000099"/>
                </a:solidFill>
                <a:latin typeface="+mj-ea"/>
                <a:ea typeface="+mj-ea"/>
              </a:rPr>
              <a:t>本，</a:t>
            </a:r>
            <a:r>
              <a:rPr lang="zh-TW" altLang="en-US" sz="2600" b="1">
                <a:solidFill>
                  <a:srgbClr val="000099"/>
                </a:solidFill>
                <a:latin typeface="+mj-ea"/>
                <a:ea typeface="+mj-ea"/>
              </a:rPr>
              <a:t>向地方主管機關申請營業許可，領取營業許可證書、承辦工程手冊、</a:t>
            </a:r>
            <a:r>
              <a:rPr lang="zh-TW" altLang="en-US" sz="2600" b="1" smtClean="0">
                <a:solidFill>
                  <a:srgbClr val="000099"/>
                </a:solidFill>
                <a:latin typeface="+mj-ea"/>
                <a:ea typeface="+mj-ea"/>
              </a:rPr>
              <a:t>技術員</a:t>
            </a:r>
            <a:r>
              <a:rPr lang="zh-TW" altLang="en-US" sz="2600" b="1">
                <a:solidFill>
                  <a:srgbClr val="000099"/>
                </a:solidFill>
                <a:latin typeface="+mj-ea"/>
                <a:ea typeface="+mj-ea"/>
              </a:rPr>
              <a:t>及技工工作證，始得營業。</a:t>
            </a:r>
            <a:endParaRPr lang="en-US" altLang="zh-TW" sz="2600" b="1" smtClean="0">
              <a:solidFill>
                <a:srgbClr val="000099"/>
              </a:solidFill>
              <a:latin typeface="+mj-ea"/>
              <a:ea typeface="+mj-ea"/>
            </a:endParaRPr>
          </a:p>
          <a:p>
            <a:pPr marL="268288" indent="-268288" algn="just" eaLnBrk="1" hangingPunct="1">
              <a:buClr>
                <a:srgbClr val="000099"/>
              </a:buClr>
              <a:buFont typeface="Wingdings" panose="05000000000000000000" pitchFamily="2" charset="2"/>
              <a:buChar char="l"/>
              <a:defRPr/>
            </a:pPr>
            <a:r>
              <a:rPr lang="zh-TW" altLang="en-US" sz="2600" b="1" smtClean="0">
                <a:solidFill>
                  <a:srgbClr val="0000FF"/>
                </a:solidFill>
                <a:latin typeface="+mj-ea"/>
                <a:ea typeface="+mj-ea"/>
              </a:rPr>
              <a:t>工程</a:t>
            </a:r>
            <a:r>
              <a:rPr lang="zh-TW" altLang="en-US" sz="2600" b="1">
                <a:solidFill>
                  <a:srgbClr val="0000FF"/>
                </a:solidFill>
                <a:latin typeface="+mj-ea"/>
                <a:ea typeface="+mj-ea"/>
              </a:rPr>
              <a:t>技術顧問公司管理條例</a:t>
            </a:r>
            <a:r>
              <a:rPr lang="zh-TW" altLang="en-US" sz="2600" b="1" smtClean="0">
                <a:solidFill>
                  <a:srgbClr val="0000FF"/>
                </a:solidFill>
                <a:latin typeface="+mj-ea"/>
                <a:ea typeface="+mj-ea"/>
              </a:rPr>
              <a:t>第</a:t>
            </a:r>
            <a:r>
              <a:rPr lang="en-US" altLang="zh-TW" sz="2600" b="1" smtClean="0">
                <a:solidFill>
                  <a:srgbClr val="0000FF"/>
                </a:solidFill>
                <a:latin typeface="+mj-ea"/>
                <a:ea typeface="+mj-ea"/>
              </a:rPr>
              <a:t>8</a:t>
            </a:r>
            <a:r>
              <a:rPr lang="zh-TW" altLang="en-US" sz="2600" b="1" smtClean="0">
                <a:solidFill>
                  <a:srgbClr val="0000FF"/>
                </a:solidFill>
                <a:latin typeface="+mj-ea"/>
                <a:ea typeface="+mj-ea"/>
              </a:rPr>
              <a:t>條第</a:t>
            </a:r>
            <a:r>
              <a:rPr lang="en-US" altLang="zh-TW" sz="2600" b="1" smtClean="0">
                <a:solidFill>
                  <a:srgbClr val="0000FF"/>
                </a:solidFill>
                <a:latin typeface="+mj-ea"/>
                <a:ea typeface="+mj-ea"/>
              </a:rPr>
              <a:t>1</a:t>
            </a:r>
            <a:r>
              <a:rPr lang="zh-TW" altLang="en-US" sz="2600" b="1" smtClean="0">
                <a:solidFill>
                  <a:srgbClr val="0000FF"/>
                </a:solidFill>
                <a:latin typeface="+mj-ea"/>
                <a:ea typeface="+mj-ea"/>
              </a:rPr>
              <a:t>項</a:t>
            </a:r>
            <a:endParaRPr lang="zh-TW" altLang="en-US" sz="2600" b="1">
              <a:solidFill>
                <a:srgbClr val="0000FF"/>
              </a:solidFill>
              <a:latin typeface="+mj-ea"/>
              <a:ea typeface="+mj-ea"/>
            </a:endParaRPr>
          </a:p>
          <a:p>
            <a:pPr marL="174625" indent="360363" algn="just">
              <a:buClr>
                <a:srgbClr val="660033"/>
              </a:buClr>
              <a:buNone/>
              <a:defRPr/>
            </a:pPr>
            <a:r>
              <a:rPr lang="zh-TW" altLang="en-US" sz="2600" b="1" u="sng">
                <a:solidFill>
                  <a:srgbClr val="000099"/>
                </a:solidFill>
                <a:latin typeface="+mj-ea"/>
                <a:ea typeface="+mj-ea"/>
              </a:rPr>
              <a:t>經營工程技術顧問公司</a:t>
            </a:r>
            <a:r>
              <a:rPr lang="zh-TW" altLang="en-US" sz="2600" b="1">
                <a:solidFill>
                  <a:srgbClr val="000099"/>
                </a:solidFill>
                <a:latin typeface="+mj-ea"/>
                <a:ea typeface="+mj-ea"/>
              </a:rPr>
              <a:t>，應經主管機關許可，始得申請公司設立或變更</a:t>
            </a:r>
            <a:r>
              <a:rPr lang="zh-TW" altLang="en-US" sz="2600" b="1" smtClean="0">
                <a:solidFill>
                  <a:srgbClr val="000099"/>
                </a:solidFill>
                <a:latin typeface="+mj-ea"/>
                <a:ea typeface="+mj-ea"/>
              </a:rPr>
              <a:t>登記</a:t>
            </a:r>
            <a:r>
              <a:rPr lang="zh-TW" altLang="en-US" sz="2600" b="1">
                <a:solidFill>
                  <a:srgbClr val="000099"/>
                </a:solidFill>
                <a:latin typeface="+mj-ea"/>
                <a:ea typeface="+mj-ea"/>
              </a:rPr>
              <a:t>；經公司設立或變更登記，並向主管機關</a:t>
            </a:r>
            <a:r>
              <a:rPr lang="zh-TW" altLang="en-US" sz="2600" b="1" u="sng">
                <a:solidFill>
                  <a:srgbClr val="000099"/>
                </a:solidFill>
                <a:latin typeface="+mj-ea"/>
                <a:ea typeface="+mj-ea"/>
              </a:rPr>
              <a:t>申請核發領</a:t>
            </a:r>
            <a:r>
              <a:rPr lang="zh-TW" altLang="en-US" sz="2600" b="1">
                <a:solidFill>
                  <a:srgbClr val="000099"/>
                </a:solidFill>
                <a:latin typeface="+mj-ea"/>
                <a:ea typeface="+mj-ea"/>
              </a:rPr>
              <a:t>得工程技術顧問</a:t>
            </a:r>
            <a:r>
              <a:rPr lang="zh-TW" altLang="en-US" sz="2600" b="1" smtClean="0">
                <a:solidFill>
                  <a:srgbClr val="000099"/>
                </a:solidFill>
                <a:latin typeface="+mj-ea"/>
                <a:ea typeface="+mj-ea"/>
              </a:rPr>
              <a:t>公司</a:t>
            </a:r>
            <a:r>
              <a:rPr lang="zh-TW" altLang="en-US" sz="2600" b="1" u="sng">
                <a:solidFill>
                  <a:srgbClr val="000099"/>
                </a:solidFill>
                <a:latin typeface="+mj-ea"/>
                <a:ea typeface="+mj-ea"/>
              </a:rPr>
              <a:t>登記證</a:t>
            </a:r>
            <a:r>
              <a:rPr lang="zh-TW" altLang="en-US" sz="2600" b="1">
                <a:solidFill>
                  <a:srgbClr val="000099"/>
                </a:solidFill>
                <a:latin typeface="+mj-ea"/>
                <a:ea typeface="+mj-ea"/>
              </a:rPr>
              <a:t>，及加入工程技術顧問全國商業同業</a:t>
            </a:r>
            <a:r>
              <a:rPr lang="zh-TW" altLang="en-US" sz="2600" b="1" u="sng">
                <a:solidFill>
                  <a:srgbClr val="000099"/>
                </a:solidFill>
                <a:latin typeface="+mj-ea"/>
                <a:ea typeface="+mj-ea"/>
              </a:rPr>
              <a:t>公會</a:t>
            </a:r>
            <a:r>
              <a:rPr lang="zh-TW" altLang="en-US" sz="2600" b="1">
                <a:solidFill>
                  <a:srgbClr val="000099"/>
                </a:solidFill>
                <a:latin typeface="+mj-ea"/>
                <a:ea typeface="+mj-ea"/>
              </a:rPr>
              <a:t> </a:t>
            </a:r>
            <a:r>
              <a:rPr lang="en-US" altLang="zh-TW" sz="2600" b="1">
                <a:solidFill>
                  <a:srgbClr val="000099"/>
                </a:solidFill>
                <a:latin typeface="+mj-ea"/>
                <a:ea typeface="+mj-ea"/>
              </a:rPr>
              <a:t>(</a:t>
            </a:r>
            <a:r>
              <a:rPr lang="zh-TW" altLang="en-US" sz="2600" b="1">
                <a:solidFill>
                  <a:srgbClr val="000099"/>
                </a:solidFill>
                <a:latin typeface="+mj-ea"/>
                <a:ea typeface="+mj-ea"/>
              </a:rPr>
              <a:t>以下簡稱全國商業</a:t>
            </a:r>
            <a:r>
              <a:rPr lang="zh-TW" altLang="en-US" sz="2600" b="1" smtClean="0">
                <a:solidFill>
                  <a:srgbClr val="000099"/>
                </a:solidFill>
                <a:latin typeface="+mj-ea"/>
                <a:ea typeface="+mj-ea"/>
              </a:rPr>
              <a:t>同業公會</a:t>
            </a:r>
            <a:r>
              <a:rPr lang="en-US" altLang="zh-TW" sz="2600" b="1">
                <a:solidFill>
                  <a:srgbClr val="000099"/>
                </a:solidFill>
                <a:latin typeface="+mj-ea"/>
                <a:ea typeface="+mj-ea"/>
              </a:rPr>
              <a:t>) </a:t>
            </a:r>
            <a:r>
              <a:rPr lang="zh-TW" altLang="en-US" sz="2600" b="1" u="sng">
                <a:solidFill>
                  <a:srgbClr val="000099"/>
                </a:solidFill>
                <a:latin typeface="+mj-ea"/>
                <a:ea typeface="+mj-ea"/>
              </a:rPr>
              <a:t>或地方同業公會後，始得營業</a:t>
            </a:r>
            <a:r>
              <a:rPr lang="zh-TW" altLang="en-US" sz="2600" b="1" smtClean="0">
                <a:solidFill>
                  <a:srgbClr val="000099"/>
                </a:solidFill>
                <a:latin typeface="+mj-ea"/>
                <a:ea typeface="+mj-ea"/>
              </a:rPr>
              <a:t>。</a:t>
            </a:r>
            <a:endParaRPr lang="en-US" altLang="zh-TW" sz="2600" b="1" dirty="0">
              <a:latin typeface="+mj-ea"/>
              <a:ea typeface="+mj-ea"/>
            </a:endParaRPr>
          </a:p>
        </p:txBody>
      </p:sp>
      <p:sp>
        <p:nvSpPr>
          <p:cNvPr id="6" name="Rectangle 2">
            <a:extLst>
              <a:ext uri="{FF2B5EF4-FFF2-40B4-BE49-F238E27FC236}"/>
            </a:extLst>
          </p:cNvPr>
          <p:cNvSpPr>
            <a:spLocks noChangeArrowheads="1"/>
          </p:cNvSpPr>
          <p:nvPr/>
        </p:nvSpPr>
        <p:spPr bwMode="auto">
          <a:xfrm>
            <a:off x="395537" y="441325"/>
            <a:ext cx="7128791" cy="587375"/>
          </a:xfrm>
          <a:prstGeom prst="rect">
            <a:avLst/>
          </a:prstGeom>
          <a:noFill/>
          <a:ln w="9525">
            <a:noFill/>
            <a:miter lim="800000"/>
            <a:headEnd/>
            <a:tailEnd/>
          </a:ln>
        </p:spPr>
        <p:txBody>
          <a:bodyPr anchor="b"/>
          <a:lstStyle/>
          <a:p>
            <a:pPr>
              <a:lnSpc>
                <a:spcPct val="90000"/>
              </a:lnSpc>
              <a:defRPr/>
            </a:pPr>
            <a:r>
              <a:rPr lang="zh-TW" altLang="en-US" sz="3200" b="1" spc="-100" smtClean="0">
                <a:solidFill>
                  <a:srgbClr val="003399"/>
                </a:solidFill>
                <a:latin typeface="+mj-ea"/>
                <a:ea typeface="+mj-ea"/>
              </a:rPr>
              <a:t>應加入公會始得營業、執業、開業規定</a:t>
            </a:r>
            <a:endParaRPr lang="zh-TW" altLang="en-US" sz="3200" b="1" spc="-100" dirty="0">
              <a:solidFill>
                <a:srgbClr val="0000FF"/>
              </a:solidFill>
              <a:latin typeface="+mj-ea"/>
              <a:ea typeface="+mj-ea"/>
            </a:endParaRPr>
          </a:p>
        </p:txBody>
      </p:sp>
    </p:spTree>
    <p:extLst>
      <p:ext uri="{BB962C8B-B14F-4D97-AF65-F5344CB8AC3E}">
        <p14:creationId xmlns:p14="http://schemas.microsoft.com/office/powerpoint/2010/main" val="25379792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34</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1052512"/>
            <a:ext cx="8785225" cy="5805488"/>
          </a:xfrm>
        </p:spPr>
        <p:txBody>
          <a:bodyPr/>
          <a:lstStyle/>
          <a:p>
            <a:pPr marL="268288" indent="-268288" algn="just" eaLnBrk="1" hangingPunct="1">
              <a:buClr>
                <a:srgbClr val="000099"/>
              </a:buClr>
              <a:buFont typeface="Wingdings" panose="05000000000000000000" pitchFamily="2" charset="2"/>
              <a:buChar char="l"/>
              <a:defRPr/>
            </a:pPr>
            <a:r>
              <a:rPr lang="zh-TW" altLang="en-US" sz="2600" b="1" smtClean="0">
                <a:solidFill>
                  <a:srgbClr val="0000FF"/>
                </a:solidFill>
                <a:latin typeface="+mj-ea"/>
                <a:ea typeface="+mj-ea"/>
              </a:rPr>
              <a:t>國土</a:t>
            </a:r>
            <a:r>
              <a:rPr lang="zh-TW" altLang="en-US" sz="2600" b="1">
                <a:solidFill>
                  <a:srgbClr val="0000FF"/>
                </a:solidFill>
                <a:latin typeface="+mj-ea"/>
                <a:ea typeface="+mj-ea"/>
              </a:rPr>
              <a:t>測繪法</a:t>
            </a:r>
            <a:r>
              <a:rPr lang="zh-TW" altLang="en-US" sz="2600" b="1" smtClean="0">
                <a:solidFill>
                  <a:srgbClr val="0000FF"/>
                </a:solidFill>
                <a:latin typeface="+mj-ea"/>
                <a:ea typeface="+mj-ea"/>
              </a:rPr>
              <a:t>第</a:t>
            </a:r>
            <a:r>
              <a:rPr lang="en-US" altLang="zh-TW" sz="2600" b="1" smtClean="0">
                <a:solidFill>
                  <a:srgbClr val="0000FF"/>
                </a:solidFill>
                <a:latin typeface="+mj-ea"/>
                <a:ea typeface="+mj-ea"/>
              </a:rPr>
              <a:t>37</a:t>
            </a:r>
            <a:r>
              <a:rPr lang="zh-TW" altLang="en-US" sz="2600" b="1" smtClean="0">
                <a:solidFill>
                  <a:srgbClr val="0000FF"/>
                </a:solidFill>
                <a:latin typeface="+mj-ea"/>
                <a:ea typeface="+mj-ea"/>
              </a:rPr>
              <a:t>條第</a:t>
            </a:r>
            <a:r>
              <a:rPr lang="en-US" altLang="zh-TW" sz="2600" b="1" smtClean="0">
                <a:solidFill>
                  <a:srgbClr val="0000FF"/>
                </a:solidFill>
                <a:latin typeface="+mj-ea"/>
                <a:ea typeface="+mj-ea"/>
              </a:rPr>
              <a:t>1</a:t>
            </a:r>
            <a:r>
              <a:rPr lang="zh-TW" altLang="en-US" sz="2600" b="1" smtClean="0">
                <a:solidFill>
                  <a:srgbClr val="0000FF"/>
                </a:solidFill>
                <a:latin typeface="+mj-ea"/>
                <a:ea typeface="+mj-ea"/>
              </a:rPr>
              <a:t>、</a:t>
            </a:r>
            <a:r>
              <a:rPr lang="en-US" altLang="zh-TW" sz="2600" b="1" smtClean="0">
                <a:solidFill>
                  <a:srgbClr val="0000FF"/>
                </a:solidFill>
                <a:latin typeface="+mj-ea"/>
                <a:ea typeface="+mj-ea"/>
              </a:rPr>
              <a:t>2</a:t>
            </a:r>
            <a:r>
              <a:rPr lang="zh-TW" altLang="en-US" sz="2600" b="1" smtClean="0">
                <a:solidFill>
                  <a:srgbClr val="0000FF"/>
                </a:solidFill>
                <a:latin typeface="+mj-ea"/>
                <a:ea typeface="+mj-ea"/>
              </a:rPr>
              <a:t>項</a:t>
            </a:r>
            <a:endParaRPr lang="zh-TW" altLang="en-US" sz="2600" b="1" dirty="0">
              <a:solidFill>
                <a:srgbClr val="0000FF"/>
              </a:solidFill>
              <a:latin typeface="+mj-ea"/>
              <a:ea typeface="+mj-ea"/>
            </a:endParaRPr>
          </a:p>
          <a:p>
            <a:pPr marL="174625" indent="360363" algn="just">
              <a:buClr>
                <a:srgbClr val="660033"/>
              </a:buClr>
              <a:buNone/>
              <a:defRPr/>
            </a:pPr>
            <a:r>
              <a:rPr lang="zh-TW" altLang="en-US" sz="2600" b="1" u="sng">
                <a:solidFill>
                  <a:srgbClr val="000099"/>
                </a:solidFill>
                <a:latin typeface="+mj-ea"/>
                <a:ea typeface="+mj-ea"/>
              </a:rPr>
              <a:t>測繪業</a:t>
            </a:r>
            <a:r>
              <a:rPr lang="zh-TW" altLang="en-US" sz="2600" b="1">
                <a:solidFill>
                  <a:srgbClr val="000099"/>
                </a:solidFill>
                <a:latin typeface="+mj-ea"/>
                <a:ea typeface="+mj-ea"/>
              </a:rPr>
              <a:t>應於取得許可或</a:t>
            </a:r>
            <a:r>
              <a:rPr lang="zh-TW" altLang="en-US" sz="2600" b="1" u="sng">
                <a:solidFill>
                  <a:srgbClr val="000099"/>
                </a:solidFill>
                <a:latin typeface="+mj-ea"/>
                <a:ea typeface="+mj-ea"/>
              </a:rPr>
              <a:t>完成</a:t>
            </a:r>
            <a:r>
              <a:rPr lang="zh-TW" altLang="en-US" sz="2600" b="1">
                <a:solidFill>
                  <a:srgbClr val="000099"/>
                </a:solidFill>
                <a:latin typeface="+mj-ea"/>
                <a:ea typeface="+mj-ea"/>
              </a:rPr>
              <a:t>公司</a:t>
            </a:r>
            <a:r>
              <a:rPr lang="zh-TW" altLang="en-US" sz="2600" b="1" u="sng">
                <a:solidFill>
                  <a:srgbClr val="000099"/>
                </a:solidFill>
                <a:latin typeface="+mj-ea"/>
                <a:ea typeface="+mj-ea"/>
              </a:rPr>
              <a:t>登記後一個月內加入登記所在地之技師公會或同業公會</a:t>
            </a:r>
            <a:r>
              <a:rPr lang="zh-TW" altLang="en-US" sz="2600" b="1" smtClean="0">
                <a:solidFill>
                  <a:srgbClr val="000099"/>
                </a:solidFill>
                <a:latin typeface="+mj-ea"/>
                <a:ea typeface="+mj-ea"/>
              </a:rPr>
              <a:t>，</a:t>
            </a:r>
            <a:r>
              <a:rPr lang="en-US" altLang="zh-TW" sz="2600" b="1" smtClean="0">
                <a:solidFill>
                  <a:srgbClr val="000099"/>
                </a:solidFill>
                <a:latin typeface="+mj-ea"/>
                <a:ea typeface="+mj-ea"/>
              </a:rPr>
              <a:t>...</a:t>
            </a:r>
            <a:r>
              <a:rPr lang="zh-TW" altLang="en-US" sz="2600" b="1" smtClean="0">
                <a:solidFill>
                  <a:srgbClr val="000099"/>
                </a:solidFill>
                <a:latin typeface="+mj-ea"/>
                <a:ea typeface="+mj-ea"/>
              </a:rPr>
              <a:t>，</a:t>
            </a:r>
            <a:r>
              <a:rPr lang="zh-TW" altLang="en-US" sz="2600" b="1" u="sng">
                <a:solidFill>
                  <a:srgbClr val="000099"/>
                </a:solidFill>
                <a:latin typeface="+mj-ea"/>
                <a:ea typeface="+mj-ea"/>
              </a:rPr>
              <a:t>始得營業</a:t>
            </a:r>
            <a:r>
              <a:rPr lang="zh-TW" altLang="en-US" sz="2600" b="1" smtClean="0">
                <a:solidFill>
                  <a:srgbClr val="000099"/>
                </a:solidFill>
                <a:latin typeface="+mj-ea"/>
                <a:ea typeface="+mj-ea"/>
              </a:rPr>
              <a:t>。</a:t>
            </a:r>
            <a:r>
              <a:rPr lang="en-US" altLang="zh-TW" sz="2600" b="1" smtClean="0">
                <a:solidFill>
                  <a:srgbClr val="000099"/>
                </a:solidFill>
                <a:latin typeface="+mj-ea"/>
                <a:ea typeface="+mj-ea"/>
              </a:rPr>
              <a:t>...</a:t>
            </a:r>
            <a:r>
              <a:rPr lang="zh-TW" altLang="en-US" sz="2600" b="1" smtClean="0">
                <a:solidFill>
                  <a:srgbClr val="000099"/>
                </a:solidFill>
                <a:latin typeface="+mj-ea"/>
                <a:ea typeface="+mj-ea"/>
              </a:rPr>
              <a:t>。</a:t>
            </a:r>
            <a:endParaRPr lang="en-US" altLang="zh-TW" sz="2600" b="1" smtClean="0">
              <a:solidFill>
                <a:srgbClr val="000099"/>
              </a:solidFill>
              <a:latin typeface="+mj-ea"/>
              <a:ea typeface="+mj-ea"/>
            </a:endParaRPr>
          </a:p>
          <a:p>
            <a:pPr marL="174625" indent="360363" algn="just">
              <a:buClr>
                <a:srgbClr val="660033"/>
              </a:buClr>
              <a:buNone/>
              <a:defRPr/>
            </a:pPr>
            <a:r>
              <a:rPr lang="zh-TW" altLang="en-US" sz="2600" b="1">
                <a:solidFill>
                  <a:srgbClr val="000099"/>
                </a:solidFill>
                <a:latin typeface="+mj-ea"/>
                <a:ea typeface="+mj-ea"/>
              </a:rPr>
              <a:t>前項測繪業</a:t>
            </a:r>
            <a:r>
              <a:rPr lang="zh-TW" altLang="en-US" sz="2600" b="1" u="sng">
                <a:solidFill>
                  <a:srgbClr val="000099"/>
                </a:solidFill>
                <a:latin typeface="+mj-ea"/>
                <a:ea typeface="+mj-ea"/>
              </a:rPr>
              <a:t>登記所在地無地方性</a:t>
            </a:r>
            <a:r>
              <a:rPr lang="zh-TW" altLang="en-US" sz="2600" b="1">
                <a:solidFill>
                  <a:srgbClr val="000099"/>
                </a:solidFill>
                <a:latin typeface="+mj-ea"/>
                <a:ea typeface="+mj-ea"/>
              </a:rPr>
              <a:t>之技師公會或</a:t>
            </a:r>
            <a:r>
              <a:rPr lang="zh-TW" altLang="en-US" sz="2600" b="1" u="sng">
                <a:solidFill>
                  <a:srgbClr val="000099"/>
                </a:solidFill>
                <a:latin typeface="+mj-ea"/>
                <a:ea typeface="+mj-ea"/>
              </a:rPr>
              <a:t>同業公會者</a:t>
            </a:r>
            <a:r>
              <a:rPr lang="zh-TW" altLang="en-US" sz="2600" b="1">
                <a:solidFill>
                  <a:srgbClr val="000099"/>
                </a:solidFill>
                <a:latin typeface="+mj-ea"/>
                <a:ea typeface="+mj-ea"/>
              </a:rPr>
              <a:t>，</a:t>
            </a:r>
            <a:r>
              <a:rPr lang="zh-TW" altLang="en-US" sz="2600" b="1" u="sng">
                <a:solidFill>
                  <a:srgbClr val="000099"/>
                </a:solidFill>
                <a:latin typeface="+mj-ea"/>
                <a:ea typeface="+mj-ea"/>
              </a:rPr>
              <a:t>得加入全國性之技師公會</a:t>
            </a:r>
            <a:r>
              <a:rPr lang="zh-TW" altLang="en-US" sz="2600" b="1">
                <a:solidFill>
                  <a:srgbClr val="000099"/>
                </a:solidFill>
                <a:latin typeface="+mj-ea"/>
                <a:ea typeface="+mj-ea"/>
              </a:rPr>
              <a:t>或同業公會。</a:t>
            </a:r>
            <a:endParaRPr lang="en-US" altLang="zh-TW" sz="2600" b="1" smtClean="0">
              <a:solidFill>
                <a:srgbClr val="000099"/>
              </a:solidFill>
              <a:latin typeface="+mj-ea"/>
              <a:ea typeface="+mj-ea"/>
            </a:endParaRPr>
          </a:p>
          <a:p>
            <a:pPr marL="268288" indent="-268288" algn="just" eaLnBrk="1" hangingPunct="1">
              <a:buClr>
                <a:srgbClr val="000099"/>
              </a:buClr>
              <a:buFont typeface="Wingdings" panose="05000000000000000000" pitchFamily="2" charset="2"/>
              <a:buChar char="l"/>
              <a:defRPr/>
            </a:pPr>
            <a:r>
              <a:rPr lang="zh-TW" altLang="en-US" sz="2600" b="1" u="sng" smtClean="0">
                <a:solidFill>
                  <a:srgbClr val="0000FF"/>
                </a:solidFill>
                <a:latin typeface="+mj-ea"/>
                <a:ea typeface="+mj-ea"/>
              </a:rPr>
              <a:t>電器</a:t>
            </a:r>
            <a:r>
              <a:rPr lang="zh-TW" altLang="en-US" sz="2600" b="1" u="sng">
                <a:solidFill>
                  <a:srgbClr val="0000FF"/>
                </a:solidFill>
                <a:latin typeface="+mj-ea"/>
                <a:ea typeface="+mj-ea"/>
              </a:rPr>
              <a:t>承裝業</a:t>
            </a:r>
            <a:r>
              <a:rPr lang="zh-TW" altLang="en-US" sz="2600" b="1">
                <a:solidFill>
                  <a:srgbClr val="0000FF"/>
                </a:solidFill>
                <a:latin typeface="+mj-ea"/>
                <a:ea typeface="+mj-ea"/>
              </a:rPr>
              <a:t>管理規則</a:t>
            </a:r>
            <a:r>
              <a:rPr lang="zh-TW" altLang="en-US" sz="2600" b="1" smtClean="0">
                <a:solidFill>
                  <a:srgbClr val="0000FF"/>
                </a:solidFill>
                <a:latin typeface="+mj-ea"/>
                <a:ea typeface="+mj-ea"/>
              </a:rPr>
              <a:t>第</a:t>
            </a:r>
            <a:r>
              <a:rPr lang="en-US" altLang="zh-TW" sz="2600" b="1" smtClean="0">
                <a:solidFill>
                  <a:srgbClr val="0000FF"/>
                </a:solidFill>
                <a:latin typeface="+mj-ea"/>
                <a:ea typeface="+mj-ea"/>
              </a:rPr>
              <a:t>3</a:t>
            </a:r>
            <a:r>
              <a:rPr lang="zh-TW" altLang="en-US" sz="2600" b="1" smtClean="0">
                <a:solidFill>
                  <a:srgbClr val="0000FF"/>
                </a:solidFill>
                <a:latin typeface="+mj-ea"/>
                <a:ea typeface="+mj-ea"/>
              </a:rPr>
              <a:t>條</a:t>
            </a:r>
            <a:endParaRPr lang="zh-TW" altLang="en-US" sz="2600" b="1">
              <a:solidFill>
                <a:srgbClr val="0000FF"/>
              </a:solidFill>
              <a:latin typeface="+mj-ea"/>
              <a:ea typeface="+mj-ea"/>
            </a:endParaRPr>
          </a:p>
          <a:p>
            <a:pPr marL="174625" indent="360363" algn="just">
              <a:buClr>
                <a:srgbClr val="660033"/>
              </a:buClr>
              <a:buNone/>
              <a:defRPr/>
            </a:pPr>
            <a:r>
              <a:rPr lang="zh-TW" altLang="en-US" sz="2600" b="1">
                <a:solidFill>
                  <a:srgbClr val="000099"/>
                </a:solidFill>
                <a:latin typeface="+mj-ea"/>
                <a:ea typeface="+mj-ea"/>
              </a:rPr>
              <a:t>承裝業應向所在直轄市或縣（市）主管機關登記，並於</a:t>
            </a:r>
            <a:r>
              <a:rPr lang="zh-TW" altLang="en-US" sz="2600" b="1" u="sng">
                <a:solidFill>
                  <a:srgbClr val="000099"/>
                </a:solidFill>
                <a:latin typeface="+mj-ea"/>
                <a:ea typeface="+mj-ea"/>
              </a:rPr>
              <a:t>一個月內加入</a:t>
            </a:r>
            <a:r>
              <a:rPr lang="zh-TW" altLang="en-US" sz="2600" b="1" u="sng" smtClean="0">
                <a:solidFill>
                  <a:srgbClr val="000099"/>
                </a:solidFill>
                <a:latin typeface="+mj-ea"/>
                <a:ea typeface="+mj-ea"/>
              </a:rPr>
              <a:t>登記所在地</a:t>
            </a:r>
            <a:r>
              <a:rPr lang="zh-TW" altLang="en-US" sz="2600" b="1">
                <a:solidFill>
                  <a:srgbClr val="000099"/>
                </a:solidFill>
                <a:latin typeface="+mj-ea"/>
                <a:ea typeface="+mj-ea"/>
              </a:rPr>
              <a:t>之相關電氣工程工業同業</a:t>
            </a:r>
            <a:r>
              <a:rPr lang="zh-TW" altLang="en-US" sz="2600" b="1" u="sng">
                <a:solidFill>
                  <a:srgbClr val="000099"/>
                </a:solidFill>
                <a:latin typeface="+mj-ea"/>
                <a:ea typeface="+mj-ea"/>
              </a:rPr>
              <a:t>公會</a:t>
            </a:r>
            <a:r>
              <a:rPr lang="zh-TW" altLang="en-US" sz="2600" b="1">
                <a:solidFill>
                  <a:srgbClr val="000099"/>
                </a:solidFill>
                <a:latin typeface="+mj-ea"/>
                <a:ea typeface="+mj-ea"/>
              </a:rPr>
              <a:t>，</a:t>
            </a:r>
            <a:r>
              <a:rPr lang="zh-TW" altLang="en-US" sz="2600" b="1" u="sng">
                <a:solidFill>
                  <a:srgbClr val="000099"/>
                </a:solidFill>
                <a:latin typeface="+mj-ea"/>
                <a:ea typeface="+mj-ea"/>
              </a:rPr>
              <a:t>始得營業</a:t>
            </a:r>
            <a:r>
              <a:rPr lang="zh-TW" altLang="en-US" sz="2600" b="1" smtClean="0">
                <a:solidFill>
                  <a:srgbClr val="000099"/>
                </a:solidFill>
                <a:latin typeface="+mj-ea"/>
                <a:ea typeface="+mj-ea"/>
              </a:rPr>
              <a:t>；</a:t>
            </a:r>
            <a:r>
              <a:rPr lang="en-US" altLang="zh-TW" sz="2600" b="1" smtClean="0">
                <a:solidFill>
                  <a:srgbClr val="000099"/>
                </a:solidFill>
                <a:latin typeface="+mj-ea"/>
                <a:ea typeface="+mj-ea"/>
              </a:rPr>
              <a:t>...</a:t>
            </a:r>
            <a:r>
              <a:rPr lang="zh-TW" altLang="en-US" sz="2600" b="1" smtClean="0">
                <a:solidFill>
                  <a:srgbClr val="000099"/>
                </a:solidFill>
                <a:latin typeface="+mj-ea"/>
                <a:ea typeface="+mj-ea"/>
              </a:rPr>
              <a:t>。</a:t>
            </a:r>
            <a:endParaRPr lang="en-US" altLang="zh-TW" sz="2600" b="1">
              <a:latin typeface="+mj-ea"/>
              <a:ea typeface="+mj-ea"/>
            </a:endParaRPr>
          </a:p>
          <a:p>
            <a:pPr marL="174625" indent="727075" algn="just">
              <a:buClr>
                <a:srgbClr val="660033"/>
              </a:buClr>
              <a:buNone/>
              <a:defRPr/>
            </a:pPr>
            <a:endParaRPr lang="en-US" altLang="zh-TW" sz="2600" b="1" dirty="0">
              <a:latin typeface="+mj-ea"/>
              <a:ea typeface="+mj-ea"/>
            </a:endParaRPr>
          </a:p>
        </p:txBody>
      </p:sp>
      <p:sp>
        <p:nvSpPr>
          <p:cNvPr id="6" name="Rectangle 2">
            <a:extLst>
              <a:ext uri="{FF2B5EF4-FFF2-40B4-BE49-F238E27FC236}"/>
            </a:extLst>
          </p:cNvPr>
          <p:cNvSpPr>
            <a:spLocks noChangeArrowheads="1"/>
          </p:cNvSpPr>
          <p:nvPr/>
        </p:nvSpPr>
        <p:spPr bwMode="auto">
          <a:xfrm>
            <a:off x="395537" y="441325"/>
            <a:ext cx="7128791" cy="587375"/>
          </a:xfrm>
          <a:prstGeom prst="rect">
            <a:avLst/>
          </a:prstGeom>
          <a:noFill/>
          <a:ln w="9525">
            <a:noFill/>
            <a:miter lim="800000"/>
            <a:headEnd/>
            <a:tailEnd/>
          </a:ln>
        </p:spPr>
        <p:txBody>
          <a:bodyPr anchor="b"/>
          <a:lstStyle/>
          <a:p>
            <a:pPr>
              <a:lnSpc>
                <a:spcPct val="90000"/>
              </a:lnSpc>
              <a:defRPr/>
            </a:pPr>
            <a:r>
              <a:rPr lang="zh-TW" altLang="en-US" sz="3200" b="1" spc="-100" smtClean="0">
                <a:solidFill>
                  <a:srgbClr val="003399"/>
                </a:solidFill>
                <a:latin typeface="+mj-ea"/>
                <a:ea typeface="+mj-ea"/>
              </a:rPr>
              <a:t>應加入公會始得營業、執業、開業規定</a:t>
            </a:r>
            <a:endParaRPr lang="zh-TW" altLang="en-US" sz="3200" b="1" spc="-100" dirty="0">
              <a:solidFill>
                <a:srgbClr val="0000FF"/>
              </a:solidFill>
              <a:latin typeface="+mj-ea"/>
              <a:ea typeface="+mj-ea"/>
            </a:endParaRPr>
          </a:p>
        </p:txBody>
      </p:sp>
    </p:spTree>
    <p:extLst>
      <p:ext uri="{BB962C8B-B14F-4D97-AF65-F5344CB8AC3E}">
        <p14:creationId xmlns:p14="http://schemas.microsoft.com/office/powerpoint/2010/main" val="23761923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683988E9-463C-4944-9ECF-60948040D3D0}" type="slidenum">
              <a:rPr kumimoji="0" lang="en-US" altLang="zh-TW" sz="1600" b="1" smtClean="0">
                <a:solidFill>
                  <a:srgbClr val="AD1F1F"/>
                </a:solidFill>
                <a:effectLst>
                  <a:outerShdw blurRad="38100" dist="38100" dir="2700000" algn="tl">
                    <a:srgbClr val="C0C0C0"/>
                  </a:outerShdw>
                </a:effectLst>
              </a:rPr>
              <a:pPr algn="r" eaLnBrk="1" hangingPunct="1">
                <a:defRPr/>
              </a:pPr>
              <a:t>35</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299882" y="365764"/>
            <a:ext cx="65043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zh-TW" altLang="en-US" sz="3200" b="1">
                <a:solidFill>
                  <a:srgbClr val="000066"/>
                </a:solidFill>
                <a:latin typeface="微軟正黑體" panose="020B0604030504040204" pitchFamily="34" charset="-120"/>
                <a:ea typeface="微軟正黑體" panose="020B0604030504040204" pitchFamily="34" charset="-120"/>
              </a:rPr>
              <a:t>昇降設備汰換、維護</a:t>
            </a:r>
            <a:r>
              <a:rPr lang="zh-TW" altLang="en-US" sz="3200" b="1" smtClean="0">
                <a:solidFill>
                  <a:srgbClr val="000066"/>
                </a:solidFill>
                <a:latin typeface="微軟正黑體" panose="020B0604030504040204" pitchFamily="34" charset="-120"/>
                <a:ea typeface="微軟正黑體" panose="020B0604030504040204" pitchFamily="34" charset="-120"/>
              </a:rPr>
              <a:t>保養廠商資格</a:t>
            </a:r>
            <a:endParaRPr lang="en-US" altLang="zh-TW" sz="3200" b="1" dirty="0">
              <a:solidFill>
                <a:srgbClr val="000066"/>
              </a:solidFill>
              <a:latin typeface="微軟正黑體" panose="020B0604030504040204" pitchFamily="34" charset="-120"/>
              <a:ea typeface="微軟正黑體" panose="020B0604030504040204" pitchFamily="34" charset="-120"/>
            </a:endParaRPr>
          </a:p>
        </p:txBody>
      </p:sp>
      <p:sp>
        <p:nvSpPr>
          <p:cNvPr id="254980" name="Rectangle 11"/>
          <p:cNvSpPr>
            <a:spLocks noChangeArrowheads="1"/>
          </p:cNvSpPr>
          <p:nvPr/>
        </p:nvSpPr>
        <p:spPr bwMode="auto">
          <a:xfrm>
            <a:off x="224730" y="1142842"/>
            <a:ext cx="8667750" cy="473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0850" indent="-45085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268288" indent="-268288" algn="just" eaLnBrk="1" hangingPunct="1">
              <a:buClr>
                <a:srgbClr val="C00000"/>
              </a:buClr>
              <a:buSzPct val="75000"/>
              <a:buFont typeface="Wingdings" panose="05000000000000000000" pitchFamily="2" charset="2"/>
              <a:buChar char="n"/>
            </a:pPr>
            <a:r>
              <a:rPr lang="zh-TW" altLang="en-US" sz="2800" b="1">
                <a:solidFill>
                  <a:prstClr val="black"/>
                </a:solidFill>
                <a:latin typeface="微軟正黑體" panose="020B0604030504040204" pitchFamily="34" charset="-120"/>
                <a:ea typeface="微軟正黑體" panose="020B0604030504040204" pitchFamily="34" charset="-120"/>
              </a:rPr>
              <a:t>依</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建築物昇降設備設置及檢查管理辦法</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第</a:t>
            </a:r>
            <a:r>
              <a:rPr lang="en-US" altLang="zh-TW" sz="2800" b="1">
                <a:solidFill>
                  <a:prstClr val="black"/>
                </a:solidFill>
                <a:latin typeface="微軟正黑體" panose="020B0604030504040204" pitchFamily="34" charset="-120"/>
                <a:ea typeface="微軟正黑體" panose="020B0604030504040204" pitchFamily="34" charset="-120"/>
              </a:rPr>
              <a:t>2</a:t>
            </a:r>
            <a:r>
              <a:rPr lang="zh-TW" altLang="en-US" sz="2800" b="1">
                <a:solidFill>
                  <a:prstClr val="black"/>
                </a:solidFill>
                <a:latin typeface="微軟正黑體" panose="020B0604030504040204" pitchFamily="34" charset="-120"/>
                <a:ea typeface="微軟正黑體" panose="020B0604030504040204" pitchFamily="34" charset="-120"/>
              </a:rPr>
              <a:t>條第</a:t>
            </a:r>
            <a:r>
              <a:rPr lang="en-US" altLang="zh-TW" sz="2800" b="1">
                <a:solidFill>
                  <a:prstClr val="black"/>
                </a:solidFill>
                <a:latin typeface="微軟正黑體" panose="020B0604030504040204" pitchFamily="34" charset="-120"/>
                <a:ea typeface="微軟正黑體" panose="020B0604030504040204" pitchFamily="34" charset="-120"/>
              </a:rPr>
              <a:t>3</a:t>
            </a:r>
            <a:r>
              <a:rPr lang="zh-TW" altLang="en-US" sz="2800" b="1">
                <a:solidFill>
                  <a:prstClr val="black"/>
                </a:solidFill>
                <a:latin typeface="微軟正黑體" panose="020B0604030504040204" pitchFamily="34" charset="-120"/>
                <a:ea typeface="微軟正黑體" panose="020B0604030504040204" pitchFamily="34" charset="-120"/>
              </a:rPr>
              <a:t>款定義之</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建築物昇降設備專業廠商</a:t>
            </a:r>
            <a:r>
              <a:rPr lang="zh-TW" altLang="en-US" sz="2800" b="1">
                <a:solidFill>
                  <a:prstClr val="black"/>
                </a:solidFill>
                <a:latin typeface="微軟正黑體" panose="020B0604030504040204" pitchFamily="34" charset="-120"/>
                <a:ea typeface="微軟正黑體" panose="020B0604030504040204" pitchFamily="34" charset="-120"/>
              </a:rPr>
              <a:t>為：</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領有中央主管建築機關核發登記證</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從事昇降設備安裝或維護保養並具有專業技術人員之廠商</a:t>
            </a:r>
            <a:r>
              <a:rPr lang="zh-TW" altLang="en-US" sz="2800" b="1">
                <a:solidFill>
                  <a:prstClr val="black"/>
                </a:solidFill>
                <a:latin typeface="微軟正黑體" panose="020B0604030504040204" pitchFamily="34" charset="-120"/>
                <a:ea typeface="微軟正黑體" panose="020B0604030504040204" pitchFamily="34" charset="-120"/>
              </a:rPr>
              <a:t>。</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268288" indent="-268288" algn="just" eaLnBrk="1" hangingPunct="1">
              <a:buClr>
                <a:srgbClr val="C00000"/>
              </a:buClr>
              <a:buSzPct val="75000"/>
              <a:buFont typeface="Wingdings" panose="05000000000000000000" pitchFamily="2" charset="2"/>
              <a:buChar char="n"/>
            </a:pPr>
            <a:r>
              <a:rPr lang="zh-TW" altLang="en-US" sz="2800" b="1" smtClean="0">
                <a:solidFill>
                  <a:prstClr val="black"/>
                </a:solidFill>
                <a:latin typeface="微軟正黑體" panose="020B0604030504040204" pitchFamily="34" charset="-120"/>
                <a:ea typeface="微軟正黑體" panose="020B0604030504040204" pitchFamily="34" charset="-120"/>
              </a:rPr>
              <a:t>同</a:t>
            </a:r>
            <a:r>
              <a:rPr lang="zh-TW" altLang="en-US" sz="2800" b="1">
                <a:solidFill>
                  <a:prstClr val="black"/>
                </a:solidFill>
                <a:latin typeface="微軟正黑體" panose="020B0604030504040204" pitchFamily="34" charset="-120"/>
                <a:ea typeface="微軟正黑體" panose="020B0604030504040204" pitchFamily="34" charset="-120"/>
              </a:rPr>
              <a:t>條第</a:t>
            </a:r>
            <a:r>
              <a:rPr lang="en-US" altLang="zh-TW" sz="2800" b="1">
                <a:solidFill>
                  <a:prstClr val="black"/>
                </a:solidFill>
                <a:latin typeface="微軟正黑體" panose="020B0604030504040204" pitchFamily="34" charset="-120"/>
                <a:ea typeface="微軟正黑體" panose="020B0604030504040204" pitchFamily="34" charset="-120"/>
              </a:rPr>
              <a:t>4</a:t>
            </a:r>
            <a:r>
              <a:rPr lang="zh-TW" altLang="en-US" sz="2800" b="1">
                <a:solidFill>
                  <a:prstClr val="black"/>
                </a:solidFill>
                <a:latin typeface="微軟正黑體" panose="020B0604030504040204" pitchFamily="34" charset="-120"/>
                <a:ea typeface="微軟正黑體" panose="020B0604030504040204" pitchFamily="34" charset="-120"/>
              </a:rPr>
              <a:t>款定義之</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專業技術人員</a:t>
            </a:r>
            <a:r>
              <a:rPr lang="zh-TW" altLang="en-US" sz="2800" b="1">
                <a:solidFill>
                  <a:prstClr val="black"/>
                </a:solidFill>
                <a:latin typeface="微軟正黑體" panose="020B0604030504040204" pitchFamily="34" charset="-120"/>
                <a:ea typeface="微軟正黑體" panose="020B0604030504040204" pitchFamily="34" charset="-120"/>
              </a:rPr>
              <a:t>為：</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領有中央主管建築機關核發登記證，並受聘於專業廠商，擔任昇降設備安裝或維護保養之人員</a:t>
            </a:r>
            <a:r>
              <a:rPr lang="zh-TW" altLang="en-US" sz="2800" b="1">
                <a:solidFill>
                  <a:prstClr val="black"/>
                </a:solidFill>
                <a:latin typeface="微軟正黑體" panose="020B0604030504040204" pitchFamily="34" charset="-120"/>
                <a:ea typeface="微軟正黑體" panose="020B0604030504040204" pitchFamily="34" charset="-120"/>
              </a:rPr>
              <a:t>。</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268288" indent="-268288" algn="just" eaLnBrk="1" hangingPunct="1">
              <a:buClr>
                <a:srgbClr val="C00000"/>
              </a:buClr>
              <a:buSzPct val="75000"/>
              <a:buFont typeface="Wingdings" panose="05000000000000000000" pitchFamily="2" charset="2"/>
              <a:buChar char="n"/>
            </a:pPr>
            <a:r>
              <a:rPr lang="zh-TW" altLang="en-US" sz="2800" b="1" smtClean="0">
                <a:solidFill>
                  <a:prstClr val="black"/>
                </a:solidFill>
                <a:latin typeface="微軟正黑體" panose="020B0604030504040204" pitchFamily="34" charset="-120"/>
                <a:ea typeface="微軟正黑體" panose="020B0604030504040204" pitchFamily="34" charset="-120"/>
              </a:rPr>
              <a:t>爰</a:t>
            </a:r>
            <a:r>
              <a:rPr lang="zh-TW" altLang="en-US" sz="2800" b="1">
                <a:solidFill>
                  <a:prstClr val="black"/>
                </a:solidFill>
                <a:latin typeface="微軟正黑體" panose="020B0604030504040204" pitchFamily="34" charset="-120"/>
                <a:ea typeface="微軟正黑體" panose="020B0604030504040204" pitchFamily="34" charset="-120"/>
              </a:rPr>
              <a:t>從事建築物昇降設備之建置與或維護保養之專業廠商或技術人員須領主管建築機關核發登記證，</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並無須加入相關公會始得營業之規定</a:t>
            </a:r>
            <a:r>
              <a:rPr lang="zh-TW" altLang="en-US" sz="2800" b="1">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0" indent="0" algn="just" eaLnBrk="1" hangingPunct="1">
              <a:spcBef>
                <a:spcPts val="0"/>
              </a:spcBef>
              <a:buClr>
                <a:srgbClr val="000000"/>
              </a:buClr>
              <a:buSzPct val="75000"/>
              <a:buFont typeface="Wingdings 2" panose="05020102010507070707" pitchFamily="18" charset="2"/>
              <a:buNone/>
            </a:pP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0" indent="0" algn="just" eaLnBrk="1" hangingPunct="1">
              <a:buClr>
                <a:srgbClr val="000000"/>
              </a:buClr>
              <a:buSzPct val="75000"/>
              <a:buFont typeface="Wingdings 2" panose="05020102010507070707" pitchFamily="18" charset="2"/>
              <a:buNone/>
            </a:pPr>
            <a:endParaRPr lang="en-US" altLang="zh-TW" sz="28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2587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D374D91-6669-4415-863B-05456BB334E3}" type="slidenum">
              <a:rPr lang="en-US" altLang="zh-TW" sz="1400" smtClean="0">
                <a:solidFill>
                  <a:srgbClr val="AD1F1F"/>
                </a:solidFill>
                <a:latin typeface="Times New Roman" panose="02020603050405020304" pitchFamily="18" charset="0"/>
              </a:rPr>
              <a:pPr>
                <a:spcBef>
                  <a:spcPct val="0"/>
                </a:spcBef>
                <a:buClrTx/>
                <a:buSzTx/>
                <a:buFontTx/>
                <a:buNone/>
                <a:defRPr/>
              </a:pPr>
              <a:t>36</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A0587FB-0626-4B74-922A-7709CCB07767}"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36</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6147" name="Text Box 4"/>
          <p:cNvSpPr txBox="1">
            <a:spLocks noChangeArrowheads="1"/>
          </p:cNvSpPr>
          <p:nvPr/>
        </p:nvSpPr>
        <p:spPr bwMode="auto">
          <a:xfrm>
            <a:off x="222663" y="1029797"/>
            <a:ext cx="8765761" cy="5866221"/>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indent="-363538" eaLnBrk="1" hangingPunct="1">
              <a:spcBef>
                <a:spcPct val="20000"/>
              </a:spcBef>
              <a:buClr>
                <a:srgbClr val="C00000"/>
              </a:buClr>
              <a:buSzPct val="75000"/>
              <a:buFont typeface="Wingdings" panose="05000000000000000000" pitchFamily="2" charset="2"/>
              <a:buChar char="n"/>
              <a:defRPr/>
            </a:pP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3</a:t>
            </a:r>
            <a:r>
              <a:rPr lang="zh-TW" altLang="en-US" sz="2800" b="1" smtClean="0">
                <a:solidFill>
                  <a:srgbClr val="0000FF"/>
                </a:solidFill>
                <a:latin typeface="微軟正黑體" panose="020B0604030504040204" pitchFamily="34" charset="-120"/>
                <a:ea typeface="微軟正黑體" panose="020B0604030504040204" pitchFamily="34" charset="-120"/>
              </a:rPr>
              <a:t>條規定，</a:t>
            </a:r>
            <a:r>
              <a:rPr lang="zh-TW" altLang="en-US" sz="2800" b="1" smtClean="0">
                <a:solidFill>
                  <a:srgbClr val="006600"/>
                </a:solidFill>
                <a:latin typeface="微軟正黑體" panose="020B0604030504040204" pitchFamily="34" charset="-120"/>
                <a:ea typeface="微軟正黑體" panose="020B0604030504040204" pitchFamily="34" charset="-120"/>
              </a:rPr>
              <a:t>消防</a:t>
            </a:r>
            <a:r>
              <a:rPr lang="zh-TW" altLang="en-US" sz="2800" b="1">
                <a:solidFill>
                  <a:srgbClr val="006600"/>
                </a:solidFill>
                <a:latin typeface="微軟正黑體" panose="020B0604030504040204" pitchFamily="34" charset="-120"/>
                <a:ea typeface="微軟正黑體" panose="020B0604030504040204" pitchFamily="34" charset="-120"/>
              </a:rPr>
              <a:t>設備人員，指消防設備師及消防設備</a:t>
            </a:r>
            <a:r>
              <a:rPr lang="zh-TW" altLang="en-US" sz="2800" b="1" smtClean="0">
                <a:solidFill>
                  <a:srgbClr val="006600"/>
                </a:solidFill>
                <a:latin typeface="微軟正黑體" panose="020B0604030504040204" pitchFamily="34" charset="-120"/>
                <a:ea typeface="微軟正黑體" panose="020B0604030504040204" pitchFamily="34" charset="-120"/>
              </a:rPr>
              <a:t>士</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中華民國國民經消防設備</a:t>
            </a:r>
            <a:r>
              <a:rPr lang="zh-TW" altLang="en-US" sz="2800" b="1" smtClean="0">
                <a:solidFill>
                  <a:prstClr val="black"/>
                </a:solidFill>
                <a:latin typeface="微軟正黑體" panose="020B0604030504040204" pitchFamily="34" charset="-120"/>
                <a:ea typeface="微軟正黑體" panose="020B0604030504040204" pitchFamily="34" charset="-120"/>
              </a:rPr>
              <a:t>師、設備士考試及格</a:t>
            </a:r>
            <a:r>
              <a:rPr lang="zh-TW" altLang="en-US" sz="2800" b="1">
                <a:solidFill>
                  <a:prstClr val="black"/>
                </a:solidFill>
                <a:latin typeface="微軟正黑體" panose="020B0604030504040204" pitchFamily="34" charset="-120"/>
                <a:ea typeface="微軟正黑體" panose="020B0604030504040204" pitchFamily="34" charset="-120"/>
              </a:rPr>
              <a:t>，並領有消防設備師證書者</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63538" indent="-36353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6</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7</a:t>
            </a:r>
            <a:r>
              <a:rPr lang="zh-TW" altLang="en-US" sz="2800" b="1" smtClean="0">
                <a:solidFill>
                  <a:srgbClr val="0000FF"/>
                </a:solidFill>
                <a:latin typeface="微軟正黑體" panose="020B0604030504040204" pitchFamily="34" charset="-120"/>
                <a:ea typeface="微軟正黑體" panose="020B0604030504040204" pitchFamily="34" charset="-120"/>
              </a:rPr>
              <a:t>條</a:t>
            </a:r>
            <a:r>
              <a:rPr lang="zh-TW" altLang="en-US" sz="2800" b="1">
                <a:solidFill>
                  <a:srgbClr val="0000FF"/>
                </a:solidFill>
                <a:latin typeface="微軟正黑體" panose="020B0604030504040204" pitchFamily="34" charset="-120"/>
                <a:ea typeface="微軟正黑體" panose="020B0604030504040204" pitchFamily="34" charset="-120"/>
              </a:rPr>
              <a:t>規定</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消防設備人員</a:t>
            </a:r>
            <a:r>
              <a:rPr lang="zh-TW" altLang="en-US" sz="2800" b="1" smtClean="0">
                <a:solidFill>
                  <a:prstClr val="black"/>
                </a:solidFill>
                <a:latin typeface="微軟正黑體" panose="020B0604030504040204" pitchFamily="34" charset="-120"/>
                <a:ea typeface="微軟正黑體" panose="020B0604030504040204" pitchFamily="34" charset="-120"/>
              </a:rPr>
              <a:t>執行業務</a:t>
            </a:r>
            <a:r>
              <a:rPr lang="zh-TW" altLang="en-US" sz="2800" b="1">
                <a:solidFill>
                  <a:prstClr val="black"/>
                </a:solidFill>
                <a:latin typeface="微軟正黑體" panose="020B0604030504040204" pitchFamily="34" charset="-120"/>
                <a:ea typeface="微軟正黑體" panose="020B0604030504040204" pitchFamily="34" charset="-120"/>
              </a:rPr>
              <a:t>應領有消防設備人員證書，具有二年以上消防實務經驗者，自行設立或受聘於事務所或組織聯合事務所、以登記消防安全設備安裝工程業或消防安全設備檢修業為營業項目之公司</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等專業</a:t>
            </a:r>
            <a:r>
              <a:rPr lang="zh-TW" altLang="en-US" sz="2800" b="1" smtClean="0">
                <a:solidFill>
                  <a:prstClr val="black"/>
                </a:solidFill>
                <a:latin typeface="微軟正黑體" panose="020B0604030504040204" pitchFamily="34" charset="-120"/>
                <a:ea typeface="微軟正黑體" panose="020B0604030504040204" pitchFamily="34" charset="-120"/>
              </a:rPr>
              <a:t>機構</a:t>
            </a:r>
            <a:r>
              <a:rPr lang="zh-TW" altLang="en-US" sz="2800" b="1" smtClean="0">
                <a:solidFill>
                  <a:srgbClr val="006600"/>
                </a:solidFill>
                <a:latin typeface="微軟正黑體" panose="020B0604030504040204" pitchFamily="34" charset="-120"/>
                <a:ea typeface="微軟正黑體" panose="020B0604030504040204" pitchFamily="34" charset="-120"/>
              </a:rPr>
              <a:t>向所在地</a:t>
            </a:r>
            <a:r>
              <a:rPr lang="zh-TW" altLang="en-US" sz="2800" b="1">
                <a:solidFill>
                  <a:srgbClr val="006600"/>
                </a:solidFill>
                <a:latin typeface="微軟正黑體" panose="020B0604030504040204" pitchFamily="34" charset="-120"/>
                <a:ea typeface="微軟正黑體" panose="020B0604030504040204" pitchFamily="34" charset="-120"/>
              </a:rPr>
              <a:t>直轄市、縣（市）主管機關</a:t>
            </a:r>
            <a:r>
              <a:rPr lang="zh-TW" altLang="en-US" sz="2800" b="1">
                <a:solidFill>
                  <a:prstClr val="black"/>
                </a:solidFill>
                <a:latin typeface="微軟正黑體" panose="020B0604030504040204" pitchFamily="34" charset="-120"/>
                <a:ea typeface="微軟正黑體" panose="020B0604030504040204" pitchFamily="34" charset="-120"/>
              </a:rPr>
              <a:t>申請登記</a:t>
            </a:r>
            <a:r>
              <a:rPr lang="zh-TW" altLang="en-US" sz="2800" b="1">
                <a:solidFill>
                  <a:srgbClr val="006600"/>
                </a:solidFill>
                <a:latin typeface="微軟正黑體" panose="020B0604030504040204" pitchFamily="34" charset="-120"/>
                <a:ea typeface="微軟正黑體" panose="020B0604030504040204" pitchFamily="34" charset="-120"/>
              </a:rPr>
              <a:t>，並發給消防設備人員</a:t>
            </a:r>
            <a:r>
              <a:rPr lang="zh-TW" altLang="en-US" sz="2800" b="1">
                <a:solidFill>
                  <a:prstClr val="black"/>
                </a:solidFill>
                <a:latin typeface="微軟正黑體" panose="020B0604030504040204" pitchFamily="34" charset="-120"/>
                <a:ea typeface="微軟正黑體" panose="020B0604030504040204" pitchFamily="34" charset="-120"/>
              </a:rPr>
              <a:t>執業執照</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始得執行業務</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63538" indent="-36353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19</a:t>
            </a:r>
            <a:r>
              <a:rPr lang="zh-TW" altLang="en-US" sz="2800" b="1" smtClean="0">
                <a:solidFill>
                  <a:srgbClr val="0000FF"/>
                </a:solidFill>
                <a:latin typeface="微軟正黑體" panose="020B0604030504040204" pitchFamily="34" charset="-120"/>
                <a:ea typeface="微軟正黑體" panose="020B0604030504040204" pitchFamily="34" charset="-120"/>
              </a:rPr>
              <a:t>條第</a:t>
            </a:r>
            <a:r>
              <a:rPr lang="en-US" altLang="zh-TW" sz="2800" b="1" smtClean="0">
                <a:solidFill>
                  <a:srgbClr val="0000FF"/>
                </a:solidFill>
                <a:latin typeface="微軟正黑體" panose="020B0604030504040204" pitchFamily="34" charset="-120"/>
                <a:ea typeface="微軟正黑體" panose="020B0604030504040204" pitchFamily="34" charset="-120"/>
              </a:rPr>
              <a:t>1</a:t>
            </a:r>
            <a:r>
              <a:rPr lang="zh-TW" altLang="en-US" sz="2800" b="1" smtClean="0">
                <a:solidFill>
                  <a:srgbClr val="0000FF"/>
                </a:solidFill>
                <a:latin typeface="微軟正黑體" panose="020B0604030504040204" pitchFamily="34" charset="-120"/>
                <a:ea typeface="微軟正黑體" panose="020B0604030504040204" pitchFamily="34" charset="-120"/>
              </a:rPr>
              <a:t>項規定，</a:t>
            </a:r>
            <a:r>
              <a:rPr lang="zh-TW" altLang="en-US" sz="2800" b="1">
                <a:solidFill>
                  <a:prstClr val="black"/>
                </a:solidFill>
                <a:latin typeface="微軟正黑體" panose="020B0604030504040204" pitchFamily="34" charset="-120"/>
                <a:ea typeface="微軟正黑體" panose="020B0604030504040204" pitchFamily="34" charset="-120"/>
              </a:rPr>
              <a:t>消防設備人員領得執業執照後，非加入</a:t>
            </a:r>
            <a:r>
              <a:rPr lang="zh-TW" altLang="en-US" sz="2800" b="1">
                <a:solidFill>
                  <a:srgbClr val="006600"/>
                </a:solidFill>
                <a:latin typeface="微軟正黑體" panose="020B0604030504040204" pitchFamily="34" charset="-120"/>
                <a:ea typeface="微軟正黑體" panose="020B0604030504040204" pitchFamily="34" charset="-120"/>
              </a:rPr>
              <a:t>該管直轄市、縣（市）消防設備師公會或消防設備士</a:t>
            </a:r>
            <a:r>
              <a:rPr lang="zh-TW" altLang="en-US" sz="2800" b="1">
                <a:solidFill>
                  <a:prstClr val="black"/>
                </a:solidFill>
                <a:latin typeface="微軟正黑體" panose="020B0604030504040204" pitchFamily="34" charset="-120"/>
                <a:ea typeface="微軟正黑體" panose="020B0604030504040204" pitchFamily="34" charset="-120"/>
              </a:rPr>
              <a:t>公會，不得執行業務</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sp>
        <p:nvSpPr>
          <p:cNvPr id="8" name="Rectangle 2"/>
          <p:cNvSpPr>
            <a:spLocks noChangeArrowheads="1"/>
          </p:cNvSpPr>
          <p:nvPr/>
        </p:nvSpPr>
        <p:spPr bwMode="auto">
          <a:xfrm>
            <a:off x="5976156" y="152636"/>
            <a:ext cx="3311476" cy="97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lnSpc>
                <a:spcPts val="3000"/>
              </a:lnSpc>
              <a:spcBef>
                <a:spcPts val="0"/>
              </a:spcBef>
              <a:defRPr/>
            </a:pPr>
            <a:r>
              <a:rPr kumimoji="0" lang="zh-TW" altLang="en-US" sz="3200" b="1">
                <a:solidFill>
                  <a:srgbClr val="000099"/>
                </a:solidFill>
                <a:latin typeface="微軟正黑體" panose="020B0604030504040204" pitchFamily="34" charset="-120"/>
                <a:ea typeface="微軟正黑體" panose="020B0604030504040204" pitchFamily="34" charset="-120"/>
              </a:rPr>
              <a:t>消防設備人員</a:t>
            </a:r>
            <a:r>
              <a:rPr kumimoji="0" lang="zh-TW" altLang="en-US" sz="3200" b="1" smtClean="0">
                <a:solidFill>
                  <a:srgbClr val="000099"/>
                </a:solidFill>
                <a:latin typeface="微軟正黑體" panose="020B0604030504040204" pitchFamily="34" charset="-120"/>
                <a:ea typeface="微軟正黑體" panose="020B0604030504040204" pitchFamily="34" charset="-120"/>
              </a:rPr>
              <a:t>法</a:t>
            </a:r>
            <a:endParaRPr kumimoji="0" lang="en-US" altLang="zh-TW" sz="3200" b="1" smtClean="0">
              <a:solidFill>
                <a:srgbClr val="000099"/>
              </a:solidFill>
              <a:latin typeface="微軟正黑體" panose="020B0604030504040204" pitchFamily="34" charset="-120"/>
              <a:ea typeface="微軟正黑體" panose="020B0604030504040204" pitchFamily="34" charset="-120"/>
            </a:endParaRPr>
          </a:p>
          <a:p>
            <a:pPr eaLnBrk="1" hangingPunct="1">
              <a:lnSpc>
                <a:spcPts val="2600"/>
              </a:lnSpc>
              <a:spcBef>
                <a:spcPts val="0"/>
              </a:spcBef>
              <a:defRPr/>
            </a:pPr>
            <a:r>
              <a:rPr kumimoji="0" lang="en-US" altLang="zh-TW" sz="2000" b="1" smtClean="0">
                <a:solidFill>
                  <a:srgbClr val="660033"/>
                </a:solidFill>
                <a:latin typeface="微軟正黑體" panose="020B0604030504040204" pitchFamily="34" charset="-120"/>
                <a:ea typeface="微軟正黑體" panose="020B0604030504040204" pitchFamily="34" charset="-120"/>
              </a:rPr>
              <a:t>(112</a:t>
            </a:r>
            <a:r>
              <a:rPr kumimoji="0" lang="zh-TW" altLang="en-US" sz="2000" b="1" smtClean="0">
                <a:solidFill>
                  <a:srgbClr val="660033"/>
                </a:solidFill>
                <a:latin typeface="微軟正黑體" panose="020B0604030504040204" pitchFamily="34" charset="-120"/>
                <a:ea typeface="微軟正黑體" panose="020B0604030504040204" pitchFamily="34" charset="-120"/>
              </a:rPr>
              <a:t>年</a:t>
            </a:r>
            <a:r>
              <a:rPr kumimoji="0" lang="en-US" altLang="zh-TW" sz="2000" b="1" smtClean="0">
                <a:solidFill>
                  <a:srgbClr val="660033"/>
                </a:solidFill>
                <a:latin typeface="微軟正黑體" panose="020B0604030504040204" pitchFamily="34" charset="-120"/>
                <a:ea typeface="微軟正黑體" panose="020B0604030504040204" pitchFamily="34" charset="-120"/>
              </a:rPr>
              <a:t>06</a:t>
            </a:r>
            <a:r>
              <a:rPr kumimoji="0" lang="zh-TW" altLang="en-US" sz="2000" b="1" smtClean="0">
                <a:solidFill>
                  <a:srgbClr val="660033"/>
                </a:solidFill>
                <a:latin typeface="微軟正黑體" panose="020B0604030504040204" pitchFamily="34" charset="-120"/>
                <a:ea typeface="微軟正黑體" panose="020B0604030504040204" pitchFamily="34" charset="-120"/>
              </a:rPr>
              <a:t>月</a:t>
            </a:r>
            <a:r>
              <a:rPr kumimoji="0" lang="en-US" altLang="zh-TW" sz="2000" b="1" smtClean="0">
                <a:solidFill>
                  <a:srgbClr val="660033"/>
                </a:solidFill>
                <a:latin typeface="微軟正黑體" panose="020B0604030504040204" pitchFamily="34" charset="-120"/>
                <a:ea typeface="微軟正黑體" panose="020B0604030504040204" pitchFamily="34" charset="-120"/>
              </a:rPr>
              <a:t>21</a:t>
            </a:r>
            <a:r>
              <a:rPr kumimoji="0" lang="zh-TW" altLang="en-US" sz="2000" b="1" smtClean="0">
                <a:solidFill>
                  <a:srgbClr val="660033"/>
                </a:solidFill>
                <a:latin typeface="微軟正黑體" panose="020B0604030504040204" pitchFamily="34" charset="-120"/>
                <a:ea typeface="微軟正黑體" panose="020B0604030504040204" pitchFamily="34" charset="-120"/>
              </a:rPr>
              <a:t>日公布施行</a:t>
            </a:r>
            <a:r>
              <a:rPr kumimoji="0" lang="en-US" altLang="zh-TW" sz="2000" b="1" smtClean="0">
                <a:solidFill>
                  <a:srgbClr val="660033"/>
                </a:solidFill>
                <a:latin typeface="微軟正黑體" panose="020B0604030504040204" pitchFamily="34" charset="-120"/>
                <a:ea typeface="微軟正黑體" panose="020B0604030504040204" pitchFamily="34" charset="-120"/>
              </a:rPr>
              <a:t>)</a:t>
            </a:r>
            <a:endParaRPr kumimoji="0" lang="zh-TW" altLang="en-US" sz="2000" b="1">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835212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5646A61F-01F7-4126-B06E-2FF563F406B6}" type="slidenum">
              <a:rPr kumimoji="0" lang="en-US" altLang="zh-TW" sz="1600" b="1" smtClean="0">
                <a:solidFill>
                  <a:srgbClr val="AD1F1F"/>
                </a:solidFill>
                <a:effectLst>
                  <a:outerShdw blurRad="38100" dist="38100" dir="2700000" algn="tl">
                    <a:srgbClr val="C0C0C0"/>
                  </a:outerShdw>
                </a:effectLst>
              </a:rPr>
              <a:pPr algn="r" eaLnBrk="1" hangingPunct="1">
                <a:defRPr/>
              </a:pPr>
              <a:t>37</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539750" y="344488"/>
            <a:ext cx="79200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a:latin typeface="微軟正黑體" panose="020B0604030504040204" pitchFamily="34" charset="-120"/>
                <a:ea typeface="微軟正黑體" panose="020B0604030504040204" pitchFamily="34" charset="-120"/>
              </a:rPr>
              <a:t>資訊軟硬體服務採購是否須規定公會會員證</a:t>
            </a:r>
            <a:endParaRPr lang="en-US" altLang="zh-TW" sz="3200" b="1" dirty="0">
              <a:latin typeface="微軟正黑體" panose="020B0604030504040204" pitchFamily="34" charset="-120"/>
              <a:ea typeface="微軟正黑體" panose="020B0604030504040204" pitchFamily="34" charset="-120"/>
            </a:endParaRPr>
          </a:p>
        </p:txBody>
      </p:sp>
      <p:sp>
        <p:nvSpPr>
          <p:cNvPr id="8" name="雲朵形圖說文字 7"/>
          <p:cNvSpPr/>
          <p:nvPr/>
        </p:nvSpPr>
        <p:spPr>
          <a:xfrm>
            <a:off x="647700" y="1557338"/>
            <a:ext cx="8128000" cy="5157787"/>
          </a:xfrm>
          <a:prstGeom prst="cloudCallout">
            <a:avLst>
              <a:gd name="adj1" fmla="val 34506"/>
              <a:gd name="adj2" fmla="val -57855"/>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71463" lvl="1" indent="-271463" algn="just" eaLnBrk="1" hangingPunct="1">
              <a:defRPr/>
            </a:pPr>
            <a:r>
              <a:rPr lang="en-US" altLang="zh-TW" sz="2800" b="1">
                <a:solidFill>
                  <a:srgbClr val="000066"/>
                </a:solidFill>
                <a:latin typeface="微軟正黑體" panose="020B0604030504040204" pitchFamily="34" charset="-120"/>
                <a:ea typeface="微軟正黑體" panose="020B0604030504040204" pitchFamily="34" charset="-120"/>
              </a:rPr>
              <a:t>1.</a:t>
            </a:r>
            <a:r>
              <a:rPr lang="zh-TW" altLang="en-US" sz="2800" b="1">
                <a:solidFill>
                  <a:srgbClr val="000066"/>
                </a:solidFill>
                <a:latin typeface="微軟正黑體" panose="020B0604030504040204" pitchFamily="34" charset="-120"/>
                <a:ea typeface="微軟正黑體" panose="020B0604030504040204" pitchFamily="34" charset="-120"/>
              </a:rPr>
              <a:t>目前各縣市多有電腦工程職業工會、電腦工程人員職業工會、電腦商業同業公會、資訊服務職業工會、網路技術研發人員職業工會、資訊科技服務職業工會。</a:t>
            </a:r>
            <a:endParaRPr lang="en-US" altLang="zh-TW" sz="2800" b="1" dirty="0">
              <a:solidFill>
                <a:srgbClr val="000066"/>
              </a:solidFill>
              <a:latin typeface="微軟正黑體" panose="020B0604030504040204" pitchFamily="34" charset="-120"/>
              <a:ea typeface="微軟正黑體" panose="020B0604030504040204" pitchFamily="34" charset="-120"/>
            </a:endParaRPr>
          </a:p>
          <a:p>
            <a:pPr marL="271463" lvl="1" indent="-271463" algn="just" eaLnBrk="1" hangingPunct="1">
              <a:defRPr/>
            </a:pPr>
            <a:r>
              <a:rPr lang="en-US" altLang="zh-TW" sz="2800" b="1">
                <a:solidFill>
                  <a:srgbClr val="000066"/>
                </a:solidFill>
                <a:latin typeface="微軟正黑體" panose="020B0604030504040204" pitchFamily="34" charset="-120"/>
                <a:ea typeface="微軟正黑體" panose="020B0604030504040204" pitchFamily="34" charset="-120"/>
              </a:rPr>
              <a:t>2.</a:t>
            </a:r>
            <a:r>
              <a:rPr lang="zh-TW" altLang="en-US" sz="2800" b="1">
                <a:solidFill>
                  <a:srgbClr val="000066"/>
                </a:solidFill>
                <a:latin typeface="微軟正黑體" panose="020B0604030504040204" pitchFamily="34" charset="-120"/>
                <a:ea typeface="微軟正黑體" panose="020B0604030504040204" pitchFamily="34" charset="-120"/>
              </a:rPr>
              <a:t>上開相關公會，法令尚無營業須加入之規定。</a:t>
            </a:r>
            <a:endParaRPr lang="zh-TW" altLang="en-US" sz="2800" b="1" dirty="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015833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38</a:t>
            </a:fld>
            <a:endParaRPr lang="en-US" altLang="zh-TW" sz="1400">
              <a:solidFill>
                <a:srgbClr val="AD1F1F"/>
              </a:solidFill>
              <a:latin typeface="Times New Roman" panose="02020603050405020304" pitchFamily="18" charset="0"/>
            </a:endParaRPr>
          </a:p>
        </p:txBody>
      </p:sp>
      <p:sp>
        <p:nvSpPr>
          <p:cNvPr id="6" name="Rectangle 2">
            <a:extLst>
              <a:ext uri="{FF2B5EF4-FFF2-40B4-BE49-F238E27FC236}"/>
            </a:extLst>
          </p:cNvPr>
          <p:cNvSpPr>
            <a:spLocks noChangeArrowheads="1"/>
          </p:cNvSpPr>
          <p:nvPr/>
        </p:nvSpPr>
        <p:spPr bwMode="auto">
          <a:xfrm>
            <a:off x="1619672" y="404664"/>
            <a:ext cx="5904656" cy="587375"/>
          </a:xfrm>
          <a:prstGeom prst="rect">
            <a:avLst/>
          </a:prstGeom>
          <a:noFill/>
          <a:ln w="9525">
            <a:noFill/>
            <a:miter lim="800000"/>
            <a:headEnd/>
            <a:tailEnd/>
          </a:ln>
        </p:spPr>
        <p:txBody>
          <a:bodyPr anchor="b"/>
          <a:lstStyle/>
          <a:p>
            <a:pPr>
              <a:lnSpc>
                <a:spcPct val="90000"/>
              </a:lnSpc>
              <a:defRPr/>
            </a:pPr>
            <a:r>
              <a:rPr lang="zh-TW" altLang="en-US" sz="3600" b="1" spc="-100" smtClean="0">
                <a:solidFill>
                  <a:srgbClr val="003399"/>
                </a:solidFill>
                <a:latin typeface="微軟正黑體" panose="020B0604030504040204" pitchFamily="34" charset="-120"/>
                <a:ea typeface="微軟正黑體" panose="020B0604030504040204" pitchFamily="34" charset="-120"/>
              </a:rPr>
              <a:t>不當要求應檢附公會會員證</a:t>
            </a:r>
            <a:endParaRPr lang="zh-TW" altLang="en-US" sz="3600" b="1" spc="-100" dirty="0">
              <a:solidFill>
                <a:srgbClr val="0000FF"/>
              </a:solidFill>
              <a:latin typeface="微軟正黑體" panose="020B0604030504040204" pitchFamily="34" charset="-120"/>
              <a:ea typeface="微軟正黑體" panose="020B0604030504040204" pitchFamily="34" charset="-120"/>
            </a:endParaRPr>
          </a:p>
        </p:txBody>
      </p:sp>
      <p:sp>
        <p:nvSpPr>
          <p:cNvPr id="2" name="雲朵形圖說文字 1"/>
          <p:cNvSpPr/>
          <p:nvPr/>
        </p:nvSpPr>
        <p:spPr>
          <a:xfrm>
            <a:off x="719572" y="1268760"/>
            <a:ext cx="7704856" cy="4680520"/>
          </a:xfrm>
          <a:prstGeom prst="cloudCallout">
            <a:avLst>
              <a:gd name="adj1" fmla="val 45805"/>
              <a:gd name="adj2" fmla="val -42489"/>
            </a:avLst>
          </a:prstGeom>
          <a:blipFill>
            <a:blip r:embed="rId3"/>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r>
              <a:rPr lang="en-US" altLang="zh-TW" sz="3200" b="1" smtClean="0">
                <a:solidFill>
                  <a:srgbClr val="006600"/>
                </a:solidFill>
              </a:rPr>
              <a:t>1.</a:t>
            </a:r>
            <a:r>
              <a:rPr lang="zh-TW" altLang="en-US" sz="3200" b="1" u="sng" smtClean="0">
                <a:solidFill>
                  <a:srgbClr val="006600"/>
                </a:solidFill>
              </a:rPr>
              <a:t>醫院被服委外洗滌採購</a:t>
            </a:r>
            <a:r>
              <a:rPr lang="zh-TW" altLang="en-US" sz="3200" b="1" smtClean="0">
                <a:solidFill>
                  <a:srgbClr val="006600"/>
                </a:solidFill>
              </a:rPr>
              <a:t>、</a:t>
            </a:r>
            <a:r>
              <a:rPr lang="zh-TW" altLang="en-US" sz="3200" b="1" u="sng" smtClean="0">
                <a:solidFill>
                  <a:srgbClr val="006600"/>
                </a:solidFill>
              </a:rPr>
              <a:t>資訊軟硬體採購</a:t>
            </a:r>
            <a:r>
              <a:rPr lang="zh-TW" altLang="en-US" sz="3200" b="1" smtClean="0">
                <a:solidFill>
                  <a:srgbClr val="006600"/>
                </a:solidFill>
              </a:rPr>
              <a:t>規定應檢附相關公會會員證？</a:t>
            </a:r>
            <a:endParaRPr lang="en-US" altLang="zh-TW" sz="3200" b="1" smtClean="0">
              <a:solidFill>
                <a:srgbClr val="006600"/>
              </a:solidFill>
            </a:endParaRPr>
          </a:p>
          <a:p>
            <a:pPr marL="363538" indent="-363538"/>
            <a:r>
              <a:rPr lang="en-US" altLang="zh-TW" sz="3200" b="1" smtClean="0">
                <a:solidFill>
                  <a:prstClr val="black"/>
                </a:solidFill>
              </a:rPr>
              <a:t>2.</a:t>
            </a:r>
            <a:r>
              <a:rPr lang="zh-TW" altLang="en-US" sz="3200" b="1">
                <a:solidFill>
                  <a:prstClr val="black"/>
                </a:solidFill>
              </a:rPr>
              <a:t>昇</a:t>
            </a:r>
            <a:r>
              <a:rPr lang="zh-TW" altLang="en-US" sz="3200" b="1" smtClean="0">
                <a:solidFill>
                  <a:prstClr val="black"/>
                </a:solidFill>
              </a:rPr>
              <a:t>降設備汰</a:t>
            </a:r>
            <a:r>
              <a:rPr lang="zh-TW" altLang="en-US" sz="3200" b="1">
                <a:solidFill>
                  <a:prstClr val="black"/>
                </a:solidFill>
              </a:rPr>
              <a:t>換、維護保養要求投標</a:t>
            </a:r>
            <a:r>
              <a:rPr lang="zh-TW" altLang="en-US" sz="3200" b="1" smtClean="0">
                <a:solidFill>
                  <a:prstClr val="black"/>
                </a:solidFill>
              </a:rPr>
              <a:t>廠商須檢</a:t>
            </a:r>
            <a:r>
              <a:rPr lang="zh-TW" altLang="en-US" sz="3200" b="1">
                <a:solidFill>
                  <a:prstClr val="black"/>
                </a:solidFill>
              </a:rPr>
              <a:t>附電梯協會</a:t>
            </a:r>
            <a:r>
              <a:rPr lang="zh-TW" altLang="en-US" sz="3200" b="1" smtClean="0">
                <a:solidFill>
                  <a:prstClr val="black"/>
                </a:solidFill>
              </a:rPr>
              <a:t>、昇降</a:t>
            </a:r>
            <a:r>
              <a:rPr lang="zh-TW" altLang="en-US" sz="3200" b="1">
                <a:solidFill>
                  <a:prstClr val="black"/>
                </a:solidFill>
              </a:rPr>
              <a:t>機安全協會會員證明</a:t>
            </a:r>
            <a:r>
              <a:rPr lang="zh-TW" altLang="en-US" sz="3200" b="1" smtClean="0">
                <a:solidFill>
                  <a:prstClr val="black"/>
                </a:solidFill>
              </a:rPr>
              <a:t>文件？</a:t>
            </a:r>
            <a:endParaRPr lang="zh-TW" altLang="en-US" sz="3200" b="1">
              <a:solidFill>
                <a:prstClr val="black"/>
              </a:solidFill>
            </a:endParaRPr>
          </a:p>
        </p:txBody>
      </p:sp>
    </p:spTree>
    <p:extLst>
      <p:ext uri="{BB962C8B-B14F-4D97-AF65-F5344CB8AC3E}">
        <p14:creationId xmlns:p14="http://schemas.microsoft.com/office/powerpoint/2010/main" val="179292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39</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979712" y="2276872"/>
            <a:ext cx="5400600" cy="194421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400" b="1" smtClean="0">
                <a:solidFill>
                  <a:srgbClr val="000066"/>
                </a:solidFill>
                <a:latin typeface="微軟正黑體" panose="020B0604030504040204" pitchFamily="34" charset="-120"/>
              </a:rPr>
              <a:t>各行業</a:t>
            </a:r>
            <a:r>
              <a:rPr lang="zh-TW" altLang="en-US" sz="4400" b="1">
                <a:solidFill>
                  <a:srgbClr val="000066"/>
                </a:solidFill>
                <a:latin typeface="微軟正黑體" panose="020B0604030504040204" pitchFamily="34" charset="-120"/>
              </a:rPr>
              <a:t>登記證</a:t>
            </a:r>
            <a:r>
              <a:rPr lang="zh-TW" altLang="en-US" sz="4400" b="1" smtClean="0">
                <a:solidFill>
                  <a:srgbClr val="000066"/>
                </a:solidFill>
                <a:latin typeface="微軟正黑體" panose="020B0604030504040204" pitchFamily="34" charset="-120"/>
              </a:rPr>
              <a:t>及</a:t>
            </a:r>
            <a:endParaRPr lang="en-US" altLang="zh-TW" sz="4400" b="1" smtClean="0">
              <a:solidFill>
                <a:srgbClr val="000066"/>
              </a:solidFill>
              <a:latin typeface="微軟正黑體" panose="020B0604030504040204" pitchFamily="34" charset="-120"/>
            </a:endParaRPr>
          </a:p>
          <a:p>
            <a:pPr algn="ctr" eaLnBrk="1" hangingPunct="1">
              <a:defRPr/>
            </a:pPr>
            <a:r>
              <a:rPr lang="zh-TW" altLang="en-US" sz="4400" b="1" smtClean="0">
                <a:solidFill>
                  <a:srgbClr val="000066"/>
                </a:solidFill>
                <a:latin typeface="微軟正黑體" panose="020B0604030504040204" pitchFamily="34" charset="-120"/>
              </a:rPr>
              <a:t>承攬</a:t>
            </a:r>
            <a:r>
              <a:rPr lang="zh-TW" altLang="en-US" sz="4400" b="1">
                <a:solidFill>
                  <a:srgbClr val="000066"/>
                </a:solidFill>
                <a:latin typeface="微軟正黑體" panose="020B0604030504040204" pitchFamily="34" charset="-120"/>
              </a:rPr>
              <a:t>工程手冊</a:t>
            </a:r>
            <a:endParaRPr lang="en-US" altLang="zh-TW" sz="4400" b="1">
              <a:solidFill>
                <a:srgbClr val="000066"/>
              </a:solidFill>
              <a:latin typeface="微軟正黑體" panose="020B0604030504040204" pitchFamily="34" charset="-120"/>
            </a:endParaRPr>
          </a:p>
        </p:txBody>
      </p:sp>
      <p:sp>
        <p:nvSpPr>
          <p:cNvPr id="4" name="書卷 (水平) 3"/>
          <p:cNvSpPr/>
          <p:nvPr/>
        </p:nvSpPr>
        <p:spPr>
          <a:xfrm>
            <a:off x="431540" y="116632"/>
            <a:ext cx="4104456" cy="1008111"/>
          </a:xfrm>
          <a:prstGeom prst="horizontalScroll">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FFFF00"/>
                </a:solidFill>
                <a:latin typeface="微軟正黑體" panose="020B0604030504040204" pitchFamily="34" charset="-120"/>
              </a:rPr>
              <a:t>廠商資格文件</a:t>
            </a:r>
            <a:endParaRPr lang="en-US" altLang="zh-TW" sz="3600" b="1">
              <a:solidFill>
                <a:srgbClr val="FFFF00"/>
              </a:solidFill>
              <a:latin typeface="微軟正黑體" panose="020B0604030504040204" pitchFamily="34" charset="-120"/>
            </a:endParaRPr>
          </a:p>
        </p:txBody>
      </p:sp>
    </p:spTree>
    <p:extLst>
      <p:ext uri="{BB962C8B-B14F-4D97-AF65-F5344CB8AC3E}">
        <p14:creationId xmlns:p14="http://schemas.microsoft.com/office/powerpoint/2010/main" val="675832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40</a:t>
            </a:fld>
            <a:endParaRPr lang="en-US" altLang="zh-TW" sz="1400" smtClean="0">
              <a:solidFill>
                <a:srgbClr val="AD1F1F"/>
              </a:solidFill>
              <a:latin typeface="Times New Roman" panose="02020603050405020304" pitchFamily="18" charset="0"/>
            </a:endParaRPr>
          </a:p>
        </p:txBody>
      </p:sp>
      <p:sp>
        <p:nvSpPr>
          <p:cNvPr id="4" name="書卷 (水平) 3"/>
          <p:cNvSpPr/>
          <p:nvPr/>
        </p:nvSpPr>
        <p:spPr>
          <a:xfrm>
            <a:off x="3059832" y="-18526"/>
            <a:ext cx="3103621" cy="639214"/>
          </a:xfrm>
          <a:prstGeom prst="horizontalScroll">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smtClean="0">
                <a:solidFill>
                  <a:prstClr val="white"/>
                </a:solidFill>
                <a:latin typeface="微軟正黑體" panose="020B0604030504040204" pitchFamily="34" charset="-120"/>
              </a:rPr>
              <a:t>營造</a:t>
            </a:r>
            <a:r>
              <a:rPr lang="zh-TW" altLang="en-US" b="1">
                <a:solidFill>
                  <a:prstClr val="white"/>
                </a:solidFill>
                <a:latin typeface="微軟正黑體" panose="020B0604030504040204" pitchFamily="34" charset="-120"/>
              </a:rPr>
              <a:t>業登記證</a:t>
            </a:r>
            <a:endParaRPr lang="en-US" altLang="zh-TW" b="1">
              <a:solidFill>
                <a:prstClr val="white"/>
              </a:solidFill>
              <a:latin typeface="微軟正黑體" panose="020B0604030504040204" pitchFamily="34" charset="-120"/>
            </a:endParaRPr>
          </a:p>
        </p:txBody>
      </p:sp>
      <p:grpSp>
        <p:nvGrpSpPr>
          <p:cNvPr id="13" name="群組 12"/>
          <p:cNvGrpSpPr/>
          <p:nvPr/>
        </p:nvGrpSpPr>
        <p:grpSpPr>
          <a:xfrm>
            <a:off x="107504" y="620688"/>
            <a:ext cx="4320480" cy="6192688"/>
            <a:chOff x="899592" y="23638"/>
            <a:chExt cx="4680520" cy="6789738"/>
          </a:xfrm>
        </p:grpSpPr>
        <p:pic>
          <p:nvPicPr>
            <p:cNvPr id="6"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3638"/>
              <a:ext cx="4680520" cy="67897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矩形 1"/>
            <p:cNvSpPr/>
            <p:nvPr/>
          </p:nvSpPr>
          <p:spPr>
            <a:xfrm>
              <a:off x="1742074" y="1412776"/>
              <a:ext cx="21062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矩形 6"/>
            <p:cNvSpPr/>
            <p:nvPr/>
          </p:nvSpPr>
          <p:spPr>
            <a:xfrm>
              <a:off x="2547319" y="2060848"/>
              <a:ext cx="152473"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8" name="矩形 7"/>
            <p:cNvSpPr/>
            <p:nvPr/>
          </p:nvSpPr>
          <p:spPr>
            <a:xfrm>
              <a:off x="3707904" y="2276872"/>
              <a:ext cx="64807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矩形 8"/>
            <p:cNvSpPr/>
            <p:nvPr/>
          </p:nvSpPr>
          <p:spPr>
            <a:xfrm>
              <a:off x="4283968" y="2636912"/>
              <a:ext cx="339207"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2807004" y="2420888"/>
              <a:ext cx="339207"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矩形 10"/>
            <p:cNvSpPr/>
            <p:nvPr/>
          </p:nvSpPr>
          <p:spPr>
            <a:xfrm>
              <a:off x="2627784" y="2636912"/>
              <a:ext cx="28262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2" name="矩形 11"/>
            <p:cNvSpPr/>
            <p:nvPr/>
          </p:nvSpPr>
          <p:spPr>
            <a:xfrm>
              <a:off x="3281260" y="3717032"/>
              <a:ext cx="28262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15" name="群組 14"/>
          <p:cNvGrpSpPr/>
          <p:nvPr/>
        </p:nvGrpSpPr>
        <p:grpSpPr>
          <a:xfrm>
            <a:off x="4499992" y="620688"/>
            <a:ext cx="4573857" cy="6083462"/>
            <a:chOff x="1907704" y="64269"/>
            <a:chExt cx="5976664" cy="6677099"/>
          </a:xfrm>
        </p:grpSpPr>
        <p:pic>
          <p:nvPicPr>
            <p:cNvPr id="16" name="圖片 15"/>
            <p:cNvPicPr>
              <a:picLocks noChangeAspect="1"/>
            </p:cNvPicPr>
            <p:nvPr/>
          </p:nvPicPr>
          <p:blipFill>
            <a:blip r:embed="rId4"/>
            <a:stretch>
              <a:fillRect/>
            </a:stretch>
          </p:blipFill>
          <p:spPr>
            <a:xfrm>
              <a:off x="1907704" y="64269"/>
              <a:ext cx="5976664" cy="6677099"/>
            </a:xfrm>
            <a:prstGeom prst="rect">
              <a:avLst/>
            </a:prstGeom>
            <a:ln>
              <a:solidFill>
                <a:srgbClr val="000066"/>
              </a:solidFill>
            </a:ln>
          </p:spPr>
        </p:pic>
        <p:sp>
          <p:nvSpPr>
            <p:cNvPr id="17" name="矩形 16"/>
            <p:cNvSpPr/>
            <p:nvPr/>
          </p:nvSpPr>
          <p:spPr>
            <a:xfrm>
              <a:off x="2796643" y="1196752"/>
              <a:ext cx="479213"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8" name="矩形 17"/>
            <p:cNvSpPr/>
            <p:nvPr/>
          </p:nvSpPr>
          <p:spPr>
            <a:xfrm>
              <a:off x="4524835" y="1772816"/>
              <a:ext cx="479213"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矩形 18"/>
            <p:cNvSpPr/>
            <p:nvPr/>
          </p:nvSpPr>
          <p:spPr>
            <a:xfrm>
              <a:off x="6373082" y="1988840"/>
              <a:ext cx="52713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矩形 19"/>
            <p:cNvSpPr/>
            <p:nvPr/>
          </p:nvSpPr>
          <p:spPr>
            <a:xfrm>
              <a:off x="5148064" y="2276872"/>
              <a:ext cx="52713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1" name="矩形 20"/>
            <p:cNvSpPr/>
            <p:nvPr/>
          </p:nvSpPr>
          <p:spPr>
            <a:xfrm>
              <a:off x="4860032" y="2564904"/>
              <a:ext cx="52713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6948264" y="82116"/>
              <a:ext cx="435648" cy="178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Tree>
    <p:extLst>
      <p:ext uri="{BB962C8B-B14F-4D97-AF65-F5344CB8AC3E}">
        <p14:creationId xmlns:p14="http://schemas.microsoft.com/office/powerpoint/2010/main" val="1311113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41</a:t>
            </a:fld>
            <a:endParaRPr lang="en-US" altLang="zh-TW" sz="1400" smtClean="0">
              <a:solidFill>
                <a:srgbClr val="AD1F1F"/>
              </a:solidFill>
              <a:latin typeface="Times New Roman" panose="02020603050405020304" pitchFamily="18" charset="0"/>
            </a:endParaRPr>
          </a:p>
        </p:txBody>
      </p:sp>
      <p:sp>
        <p:nvSpPr>
          <p:cNvPr id="4" name="書卷 (水平) 3"/>
          <p:cNvSpPr/>
          <p:nvPr/>
        </p:nvSpPr>
        <p:spPr>
          <a:xfrm>
            <a:off x="2764523" y="-18526"/>
            <a:ext cx="3679685" cy="639214"/>
          </a:xfrm>
          <a:prstGeom prst="horizontalScroll">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smtClean="0">
                <a:solidFill>
                  <a:prstClr val="white"/>
                </a:solidFill>
                <a:latin typeface="微軟正黑體" panose="020B0604030504040204" pitchFamily="34" charset="-120"/>
              </a:rPr>
              <a:t>測繪、冷凍空調業</a:t>
            </a:r>
            <a:r>
              <a:rPr lang="zh-TW" altLang="en-US" b="1">
                <a:solidFill>
                  <a:prstClr val="white"/>
                </a:solidFill>
                <a:latin typeface="微軟正黑體" panose="020B0604030504040204" pitchFamily="34" charset="-120"/>
              </a:rPr>
              <a:t>登記證</a:t>
            </a:r>
            <a:endParaRPr lang="en-US" altLang="zh-TW" b="1">
              <a:solidFill>
                <a:prstClr val="white"/>
              </a:solidFill>
              <a:latin typeface="微軟正黑體" panose="020B0604030504040204" pitchFamily="34" charset="-120"/>
            </a:endParaRPr>
          </a:p>
        </p:txBody>
      </p:sp>
      <p:grpSp>
        <p:nvGrpSpPr>
          <p:cNvPr id="35" name="群組 34"/>
          <p:cNvGrpSpPr/>
          <p:nvPr/>
        </p:nvGrpSpPr>
        <p:grpSpPr>
          <a:xfrm>
            <a:off x="4762500" y="620687"/>
            <a:ext cx="4273996" cy="6165305"/>
            <a:chOff x="4762500" y="620687"/>
            <a:chExt cx="4273996" cy="6165305"/>
          </a:xfrm>
        </p:grpSpPr>
        <p:pic>
          <p:nvPicPr>
            <p:cNvPr id="14" name="圖片 13"/>
            <p:cNvPicPr>
              <a:picLocks noChangeAspect="1"/>
            </p:cNvPicPr>
            <p:nvPr/>
          </p:nvPicPr>
          <p:blipFill>
            <a:blip r:embed="rId3"/>
            <a:stretch>
              <a:fillRect/>
            </a:stretch>
          </p:blipFill>
          <p:spPr>
            <a:xfrm>
              <a:off x="4762500" y="620687"/>
              <a:ext cx="4273996" cy="6165305"/>
            </a:xfrm>
            <a:prstGeom prst="rect">
              <a:avLst/>
            </a:prstGeom>
            <a:ln>
              <a:solidFill>
                <a:srgbClr val="000066"/>
              </a:solidFill>
            </a:ln>
          </p:spPr>
        </p:pic>
        <p:sp>
          <p:nvSpPr>
            <p:cNvPr id="29" name="矩形 28"/>
            <p:cNvSpPr/>
            <p:nvPr/>
          </p:nvSpPr>
          <p:spPr>
            <a:xfrm>
              <a:off x="5573049" y="2210708"/>
              <a:ext cx="295095"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0" name="矩形 29"/>
            <p:cNvSpPr/>
            <p:nvPr/>
          </p:nvSpPr>
          <p:spPr>
            <a:xfrm>
              <a:off x="4932040" y="1700808"/>
              <a:ext cx="357066"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1" name="矩形 30"/>
            <p:cNvSpPr/>
            <p:nvPr/>
          </p:nvSpPr>
          <p:spPr>
            <a:xfrm>
              <a:off x="6159150" y="2440527"/>
              <a:ext cx="357066"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2" name="矩形 31"/>
            <p:cNvSpPr/>
            <p:nvPr/>
          </p:nvSpPr>
          <p:spPr>
            <a:xfrm>
              <a:off x="6084168" y="2728559"/>
              <a:ext cx="357066"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3" name="矩形 32"/>
            <p:cNvSpPr/>
            <p:nvPr/>
          </p:nvSpPr>
          <p:spPr>
            <a:xfrm>
              <a:off x="7020270" y="2944583"/>
              <a:ext cx="432050"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37" name="群組 36"/>
          <p:cNvGrpSpPr/>
          <p:nvPr/>
        </p:nvGrpSpPr>
        <p:grpSpPr>
          <a:xfrm>
            <a:off x="107504" y="620688"/>
            <a:ext cx="4610100" cy="6165304"/>
            <a:chOff x="107504" y="620688"/>
            <a:chExt cx="4610100" cy="6165304"/>
          </a:xfrm>
        </p:grpSpPr>
        <p:pic>
          <p:nvPicPr>
            <p:cNvPr id="3" name="圖片 2"/>
            <p:cNvPicPr>
              <a:picLocks noChangeAspect="1"/>
            </p:cNvPicPr>
            <p:nvPr/>
          </p:nvPicPr>
          <p:blipFill>
            <a:blip r:embed="rId4"/>
            <a:stretch>
              <a:fillRect/>
            </a:stretch>
          </p:blipFill>
          <p:spPr>
            <a:xfrm>
              <a:off x="107504" y="620688"/>
              <a:ext cx="4610100" cy="6165304"/>
            </a:xfrm>
            <a:prstGeom prst="rect">
              <a:avLst/>
            </a:prstGeom>
            <a:ln>
              <a:solidFill>
                <a:srgbClr val="000066"/>
              </a:solidFill>
            </a:ln>
          </p:spPr>
        </p:pic>
        <p:sp>
          <p:nvSpPr>
            <p:cNvPr id="23" name="矩形 22"/>
            <p:cNvSpPr/>
            <p:nvPr/>
          </p:nvSpPr>
          <p:spPr>
            <a:xfrm>
              <a:off x="214947" y="2276872"/>
              <a:ext cx="324605"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4" name="矩形 23"/>
            <p:cNvSpPr/>
            <p:nvPr/>
          </p:nvSpPr>
          <p:spPr>
            <a:xfrm>
              <a:off x="1619672" y="2656551"/>
              <a:ext cx="324605"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5" name="矩形 24"/>
            <p:cNvSpPr/>
            <p:nvPr/>
          </p:nvSpPr>
          <p:spPr>
            <a:xfrm>
              <a:off x="2126702" y="3088599"/>
              <a:ext cx="357066"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6" name="矩形 25"/>
            <p:cNvSpPr/>
            <p:nvPr/>
          </p:nvSpPr>
          <p:spPr>
            <a:xfrm>
              <a:off x="3923928" y="2852936"/>
              <a:ext cx="432050"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7" name="矩形 26"/>
            <p:cNvSpPr/>
            <p:nvPr/>
          </p:nvSpPr>
          <p:spPr>
            <a:xfrm>
              <a:off x="2483768" y="3448639"/>
              <a:ext cx="432050"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6" name="矩形 35"/>
            <p:cNvSpPr/>
            <p:nvPr/>
          </p:nvSpPr>
          <p:spPr>
            <a:xfrm>
              <a:off x="1799123" y="3284984"/>
              <a:ext cx="324605" cy="19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Tree>
    <p:extLst>
      <p:ext uri="{BB962C8B-B14F-4D97-AF65-F5344CB8AC3E}">
        <p14:creationId xmlns:p14="http://schemas.microsoft.com/office/powerpoint/2010/main" val="22961257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FC166A6-EDE5-42D9-8A2C-F9DAE4E628D2}" type="slidenum">
              <a:rPr lang="en-US" altLang="zh-TW" sz="1400" smtClean="0">
                <a:solidFill>
                  <a:srgbClr val="AD1F1F"/>
                </a:solidFill>
                <a:latin typeface="Times New Roman" panose="02020603050405020304" pitchFamily="18" charset="0"/>
              </a:rPr>
              <a:pPr>
                <a:spcBef>
                  <a:spcPct val="0"/>
                </a:spcBef>
                <a:buClrTx/>
                <a:buSzTx/>
                <a:buFontTx/>
                <a:buNone/>
                <a:defRPr/>
              </a:pPr>
              <a:t>42</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323528" y="476250"/>
            <a:ext cx="4493538" cy="523220"/>
          </a:xfrm>
          <a:prstGeom prst="rect">
            <a:avLst/>
          </a:prstGeom>
          <a:noFill/>
        </p:spPr>
        <p:txBody>
          <a:bodyPr wrap="none">
            <a:spAutoFit/>
          </a:bodyPr>
          <a:lstStyle/>
          <a:p>
            <a:pPr>
              <a:defRPr/>
            </a:pPr>
            <a:r>
              <a:rPr lang="zh-TW" altLang="en-US" sz="2800" b="1" smtClean="0">
                <a:solidFill>
                  <a:srgbClr val="000066"/>
                </a:solidFill>
                <a:effectLst>
                  <a:outerShdw blurRad="38100" dist="38100" dir="2700000" algn="tl">
                    <a:srgbClr val="C0C0C0"/>
                  </a:outerShdw>
                </a:effectLst>
                <a:latin typeface="+mj-ea"/>
                <a:ea typeface="+mj-ea"/>
              </a:rPr>
              <a:t>營造業法承攬</a:t>
            </a:r>
            <a:r>
              <a:rPr lang="zh-TW" altLang="en-US" sz="2800" b="1">
                <a:solidFill>
                  <a:srgbClr val="000066"/>
                </a:solidFill>
                <a:effectLst>
                  <a:outerShdw blurRad="38100" dist="38100" dir="2700000" algn="tl">
                    <a:srgbClr val="C0C0C0"/>
                  </a:outerShdw>
                </a:effectLst>
                <a:latin typeface="+mj-ea"/>
                <a:ea typeface="+mj-ea"/>
              </a:rPr>
              <a:t>工程</a:t>
            </a:r>
            <a:r>
              <a:rPr lang="zh-TW" altLang="en-US" sz="2800" b="1" smtClean="0">
                <a:solidFill>
                  <a:srgbClr val="000066"/>
                </a:solidFill>
                <a:effectLst>
                  <a:outerShdw blurRad="38100" dist="38100" dir="2700000" algn="tl">
                    <a:srgbClr val="C0C0C0"/>
                  </a:outerShdw>
                </a:effectLst>
                <a:latin typeface="+mj-ea"/>
                <a:ea typeface="+mj-ea"/>
              </a:rPr>
              <a:t>手冊規定</a:t>
            </a:r>
            <a:endParaRPr lang="zh-TW" altLang="en-US" sz="2800">
              <a:solidFill>
                <a:srgbClr val="000066"/>
              </a:solidFill>
              <a:latin typeface="+mj-ea"/>
              <a:ea typeface="+mj-ea"/>
            </a:endParaRPr>
          </a:p>
        </p:txBody>
      </p:sp>
      <p:sp>
        <p:nvSpPr>
          <p:cNvPr id="6" name="Rectangle 3"/>
          <p:cNvSpPr txBox="1">
            <a:spLocks noChangeArrowheads="1"/>
          </p:cNvSpPr>
          <p:nvPr/>
        </p:nvSpPr>
        <p:spPr bwMode="auto">
          <a:xfrm>
            <a:off x="107950" y="980728"/>
            <a:ext cx="8712200" cy="549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600" b="1" smtClean="0">
                <a:solidFill>
                  <a:srgbClr val="000066"/>
                </a:solidFill>
                <a:latin typeface="+mj-ea"/>
                <a:ea typeface="+mj-ea"/>
              </a:rPr>
              <a:t>營造業法</a:t>
            </a:r>
            <a:r>
              <a:rPr kumimoji="0" lang="zh-TW" altLang="en-US" sz="2600" b="1" smtClean="0">
                <a:solidFill>
                  <a:srgbClr val="006600"/>
                </a:solidFill>
                <a:latin typeface="+mj-ea"/>
                <a:ea typeface="+mj-ea"/>
              </a:rPr>
              <a:t>第</a:t>
            </a:r>
            <a:r>
              <a:rPr kumimoji="0" lang="en-US" altLang="zh-TW" sz="2600" b="1" smtClean="0">
                <a:solidFill>
                  <a:srgbClr val="006600"/>
                </a:solidFill>
                <a:latin typeface="+mj-ea"/>
                <a:ea typeface="+mj-ea"/>
              </a:rPr>
              <a:t>15</a:t>
            </a:r>
            <a:r>
              <a:rPr kumimoji="0" lang="zh-TW" altLang="en-US" sz="2600" b="1" smtClean="0">
                <a:solidFill>
                  <a:srgbClr val="006600"/>
                </a:solidFill>
                <a:latin typeface="+mj-ea"/>
                <a:ea typeface="+mj-ea"/>
              </a:rPr>
              <a:t>條第</a:t>
            </a:r>
            <a:r>
              <a:rPr kumimoji="0" lang="en-US" altLang="zh-TW" sz="2600" b="1" smtClean="0">
                <a:solidFill>
                  <a:srgbClr val="006600"/>
                </a:solidFill>
                <a:latin typeface="+mj-ea"/>
                <a:ea typeface="+mj-ea"/>
              </a:rPr>
              <a:t>1</a:t>
            </a:r>
            <a:r>
              <a:rPr kumimoji="0" lang="zh-TW" altLang="en-US" sz="2600" b="1" smtClean="0">
                <a:solidFill>
                  <a:srgbClr val="006600"/>
                </a:solidFill>
                <a:latin typeface="+mj-ea"/>
                <a:ea typeface="+mj-ea"/>
              </a:rPr>
              <a:t>項</a:t>
            </a:r>
            <a:endParaRPr kumimoji="0" lang="en-US" altLang="zh-TW" sz="2600" b="1" smtClean="0">
              <a:solidFill>
                <a:srgbClr val="006600"/>
              </a:solidFill>
              <a:latin typeface="+mj-ea"/>
              <a:ea typeface="+mj-ea"/>
            </a:endParaRPr>
          </a:p>
          <a:p>
            <a:pPr marL="269875"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600" b="1" u="sng">
                <a:solidFill>
                  <a:srgbClr val="0000FF"/>
                </a:solidFill>
                <a:latin typeface="+mj-ea"/>
                <a:ea typeface="+mj-ea"/>
              </a:rPr>
              <a:t>營造業應於辦妥公司或商業</a:t>
            </a:r>
            <a:r>
              <a:rPr kumimoji="0" lang="zh-TW" altLang="en-US" sz="2600" b="1" u="sng">
                <a:solidFill>
                  <a:srgbClr val="C00000"/>
                </a:solidFill>
                <a:latin typeface="+mj-ea"/>
                <a:ea typeface="+mj-ea"/>
              </a:rPr>
              <a:t>登記後六個月內</a:t>
            </a:r>
            <a:r>
              <a:rPr kumimoji="0" lang="zh-TW" altLang="en-US" sz="2600" b="1">
                <a:solidFill>
                  <a:srgbClr val="0000FF"/>
                </a:solidFill>
                <a:latin typeface="+mj-ea"/>
                <a:ea typeface="+mj-ea"/>
              </a:rPr>
              <a:t>，檢附下列文件，</a:t>
            </a:r>
            <a:r>
              <a:rPr kumimoji="0" lang="zh-TW" altLang="en-US" sz="2600" b="1" u="sng">
                <a:solidFill>
                  <a:srgbClr val="0000FF"/>
                </a:solidFill>
                <a:latin typeface="+mj-ea"/>
                <a:ea typeface="+mj-ea"/>
              </a:rPr>
              <a:t>向中央</a:t>
            </a:r>
            <a:r>
              <a:rPr kumimoji="0" lang="zh-TW" altLang="en-US" sz="2600" b="1" u="sng" smtClean="0">
                <a:solidFill>
                  <a:srgbClr val="0000FF"/>
                </a:solidFill>
                <a:latin typeface="+mj-ea"/>
                <a:ea typeface="+mj-ea"/>
              </a:rPr>
              <a:t>主管機關</a:t>
            </a:r>
            <a:r>
              <a:rPr kumimoji="0" lang="zh-TW" altLang="en-US" sz="2600" b="1" u="sng">
                <a:solidFill>
                  <a:srgbClr val="0000FF"/>
                </a:solidFill>
                <a:latin typeface="+mj-ea"/>
                <a:ea typeface="+mj-ea"/>
              </a:rPr>
              <a:t>或直轄市、縣 </a:t>
            </a:r>
            <a:r>
              <a:rPr kumimoji="0" lang="en-US" altLang="zh-TW" sz="2600" b="1" u="sng">
                <a:solidFill>
                  <a:srgbClr val="0000FF"/>
                </a:solidFill>
                <a:latin typeface="+mj-ea"/>
                <a:ea typeface="+mj-ea"/>
              </a:rPr>
              <a:t>(</a:t>
            </a:r>
            <a:r>
              <a:rPr kumimoji="0" lang="zh-TW" altLang="en-US" sz="2600" b="1" u="sng">
                <a:solidFill>
                  <a:srgbClr val="0000FF"/>
                </a:solidFill>
                <a:latin typeface="+mj-ea"/>
                <a:ea typeface="+mj-ea"/>
              </a:rPr>
              <a:t>市</a:t>
            </a:r>
            <a:r>
              <a:rPr kumimoji="0" lang="en-US" altLang="zh-TW" sz="2600" b="1" u="sng">
                <a:solidFill>
                  <a:srgbClr val="0000FF"/>
                </a:solidFill>
                <a:latin typeface="+mj-ea"/>
                <a:ea typeface="+mj-ea"/>
              </a:rPr>
              <a:t>) </a:t>
            </a:r>
            <a:r>
              <a:rPr kumimoji="0" lang="zh-TW" altLang="en-US" sz="2600" b="1" u="sng">
                <a:solidFill>
                  <a:srgbClr val="0000FF"/>
                </a:solidFill>
                <a:latin typeface="+mj-ea"/>
                <a:ea typeface="+mj-ea"/>
              </a:rPr>
              <a:t>主管機關申請營造業登記、</a:t>
            </a:r>
            <a:r>
              <a:rPr kumimoji="0" lang="zh-TW" altLang="en-US" sz="2600" b="1" u="sng">
                <a:solidFill>
                  <a:srgbClr val="C00000"/>
                </a:solidFill>
                <a:latin typeface="+mj-ea"/>
                <a:ea typeface="+mj-ea"/>
              </a:rPr>
              <a:t>領取營造業登記</a:t>
            </a:r>
            <a:r>
              <a:rPr kumimoji="0" lang="zh-TW" altLang="en-US" sz="2600" b="1" u="sng" smtClean="0">
                <a:solidFill>
                  <a:srgbClr val="C00000"/>
                </a:solidFill>
                <a:latin typeface="+mj-ea"/>
                <a:ea typeface="+mj-ea"/>
              </a:rPr>
              <a:t>證書及</a:t>
            </a:r>
            <a:r>
              <a:rPr kumimoji="0" lang="zh-TW" altLang="en-US" sz="2600" b="1" u="sng">
                <a:solidFill>
                  <a:srgbClr val="C00000"/>
                </a:solidFill>
                <a:latin typeface="+mj-ea"/>
                <a:ea typeface="+mj-ea"/>
              </a:rPr>
              <a:t>承攬工程手冊</a:t>
            </a:r>
            <a:r>
              <a:rPr kumimoji="0" lang="zh-TW" altLang="en-US" sz="2600" b="1" u="sng">
                <a:solidFill>
                  <a:srgbClr val="0000FF"/>
                </a:solidFill>
                <a:latin typeface="+mj-ea"/>
                <a:ea typeface="+mj-ea"/>
              </a:rPr>
              <a:t>，始得營業</a:t>
            </a:r>
            <a:r>
              <a:rPr kumimoji="0" lang="zh-TW" altLang="en-US" sz="2600" b="1">
                <a:solidFill>
                  <a:srgbClr val="0000FF"/>
                </a:solidFill>
                <a:latin typeface="+mj-ea"/>
                <a:ea typeface="+mj-ea"/>
              </a:rPr>
              <a:t>；屆期未辦妥者，由中央主管機關或直轄市</a:t>
            </a:r>
            <a:r>
              <a:rPr kumimoji="0" lang="zh-TW" altLang="en-US" sz="2600" b="1" smtClean="0">
                <a:solidFill>
                  <a:srgbClr val="0000FF"/>
                </a:solidFill>
                <a:latin typeface="+mj-ea"/>
                <a:ea typeface="+mj-ea"/>
              </a:rPr>
              <a:t>、縣 </a:t>
            </a:r>
            <a:r>
              <a:rPr kumimoji="0" lang="en-US" altLang="zh-TW" sz="2600" b="1">
                <a:solidFill>
                  <a:srgbClr val="0000FF"/>
                </a:solidFill>
                <a:latin typeface="+mj-ea"/>
                <a:ea typeface="+mj-ea"/>
              </a:rPr>
              <a:t>(</a:t>
            </a:r>
            <a:r>
              <a:rPr kumimoji="0" lang="zh-TW" altLang="en-US" sz="2600" b="1">
                <a:solidFill>
                  <a:srgbClr val="0000FF"/>
                </a:solidFill>
                <a:latin typeface="+mj-ea"/>
                <a:ea typeface="+mj-ea"/>
              </a:rPr>
              <a:t>市</a:t>
            </a:r>
            <a:r>
              <a:rPr kumimoji="0" lang="en-US" altLang="zh-TW" sz="2600" b="1">
                <a:solidFill>
                  <a:srgbClr val="0000FF"/>
                </a:solidFill>
                <a:latin typeface="+mj-ea"/>
                <a:ea typeface="+mj-ea"/>
              </a:rPr>
              <a:t>) </a:t>
            </a:r>
            <a:r>
              <a:rPr kumimoji="0" lang="zh-TW" altLang="en-US" sz="2600" b="1">
                <a:solidFill>
                  <a:srgbClr val="0000FF"/>
                </a:solidFill>
                <a:latin typeface="+mj-ea"/>
                <a:ea typeface="+mj-ea"/>
              </a:rPr>
              <a:t>主管機關廢止其許可</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a:p>
            <a:pPr marL="269875" indent="0"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en-US" altLang="zh-TW" sz="2600" b="1" smtClean="0">
                <a:solidFill>
                  <a:srgbClr val="0000FF"/>
                </a:solidFill>
                <a:latin typeface="+mj-ea"/>
                <a:ea typeface="+mj-ea"/>
              </a:rPr>
              <a:t>....</a:t>
            </a:r>
          </a:p>
          <a:p>
            <a:pPr marL="269875"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600" b="1" smtClean="0">
                <a:solidFill>
                  <a:srgbClr val="0000FF"/>
                </a:solidFill>
                <a:latin typeface="+mj-ea"/>
                <a:ea typeface="+mj-ea"/>
              </a:rPr>
              <a:t>　　　　　　　　　　　　</a:t>
            </a:r>
            <a:endParaRPr kumimoji="0" lang="en-US" altLang="zh-TW" sz="2600" b="1" smtClean="0">
              <a:solidFill>
                <a:srgbClr val="0000FF"/>
              </a:solidFill>
              <a:latin typeface="+mj-ea"/>
              <a:ea typeface="+mj-ea"/>
            </a:endParaRPr>
          </a:p>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600" b="1" smtClean="0">
                <a:solidFill>
                  <a:srgbClr val="000066"/>
                </a:solidFill>
                <a:latin typeface="+mj-ea"/>
                <a:ea typeface="+mj-ea"/>
              </a:rPr>
              <a:t>營造業法</a:t>
            </a:r>
            <a:r>
              <a:rPr kumimoji="0" lang="zh-TW" altLang="en-US" sz="2600" b="1" smtClean="0">
                <a:solidFill>
                  <a:srgbClr val="006600"/>
                </a:solidFill>
                <a:latin typeface="+mj-ea"/>
                <a:ea typeface="+mj-ea"/>
              </a:rPr>
              <a:t>第</a:t>
            </a:r>
            <a:r>
              <a:rPr kumimoji="0" lang="en-US" altLang="zh-TW" sz="2600" b="1" smtClean="0">
                <a:solidFill>
                  <a:srgbClr val="006600"/>
                </a:solidFill>
                <a:latin typeface="+mj-ea"/>
                <a:ea typeface="+mj-ea"/>
              </a:rPr>
              <a:t>42</a:t>
            </a:r>
            <a:r>
              <a:rPr kumimoji="0" lang="zh-TW" altLang="en-US" sz="2600" b="1" smtClean="0">
                <a:solidFill>
                  <a:srgbClr val="006600"/>
                </a:solidFill>
                <a:latin typeface="+mj-ea"/>
                <a:ea typeface="+mj-ea"/>
              </a:rPr>
              <a:t>條</a:t>
            </a:r>
            <a:endParaRPr kumimoji="0" lang="en-US" altLang="zh-TW" sz="2600" b="1" smtClean="0">
              <a:solidFill>
                <a:srgbClr val="006600"/>
              </a:solidFill>
              <a:latin typeface="+mj-ea"/>
              <a:ea typeface="+mj-ea"/>
            </a:endParaRPr>
          </a:p>
          <a:p>
            <a:pPr marL="269875"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600" b="1" smtClean="0">
                <a:solidFill>
                  <a:srgbClr val="0000FF"/>
                </a:solidFill>
                <a:latin typeface="+mj-ea"/>
                <a:ea typeface="+mj-ea"/>
              </a:rPr>
              <a:t>營造</a:t>
            </a:r>
            <a:r>
              <a:rPr kumimoji="0" lang="zh-TW" altLang="en-US" sz="2600" b="1">
                <a:solidFill>
                  <a:srgbClr val="0000FF"/>
                </a:solidFill>
                <a:latin typeface="+mj-ea"/>
                <a:ea typeface="+mj-ea"/>
              </a:rPr>
              <a:t>業於承攬工程</a:t>
            </a:r>
            <a:r>
              <a:rPr kumimoji="0" lang="zh-TW" altLang="en-US" sz="2600" b="1" u="sng">
                <a:solidFill>
                  <a:srgbClr val="0000FF"/>
                </a:solidFill>
                <a:latin typeface="+mj-ea"/>
                <a:ea typeface="+mj-ea"/>
              </a:rPr>
              <a:t>開工時，應將該工程登記於承攬工程手冊，由定作人</a:t>
            </a:r>
            <a:r>
              <a:rPr kumimoji="0" lang="zh-TW" altLang="en-US" sz="2600" b="1" u="sng" smtClean="0">
                <a:solidFill>
                  <a:srgbClr val="0000FF"/>
                </a:solidFill>
                <a:latin typeface="+mj-ea"/>
                <a:ea typeface="+mj-ea"/>
              </a:rPr>
              <a:t>簽章</a:t>
            </a:r>
            <a:r>
              <a:rPr kumimoji="0" lang="zh-TW" altLang="en-US" sz="2600" b="1" u="sng">
                <a:solidFill>
                  <a:srgbClr val="0000FF"/>
                </a:solidFill>
                <a:latin typeface="+mj-ea"/>
                <a:ea typeface="+mj-ea"/>
              </a:rPr>
              <a:t>證明</a:t>
            </a:r>
            <a:r>
              <a:rPr kumimoji="0" lang="zh-TW" altLang="en-US" sz="2600" b="1">
                <a:solidFill>
                  <a:srgbClr val="0000FF"/>
                </a:solidFill>
                <a:latin typeface="+mj-ea"/>
                <a:ea typeface="+mj-ea"/>
              </a:rPr>
              <a:t>；並於工程</a:t>
            </a:r>
            <a:r>
              <a:rPr kumimoji="0" lang="zh-TW" altLang="en-US" sz="2600" b="1" u="sng">
                <a:solidFill>
                  <a:srgbClr val="0000FF"/>
                </a:solidFill>
                <a:latin typeface="+mj-ea"/>
                <a:ea typeface="+mj-ea"/>
              </a:rPr>
              <a:t>竣工後，檢同工程契約、竣工證件及承攬工程手冊</a:t>
            </a:r>
            <a:r>
              <a:rPr kumimoji="0" lang="zh-TW" altLang="en-US" sz="2600" b="1">
                <a:solidFill>
                  <a:srgbClr val="0000FF"/>
                </a:solidFill>
                <a:latin typeface="+mj-ea"/>
                <a:ea typeface="+mj-ea"/>
              </a:rPr>
              <a:t>，</a:t>
            </a:r>
            <a:r>
              <a:rPr kumimoji="0" lang="zh-TW" altLang="en-US" sz="2600" b="1" u="sng" smtClean="0">
                <a:solidFill>
                  <a:srgbClr val="0000FF"/>
                </a:solidFill>
                <a:latin typeface="+mj-ea"/>
                <a:ea typeface="+mj-ea"/>
              </a:rPr>
              <a:t>送交</a:t>
            </a:r>
            <a:r>
              <a:rPr kumimoji="0" lang="zh-TW" altLang="en-US" sz="2600" b="1">
                <a:solidFill>
                  <a:srgbClr val="0000FF"/>
                </a:solidFill>
                <a:latin typeface="+mj-ea"/>
                <a:ea typeface="+mj-ea"/>
              </a:rPr>
              <a:t>工程所在地之直轄市或縣 </a:t>
            </a:r>
            <a:r>
              <a:rPr kumimoji="0" lang="en-US" altLang="zh-TW" sz="2600" b="1">
                <a:solidFill>
                  <a:srgbClr val="0000FF"/>
                </a:solidFill>
                <a:latin typeface="+mj-ea"/>
                <a:ea typeface="+mj-ea"/>
              </a:rPr>
              <a:t>(</a:t>
            </a:r>
            <a:r>
              <a:rPr kumimoji="0" lang="zh-TW" altLang="en-US" sz="2600" b="1">
                <a:solidFill>
                  <a:srgbClr val="0000FF"/>
                </a:solidFill>
                <a:latin typeface="+mj-ea"/>
                <a:ea typeface="+mj-ea"/>
              </a:rPr>
              <a:t>市</a:t>
            </a:r>
            <a:r>
              <a:rPr kumimoji="0" lang="en-US" altLang="zh-TW" sz="2600" b="1">
                <a:solidFill>
                  <a:srgbClr val="0000FF"/>
                </a:solidFill>
                <a:latin typeface="+mj-ea"/>
                <a:ea typeface="+mj-ea"/>
              </a:rPr>
              <a:t>) </a:t>
            </a:r>
            <a:r>
              <a:rPr kumimoji="0" lang="zh-TW" altLang="en-US" sz="2600" b="1" u="sng">
                <a:solidFill>
                  <a:srgbClr val="0000FF"/>
                </a:solidFill>
                <a:latin typeface="+mj-ea"/>
                <a:ea typeface="+mj-ea"/>
              </a:rPr>
              <a:t>主管機關註記</a:t>
            </a:r>
            <a:r>
              <a:rPr kumimoji="0" lang="zh-TW" altLang="en-US" sz="2600" b="1">
                <a:solidFill>
                  <a:srgbClr val="0000FF"/>
                </a:solidFill>
                <a:latin typeface="+mj-ea"/>
                <a:ea typeface="+mj-ea"/>
              </a:rPr>
              <a:t>後發還之。</a:t>
            </a:r>
          </a:p>
          <a:p>
            <a:pPr marL="269875"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前項</a:t>
            </a:r>
            <a:r>
              <a:rPr kumimoji="0" lang="zh-TW" altLang="en-US" sz="2600" b="1" u="sng">
                <a:solidFill>
                  <a:srgbClr val="0000FF"/>
                </a:solidFill>
                <a:latin typeface="+mj-ea"/>
                <a:ea typeface="+mj-ea"/>
              </a:rPr>
              <a:t>竣工證件</a:t>
            </a:r>
            <a:r>
              <a:rPr kumimoji="0" lang="zh-TW" altLang="en-US" sz="2600" b="1">
                <a:solidFill>
                  <a:srgbClr val="0000FF"/>
                </a:solidFill>
                <a:latin typeface="+mj-ea"/>
                <a:ea typeface="+mj-ea"/>
              </a:rPr>
              <a:t>，指建築物</a:t>
            </a:r>
            <a:r>
              <a:rPr kumimoji="0" lang="zh-TW" altLang="en-US" sz="2600" b="1" u="sng">
                <a:solidFill>
                  <a:srgbClr val="0000FF"/>
                </a:solidFill>
                <a:latin typeface="+mj-ea"/>
                <a:ea typeface="+mj-ea"/>
              </a:rPr>
              <a:t>使用執照</a:t>
            </a:r>
            <a:r>
              <a:rPr kumimoji="0" lang="zh-TW" altLang="en-US" sz="2600" b="1">
                <a:solidFill>
                  <a:srgbClr val="0000FF"/>
                </a:solidFill>
                <a:latin typeface="+mj-ea"/>
                <a:ea typeface="+mj-ea"/>
              </a:rPr>
              <a:t>或由</a:t>
            </a:r>
            <a:r>
              <a:rPr kumimoji="0" lang="zh-TW" altLang="en-US" sz="2600" b="1" u="sng">
                <a:solidFill>
                  <a:srgbClr val="0000FF"/>
                </a:solidFill>
                <a:latin typeface="+mj-ea"/>
                <a:ea typeface="+mj-ea"/>
              </a:rPr>
              <a:t>定作人出具之竣工驗收證明文件</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p:txBody>
      </p:sp>
    </p:spTree>
    <p:extLst>
      <p:ext uri="{BB962C8B-B14F-4D97-AF65-F5344CB8AC3E}">
        <p14:creationId xmlns:p14="http://schemas.microsoft.com/office/powerpoint/2010/main" val="127369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6624FC0-41D2-4342-AA62-ADFC8CE13AF7}" type="slidenum">
              <a:rPr lang="en-US" altLang="zh-TW" sz="1400" smtClean="0">
                <a:solidFill>
                  <a:srgbClr val="AD1F1F"/>
                </a:solidFill>
                <a:latin typeface="Times New Roman" panose="02020603050405020304" pitchFamily="18" charset="0"/>
              </a:rPr>
              <a:pPr>
                <a:spcBef>
                  <a:spcPct val="0"/>
                </a:spcBef>
                <a:buClrTx/>
                <a:buSzTx/>
                <a:buFontTx/>
                <a:buNone/>
                <a:defRPr/>
              </a:pPr>
              <a:t>43</a:t>
            </a:fld>
            <a:endParaRPr lang="en-US" altLang="zh-TW" sz="1400">
              <a:solidFill>
                <a:srgbClr val="AD1F1F"/>
              </a:solidFill>
              <a:latin typeface="Times New Roman" panose="02020603050405020304" pitchFamily="18" charset="0"/>
            </a:endParaRPr>
          </a:p>
        </p:txBody>
      </p:sp>
      <p:sp>
        <p:nvSpPr>
          <p:cNvPr id="6" name="Rectangle 3"/>
          <p:cNvSpPr txBox="1">
            <a:spLocks noChangeArrowheads="1"/>
          </p:cNvSpPr>
          <p:nvPr/>
        </p:nvSpPr>
        <p:spPr bwMode="auto">
          <a:xfrm>
            <a:off x="107950" y="1052736"/>
            <a:ext cx="87122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400"/>
              </a:lnSpc>
              <a:spcBef>
                <a:spcPts val="0"/>
              </a:spcBef>
              <a:buClr>
                <a:srgbClr val="000066"/>
              </a:buClr>
              <a:buSzPct val="85000"/>
              <a:buFont typeface="Wingdings" panose="05000000000000000000" pitchFamily="2" charset="2"/>
              <a:buChar char="l"/>
              <a:tabLst>
                <a:tab pos="5375275" algn="l"/>
              </a:tabLst>
              <a:defRPr/>
            </a:pPr>
            <a:r>
              <a:rPr kumimoji="0" lang="zh-TW" altLang="en-US" sz="2800" b="1" smtClean="0">
                <a:solidFill>
                  <a:srgbClr val="000066"/>
                </a:solidFill>
                <a:latin typeface="+mj-ea"/>
                <a:ea typeface="+mj-ea"/>
              </a:rPr>
              <a:t>營造</a:t>
            </a:r>
            <a:r>
              <a:rPr kumimoji="0" lang="zh-TW" altLang="en-US" sz="2800" b="1">
                <a:solidFill>
                  <a:srgbClr val="000066"/>
                </a:solidFill>
                <a:latin typeface="+mj-ea"/>
                <a:ea typeface="+mj-ea"/>
              </a:rPr>
              <a:t>業</a:t>
            </a:r>
            <a:r>
              <a:rPr kumimoji="0" lang="zh-TW" altLang="en-US" sz="2800" b="1" smtClean="0">
                <a:solidFill>
                  <a:srgbClr val="000066"/>
                </a:solidFill>
                <a:latin typeface="+mj-ea"/>
                <a:ea typeface="+mj-ea"/>
              </a:rPr>
              <a:t>法施行細則</a:t>
            </a:r>
            <a:r>
              <a:rPr kumimoji="0" lang="zh-TW" altLang="en-US" sz="2800" b="1" smtClean="0">
                <a:solidFill>
                  <a:srgbClr val="800000"/>
                </a:solidFill>
                <a:latin typeface="+mj-ea"/>
                <a:ea typeface="+mj-ea"/>
              </a:rPr>
              <a:t>第</a:t>
            </a:r>
            <a:r>
              <a:rPr kumimoji="0" lang="en-US" altLang="zh-TW" sz="2800" b="1" smtClean="0">
                <a:solidFill>
                  <a:srgbClr val="800000"/>
                </a:solidFill>
                <a:latin typeface="+mj-ea"/>
                <a:ea typeface="+mj-ea"/>
              </a:rPr>
              <a:t>14</a:t>
            </a:r>
            <a:r>
              <a:rPr kumimoji="0" lang="zh-TW" altLang="en-US" sz="2800" b="1" smtClean="0">
                <a:solidFill>
                  <a:srgbClr val="800000"/>
                </a:solidFill>
                <a:latin typeface="+mj-ea"/>
                <a:ea typeface="+mj-ea"/>
              </a:rPr>
              <a:t>條第</a:t>
            </a:r>
            <a:r>
              <a:rPr kumimoji="0" lang="en-US" altLang="zh-TW" sz="2800" b="1" smtClean="0">
                <a:solidFill>
                  <a:srgbClr val="800000"/>
                </a:solidFill>
                <a:latin typeface="+mj-ea"/>
                <a:ea typeface="+mj-ea"/>
              </a:rPr>
              <a:t>1</a:t>
            </a:r>
            <a:r>
              <a:rPr kumimoji="0" lang="zh-TW" altLang="en-US" sz="2800" b="1" smtClean="0">
                <a:solidFill>
                  <a:srgbClr val="800000"/>
                </a:solidFill>
                <a:latin typeface="+mj-ea"/>
                <a:ea typeface="+mj-ea"/>
              </a:rPr>
              <a:t>項</a:t>
            </a:r>
            <a:endParaRPr kumimoji="0" lang="en-US" altLang="zh-TW" sz="2800" b="1">
              <a:solidFill>
                <a:srgbClr val="800000"/>
              </a:solidFill>
              <a:latin typeface="+mj-ea"/>
              <a:ea typeface="+mj-ea"/>
            </a:endParaRPr>
          </a:p>
          <a:p>
            <a:pPr marL="269875" indent="0" algn="just" eaLnBrk="1" hangingPunct="1">
              <a:lnSpc>
                <a:spcPts val="3400"/>
              </a:lnSpc>
              <a:spcBef>
                <a:spcPts val="0"/>
              </a:spcBef>
              <a:buClr>
                <a:srgbClr val="800000"/>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營造業於承攬</a:t>
            </a:r>
            <a:r>
              <a:rPr kumimoji="0" lang="zh-TW" altLang="en-US" sz="2800" b="1" u="sng">
                <a:solidFill>
                  <a:srgbClr val="006600"/>
                </a:solidFill>
                <a:latin typeface="+mj-ea"/>
                <a:ea typeface="+mj-ea"/>
              </a:rPr>
              <a:t>工程</a:t>
            </a:r>
            <a:r>
              <a:rPr kumimoji="0" lang="zh-TW" altLang="en-US" sz="2800" b="1" u="sng" smtClean="0">
                <a:solidFill>
                  <a:srgbClr val="006600"/>
                </a:solidFill>
                <a:latin typeface="+mj-ea"/>
                <a:ea typeface="+mj-ea"/>
              </a:rPr>
              <a:t>開工時</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應將該工程登載於承攬工程手冊，由定作人簽章證明</a:t>
            </a:r>
            <a:r>
              <a:rPr kumimoji="0" lang="zh-TW" altLang="en-US" sz="2800" b="1">
                <a:solidFill>
                  <a:srgbClr val="0000FF"/>
                </a:solidFill>
                <a:latin typeface="+mj-ea"/>
                <a:ea typeface="+mj-ea"/>
              </a:rPr>
              <a:t>，</a:t>
            </a:r>
            <a:r>
              <a:rPr kumimoji="0" lang="zh-TW" altLang="en-US" sz="2800" b="1" u="sng">
                <a:solidFill>
                  <a:srgbClr val="0000FF"/>
                </a:solidFill>
                <a:latin typeface="+mj-ea"/>
                <a:ea typeface="+mj-ea"/>
              </a:rPr>
              <a:t>並依契約造價填載承攬金額</a:t>
            </a:r>
            <a:r>
              <a:rPr kumimoji="0" lang="zh-TW" altLang="en-US" sz="2800" b="1">
                <a:solidFill>
                  <a:srgbClr val="0000FF"/>
                </a:solidFill>
                <a:latin typeface="+mj-ea"/>
                <a:ea typeface="+mj-ea"/>
              </a:rPr>
              <a:t>；工程</a:t>
            </a:r>
            <a:r>
              <a:rPr kumimoji="0" lang="zh-TW" altLang="en-US" sz="2800" b="1" u="sng">
                <a:solidFill>
                  <a:srgbClr val="006600"/>
                </a:solidFill>
                <a:latin typeface="+mj-ea"/>
                <a:ea typeface="+mj-ea"/>
              </a:rPr>
              <a:t>竣工後</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應檢同工程契約</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竣工證件</a:t>
            </a:r>
            <a:r>
              <a:rPr kumimoji="0" lang="zh-TW" altLang="en-US" sz="2800" b="1">
                <a:solidFill>
                  <a:srgbClr val="0000FF"/>
                </a:solidFill>
                <a:latin typeface="+mj-ea"/>
                <a:ea typeface="+mj-ea"/>
              </a:rPr>
              <a:t>及承攬工程手冊，</a:t>
            </a:r>
            <a:r>
              <a:rPr kumimoji="0" lang="zh-TW" altLang="en-US" sz="2800" b="1" u="sng">
                <a:solidFill>
                  <a:srgbClr val="006600"/>
                </a:solidFill>
                <a:latin typeface="+mj-ea"/>
                <a:ea typeface="+mj-ea"/>
              </a:rPr>
              <a:t>送交</a:t>
            </a:r>
            <a:r>
              <a:rPr kumimoji="0" lang="zh-TW" altLang="en-US" sz="2800" b="1">
                <a:solidFill>
                  <a:srgbClr val="0000FF"/>
                </a:solidFill>
                <a:latin typeface="+mj-ea"/>
                <a:ea typeface="+mj-ea"/>
              </a:rPr>
              <a:t>工程所在地之直轄市或縣 </a:t>
            </a:r>
            <a:r>
              <a:rPr kumimoji="0" lang="en-US" altLang="zh-TW" sz="2800" b="1">
                <a:solidFill>
                  <a:srgbClr val="0000FF"/>
                </a:solidFill>
                <a:latin typeface="+mj-ea"/>
                <a:ea typeface="+mj-ea"/>
              </a:rPr>
              <a:t>(</a:t>
            </a:r>
            <a:r>
              <a:rPr kumimoji="0" lang="zh-TW" altLang="en-US" sz="2800" b="1">
                <a:solidFill>
                  <a:srgbClr val="0000FF"/>
                </a:solidFill>
                <a:latin typeface="+mj-ea"/>
                <a:ea typeface="+mj-ea"/>
              </a:rPr>
              <a:t>市</a:t>
            </a:r>
            <a:r>
              <a:rPr kumimoji="0" lang="en-US" altLang="zh-TW" sz="2800" b="1">
                <a:solidFill>
                  <a:srgbClr val="0000FF"/>
                </a:solidFill>
                <a:latin typeface="+mj-ea"/>
                <a:ea typeface="+mj-ea"/>
              </a:rPr>
              <a:t>) </a:t>
            </a:r>
            <a:r>
              <a:rPr kumimoji="0" lang="zh-TW" altLang="en-US" sz="2800" b="1" u="sng">
                <a:solidFill>
                  <a:srgbClr val="006600"/>
                </a:solidFill>
                <a:latin typeface="+mj-ea"/>
                <a:ea typeface="+mj-ea"/>
              </a:rPr>
              <a:t>主管機關註記</a:t>
            </a:r>
            <a:r>
              <a:rPr kumimoji="0" lang="zh-TW" altLang="en-US" sz="2800" b="1">
                <a:solidFill>
                  <a:srgbClr val="0000FF"/>
                </a:solidFill>
                <a:latin typeface="+mj-ea"/>
                <a:ea typeface="+mj-ea"/>
              </a:rPr>
              <a:t>後發還之</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algn="just" eaLnBrk="1" hangingPunct="1">
              <a:lnSpc>
                <a:spcPts val="3400"/>
              </a:lnSpc>
              <a:spcBef>
                <a:spcPts val="1200"/>
              </a:spcBef>
              <a:buClr>
                <a:srgbClr val="000066"/>
              </a:buClr>
              <a:buSzPct val="85000"/>
              <a:buFont typeface="Wingdings" panose="05000000000000000000" pitchFamily="2" charset="2"/>
              <a:buChar char="l"/>
              <a:tabLst>
                <a:tab pos="5375275" algn="l"/>
              </a:tabLst>
              <a:defRPr/>
            </a:pPr>
            <a:r>
              <a:rPr kumimoji="0" lang="zh-TW" altLang="en-US" sz="2800" b="1">
                <a:solidFill>
                  <a:srgbClr val="000066"/>
                </a:solidFill>
                <a:latin typeface="+mj-ea"/>
                <a:ea typeface="+mj-ea"/>
              </a:rPr>
              <a:t>營造業承攬工程造價限額工程規模範圍申報淨值及一定期間承攬總額認定</a:t>
            </a:r>
            <a:r>
              <a:rPr kumimoji="0" lang="zh-TW" altLang="en-US" sz="2800" b="1" smtClean="0">
                <a:solidFill>
                  <a:srgbClr val="000066"/>
                </a:solidFill>
                <a:latin typeface="+mj-ea"/>
                <a:ea typeface="+mj-ea"/>
              </a:rPr>
              <a:t>辦法</a:t>
            </a:r>
            <a:r>
              <a:rPr kumimoji="0" lang="zh-TW" altLang="en-US" sz="2800" b="1" smtClean="0">
                <a:solidFill>
                  <a:srgbClr val="800000"/>
                </a:solidFill>
                <a:latin typeface="+mj-ea"/>
                <a:ea typeface="+mj-ea"/>
              </a:rPr>
              <a:t>第</a:t>
            </a:r>
            <a:r>
              <a:rPr kumimoji="0" lang="en-US" altLang="zh-TW" sz="2800" b="1" smtClean="0">
                <a:solidFill>
                  <a:srgbClr val="800000"/>
                </a:solidFill>
                <a:latin typeface="+mj-ea"/>
                <a:ea typeface="+mj-ea"/>
              </a:rPr>
              <a:t>7</a:t>
            </a:r>
            <a:r>
              <a:rPr kumimoji="0" lang="zh-TW" altLang="en-US" sz="2800" b="1" smtClean="0">
                <a:solidFill>
                  <a:srgbClr val="800000"/>
                </a:solidFill>
                <a:latin typeface="+mj-ea"/>
                <a:ea typeface="+mj-ea"/>
              </a:rPr>
              <a:t>條第</a:t>
            </a:r>
            <a:r>
              <a:rPr kumimoji="0" lang="en-US" altLang="zh-TW" sz="2800" b="1" smtClean="0">
                <a:solidFill>
                  <a:srgbClr val="800000"/>
                </a:solidFill>
                <a:latin typeface="+mj-ea"/>
                <a:ea typeface="+mj-ea"/>
              </a:rPr>
              <a:t>1</a:t>
            </a:r>
            <a:r>
              <a:rPr kumimoji="0" lang="zh-TW" altLang="en-US" sz="2800" b="1" smtClean="0">
                <a:solidFill>
                  <a:srgbClr val="800000"/>
                </a:solidFill>
                <a:latin typeface="+mj-ea"/>
                <a:ea typeface="+mj-ea"/>
              </a:rPr>
              <a:t>項</a:t>
            </a:r>
            <a:endParaRPr kumimoji="0" lang="en-US" altLang="zh-TW" sz="2800" b="1">
              <a:solidFill>
                <a:srgbClr val="800000"/>
              </a:solidFill>
              <a:latin typeface="+mj-ea"/>
              <a:ea typeface="+mj-ea"/>
            </a:endParaRPr>
          </a:p>
          <a:p>
            <a:pPr marL="269875" indent="0" algn="just" eaLnBrk="1" hangingPunct="1">
              <a:lnSpc>
                <a:spcPts val="3400"/>
              </a:lnSpc>
              <a:spcBef>
                <a:spcPts val="0"/>
              </a:spcBef>
              <a:buClr>
                <a:srgbClr val="800000"/>
              </a:buClr>
              <a:buSzPct val="85000"/>
              <a:buFont typeface="Wingdings 2" panose="05020102010507070707" pitchFamily="18" charset="2"/>
              <a:buNone/>
              <a:tabLst>
                <a:tab pos="5375275" algn="l"/>
              </a:tabLst>
              <a:defRPr/>
            </a:pPr>
            <a:r>
              <a:rPr kumimoji="0" lang="zh-TW" altLang="en-US" sz="2800" b="1" u="sng">
                <a:solidFill>
                  <a:srgbClr val="006600"/>
                </a:solidFill>
                <a:latin typeface="+mj-ea"/>
                <a:ea typeface="+mj-ea"/>
              </a:rPr>
              <a:t>營造業應於</a:t>
            </a:r>
            <a:r>
              <a:rPr kumimoji="0" lang="zh-TW" altLang="en-US" sz="2800" b="1" u="sng" smtClean="0">
                <a:solidFill>
                  <a:srgbClr val="006600"/>
                </a:solidFill>
                <a:latin typeface="+mj-ea"/>
                <a:ea typeface="+mj-ea"/>
              </a:rPr>
              <a:t>每年</a:t>
            </a:r>
            <a:r>
              <a:rPr kumimoji="0" lang="en-US" altLang="zh-TW" sz="2800" b="1" u="sng" smtClean="0">
                <a:solidFill>
                  <a:srgbClr val="006600"/>
                </a:solidFill>
                <a:latin typeface="+mj-ea"/>
                <a:ea typeface="+mj-ea"/>
              </a:rPr>
              <a:t>6</a:t>
            </a:r>
            <a:r>
              <a:rPr kumimoji="0" lang="zh-TW" altLang="en-US" sz="2800" b="1" u="sng" smtClean="0">
                <a:solidFill>
                  <a:srgbClr val="006600"/>
                </a:solidFill>
                <a:latin typeface="+mj-ea"/>
                <a:ea typeface="+mj-ea"/>
              </a:rPr>
              <a:t>月</a:t>
            </a:r>
            <a:r>
              <a:rPr kumimoji="0" lang="en-US" altLang="zh-TW" sz="2800" b="1" u="sng" smtClean="0">
                <a:solidFill>
                  <a:srgbClr val="006600"/>
                </a:solidFill>
                <a:latin typeface="+mj-ea"/>
                <a:ea typeface="+mj-ea"/>
              </a:rPr>
              <a:t>1</a:t>
            </a:r>
            <a:r>
              <a:rPr kumimoji="0" lang="zh-TW" altLang="en-US" sz="2800" b="1" u="sng" smtClean="0">
                <a:solidFill>
                  <a:srgbClr val="006600"/>
                </a:solidFill>
                <a:latin typeface="+mj-ea"/>
                <a:ea typeface="+mj-ea"/>
              </a:rPr>
              <a:t>日至</a:t>
            </a:r>
            <a:r>
              <a:rPr kumimoji="0" lang="en-US" altLang="zh-TW" sz="2800" b="1" u="sng" smtClean="0">
                <a:solidFill>
                  <a:srgbClr val="006600"/>
                </a:solidFill>
                <a:latin typeface="+mj-ea"/>
                <a:ea typeface="+mj-ea"/>
              </a:rPr>
              <a:t>7</a:t>
            </a:r>
            <a:r>
              <a:rPr kumimoji="0" lang="zh-TW" altLang="en-US" sz="2800" b="1" u="sng" smtClean="0">
                <a:solidFill>
                  <a:srgbClr val="006600"/>
                </a:solidFill>
                <a:latin typeface="+mj-ea"/>
                <a:ea typeface="+mj-ea"/>
              </a:rPr>
              <a:t>月</a:t>
            </a:r>
            <a:r>
              <a:rPr kumimoji="0" lang="en-US" altLang="zh-TW" sz="2800" b="1" u="sng" smtClean="0">
                <a:solidFill>
                  <a:srgbClr val="006600"/>
                </a:solidFill>
                <a:latin typeface="+mj-ea"/>
                <a:ea typeface="+mj-ea"/>
              </a:rPr>
              <a:t>31</a:t>
            </a:r>
            <a:r>
              <a:rPr kumimoji="0" lang="zh-TW" altLang="en-US" sz="2800" b="1" u="sng" smtClean="0">
                <a:solidFill>
                  <a:srgbClr val="006600"/>
                </a:solidFill>
                <a:latin typeface="+mj-ea"/>
                <a:ea typeface="+mj-ea"/>
              </a:rPr>
              <a:t>日</a:t>
            </a:r>
            <a:r>
              <a:rPr kumimoji="0" lang="zh-TW" altLang="en-US" sz="2800" b="1" u="sng">
                <a:solidFill>
                  <a:srgbClr val="006600"/>
                </a:solidFill>
                <a:latin typeface="+mj-ea"/>
                <a:ea typeface="+mj-ea"/>
              </a:rPr>
              <a:t>間檢附承攬工程手冊及</a:t>
            </a:r>
            <a:r>
              <a:rPr kumimoji="0" lang="zh-TW" altLang="en-US" sz="2800" b="1">
                <a:solidFill>
                  <a:srgbClr val="0000FF"/>
                </a:solidFill>
                <a:latin typeface="+mj-ea"/>
                <a:ea typeface="+mj-ea"/>
              </a:rPr>
              <a:t>前一年</a:t>
            </a:r>
            <a:r>
              <a:rPr kumimoji="0" lang="zh-TW" altLang="en-US" sz="2800" b="1" smtClean="0">
                <a:solidFill>
                  <a:srgbClr val="0000FF"/>
                </a:solidFill>
                <a:latin typeface="+mj-ea"/>
                <a:ea typeface="+mj-ea"/>
              </a:rPr>
              <a:t>或最近</a:t>
            </a:r>
            <a:r>
              <a:rPr kumimoji="0" lang="zh-TW" altLang="en-US" sz="2800" b="1">
                <a:solidFill>
                  <a:srgbClr val="0000FF"/>
                </a:solidFill>
                <a:latin typeface="+mj-ea"/>
                <a:ea typeface="+mj-ea"/>
              </a:rPr>
              <a:t>一年</a:t>
            </a:r>
            <a:r>
              <a:rPr kumimoji="0" lang="zh-TW" altLang="en-US" sz="2800" b="1" u="sng">
                <a:solidFill>
                  <a:srgbClr val="006600"/>
                </a:solidFill>
                <a:latin typeface="+mj-ea"/>
                <a:ea typeface="+mj-ea"/>
              </a:rPr>
              <a:t>營利事業所得申報書</a:t>
            </a:r>
            <a:r>
              <a:rPr kumimoji="0" lang="zh-TW" altLang="en-US" sz="2800" b="1">
                <a:solidFill>
                  <a:srgbClr val="0000FF"/>
                </a:solidFill>
                <a:latin typeface="+mj-ea"/>
                <a:ea typeface="+mj-ea"/>
              </a:rPr>
              <a:t>或經會計師簽證資產負債表，</a:t>
            </a:r>
            <a:r>
              <a:rPr kumimoji="0" lang="zh-TW" altLang="en-US" sz="2800" b="1" u="sng">
                <a:solidFill>
                  <a:srgbClr val="006600"/>
                </a:solidFill>
                <a:latin typeface="+mj-ea"/>
                <a:ea typeface="+mj-ea"/>
              </a:rPr>
              <a:t>向</a:t>
            </a:r>
            <a:r>
              <a:rPr kumimoji="0" lang="zh-TW" altLang="en-US" sz="2800" b="1">
                <a:solidFill>
                  <a:srgbClr val="0000FF"/>
                </a:solidFill>
                <a:latin typeface="+mj-ea"/>
                <a:ea typeface="+mj-ea"/>
              </a:rPr>
              <a:t>登記</a:t>
            </a:r>
            <a:r>
              <a:rPr kumimoji="0" lang="zh-TW" altLang="en-US" sz="2800" b="1" smtClean="0">
                <a:solidFill>
                  <a:srgbClr val="0000FF"/>
                </a:solidFill>
                <a:latin typeface="+mj-ea"/>
                <a:ea typeface="+mj-ea"/>
              </a:rPr>
              <a:t>所在地</a:t>
            </a:r>
            <a:r>
              <a:rPr kumimoji="0" lang="zh-TW" altLang="en-US" sz="2800" b="1" u="sng">
                <a:solidFill>
                  <a:srgbClr val="006600"/>
                </a:solidFill>
                <a:latin typeface="+mj-ea"/>
                <a:ea typeface="+mj-ea"/>
              </a:rPr>
              <a:t>直轄市、縣（市）</a:t>
            </a:r>
            <a:r>
              <a:rPr kumimoji="0" lang="zh-TW" altLang="en-US" sz="2800" b="1">
                <a:solidFill>
                  <a:srgbClr val="0000FF"/>
                </a:solidFill>
                <a:latin typeface="+mj-ea"/>
                <a:ea typeface="+mj-ea"/>
              </a:rPr>
              <a:t>主管機關</a:t>
            </a:r>
            <a:r>
              <a:rPr kumimoji="0" lang="zh-TW" altLang="en-US" sz="2800" b="1" u="sng">
                <a:solidFill>
                  <a:srgbClr val="006600"/>
                </a:solidFill>
                <a:latin typeface="+mj-ea"/>
                <a:ea typeface="+mj-ea"/>
              </a:rPr>
              <a:t>申報淨值及承攬總額</a:t>
            </a:r>
            <a:r>
              <a:rPr kumimoji="0" lang="zh-TW" altLang="en-US" sz="2800" b="1">
                <a:solidFill>
                  <a:srgbClr val="0000FF"/>
                </a:solidFill>
                <a:latin typeface="+mj-ea"/>
                <a:ea typeface="+mj-ea"/>
              </a:rPr>
              <a:t>。</a:t>
            </a:r>
            <a:endParaRPr kumimoji="0" lang="en-US" altLang="zh-TW" sz="2800" b="1">
              <a:solidFill>
                <a:srgbClr val="0000FF"/>
              </a:solidFill>
              <a:latin typeface="+mj-ea"/>
              <a:ea typeface="+mj-ea"/>
            </a:endParaRPr>
          </a:p>
          <a:p>
            <a:pPr marL="269875" indent="0" algn="just" eaLnBrk="1" hangingPunct="1">
              <a:lnSpc>
                <a:spcPts val="3400"/>
              </a:lnSpc>
              <a:spcBef>
                <a:spcPts val="0"/>
              </a:spcBef>
              <a:buClr>
                <a:srgbClr val="800000"/>
              </a:buClr>
              <a:buSzPct val="85000"/>
              <a:buFont typeface="Wingdings 2" panose="05020102010507070707" pitchFamily="18" charset="2"/>
              <a:buNone/>
              <a:tabLst>
                <a:tab pos="5375275" algn="l"/>
              </a:tabLst>
              <a:defRPr/>
            </a:pPr>
            <a:endParaRPr kumimoji="0" lang="en-US" altLang="zh-TW" sz="2800" b="1" smtClean="0">
              <a:solidFill>
                <a:srgbClr val="0000FF"/>
              </a:solidFill>
              <a:latin typeface="+mj-ea"/>
              <a:ea typeface="+mj-ea"/>
            </a:endParaRPr>
          </a:p>
        </p:txBody>
      </p:sp>
      <p:sp>
        <p:nvSpPr>
          <p:cNvPr id="7" name="文字方塊 6"/>
          <p:cNvSpPr txBox="1"/>
          <p:nvPr/>
        </p:nvSpPr>
        <p:spPr>
          <a:xfrm>
            <a:off x="323528" y="476250"/>
            <a:ext cx="4493538" cy="523220"/>
          </a:xfrm>
          <a:prstGeom prst="rect">
            <a:avLst/>
          </a:prstGeom>
          <a:noFill/>
        </p:spPr>
        <p:txBody>
          <a:bodyPr wrap="none">
            <a:spAutoFit/>
          </a:bodyPr>
          <a:lstStyle/>
          <a:p>
            <a:pPr>
              <a:defRPr/>
            </a:pPr>
            <a:r>
              <a:rPr lang="zh-TW" altLang="en-US" sz="2800" b="1" smtClean="0">
                <a:solidFill>
                  <a:srgbClr val="000066"/>
                </a:solidFill>
                <a:effectLst>
                  <a:outerShdw blurRad="38100" dist="38100" dir="2700000" algn="tl">
                    <a:srgbClr val="C0C0C0"/>
                  </a:outerShdw>
                </a:effectLst>
                <a:latin typeface="+mj-ea"/>
                <a:ea typeface="+mj-ea"/>
              </a:rPr>
              <a:t>營造業法承攬</a:t>
            </a:r>
            <a:r>
              <a:rPr lang="zh-TW" altLang="en-US" sz="2800" b="1">
                <a:solidFill>
                  <a:srgbClr val="000066"/>
                </a:solidFill>
                <a:effectLst>
                  <a:outerShdw blurRad="38100" dist="38100" dir="2700000" algn="tl">
                    <a:srgbClr val="C0C0C0"/>
                  </a:outerShdw>
                </a:effectLst>
                <a:latin typeface="+mj-ea"/>
                <a:ea typeface="+mj-ea"/>
              </a:rPr>
              <a:t>工程</a:t>
            </a:r>
            <a:r>
              <a:rPr lang="zh-TW" altLang="en-US" sz="2800" b="1" smtClean="0">
                <a:solidFill>
                  <a:srgbClr val="000066"/>
                </a:solidFill>
                <a:effectLst>
                  <a:outerShdw blurRad="38100" dist="38100" dir="2700000" algn="tl">
                    <a:srgbClr val="C0C0C0"/>
                  </a:outerShdw>
                </a:effectLst>
                <a:latin typeface="+mj-ea"/>
                <a:ea typeface="+mj-ea"/>
              </a:rPr>
              <a:t>手冊規定</a:t>
            </a:r>
            <a:endParaRPr lang="zh-TW" altLang="en-US" sz="2800">
              <a:solidFill>
                <a:srgbClr val="000066"/>
              </a:solidFill>
              <a:latin typeface="+mj-ea"/>
              <a:ea typeface="+mj-ea"/>
            </a:endParaRPr>
          </a:p>
        </p:txBody>
      </p:sp>
    </p:spTree>
    <p:extLst>
      <p:ext uri="{BB962C8B-B14F-4D97-AF65-F5344CB8AC3E}">
        <p14:creationId xmlns:p14="http://schemas.microsoft.com/office/powerpoint/2010/main" val="40090181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74E10BE9-7ED9-4AB8-A1A8-2A2214C2140E}" type="slidenum">
              <a:rPr lang="en-US" altLang="zh-TW" sz="1400" smtClean="0">
                <a:solidFill>
                  <a:srgbClr val="AD1F1F"/>
                </a:solidFill>
                <a:latin typeface="Times New Roman" panose="02020603050405020304" pitchFamily="18" charset="0"/>
              </a:rPr>
              <a:pPr>
                <a:spcBef>
                  <a:spcPct val="0"/>
                </a:spcBef>
                <a:buClrTx/>
                <a:buSzTx/>
                <a:buFontTx/>
                <a:buNone/>
                <a:defRPr/>
              </a:pPr>
              <a:t>44</a:t>
            </a:fld>
            <a:endParaRPr lang="en-US" altLang="zh-TW" sz="1400">
              <a:solidFill>
                <a:srgbClr val="AD1F1F"/>
              </a:solidFill>
              <a:latin typeface="Times New Roman" panose="02020603050405020304" pitchFamily="18" charset="0"/>
            </a:endParaRPr>
          </a:p>
        </p:txBody>
      </p:sp>
      <p:sp>
        <p:nvSpPr>
          <p:cNvPr id="6" name="Rectangle 3"/>
          <p:cNvSpPr txBox="1">
            <a:spLocks noChangeArrowheads="1"/>
          </p:cNvSpPr>
          <p:nvPr/>
        </p:nvSpPr>
        <p:spPr bwMode="auto">
          <a:xfrm>
            <a:off x="107950" y="1196975"/>
            <a:ext cx="888365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smtClean="0">
                <a:solidFill>
                  <a:srgbClr val="0000FF"/>
                </a:solidFill>
                <a:latin typeface="微軟正黑體" panose="020B0604030504040204" pitchFamily="34" charset="-120"/>
              </a:rPr>
              <a:t>一</a:t>
            </a:r>
            <a:r>
              <a:rPr kumimoji="0" lang="zh-TW" altLang="en-US" sz="2400" b="1">
                <a:solidFill>
                  <a:srgbClr val="0000FF"/>
                </a:solidFill>
                <a:latin typeface="微軟正黑體" panose="020B0604030504040204" pitchFamily="34" charset="-120"/>
              </a:rPr>
              <a:t>、手冊登記</a:t>
            </a:r>
            <a:r>
              <a:rPr kumimoji="0" lang="zh-TW" altLang="en-US" sz="2400" b="1" smtClean="0">
                <a:solidFill>
                  <a:srgbClr val="0000FF"/>
                </a:solidFill>
                <a:latin typeface="微軟正黑體" panose="020B0604030504040204" pitchFamily="34" charset="-120"/>
              </a:rPr>
              <a:t>說明</a:t>
            </a:r>
            <a:r>
              <a:rPr kumimoji="0" lang="en-US" altLang="zh-TW" sz="2400" b="1" smtClean="0">
                <a:solidFill>
                  <a:srgbClr val="0000FF"/>
                </a:solidFill>
                <a:latin typeface="標楷體" panose="03000509000000000000" pitchFamily="65" charset="-120"/>
                <a:ea typeface="標楷體" panose="03000509000000000000" pitchFamily="65" charset="-120"/>
              </a:rPr>
              <a:t>................................1</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2</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二、目錄</a:t>
            </a:r>
            <a:r>
              <a:rPr kumimoji="0" lang="en-US" altLang="zh-TW" sz="2400" b="1" smtClean="0">
                <a:solidFill>
                  <a:srgbClr val="0000FF"/>
                </a:solidFill>
                <a:latin typeface="標楷體" panose="03000509000000000000" pitchFamily="65" charset="-120"/>
                <a:ea typeface="標楷體" panose="03000509000000000000" pitchFamily="65" charset="-120"/>
              </a:rPr>
              <a:t>........................................3</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三、</a:t>
            </a:r>
            <a:r>
              <a:rPr kumimoji="0" lang="zh-TW" altLang="en-US" sz="2400" b="1">
                <a:solidFill>
                  <a:srgbClr val="006600"/>
                </a:solidFill>
                <a:latin typeface="微軟正黑體" panose="020B0604030504040204" pitchFamily="34" charset="-120"/>
              </a:rPr>
              <a:t>營造業登記證書</a:t>
            </a:r>
            <a:r>
              <a:rPr kumimoji="0" lang="zh-TW" altLang="en-US" sz="2400" b="1" smtClean="0">
                <a:solidFill>
                  <a:srgbClr val="006600"/>
                </a:solidFill>
                <a:latin typeface="微軟正黑體" panose="020B0604030504040204" pitchFamily="34" charset="-120"/>
              </a:rPr>
              <a:t>內容</a:t>
            </a:r>
            <a:r>
              <a:rPr kumimoji="0" lang="en-US" altLang="zh-TW" sz="2400" b="1" smtClean="0">
                <a:solidFill>
                  <a:srgbClr val="0000FF"/>
                </a:solidFill>
                <a:latin typeface="標楷體" panose="03000509000000000000" pitchFamily="65" charset="-120"/>
                <a:ea typeface="標楷體" panose="03000509000000000000" pitchFamily="65" charset="-120"/>
              </a:rPr>
              <a:t>..........................4</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6</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四、</a:t>
            </a:r>
            <a:r>
              <a:rPr kumimoji="0" lang="zh-TW" altLang="en-US" sz="2400" b="1">
                <a:solidFill>
                  <a:srgbClr val="006600"/>
                </a:solidFill>
                <a:latin typeface="微軟正黑體" panose="020B0604030504040204" pitchFamily="34" charset="-120"/>
              </a:rPr>
              <a:t>負責人照片、負責人印鑑及營造業印鑑</a:t>
            </a:r>
            <a:r>
              <a:rPr kumimoji="0" lang="en-US" altLang="zh-TW" sz="2400" b="1" smtClean="0">
                <a:solidFill>
                  <a:srgbClr val="0000FF"/>
                </a:solidFill>
                <a:latin typeface="標楷體" panose="03000509000000000000" pitchFamily="65" charset="-120"/>
                <a:ea typeface="標楷體" panose="03000509000000000000" pitchFamily="65" charset="-120"/>
              </a:rPr>
              <a:t>..........7</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五、</a:t>
            </a:r>
            <a:r>
              <a:rPr kumimoji="0" lang="zh-TW" altLang="en-US" sz="2400" b="1">
                <a:solidFill>
                  <a:srgbClr val="006600"/>
                </a:solidFill>
                <a:latin typeface="微軟正黑體" panose="020B0604030504040204" pitchFamily="34" charset="-120"/>
              </a:rPr>
              <a:t>專任工程人員照片、專任工程人員印鑑及簽名</a:t>
            </a:r>
            <a:r>
              <a:rPr kumimoji="0" lang="en-US" altLang="zh-TW" sz="2400" b="1" smtClean="0">
                <a:solidFill>
                  <a:srgbClr val="0000FF"/>
                </a:solidFill>
                <a:latin typeface="標楷體" panose="03000509000000000000" pitchFamily="65" charset="-120"/>
                <a:ea typeface="標楷體" panose="03000509000000000000" pitchFamily="65" charset="-120"/>
              </a:rPr>
              <a:t>...</a:t>
            </a:r>
            <a:r>
              <a:rPr kumimoji="0" lang="en-US" altLang="zh-TW" sz="2400" b="1" spc="-100"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8</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10</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六、獎懲記錄</a:t>
            </a:r>
            <a:r>
              <a:rPr kumimoji="0" lang="en-US" altLang="zh-TW" sz="2400" b="1" smtClean="0">
                <a:solidFill>
                  <a:srgbClr val="0000FF"/>
                </a:solidFill>
                <a:latin typeface="標楷體" panose="03000509000000000000" pitchFamily="65" charset="-120"/>
                <a:ea typeface="標楷體" panose="03000509000000000000" pitchFamily="65" charset="-120"/>
              </a:rPr>
              <a:t>...................................11</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12</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七、異動事項</a:t>
            </a:r>
            <a:r>
              <a:rPr kumimoji="0" lang="en-US" altLang="zh-TW" sz="2400" b="1" smtClean="0">
                <a:solidFill>
                  <a:srgbClr val="0000FF"/>
                </a:solidFill>
                <a:latin typeface="標楷體" panose="03000509000000000000" pitchFamily="65" charset="-120"/>
                <a:ea typeface="標楷體" panose="03000509000000000000" pitchFamily="65" charset="-120"/>
              </a:rPr>
              <a:t>...................................13</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14</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八、主管機關複查及抽查紀錄</a:t>
            </a:r>
            <a:r>
              <a:rPr kumimoji="0" lang="en-US" altLang="zh-TW" sz="2400" b="1" smtClean="0">
                <a:solidFill>
                  <a:srgbClr val="0000FF"/>
                </a:solidFill>
                <a:latin typeface="標楷體" panose="03000509000000000000" pitchFamily="65" charset="-120"/>
                <a:ea typeface="標楷體" panose="03000509000000000000" pitchFamily="65" charset="-120"/>
              </a:rPr>
              <a:t>.....................15</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16</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九、評鑑事項</a:t>
            </a:r>
            <a:r>
              <a:rPr kumimoji="0" lang="en-US" altLang="zh-TW" sz="2400" b="1" smtClean="0">
                <a:solidFill>
                  <a:srgbClr val="0000FF"/>
                </a:solidFill>
                <a:latin typeface="標楷體" panose="03000509000000000000" pitchFamily="65" charset="-120"/>
                <a:ea typeface="標楷體" panose="03000509000000000000" pitchFamily="65" charset="-120"/>
              </a:rPr>
              <a:t>...................................17</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18</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十、工程記載表</a:t>
            </a:r>
            <a:r>
              <a:rPr kumimoji="0" lang="en-US" altLang="zh-TW" sz="2400" b="1" smtClean="0">
                <a:solidFill>
                  <a:srgbClr val="0000FF"/>
                </a:solidFill>
                <a:latin typeface="標楷體" panose="03000509000000000000" pitchFamily="65" charset="-120"/>
                <a:ea typeface="標楷體" panose="03000509000000000000" pitchFamily="65" charset="-120"/>
              </a:rPr>
              <a:t>.................................19</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62</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p:txBody>
      </p:sp>
      <p:sp>
        <p:nvSpPr>
          <p:cNvPr id="7" name="文字方塊 6"/>
          <p:cNvSpPr txBox="1"/>
          <p:nvPr/>
        </p:nvSpPr>
        <p:spPr>
          <a:xfrm>
            <a:off x="323528" y="476250"/>
            <a:ext cx="5544616" cy="523220"/>
          </a:xfrm>
          <a:prstGeom prst="rect">
            <a:avLst/>
          </a:prstGeom>
          <a:noFill/>
        </p:spPr>
        <p:txBody>
          <a:bodyPr wrap="square">
            <a:spAutoFit/>
          </a:bodyPr>
          <a:lstStyle/>
          <a:p>
            <a:pPr>
              <a:defRPr/>
            </a:pPr>
            <a:r>
              <a:rPr kumimoji="0" lang="zh-TW" altLang="en-US" sz="2800" b="1">
                <a:solidFill>
                  <a:srgbClr val="800000"/>
                </a:solidFill>
                <a:latin typeface="微軟正黑體" panose="020B0604030504040204" pitchFamily="34" charset="-120"/>
                <a:ea typeface="微軟正黑體" panose="020B0604030504040204" pitchFamily="34" charset="-120"/>
              </a:rPr>
              <a:t>綜合營造業</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承攬工程手冊</a:t>
            </a:r>
            <a:r>
              <a:rPr lang="zh-TW" altLang="en-US" sz="28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內容</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33097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77EF37C-4380-435A-AC3E-870AAE253494}" type="slidenum">
              <a:rPr lang="en-US" altLang="zh-TW" sz="1400" smtClean="0">
                <a:solidFill>
                  <a:srgbClr val="AD1F1F"/>
                </a:solidFill>
                <a:latin typeface="Times New Roman" panose="02020603050405020304" pitchFamily="18" charset="0"/>
              </a:rPr>
              <a:pPr>
                <a:spcBef>
                  <a:spcPct val="0"/>
                </a:spcBef>
                <a:buClrTx/>
                <a:buSzTx/>
                <a:buFontTx/>
                <a:buNone/>
                <a:defRPr/>
              </a:pPr>
              <a:t>45</a:t>
            </a:fld>
            <a:endParaRPr lang="en-US" altLang="zh-TW" sz="1400">
              <a:solidFill>
                <a:srgbClr val="AD1F1F"/>
              </a:solidFill>
              <a:latin typeface="Times New Roman" panose="02020603050405020304" pitchFamily="18" charset="0"/>
            </a:endParaRPr>
          </a:p>
        </p:txBody>
      </p:sp>
      <p:sp>
        <p:nvSpPr>
          <p:cNvPr id="6" name="Rectangle 3"/>
          <p:cNvSpPr txBox="1">
            <a:spLocks noChangeArrowheads="1"/>
          </p:cNvSpPr>
          <p:nvPr/>
        </p:nvSpPr>
        <p:spPr bwMode="auto">
          <a:xfrm>
            <a:off x="107950" y="1196975"/>
            <a:ext cx="8883650" cy="331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smtClean="0">
                <a:solidFill>
                  <a:srgbClr val="0000FF"/>
                </a:solidFill>
                <a:latin typeface="微軟正黑體" panose="020B0604030504040204" pitchFamily="34" charset="-120"/>
              </a:rPr>
              <a:t>一</a:t>
            </a:r>
            <a:r>
              <a:rPr kumimoji="0" lang="zh-TW" altLang="en-US" sz="2400" b="1">
                <a:solidFill>
                  <a:srgbClr val="0000FF"/>
                </a:solidFill>
                <a:latin typeface="微軟正黑體" panose="020B0604030504040204" pitchFamily="34" charset="-120"/>
              </a:rPr>
              <a:t>、手冊登記</a:t>
            </a:r>
            <a:r>
              <a:rPr kumimoji="0" lang="zh-TW" altLang="en-US" sz="2400" b="1" smtClean="0">
                <a:solidFill>
                  <a:srgbClr val="0000FF"/>
                </a:solidFill>
                <a:latin typeface="微軟正黑體" panose="020B0604030504040204" pitchFamily="34" charset="-120"/>
              </a:rPr>
              <a:t>說明</a:t>
            </a:r>
            <a:r>
              <a:rPr kumimoji="0" lang="en-US" altLang="zh-TW" sz="2400" b="1" smtClean="0">
                <a:solidFill>
                  <a:srgbClr val="0000FF"/>
                </a:solidFill>
                <a:latin typeface="標楷體" panose="03000509000000000000" pitchFamily="65" charset="-120"/>
                <a:ea typeface="標楷體" panose="03000509000000000000" pitchFamily="65" charset="-120"/>
              </a:rPr>
              <a:t>................................1</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2</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二、目錄</a:t>
            </a:r>
            <a:r>
              <a:rPr kumimoji="0" lang="en-US" altLang="zh-TW" sz="2400" b="1" smtClean="0">
                <a:solidFill>
                  <a:srgbClr val="0000FF"/>
                </a:solidFill>
                <a:latin typeface="標楷體" panose="03000509000000000000" pitchFamily="65" charset="-120"/>
                <a:ea typeface="標楷體" panose="03000509000000000000" pitchFamily="65" charset="-120"/>
              </a:rPr>
              <a:t>........................................3</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三、</a:t>
            </a:r>
            <a:r>
              <a:rPr kumimoji="0" lang="zh-TW" altLang="en-US" sz="2400" b="1">
                <a:solidFill>
                  <a:srgbClr val="006600"/>
                </a:solidFill>
                <a:latin typeface="微軟正黑體" panose="020B0604030504040204" pitchFamily="34" charset="-120"/>
              </a:rPr>
              <a:t>土木包工業登記證書內容</a:t>
            </a:r>
            <a:r>
              <a:rPr kumimoji="0" lang="en-US" altLang="zh-TW" sz="2400" b="1" smtClean="0">
                <a:solidFill>
                  <a:srgbClr val="0000FF"/>
                </a:solidFill>
                <a:latin typeface="標楷體" panose="03000509000000000000" pitchFamily="65" charset="-120"/>
                <a:ea typeface="標楷體" panose="03000509000000000000" pitchFamily="65" charset="-120"/>
              </a:rPr>
              <a:t>......................4</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6</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四、</a:t>
            </a:r>
            <a:r>
              <a:rPr kumimoji="0" lang="zh-TW" altLang="en-US" sz="2400" b="1">
                <a:solidFill>
                  <a:srgbClr val="006600"/>
                </a:solidFill>
                <a:latin typeface="微軟正黑體" panose="020B0604030504040204" pitchFamily="34" charset="-120"/>
              </a:rPr>
              <a:t>負責人照片、負責人印鑑及土木包業印鑑</a:t>
            </a:r>
            <a:r>
              <a:rPr kumimoji="0" lang="en-US" altLang="zh-TW" sz="2400" b="1" smtClean="0">
                <a:solidFill>
                  <a:srgbClr val="0000FF"/>
                </a:solidFill>
                <a:latin typeface="標楷體" panose="03000509000000000000" pitchFamily="65" charset="-120"/>
                <a:ea typeface="標楷體" panose="03000509000000000000" pitchFamily="65" charset="-120"/>
              </a:rPr>
              <a:t>........7</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五、獎懲記錄</a:t>
            </a:r>
            <a:r>
              <a:rPr kumimoji="0" lang="en-US" altLang="zh-TW" sz="2400" b="1" smtClean="0">
                <a:solidFill>
                  <a:srgbClr val="0000FF"/>
                </a:solidFill>
                <a:latin typeface="標楷體" panose="03000509000000000000" pitchFamily="65" charset="-120"/>
                <a:ea typeface="標楷體" panose="03000509000000000000" pitchFamily="65" charset="-120"/>
              </a:rPr>
              <a:t>....................................8</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9</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六、異動事項</a:t>
            </a:r>
            <a:r>
              <a:rPr kumimoji="0" lang="en-US" altLang="zh-TW" sz="2400" b="1" smtClean="0">
                <a:solidFill>
                  <a:srgbClr val="0000FF"/>
                </a:solidFill>
                <a:latin typeface="標楷體" panose="03000509000000000000" pitchFamily="65" charset="-120"/>
                <a:ea typeface="標楷體" panose="03000509000000000000" pitchFamily="65" charset="-120"/>
              </a:rPr>
              <a:t>...................................10</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11</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七、主管機關複查及抽查紀錄</a:t>
            </a:r>
            <a:r>
              <a:rPr kumimoji="0" lang="en-US" altLang="zh-TW" sz="2400" b="1" smtClean="0">
                <a:solidFill>
                  <a:srgbClr val="0000FF"/>
                </a:solidFill>
                <a:latin typeface="標楷體" panose="03000509000000000000" pitchFamily="65" charset="-120"/>
                <a:ea typeface="標楷體" panose="03000509000000000000" pitchFamily="65" charset="-120"/>
              </a:rPr>
              <a:t>.....................12</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13</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a:p>
            <a:pPr marL="0" indent="0" algn="just" eaLnBrk="1" hangingPunct="1">
              <a:lnSpc>
                <a:spcPts val="2900"/>
              </a:lnSpc>
              <a:spcBef>
                <a:spcPts val="0"/>
              </a:spcBef>
              <a:buClr>
                <a:srgbClr val="800000"/>
              </a:buClr>
              <a:buSzPct val="85000"/>
              <a:buFont typeface="Wingdings 2" panose="05020102010507070707" pitchFamily="18" charset="2"/>
              <a:buNone/>
              <a:tabLst>
                <a:tab pos="5375275" algn="l"/>
              </a:tabLst>
              <a:defRPr/>
            </a:pPr>
            <a:r>
              <a:rPr kumimoji="0" lang="zh-TW" altLang="en-US" sz="2400" b="1">
                <a:solidFill>
                  <a:srgbClr val="0000FF"/>
                </a:solidFill>
                <a:latin typeface="微軟正黑體" panose="020B0604030504040204" pitchFamily="34" charset="-120"/>
              </a:rPr>
              <a:t>八、工程記載表</a:t>
            </a:r>
            <a:r>
              <a:rPr kumimoji="0" lang="en-US" altLang="zh-TW" sz="2400" b="1" smtClean="0">
                <a:solidFill>
                  <a:srgbClr val="0000FF"/>
                </a:solidFill>
                <a:latin typeface="標楷體" panose="03000509000000000000" pitchFamily="65" charset="-120"/>
                <a:ea typeface="標楷體" panose="03000509000000000000" pitchFamily="65" charset="-120"/>
              </a:rPr>
              <a:t>.................................14</a:t>
            </a:r>
            <a:r>
              <a:rPr kumimoji="0" lang="zh-TW" altLang="en-US" sz="2400" b="1" smtClean="0">
                <a:solidFill>
                  <a:srgbClr val="0000FF"/>
                </a:solidFill>
                <a:latin typeface="標楷體" panose="03000509000000000000" pitchFamily="65" charset="-120"/>
                <a:ea typeface="標楷體" panose="03000509000000000000" pitchFamily="65" charset="-120"/>
              </a:rPr>
              <a:t>～</a:t>
            </a:r>
            <a:r>
              <a:rPr kumimoji="0" lang="en-US" altLang="zh-TW" sz="2400" b="1" smtClean="0">
                <a:solidFill>
                  <a:srgbClr val="0000FF"/>
                </a:solidFill>
                <a:latin typeface="標楷體" panose="03000509000000000000" pitchFamily="65" charset="-120"/>
                <a:ea typeface="標楷體" panose="03000509000000000000" pitchFamily="65" charset="-120"/>
              </a:rPr>
              <a:t>60</a:t>
            </a:r>
            <a:r>
              <a:rPr kumimoji="0" lang="zh-TW" altLang="en-US" sz="2400" b="1" smtClean="0">
                <a:solidFill>
                  <a:srgbClr val="0000FF"/>
                </a:solidFill>
                <a:latin typeface="標楷體" panose="03000509000000000000" pitchFamily="65" charset="-120"/>
                <a:ea typeface="標楷體" panose="03000509000000000000" pitchFamily="65" charset="-120"/>
              </a:rPr>
              <a:t>頁</a:t>
            </a:r>
            <a:endParaRPr kumimoji="0" lang="en-US" altLang="zh-TW" sz="2400" b="1" smtClean="0">
              <a:solidFill>
                <a:srgbClr val="0000FF"/>
              </a:solidFill>
              <a:latin typeface="標楷體" panose="03000509000000000000" pitchFamily="65" charset="-120"/>
              <a:ea typeface="標楷體" panose="03000509000000000000" pitchFamily="65" charset="-120"/>
            </a:endParaRPr>
          </a:p>
        </p:txBody>
      </p:sp>
      <p:sp>
        <p:nvSpPr>
          <p:cNvPr id="7" name="文字方塊 6"/>
          <p:cNvSpPr txBox="1"/>
          <p:nvPr/>
        </p:nvSpPr>
        <p:spPr>
          <a:xfrm>
            <a:off x="323528" y="476250"/>
            <a:ext cx="5544616" cy="523220"/>
          </a:xfrm>
          <a:prstGeom prst="rect">
            <a:avLst/>
          </a:prstGeom>
          <a:noFill/>
        </p:spPr>
        <p:txBody>
          <a:bodyPr wrap="square">
            <a:spAutoFit/>
          </a:bodyPr>
          <a:lstStyle/>
          <a:p>
            <a:pPr>
              <a:defRPr/>
            </a:pPr>
            <a:r>
              <a:rPr kumimoji="0" lang="zh-TW" altLang="en-US" sz="2800" b="1">
                <a:solidFill>
                  <a:srgbClr val="800000"/>
                </a:solidFill>
                <a:latin typeface="微軟正黑體" panose="020B0604030504040204" pitchFamily="34" charset="-120"/>
                <a:ea typeface="微軟正黑體" panose="020B0604030504040204" pitchFamily="34" charset="-120"/>
              </a:rPr>
              <a:t>土木包工業</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承攬工程手冊</a:t>
            </a:r>
            <a:r>
              <a:rPr lang="zh-TW" altLang="en-US" sz="28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內容</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936560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D4F1A0C-B306-4F3C-8298-8F86D22BE521}" type="slidenum">
              <a:rPr lang="en-US" altLang="zh-TW" sz="1400" smtClean="0">
                <a:solidFill>
                  <a:srgbClr val="AD1F1F"/>
                </a:solidFill>
                <a:latin typeface="Times New Roman" panose="02020603050405020304" pitchFamily="18" charset="0"/>
              </a:rPr>
              <a:pPr>
                <a:spcBef>
                  <a:spcPct val="0"/>
                </a:spcBef>
                <a:buClrTx/>
                <a:buSzTx/>
                <a:buFontTx/>
                <a:buNone/>
                <a:defRPr/>
              </a:pPr>
              <a:t>46</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5538"/>
            <a:ext cx="8496300" cy="439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700"/>
              </a:lnSpc>
              <a:spcBef>
                <a:spcPts val="0"/>
              </a:spcBef>
              <a:buClr>
                <a:srgbClr val="000066"/>
              </a:buClr>
              <a:buSzPct val="85000"/>
              <a:buFont typeface="Wingdings" panose="05000000000000000000" pitchFamily="2" charset="2"/>
              <a:buChar char="l"/>
              <a:tabLst>
                <a:tab pos="5375275" algn="l"/>
              </a:tabLst>
              <a:defRPr/>
            </a:pPr>
            <a:r>
              <a:rPr kumimoji="0" lang="en-US" altLang="zh-TW" sz="2800" b="1" smtClean="0">
                <a:solidFill>
                  <a:srgbClr val="000066"/>
                </a:solidFill>
                <a:latin typeface="+mj-ea"/>
                <a:ea typeface="+mj-ea"/>
              </a:rPr>
              <a:t>90.3.21</a:t>
            </a:r>
            <a:r>
              <a:rPr kumimoji="0" lang="zh-TW" altLang="en-US" sz="2800" b="1" smtClean="0">
                <a:solidFill>
                  <a:srgbClr val="000066"/>
                </a:solidFill>
                <a:latin typeface="+mj-ea"/>
                <a:ea typeface="+mj-ea"/>
              </a:rPr>
              <a:t>工程企字第</a:t>
            </a:r>
            <a:r>
              <a:rPr kumimoji="0" lang="en-US" altLang="zh-TW" sz="2800" b="1" smtClean="0">
                <a:solidFill>
                  <a:srgbClr val="000066"/>
                </a:solidFill>
                <a:latin typeface="+mj-ea"/>
                <a:ea typeface="+mj-ea"/>
              </a:rPr>
              <a:t>90009997</a:t>
            </a:r>
            <a:r>
              <a:rPr kumimoji="0" lang="zh-TW" altLang="en-US" sz="2800" b="1" smtClean="0">
                <a:solidFill>
                  <a:srgbClr val="000066"/>
                </a:solidFill>
                <a:latin typeface="+mj-ea"/>
                <a:ea typeface="+mj-ea"/>
              </a:rPr>
              <a:t>號函</a:t>
            </a:r>
            <a:endParaRPr kumimoji="0" lang="en-US" altLang="zh-TW" sz="2800" b="1" smtClean="0">
              <a:solidFill>
                <a:srgbClr val="000066"/>
              </a:solidFill>
              <a:latin typeface="+mj-ea"/>
              <a:ea typeface="+mj-ea"/>
            </a:endParaRPr>
          </a:p>
          <a:p>
            <a:pPr marL="269875" indent="720725"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機關</a:t>
            </a:r>
            <a:r>
              <a:rPr kumimoji="0" lang="zh-TW" altLang="en-US" sz="2800" b="1" u="sng">
                <a:solidFill>
                  <a:srgbClr val="006600"/>
                </a:solidFill>
                <a:latin typeface="+mj-ea"/>
                <a:ea typeface="+mj-ea"/>
              </a:rPr>
              <a:t>辦理工程採購</a:t>
            </a:r>
            <a:r>
              <a:rPr kumimoji="0" lang="zh-TW" altLang="en-US" sz="2800" b="1">
                <a:solidFill>
                  <a:srgbClr val="0000FF"/>
                </a:solidFill>
                <a:latin typeface="+mj-ea"/>
                <a:ea typeface="+mj-ea"/>
              </a:rPr>
              <a:t>，招標文件</a:t>
            </a:r>
            <a:r>
              <a:rPr kumimoji="0" lang="zh-TW" altLang="en-US" sz="2800" b="1" u="sng">
                <a:solidFill>
                  <a:srgbClr val="006600"/>
                </a:solidFill>
                <a:latin typeface="+mj-ea"/>
                <a:ea typeface="+mj-ea"/>
              </a:rPr>
              <a:t>規定</a:t>
            </a:r>
            <a:r>
              <a:rPr kumimoji="0" lang="zh-TW" altLang="en-US" sz="2800" b="1">
                <a:solidFill>
                  <a:srgbClr val="0000FF"/>
                </a:solidFill>
                <a:latin typeface="+mj-ea"/>
                <a:ea typeface="+mj-ea"/>
              </a:rPr>
              <a:t>投標廠商資格文件包括營造業</a:t>
            </a:r>
            <a:r>
              <a:rPr kumimoji="0" lang="zh-TW" altLang="en-US" sz="2800" b="1" u="sng">
                <a:solidFill>
                  <a:srgbClr val="006600"/>
                </a:solidFill>
                <a:latin typeface="+mj-ea"/>
                <a:ea typeface="+mj-ea"/>
              </a:rPr>
              <a:t>承攬工程手冊影本者</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宜訂明</a:t>
            </a:r>
            <a:r>
              <a:rPr kumimoji="0" lang="zh-TW" altLang="en-US" sz="2800" b="1">
                <a:solidFill>
                  <a:srgbClr val="0000FF"/>
                </a:solidFill>
                <a:latin typeface="+mj-ea"/>
                <a:ea typeface="+mj-ea"/>
              </a:rPr>
              <a:t>須</a:t>
            </a:r>
            <a:r>
              <a:rPr kumimoji="0" lang="zh-TW" altLang="en-US" sz="2800" b="1" u="sng">
                <a:solidFill>
                  <a:srgbClr val="006600"/>
                </a:solidFill>
                <a:latin typeface="+mj-ea"/>
                <a:ea typeface="+mj-ea"/>
              </a:rPr>
              <a:t>影印</a:t>
            </a:r>
            <a:r>
              <a:rPr kumimoji="0" lang="zh-TW" altLang="en-US" sz="2800" b="1">
                <a:solidFill>
                  <a:srgbClr val="0000FF"/>
                </a:solidFill>
                <a:latin typeface="+mj-ea"/>
                <a:ea typeface="+mj-ea"/>
              </a:rPr>
              <a:t>之</a:t>
            </a:r>
            <a:r>
              <a:rPr kumimoji="0" lang="zh-TW" altLang="en-US" sz="2800" b="1" u="sng">
                <a:solidFill>
                  <a:srgbClr val="006600"/>
                </a:solidFill>
                <a:latin typeface="+mj-ea"/>
                <a:ea typeface="+mj-ea"/>
              </a:rPr>
              <a:t>頁次、內容或全冊影印</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marL="269875" indent="720725"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mj-ea"/>
                <a:ea typeface="+mj-ea"/>
              </a:rPr>
              <a:t>其</a:t>
            </a:r>
            <a:r>
              <a:rPr kumimoji="0" lang="zh-TW" altLang="en-US" sz="2800" b="1" u="sng">
                <a:solidFill>
                  <a:srgbClr val="006600"/>
                </a:solidFill>
                <a:latin typeface="+mj-ea"/>
                <a:ea typeface="+mj-ea"/>
              </a:rPr>
              <a:t>未訂明而</a:t>
            </a:r>
            <a:r>
              <a:rPr kumimoji="0" lang="zh-TW" altLang="en-US" sz="2800" b="1">
                <a:solidFill>
                  <a:srgbClr val="0000FF"/>
                </a:solidFill>
                <a:latin typeface="+mj-ea"/>
                <a:ea typeface="+mj-ea"/>
              </a:rPr>
              <a:t>於審標時認為廠商提供之影本頁次或內容</a:t>
            </a:r>
            <a:r>
              <a:rPr kumimoji="0" lang="zh-TW" altLang="en-US" sz="2800" b="1" u="sng">
                <a:solidFill>
                  <a:srgbClr val="006600"/>
                </a:solidFill>
                <a:latin typeface="+mj-ea"/>
                <a:ea typeface="+mj-ea"/>
              </a:rPr>
              <a:t>有不足</a:t>
            </a:r>
            <a:r>
              <a:rPr kumimoji="0" lang="zh-TW" altLang="en-US" sz="2800" b="1">
                <a:solidFill>
                  <a:srgbClr val="0000FF"/>
                </a:solidFill>
                <a:latin typeface="+mj-ea"/>
                <a:ea typeface="+mj-ea"/>
              </a:rPr>
              <a:t>者，依政府採購法</a:t>
            </a:r>
            <a:r>
              <a:rPr kumimoji="0" lang="zh-TW" altLang="en-US" sz="2800" b="1" smtClean="0">
                <a:solidFill>
                  <a:srgbClr val="0000FF"/>
                </a:solidFill>
                <a:latin typeface="+mj-ea"/>
                <a:ea typeface="+mj-ea"/>
              </a:rPr>
              <a:t>第</a:t>
            </a:r>
            <a:r>
              <a:rPr kumimoji="0" lang="en-US" altLang="zh-TW" sz="2800" b="1" smtClean="0">
                <a:solidFill>
                  <a:srgbClr val="0000FF"/>
                </a:solidFill>
                <a:latin typeface="+mj-ea"/>
                <a:ea typeface="+mj-ea"/>
              </a:rPr>
              <a:t>51</a:t>
            </a:r>
            <a:r>
              <a:rPr kumimoji="0" lang="zh-TW" altLang="en-US" sz="2800" b="1" smtClean="0">
                <a:solidFill>
                  <a:srgbClr val="0000FF"/>
                </a:solidFill>
                <a:latin typeface="+mj-ea"/>
                <a:ea typeface="+mj-ea"/>
              </a:rPr>
              <a:t>條第</a:t>
            </a:r>
            <a:r>
              <a:rPr kumimoji="0" lang="en-US" altLang="zh-TW" sz="2800" b="1" smtClean="0">
                <a:solidFill>
                  <a:srgbClr val="0000FF"/>
                </a:solidFill>
                <a:latin typeface="+mj-ea"/>
                <a:ea typeface="+mj-ea"/>
              </a:rPr>
              <a:t>1</a:t>
            </a:r>
            <a:r>
              <a:rPr kumimoji="0" lang="zh-TW" altLang="en-US" sz="2800" b="1" smtClean="0">
                <a:solidFill>
                  <a:srgbClr val="0000FF"/>
                </a:solidFill>
                <a:latin typeface="+mj-ea"/>
                <a:ea typeface="+mj-ea"/>
              </a:rPr>
              <a:t>項</a:t>
            </a:r>
            <a:r>
              <a:rPr kumimoji="0" lang="zh-TW" altLang="en-US" sz="2800" b="1">
                <a:solidFill>
                  <a:srgbClr val="0000FF"/>
                </a:solidFill>
                <a:latin typeface="+mj-ea"/>
                <a:ea typeface="+mj-ea"/>
              </a:rPr>
              <a:t>規定</a:t>
            </a:r>
            <a:r>
              <a:rPr kumimoji="0" lang="zh-TW" altLang="en-US" sz="2800" b="1" u="sng">
                <a:solidFill>
                  <a:srgbClr val="006600"/>
                </a:solidFill>
                <a:latin typeface="+mj-ea"/>
                <a:ea typeface="+mj-ea"/>
              </a:rPr>
              <a:t>通知投標廠商提出不足部分之影本，</a:t>
            </a:r>
            <a:r>
              <a:rPr kumimoji="0" lang="zh-TW" altLang="en-US" sz="3600" b="1" u="sng">
                <a:solidFill>
                  <a:srgbClr val="C00000"/>
                </a:solidFill>
                <a:latin typeface="+mj-ea"/>
                <a:ea typeface="+mj-ea"/>
              </a:rPr>
              <a:t>不得</a:t>
            </a:r>
            <a:r>
              <a:rPr kumimoji="0" lang="zh-TW" altLang="en-US" sz="2800" b="1" u="sng">
                <a:solidFill>
                  <a:srgbClr val="006600"/>
                </a:solidFill>
                <a:latin typeface="+mj-ea"/>
                <a:ea typeface="+mj-ea"/>
              </a:rPr>
              <a:t>逕以不合</a:t>
            </a:r>
            <a:r>
              <a:rPr kumimoji="0" lang="zh-TW" altLang="en-US" sz="2800" b="1">
                <a:solidFill>
                  <a:srgbClr val="0000FF"/>
                </a:solidFill>
                <a:latin typeface="+mj-ea"/>
                <a:ea typeface="+mj-ea"/>
              </a:rPr>
              <a:t>於招標文件規定</a:t>
            </a:r>
            <a:r>
              <a:rPr kumimoji="0" lang="zh-TW" altLang="en-US" sz="2800" b="1" u="sng">
                <a:solidFill>
                  <a:srgbClr val="006600"/>
                </a:solidFill>
                <a:latin typeface="+mj-ea"/>
                <a:ea typeface="+mj-ea"/>
              </a:rPr>
              <a:t>處理</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p:txBody>
      </p:sp>
      <p:sp>
        <p:nvSpPr>
          <p:cNvPr id="6" name="文字方塊 5"/>
          <p:cNvSpPr txBox="1"/>
          <p:nvPr/>
        </p:nvSpPr>
        <p:spPr>
          <a:xfrm>
            <a:off x="323528" y="476250"/>
            <a:ext cx="5211683" cy="523220"/>
          </a:xfrm>
          <a:prstGeom prst="rect">
            <a:avLst/>
          </a:prstGeom>
          <a:noFill/>
        </p:spPr>
        <p:txBody>
          <a:bodyPr wrap="none">
            <a:spAutoFit/>
          </a:bodyPr>
          <a:lstStyle/>
          <a:p>
            <a:pPr>
              <a:defRPr/>
            </a:pPr>
            <a:r>
              <a:rPr lang="zh-TW" altLang="en-US" sz="2800" b="1" smtClean="0">
                <a:solidFill>
                  <a:srgbClr val="000066"/>
                </a:solidFill>
                <a:latin typeface="+mj-ea"/>
                <a:ea typeface="+mj-ea"/>
              </a:rPr>
              <a:t>規定附</a:t>
            </a:r>
            <a:r>
              <a:rPr lang="zh-TW" altLang="en-US" sz="2800" b="1">
                <a:solidFill>
                  <a:srgbClr val="000066"/>
                </a:solidFill>
                <a:latin typeface="+mj-ea"/>
                <a:ea typeface="+mj-ea"/>
              </a:rPr>
              <a:t>具承攬工程手冊考量</a:t>
            </a:r>
            <a:r>
              <a:rPr lang="zh-TW" altLang="en-US" sz="2800" b="1" smtClean="0">
                <a:solidFill>
                  <a:srgbClr val="000066"/>
                </a:solidFill>
                <a:latin typeface="+mj-ea"/>
                <a:ea typeface="+mj-ea"/>
              </a:rPr>
              <a:t>原則</a:t>
            </a:r>
            <a:endParaRPr lang="zh-TW" altLang="en-US" sz="2800">
              <a:solidFill>
                <a:srgbClr val="000066"/>
              </a:solidFill>
              <a:latin typeface="+mj-ea"/>
              <a:ea typeface="+mj-ea"/>
            </a:endParaRPr>
          </a:p>
        </p:txBody>
      </p:sp>
    </p:spTree>
    <p:extLst>
      <p:ext uri="{BB962C8B-B14F-4D97-AF65-F5344CB8AC3E}">
        <p14:creationId xmlns:p14="http://schemas.microsoft.com/office/powerpoint/2010/main" val="22853316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075EB55-7E45-4455-9FA0-541F90DBF8A6}" type="slidenum">
              <a:rPr lang="en-US" altLang="zh-TW" sz="1400" smtClean="0">
                <a:solidFill>
                  <a:srgbClr val="AD1F1F"/>
                </a:solidFill>
                <a:latin typeface="Times New Roman" panose="02020603050405020304" pitchFamily="18" charset="0"/>
              </a:rPr>
              <a:pPr>
                <a:spcBef>
                  <a:spcPct val="0"/>
                </a:spcBef>
                <a:buClrTx/>
                <a:buSzTx/>
                <a:buFontTx/>
                <a:buNone/>
                <a:defRPr/>
              </a:pPr>
              <a:t>47</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052735"/>
            <a:ext cx="8496300" cy="566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400"/>
              </a:lnSpc>
              <a:spcBef>
                <a:spcPts val="0"/>
              </a:spcBef>
              <a:buClr>
                <a:srgbClr val="000066"/>
              </a:buClr>
              <a:buSzPct val="85000"/>
              <a:buFont typeface="Wingdings" panose="05000000000000000000" pitchFamily="2" charset="2"/>
              <a:buChar char="l"/>
              <a:tabLst>
                <a:tab pos="5375275" algn="l"/>
              </a:tabLst>
              <a:defRPr/>
            </a:pPr>
            <a:r>
              <a:rPr kumimoji="0" lang="zh-TW" altLang="en-US" sz="2800" b="1" smtClean="0">
                <a:solidFill>
                  <a:srgbClr val="000066"/>
                </a:solidFill>
                <a:latin typeface="+mj-ea"/>
                <a:ea typeface="+mj-ea"/>
              </a:rPr>
              <a:t>內政部</a:t>
            </a:r>
            <a:r>
              <a:rPr kumimoji="0" lang="en-US" altLang="zh-TW" sz="2800" b="1" smtClean="0">
                <a:solidFill>
                  <a:srgbClr val="000066"/>
                </a:solidFill>
                <a:latin typeface="+mj-ea"/>
                <a:ea typeface="+mj-ea"/>
              </a:rPr>
              <a:t>98.7.9</a:t>
            </a:r>
            <a:r>
              <a:rPr kumimoji="0" lang="zh-TW" altLang="en-US" sz="2800" b="1">
                <a:solidFill>
                  <a:srgbClr val="000066"/>
                </a:solidFill>
                <a:latin typeface="+mj-ea"/>
                <a:ea typeface="+mj-ea"/>
              </a:rPr>
              <a:t>台內中營字第</a:t>
            </a:r>
            <a:r>
              <a:rPr kumimoji="0" lang="en-US" altLang="zh-TW" sz="2800" b="1">
                <a:solidFill>
                  <a:srgbClr val="000066"/>
                </a:solidFill>
                <a:latin typeface="+mj-ea"/>
                <a:ea typeface="+mj-ea"/>
              </a:rPr>
              <a:t>0980806333</a:t>
            </a:r>
            <a:r>
              <a:rPr kumimoji="0" lang="zh-TW" altLang="en-US" sz="2800" b="1" smtClean="0">
                <a:solidFill>
                  <a:srgbClr val="000066"/>
                </a:solidFill>
                <a:latin typeface="+mj-ea"/>
                <a:ea typeface="+mj-ea"/>
              </a:rPr>
              <a:t>號函</a:t>
            </a:r>
            <a:endParaRPr kumimoji="0" lang="en-US" altLang="zh-TW" sz="2800" b="1" smtClean="0">
              <a:solidFill>
                <a:srgbClr val="000066"/>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按營造業施行細則第</a:t>
            </a:r>
            <a:r>
              <a:rPr kumimoji="0" lang="en-US" altLang="zh-TW" sz="2800" b="1">
                <a:solidFill>
                  <a:srgbClr val="0000FF"/>
                </a:solidFill>
                <a:latin typeface="+mj-ea"/>
                <a:ea typeface="+mj-ea"/>
              </a:rPr>
              <a:t>14</a:t>
            </a:r>
            <a:r>
              <a:rPr kumimoji="0" lang="zh-TW" altLang="en-US" sz="2800" b="1">
                <a:solidFill>
                  <a:srgbClr val="0000FF"/>
                </a:solidFill>
                <a:latin typeface="+mj-ea"/>
                <a:ea typeface="+mj-ea"/>
              </a:rPr>
              <a:t>條第</a:t>
            </a:r>
            <a:r>
              <a:rPr kumimoji="0" lang="en-US" altLang="zh-TW" sz="2800" b="1">
                <a:solidFill>
                  <a:srgbClr val="0000FF"/>
                </a:solidFill>
                <a:latin typeface="+mj-ea"/>
                <a:ea typeface="+mj-ea"/>
              </a:rPr>
              <a:t>1</a:t>
            </a:r>
            <a:r>
              <a:rPr kumimoji="0" lang="zh-TW" altLang="en-US" sz="2800" b="1">
                <a:solidFill>
                  <a:srgbClr val="0000FF"/>
                </a:solidFill>
                <a:latin typeface="+mj-ea"/>
                <a:ea typeface="+mj-ea"/>
              </a:rPr>
              <a:t>項規定：「</a:t>
            </a:r>
            <a:r>
              <a:rPr kumimoji="0" lang="zh-TW" altLang="en-US" sz="2800" b="1" u="sng">
                <a:solidFill>
                  <a:srgbClr val="0000FF"/>
                </a:solidFill>
                <a:latin typeface="+mj-ea"/>
                <a:ea typeface="+mj-ea"/>
              </a:rPr>
              <a:t>營造業於承攬</a:t>
            </a:r>
            <a:r>
              <a:rPr kumimoji="0" lang="zh-TW" altLang="en-US" sz="2800" b="1" u="sng">
                <a:solidFill>
                  <a:srgbClr val="800000"/>
                </a:solidFill>
                <a:latin typeface="+mj-ea"/>
                <a:ea typeface="+mj-ea"/>
              </a:rPr>
              <a:t>工程開工時</a:t>
            </a:r>
            <a:r>
              <a:rPr kumimoji="0" lang="zh-TW" altLang="en-US" sz="2800" b="1" u="sng">
                <a:solidFill>
                  <a:srgbClr val="0000FF"/>
                </a:solidFill>
                <a:latin typeface="+mj-ea"/>
                <a:ea typeface="+mj-ea"/>
              </a:rPr>
              <a:t>，應將該工程</a:t>
            </a:r>
            <a:r>
              <a:rPr kumimoji="0" lang="zh-TW" altLang="en-US" sz="2800" b="1" u="sng">
                <a:solidFill>
                  <a:srgbClr val="800000"/>
                </a:solidFill>
                <a:latin typeface="+mj-ea"/>
                <a:ea typeface="+mj-ea"/>
              </a:rPr>
              <a:t>登載於承攬工程手冊</a:t>
            </a:r>
            <a:r>
              <a:rPr kumimoji="0" lang="zh-TW" altLang="en-US" sz="2800" b="1" u="sng">
                <a:solidFill>
                  <a:srgbClr val="0000FF"/>
                </a:solidFill>
                <a:latin typeface="+mj-ea"/>
                <a:ea typeface="+mj-ea"/>
              </a:rPr>
              <a:t>，由定作人簽章證明，並依契約造價填載承攬金額</a:t>
            </a:r>
            <a:r>
              <a:rPr kumimoji="0" lang="zh-TW" altLang="en-US" sz="2800" b="1">
                <a:solidFill>
                  <a:srgbClr val="0000FF"/>
                </a:solidFill>
                <a:latin typeface="+mj-ea"/>
                <a:ea typeface="+mj-ea"/>
              </a:rPr>
              <a:t>；工程竣工後，應檢同工程契約、竣工證件及承攬工程手冊，送交工程所在地之直轄市或縣（市）主管機關註記後發還之。</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mj-ea"/>
                <a:ea typeface="+mj-ea"/>
              </a:rPr>
              <a:t>依</a:t>
            </a:r>
            <a:r>
              <a:rPr kumimoji="0" lang="zh-TW" altLang="en-US" sz="2800" b="1">
                <a:solidFill>
                  <a:srgbClr val="0000FF"/>
                </a:solidFill>
                <a:latin typeface="+mj-ea"/>
                <a:ea typeface="+mj-ea"/>
              </a:rPr>
              <a:t>上開規定，</a:t>
            </a:r>
            <a:r>
              <a:rPr kumimoji="0" lang="zh-TW" altLang="en-US" sz="2800" b="1" u="sng">
                <a:solidFill>
                  <a:srgbClr val="800000"/>
                </a:solidFill>
                <a:latin typeface="+mj-ea"/>
                <a:ea typeface="+mj-ea"/>
              </a:rPr>
              <a:t>營造業承攬工程造價之限額，應以契約造價金額認定之，並包含營業稅</a:t>
            </a:r>
            <a:r>
              <a:rPr kumimoji="0" lang="zh-TW" altLang="en-US" sz="2800" b="1">
                <a:solidFill>
                  <a:srgbClr val="0000FF"/>
                </a:solidFill>
                <a:latin typeface="+mj-ea"/>
                <a:ea typeface="+mj-ea"/>
              </a:rPr>
              <a:t>。</a:t>
            </a:r>
            <a:r>
              <a:rPr kumimoji="0" lang="zh-TW" altLang="en-US" sz="2800" b="1" u="sng">
                <a:solidFill>
                  <a:srgbClr val="0000FF"/>
                </a:solidFill>
                <a:latin typeface="+mj-ea"/>
                <a:ea typeface="+mj-ea"/>
              </a:rPr>
              <a:t>惟如有相關法令（</a:t>
            </a:r>
            <a:r>
              <a:rPr kumimoji="0" lang="zh-TW" altLang="en-US" sz="2800" b="1" u="sng">
                <a:solidFill>
                  <a:srgbClr val="006600"/>
                </a:solidFill>
                <a:latin typeface="+mj-ea"/>
                <a:ea typeface="+mj-ea"/>
              </a:rPr>
              <a:t>如離島建設條例</a:t>
            </a:r>
            <a:r>
              <a:rPr kumimoji="0" lang="zh-TW" altLang="en-US" sz="2800" b="1" u="sng">
                <a:solidFill>
                  <a:srgbClr val="0000FF"/>
                </a:solidFill>
                <a:latin typeface="+mj-ea"/>
                <a:ea typeface="+mj-ea"/>
              </a:rPr>
              <a:t>）或招標文件另有規定契約造價金額不包含營業稅，於計算承攬工程造價之限額時，基於營業稅是營繕工程成本之一，仍應將營業稅併入計算</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p:txBody>
      </p:sp>
      <p:sp>
        <p:nvSpPr>
          <p:cNvPr id="6" name="文字方塊 5"/>
          <p:cNvSpPr txBox="1"/>
          <p:nvPr/>
        </p:nvSpPr>
        <p:spPr>
          <a:xfrm>
            <a:off x="323528" y="476250"/>
            <a:ext cx="5211683" cy="523220"/>
          </a:xfrm>
          <a:prstGeom prst="rect">
            <a:avLst/>
          </a:prstGeom>
          <a:noFill/>
        </p:spPr>
        <p:txBody>
          <a:bodyPr wrap="none">
            <a:spAutoFit/>
          </a:bodyPr>
          <a:lstStyle/>
          <a:p>
            <a:pPr>
              <a:defRPr/>
            </a:pPr>
            <a:r>
              <a:rPr lang="zh-TW" altLang="en-US" sz="2800" b="1" smtClean="0">
                <a:solidFill>
                  <a:srgbClr val="000066"/>
                </a:solidFill>
                <a:latin typeface="+mj-ea"/>
                <a:ea typeface="+mj-ea"/>
              </a:rPr>
              <a:t>規定附</a:t>
            </a:r>
            <a:r>
              <a:rPr lang="zh-TW" altLang="en-US" sz="2800" b="1">
                <a:solidFill>
                  <a:srgbClr val="000066"/>
                </a:solidFill>
                <a:latin typeface="+mj-ea"/>
                <a:ea typeface="+mj-ea"/>
              </a:rPr>
              <a:t>具承攬工程手冊考量</a:t>
            </a:r>
            <a:r>
              <a:rPr lang="zh-TW" altLang="en-US" sz="2800" b="1" smtClean="0">
                <a:solidFill>
                  <a:srgbClr val="000066"/>
                </a:solidFill>
                <a:latin typeface="+mj-ea"/>
                <a:ea typeface="+mj-ea"/>
              </a:rPr>
              <a:t>原則</a:t>
            </a:r>
            <a:endParaRPr lang="zh-TW" altLang="en-US" sz="2800">
              <a:solidFill>
                <a:srgbClr val="000066"/>
              </a:solidFill>
              <a:latin typeface="+mj-ea"/>
              <a:ea typeface="+mj-ea"/>
            </a:endParaRPr>
          </a:p>
        </p:txBody>
      </p:sp>
    </p:spTree>
    <p:extLst>
      <p:ext uri="{BB962C8B-B14F-4D97-AF65-F5344CB8AC3E}">
        <p14:creationId xmlns:p14="http://schemas.microsoft.com/office/powerpoint/2010/main" val="11671334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26D94AD-3BCB-4A06-AAC5-FACA93B54EEC}" type="slidenum">
              <a:rPr lang="en-US" altLang="zh-TW" sz="1400" smtClean="0">
                <a:solidFill>
                  <a:srgbClr val="AD1F1F"/>
                </a:solidFill>
                <a:latin typeface="Times New Roman" panose="02020603050405020304" pitchFamily="18" charset="0"/>
              </a:rPr>
              <a:pPr>
                <a:spcBef>
                  <a:spcPct val="0"/>
                </a:spcBef>
                <a:buClrTx/>
                <a:buSzTx/>
                <a:buFontTx/>
                <a:buNone/>
                <a:defRPr/>
              </a:pPr>
              <a:t>48</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323528" y="476250"/>
            <a:ext cx="7366119" cy="523220"/>
          </a:xfrm>
          <a:prstGeom prst="rect">
            <a:avLst/>
          </a:prstGeom>
          <a:noFill/>
        </p:spPr>
        <p:txBody>
          <a:bodyPr wrap="none">
            <a:spAutoFit/>
          </a:bodyPr>
          <a:lstStyle/>
          <a:p>
            <a:pPr>
              <a:defRPr/>
            </a:pPr>
            <a:r>
              <a:rPr lang="zh-TW" altLang="en-US" sz="2800" b="1" smtClean="0">
                <a:solidFill>
                  <a:srgbClr val="000066"/>
                </a:solidFill>
                <a:latin typeface="+mj-ea"/>
                <a:ea typeface="+mj-ea"/>
              </a:rPr>
              <a:t>綜合</a:t>
            </a:r>
            <a:r>
              <a:rPr lang="zh-TW" altLang="en-US" sz="2800" b="1">
                <a:solidFill>
                  <a:srgbClr val="000066"/>
                </a:solidFill>
                <a:latin typeface="+mj-ea"/>
                <a:ea typeface="+mj-ea"/>
              </a:rPr>
              <a:t>營造業登記證書複查期限過期之審標疑義</a:t>
            </a:r>
            <a:endParaRPr lang="zh-TW" altLang="en-US" sz="2800">
              <a:solidFill>
                <a:srgbClr val="000066"/>
              </a:solidFill>
              <a:latin typeface="+mj-ea"/>
              <a:ea typeface="+mj-ea"/>
            </a:endParaRPr>
          </a:p>
        </p:txBody>
      </p:sp>
      <p:sp>
        <p:nvSpPr>
          <p:cNvPr id="7" name="Rectangle 3"/>
          <p:cNvSpPr txBox="1">
            <a:spLocks noChangeArrowheads="1"/>
          </p:cNvSpPr>
          <p:nvPr/>
        </p:nvSpPr>
        <p:spPr bwMode="auto">
          <a:xfrm>
            <a:off x="107504" y="980728"/>
            <a:ext cx="8640960" cy="574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400"/>
              </a:lnSpc>
              <a:spcBef>
                <a:spcPts val="0"/>
              </a:spcBef>
              <a:buClr>
                <a:srgbClr val="000066"/>
              </a:buClr>
              <a:buSzPct val="85000"/>
              <a:buFont typeface="Wingdings" panose="05000000000000000000" pitchFamily="2" charset="2"/>
              <a:buChar char="l"/>
              <a:tabLst>
                <a:tab pos="5375275" algn="l"/>
              </a:tabLst>
              <a:defRPr/>
            </a:pPr>
            <a:r>
              <a:rPr kumimoji="0" lang="zh-TW" altLang="en-US" sz="2800" b="1" spc="-100" smtClean="0">
                <a:solidFill>
                  <a:srgbClr val="000066"/>
                </a:solidFill>
                <a:latin typeface="+mj-ea"/>
                <a:ea typeface="+mj-ea"/>
              </a:rPr>
              <a:t>內政部營建署</a:t>
            </a:r>
            <a:r>
              <a:rPr kumimoji="0" lang="en-US" altLang="zh-TW" sz="2800" b="1" spc="-100" smtClean="0">
                <a:solidFill>
                  <a:srgbClr val="000066"/>
                </a:solidFill>
                <a:latin typeface="+mj-ea"/>
                <a:ea typeface="+mj-ea"/>
              </a:rPr>
              <a:t>97.3.7</a:t>
            </a:r>
            <a:r>
              <a:rPr kumimoji="0" lang="zh-TW" altLang="en-US" sz="2800" b="1" spc="-100">
                <a:solidFill>
                  <a:srgbClr val="000066"/>
                </a:solidFill>
                <a:latin typeface="+mj-ea"/>
                <a:ea typeface="+mj-ea"/>
              </a:rPr>
              <a:t>營署中建字</a:t>
            </a:r>
            <a:r>
              <a:rPr kumimoji="0" lang="zh-TW" altLang="en-US" sz="2800" b="1" spc="-100" smtClean="0">
                <a:solidFill>
                  <a:srgbClr val="000066"/>
                </a:solidFill>
                <a:latin typeface="+mj-ea"/>
                <a:ea typeface="+mj-ea"/>
              </a:rPr>
              <a:t>第</a:t>
            </a:r>
            <a:r>
              <a:rPr kumimoji="0" lang="en-US" altLang="zh-TW" sz="2800" b="1" spc="-100">
                <a:solidFill>
                  <a:srgbClr val="000066"/>
                </a:solidFill>
                <a:latin typeface="+mj-ea"/>
                <a:ea typeface="+mj-ea"/>
              </a:rPr>
              <a:t>0970009705</a:t>
            </a:r>
            <a:r>
              <a:rPr kumimoji="0" lang="zh-TW" altLang="en-US" sz="2800" b="1" spc="-100" smtClean="0">
                <a:solidFill>
                  <a:srgbClr val="000066"/>
                </a:solidFill>
                <a:latin typeface="+mj-ea"/>
                <a:ea typeface="+mj-ea"/>
              </a:rPr>
              <a:t>號函</a:t>
            </a:r>
            <a:endParaRPr kumimoji="0" lang="en-US" altLang="zh-TW" sz="2800" b="1" spc="-100" smtClean="0">
              <a:solidFill>
                <a:srgbClr val="000066"/>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營造業法第</a:t>
            </a:r>
            <a:r>
              <a:rPr kumimoji="0" lang="en-US" altLang="zh-TW" sz="2800" b="1">
                <a:solidFill>
                  <a:srgbClr val="0000FF"/>
                </a:solidFill>
                <a:latin typeface="+mj-ea"/>
                <a:ea typeface="+mj-ea"/>
              </a:rPr>
              <a:t>17</a:t>
            </a:r>
            <a:r>
              <a:rPr kumimoji="0" lang="zh-TW" altLang="en-US" sz="2800" b="1">
                <a:solidFill>
                  <a:srgbClr val="0000FF"/>
                </a:solidFill>
                <a:latin typeface="+mj-ea"/>
                <a:ea typeface="+mj-ea"/>
              </a:rPr>
              <a:t>條所明定營造業自領得</a:t>
            </a:r>
            <a:r>
              <a:rPr kumimoji="0" lang="zh-TW" altLang="en-US" sz="2800" b="1" u="sng">
                <a:solidFill>
                  <a:srgbClr val="006600"/>
                </a:solidFill>
                <a:latin typeface="+mj-ea"/>
                <a:ea typeface="+mj-ea"/>
              </a:rPr>
              <a:t>營造業登記證書</a:t>
            </a:r>
            <a:r>
              <a:rPr kumimoji="0" lang="zh-TW" altLang="en-US" sz="2800" b="1">
                <a:solidFill>
                  <a:srgbClr val="0000FF"/>
                </a:solidFill>
                <a:latin typeface="+mj-ea"/>
                <a:ea typeface="+mj-ea"/>
              </a:rPr>
              <a:t>之日起，</a:t>
            </a:r>
            <a:r>
              <a:rPr kumimoji="0" lang="zh-TW" altLang="en-US" sz="2800" b="1" u="sng">
                <a:solidFill>
                  <a:srgbClr val="800000"/>
                </a:solidFill>
                <a:latin typeface="+mj-ea"/>
                <a:ea typeface="+mj-ea"/>
              </a:rPr>
              <a:t>每滿五年應申請</a:t>
            </a:r>
            <a:r>
              <a:rPr kumimoji="0" lang="zh-TW" altLang="en-US" sz="2800" b="1" u="sng" smtClean="0">
                <a:solidFill>
                  <a:srgbClr val="800000"/>
                </a:solidFill>
                <a:latin typeface="+mj-ea"/>
                <a:ea typeface="+mj-ea"/>
              </a:rPr>
              <a:t>複查</a:t>
            </a:r>
            <a:r>
              <a:rPr kumimoji="0" lang="zh-TW" altLang="en-US" sz="2800" b="1" smtClean="0">
                <a:solidFill>
                  <a:srgbClr val="0000FF"/>
                </a:solidFill>
                <a:latin typeface="+mj-ea"/>
                <a:ea typeface="+mj-ea"/>
              </a:rPr>
              <a:t>；違反</a:t>
            </a:r>
            <a:r>
              <a:rPr kumimoji="0" lang="zh-TW" altLang="en-US" sz="2800" b="1">
                <a:solidFill>
                  <a:srgbClr val="0000FF"/>
                </a:solidFill>
                <a:latin typeface="+mj-ea"/>
                <a:ea typeface="+mj-ea"/>
              </a:rPr>
              <a:t>上</a:t>
            </a:r>
            <a:r>
              <a:rPr kumimoji="0" lang="zh-TW" altLang="en-US" sz="2800" b="1" smtClean="0">
                <a:solidFill>
                  <a:srgbClr val="0000FF"/>
                </a:solidFill>
                <a:latin typeface="+mj-ea"/>
                <a:ea typeface="+mj-ea"/>
              </a:rPr>
              <a:t>開規定</a:t>
            </a:r>
            <a:r>
              <a:rPr kumimoji="0" lang="zh-TW" altLang="en-US" sz="2800" b="1">
                <a:solidFill>
                  <a:srgbClr val="0000FF"/>
                </a:solidFill>
                <a:latin typeface="+mj-ea"/>
                <a:ea typeface="+mj-ea"/>
              </a:rPr>
              <a:t>，應依本法第</a:t>
            </a:r>
            <a:r>
              <a:rPr kumimoji="0" lang="en-US" altLang="zh-TW" sz="2800" b="1">
                <a:solidFill>
                  <a:srgbClr val="0000FF"/>
                </a:solidFill>
                <a:latin typeface="+mj-ea"/>
                <a:ea typeface="+mj-ea"/>
              </a:rPr>
              <a:t>55</a:t>
            </a:r>
            <a:r>
              <a:rPr kumimoji="0" lang="zh-TW" altLang="en-US" sz="2800" b="1">
                <a:solidFill>
                  <a:srgbClr val="0000FF"/>
                </a:solidFill>
                <a:latin typeface="+mj-ea"/>
                <a:ea typeface="+mj-ea"/>
              </a:rPr>
              <a:t>條處以新</a:t>
            </a:r>
            <a:r>
              <a:rPr kumimoji="0" lang="zh-TW" altLang="en-US" sz="2800" b="1" smtClean="0">
                <a:solidFill>
                  <a:srgbClr val="0000FF"/>
                </a:solidFill>
                <a:latin typeface="+mj-ea"/>
                <a:ea typeface="+mj-ea"/>
              </a:rPr>
              <a:t>臺幣</a:t>
            </a:r>
            <a:r>
              <a:rPr kumimoji="0" lang="en-US" altLang="zh-TW" sz="2800" b="1" smtClean="0">
                <a:solidFill>
                  <a:srgbClr val="0000FF"/>
                </a:solidFill>
                <a:latin typeface="+mj-ea"/>
                <a:ea typeface="+mj-ea"/>
              </a:rPr>
              <a:t>10</a:t>
            </a:r>
            <a:r>
              <a:rPr kumimoji="0" lang="zh-TW" altLang="en-US" sz="2800" b="1" smtClean="0">
                <a:solidFill>
                  <a:srgbClr val="0000FF"/>
                </a:solidFill>
                <a:latin typeface="+mj-ea"/>
                <a:ea typeface="+mj-ea"/>
              </a:rPr>
              <a:t>萬</a:t>
            </a:r>
            <a:r>
              <a:rPr kumimoji="0" lang="zh-TW" altLang="en-US" sz="2800" b="1">
                <a:solidFill>
                  <a:srgbClr val="0000FF"/>
                </a:solidFill>
                <a:latin typeface="+mj-ea"/>
                <a:ea typeface="+mj-ea"/>
              </a:rPr>
              <a:t>元</a:t>
            </a:r>
            <a:r>
              <a:rPr kumimoji="0" lang="zh-TW" altLang="en-US" sz="2800" b="1" smtClean="0">
                <a:solidFill>
                  <a:srgbClr val="0000FF"/>
                </a:solidFill>
                <a:latin typeface="+mj-ea"/>
                <a:ea typeface="+mj-ea"/>
              </a:rPr>
              <a:t>以上</a:t>
            </a:r>
            <a:r>
              <a:rPr kumimoji="0" lang="en-US" altLang="zh-TW" sz="2800" b="1" smtClean="0">
                <a:solidFill>
                  <a:srgbClr val="0000FF"/>
                </a:solidFill>
                <a:latin typeface="+mj-ea"/>
                <a:ea typeface="+mj-ea"/>
              </a:rPr>
              <a:t>50</a:t>
            </a:r>
            <a:r>
              <a:rPr kumimoji="0" lang="zh-TW" altLang="en-US" sz="2800" b="1" smtClean="0">
                <a:solidFill>
                  <a:srgbClr val="0000FF"/>
                </a:solidFill>
                <a:latin typeface="+mj-ea"/>
                <a:ea typeface="+mj-ea"/>
              </a:rPr>
              <a:t>萬</a:t>
            </a:r>
            <a:r>
              <a:rPr kumimoji="0" lang="zh-TW" altLang="en-US" sz="2800" b="1">
                <a:solidFill>
                  <a:srgbClr val="0000FF"/>
                </a:solidFill>
                <a:latin typeface="+mj-ea"/>
                <a:ea typeface="+mj-ea"/>
              </a:rPr>
              <a:t>元以下之罰鍰</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mj-ea"/>
                <a:ea typeface="+mj-ea"/>
              </a:rPr>
              <a:t>另本</a:t>
            </a:r>
            <a:r>
              <a:rPr kumimoji="0" lang="zh-TW" altLang="en-US" sz="2800" b="1">
                <a:solidFill>
                  <a:srgbClr val="0000FF"/>
                </a:solidFill>
                <a:latin typeface="+mj-ea"/>
                <a:ea typeface="+mj-ea"/>
              </a:rPr>
              <a:t>法就</a:t>
            </a:r>
            <a:r>
              <a:rPr kumimoji="0" lang="zh-TW" altLang="en-US" sz="2800" b="1" u="sng">
                <a:solidFill>
                  <a:srgbClr val="FF0000"/>
                </a:solidFill>
                <a:latin typeface="+mj-ea"/>
                <a:ea typeface="+mj-ea"/>
              </a:rPr>
              <a:t>營造業登記證書並無有效期限規定</a:t>
            </a:r>
            <a:r>
              <a:rPr kumimoji="0" lang="zh-TW" altLang="en-US" sz="2800" b="1">
                <a:solidFill>
                  <a:srgbClr val="0000FF"/>
                </a:solidFill>
                <a:latin typeface="+mj-ea"/>
                <a:ea typeface="+mj-ea"/>
              </a:rPr>
              <a:t>，上開營造業五年複查程序，其</a:t>
            </a:r>
            <a:r>
              <a:rPr kumimoji="0" lang="zh-TW" altLang="en-US" sz="2800" b="1" u="sng">
                <a:solidFill>
                  <a:srgbClr val="006600"/>
                </a:solidFill>
                <a:latin typeface="+mj-ea"/>
                <a:ea typeface="+mj-ea"/>
              </a:rPr>
              <a:t>複查及抽查項目</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僅涉及</a:t>
            </a:r>
            <a:r>
              <a:rPr kumimoji="0" lang="zh-TW" altLang="en-US" sz="2800" b="1">
                <a:solidFill>
                  <a:srgbClr val="0000FF"/>
                </a:solidFill>
                <a:latin typeface="+mj-ea"/>
                <a:ea typeface="+mj-ea"/>
              </a:rPr>
              <a:t>營造業</a:t>
            </a:r>
            <a:r>
              <a:rPr kumimoji="0" lang="zh-TW" altLang="en-US" sz="2800" b="1" u="sng">
                <a:solidFill>
                  <a:srgbClr val="006600"/>
                </a:solidFill>
                <a:latin typeface="+mj-ea"/>
                <a:ea typeface="+mj-ea"/>
              </a:rPr>
              <a:t>負責人</a:t>
            </a:r>
            <a:r>
              <a:rPr kumimoji="0" lang="zh-TW" altLang="en-US" sz="2800" b="1">
                <a:solidFill>
                  <a:srgbClr val="0000FF"/>
                </a:solidFill>
                <a:latin typeface="+mj-ea"/>
                <a:ea typeface="+mj-ea"/>
              </a:rPr>
              <a:t>、</a:t>
            </a:r>
            <a:r>
              <a:rPr kumimoji="0" lang="zh-TW" altLang="en-US" sz="2800" b="1" u="sng">
                <a:solidFill>
                  <a:srgbClr val="006600"/>
                </a:solidFill>
                <a:latin typeface="+mj-ea"/>
                <a:ea typeface="+mj-ea"/>
              </a:rPr>
              <a:t>專任工程人員</a:t>
            </a:r>
            <a:r>
              <a:rPr kumimoji="0" lang="zh-TW" altLang="en-US" sz="2800" b="1">
                <a:solidFill>
                  <a:srgbClr val="0000FF"/>
                </a:solidFill>
                <a:latin typeface="+mj-ea"/>
                <a:ea typeface="+mj-ea"/>
              </a:rPr>
              <a:t>之</a:t>
            </a:r>
            <a:r>
              <a:rPr kumimoji="0" lang="zh-TW" altLang="en-US" sz="2800" b="1" u="sng">
                <a:solidFill>
                  <a:srgbClr val="006600"/>
                </a:solidFill>
                <a:latin typeface="+mj-ea"/>
                <a:ea typeface="+mj-ea"/>
              </a:rPr>
              <a:t>相關證明文件</a:t>
            </a:r>
            <a:r>
              <a:rPr kumimoji="0" lang="zh-TW" altLang="en-US" sz="2800" b="1">
                <a:solidFill>
                  <a:srgbClr val="0000FF"/>
                </a:solidFill>
                <a:latin typeface="+mj-ea"/>
                <a:ea typeface="+mj-ea"/>
              </a:rPr>
              <a:t>、財務狀況、資本額及承攬工程手冊之內容等，</a:t>
            </a:r>
            <a:r>
              <a:rPr kumimoji="0" lang="zh-TW" altLang="en-US" sz="2800" b="1" u="sng">
                <a:solidFill>
                  <a:srgbClr val="FF0000"/>
                </a:solidFill>
                <a:latin typeface="+mj-ea"/>
                <a:ea typeface="+mj-ea"/>
              </a:rPr>
              <a:t>與營造業證明文件之有效性，應屬無涉</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mj-ea"/>
                <a:ea typeface="+mj-ea"/>
              </a:rPr>
              <a:t>至</a:t>
            </a:r>
            <a:r>
              <a:rPr kumimoji="0" lang="zh-TW" altLang="en-US" sz="2800" b="1">
                <a:solidFill>
                  <a:srgbClr val="0000FF"/>
                </a:solidFill>
                <a:latin typeface="+mj-ea"/>
                <a:ea typeface="+mj-ea"/>
              </a:rPr>
              <a:t>未辦理複查之營造業者是否符合投標文件投標廠商資格，請本權責自行認定，如有政府採購法相關規定適用疑義，請逕洽行政院公共工程委員會釋示。</a:t>
            </a:r>
            <a:endParaRPr kumimoji="0" lang="en-US" altLang="zh-TW" sz="2800" b="1" smtClean="0">
              <a:solidFill>
                <a:srgbClr val="0000FF"/>
              </a:solidFill>
              <a:latin typeface="+mj-ea"/>
              <a:ea typeface="+mj-ea"/>
            </a:endParaRPr>
          </a:p>
        </p:txBody>
      </p:sp>
    </p:spTree>
    <p:extLst>
      <p:ext uri="{BB962C8B-B14F-4D97-AF65-F5344CB8AC3E}">
        <p14:creationId xmlns:p14="http://schemas.microsoft.com/office/powerpoint/2010/main" val="29994466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98B9EE9-BDCC-460A-88B6-D508D2D604A8}" type="slidenum">
              <a:rPr lang="en-US" altLang="zh-TW" sz="1400" smtClean="0">
                <a:solidFill>
                  <a:srgbClr val="AD1F1F"/>
                </a:solidFill>
                <a:latin typeface="Times New Roman" panose="02020603050405020304" pitchFamily="18" charset="0"/>
              </a:rPr>
              <a:pPr>
                <a:spcBef>
                  <a:spcPct val="0"/>
                </a:spcBef>
                <a:buClrTx/>
                <a:buSzTx/>
                <a:buFontTx/>
                <a:buNone/>
                <a:defRPr/>
              </a:pPr>
              <a:t>49</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251520" y="476250"/>
            <a:ext cx="7725192" cy="523220"/>
          </a:xfrm>
          <a:prstGeom prst="rect">
            <a:avLst/>
          </a:prstGeom>
          <a:noFill/>
        </p:spPr>
        <p:txBody>
          <a:bodyPr wrap="none">
            <a:spAutoFit/>
          </a:bodyPr>
          <a:lstStyle/>
          <a:p>
            <a:pPr>
              <a:defRPr/>
            </a:pPr>
            <a:r>
              <a:rPr lang="zh-TW" altLang="en-US" sz="2800" b="1" smtClean="0">
                <a:solidFill>
                  <a:srgbClr val="000066"/>
                </a:solidFill>
                <a:latin typeface="+mj-ea"/>
                <a:ea typeface="+mj-ea"/>
              </a:rPr>
              <a:t>原住民</a:t>
            </a:r>
            <a:r>
              <a:rPr lang="zh-TW" altLang="en-US" sz="2800" b="1">
                <a:solidFill>
                  <a:srgbClr val="000066"/>
                </a:solidFill>
                <a:latin typeface="+mj-ea"/>
                <a:ea typeface="+mj-ea"/>
              </a:rPr>
              <a:t>勞動合作社如何承攬工程及應備齊之證照</a:t>
            </a:r>
            <a:endParaRPr lang="zh-TW" altLang="en-US" sz="2800">
              <a:solidFill>
                <a:srgbClr val="000066"/>
              </a:solidFill>
              <a:latin typeface="+mj-ea"/>
              <a:ea typeface="+mj-ea"/>
            </a:endParaRPr>
          </a:p>
        </p:txBody>
      </p:sp>
      <p:sp>
        <p:nvSpPr>
          <p:cNvPr id="7" name="Rectangle 3"/>
          <p:cNvSpPr txBox="1">
            <a:spLocks noChangeArrowheads="1"/>
          </p:cNvSpPr>
          <p:nvPr/>
        </p:nvSpPr>
        <p:spPr bwMode="auto">
          <a:xfrm>
            <a:off x="252413" y="1125538"/>
            <a:ext cx="8496300" cy="367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800" b="1" spc="-100" smtClean="0">
                <a:solidFill>
                  <a:srgbClr val="000066"/>
                </a:solidFill>
                <a:latin typeface="+mj-ea"/>
                <a:ea typeface="+mj-ea"/>
              </a:rPr>
              <a:t>內政部營建署</a:t>
            </a:r>
            <a:r>
              <a:rPr kumimoji="0" lang="en-US" altLang="zh-TW" sz="2800" b="1" spc="-100" smtClean="0">
                <a:solidFill>
                  <a:srgbClr val="000066"/>
                </a:solidFill>
                <a:latin typeface="+mj-ea"/>
                <a:ea typeface="+mj-ea"/>
              </a:rPr>
              <a:t>91.11.25</a:t>
            </a:r>
            <a:r>
              <a:rPr kumimoji="0" lang="zh-TW" altLang="en-US" sz="2800" b="1" spc="-100" smtClean="0">
                <a:solidFill>
                  <a:srgbClr val="000066"/>
                </a:solidFill>
                <a:latin typeface="+mj-ea"/>
                <a:ea typeface="+mj-ea"/>
              </a:rPr>
              <a:t>營署建管字第</a:t>
            </a:r>
            <a:r>
              <a:rPr kumimoji="0" lang="en-US" altLang="zh-TW" sz="2800" b="1" spc="-100" smtClean="0">
                <a:solidFill>
                  <a:srgbClr val="000066"/>
                </a:solidFill>
                <a:latin typeface="+mj-ea"/>
                <a:ea typeface="+mj-ea"/>
              </a:rPr>
              <a:t>0910073970</a:t>
            </a:r>
            <a:r>
              <a:rPr kumimoji="0" lang="zh-TW" altLang="en-US" sz="2800" b="1" spc="-100" smtClean="0">
                <a:solidFill>
                  <a:srgbClr val="000066"/>
                </a:solidFill>
                <a:latin typeface="+mj-ea"/>
                <a:ea typeface="+mj-ea"/>
              </a:rPr>
              <a:t>號函</a:t>
            </a:r>
            <a:endParaRPr kumimoji="0" lang="en-US" altLang="zh-TW" sz="2800" b="1" spc="-100" smtClean="0">
              <a:solidFill>
                <a:srgbClr val="000066"/>
              </a:solidFill>
              <a:latin typeface="+mj-ea"/>
              <a:ea typeface="+mj-ea"/>
            </a:endParaRPr>
          </a:p>
          <a:p>
            <a:pPr marL="269875" indent="449263"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原住民勞動合作社其營業項目若為承攬建築及土木工程，應</a:t>
            </a:r>
            <a:r>
              <a:rPr kumimoji="0" lang="zh-TW" altLang="en-US" sz="2800" b="1" smtClean="0">
                <a:solidFill>
                  <a:srgbClr val="0000FF"/>
                </a:solidFill>
                <a:latin typeface="+mj-ea"/>
                <a:ea typeface="+mj-ea"/>
              </a:rPr>
              <a:t>依規定</a:t>
            </a:r>
            <a:r>
              <a:rPr kumimoji="0" lang="zh-TW" altLang="en-US" sz="2800" b="1">
                <a:solidFill>
                  <a:srgbClr val="0000FF"/>
                </a:solidFill>
                <a:latin typeface="+mj-ea"/>
                <a:ea typeface="+mj-ea"/>
              </a:rPr>
              <a:t>辦理營造業登記，先</a:t>
            </a:r>
            <a:r>
              <a:rPr kumimoji="0" lang="zh-TW" altLang="en-US" sz="2800" b="1" smtClean="0">
                <a:solidFill>
                  <a:srgbClr val="0000FF"/>
                </a:solidFill>
                <a:latin typeface="+mj-ea"/>
                <a:ea typeface="+mj-ea"/>
              </a:rPr>
              <a:t>以</a:t>
            </a:r>
            <a:r>
              <a:rPr kumimoji="0" lang="en-US" altLang="zh-TW" sz="2800" b="1" smtClean="0">
                <a:solidFill>
                  <a:srgbClr val="0000FF"/>
                </a:solidFill>
                <a:latin typeface="+mj-ea"/>
                <a:ea typeface="+mj-ea"/>
              </a:rPr>
              <a:t>『○○○</a:t>
            </a:r>
            <a:r>
              <a:rPr kumimoji="0" lang="zh-TW" altLang="en-US" sz="2800" b="1" smtClean="0">
                <a:solidFill>
                  <a:srgbClr val="0000FF"/>
                </a:solidFill>
                <a:latin typeface="+mj-ea"/>
                <a:ea typeface="+mj-ea"/>
              </a:rPr>
              <a:t>營造</a:t>
            </a:r>
            <a:r>
              <a:rPr kumimoji="0" lang="zh-TW" altLang="en-US" sz="2800" b="1">
                <a:solidFill>
                  <a:srgbClr val="0000FF"/>
                </a:solidFill>
                <a:latin typeface="+mj-ea"/>
                <a:ea typeface="+mj-ea"/>
              </a:rPr>
              <a:t>勞動</a:t>
            </a:r>
            <a:r>
              <a:rPr kumimoji="0" lang="zh-TW" altLang="en-US" sz="2800" b="1" smtClean="0">
                <a:solidFill>
                  <a:srgbClr val="0000FF"/>
                </a:solidFill>
                <a:latin typeface="+mj-ea"/>
                <a:ea typeface="+mj-ea"/>
              </a:rPr>
              <a:t>合作社</a:t>
            </a:r>
            <a:r>
              <a:rPr kumimoji="0" lang="en-US" altLang="zh-TW" sz="2800" b="1" smtClean="0">
                <a:solidFill>
                  <a:srgbClr val="0000FF"/>
                </a:solidFill>
                <a:latin typeface="+mj-ea"/>
                <a:ea typeface="+mj-ea"/>
              </a:rPr>
              <a:t>』</a:t>
            </a:r>
            <a:r>
              <a:rPr kumimoji="0" lang="zh-TW" altLang="en-US" sz="2800" b="1" smtClean="0">
                <a:solidFill>
                  <a:srgbClr val="0000FF"/>
                </a:solidFill>
                <a:latin typeface="+mj-ea"/>
                <a:ea typeface="+mj-ea"/>
              </a:rPr>
              <a:t>為</a:t>
            </a:r>
            <a:r>
              <a:rPr kumimoji="0" lang="zh-TW" altLang="en-US" sz="2800" b="1">
                <a:solidFill>
                  <a:srgbClr val="0000FF"/>
                </a:solidFill>
                <a:latin typeface="+mj-ea"/>
                <a:ea typeface="+mj-ea"/>
              </a:rPr>
              <a:t>名稱，報請本部許可，於辦妥合作社法人設立後，並應於許可後六個月內向本部申領</a:t>
            </a:r>
            <a:r>
              <a:rPr kumimoji="0" lang="zh-TW" altLang="en-US" sz="2800" b="1" u="sng">
                <a:solidFill>
                  <a:srgbClr val="800000"/>
                </a:solidFill>
                <a:latin typeface="+mj-ea"/>
                <a:ea typeface="+mj-ea"/>
              </a:rPr>
              <a:t>營造業登記證書及承攬工程手冊</a:t>
            </a:r>
            <a:r>
              <a:rPr kumimoji="0" lang="zh-TW" altLang="en-US" sz="2800" b="1">
                <a:solidFill>
                  <a:srgbClr val="0000FF"/>
                </a:solidFill>
                <a:latin typeface="+mj-ea"/>
                <a:ea typeface="+mj-ea"/>
              </a:rPr>
              <a:t>，即得據以承攬工程</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p:txBody>
      </p:sp>
    </p:spTree>
    <p:extLst>
      <p:ext uri="{BB962C8B-B14F-4D97-AF65-F5344CB8AC3E}">
        <p14:creationId xmlns:p14="http://schemas.microsoft.com/office/powerpoint/2010/main" val="33880480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50</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763688" y="2492896"/>
            <a:ext cx="5616624" cy="172819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000066"/>
                </a:solidFill>
                <a:latin typeface="微軟正黑體" panose="020B0604030504040204" pitchFamily="34" charset="-120"/>
              </a:rPr>
              <a:t>專任工程人員及工地主任</a:t>
            </a:r>
            <a:endParaRPr lang="en-US" altLang="zh-TW" sz="36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31128926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D4F1A0C-B306-4F3C-8298-8F86D22BE521}" type="slidenum">
              <a:rPr lang="en-US" altLang="zh-TW" sz="1400" smtClean="0">
                <a:solidFill>
                  <a:srgbClr val="AD1F1F"/>
                </a:solidFill>
                <a:latin typeface="Times New Roman" panose="02020603050405020304" pitchFamily="18" charset="0"/>
              </a:rPr>
              <a:pPr>
                <a:spcBef>
                  <a:spcPct val="0"/>
                </a:spcBef>
                <a:buClrTx/>
                <a:buSzTx/>
                <a:buFontTx/>
                <a:buNone/>
                <a:defRPr/>
              </a:pPr>
              <a:t>51</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322739" y="836712"/>
            <a:ext cx="8496300"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6600"/>
                </a:solidFill>
                <a:latin typeface="微軟正黑體" panose="020B0604030504040204" pitchFamily="34" charset="-120"/>
              </a:rPr>
              <a:t>106.04.10</a:t>
            </a:r>
            <a:r>
              <a:rPr kumimoji="0" lang="zh-TW" altLang="en-US" sz="2800" b="1" smtClean="0">
                <a:solidFill>
                  <a:srgbClr val="006600"/>
                </a:solidFill>
                <a:latin typeface="微軟正黑體" panose="020B0604030504040204" pitchFamily="34" charset="-120"/>
              </a:rPr>
              <a:t>工程企字第</a:t>
            </a:r>
            <a:r>
              <a:rPr kumimoji="0" lang="en-US" altLang="zh-TW" sz="2800" b="1">
                <a:solidFill>
                  <a:srgbClr val="006600"/>
                </a:solidFill>
                <a:latin typeface="微軟正黑體" panose="020B0604030504040204" pitchFamily="34" charset="-120"/>
              </a:rPr>
              <a:t>10600069010</a:t>
            </a:r>
            <a:r>
              <a:rPr kumimoji="0" lang="zh-TW" altLang="en-US" sz="2800" b="1" smtClean="0">
                <a:solidFill>
                  <a:srgbClr val="006600"/>
                </a:solidFill>
                <a:latin typeface="微軟正黑體" panose="020B0604030504040204" pitchFamily="34" charset="-120"/>
              </a:rPr>
              <a:t>號函</a:t>
            </a:r>
            <a:endParaRPr kumimoji="0" lang="en-US" altLang="zh-TW" sz="2800" b="1" smtClean="0">
              <a:solidFill>
                <a:srgbClr val="006600"/>
              </a:solidFill>
              <a:latin typeface="微軟正黑體" panose="020B0604030504040204" pitchFamily="34" charset="-120"/>
            </a:endParaRPr>
          </a:p>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66"/>
                </a:solidFill>
                <a:latin typeface="微軟正黑體" panose="020B0604030504040204" pitchFamily="34" charset="-120"/>
              </a:rPr>
              <a:t>一、監察院</a:t>
            </a:r>
            <a:r>
              <a:rPr kumimoji="0" lang="en-US" altLang="zh-TW" sz="2800" b="1">
                <a:solidFill>
                  <a:srgbClr val="000066"/>
                </a:solidFill>
                <a:latin typeface="微軟正黑體" panose="020B0604030504040204" pitchFamily="34" charset="-120"/>
              </a:rPr>
              <a:t>106</a:t>
            </a:r>
            <a:r>
              <a:rPr kumimoji="0" lang="zh-TW" altLang="en-US" sz="2800" b="1">
                <a:solidFill>
                  <a:srgbClr val="000066"/>
                </a:solidFill>
                <a:latin typeface="微軟正黑體" panose="020B0604030504040204" pitchFamily="34" charset="-120"/>
              </a:rPr>
              <a:t>年</a:t>
            </a:r>
            <a:r>
              <a:rPr kumimoji="0" lang="en-US" altLang="zh-TW" sz="2800" b="1">
                <a:solidFill>
                  <a:srgbClr val="000066"/>
                </a:solidFill>
                <a:latin typeface="微軟正黑體" panose="020B0604030504040204" pitchFamily="34" charset="-120"/>
              </a:rPr>
              <a:t>3</a:t>
            </a:r>
            <a:r>
              <a:rPr kumimoji="0" lang="zh-TW" altLang="en-US" sz="2800" b="1">
                <a:solidFill>
                  <a:srgbClr val="000066"/>
                </a:solidFill>
                <a:latin typeface="微軟正黑體" panose="020B0604030504040204" pitchFamily="34" charset="-120"/>
              </a:rPr>
              <a:t>月</a:t>
            </a:r>
            <a:r>
              <a:rPr kumimoji="0" lang="en-US" altLang="zh-TW" sz="2800" b="1">
                <a:solidFill>
                  <a:srgbClr val="000066"/>
                </a:solidFill>
                <a:latin typeface="微軟正黑體" panose="020B0604030504040204" pitchFamily="34" charset="-120"/>
              </a:rPr>
              <a:t>9</a:t>
            </a:r>
            <a:r>
              <a:rPr kumimoji="0" lang="zh-TW" altLang="en-US" sz="2800" b="1">
                <a:solidFill>
                  <a:srgbClr val="000066"/>
                </a:solidFill>
                <a:latin typeface="微軟正黑體" panose="020B0604030504040204" pitchFamily="34" charset="-120"/>
              </a:rPr>
              <a:t>日院台申貳字第</a:t>
            </a:r>
            <a:r>
              <a:rPr kumimoji="0" lang="en-US" altLang="zh-TW" sz="2800" b="1">
                <a:solidFill>
                  <a:srgbClr val="000066"/>
                </a:solidFill>
                <a:latin typeface="微軟正黑體" panose="020B0604030504040204" pitchFamily="34" charset="-120"/>
              </a:rPr>
              <a:t>1061830740</a:t>
            </a:r>
            <a:r>
              <a:rPr kumimoji="0" lang="zh-TW" altLang="en-US" sz="2800" b="1">
                <a:solidFill>
                  <a:srgbClr val="000066"/>
                </a:solidFill>
                <a:latin typeface="微軟正黑體" panose="020B0604030504040204" pitchFamily="34" charset="-120"/>
              </a:rPr>
              <a:t>號函略以：「邇來本院於調查案件時，</a:t>
            </a:r>
            <a:r>
              <a:rPr kumimoji="0" lang="zh-TW" altLang="en-US" sz="2800" b="1" u="heavy">
                <a:solidFill>
                  <a:srgbClr val="000066"/>
                </a:solidFill>
                <a:uFill>
                  <a:solidFill>
                    <a:srgbClr val="FF0000"/>
                  </a:solidFill>
                </a:uFill>
                <a:latin typeface="微軟正黑體" panose="020B0604030504040204" pitchFamily="34" charset="-120"/>
              </a:rPr>
              <a:t>偶有發現少數營繕工程採購案件之驗收，發生疑似由第三人以廠商代表名義簽名情事</a:t>
            </a:r>
            <a:r>
              <a:rPr kumimoji="0" lang="zh-TW" altLang="en-US" sz="2800" b="1">
                <a:solidFill>
                  <a:srgbClr val="000066"/>
                </a:solidFill>
                <a:latin typeface="微軟正黑體" panose="020B0604030504040204" pitchFamily="34" charset="-120"/>
              </a:rPr>
              <a:t>，易生相關責任歸屬疑義</a:t>
            </a:r>
            <a:r>
              <a:rPr kumimoji="0" lang="zh-TW" altLang="en-US" sz="2800" b="1" smtClean="0">
                <a:solidFill>
                  <a:srgbClr val="000066"/>
                </a:solidFill>
                <a:latin typeface="微軟正黑體" panose="020B0604030504040204" pitchFamily="34" charset="-120"/>
              </a:rPr>
              <a:t>」。</a:t>
            </a:r>
            <a:endParaRPr kumimoji="0" lang="zh-TW" altLang="en-US" sz="2800" b="1">
              <a:solidFill>
                <a:srgbClr val="000066"/>
              </a:solidFill>
              <a:latin typeface="微軟正黑體" panose="020B0604030504040204" pitchFamily="34" charset="-120"/>
            </a:endParaRPr>
          </a:p>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66"/>
                </a:solidFill>
                <a:latin typeface="微軟正黑體" panose="020B0604030504040204" pitchFamily="34" charset="-120"/>
              </a:rPr>
              <a:t>二</a:t>
            </a:r>
            <a:r>
              <a:rPr kumimoji="0" lang="zh-TW" altLang="en-US" sz="2800" b="1">
                <a:solidFill>
                  <a:srgbClr val="000066"/>
                </a:solidFill>
                <a:latin typeface="微軟正黑體" panose="020B0604030504040204" pitchFamily="34" charset="-120"/>
              </a:rPr>
              <a:t>、</a:t>
            </a:r>
            <a:r>
              <a:rPr kumimoji="0" lang="zh-TW" altLang="en-US" sz="2800" b="1" smtClean="0">
                <a:solidFill>
                  <a:srgbClr val="000066"/>
                </a:solidFill>
                <a:latin typeface="微軟正黑體" panose="020B0604030504040204" pitchFamily="34" charset="-120"/>
              </a:rPr>
              <a:t>查採購法第</a:t>
            </a:r>
            <a:r>
              <a:rPr kumimoji="0" lang="en-US" altLang="zh-TW" sz="2800" b="1">
                <a:solidFill>
                  <a:srgbClr val="000066"/>
                </a:solidFill>
                <a:latin typeface="微軟正黑體" panose="020B0604030504040204" pitchFamily="34" charset="-120"/>
              </a:rPr>
              <a:t>72</a:t>
            </a:r>
            <a:r>
              <a:rPr kumimoji="0" lang="zh-TW" altLang="en-US" sz="2800" b="1">
                <a:solidFill>
                  <a:srgbClr val="000066"/>
                </a:solidFill>
                <a:latin typeface="微軟正黑體" panose="020B0604030504040204" pitchFamily="34" charset="-120"/>
              </a:rPr>
              <a:t>條第</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項規定：「機關辦理</a:t>
            </a:r>
            <a:r>
              <a:rPr kumimoji="0" lang="zh-TW" altLang="en-US" sz="2800" b="1" u="heavy">
                <a:solidFill>
                  <a:srgbClr val="000066"/>
                </a:solidFill>
                <a:uFill>
                  <a:solidFill>
                    <a:srgbClr val="FF0000"/>
                  </a:solidFill>
                </a:uFill>
                <a:latin typeface="微軟正黑體" panose="020B0604030504040204" pitchFamily="34" charset="-120"/>
              </a:rPr>
              <a:t>驗收時</a:t>
            </a:r>
            <a:r>
              <a:rPr kumimoji="0" lang="zh-TW" altLang="en-US" sz="2800" b="1">
                <a:solidFill>
                  <a:srgbClr val="000066"/>
                </a:solidFill>
                <a:latin typeface="微軟正黑體" panose="020B0604030504040204" pitchFamily="34" charset="-120"/>
              </a:rPr>
              <a:t>應製作紀錄，</a:t>
            </a:r>
            <a:r>
              <a:rPr kumimoji="0" lang="zh-TW" altLang="en-US" sz="2800" b="1" u="heavy">
                <a:solidFill>
                  <a:srgbClr val="000066"/>
                </a:solidFill>
                <a:uFill>
                  <a:solidFill>
                    <a:srgbClr val="FF0000"/>
                  </a:solidFill>
                </a:uFill>
                <a:latin typeface="微軟正黑體" panose="020B0604030504040204" pitchFamily="34" charset="-120"/>
              </a:rPr>
              <a:t>由參加人員會同簽認</a:t>
            </a:r>
            <a:r>
              <a:rPr kumimoji="0" lang="zh-TW" altLang="en-US" sz="2800" b="1">
                <a:solidFill>
                  <a:srgbClr val="000066"/>
                </a:solidFill>
                <a:latin typeface="微軟正黑體" panose="020B0604030504040204" pitchFamily="34" charset="-120"/>
              </a:rPr>
              <a:t>。</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」；復查</a:t>
            </a:r>
            <a:r>
              <a:rPr kumimoji="0" lang="zh-TW" altLang="en-US" sz="2800" b="1" u="heavy">
                <a:solidFill>
                  <a:srgbClr val="000066"/>
                </a:solidFill>
                <a:uFill>
                  <a:solidFill>
                    <a:srgbClr val="FF0000"/>
                  </a:solidFill>
                </a:uFill>
                <a:latin typeface="微軟正黑體" panose="020B0604030504040204" pitchFamily="34" charset="-120"/>
              </a:rPr>
              <a:t>營造業法第</a:t>
            </a:r>
            <a:r>
              <a:rPr kumimoji="0" lang="en-US" altLang="zh-TW" sz="2800" b="1" u="heavy">
                <a:solidFill>
                  <a:srgbClr val="000066"/>
                </a:solidFill>
                <a:uFill>
                  <a:solidFill>
                    <a:srgbClr val="FF0000"/>
                  </a:solidFill>
                </a:uFill>
                <a:latin typeface="微軟正黑體" panose="020B0604030504040204" pitchFamily="34" charset="-120"/>
              </a:rPr>
              <a:t>41</a:t>
            </a:r>
            <a:r>
              <a:rPr kumimoji="0" lang="zh-TW" altLang="en-US" sz="2800" b="1" u="heavy">
                <a:solidFill>
                  <a:srgbClr val="000066"/>
                </a:solidFill>
                <a:uFill>
                  <a:solidFill>
                    <a:srgbClr val="FF0000"/>
                  </a:solidFill>
                </a:uFill>
                <a:latin typeface="微軟正黑體" panose="020B0604030504040204" pitchFamily="34" charset="-120"/>
              </a:rPr>
              <a:t>條規定</a:t>
            </a:r>
            <a:r>
              <a:rPr kumimoji="0" lang="zh-TW" altLang="en-US" sz="2800" b="1">
                <a:solidFill>
                  <a:srgbClr val="000066"/>
                </a:solidFill>
                <a:latin typeface="微軟正黑體" panose="020B0604030504040204" pitchFamily="34" charset="-120"/>
              </a:rPr>
              <a:t>：「工程主管或主辦機關</a:t>
            </a:r>
            <a:r>
              <a:rPr kumimoji="0" lang="zh-TW" altLang="en-US" sz="2800" b="1" u="heavy">
                <a:solidFill>
                  <a:srgbClr val="000066"/>
                </a:solidFill>
                <a:uFill>
                  <a:solidFill>
                    <a:srgbClr val="FF0000"/>
                  </a:solidFill>
                </a:uFill>
                <a:latin typeface="微軟正黑體" panose="020B0604030504040204" pitchFamily="34" charset="-120"/>
              </a:rPr>
              <a:t>於勘驗、查驗或驗收工程時</a:t>
            </a:r>
            <a:r>
              <a:rPr kumimoji="0" lang="zh-TW" altLang="en-US" sz="2800" b="1">
                <a:solidFill>
                  <a:srgbClr val="000066"/>
                </a:solidFill>
                <a:latin typeface="微軟正黑體" panose="020B0604030504040204" pitchFamily="34" charset="-120"/>
              </a:rPr>
              <a:t>，營造業之</a:t>
            </a:r>
            <a:r>
              <a:rPr kumimoji="0" lang="zh-TW" altLang="en-US" sz="2800" b="1" u="heavy">
                <a:solidFill>
                  <a:srgbClr val="000066"/>
                </a:solidFill>
                <a:uFill>
                  <a:solidFill>
                    <a:srgbClr val="FF0000"/>
                  </a:solidFill>
                </a:uFill>
                <a:latin typeface="微軟正黑體" panose="020B0604030504040204" pitchFamily="34" charset="-120"/>
              </a:rPr>
              <a:t>專任工程人員及工地主任應在現場說明</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並</a:t>
            </a:r>
            <a:r>
              <a:rPr kumimoji="0" lang="zh-TW" altLang="en-US" sz="2800" b="1">
                <a:solidFill>
                  <a:srgbClr val="000066"/>
                </a:solidFill>
                <a:latin typeface="微軟正黑體" panose="020B0604030504040204" pitchFamily="34" charset="-120"/>
              </a:rPr>
              <a:t>由專任工程人員</a:t>
            </a:r>
            <a:r>
              <a:rPr kumimoji="0" lang="zh-TW" altLang="en-US" sz="2800" b="1" u="heavy">
                <a:solidFill>
                  <a:srgbClr val="000066"/>
                </a:solidFill>
                <a:uFill>
                  <a:solidFill>
                    <a:srgbClr val="FF0000"/>
                  </a:solidFill>
                </a:uFill>
                <a:latin typeface="微軟正黑體" panose="020B0604030504040204" pitchFamily="34" charset="-120"/>
              </a:rPr>
              <a:t>於</a:t>
            </a:r>
            <a:r>
              <a:rPr kumimoji="0" lang="zh-TW" altLang="en-US" sz="2800" b="1">
                <a:solidFill>
                  <a:srgbClr val="000066"/>
                </a:solidFill>
                <a:latin typeface="微軟正黑體" panose="020B0604030504040204" pitchFamily="34" charset="-120"/>
              </a:rPr>
              <a:t>勘驗、查驗或驗收</a:t>
            </a:r>
            <a:r>
              <a:rPr kumimoji="0" lang="zh-TW" altLang="en-US" sz="2800" b="1" u="heavy">
                <a:solidFill>
                  <a:srgbClr val="000066"/>
                </a:solidFill>
                <a:uFill>
                  <a:solidFill>
                    <a:srgbClr val="FF0000"/>
                  </a:solidFill>
                </a:uFill>
                <a:latin typeface="微軟正黑體" panose="020B0604030504040204" pitchFamily="34" charset="-120"/>
              </a:rPr>
              <a:t>文件上簽名或蓋章</a:t>
            </a:r>
            <a:r>
              <a:rPr kumimoji="0" lang="zh-TW" altLang="en-US" sz="2800" b="1">
                <a:solidFill>
                  <a:srgbClr val="000066"/>
                </a:solidFill>
                <a:latin typeface="微軟正黑體" panose="020B0604030504040204" pitchFamily="34" charset="-120"/>
              </a:rPr>
              <a:t>（第</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項）。</a:t>
            </a:r>
            <a:r>
              <a:rPr kumimoji="0" lang="zh-TW" altLang="en-US" sz="2800" b="1" u="heavy">
                <a:solidFill>
                  <a:srgbClr val="000066"/>
                </a:solidFill>
                <a:uFill>
                  <a:solidFill>
                    <a:srgbClr val="FF0000"/>
                  </a:solidFill>
                </a:uFill>
                <a:latin typeface="微軟正黑體" panose="020B0604030504040204" pitchFamily="34" charset="-120"/>
              </a:rPr>
              <a:t>未依前項規定辦理者</a:t>
            </a:r>
            <a:r>
              <a:rPr kumimoji="0" lang="zh-TW" altLang="en-US" sz="2800" b="1">
                <a:solidFill>
                  <a:srgbClr val="000066"/>
                </a:solidFill>
                <a:latin typeface="微軟正黑體" panose="020B0604030504040204" pitchFamily="34" charset="-120"/>
              </a:rPr>
              <a:t>，工程主管或主辦機關對該工程</a:t>
            </a:r>
            <a:r>
              <a:rPr kumimoji="0" lang="zh-TW" altLang="en-US" sz="2800" b="1" u="heavy">
                <a:solidFill>
                  <a:srgbClr val="000066"/>
                </a:solidFill>
                <a:uFill>
                  <a:solidFill>
                    <a:srgbClr val="FF0000"/>
                  </a:solidFill>
                </a:uFill>
                <a:latin typeface="微軟正黑體" panose="020B0604030504040204" pitchFamily="34" charset="-120"/>
              </a:rPr>
              <a:t>應不予勘驗、查驗或驗收</a:t>
            </a:r>
            <a:r>
              <a:rPr kumimoji="0" lang="zh-TW" altLang="en-US" sz="2800" b="1">
                <a:solidFill>
                  <a:srgbClr val="000066"/>
                </a:solidFill>
                <a:latin typeface="微軟正黑體" panose="020B0604030504040204" pitchFamily="34" charset="-120"/>
              </a:rPr>
              <a:t>（第</a:t>
            </a:r>
            <a:r>
              <a:rPr kumimoji="0" lang="en-US" altLang="zh-TW" sz="2800" b="1">
                <a:solidFill>
                  <a:srgbClr val="000066"/>
                </a:solidFill>
                <a:latin typeface="微軟正黑體" panose="020B0604030504040204" pitchFamily="34" charset="-120"/>
              </a:rPr>
              <a:t>2</a:t>
            </a:r>
            <a:r>
              <a:rPr kumimoji="0" lang="zh-TW" altLang="en-US" sz="2800" b="1">
                <a:solidFill>
                  <a:srgbClr val="000066"/>
                </a:solidFill>
                <a:latin typeface="微軟正黑體" panose="020B0604030504040204" pitchFamily="34" charset="-120"/>
              </a:rPr>
              <a:t>項）。</a:t>
            </a:r>
            <a:r>
              <a:rPr kumimoji="0" lang="zh-TW" altLang="en-US" sz="2800" b="1" smtClean="0">
                <a:solidFill>
                  <a:srgbClr val="000066"/>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p:txBody>
      </p:sp>
      <p:sp>
        <p:nvSpPr>
          <p:cNvPr id="6" name="文字方塊 5"/>
          <p:cNvSpPr txBox="1"/>
          <p:nvPr/>
        </p:nvSpPr>
        <p:spPr>
          <a:xfrm>
            <a:off x="467544" y="138698"/>
            <a:ext cx="8263801" cy="553998"/>
          </a:xfrm>
          <a:prstGeom prst="rect">
            <a:avLst/>
          </a:prstGeom>
          <a:solidFill>
            <a:schemeClr val="bg1">
              <a:lumMod val="95000"/>
            </a:schemeClr>
          </a:solidFill>
          <a:scene3d>
            <a:camera prst="orthographicFront"/>
            <a:lightRig rig="threePt" dir="t"/>
          </a:scene3d>
          <a:sp3d>
            <a:bevelT prst="angle"/>
          </a:sp3d>
        </p:spPr>
        <p:txBody>
          <a:bodyPr wrap="none">
            <a:spAutoFit/>
          </a:bodyPr>
          <a:lstStyle/>
          <a:p>
            <a:pPr>
              <a:defRPr/>
            </a:pPr>
            <a:r>
              <a:rPr lang="zh-TW" altLang="en-US" sz="3000" b="1" smtClean="0">
                <a:solidFill>
                  <a:prstClr val="black"/>
                </a:solidFill>
                <a:latin typeface="微軟正黑體" panose="020B0604030504040204" pitchFamily="34" charset="-120"/>
                <a:ea typeface="微軟正黑體" panose="020B0604030504040204" pitchFamily="34" charset="-120"/>
              </a:rPr>
              <a:t>工程採購驗收有專任工程人員由他人代簽名情事</a:t>
            </a:r>
            <a:endParaRPr lang="zh-TW" altLang="en-US" sz="3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656172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D4F1A0C-B306-4F3C-8298-8F86D22BE521}" type="slidenum">
              <a:rPr lang="en-US" altLang="zh-TW" sz="1400" smtClean="0">
                <a:solidFill>
                  <a:srgbClr val="AD1F1F"/>
                </a:solidFill>
                <a:latin typeface="Times New Roman" panose="02020603050405020304" pitchFamily="18" charset="0"/>
              </a:rPr>
              <a:pPr>
                <a:spcBef>
                  <a:spcPct val="0"/>
                </a:spcBef>
                <a:buClrTx/>
                <a:buSzTx/>
                <a:buFontTx/>
                <a:buNone/>
                <a:defRPr/>
              </a:pPr>
              <a:t>52</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1520" y="260648"/>
            <a:ext cx="8496300" cy="612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66"/>
                </a:solidFill>
                <a:latin typeface="微軟正黑體" panose="020B0604030504040204" pitchFamily="34" charset="-120"/>
              </a:rPr>
              <a:t>三、本</a:t>
            </a:r>
            <a:r>
              <a:rPr kumimoji="0" lang="zh-TW" altLang="en-US" sz="2800" b="1">
                <a:solidFill>
                  <a:srgbClr val="000066"/>
                </a:solidFill>
                <a:latin typeface="微軟正黑體" panose="020B0604030504040204" pitchFamily="34" charset="-120"/>
              </a:rPr>
              <a:t>會訂定之</a:t>
            </a:r>
            <a:r>
              <a:rPr kumimoji="0" lang="zh-TW" altLang="en-US" sz="2800" b="1" u="heavy">
                <a:solidFill>
                  <a:srgbClr val="000066"/>
                </a:solidFill>
                <a:uFill>
                  <a:solidFill>
                    <a:srgbClr val="FF0000"/>
                  </a:solidFill>
                </a:uFill>
                <a:latin typeface="微軟正黑體" panose="020B0604030504040204" pitchFamily="34" charset="-120"/>
              </a:rPr>
              <a:t>驗收紀錄</a:t>
            </a:r>
            <a:r>
              <a:rPr kumimoji="0" lang="zh-TW" altLang="en-US" sz="2800" b="1">
                <a:solidFill>
                  <a:srgbClr val="000066"/>
                </a:solidFill>
                <a:latin typeface="微軟正黑體" panose="020B0604030504040204" pitchFamily="34" charset="-120"/>
              </a:rPr>
              <a:t>表格內容，其</a:t>
            </a:r>
            <a:r>
              <a:rPr kumimoji="0" lang="zh-TW" altLang="en-US" sz="2800" b="1" u="heavy">
                <a:solidFill>
                  <a:srgbClr val="000066"/>
                </a:solidFill>
                <a:uFill>
                  <a:solidFill>
                    <a:srgbClr val="FF0000"/>
                  </a:solidFill>
                </a:uFill>
                <a:latin typeface="微軟正黑體" panose="020B0604030504040204" pitchFamily="34" charset="-120"/>
              </a:rPr>
              <a:t>廠商出席人員</a:t>
            </a:r>
            <a:r>
              <a:rPr kumimoji="0" lang="zh-TW" altLang="en-US" sz="2800" b="1">
                <a:solidFill>
                  <a:srgbClr val="000066"/>
                </a:solidFill>
                <a:latin typeface="微軟正黑體" panose="020B0604030504040204" pitchFamily="34" charset="-120"/>
              </a:rPr>
              <a:t>列有</a:t>
            </a:r>
            <a:r>
              <a:rPr kumimoji="0" lang="zh-TW" altLang="en-US" sz="2800" b="1" smtClean="0">
                <a:solidFill>
                  <a:srgbClr val="000066"/>
                </a:solidFill>
                <a:latin typeface="微軟正黑體" panose="020B0604030504040204" pitchFamily="34" charset="-120"/>
              </a:rPr>
              <a:t>代表</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無</a:t>
            </a:r>
            <a:r>
              <a:rPr kumimoji="0" lang="zh-TW" altLang="en-US" sz="2800" b="1">
                <a:solidFill>
                  <a:srgbClr val="0000FF"/>
                </a:solidFill>
                <a:latin typeface="微軟正黑體" panose="020B0604030504040204" pitchFamily="34" charset="-120"/>
              </a:rPr>
              <a:t>者</a:t>
            </a:r>
            <a:r>
              <a:rPr kumimoji="0" lang="zh-TW" altLang="en-US" sz="2800" b="1" smtClean="0">
                <a:solidFill>
                  <a:srgbClr val="0000FF"/>
                </a:solidFill>
                <a:latin typeface="微軟正黑體" panose="020B0604030504040204" pitchFamily="34" charset="-120"/>
              </a:rPr>
              <a:t>免</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66"/>
                </a:solidFill>
                <a:latin typeface="微軟正黑體" panose="020B0604030504040204" pitchFamily="34" charset="-120"/>
              </a:rPr>
              <a:t>及</a:t>
            </a:r>
            <a:r>
              <a:rPr kumimoji="0" lang="zh-TW" altLang="en-US" sz="2800" b="1" u="heavy">
                <a:solidFill>
                  <a:srgbClr val="000066"/>
                </a:solidFill>
                <a:uFill>
                  <a:solidFill>
                    <a:srgbClr val="FF0000"/>
                  </a:solidFill>
                </a:uFill>
                <a:latin typeface="微軟正黑體" panose="020B0604030504040204" pitchFamily="34" charset="-120"/>
              </a:rPr>
              <a:t>專任工程</a:t>
            </a:r>
            <a:r>
              <a:rPr kumimoji="0" lang="zh-TW" altLang="en-US" sz="2800" b="1" u="heavy" smtClean="0">
                <a:solidFill>
                  <a:srgbClr val="000066"/>
                </a:solidFill>
                <a:uFill>
                  <a:solidFill>
                    <a:srgbClr val="FF0000"/>
                  </a:solidFill>
                </a:uFill>
                <a:latin typeface="微軟正黑體" panose="020B0604030504040204" pitchFamily="34" charset="-120"/>
              </a:rPr>
              <a:t>人員</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非屬營造業者免</a:t>
            </a:r>
            <a:r>
              <a:rPr kumimoji="0" lang="en-US" altLang="zh-TW" sz="2800" b="1">
                <a:solidFill>
                  <a:srgbClr val="0000FF"/>
                </a:solidFill>
                <a:latin typeface="微軟正黑體" panose="020B0604030504040204" pitchFamily="34" charset="-120"/>
              </a:rPr>
              <a:t>)</a:t>
            </a:r>
            <a:r>
              <a:rPr kumimoji="0" lang="zh-TW" altLang="en-US" sz="2800" b="1" smtClean="0">
                <a:solidFill>
                  <a:srgbClr val="000066"/>
                </a:solidFill>
                <a:latin typeface="微軟正黑體" panose="020B0604030504040204" pitchFamily="34" charset="-120"/>
              </a:rPr>
              <a:t>簽章</a:t>
            </a:r>
            <a:r>
              <a:rPr kumimoji="0" lang="zh-TW" altLang="en-US" sz="2800" b="1">
                <a:solidFill>
                  <a:srgbClr val="000066"/>
                </a:solidFill>
                <a:latin typeface="微軟正黑體" panose="020B0604030504040204" pitchFamily="34" charset="-120"/>
              </a:rPr>
              <a:t>欄位，</a:t>
            </a:r>
            <a:r>
              <a:rPr kumimoji="0" lang="zh-TW" altLang="en-US" sz="2800" b="1" u="heavy">
                <a:solidFill>
                  <a:srgbClr val="000066"/>
                </a:solidFill>
                <a:uFill>
                  <a:solidFill>
                    <a:srgbClr val="FF0000"/>
                  </a:solidFill>
                </a:uFill>
                <a:latin typeface="微軟正黑體" panose="020B0604030504040204" pitchFamily="34" charset="-120"/>
              </a:rPr>
              <a:t>應分別按其身分於適當欄位簽章</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以辨明責任</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不得有偽造簽名之情事</a:t>
            </a:r>
            <a:r>
              <a:rPr kumimoji="0" lang="zh-TW" altLang="en-US" sz="2800" b="1" smtClean="0">
                <a:solidFill>
                  <a:srgbClr val="000066"/>
                </a:solidFill>
                <a:latin typeface="微軟正黑體" panose="020B0604030504040204" pitchFamily="34" charset="-120"/>
              </a:rPr>
              <a:t>。</a:t>
            </a:r>
            <a:endParaRPr kumimoji="0" lang="en-US" altLang="zh-TW" sz="2800" b="1">
              <a:solidFill>
                <a:srgbClr val="0000FF"/>
              </a:solidFill>
              <a:latin typeface="微軟正黑體" panose="020B0604030504040204" pitchFamily="34" charset="-120"/>
            </a:endParaRPr>
          </a:p>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66"/>
                </a:solidFill>
                <a:latin typeface="微軟正黑體" panose="020B0604030504040204" pitchFamily="34" charset="-120"/>
              </a:rPr>
              <a:t>四</a:t>
            </a:r>
            <a:r>
              <a:rPr kumimoji="0" lang="zh-TW" altLang="en-US" sz="2800" b="1" smtClean="0">
                <a:solidFill>
                  <a:srgbClr val="000066"/>
                </a:solidFill>
                <a:latin typeface="微軟正黑體" panose="020B0604030504040204" pitchFamily="34" charset="-120"/>
              </a:rPr>
              <a:t>、營</a:t>
            </a:r>
            <a:r>
              <a:rPr kumimoji="0" lang="zh-TW" altLang="en-US" sz="2800" b="1">
                <a:solidFill>
                  <a:srgbClr val="000066"/>
                </a:solidFill>
                <a:latin typeface="微軟正黑體" panose="020B0604030504040204" pitchFamily="34" charset="-120"/>
              </a:rPr>
              <a:t>繕工程採購之</a:t>
            </a:r>
            <a:r>
              <a:rPr kumimoji="0" lang="zh-TW" altLang="en-US" sz="2800" b="1" u="heavy">
                <a:solidFill>
                  <a:srgbClr val="000066"/>
                </a:solidFill>
                <a:uFill>
                  <a:solidFill>
                    <a:srgbClr val="FF0000"/>
                  </a:solidFill>
                </a:uFill>
                <a:latin typeface="微軟正黑體" panose="020B0604030504040204" pitchFamily="34" charset="-120"/>
              </a:rPr>
              <a:t>驗收</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如發生由第三人</a:t>
            </a:r>
            <a:r>
              <a:rPr kumimoji="0" lang="zh-TW" altLang="en-US" sz="2800" b="1">
                <a:solidFill>
                  <a:srgbClr val="000066"/>
                </a:solidFill>
                <a:latin typeface="微軟正黑體" panose="020B0604030504040204" pitchFamily="34" charset="-120"/>
              </a:rPr>
              <a:t>以廠商</a:t>
            </a:r>
            <a:r>
              <a:rPr kumimoji="0" lang="zh-TW" altLang="en-US" sz="2800" b="1" u="heavy">
                <a:solidFill>
                  <a:srgbClr val="000066"/>
                </a:solidFill>
                <a:uFill>
                  <a:solidFill>
                    <a:srgbClr val="FF0000"/>
                  </a:solidFill>
                </a:uFill>
                <a:latin typeface="微軟正黑體" panose="020B0604030504040204" pitchFamily="34" charset="-120"/>
              </a:rPr>
              <a:t>代</a:t>
            </a:r>
            <a:r>
              <a:rPr kumimoji="0" lang="zh-TW" altLang="en-US" sz="2800" b="1">
                <a:solidFill>
                  <a:srgbClr val="000066"/>
                </a:solidFill>
                <a:latin typeface="微軟正黑體" panose="020B0604030504040204" pitchFamily="34" charset="-120"/>
              </a:rPr>
              <a:t>表名義代</a:t>
            </a:r>
            <a:r>
              <a:rPr kumimoji="0" lang="zh-TW" altLang="en-US" sz="2800" b="1" u="heavy">
                <a:solidFill>
                  <a:srgbClr val="000066"/>
                </a:solidFill>
                <a:uFill>
                  <a:solidFill>
                    <a:srgbClr val="FF0000"/>
                  </a:solidFill>
                </a:uFill>
                <a:latin typeface="微軟正黑體" panose="020B0604030504040204" pitchFamily="34" charset="-120"/>
              </a:rPr>
              <a:t>簽</a:t>
            </a:r>
            <a:r>
              <a:rPr kumimoji="0" lang="zh-TW" altLang="en-US" sz="2800" b="1">
                <a:solidFill>
                  <a:srgbClr val="000066"/>
                </a:solidFill>
                <a:latin typeface="微軟正黑體" panose="020B0604030504040204" pitchFamily="34" charset="-120"/>
              </a:rPr>
              <a:t>他人姓</a:t>
            </a:r>
            <a:r>
              <a:rPr kumimoji="0" lang="zh-TW" altLang="en-US" sz="2800" b="1" u="heavy">
                <a:solidFill>
                  <a:srgbClr val="000066"/>
                </a:solidFill>
                <a:uFill>
                  <a:solidFill>
                    <a:srgbClr val="FF0000"/>
                  </a:solidFill>
                </a:uFill>
                <a:latin typeface="微軟正黑體" panose="020B0604030504040204" pitchFamily="34" charset="-120"/>
              </a:rPr>
              <a:t>名情事</a:t>
            </a:r>
            <a:r>
              <a:rPr kumimoji="0" lang="zh-TW" altLang="en-US" sz="2800" b="1">
                <a:solidFill>
                  <a:srgbClr val="000066"/>
                </a:solidFill>
                <a:latin typeface="微軟正黑體" panose="020B0604030504040204" pitchFamily="34" charset="-120"/>
              </a:rPr>
              <a:t>，請</a:t>
            </a:r>
            <a:r>
              <a:rPr kumimoji="0" lang="zh-TW" altLang="en-US" sz="2800" b="1" u="heavy">
                <a:solidFill>
                  <a:srgbClr val="000066"/>
                </a:solidFill>
                <a:uFill>
                  <a:solidFill>
                    <a:srgbClr val="FF0000"/>
                  </a:solidFill>
                </a:uFill>
                <a:latin typeface="微軟正黑體" panose="020B0604030504040204" pitchFamily="34" charset="-120"/>
              </a:rPr>
              <a:t>依採購法第</a:t>
            </a:r>
            <a:r>
              <a:rPr kumimoji="0" lang="en-US" altLang="zh-TW" sz="2800" b="1" u="heavy">
                <a:solidFill>
                  <a:srgbClr val="000066"/>
                </a:solidFill>
                <a:uFill>
                  <a:solidFill>
                    <a:srgbClr val="FF0000"/>
                  </a:solidFill>
                </a:uFill>
                <a:latin typeface="微軟正黑體" panose="020B0604030504040204" pitchFamily="34" charset="-120"/>
              </a:rPr>
              <a:t>101</a:t>
            </a:r>
            <a:r>
              <a:rPr kumimoji="0" lang="zh-TW" altLang="en-US" sz="2800" b="1" u="heavy">
                <a:solidFill>
                  <a:srgbClr val="000066"/>
                </a:solidFill>
                <a:uFill>
                  <a:solidFill>
                    <a:srgbClr val="FF0000"/>
                  </a:solidFill>
                </a:uFill>
                <a:latin typeface="微軟正黑體" panose="020B0604030504040204" pitchFamily="34" charset="-120"/>
              </a:rPr>
              <a:t>條第</a:t>
            </a:r>
            <a:r>
              <a:rPr kumimoji="0" lang="en-US" altLang="zh-TW" sz="2800" b="1" u="heavy">
                <a:solidFill>
                  <a:srgbClr val="000066"/>
                </a:solidFill>
                <a:uFill>
                  <a:solidFill>
                    <a:srgbClr val="FF0000"/>
                  </a:solidFill>
                </a:uFill>
                <a:latin typeface="微軟正黑體" panose="020B0604030504040204" pitchFamily="34" charset="-120"/>
              </a:rPr>
              <a:t>1</a:t>
            </a:r>
            <a:r>
              <a:rPr kumimoji="0" lang="zh-TW" altLang="en-US" sz="2800" b="1" u="heavy">
                <a:solidFill>
                  <a:srgbClr val="000066"/>
                </a:solidFill>
                <a:uFill>
                  <a:solidFill>
                    <a:srgbClr val="FF0000"/>
                  </a:solidFill>
                </a:uFill>
                <a:latin typeface="微軟正黑體" panose="020B0604030504040204" pitchFamily="34" charset="-120"/>
              </a:rPr>
              <a:t>項第</a:t>
            </a:r>
            <a:r>
              <a:rPr kumimoji="0" lang="en-US" altLang="zh-TW" sz="2800" b="1" u="heavy">
                <a:solidFill>
                  <a:srgbClr val="000066"/>
                </a:solidFill>
                <a:uFill>
                  <a:solidFill>
                    <a:srgbClr val="FF0000"/>
                  </a:solidFill>
                </a:uFill>
                <a:latin typeface="微軟正黑體" panose="020B0604030504040204" pitchFamily="34" charset="-120"/>
              </a:rPr>
              <a:t>4</a:t>
            </a:r>
            <a:r>
              <a:rPr kumimoji="0" lang="zh-TW" altLang="en-US" sz="2800" b="1" u="heavy">
                <a:solidFill>
                  <a:srgbClr val="000066"/>
                </a:solidFill>
                <a:uFill>
                  <a:solidFill>
                    <a:srgbClr val="FF0000"/>
                  </a:solidFill>
                </a:uFill>
                <a:latin typeface="微軟正黑體" panose="020B0604030504040204" pitchFamily="34" charset="-120"/>
              </a:rPr>
              <a:t>款規定</a:t>
            </a:r>
            <a:r>
              <a:rPr kumimoji="0" lang="zh-TW" altLang="en-US" sz="2800" b="1">
                <a:solidFill>
                  <a:srgbClr val="000066"/>
                </a:solidFill>
                <a:latin typeface="微軟正黑體" panose="020B0604030504040204" pitchFamily="34" charset="-120"/>
              </a:rPr>
              <a:t>（刊登公報拒絕往來情形）</a:t>
            </a:r>
            <a:r>
              <a:rPr kumimoji="0" lang="zh-TW" altLang="en-US" sz="2800" b="1" u="heavy">
                <a:solidFill>
                  <a:srgbClr val="000066"/>
                </a:solidFill>
                <a:uFill>
                  <a:solidFill>
                    <a:srgbClr val="FF0000"/>
                  </a:solidFill>
                </a:uFill>
                <a:latin typeface="微軟正黑體" panose="020B0604030504040204" pitchFamily="34" charset="-120"/>
              </a:rPr>
              <a:t>處理</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並查察個案是否有借牌或轉包情形</a:t>
            </a:r>
            <a:r>
              <a:rPr kumimoji="0" lang="zh-TW" altLang="en-US" sz="2800" b="1">
                <a:solidFill>
                  <a:srgbClr val="000066"/>
                </a:solidFill>
                <a:latin typeface="微軟正黑體" panose="020B0604030504040204" pitchFamily="34" charset="-120"/>
              </a:rPr>
              <a:t>後，</a:t>
            </a:r>
            <a:r>
              <a:rPr kumimoji="0" lang="zh-TW" altLang="en-US" sz="2800" b="1" u="heavy">
                <a:solidFill>
                  <a:srgbClr val="000066"/>
                </a:solidFill>
                <a:uFill>
                  <a:solidFill>
                    <a:srgbClr val="FF0000"/>
                  </a:solidFill>
                </a:uFill>
                <a:latin typeface="微軟正黑體" panose="020B0604030504040204" pitchFamily="34" charset="-120"/>
              </a:rPr>
              <a:t>依下列規定及招標文件內容妥處</a:t>
            </a:r>
            <a:r>
              <a:rPr kumimoji="0" lang="zh-TW" altLang="en-US" sz="2800" b="1">
                <a:solidFill>
                  <a:srgbClr val="000066"/>
                </a:solidFill>
                <a:latin typeface="微軟正黑體" panose="020B0604030504040204" pitchFamily="34" charset="-120"/>
              </a:rPr>
              <a:t>：</a:t>
            </a:r>
          </a:p>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一</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採購法第</a:t>
            </a:r>
            <a:r>
              <a:rPr kumimoji="0" lang="en-US" altLang="zh-TW" sz="2800" b="1">
                <a:solidFill>
                  <a:srgbClr val="000066"/>
                </a:solidFill>
                <a:latin typeface="微軟正黑體" panose="020B0604030504040204" pitchFamily="34" charset="-120"/>
              </a:rPr>
              <a:t>31</a:t>
            </a:r>
            <a:r>
              <a:rPr kumimoji="0" lang="zh-TW" altLang="en-US" sz="2800" b="1">
                <a:solidFill>
                  <a:srgbClr val="000066"/>
                </a:solidFill>
                <a:latin typeface="微軟正黑體" panose="020B0604030504040204" pitchFamily="34" charset="-120"/>
              </a:rPr>
              <a:t>條（</a:t>
            </a:r>
            <a:r>
              <a:rPr kumimoji="0" lang="zh-TW" altLang="en-US" sz="2800" b="1" u="heavy">
                <a:solidFill>
                  <a:srgbClr val="000066"/>
                </a:solidFill>
                <a:uFill>
                  <a:solidFill>
                    <a:srgbClr val="FF0000"/>
                  </a:solidFill>
                </a:uFill>
                <a:latin typeface="微軟正黑體" panose="020B0604030504040204" pitchFamily="34" charset="-120"/>
              </a:rPr>
              <a:t>押標金</a:t>
            </a:r>
            <a:r>
              <a:rPr kumimoji="0" lang="zh-TW" altLang="en-US" sz="2800" b="1">
                <a:solidFill>
                  <a:srgbClr val="000066"/>
                </a:solidFill>
                <a:latin typeface="微軟正黑體" panose="020B0604030504040204" pitchFamily="34" charset="-120"/>
              </a:rPr>
              <a:t>之處理）、第</a:t>
            </a:r>
            <a:r>
              <a:rPr kumimoji="0" lang="en-US" altLang="zh-TW" sz="2800" b="1">
                <a:solidFill>
                  <a:srgbClr val="000066"/>
                </a:solidFill>
                <a:latin typeface="微軟正黑體" panose="020B0604030504040204" pitchFamily="34" charset="-120"/>
              </a:rPr>
              <a:t>32</a:t>
            </a:r>
            <a:r>
              <a:rPr kumimoji="0" lang="zh-TW" altLang="en-US" sz="2800" b="1">
                <a:solidFill>
                  <a:srgbClr val="000066"/>
                </a:solidFill>
                <a:latin typeface="微軟正黑體" panose="020B0604030504040204" pitchFamily="34" charset="-120"/>
              </a:rPr>
              <a:t>條（</a:t>
            </a:r>
            <a:r>
              <a:rPr kumimoji="0" lang="zh-TW" altLang="en-US" sz="2800" b="1" u="heavy">
                <a:solidFill>
                  <a:srgbClr val="000066"/>
                </a:solidFill>
                <a:uFill>
                  <a:solidFill>
                    <a:srgbClr val="FF0000"/>
                  </a:solidFill>
                </a:uFill>
                <a:latin typeface="微軟正黑體" panose="020B0604030504040204" pitchFamily="34" charset="-120"/>
              </a:rPr>
              <a:t>保證金</a:t>
            </a:r>
            <a:r>
              <a:rPr kumimoji="0" lang="zh-TW" altLang="en-US" sz="2800" b="1">
                <a:solidFill>
                  <a:srgbClr val="000066"/>
                </a:solidFill>
                <a:latin typeface="微軟正黑體" panose="020B0604030504040204" pitchFamily="34" charset="-120"/>
              </a:rPr>
              <a:t>之處理）、第</a:t>
            </a:r>
            <a:r>
              <a:rPr kumimoji="0" lang="en-US" altLang="zh-TW" sz="2800" b="1">
                <a:solidFill>
                  <a:srgbClr val="000066"/>
                </a:solidFill>
                <a:latin typeface="微軟正黑體" panose="020B0604030504040204" pitchFamily="34" charset="-120"/>
              </a:rPr>
              <a:t>50</a:t>
            </a:r>
            <a:r>
              <a:rPr kumimoji="0" lang="zh-TW" altLang="en-US" sz="2800" b="1">
                <a:solidFill>
                  <a:srgbClr val="000066"/>
                </a:solidFill>
                <a:latin typeface="微軟正黑體" panose="020B0604030504040204" pitchFamily="34" charset="-120"/>
              </a:rPr>
              <a:t>條（決標後之處理）、第</a:t>
            </a:r>
            <a:r>
              <a:rPr kumimoji="0" lang="en-US" altLang="zh-TW" sz="2800" b="1">
                <a:solidFill>
                  <a:srgbClr val="000066"/>
                </a:solidFill>
                <a:latin typeface="微軟正黑體" panose="020B0604030504040204" pitchFamily="34" charset="-120"/>
              </a:rPr>
              <a:t>66</a:t>
            </a:r>
            <a:r>
              <a:rPr kumimoji="0" lang="zh-TW" altLang="en-US" sz="2800" b="1">
                <a:solidFill>
                  <a:srgbClr val="000066"/>
                </a:solidFill>
                <a:latin typeface="微軟正黑體" panose="020B0604030504040204" pitchFamily="34" charset="-120"/>
              </a:rPr>
              <a:t>條（</a:t>
            </a:r>
            <a:r>
              <a:rPr kumimoji="0" lang="zh-TW" altLang="en-US" sz="2800" b="1" u="heavy">
                <a:solidFill>
                  <a:srgbClr val="000066"/>
                </a:solidFill>
                <a:uFill>
                  <a:solidFill>
                    <a:srgbClr val="FF0000"/>
                  </a:solidFill>
                </a:uFill>
                <a:latin typeface="微軟正黑體" panose="020B0604030504040204" pitchFamily="34" charset="-120"/>
              </a:rPr>
              <a:t>違反轉包</a:t>
            </a:r>
            <a:r>
              <a:rPr kumimoji="0" lang="zh-TW" altLang="en-US" sz="2800" b="1">
                <a:solidFill>
                  <a:srgbClr val="000066"/>
                </a:solidFill>
                <a:latin typeface="微軟正黑體" panose="020B0604030504040204" pitchFamily="34" charset="-120"/>
              </a:rPr>
              <a:t>之處理）、第</a:t>
            </a:r>
            <a:r>
              <a:rPr kumimoji="0" lang="en-US" altLang="zh-TW" sz="2800" b="1">
                <a:solidFill>
                  <a:srgbClr val="000066"/>
                </a:solidFill>
                <a:latin typeface="微軟正黑體" panose="020B0604030504040204" pitchFamily="34" charset="-120"/>
              </a:rPr>
              <a:t>101</a:t>
            </a:r>
            <a:r>
              <a:rPr kumimoji="0" lang="zh-TW" altLang="en-US" sz="2800" b="1">
                <a:solidFill>
                  <a:srgbClr val="000066"/>
                </a:solidFill>
                <a:latin typeface="微軟正黑體" panose="020B0604030504040204" pitchFamily="34" charset="-120"/>
              </a:rPr>
              <a:t>條（刊登公報拒絕往來情形，例如第</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項第</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款、第</a:t>
            </a:r>
            <a:r>
              <a:rPr kumimoji="0" lang="en-US" altLang="zh-TW" sz="2800" b="1">
                <a:solidFill>
                  <a:srgbClr val="000066"/>
                </a:solidFill>
                <a:latin typeface="微軟正黑體" panose="020B0604030504040204" pitchFamily="34" charset="-120"/>
              </a:rPr>
              <a:t>2</a:t>
            </a:r>
            <a:r>
              <a:rPr kumimoji="0" lang="zh-TW" altLang="en-US" sz="2800" b="1">
                <a:solidFill>
                  <a:srgbClr val="000066"/>
                </a:solidFill>
                <a:latin typeface="微軟正黑體" panose="020B0604030504040204" pitchFamily="34" charset="-120"/>
              </a:rPr>
              <a:t>款、第</a:t>
            </a:r>
            <a:r>
              <a:rPr kumimoji="0" lang="en-US" altLang="zh-TW" sz="2800" b="1">
                <a:solidFill>
                  <a:srgbClr val="000066"/>
                </a:solidFill>
                <a:latin typeface="微軟正黑體" panose="020B0604030504040204" pitchFamily="34" charset="-120"/>
              </a:rPr>
              <a:t>6</a:t>
            </a:r>
            <a:r>
              <a:rPr kumimoji="0" lang="zh-TW" altLang="en-US" sz="2800" b="1">
                <a:solidFill>
                  <a:srgbClr val="000066"/>
                </a:solidFill>
                <a:latin typeface="微軟正黑體" panose="020B0604030504040204" pitchFamily="34" charset="-120"/>
              </a:rPr>
              <a:t>款、第</a:t>
            </a:r>
            <a:r>
              <a:rPr kumimoji="0" lang="en-US" altLang="zh-TW" sz="2800" b="1">
                <a:solidFill>
                  <a:srgbClr val="000066"/>
                </a:solidFill>
                <a:latin typeface="微軟正黑體" panose="020B0604030504040204" pitchFamily="34" charset="-120"/>
              </a:rPr>
              <a:t>11</a:t>
            </a:r>
            <a:r>
              <a:rPr kumimoji="0" lang="zh-TW" altLang="en-US" sz="2800" b="1">
                <a:solidFill>
                  <a:srgbClr val="000066"/>
                </a:solidFill>
                <a:latin typeface="微軟正黑體" panose="020B0604030504040204" pitchFamily="34" charset="-120"/>
              </a:rPr>
              <a:t>款、第</a:t>
            </a:r>
            <a:r>
              <a:rPr kumimoji="0" lang="en-US" altLang="zh-TW" sz="2800" b="1">
                <a:solidFill>
                  <a:srgbClr val="000066"/>
                </a:solidFill>
                <a:latin typeface="微軟正黑體" panose="020B0604030504040204" pitchFamily="34" charset="-120"/>
              </a:rPr>
              <a:t>12</a:t>
            </a:r>
            <a:r>
              <a:rPr kumimoji="0" lang="zh-TW" altLang="en-US" sz="2800" b="1">
                <a:solidFill>
                  <a:srgbClr val="000066"/>
                </a:solidFill>
                <a:latin typeface="微軟正黑體" panose="020B0604030504040204" pitchFamily="34" charset="-120"/>
              </a:rPr>
              <a:t>款）</a:t>
            </a:r>
            <a:r>
              <a:rPr kumimoji="0" lang="zh-TW" altLang="en-US" sz="2800" b="1" smtClean="0">
                <a:solidFill>
                  <a:srgbClr val="000066"/>
                </a:solidFill>
                <a:latin typeface="微軟正黑體" panose="020B0604030504040204" pitchFamily="34" charset="-120"/>
              </a:rPr>
              <a:t>。</a:t>
            </a:r>
            <a:endParaRPr kumimoji="0" lang="en-US" altLang="zh-TW" sz="28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11669954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D4F1A0C-B306-4F3C-8298-8F86D22BE521}" type="slidenum">
              <a:rPr lang="en-US" altLang="zh-TW" sz="1400" smtClean="0">
                <a:solidFill>
                  <a:srgbClr val="AD1F1F"/>
                </a:solidFill>
                <a:latin typeface="Times New Roman" panose="02020603050405020304" pitchFamily="18" charset="0"/>
              </a:rPr>
              <a:pPr>
                <a:spcBef>
                  <a:spcPct val="0"/>
                </a:spcBef>
                <a:buClrTx/>
                <a:buSzTx/>
                <a:buFontTx/>
                <a:buNone/>
                <a:defRPr/>
              </a:pPr>
              <a:t>53</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1520" y="404664"/>
            <a:ext cx="8496300"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二</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本會</a:t>
            </a:r>
            <a:r>
              <a:rPr kumimoji="0" lang="en-US" altLang="zh-TW" sz="2800" b="1">
                <a:solidFill>
                  <a:srgbClr val="000066"/>
                </a:solidFill>
                <a:latin typeface="微軟正黑體" panose="020B0604030504040204" pitchFamily="34" charset="-120"/>
              </a:rPr>
              <a:t>106</a:t>
            </a:r>
            <a:r>
              <a:rPr kumimoji="0" lang="zh-TW" altLang="en-US" sz="2800" b="1">
                <a:solidFill>
                  <a:srgbClr val="000066"/>
                </a:solidFill>
                <a:latin typeface="微軟正黑體" panose="020B0604030504040204" pitchFamily="34" charset="-120"/>
              </a:rPr>
              <a:t>年</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月</a:t>
            </a:r>
            <a:r>
              <a:rPr kumimoji="0" lang="en-US" altLang="zh-TW" sz="2800" b="1">
                <a:solidFill>
                  <a:srgbClr val="000066"/>
                </a:solidFill>
                <a:latin typeface="微軟正黑體" panose="020B0604030504040204" pitchFamily="34" charset="-120"/>
              </a:rPr>
              <a:t>5</a:t>
            </a:r>
            <a:r>
              <a:rPr kumimoji="0" lang="zh-TW" altLang="en-US" sz="2800" b="1">
                <a:solidFill>
                  <a:srgbClr val="000066"/>
                </a:solidFill>
                <a:latin typeface="微軟正黑體" panose="020B0604030504040204" pitchFamily="34" charset="-120"/>
              </a:rPr>
              <a:t>日修正之</a:t>
            </a:r>
            <a:r>
              <a:rPr kumimoji="0" lang="zh-TW" altLang="en-US" sz="2800" b="1" u="heavy">
                <a:solidFill>
                  <a:srgbClr val="000066"/>
                </a:solidFill>
                <a:uFill>
                  <a:solidFill>
                    <a:srgbClr val="FF0000"/>
                  </a:solidFill>
                </a:uFill>
                <a:latin typeface="微軟正黑體" panose="020B0604030504040204" pitchFamily="34" charset="-120"/>
              </a:rPr>
              <a:t>「投標須知範本」第</a:t>
            </a:r>
            <a:r>
              <a:rPr kumimoji="0" lang="en-US" altLang="zh-TW" sz="2800" b="1" u="heavy">
                <a:solidFill>
                  <a:srgbClr val="000066"/>
                </a:solidFill>
                <a:uFill>
                  <a:solidFill>
                    <a:srgbClr val="FF0000"/>
                  </a:solidFill>
                </a:uFill>
                <a:latin typeface="微軟正黑體" panose="020B0604030504040204" pitchFamily="34" charset="-120"/>
              </a:rPr>
              <a:t>71</a:t>
            </a:r>
            <a:r>
              <a:rPr kumimoji="0" lang="zh-TW" altLang="en-US" sz="2800" b="1" u="heavy">
                <a:solidFill>
                  <a:srgbClr val="000066"/>
                </a:solidFill>
                <a:uFill>
                  <a:solidFill>
                    <a:srgbClr val="FF0000"/>
                  </a:solidFill>
                </a:uFill>
                <a:latin typeface="微軟正黑體" panose="020B0604030504040204" pitchFamily="34" charset="-120"/>
              </a:rPr>
              <a:t>點，增列</a:t>
            </a:r>
            <a:r>
              <a:rPr kumimoji="0" lang="zh-TW" altLang="en-US" sz="2800" b="1">
                <a:solidFill>
                  <a:srgbClr val="000066"/>
                </a:solidFill>
                <a:latin typeface="微軟正黑體" panose="020B0604030504040204" pitchFamily="34" charset="-120"/>
              </a:rPr>
              <a:t>依其他法規規定應由得標廠商自行履約，不得由其他廠商代為履行之內容；並</a:t>
            </a:r>
            <a:r>
              <a:rPr kumimoji="0" lang="zh-TW" altLang="en-US" sz="2800" b="1" u="heavy">
                <a:solidFill>
                  <a:srgbClr val="000066"/>
                </a:solidFill>
                <a:uFill>
                  <a:solidFill>
                    <a:srgbClr val="FF0000"/>
                  </a:solidFill>
                </a:uFill>
                <a:latin typeface="微軟正黑體" panose="020B0604030504040204" pitchFamily="34" charset="-120"/>
              </a:rPr>
              <a:t>增訂主要部分及應由得標廠商自行履行之部分</a:t>
            </a:r>
            <a:r>
              <a:rPr kumimoji="0" lang="zh-TW" altLang="en-US" sz="2800" b="1">
                <a:solidFill>
                  <a:srgbClr val="000066"/>
                </a:solidFill>
                <a:latin typeface="微軟正黑體" panose="020B0604030504040204" pitchFamily="34" charset="-120"/>
              </a:rPr>
              <a:t>，供各機關依個案實際需要勾選及載明其內容。另為利工程採購得標廠商具備整體管理之能力，就屬營造業法第</a:t>
            </a:r>
            <a:r>
              <a:rPr kumimoji="0" lang="en-US" altLang="zh-TW" sz="2800" b="1">
                <a:solidFill>
                  <a:srgbClr val="000066"/>
                </a:solidFill>
                <a:latin typeface="微軟正黑體" panose="020B0604030504040204" pitchFamily="34" charset="-120"/>
              </a:rPr>
              <a:t>3</a:t>
            </a:r>
            <a:r>
              <a:rPr kumimoji="0" lang="zh-TW" altLang="en-US" sz="2800" b="1">
                <a:solidFill>
                  <a:srgbClr val="000066"/>
                </a:solidFill>
                <a:latin typeface="微軟正黑體" panose="020B0604030504040204" pitchFamily="34" charset="-120"/>
              </a:rPr>
              <a:t>條第</a:t>
            </a:r>
            <a:r>
              <a:rPr kumimoji="0" lang="en-US" altLang="zh-TW" sz="2800" b="1">
                <a:solidFill>
                  <a:srgbClr val="000066"/>
                </a:solidFill>
                <a:latin typeface="微軟正黑體" panose="020B0604030504040204" pitchFamily="34" charset="-120"/>
              </a:rPr>
              <a:t>1</a:t>
            </a:r>
            <a:r>
              <a:rPr kumimoji="0" lang="zh-TW" altLang="en-US" sz="2800" b="1">
                <a:solidFill>
                  <a:srgbClr val="000066"/>
                </a:solidFill>
                <a:latin typeface="微軟正黑體" panose="020B0604030504040204" pitchFamily="34" charset="-120"/>
              </a:rPr>
              <a:t>款之營繕工程，且得標廠商為營造業者時，上述範本第</a:t>
            </a:r>
            <a:r>
              <a:rPr kumimoji="0" lang="en-US" altLang="zh-TW" sz="2800" b="1">
                <a:solidFill>
                  <a:srgbClr val="000066"/>
                </a:solidFill>
                <a:latin typeface="微軟正黑體" panose="020B0604030504040204" pitchFamily="34" charset="-120"/>
              </a:rPr>
              <a:t>71</a:t>
            </a:r>
            <a:r>
              <a:rPr kumimoji="0" lang="zh-TW" altLang="en-US" sz="2800" b="1">
                <a:solidFill>
                  <a:srgbClr val="000066"/>
                </a:solidFill>
                <a:latin typeface="微軟正黑體" panose="020B0604030504040204" pitchFamily="34" charset="-120"/>
              </a:rPr>
              <a:t>點第</a:t>
            </a:r>
            <a:r>
              <a:rPr kumimoji="0" lang="en-US" altLang="zh-TW" sz="2800" b="1">
                <a:solidFill>
                  <a:srgbClr val="000066"/>
                </a:solidFill>
                <a:latin typeface="微軟正黑體" panose="020B0604030504040204" pitchFamily="34" charset="-120"/>
              </a:rPr>
              <a:t>2</a:t>
            </a:r>
            <a:r>
              <a:rPr kumimoji="0" lang="zh-TW" altLang="en-US" sz="2800" b="1">
                <a:solidFill>
                  <a:srgbClr val="000066"/>
                </a:solidFill>
                <a:latin typeface="微軟正黑體" panose="020B0604030504040204" pitchFamily="34" charset="-120"/>
              </a:rPr>
              <a:t>項載明主要部分尚包括</a:t>
            </a:r>
            <a:r>
              <a:rPr kumimoji="0" lang="zh-TW" altLang="en-US" sz="2800" b="1" u="heavy">
                <a:solidFill>
                  <a:srgbClr val="000066"/>
                </a:solidFill>
                <a:uFill>
                  <a:solidFill>
                    <a:srgbClr val="FF0000"/>
                  </a:solidFill>
                </a:uFill>
                <a:latin typeface="微軟正黑體" panose="020B0604030504040204" pitchFamily="34" charset="-120"/>
              </a:rPr>
              <a:t>工地主任、工地負責人、專任工程人員、安全衛生人員均應為廠商僱用之人員</a:t>
            </a:r>
            <a:r>
              <a:rPr kumimoji="0" lang="zh-TW" altLang="en-US" sz="2800" b="1">
                <a:solidFill>
                  <a:srgbClr val="000066"/>
                </a:solidFill>
                <a:latin typeface="微軟正黑體" panose="020B0604030504040204" pitchFamily="34" charset="-120"/>
              </a:rPr>
              <a:t>，由招標機關</a:t>
            </a:r>
            <a:r>
              <a:rPr kumimoji="0" lang="zh-TW" altLang="en-US" sz="2800" b="1" u="heavy">
                <a:solidFill>
                  <a:srgbClr val="000066"/>
                </a:solidFill>
                <a:uFill>
                  <a:solidFill>
                    <a:srgbClr val="FF0000"/>
                  </a:solidFill>
                </a:uFill>
                <a:latin typeface="微軟正黑體" panose="020B0604030504040204" pitchFamily="34" charset="-120"/>
              </a:rPr>
              <a:t>依個案情形勾選</a:t>
            </a:r>
            <a:r>
              <a:rPr kumimoji="0" lang="zh-TW" altLang="en-US" sz="2800" b="1">
                <a:solidFill>
                  <a:srgbClr val="000066"/>
                </a:solidFill>
                <a:latin typeface="微軟正黑體" panose="020B0604030504040204" pitchFamily="34" charset="-120"/>
              </a:rPr>
              <a:t>。</a:t>
            </a:r>
          </a:p>
          <a:p>
            <a:pPr marL="357188" indent="-357188"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三</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個案</a:t>
            </a:r>
            <a:r>
              <a:rPr kumimoji="0" lang="zh-TW" altLang="en-US" sz="2800" b="1" u="heavy">
                <a:solidFill>
                  <a:srgbClr val="000066"/>
                </a:solidFill>
                <a:uFill>
                  <a:solidFill>
                    <a:srgbClr val="FF0000"/>
                  </a:solidFill>
                </a:uFill>
                <a:latin typeface="微軟正黑體" panose="020B0604030504040204" pitchFamily="34" charset="-120"/>
              </a:rPr>
              <a:t>如有涉及營造業法之處罰規定者</a:t>
            </a:r>
            <a:r>
              <a:rPr kumimoji="0" lang="zh-TW" altLang="en-US" sz="2800" b="1">
                <a:solidFill>
                  <a:srgbClr val="000066"/>
                </a:solidFill>
                <a:latin typeface="微軟正黑體" panose="020B0604030504040204" pitchFamily="34" charset="-120"/>
              </a:rPr>
              <a:t>，</a:t>
            </a:r>
            <a:r>
              <a:rPr kumimoji="0" lang="zh-TW" altLang="en-US" sz="2800" b="1" u="heavy">
                <a:solidFill>
                  <a:srgbClr val="000066"/>
                </a:solidFill>
                <a:uFill>
                  <a:solidFill>
                    <a:srgbClr val="FF0000"/>
                  </a:solidFill>
                </a:uFill>
                <a:latin typeface="微軟正黑體" panose="020B0604030504040204" pitchFamily="34" charset="-120"/>
              </a:rPr>
              <a:t>請通知該法主管機關處理</a:t>
            </a:r>
            <a:r>
              <a:rPr kumimoji="0" lang="zh-TW" altLang="en-US" sz="2800" b="1">
                <a:solidFill>
                  <a:srgbClr val="000066"/>
                </a:solidFill>
                <a:latin typeface="微軟正黑體" panose="020B0604030504040204" pitchFamily="34" charset="-120"/>
              </a:rPr>
              <a:t>。</a:t>
            </a:r>
            <a:endParaRPr kumimoji="0" lang="en-US" altLang="zh-TW" sz="28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36752792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848D9F6-DD9D-4EB2-A805-93370AACA5B3}" type="slidenum">
              <a:rPr lang="en-US" altLang="zh-TW" sz="1400" smtClean="0">
                <a:solidFill>
                  <a:srgbClr val="AD1F1F"/>
                </a:solidFill>
                <a:latin typeface="Times New Roman" panose="02020603050405020304" pitchFamily="18" charset="0"/>
              </a:rPr>
              <a:pPr>
                <a:spcBef>
                  <a:spcPct val="0"/>
                </a:spcBef>
                <a:buClrTx/>
                <a:buSzTx/>
                <a:buFontTx/>
                <a:buNone/>
                <a:defRPr/>
              </a:pPr>
              <a:t>54</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395536" y="404664"/>
            <a:ext cx="5262979" cy="646331"/>
          </a:xfrm>
          <a:prstGeom prst="rect">
            <a:avLst/>
          </a:prstGeom>
          <a:noFill/>
        </p:spPr>
        <p:txBody>
          <a:bodyPr wrap="none">
            <a:spAutoFit/>
          </a:bodyPr>
          <a:lstStyle/>
          <a:p>
            <a:pPr>
              <a:defRPr/>
            </a:pPr>
            <a:r>
              <a:rPr lang="zh-TW" altLang="en-US" sz="3600" b="1" smtClean="0">
                <a:solidFill>
                  <a:srgbClr val="000066"/>
                </a:solidFill>
                <a:latin typeface="+mj-ea"/>
                <a:ea typeface="+mj-ea"/>
              </a:rPr>
              <a:t>營造業專任</a:t>
            </a:r>
            <a:r>
              <a:rPr lang="zh-TW" altLang="en-US" sz="3600" b="1">
                <a:solidFill>
                  <a:srgbClr val="000066"/>
                </a:solidFill>
                <a:latin typeface="+mj-ea"/>
                <a:ea typeface="+mj-ea"/>
              </a:rPr>
              <a:t>工程人員職責</a:t>
            </a:r>
            <a:endParaRPr lang="zh-TW" altLang="en-US" sz="3600">
              <a:solidFill>
                <a:srgbClr val="000066"/>
              </a:solidFill>
              <a:latin typeface="+mj-ea"/>
              <a:ea typeface="+mj-ea"/>
            </a:endParaRPr>
          </a:p>
        </p:txBody>
      </p:sp>
      <p:sp>
        <p:nvSpPr>
          <p:cNvPr id="7" name="Rectangle 3"/>
          <p:cNvSpPr txBox="1">
            <a:spLocks noChangeArrowheads="1"/>
          </p:cNvSpPr>
          <p:nvPr/>
        </p:nvSpPr>
        <p:spPr bwMode="auto">
          <a:xfrm>
            <a:off x="252413" y="1125538"/>
            <a:ext cx="8496300" cy="547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400"/>
              </a:lnSpc>
              <a:spcBef>
                <a:spcPts val="0"/>
              </a:spcBef>
              <a:buClr>
                <a:srgbClr val="000066"/>
              </a:buClr>
              <a:buSzPct val="85000"/>
              <a:buFont typeface="Wingdings" panose="05000000000000000000" pitchFamily="2" charset="2"/>
              <a:buChar char="l"/>
              <a:tabLst>
                <a:tab pos="5375275" algn="l"/>
              </a:tabLst>
              <a:defRPr/>
            </a:pPr>
            <a:r>
              <a:rPr kumimoji="0" lang="zh-TW" altLang="en-US" sz="2800" b="1" smtClean="0">
                <a:solidFill>
                  <a:srgbClr val="000066"/>
                </a:solidFill>
                <a:latin typeface="+mj-ea"/>
                <a:ea typeface="+mj-ea"/>
              </a:rPr>
              <a:t>營造業法</a:t>
            </a:r>
            <a:r>
              <a:rPr kumimoji="0" lang="zh-TW" altLang="en-US" sz="2800" b="1">
                <a:solidFill>
                  <a:srgbClr val="000066"/>
                </a:solidFill>
                <a:latin typeface="+mj-ea"/>
                <a:ea typeface="+mj-ea"/>
              </a:rPr>
              <a:t>第</a:t>
            </a:r>
            <a:r>
              <a:rPr kumimoji="0" lang="en-US" altLang="zh-TW" sz="2800" b="1">
                <a:solidFill>
                  <a:srgbClr val="000066"/>
                </a:solidFill>
                <a:latin typeface="+mj-ea"/>
                <a:ea typeface="+mj-ea"/>
              </a:rPr>
              <a:t>34</a:t>
            </a:r>
            <a:r>
              <a:rPr kumimoji="0" lang="zh-TW" altLang="en-US" sz="2800" b="1">
                <a:solidFill>
                  <a:srgbClr val="000066"/>
                </a:solidFill>
                <a:latin typeface="+mj-ea"/>
                <a:ea typeface="+mj-ea"/>
              </a:rPr>
              <a:t>條</a:t>
            </a:r>
            <a:endParaRPr kumimoji="0" lang="en-US" altLang="zh-TW" sz="2800" b="1">
              <a:solidFill>
                <a:srgbClr val="000066"/>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營造業之</a:t>
            </a:r>
            <a:r>
              <a:rPr kumimoji="0" lang="zh-TW" altLang="en-US" sz="2800" b="1" u="sng">
                <a:solidFill>
                  <a:srgbClr val="006600"/>
                </a:solidFill>
                <a:latin typeface="+mj-ea"/>
                <a:ea typeface="+mj-ea"/>
              </a:rPr>
              <a:t>專任工程人員</a:t>
            </a:r>
            <a:r>
              <a:rPr kumimoji="0" lang="zh-TW" altLang="en-US" sz="2800" b="1">
                <a:solidFill>
                  <a:srgbClr val="0000FF"/>
                </a:solidFill>
                <a:latin typeface="+mj-ea"/>
                <a:ea typeface="+mj-ea"/>
              </a:rPr>
              <a:t>，</a:t>
            </a:r>
            <a:r>
              <a:rPr kumimoji="0" lang="zh-TW" altLang="en-US" sz="2800" b="1" u="sng">
                <a:solidFill>
                  <a:srgbClr val="0000FF"/>
                </a:solidFill>
                <a:latin typeface="+mj-ea"/>
                <a:ea typeface="+mj-ea"/>
              </a:rPr>
              <a:t>應為繼續性之從業人員，不得為定期契約勞工</a:t>
            </a:r>
            <a:r>
              <a:rPr kumimoji="0" lang="zh-TW" altLang="en-US" sz="2800" b="1" smtClean="0">
                <a:solidFill>
                  <a:srgbClr val="0000FF"/>
                </a:solidFill>
                <a:latin typeface="+mj-ea"/>
                <a:ea typeface="+mj-ea"/>
              </a:rPr>
              <a:t>，</a:t>
            </a:r>
            <a:r>
              <a:rPr kumimoji="0" lang="zh-TW" altLang="en-US" sz="2800" b="1" u="sng" smtClean="0">
                <a:solidFill>
                  <a:srgbClr val="006600"/>
                </a:solidFill>
                <a:latin typeface="+mj-ea"/>
                <a:ea typeface="+mj-ea"/>
              </a:rPr>
              <a:t>並</a:t>
            </a:r>
            <a:r>
              <a:rPr kumimoji="0" lang="zh-TW" altLang="en-US" sz="2800" b="1" u="sng">
                <a:solidFill>
                  <a:srgbClr val="006600"/>
                </a:solidFill>
                <a:latin typeface="+mj-ea"/>
                <a:ea typeface="+mj-ea"/>
              </a:rPr>
              <a:t>不得兼任其他業務或職務</a:t>
            </a:r>
            <a:r>
              <a:rPr kumimoji="0" lang="zh-TW" altLang="en-US" sz="2800" b="1">
                <a:solidFill>
                  <a:srgbClr val="0000FF"/>
                </a:solidFill>
                <a:latin typeface="+mj-ea"/>
                <a:ea typeface="+mj-ea"/>
              </a:rPr>
              <a:t>。但經中央主管機關認可之兼任教學、研究</a:t>
            </a:r>
            <a:r>
              <a:rPr kumimoji="0" lang="zh-TW" altLang="en-US" sz="2800" b="1" smtClean="0">
                <a:solidFill>
                  <a:srgbClr val="0000FF"/>
                </a:solidFill>
                <a:latin typeface="+mj-ea"/>
                <a:ea typeface="+mj-ea"/>
              </a:rPr>
              <a:t>、勘</a:t>
            </a:r>
            <a:r>
              <a:rPr kumimoji="0" lang="zh-TW" altLang="en-US" sz="2800" b="1">
                <a:solidFill>
                  <a:srgbClr val="0000FF"/>
                </a:solidFill>
                <a:latin typeface="+mj-ea"/>
                <a:ea typeface="+mj-ea"/>
              </a:rPr>
              <a:t>災、鑑定或其他業務、職務者，不在此限。</a:t>
            </a: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u="sng">
                <a:solidFill>
                  <a:srgbClr val="0000FF"/>
                </a:solidFill>
                <a:latin typeface="+mj-ea"/>
                <a:ea typeface="+mj-ea"/>
              </a:rPr>
              <a:t>營造業負責人知其</a:t>
            </a:r>
            <a:r>
              <a:rPr kumimoji="0" lang="zh-TW" altLang="en-US" sz="2800" b="1">
                <a:solidFill>
                  <a:srgbClr val="0000FF"/>
                </a:solidFill>
                <a:latin typeface="+mj-ea"/>
                <a:ea typeface="+mj-ea"/>
              </a:rPr>
              <a:t>專任工程人員有</a:t>
            </a:r>
            <a:r>
              <a:rPr kumimoji="0" lang="zh-TW" altLang="en-US" sz="2800" b="1" u="sng">
                <a:solidFill>
                  <a:srgbClr val="0000FF"/>
                </a:solidFill>
                <a:latin typeface="+mj-ea"/>
                <a:ea typeface="+mj-ea"/>
              </a:rPr>
              <a:t>違反前項規定之情事者，應通知其</a:t>
            </a:r>
            <a:r>
              <a:rPr kumimoji="0" lang="zh-TW" altLang="en-US" sz="2800" b="1" u="sng" smtClean="0">
                <a:solidFill>
                  <a:srgbClr val="0000FF"/>
                </a:solidFill>
                <a:latin typeface="+mj-ea"/>
                <a:ea typeface="+mj-ea"/>
              </a:rPr>
              <a:t>專任工程</a:t>
            </a:r>
            <a:r>
              <a:rPr kumimoji="0" lang="zh-TW" altLang="en-US" sz="2800" b="1" u="sng">
                <a:solidFill>
                  <a:srgbClr val="0000FF"/>
                </a:solidFill>
                <a:latin typeface="+mj-ea"/>
                <a:ea typeface="+mj-ea"/>
              </a:rPr>
              <a:t>人員限期</a:t>
            </a:r>
            <a:r>
              <a:rPr kumimoji="0" lang="zh-TW" altLang="en-US" sz="2800" b="1">
                <a:solidFill>
                  <a:srgbClr val="0000FF"/>
                </a:solidFill>
                <a:latin typeface="+mj-ea"/>
                <a:ea typeface="+mj-ea"/>
              </a:rPr>
              <a:t>就兼任工作、業務辦理</a:t>
            </a:r>
            <a:r>
              <a:rPr kumimoji="0" lang="zh-TW" altLang="en-US" sz="2800" b="1" u="sng">
                <a:solidFill>
                  <a:srgbClr val="0000FF"/>
                </a:solidFill>
                <a:latin typeface="+mj-ea"/>
                <a:ea typeface="+mj-ea"/>
              </a:rPr>
              <a:t>辭任</a:t>
            </a:r>
            <a:r>
              <a:rPr kumimoji="0" lang="zh-TW" altLang="en-US" sz="2800" b="1">
                <a:solidFill>
                  <a:srgbClr val="0000FF"/>
                </a:solidFill>
                <a:latin typeface="+mj-ea"/>
                <a:ea typeface="+mj-ea"/>
              </a:rPr>
              <a:t>；</a:t>
            </a:r>
            <a:r>
              <a:rPr kumimoji="0" lang="zh-TW" altLang="en-US" sz="2800" b="1" u="sng">
                <a:solidFill>
                  <a:srgbClr val="0000FF"/>
                </a:solidFill>
                <a:latin typeface="+mj-ea"/>
                <a:ea typeface="+mj-ea"/>
              </a:rPr>
              <a:t>屆期未辭任者，應予解任</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algn="just" eaLnBrk="1" hangingPunct="1">
              <a:lnSpc>
                <a:spcPts val="3400"/>
              </a:lnSpc>
              <a:spcBef>
                <a:spcPts val="0"/>
              </a:spcBef>
              <a:buClr>
                <a:srgbClr val="000066"/>
              </a:buClr>
              <a:buSzPct val="85000"/>
              <a:buFont typeface="Wingdings" panose="05000000000000000000" pitchFamily="2" charset="2"/>
              <a:buChar char="l"/>
              <a:tabLst>
                <a:tab pos="5375275" algn="l"/>
              </a:tabLst>
              <a:defRPr/>
            </a:pPr>
            <a:r>
              <a:rPr kumimoji="0" lang="zh-TW" altLang="en-US" sz="2800" b="1">
                <a:solidFill>
                  <a:srgbClr val="000066"/>
                </a:solidFill>
                <a:latin typeface="+mj-ea"/>
                <a:ea typeface="+mj-ea"/>
              </a:rPr>
              <a:t>營造業法第</a:t>
            </a:r>
            <a:r>
              <a:rPr kumimoji="0" lang="en-US" altLang="zh-TW" sz="2800" b="1">
                <a:solidFill>
                  <a:srgbClr val="000066"/>
                </a:solidFill>
                <a:latin typeface="+mj-ea"/>
                <a:ea typeface="+mj-ea"/>
              </a:rPr>
              <a:t>36</a:t>
            </a:r>
            <a:r>
              <a:rPr kumimoji="0" lang="zh-TW" altLang="en-US" sz="2800" b="1">
                <a:solidFill>
                  <a:srgbClr val="000066"/>
                </a:solidFill>
                <a:latin typeface="+mj-ea"/>
                <a:ea typeface="+mj-ea"/>
              </a:rPr>
              <a:t>條</a:t>
            </a:r>
            <a:endParaRPr kumimoji="0" lang="en-US" altLang="zh-TW" sz="2800" b="1">
              <a:solidFill>
                <a:srgbClr val="000066"/>
              </a:solidFill>
              <a:latin typeface="+mj-ea"/>
              <a:ea typeface="+mj-ea"/>
            </a:endParaRP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u="sng">
                <a:solidFill>
                  <a:srgbClr val="006600"/>
                </a:solidFill>
                <a:latin typeface="+mj-ea"/>
                <a:ea typeface="+mj-ea"/>
              </a:rPr>
              <a:t>土木包工業負責人</a:t>
            </a:r>
            <a:r>
              <a:rPr kumimoji="0" lang="zh-TW" altLang="en-US" sz="2800" b="1">
                <a:solidFill>
                  <a:srgbClr val="0000FF"/>
                </a:solidFill>
                <a:latin typeface="+mj-ea"/>
                <a:ea typeface="+mj-ea"/>
              </a:rPr>
              <a:t>，應負責</a:t>
            </a:r>
            <a:r>
              <a:rPr kumimoji="0" lang="zh-TW" altLang="en-US" sz="2800" b="1" smtClean="0">
                <a:solidFill>
                  <a:srgbClr val="0000FF"/>
                </a:solidFill>
                <a:latin typeface="+mj-ea"/>
                <a:ea typeface="+mj-ea"/>
              </a:rPr>
              <a:t>第</a:t>
            </a:r>
            <a:r>
              <a:rPr kumimoji="0" lang="en-US" altLang="zh-TW" sz="2800" b="1" smtClean="0">
                <a:solidFill>
                  <a:srgbClr val="0000FF"/>
                </a:solidFill>
                <a:latin typeface="+mj-ea"/>
                <a:ea typeface="+mj-ea"/>
              </a:rPr>
              <a:t>32</a:t>
            </a:r>
            <a:r>
              <a:rPr kumimoji="0" lang="zh-TW" altLang="en-US" sz="2800" b="1" smtClean="0">
                <a:solidFill>
                  <a:srgbClr val="0000FF"/>
                </a:solidFill>
                <a:latin typeface="+mj-ea"/>
                <a:ea typeface="+mj-ea"/>
              </a:rPr>
              <a:t>條</a:t>
            </a:r>
            <a:r>
              <a:rPr kumimoji="0" lang="zh-TW" altLang="en-US" sz="2800" b="1">
                <a:solidFill>
                  <a:srgbClr val="0000FF"/>
                </a:solidFill>
                <a:latin typeface="+mj-ea"/>
                <a:ea typeface="+mj-ea"/>
              </a:rPr>
              <a:t>所定工地主任及前</a:t>
            </a:r>
            <a:r>
              <a:rPr kumimoji="0" lang="zh-TW" altLang="en-US" sz="2800" b="1" smtClean="0">
                <a:solidFill>
                  <a:srgbClr val="0000FF"/>
                </a:solidFill>
                <a:latin typeface="+mj-ea"/>
                <a:ea typeface="+mj-ea"/>
              </a:rPr>
              <a:t>條</a:t>
            </a:r>
            <a:r>
              <a:rPr kumimoji="0" lang="en-US" altLang="zh-TW" sz="2800" b="1" smtClean="0">
                <a:solidFill>
                  <a:srgbClr val="0000FF"/>
                </a:solidFill>
                <a:latin typeface="+mj-ea"/>
                <a:ea typeface="+mj-ea"/>
              </a:rPr>
              <a:t>(</a:t>
            </a:r>
            <a:r>
              <a:rPr kumimoji="0" lang="zh-TW" altLang="en-US" sz="2800" b="1" smtClean="0">
                <a:solidFill>
                  <a:srgbClr val="006600"/>
                </a:solidFill>
                <a:latin typeface="+mj-ea"/>
                <a:ea typeface="+mj-ea"/>
              </a:rPr>
              <a:t>第</a:t>
            </a:r>
            <a:r>
              <a:rPr kumimoji="0" lang="en-US" altLang="zh-TW" sz="2800" b="1" smtClean="0">
                <a:solidFill>
                  <a:srgbClr val="006600"/>
                </a:solidFill>
                <a:latin typeface="+mj-ea"/>
                <a:ea typeface="+mj-ea"/>
              </a:rPr>
              <a:t>35</a:t>
            </a:r>
            <a:r>
              <a:rPr kumimoji="0" lang="zh-TW" altLang="en-US" sz="2800" b="1" smtClean="0">
                <a:solidFill>
                  <a:srgbClr val="006600"/>
                </a:solidFill>
                <a:latin typeface="+mj-ea"/>
                <a:ea typeface="+mj-ea"/>
              </a:rPr>
              <a:t>條</a:t>
            </a:r>
            <a:r>
              <a:rPr kumimoji="0" lang="en-US" altLang="zh-TW" sz="2800" b="1" smtClean="0">
                <a:solidFill>
                  <a:srgbClr val="0000FF"/>
                </a:solidFill>
                <a:latin typeface="+mj-ea"/>
                <a:ea typeface="+mj-ea"/>
              </a:rPr>
              <a:t>)</a:t>
            </a:r>
            <a:r>
              <a:rPr kumimoji="0" lang="zh-TW" altLang="en-US" sz="2800" b="1" smtClean="0">
                <a:solidFill>
                  <a:srgbClr val="0000FF"/>
                </a:solidFill>
                <a:latin typeface="+mj-ea"/>
                <a:ea typeface="+mj-ea"/>
              </a:rPr>
              <a:t>所</a:t>
            </a:r>
            <a:r>
              <a:rPr kumimoji="0" lang="zh-TW" altLang="en-US" sz="2800" b="1">
                <a:solidFill>
                  <a:srgbClr val="0000FF"/>
                </a:solidFill>
                <a:latin typeface="+mj-ea"/>
                <a:ea typeface="+mj-ea"/>
              </a:rPr>
              <a:t>定專任</a:t>
            </a:r>
            <a:r>
              <a:rPr kumimoji="0" lang="zh-TW" altLang="en-US" sz="2800" b="1" smtClean="0">
                <a:solidFill>
                  <a:srgbClr val="0000FF"/>
                </a:solidFill>
                <a:latin typeface="+mj-ea"/>
                <a:ea typeface="+mj-ea"/>
              </a:rPr>
              <a:t>工程人員</a:t>
            </a:r>
            <a:r>
              <a:rPr kumimoji="0" lang="zh-TW" altLang="en-US" sz="2800" b="1">
                <a:solidFill>
                  <a:srgbClr val="0000FF"/>
                </a:solidFill>
                <a:latin typeface="+mj-ea"/>
                <a:ea typeface="+mj-ea"/>
              </a:rPr>
              <a:t>應負責辦理之工作。</a:t>
            </a:r>
          </a:p>
          <a:p>
            <a:pPr marL="269875" indent="269875"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endParaRPr kumimoji="0" lang="en-US" altLang="zh-TW" sz="2800" b="1" smtClean="0">
              <a:solidFill>
                <a:srgbClr val="0000FF"/>
              </a:solidFill>
              <a:latin typeface="+mj-ea"/>
              <a:ea typeface="+mj-ea"/>
            </a:endParaRPr>
          </a:p>
        </p:txBody>
      </p:sp>
    </p:spTree>
    <p:extLst>
      <p:ext uri="{BB962C8B-B14F-4D97-AF65-F5344CB8AC3E}">
        <p14:creationId xmlns:p14="http://schemas.microsoft.com/office/powerpoint/2010/main" val="29193060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FA4F3C0-BBFE-4311-8459-ECB69FB42546}" type="slidenum">
              <a:rPr lang="en-US" altLang="zh-TW" sz="1400" smtClean="0">
                <a:solidFill>
                  <a:srgbClr val="AD1F1F"/>
                </a:solidFill>
                <a:latin typeface="Times New Roman" panose="02020603050405020304" pitchFamily="18" charset="0"/>
              </a:rPr>
              <a:pPr>
                <a:spcBef>
                  <a:spcPct val="0"/>
                </a:spcBef>
                <a:buClrTx/>
                <a:buSzTx/>
                <a:buFontTx/>
                <a:buNone/>
                <a:defRPr/>
              </a:pPr>
              <a:t>55</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5537"/>
            <a:ext cx="8496300"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0"/>
              </a:spcBef>
              <a:buClr>
                <a:srgbClr val="000066"/>
              </a:buClr>
              <a:buSzPct val="85000"/>
              <a:buFont typeface="Wingdings" panose="05000000000000000000" pitchFamily="2" charset="2"/>
              <a:buChar char="l"/>
              <a:tabLst>
                <a:tab pos="5375275" algn="l"/>
              </a:tabLst>
              <a:defRPr/>
            </a:pPr>
            <a:r>
              <a:rPr kumimoji="0" lang="zh-TW" altLang="en-US" sz="2700" b="1" smtClean="0">
                <a:solidFill>
                  <a:srgbClr val="000066"/>
                </a:solidFill>
                <a:latin typeface="+mj-ea"/>
                <a:ea typeface="+mj-ea"/>
              </a:rPr>
              <a:t>營造業法</a:t>
            </a:r>
            <a:r>
              <a:rPr kumimoji="0" lang="zh-TW" altLang="en-US" sz="2700" b="1">
                <a:solidFill>
                  <a:srgbClr val="000066"/>
                </a:solidFill>
                <a:latin typeface="+mj-ea"/>
                <a:ea typeface="+mj-ea"/>
              </a:rPr>
              <a:t>第</a:t>
            </a:r>
            <a:r>
              <a:rPr kumimoji="0" lang="en-US" altLang="zh-TW" sz="2700" b="1">
                <a:solidFill>
                  <a:srgbClr val="000066"/>
                </a:solidFill>
                <a:latin typeface="+mj-ea"/>
                <a:ea typeface="+mj-ea"/>
              </a:rPr>
              <a:t>35</a:t>
            </a:r>
            <a:r>
              <a:rPr kumimoji="0" lang="zh-TW" altLang="en-US" sz="2700" b="1">
                <a:solidFill>
                  <a:srgbClr val="000066"/>
                </a:solidFill>
                <a:latin typeface="+mj-ea"/>
                <a:ea typeface="+mj-ea"/>
              </a:rPr>
              <a:t>條</a:t>
            </a:r>
            <a:endParaRPr kumimoji="0" lang="en-US" altLang="zh-TW" sz="2700" b="1">
              <a:solidFill>
                <a:srgbClr val="000066"/>
              </a:solidFill>
              <a:latin typeface="+mj-ea"/>
              <a:ea typeface="+mj-ea"/>
            </a:endParaRPr>
          </a:p>
          <a:p>
            <a:pPr marL="901700" indent="-6334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營造業之</a:t>
            </a:r>
            <a:r>
              <a:rPr kumimoji="0" lang="zh-TW" altLang="en-US" sz="2700" b="1" u="sng">
                <a:solidFill>
                  <a:srgbClr val="0000FF"/>
                </a:solidFill>
                <a:latin typeface="+mj-ea"/>
                <a:ea typeface="+mj-ea"/>
              </a:rPr>
              <a:t>專任工程人員應負責</a:t>
            </a:r>
            <a:r>
              <a:rPr kumimoji="0" lang="zh-TW" altLang="en-US" sz="2700" b="1">
                <a:solidFill>
                  <a:srgbClr val="0000FF"/>
                </a:solidFill>
                <a:latin typeface="+mj-ea"/>
                <a:ea typeface="+mj-ea"/>
              </a:rPr>
              <a:t>辦理下列</a:t>
            </a:r>
            <a:r>
              <a:rPr kumimoji="0" lang="zh-TW" altLang="en-US" sz="2700" b="1" u="sng">
                <a:solidFill>
                  <a:srgbClr val="0000FF"/>
                </a:solidFill>
                <a:latin typeface="+mj-ea"/>
                <a:ea typeface="+mj-ea"/>
              </a:rPr>
              <a:t>工作</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一、</a:t>
            </a:r>
            <a:r>
              <a:rPr kumimoji="0" lang="zh-TW" altLang="en-US" sz="2700" b="1" u="sng">
                <a:solidFill>
                  <a:srgbClr val="0000FF"/>
                </a:solidFill>
                <a:latin typeface="+mj-ea"/>
                <a:ea typeface="+mj-ea"/>
              </a:rPr>
              <a:t>查核</a:t>
            </a:r>
            <a:r>
              <a:rPr kumimoji="0" lang="zh-TW" altLang="en-US" sz="2700" b="1" u="sng">
                <a:solidFill>
                  <a:srgbClr val="006600"/>
                </a:solidFill>
                <a:latin typeface="+mj-ea"/>
                <a:ea typeface="+mj-ea"/>
              </a:rPr>
              <a:t>施工計畫書</a:t>
            </a:r>
            <a:r>
              <a:rPr kumimoji="0" lang="zh-TW" altLang="en-US" sz="2700" b="1">
                <a:solidFill>
                  <a:srgbClr val="006600"/>
                </a:solidFill>
                <a:latin typeface="+mj-ea"/>
                <a:ea typeface="+mj-ea"/>
              </a:rPr>
              <a:t>，</a:t>
            </a:r>
            <a:r>
              <a:rPr kumimoji="0" lang="zh-TW" altLang="en-US" sz="2700" b="1" u="sng">
                <a:solidFill>
                  <a:srgbClr val="006600"/>
                </a:solidFill>
                <a:latin typeface="+mj-ea"/>
                <a:ea typeface="+mj-ea"/>
              </a:rPr>
              <a:t>並於認可後簽名或蓋章</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二、於</a:t>
            </a:r>
            <a:r>
              <a:rPr kumimoji="0" lang="zh-TW" altLang="en-US" sz="2700" b="1" u="sng">
                <a:solidFill>
                  <a:srgbClr val="006600"/>
                </a:solidFill>
                <a:latin typeface="+mj-ea"/>
                <a:ea typeface="+mj-ea"/>
              </a:rPr>
              <a:t>開工</a:t>
            </a:r>
            <a:r>
              <a:rPr kumimoji="0" lang="zh-TW" altLang="en-US" sz="2700" b="1" u="sng">
                <a:solidFill>
                  <a:srgbClr val="0000FF"/>
                </a:solidFill>
                <a:latin typeface="+mj-ea"/>
                <a:ea typeface="+mj-ea"/>
              </a:rPr>
              <a:t>、</a:t>
            </a:r>
            <a:r>
              <a:rPr kumimoji="0" lang="zh-TW" altLang="en-US" sz="2700" b="1" u="sng">
                <a:solidFill>
                  <a:srgbClr val="006600"/>
                </a:solidFill>
                <a:latin typeface="+mj-ea"/>
                <a:ea typeface="+mj-ea"/>
              </a:rPr>
              <a:t>竣工報告</a:t>
            </a:r>
            <a:r>
              <a:rPr kumimoji="0" lang="zh-TW" altLang="en-US" sz="2700" b="1" u="sng">
                <a:solidFill>
                  <a:srgbClr val="0000FF"/>
                </a:solidFill>
                <a:latin typeface="+mj-ea"/>
                <a:ea typeface="+mj-ea"/>
              </a:rPr>
              <a:t>文件及</a:t>
            </a:r>
            <a:r>
              <a:rPr kumimoji="0" lang="zh-TW" altLang="en-US" sz="2700" b="1" u="sng">
                <a:solidFill>
                  <a:srgbClr val="006600"/>
                </a:solidFill>
                <a:latin typeface="+mj-ea"/>
                <a:ea typeface="+mj-ea"/>
              </a:rPr>
              <a:t>工程查報表簽名或蓋章</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三、督察按圖施工、解決施工技術問題。</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四、依工地主任之通報，處理工地緊急異常狀況。</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五、</a:t>
            </a:r>
            <a:r>
              <a:rPr kumimoji="0" lang="zh-TW" altLang="en-US" sz="2700" b="1" u="sng">
                <a:solidFill>
                  <a:srgbClr val="006600"/>
                </a:solidFill>
                <a:latin typeface="+mj-ea"/>
                <a:ea typeface="+mj-ea"/>
              </a:rPr>
              <a:t>查驗工程時到場說明</a:t>
            </a:r>
            <a:r>
              <a:rPr kumimoji="0" lang="zh-TW" altLang="en-US" sz="2700" b="1">
                <a:solidFill>
                  <a:srgbClr val="0000FF"/>
                </a:solidFill>
                <a:latin typeface="+mj-ea"/>
                <a:ea typeface="+mj-ea"/>
              </a:rPr>
              <a:t>，</a:t>
            </a:r>
            <a:r>
              <a:rPr kumimoji="0" lang="zh-TW" altLang="en-US" sz="2700" b="1" u="sng">
                <a:solidFill>
                  <a:srgbClr val="0000FF"/>
                </a:solidFill>
                <a:latin typeface="+mj-ea"/>
                <a:ea typeface="+mj-ea"/>
              </a:rPr>
              <a:t>並於工程查驗文件簽名或蓋章</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六、</a:t>
            </a:r>
            <a:r>
              <a:rPr kumimoji="0" lang="zh-TW" altLang="en-US" sz="2700" b="1" u="sng">
                <a:solidFill>
                  <a:srgbClr val="0000FF"/>
                </a:solidFill>
                <a:latin typeface="+mj-ea"/>
                <a:ea typeface="+mj-ea"/>
              </a:rPr>
              <a:t>營繕工程必須</a:t>
            </a:r>
            <a:r>
              <a:rPr kumimoji="0" lang="zh-TW" altLang="en-US" sz="2700" b="1" u="sng">
                <a:solidFill>
                  <a:srgbClr val="006600"/>
                </a:solidFill>
                <a:latin typeface="+mj-ea"/>
                <a:ea typeface="+mj-ea"/>
              </a:rPr>
              <a:t>勘驗部分赴現場履勘</a:t>
            </a:r>
            <a:r>
              <a:rPr kumimoji="0" lang="zh-TW" altLang="en-US" sz="2700" b="1" u="sng">
                <a:solidFill>
                  <a:srgbClr val="0000FF"/>
                </a:solidFill>
                <a:latin typeface="+mj-ea"/>
                <a:ea typeface="+mj-ea"/>
              </a:rPr>
              <a:t>，並於申報勘驗文件簽名或蓋章</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七、</a:t>
            </a:r>
            <a:r>
              <a:rPr kumimoji="0" lang="zh-TW" altLang="en-US" sz="2700" b="1" u="sng">
                <a:solidFill>
                  <a:srgbClr val="0000FF"/>
                </a:solidFill>
                <a:latin typeface="+mj-ea"/>
                <a:ea typeface="+mj-ea"/>
              </a:rPr>
              <a:t>主管機關</a:t>
            </a:r>
            <a:r>
              <a:rPr kumimoji="0" lang="zh-TW" altLang="en-US" sz="2700" b="1" u="sng">
                <a:solidFill>
                  <a:srgbClr val="006600"/>
                </a:solidFill>
                <a:latin typeface="+mj-ea"/>
                <a:ea typeface="+mj-ea"/>
              </a:rPr>
              <a:t>勘驗工程時，在場說明</a:t>
            </a:r>
            <a:r>
              <a:rPr kumimoji="0" lang="zh-TW" altLang="en-US" sz="2700" b="1" u="sng">
                <a:solidFill>
                  <a:srgbClr val="0000FF"/>
                </a:solidFill>
                <a:latin typeface="+mj-ea"/>
                <a:ea typeface="+mj-ea"/>
              </a:rPr>
              <a:t>，並於相關文件簽名或蓋章</a:t>
            </a:r>
            <a:r>
              <a:rPr kumimoji="0" lang="zh-TW" altLang="en-US" sz="2700" b="1">
                <a:solidFill>
                  <a:srgbClr val="0000FF"/>
                </a:solidFill>
                <a:latin typeface="+mj-ea"/>
                <a:ea typeface="+mj-ea"/>
              </a:rPr>
              <a:t>。</a:t>
            </a:r>
          </a:p>
          <a:p>
            <a:pPr marL="990600" indent="-722313"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00FF"/>
                </a:solidFill>
                <a:latin typeface="+mj-ea"/>
                <a:ea typeface="+mj-ea"/>
              </a:rPr>
              <a:t>八、其他依法令規定應辦理之事項</a:t>
            </a:r>
            <a:r>
              <a:rPr kumimoji="0" lang="zh-TW" altLang="en-US" sz="2700" b="1" smtClean="0">
                <a:solidFill>
                  <a:srgbClr val="0000FF"/>
                </a:solidFill>
                <a:latin typeface="+mj-ea"/>
                <a:ea typeface="+mj-ea"/>
              </a:rPr>
              <a:t>。</a:t>
            </a:r>
            <a:endParaRPr kumimoji="0" lang="en-US" altLang="zh-TW" sz="2700" b="1" smtClean="0">
              <a:solidFill>
                <a:srgbClr val="0000FF"/>
              </a:solidFill>
              <a:latin typeface="+mj-ea"/>
              <a:ea typeface="+mj-ea"/>
            </a:endParaRPr>
          </a:p>
        </p:txBody>
      </p:sp>
      <p:sp>
        <p:nvSpPr>
          <p:cNvPr id="8" name="文字方塊 7"/>
          <p:cNvSpPr txBox="1"/>
          <p:nvPr/>
        </p:nvSpPr>
        <p:spPr>
          <a:xfrm>
            <a:off x="395536" y="404664"/>
            <a:ext cx="5262979" cy="646331"/>
          </a:xfrm>
          <a:prstGeom prst="rect">
            <a:avLst/>
          </a:prstGeom>
          <a:noFill/>
        </p:spPr>
        <p:txBody>
          <a:bodyPr wrap="none">
            <a:spAutoFit/>
          </a:bodyPr>
          <a:lstStyle/>
          <a:p>
            <a:pPr>
              <a:defRPr/>
            </a:pPr>
            <a:r>
              <a:rPr lang="zh-TW" altLang="en-US" sz="3600" b="1" smtClean="0">
                <a:solidFill>
                  <a:srgbClr val="000066"/>
                </a:solidFill>
                <a:latin typeface="+mj-ea"/>
                <a:ea typeface="+mj-ea"/>
              </a:rPr>
              <a:t>營造業專任</a:t>
            </a:r>
            <a:r>
              <a:rPr lang="zh-TW" altLang="en-US" sz="3600" b="1">
                <a:solidFill>
                  <a:srgbClr val="000066"/>
                </a:solidFill>
                <a:latin typeface="+mj-ea"/>
                <a:ea typeface="+mj-ea"/>
              </a:rPr>
              <a:t>工程人員職責</a:t>
            </a:r>
            <a:endParaRPr lang="zh-TW" altLang="en-US" sz="3600">
              <a:solidFill>
                <a:srgbClr val="000066"/>
              </a:solidFill>
              <a:latin typeface="+mj-ea"/>
              <a:ea typeface="+mj-ea"/>
            </a:endParaRPr>
          </a:p>
        </p:txBody>
      </p:sp>
    </p:spTree>
    <p:extLst>
      <p:ext uri="{BB962C8B-B14F-4D97-AF65-F5344CB8AC3E}">
        <p14:creationId xmlns:p14="http://schemas.microsoft.com/office/powerpoint/2010/main" val="23324875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E6468B31-C475-4284-A723-36A0AF053758}" type="slidenum">
              <a:rPr kumimoji="0" lang="en-US" altLang="zh-TW" sz="1600" b="1" smtClean="0">
                <a:solidFill>
                  <a:srgbClr val="AD1F1F"/>
                </a:solidFill>
                <a:effectLst>
                  <a:outerShdw blurRad="38100" dist="38100" dir="2700000" algn="tl">
                    <a:srgbClr val="C0C0C0"/>
                  </a:outerShdw>
                </a:effectLst>
              </a:rPr>
              <a:pPr algn="r" eaLnBrk="1" hangingPunct="1">
                <a:defRPr/>
              </a:pPr>
              <a:t>56</a:t>
            </a:fld>
            <a:endParaRPr kumimoji="0" lang="en-US" altLang="zh-TW" sz="1600" b="1" smtClean="0">
              <a:solidFill>
                <a:srgbClr val="AD1F1F"/>
              </a:solidFill>
              <a:effectLst>
                <a:outerShdw blurRad="38100" dist="38100" dir="2700000" algn="tl">
                  <a:srgbClr val="C0C0C0"/>
                </a:outerShdw>
              </a:effectLst>
            </a:endParaRPr>
          </a:p>
        </p:txBody>
      </p:sp>
      <p:sp>
        <p:nvSpPr>
          <p:cNvPr id="7" name="文字方塊 6"/>
          <p:cNvSpPr txBox="1"/>
          <p:nvPr/>
        </p:nvSpPr>
        <p:spPr>
          <a:xfrm>
            <a:off x="552912" y="231031"/>
            <a:ext cx="7979528" cy="461665"/>
          </a:xfrm>
          <a:prstGeom prst="rect">
            <a:avLst/>
          </a:prstGeom>
          <a:noFill/>
        </p:spPr>
        <p:txBody>
          <a:bodyPr wrap="square">
            <a:spAutoFit/>
          </a:bodyPr>
          <a:lstStyle/>
          <a:p>
            <a:pPr algn="just">
              <a:defRPr/>
            </a:pP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en-US" b="1">
                <a:solidFill>
                  <a:srgbClr val="660033"/>
                </a:solidFill>
                <a:latin typeface="微軟正黑體" panose="020B0604030504040204" pitchFamily="34" charset="-120"/>
                <a:ea typeface="微軟正黑體" panose="020B0604030504040204" pitchFamily="34" charset="-120"/>
              </a:rPr>
              <a:t>全國建築管理資訊</a:t>
            </a:r>
            <a:r>
              <a:rPr lang="zh-TW" altLang="en-US" b="1" smtClean="0">
                <a:solidFill>
                  <a:srgbClr val="660033"/>
                </a:solidFill>
                <a:latin typeface="微軟正黑體" panose="020B0604030504040204" pitchFamily="34" charset="-120"/>
                <a:ea typeface="微軟正黑體" panose="020B0604030504040204" pitchFamily="34" charset="-120"/>
              </a:rPr>
              <a:t>系統入口網</a:t>
            </a: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營造業務</a:t>
            </a: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營管資訊查詢</a:t>
            </a:r>
            <a:endParaRPr lang="zh-TW" altLang="en-US" b="1">
              <a:solidFill>
                <a:srgbClr val="FF0000"/>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179512" y="721087"/>
            <a:ext cx="8496944" cy="6000388"/>
          </a:xfrm>
          <a:prstGeom prst="rect">
            <a:avLst/>
          </a:prstGeom>
          <a:ln>
            <a:solidFill>
              <a:srgbClr val="0000FF"/>
            </a:solidFill>
          </a:ln>
        </p:spPr>
      </p:pic>
    </p:spTree>
    <p:extLst>
      <p:ext uri="{BB962C8B-B14F-4D97-AF65-F5344CB8AC3E}">
        <p14:creationId xmlns:p14="http://schemas.microsoft.com/office/powerpoint/2010/main" val="11979838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E6468B31-C475-4284-A723-36A0AF053758}" type="slidenum">
              <a:rPr kumimoji="0" lang="en-US" altLang="zh-TW" sz="1600" b="1" smtClean="0">
                <a:solidFill>
                  <a:srgbClr val="AD1F1F"/>
                </a:solidFill>
                <a:effectLst>
                  <a:outerShdw blurRad="38100" dist="38100" dir="2700000" algn="tl">
                    <a:srgbClr val="C0C0C0"/>
                  </a:outerShdw>
                </a:effectLst>
              </a:rPr>
              <a:pPr algn="r" eaLnBrk="1" hangingPunct="1">
                <a:defRPr/>
              </a:pPr>
              <a:t>57</a:t>
            </a:fld>
            <a:endParaRPr kumimoji="0" lang="en-US" altLang="zh-TW" sz="1600" b="1" smtClean="0">
              <a:solidFill>
                <a:srgbClr val="AD1F1F"/>
              </a:solidFill>
              <a:effectLst>
                <a:outerShdw blurRad="38100" dist="38100" dir="2700000" algn="tl">
                  <a:srgbClr val="C0C0C0"/>
                </a:outerShdw>
              </a:effectLst>
            </a:endParaRPr>
          </a:p>
        </p:txBody>
      </p:sp>
      <p:pic>
        <p:nvPicPr>
          <p:cNvPr id="3" name="圖片 2"/>
          <p:cNvPicPr>
            <a:picLocks noChangeAspect="1"/>
          </p:cNvPicPr>
          <p:nvPr/>
        </p:nvPicPr>
        <p:blipFill>
          <a:blip r:embed="rId3"/>
          <a:stretch>
            <a:fillRect/>
          </a:stretch>
        </p:blipFill>
        <p:spPr>
          <a:xfrm>
            <a:off x="992063" y="188640"/>
            <a:ext cx="7972425" cy="6532835"/>
          </a:xfrm>
          <a:prstGeom prst="rect">
            <a:avLst/>
          </a:prstGeom>
          <a:ln>
            <a:solidFill>
              <a:srgbClr val="0000FF"/>
            </a:solidFill>
          </a:ln>
        </p:spPr>
      </p:pic>
      <p:sp>
        <p:nvSpPr>
          <p:cNvPr id="5" name="橢圓 4"/>
          <p:cNvSpPr/>
          <p:nvPr/>
        </p:nvSpPr>
        <p:spPr>
          <a:xfrm>
            <a:off x="1475656" y="476672"/>
            <a:ext cx="180020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8" name="向左箭號 7"/>
          <p:cNvSpPr/>
          <p:nvPr/>
        </p:nvSpPr>
        <p:spPr>
          <a:xfrm>
            <a:off x="6588224" y="5661248"/>
            <a:ext cx="900100" cy="216024"/>
          </a:xfrm>
          <a:prstGeom prst="leftArrow">
            <a:avLst/>
          </a:prstGeom>
          <a:solidFill>
            <a:srgbClr val="C00000"/>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6" name="矩形 5"/>
          <p:cNvSpPr/>
          <p:nvPr/>
        </p:nvSpPr>
        <p:spPr>
          <a:xfrm>
            <a:off x="4499992" y="5661248"/>
            <a:ext cx="701615" cy="216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4730911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E6468B31-C475-4284-A723-36A0AF053758}" type="slidenum">
              <a:rPr kumimoji="0" lang="en-US" altLang="zh-TW" sz="1600" b="1" smtClean="0">
                <a:solidFill>
                  <a:srgbClr val="AD1F1F"/>
                </a:solidFill>
                <a:effectLst>
                  <a:outerShdw blurRad="38100" dist="38100" dir="2700000" algn="tl">
                    <a:srgbClr val="C0C0C0"/>
                  </a:outerShdw>
                </a:effectLst>
              </a:rPr>
              <a:pPr algn="r" eaLnBrk="1" hangingPunct="1">
                <a:defRPr/>
              </a:pPr>
              <a:t>58</a:t>
            </a:fld>
            <a:endParaRPr kumimoji="0" lang="en-US" altLang="zh-TW" sz="1600" b="1" smtClean="0">
              <a:solidFill>
                <a:srgbClr val="AD1F1F"/>
              </a:solidFill>
              <a:effectLst>
                <a:outerShdw blurRad="38100" dist="38100" dir="2700000" algn="tl">
                  <a:srgbClr val="C0C0C0"/>
                </a:outerShdw>
              </a:effectLst>
            </a:endParaRPr>
          </a:p>
        </p:txBody>
      </p:sp>
      <p:pic>
        <p:nvPicPr>
          <p:cNvPr id="3" name="圖片 2"/>
          <p:cNvPicPr>
            <a:picLocks noChangeAspect="1"/>
          </p:cNvPicPr>
          <p:nvPr/>
        </p:nvPicPr>
        <p:blipFill>
          <a:blip r:embed="rId3"/>
          <a:stretch>
            <a:fillRect/>
          </a:stretch>
        </p:blipFill>
        <p:spPr>
          <a:xfrm>
            <a:off x="992063" y="188640"/>
            <a:ext cx="7972425" cy="6532835"/>
          </a:xfrm>
          <a:prstGeom prst="rect">
            <a:avLst/>
          </a:prstGeom>
          <a:ln>
            <a:solidFill>
              <a:srgbClr val="0000FF"/>
            </a:solidFill>
          </a:ln>
        </p:spPr>
      </p:pic>
      <p:sp>
        <p:nvSpPr>
          <p:cNvPr id="5" name="橢圓 4"/>
          <p:cNvSpPr/>
          <p:nvPr/>
        </p:nvSpPr>
        <p:spPr>
          <a:xfrm>
            <a:off x="1475656" y="476672"/>
            <a:ext cx="180020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8" name="向左箭號 7"/>
          <p:cNvSpPr/>
          <p:nvPr/>
        </p:nvSpPr>
        <p:spPr>
          <a:xfrm>
            <a:off x="6588224" y="5661248"/>
            <a:ext cx="900100" cy="216024"/>
          </a:xfrm>
          <a:prstGeom prst="leftArrow">
            <a:avLst/>
          </a:prstGeom>
          <a:solidFill>
            <a:srgbClr val="C00000"/>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6" name="矩形 5"/>
          <p:cNvSpPr/>
          <p:nvPr/>
        </p:nvSpPr>
        <p:spPr>
          <a:xfrm>
            <a:off x="4499992" y="5661248"/>
            <a:ext cx="701615" cy="216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145517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5636" y="376213"/>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E6468B31-C475-4284-A723-36A0AF053758}" type="slidenum">
              <a:rPr kumimoji="0" lang="en-US" altLang="zh-TW" sz="1600" b="1" smtClean="0">
                <a:solidFill>
                  <a:srgbClr val="AD1F1F"/>
                </a:solidFill>
                <a:effectLst>
                  <a:outerShdw blurRad="38100" dist="38100" dir="2700000" algn="tl">
                    <a:srgbClr val="C0C0C0"/>
                  </a:outerShdw>
                </a:effectLst>
              </a:rPr>
              <a:pPr algn="r" eaLnBrk="1" hangingPunct="1">
                <a:defRPr/>
              </a:pPr>
              <a:t>59</a:t>
            </a:fld>
            <a:endParaRPr kumimoji="0" lang="en-US" altLang="zh-TW" sz="1600" b="1" smtClean="0">
              <a:solidFill>
                <a:srgbClr val="AD1F1F"/>
              </a:solidFill>
              <a:effectLst>
                <a:outerShdw blurRad="38100" dist="38100" dir="2700000" algn="tl">
                  <a:srgbClr val="C0C0C0"/>
                </a:outerShdw>
              </a:effectLst>
            </a:endParaRPr>
          </a:p>
        </p:txBody>
      </p:sp>
      <p:pic>
        <p:nvPicPr>
          <p:cNvPr id="12" name="圖片 11"/>
          <p:cNvPicPr>
            <a:picLocks noChangeAspect="1"/>
          </p:cNvPicPr>
          <p:nvPr/>
        </p:nvPicPr>
        <p:blipFill>
          <a:blip r:embed="rId3"/>
          <a:stretch>
            <a:fillRect/>
          </a:stretch>
        </p:blipFill>
        <p:spPr>
          <a:xfrm>
            <a:off x="46956" y="44624"/>
            <a:ext cx="3588940" cy="6667500"/>
          </a:xfrm>
          <a:prstGeom prst="rect">
            <a:avLst/>
          </a:prstGeom>
          <a:ln w="28575">
            <a:solidFill>
              <a:srgbClr val="800000"/>
            </a:solidFill>
          </a:ln>
        </p:spPr>
      </p:pic>
      <p:grpSp>
        <p:nvGrpSpPr>
          <p:cNvPr id="19" name="群組 18"/>
          <p:cNvGrpSpPr/>
          <p:nvPr/>
        </p:nvGrpSpPr>
        <p:grpSpPr>
          <a:xfrm>
            <a:off x="611560" y="620688"/>
            <a:ext cx="1584176" cy="2736304"/>
            <a:chOff x="611560" y="620688"/>
            <a:chExt cx="1584176" cy="2736304"/>
          </a:xfrm>
        </p:grpSpPr>
        <p:sp>
          <p:nvSpPr>
            <p:cNvPr id="14" name="矩形 13"/>
            <p:cNvSpPr/>
            <p:nvPr/>
          </p:nvSpPr>
          <p:spPr>
            <a:xfrm>
              <a:off x="611560" y="620688"/>
              <a:ext cx="360040"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矩形 14"/>
            <p:cNvSpPr/>
            <p:nvPr/>
          </p:nvSpPr>
          <p:spPr>
            <a:xfrm>
              <a:off x="683568" y="1556792"/>
              <a:ext cx="360040"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6" name="矩形 15"/>
            <p:cNvSpPr/>
            <p:nvPr/>
          </p:nvSpPr>
          <p:spPr>
            <a:xfrm>
              <a:off x="971600" y="2132856"/>
              <a:ext cx="360040"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7" name="矩形 16"/>
            <p:cNvSpPr/>
            <p:nvPr/>
          </p:nvSpPr>
          <p:spPr>
            <a:xfrm>
              <a:off x="1835696" y="2780928"/>
              <a:ext cx="360040"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8" name="矩形 17"/>
            <p:cNvSpPr/>
            <p:nvPr/>
          </p:nvSpPr>
          <p:spPr>
            <a:xfrm>
              <a:off x="971600" y="3140968"/>
              <a:ext cx="360040" cy="2160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13" name="群組 12"/>
          <p:cNvGrpSpPr/>
          <p:nvPr/>
        </p:nvGrpSpPr>
        <p:grpSpPr>
          <a:xfrm>
            <a:off x="3635896" y="2240707"/>
            <a:ext cx="5348541" cy="4471417"/>
            <a:chOff x="3164662" y="2132856"/>
            <a:chExt cx="5819775" cy="4543425"/>
          </a:xfrm>
        </p:grpSpPr>
        <p:pic>
          <p:nvPicPr>
            <p:cNvPr id="2" name="圖片 1"/>
            <p:cNvPicPr>
              <a:picLocks noChangeAspect="1"/>
            </p:cNvPicPr>
            <p:nvPr/>
          </p:nvPicPr>
          <p:blipFill>
            <a:blip r:embed="rId4"/>
            <a:stretch>
              <a:fillRect/>
            </a:stretch>
          </p:blipFill>
          <p:spPr>
            <a:xfrm>
              <a:off x="3164662" y="2132856"/>
              <a:ext cx="5819775" cy="4543425"/>
            </a:xfrm>
            <a:prstGeom prst="rect">
              <a:avLst/>
            </a:prstGeom>
            <a:ln w="12700">
              <a:solidFill>
                <a:srgbClr val="800000"/>
              </a:solidFill>
            </a:ln>
          </p:spPr>
        </p:pic>
        <p:sp>
          <p:nvSpPr>
            <p:cNvPr id="8" name="向左箭號 7"/>
            <p:cNvSpPr/>
            <p:nvPr/>
          </p:nvSpPr>
          <p:spPr>
            <a:xfrm>
              <a:off x="6444208" y="5274065"/>
              <a:ext cx="900100" cy="216024"/>
            </a:xfrm>
            <a:prstGeom prst="leftArrow">
              <a:avLst/>
            </a:prstGeom>
            <a:solidFill>
              <a:srgbClr val="C00000"/>
            </a:solidFill>
            <a:ln w="127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矩形 8"/>
            <p:cNvSpPr/>
            <p:nvPr/>
          </p:nvSpPr>
          <p:spPr>
            <a:xfrm>
              <a:off x="3776129" y="5157192"/>
              <a:ext cx="579847" cy="216024"/>
            </a:xfrm>
            <a:prstGeom prst="rect">
              <a:avLst/>
            </a:prstGeom>
            <a:solidFill>
              <a:schemeClr val="bg1">
                <a:lumMod val="95000"/>
              </a:schemeClr>
            </a:solidFill>
            <a:ln w="127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3707904" y="6093296"/>
              <a:ext cx="579847" cy="216024"/>
            </a:xfrm>
            <a:prstGeom prst="rect">
              <a:avLst/>
            </a:prstGeom>
            <a:solidFill>
              <a:schemeClr val="bg1">
                <a:lumMod val="95000"/>
              </a:schemeClr>
            </a:solidFill>
            <a:ln w="127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11" name="直線接點 10"/>
            <p:cNvCxnSpPr/>
            <p:nvPr/>
          </p:nvCxnSpPr>
          <p:spPr>
            <a:xfrm>
              <a:off x="8326228" y="5445224"/>
              <a:ext cx="494244" cy="0"/>
            </a:xfrm>
            <a:prstGeom prst="line">
              <a:avLst/>
            </a:prstGeom>
            <a:ln w="12700">
              <a:solidFill>
                <a:srgbClr val="8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681616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60</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1367644" y="515334"/>
            <a:ext cx="540060" cy="2916324"/>
          </a:xfrm>
        </p:spPr>
        <p:txBody>
          <a:bodyPr wrap="square" lIns="91440" tIns="45720" rIns="91440" bIns="45720" numCol="1" anchorCtr="0" compatLnSpc="1">
            <a:prstTxWarp prst="textNoShape">
              <a:avLst/>
            </a:prstTxWarp>
            <a:normAutofit/>
          </a:bodyPr>
          <a:lstStyle/>
          <a:p>
            <a:pPr eaLnBrk="1" hangingPunct="1">
              <a:defRPr/>
            </a:pP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驗</a:t>
            </a:r>
            <a:r>
              <a:rPr lang="zh-TW" altLang="en-US" sz="2800" b="1" cap="none">
                <a:solidFill>
                  <a:srgbClr val="0000FF"/>
                </a:solidFill>
                <a:effectLst/>
                <a:latin typeface="微軟正黑體" panose="020B0604030504040204" pitchFamily="34" charset="-120"/>
                <a:ea typeface="微軟正黑體" panose="020B0604030504040204" pitchFamily="34" charset="-120"/>
              </a:rPr>
              <a:t>收</a:t>
            </a: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紀錄範本</a:t>
            </a:r>
            <a:endParaRPr lang="zh-TW" altLang="en-US" sz="2800" b="1" cap="none">
              <a:solidFill>
                <a:srgbClr val="0000FF"/>
              </a:solidFill>
              <a:effectLst/>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3"/>
          <a:stretch>
            <a:fillRect/>
          </a:stretch>
        </p:blipFill>
        <p:spPr>
          <a:xfrm>
            <a:off x="2123728" y="80628"/>
            <a:ext cx="6192688" cy="6705364"/>
          </a:xfrm>
          <a:prstGeom prst="rect">
            <a:avLst/>
          </a:prstGeom>
          <a:ln w="28575">
            <a:solidFill>
              <a:srgbClr val="660033"/>
            </a:solidFill>
          </a:ln>
        </p:spPr>
      </p:pic>
      <p:sp>
        <p:nvSpPr>
          <p:cNvPr id="2" name="雲朵形圖說文字 1"/>
          <p:cNvSpPr/>
          <p:nvPr/>
        </p:nvSpPr>
        <p:spPr>
          <a:xfrm>
            <a:off x="5220072" y="3861048"/>
            <a:ext cx="3009528" cy="1260140"/>
          </a:xfrm>
          <a:prstGeom prst="cloudCallout">
            <a:avLst>
              <a:gd name="adj1" fmla="val -48064"/>
              <a:gd name="adj2" fmla="val 69172"/>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srgbClr val="100278"/>
                </a:solidFill>
              </a:rPr>
              <a:t>確認</a:t>
            </a:r>
            <a:r>
              <a:rPr lang="zh-TW" altLang="en-US" b="1" smtClean="0">
                <a:solidFill>
                  <a:srgbClr val="100278"/>
                </a:solidFill>
              </a:rPr>
              <a:t>專任工程人員分</a:t>
            </a:r>
            <a:endParaRPr lang="zh-TW" altLang="en-US" b="1">
              <a:solidFill>
                <a:srgbClr val="100278"/>
              </a:solidFill>
            </a:endParaRPr>
          </a:p>
        </p:txBody>
      </p:sp>
    </p:spTree>
    <p:extLst>
      <p:ext uri="{BB962C8B-B14F-4D97-AF65-F5344CB8AC3E}">
        <p14:creationId xmlns:p14="http://schemas.microsoft.com/office/powerpoint/2010/main" val="27163473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FA4F3C0-BBFE-4311-8459-ECB69FB42546}" type="slidenum">
              <a:rPr lang="en-US" altLang="zh-TW" sz="1400" smtClean="0">
                <a:solidFill>
                  <a:srgbClr val="AD1F1F"/>
                </a:solidFill>
                <a:latin typeface="Times New Roman" panose="02020603050405020304" pitchFamily="18" charset="0"/>
              </a:rPr>
              <a:pPr>
                <a:spcBef>
                  <a:spcPct val="0"/>
                </a:spcBef>
                <a:buClrTx/>
                <a:buSzTx/>
                <a:buFontTx/>
                <a:buNone/>
                <a:defRPr/>
              </a:pPr>
              <a:t>61</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5537"/>
            <a:ext cx="8496300" cy="4895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800" b="1" smtClean="0">
                <a:solidFill>
                  <a:srgbClr val="000066"/>
                </a:solidFill>
                <a:latin typeface="+mj-ea"/>
                <a:ea typeface="+mj-ea"/>
              </a:rPr>
              <a:t>營造業法</a:t>
            </a:r>
            <a:r>
              <a:rPr kumimoji="0" lang="zh-TW" altLang="en-US" sz="2800" b="1">
                <a:solidFill>
                  <a:srgbClr val="000066"/>
                </a:solidFill>
                <a:latin typeface="+mj-ea"/>
                <a:ea typeface="+mj-ea"/>
              </a:rPr>
              <a:t>第</a:t>
            </a:r>
            <a:r>
              <a:rPr kumimoji="0" lang="en-US" altLang="zh-TW" sz="2800" b="1">
                <a:solidFill>
                  <a:srgbClr val="000066"/>
                </a:solidFill>
                <a:latin typeface="+mj-ea"/>
                <a:ea typeface="+mj-ea"/>
              </a:rPr>
              <a:t>28</a:t>
            </a:r>
            <a:r>
              <a:rPr kumimoji="0" lang="zh-TW" altLang="en-US" sz="2800" b="1">
                <a:solidFill>
                  <a:srgbClr val="000066"/>
                </a:solidFill>
                <a:latin typeface="+mj-ea"/>
                <a:ea typeface="+mj-ea"/>
              </a:rPr>
              <a:t>條</a:t>
            </a:r>
            <a:endParaRPr kumimoji="0" lang="en-US" altLang="zh-TW" sz="2800" b="1">
              <a:solidFill>
                <a:srgbClr val="000066"/>
              </a:solidFill>
              <a:latin typeface="+mj-ea"/>
              <a:ea typeface="+mj-ea"/>
            </a:endParaRPr>
          </a:p>
          <a:p>
            <a:pPr marL="268288" indent="355600"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營造業負責人不得為其他營造業之負責人、專任工程人員或工地主任</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800" b="1">
                <a:solidFill>
                  <a:srgbClr val="000066"/>
                </a:solidFill>
                <a:latin typeface="+mj-ea"/>
                <a:ea typeface="+mj-ea"/>
              </a:rPr>
              <a:t>營造業法第</a:t>
            </a:r>
            <a:r>
              <a:rPr kumimoji="0" lang="en-US" altLang="zh-TW" sz="2800" b="1">
                <a:solidFill>
                  <a:srgbClr val="000066"/>
                </a:solidFill>
                <a:latin typeface="+mj-ea"/>
                <a:ea typeface="+mj-ea"/>
              </a:rPr>
              <a:t>31</a:t>
            </a:r>
            <a:r>
              <a:rPr kumimoji="0" lang="zh-TW" altLang="en-US" sz="2800" b="1" smtClean="0">
                <a:solidFill>
                  <a:srgbClr val="000066"/>
                </a:solidFill>
                <a:latin typeface="+mj-ea"/>
                <a:ea typeface="+mj-ea"/>
              </a:rPr>
              <a:t>條第</a:t>
            </a:r>
            <a:r>
              <a:rPr kumimoji="0" lang="en-US" altLang="zh-TW" sz="2800" b="1" smtClean="0">
                <a:solidFill>
                  <a:srgbClr val="000066"/>
                </a:solidFill>
                <a:latin typeface="+mj-ea"/>
                <a:ea typeface="+mj-ea"/>
              </a:rPr>
              <a:t>3</a:t>
            </a:r>
            <a:r>
              <a:rPr kumimoji="0" lang="zh-TW" altLang="en-US" sz="2800" b="1" smtClean="0">
                <a:solidFill>
                  <a:srgbClr val="000066"/>
                </a:solidFill>
                <a:latin typeface="+mj-ea"/>
                <a:ea typeface="+mj-ea"/>
              </a:rPr>
              <a:t>項</a:t>
            </a:r>
            <a:endParaRPr kumimoji="0" lang="en-US" altLang="zh-TW" sz="2800" b="1">
              <a:solidFill>
                <a:srgbClr val="000066"/>
              </a:solidFill>
              <a:latin typeface="+mj-ea"/>
              <a:ea typeface="+mj-ea"/>
            </a:endParaRPr>
          </a:p>
          <a:p>
            <a:pPr marL="268288" indent="355600"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mj-ea"/>
                <a:ea typeface="+mj-ea"/>
              </a:rPr>
              <a:t>取得工地主任執業證者，</a:t>
            </a:r>
            <a:r>
              <a:rPr kumimoji="0" lang="zh-TW" altLang="en-US" sz="2800" b="1" u="sng">
                <a:solidFill>
                  <a:srgbClr val="800000"/>
                </a:solidFill>
                <a:uFill>
                  <a:solidFill>
                    <a:srgbClr val="006600"/>
                  </a:solidFill>
                </a:uFill>
                <a:latin typeface="+mj-ea"/>
                <a:ea typeface="+mj-ea"/>
              </a:rPr>
              <a:t>每逾四年，應再取得最近四年內回訓證明，始得擔任營造業之工地主任</a:t>
            </a:r>
            <a:r>
              <a:rPr kumimoji="0" lang="zh-TW" altLang="en-US" sz="2800" b="1" smtClean="0">
                <a:solidFill>
                  <a:srgbClr val="0000FF"/>
                </a:solidFill>
                <a:latin typeface="+mj-ea"/>
                <a:ea typeface="+mj-ea"/>
              </a:rPr>
              <a:t>。</a:t>
            </a:r>
            <a:endParaRPr kumimoji="0" lang="en-US" altLang="zh-TW" sz="2800" b="1" smtClean="0">
              <a:solidFill>
                <a:srgbClr val="0000FF"/>
              </a:solidFill>
              <a:latin typeface="+mj-ea"/>
              <a:ea typeface="+mj-ea"/>
            </a:endParaRPr>
          </a:p>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800" b="1">
                <a:solidFill>
                  <a:srgbClr val="000066"/>
                </a:solidFill>
                <a:latin typeface="+mj-ea"/>
                <a:ea typeface="+mj-ea"/>
              </a:rPr>
              <a:t>營造業法第</a:t>
            </a:r>
            <a:r>
              <a:rPr kumimoji="0" lang="en-US" altLang="zh-TW" sz="2800" b="1">
                <a:solidFill>
                  <a:srgbClr val="000066"/>
                </a:solidFill>
                <a:latin typeface="+mj-ea"/>
                <a:ea typeface="+mj-ea"/>
              </a:rPr>
              <a:t>31</a:t>
            </a:r>
            <a:r>
              <a:rPr kumimoji="0" lang="zh-TW" altLang="en-US" sz="2800" b="1">
                <a:solidFill>
                  <a:srgbClr val="000066"/>
                </a:solidFill>
                <a:latin typeface="+mj-ea"/>
                <a:ea typeface="+mj-ea"/>
              </a:rPr>
              <a:t>條</a:t>
            </a:r>
            <a:r>
              <a:rPr kumimoji="0" lang="zh-TW" altLang="en-US" sz="2800" b="1" smtClean="0">
                <a:solidFill>
                  <a:srgbClr val="000066"/>
                </a:solidFill>
                <a:latin typeface="+mj-ea"/>
                <a:ea typeface="+mj-ea"/>
              </a:rPr>
              <a:t>第</a:t>
            </a:r>
            <a:r>
              <a:rPr kumimoji="0" lang="en-US" altLang="zh-TW" sz="2800" b="1" smtClean="0">
                <a:solidFill>
                  <a:srgbClr val="000066"/>
                </a:solidFill>
                <a:latin typeface="+mj-ea"/>
                <a:ea typeface="+mj-ea"/>
              </a:rPr>
              <a:t>5</a:t>
            </a:r>
            <a:r>
              <a:rPr kumimoji="0" lang="zh-TW" altLang="en-US" sz="2800" b="1" smtClean="0">
                <a:solidFill>
                  <a:srgbClr val="000066"/>
                </a:solidFill>
                <a:latin typeface="+mj-ea"/>
                <a:ea typeface="+mj-ea"/>
              </a:rPr>
              <a:t>項</a:t>
            </a:r>
            <a:endParaRPr kumimoji="0" lang="en-US" altLang="zh-TW" sz="2800" b="1">
              <a:solidFill>
                <a:srgbClr val="000066"/>
              </a:solidFill>
              <a:latin typeface="+mj-ea"/>
              <a:ea typeface="+mj-ea"/>
            </a:endParaRPr>
          </a:p>
          <a:p>
            <a:pPr marL="268288" indent="355600"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mj-ea"/>
                <a:ea typeface="+mj-ea"/>
              </a:rPr>
              <a:t>...</a:t>
            </a:r>
            <a:r>
              <a:rPr kumimoji="0" lang="zh-TW" altLang="en-US" sz="2800" b="1" smtClean="0">
                <a:solidFill>
                  <a:srgbClr val="0000FF"/>
                </a:solidFill>
                <a:latin typeface="+mj-ea"/>
                <a:ea typeface="+mj-ea"/>
              </a:rPr>
              <a:t>；</a:t>
            </a:r>
            <a:r>
              <a:rPr kumimoji="0" lang="zh-TW" altLang="en-US" sz="2800" b="1" u="sng">
                <a:solidFill>
                  <a:srgbClr val="800000"/>
                </a:solidFill>
                <a:uFill>
                  <a:solidFill>
                    <a:srgbClr val="006600"/>
                  </a:solidFill>
                </a:uFill>
                <a:latin typeface="+mj-ea"/>
                <a:ea typeface="+mj-ea"/>
              </a:rPr>
              <a:t>工地主任應加入全國營造業工地</a:t>
            </a:r>
            <a:r>
              <a:rPr kumimoji="0" lang="zh-TW" altLang="en-US" sz="2800" b="1" u="sng" smtClean="0">
                <a:solidFill>
                  <a:srgbClr val="800000"/>
                </a:solidFill>
                <a:uFill>
                  <a:solidFill>
                    <a:srgbClr val="006600"/>
                  </a:solidFill>
                </a:uFill>
                <a:latin typeface="+mj-ea"/>
                <a:ea typeface="+mj-ea"/>
              </a:rPr>
              <a:t>主任</a:t>
            </a:r>
            <a:r>
              <a:rPr kumimoji="0" lang="zh-TW" altLang="en-US" sz="2800" b="1" u="sng">
                <a:solidFill>
                  <a:srgbClr val="800000"/>
                </a:solidFill>
                <a:uFill>
                  <a:solidFill>
                    <a:srgbClr val="006600"/>
                  </a:solidFill>
                </a:uFill>
                <a:latin typeface="+mj-ea"/>
                <a:ea typeface="+mj-ea"/>
              </a:rPr>
              <a:t>公會</a:t>
            </a:r>
            <a:r>
              <a:rPr kumimoji="0" lang="zh-TW" altLang="en-US" sz="2800" b="1">
                <a:solidFill>
                  <a:srgbClr val="0000FF"/>
                </a:solidFill>
                <a:latin typeface="+mj-ea"/>
                <a:ea typeface="+mj-ea"/>
              </a:rPr>
              <a:t>，全國營造業工地主任公會不得拒絕其加入。營造業聘用工地</a:t>
            </a:r>
            <a:r>
              <a:rPr kumimoji="0" lang="zh-TW" altLang="en-US" sz="2800" b="1" smtClean="0">
                <a:solidFill>
                  <a:srgbClr val="0000FF"/>
                </a:solidFill>
                <a:latin typeface="+mj-ea"/>
                <a:ea typeface="+mj-ea"/>
              </a:rPr>
              <a:t>主任，</a:t>
            </a:r>
            <a:r>
              <a:rPr kumimoji="0" lang="zh-TW" altLang="en-US" sz="2800" b="1">
                <a:solidFill>
                  <a:srgbClr val="0000FF"/>
                </a:solidFill>
                <a:latin typeface="+mj-ea"/>
                <a:ea typeface="+mj-ea"/>
              </a:rPr>
              <a:t>不必經工地主任公會</a:t>
            </a:r>
            <a:r>
              <a:rPr kumimoji="0" lang="zh-TW" altLang="en-US" sz="2800" b="1" smtClean="0">
                <a:solidFill>
                  <a:srgbClr val="0000FF"/>
                </a:solidFill>
                <a:latin typeface="+mj-ea"/>
                <a:ea typeface="+mj-ea"/>
              </a:rPr>
              <a:t>同意。</a:t>
            </a:r>
            <a:endParaRPr kumimoji="0" lang="en-US" altLang="zh-TW" sz="2800" b="1" smtClean="0">
              <a:solidFill>
                <a:srgbClr val="0000FF"/>
              </a:solidFill>
              <a:latin typeface="+mj-ea"/>
              <a:ea typeface="+mj-ea"/>
            </a:endParaRPr>
          </a:p>
        </p:txBody>
      </p:sp>
      <p:sp>
        <p:nvSpPr>
          <p:cNvPr id="8" name="文字方塊 7"/>
          <p:cNvSpPr txBox="1"/>
          <p:nvPr/>
        </p:nvSpPr>
        <p:spPr>
          <a:xfrm>
            <a:off x="395536" y="404664"/>
            <a:ext cx="4339650" cy="646331"/>
          </a:xfrm>
          <a:prstGeom prst="rect">
            <a:avLst/>
          </a:prstGeom>
          <a:noFill/>
        </p:spPr>
        <p:txBody>
          <a:bodyPr wrap="none">
            <a:spAutoFit/>
          </a:bodyPr>
          <a:lstStyle/>
          <a:p>
            <a:pPr>
              <a:defRPr/>
            </a:pPr>
            <a:r>
              <a:rPr lang="zh-TW" altLang="en-US" sz="3600" b="1" smtClean="0">
                <a:solidFill>
                  <a:srgbClr val="000066"/>
                </a:solidFill>
                <a:latin typeface="+mj-ea"/>
                <a:ea typeface="+mj-ea"/>
              </a:rPr>
              <a:t>營造業工地主任職責</a:t>
            </a:r>
            <a:endParaRPr lang="zh-TW" altLang="en-US" sz="3600">
              <a:solidFill>
                <a:srgbClr val="000066"/>
              </a:solidFill>
              <a:latin typeface="+mj-ea"/>
              <a:ea typeface="+mj-ea"/>
            </a:endParaRPr>
          </a:p>
        </p:txBody>
      </p:sp>
    </p:spTree>
    <p:extLst>
      <p:ext uri="{BB962C8B-B14F-4D97-AF65-F5344CB8AC3E}">
        <p14:creationId xmlns:p14="http://schemas.microsoft.com/office/powerpoint/2010/main" val="30699529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E6468B31-C475-4284-A723-36A0AF053758}" type="slidenum">
              <a:rPr kumimoji="0" lang="en-US" altLang="zh-TW" sz="1600" b="1" smtClean="0">
                <a:solidFill>
                  <a:srgbClr val="AD1F1F"/>
                </a:solidFill>
                <a:effectLst>
                  <a:outerShdw blurRad="38100" dist="38100" dir="2700000" algn="tl">
                    <a:srgbClr val="C0C0C0"/>
                  </a:outerShdw>
                </a:effectLst>
              </a:rPr>
              <a:pPr algn="r" eaLnBrk="1" hangingPunct="1">
                <a:defRPr/>
              </a:pPr>
              <a:t>62</a:t>
            </a:fld>
            <a:endParaRPr kumimoji="0" lang="en-US" altLang="zh-TW" sz="1600" b="1" smtClean="0">
              <a:solidFill>
                <a:srgbClr val="AD1F1F"/>
              </a:solidFill>
              <a:effectLst>
                <a:outerShdw blurRad="38100" dist="38100" dir="2700000" algn="tl">
                  <a:srgbClr val="C0C0C0"/>
                </a:outerShdw>
              </a:effectLst>
            </a:endParaRPr>
          </a:p>
        </p:txBody>
      </p:sp>
      <p:sp>
        <p:nvSpPr>
          <p:cNvPr id="7" name="文字方塊 6"/>
          <p:cNvSpPr txBox="1"/>
          <p:nvPr/>
        </p:nvSpPr>
        <p:spPr>
          <a:xfrm>
            <a:off x="152400" y="231031"/>
            <a:ext cx="8596064" cy="400110"/>
          </a:xfrm>
          <a:prstGeom prst="rect">
            <a:avLst/>
          </a:prstGeom>
          <a:noFill/>
        </p:spPr>
        <p:txBody>
          <a:bodyPr wrap="square">
            <a:spAutoFit/>
          </a:bodyPr>
          <a:lstStyle/>
          <a:p>
            <a:pPr algn="just">
              <a:defRPr/>
            </a:pPr>
            <a:r>
              <a:rPr lang="en-US" altLang="zh-TW" sz="2000" b="1" smtClean="0">
                <a:solidFill>
                  <a:srgbClr val="660033"/>
                </a:solidFill>
                <a:latin typeface="微軟正黑體" panose="020B0604030504040204" pitchFamily="34" charset="-120"/>
                <a:ea typeface="微軟正黑體" panose="020B0604030504040204" pitchFamily="34" charset="-120"/>
              </a:rPr>
              <a:t>[</a:t>
            </a:r>
            <a:r>
              <a:rPr lang="zh-TW" altLang="en-US" sz="2000" b="1">
                <a:solidFill>
                  <a:srgbClr val="660033"/>
                </a:solidFill>
                <a:latin typeface="微軟正黑體" panose="020B0604030504040204" pitchFamily="34" charset="-120"/>
                <a:ea typeface="微軟正黑體" panose="020B0604030504040204" pitchFamily="34" charset="-120"/>
              </a:rPr>
              <a:t>全國建築管理資訊</a:t>
            </a:r>
            <a:r>
              <a:rPr lang="zh-TW" altLang="en-US" sz="2000" b="1" smtClean="0">
                <a:solidFill>
                  <a:srgbClr val="660033"/>
                </a:solidFill>
                <a:latin typeface="微軟正黑體" panose="020B0604030504040204" pitchFamily="34" charset="-120"/>
                <a:ea typeface="微軟正黑體" panose="020B0604030504040204" pitchFamily="34" charset="-120"/>
              </a:rPr>
              <a:t>系統入口網</a:t>
            </a:r>
            <a:r>
              <a:rPr lang="en-US" altLang="zh-TW" sz="2000" b="1" smtClean="0">
                <a:solidFill>
                  <a:srgbClr val="660033"/>
                </a:solidFill>
                <a:latin typeface="微軟正黑體" panose="020B0604030504040204" pitchFamily="34" charset="-120"/>
                <a:ea typeface="微軟正黑體" panose="020B0604030504040204" pitchFamily="34" charset="-120"/>
              </a:rPr>
              <a:t>]/</a:t>
            </a:r>
            <a:r>
              <a:rPr lang="zh-TW" altLang="en-US" sz="2000" b="1" smtClean="0">
                <a:solidFill>
                  <a:srgbClr val="000066"/>
                </a:solidFill>
                <a:latin typeface="微軟正黑體" panose="020B0604030504040204" pitchFamily="34" charset="-120"/>
                <a:ea typeface="微軟正黑體" panose="020B0604030504040204" pitchFamily="34" charset="-120"/>
              </a:rPr>
              <a:t>營造業務</a:t>
            </a:r>
            <a:r>
              <a:rPr lang="en-US" altLang="zh-TW" sz="2000" b="1" smtClean="0">
                <a:solidFill>
                  <a:srgbClr val="000066"/>
                </a:solidFill>
                <a:latin typeface="微軟正黑體" panose="020B0604030504040204" pitchFamily="34" charset="-120"/>
                <a:ea typeface="微軟正黑體" panose="020B0604030504040204" pitchFamily="34" charset="-120"/>
              </a:rPr>
              <a:t>/</a:t>
            </a:r>
            <a:r>
              <a:rPr lang="zh-TW" altLang="en-US" sz="2000" b="1">
                <a:solidFill>
                  <a:srgbClr val="000066"/>
                </a:solidFill>
                <a:latin typeface="微軟正黑體" panose="020B0604030504040204" pitchFamily="34" charset="-120"/>
                <a:ea typeface="微軟正黑體" panose="020B0604030504040204" pitchFamily="34" charset="-120"/>
              </a:rPr>
              <a:t>營造業工地</a:t>
            </a:r>
            <a:r>
              <a:rPr lang="zh-TW" altLang="en-US" sz="2000" b="1" smtClean="0">
                <a:solidFill>
                  <a:srgbClr val="000066"/>
                </a:solidFill>
                <a:latin typeface="微軟正黑體" panose="020B0604030504040204" pitchFamily="34" charset="-120"/>
                <a:ea typeface="微軟正黑體" panose="020B0604030504040204" pitchFamily="34" charset="-120"/>
              </a:rPr>
              <a:t>主任執業</a:t>
            </a:r>
            <a:r>
              <a:rPr lang="zh-TW" altLang="en-US" sz="2000" b="1">
                <a:solidFill>
                  <a:srgbClr val="000066"/>
                </a:solidFill>
                <a:latin typeface="微軟正黑體" panose="020B0604030504040204" pitchFamily="34" charset="-120"/>
                <a:ea typeface="微軟正黑體" panose="020B0604030504040204" pitchFamily="34" charset="-120"/>
              </a:rPr>
              <a:t>證資料查詢</a:t>
            </a:r>
            <a:endParaRPr lang="zh-TW" altLang="en-US" sz="2000" b="1">
              <a:solidFill>
                <a:srgbClr val="FF0000"/>
              </a:solidFill>
              <a:latin typeface="微軟正黑體" panose="020B0604030504040204" pitchFamily="34" charset="-120"/>
              <a:ea typeface="微軟正黑體" panose="020B0604030504040204" pitchFamily="34" charset="-120"/>
            </a:endParaRPr>
          </a:p>
        </p:txBody>
      </p:sp>
      <p:grpSp>
        <p:nvGrpSpPr>
          <p:cNvPr id="6" name="群組 5"/>
          <p:cNvGrpSpPr/>
          <p:nvPr/>
        </p:nvGrpSpPr>
        <p:grpSpPr>
          <a:xfrm>
            <a:off x="107504" y="692696"/>
            <a:ext cx="8884096" cy="6028779"/>
            <a:chOff x="107504" y="692696"/>
            <a:chExt cx="8884096" cy="6028779"/>
          </a:xfrm>
        </p:grpSpPr>
        <p:pic>
          <p:nvPicPr>
            <p:cNvPr id="3" name="圖片 2"/>
            <p:cNvPicPr>
              <a:picLocks noChangeAspect="1"/>
            </p:cNvPicPr>
            <p:nvPr/>
          </p:nvPicPr>
          <p:blipFill>
            <a:blip r:embed="rId3"/>
            <a:stretch>
              <a:fillRect/>
            </a:stretch>
          </p:blipFill>
          <p:spPr>
            <a:xfrm>
              <a:off x="107504" y="692696"/>
              <a:ext cx="8884096" cy="6028779"/>
            </a:xfrm>
            <a:prstGeom prst="rect">
              <a:avLst/>
            </a:prstGeom>
            <a:ln>
              <a:solidFill>
                <a:srgbClr val="800000"/>
              </a:solidFill>
            </a:ln>
          </p:spPr>
        </p:pic>
        <p:sp>
          <p:nvSpPr>
            <p:cNvPr id="5" name="矩形 4"/>
            <p:cNvSpPr/>
            <p:nvPr/>
          </p:nvSpPr>
          <p:spPr>
            <a:xfrm>
              <a:off x="3779912" y="3645024"/>
              <a:ext cx="360040" cy="21602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251520" y="6453336"/>
              <a:ext cx="360040" cy="21602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619672" y="6453336"/>
              <a:ext cx="360040" cy="21602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 name="橢圓 9"/>
          <p:cNvSpPr/>
          <p:nvPr/>
        </p:nvSpPr>
        <p:spPr>
          <a:xfrm>
            <a:off x="7740352" y="5805264"/>
            <a:ext cx="1323256" cy="98640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079504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FA4F3C0-BBFE-4311-8459-ECB69FB42546}" type="slidenum">
              <a:rPr lang="en-US" altLang="zh-TW" sz="1400" smtClean="0">
                <a:solidFill>
                  <a:srgbClr val="AD1F1F"/>
                </a:solidFill>
                <a:latin typeface="Times New Roman" panose="02020603050405020304" pitchFamily="18" charset="0"/>
              </a:rPr>
              <a:pPr>
                <a:spcBef>
                  <a:spcPct val="0"/>
                </a:spcBef>
                <a:buClrTx/>
                <a:buSzTx/>
                <a:buFontTx/>
                <a:buNone/>
                <a:defRPr/>
              </a:pPr>
              <a:t>63</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5537"/>
            <a:ext cx="8496300"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600" b="1" smtClean="0">
                <a:solidFill>
                  <a:srgbClr val="000066"/>
                </a:solidFill>
                <a:latin typeface="+mj-ea"/>
                <a:ea typeface="+mj-ea"/>
              </a:rPr>
              <a:t>營造業法第</a:t>
            </a:r>
            <a:r>
              <a:rPr kumimoji="0" lang="en-US" altLang="zh-TW" sz="2600" b="1" smtClean="0">
                <a:solidFill>
                  <a:srgbClr val="000066"/>
                </a:solidFill>
                <a:latin typeface="+mj-ea"/>
                <a:ea typeface="+mj-ea"/>
              </a:rPr>
              <a:t>32</a:t>
            </a:r>
            <a:r>
              <a:rPr kumimoji="0" lang="zh-TW" altLang="en-US" sz="2600" b="1" smtClean="0">
                <a:solidFill>
                  <a:srgbClr val="000066"/>
                </a:solidFill>
                <a:latin typeface="+mj-ea"/>
                <a:ea typeface="+mj-ea"/>
              </a:rPr>
              <a:t>條</a:t>
            </a:r>
            <a:endParaRPr kumimoji="0" lang="en-US" altLang="zh-TW" sz="2600" b="1">
              <a:solidFill>
                <a:srgbClr val="000066"/>
              </a:solidFill>
              <a:latin typeface="+mj-ea"/>
              <a:ea typeface="+mj-ea"/>
            </a:endParaRPr>
          </a:p>
          <a:p>
            <a:pPr marL="268288"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營造業之</a:t>
            </a:r>
            <a:r>
              <a:rPr kumimoji="0" lang="zh-TW" altLang="en-US" sz="2600" b="1" u="sng">
                <a:solidFill>
                  <a:srgbClr val="006600"/>
                </a:solidFill>
                <a:latin typeface="+mj-ea"/>
                <a:ea typeface="+mj-ea"/>
              </a:rPr>
              <a:t>工地主任應負責辦理下列工作</a:t>
            </a:r>
            <a:r>
              <a:rPr kumimoji="0" lang="zh-TW" altLang="en-US" sz="2600" b="1">
                <a:solidFill>
                  <a:srgbClr val="0000FF"/>
                </a:solidFill>
                <a:latin typeface="+mj-ea"/>
                <a:ea typeface="+mj-ea"/>
              </a:rPr>
              <a:t>：</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一、依施工計畫書執行按圖施工。</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二、按日</a:t>
            </a:r>
            <a:r>
              <a:rPr kumimoji="0" lang="zh-TW" altLang="en-US" sz="2600" b="1" u="sng">
                <a:solidFill>
                  <a:srgbClr val="006600"/>
                </a:solidFill>
                <a:latin typeface="+mj-ea"/>
                <a:ea typeface="+mj-ea"/>
              </a:rPr>
              <a:t>填報施工日誌</a:t>
            </a:r>
            <a:r>
              <a:rPr kumimoji="0" lang="zh-TW" altLang="en-US" sz="2600" b="1">
                <a:solidFill>
                  <a:srgbClr val="0000FF"/>
                </a:solidFill>
                <a:latin typeface="+mj-ea"/>
                <a:ea typeface="+mj-ea"/>
              </a:rPr>
              <a:t>。</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三、</a:t>
            </a:r>
            <a:r>
              <a:rPr kumimoji="0" lang="zh-TW" altLang="en-US" sz="2600" b="1" u="sng">
                <a:solidFill>
                  <a:srgbClr val="006600"/>
                </a:solidFill>
                <a:latin typeface="+mj-ea"/>
                <a:ea typeface="+mj-ea"/>
              </a:rPr>
              <a:t>工地</a:t>
            </a:r>
            <a:r>
              <a:rPr kumimoji="0" lang="zh-TW" altLang="en-US" sz="2600" b="1">
                <a:solidFill>
                  <a:srgbClr val="0000FF"/>
                </a:solidFill>
                <a:latin typeface="+mj-ea"/>
                <a:ea typeface="+mj-ea"/>
              </a:rPr>
              <a:t>之人員、機具及材料等</a:t>
            </a:r>
            <a:r>
              <a:rPr kumimoji="0" lang="zh-TW" altLang="en-US" sz="2600" b="1" u="sng">
                <a:solidFill>
                  <a:srgbClr val="006600"/>
                </a:solidFill>
                <a:latin typeface="+mj-ea"/>
                <a:ea typeface="+mj-ea"/>
              </a:rPr>
              <a:t>管理</a:t>
            </a:r>
            <a:r>
              <a:rPr kumimoji="0" lang="zh-TW" altLang="en-US" sz="2600" b="1">
                <a:solidFill>
                  <a:srgbClr val="0000FF"/>
                </a:solidFill>
                <a:latin typeface="+mj-ea"/>
                <a:ea typeface="+mj-ea"/>
              </a:rPr>
              <a:t>。</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四、工地勞工</a:t>
            </a:r>
            <a:r>
              <a:rPr kumimoji="0" lang="zh-TW" altLang="en-US" sz="2600" b="1" u="sng">
                <a:solidFill>
                  <a:srgbClr val="006600"/>
                </a:solidFill>
                <a:latin typeface="+mj-ea"/>
                <a:ea typeface="+mj-ea"/>
              </a:rPr>
              <a:t>安全衛生</a:t>
            </a:r>
            <a:r>
              <a:rPr kumimoji="0" lang="zh-TW" altLang="en-US" sz="2600" b="1">
                <a:solidFill>
                  <a:srgbClr val="0000FF"/>
                </a:solidFill>
                <a:latin typeface="+mj-ea"/>
                <a:ea typeface="+mj-ea"/>
              </a:rPr>
              <a:t>事項之</a:t>
            </a:r>
            <a:r>
              <a:rPr kumimoji="0" lang="zh-TW" altLang="en-US" sz="2600" b="1" u="sng">
                <a:solidFill>
                  <a:srgbClr val="006600"/>
                </a:solidFill>
                <a:latin typeface="+mj-ea"/>
                <a:ea typeface="+mj-ea"/>
              </a:rPr>
              <a:t>督導</a:t>
            </a:r>
            <a:r>
              <a:rPr kumimoji="0" lang="zh-TW" altLang="en-US" sz="2600" b="1">
                <a:solidFill>
                  <a:srgbClr val="0000FF"/>
                </a:solidFill>
                <a:latin typeface="+mj-ea"/>
                <a:ea typeface="+mj-ea"/>
              </a:rPr>
              <a:t>、公共</a:t>
            </a:r>
            <a:r>
              <a:rPr kumimoji="0" lang="zh-TW" altLang="en-US" sz="2600" b="1" u="sng">
                <a:solidFill>
                  <a:srgbClr val="006600"/>
                </a:solidFill>
                <a:latin typeface="+mj-ea"/>
                <a:ea typeface="+mj-ea"/>
              </a:rPr>
              <a:t>環境</a:t>
            </a:r>
            <a:r>
              <a:rPr kumimoji="0" lang="zh-TW" altLang="en-US" sz="2600" b="1">
                <a:solidFill>
                  <a:srgbClr val="0000FF"/>
                </a:solidFill>
                <a:latin typeface="+mj-ea"/>
                <a:ea typeface="+mj-ea"/>
              </a:rPr>
              <a:t>與</a:t>
            </a:r>
            <a:r>
              <a:rPr kumimoji="0" lang="zh-TW" altLang="en-US" sz="2600" b="1" u="sng">
                <a:solidFill>
                  <a:srgbClr val="006600"/>
                </a:solidFill>
                <a:latin typeface="+mj-ea"/>
                <a:ea typeface="+mj-ea"/>
              </a:rPr>
              <a:t>安全之維護</a:t>
            </a:r>
            <a:r>
              <a:rPr kumimoji="0" lang="zh-TW" altLang="en-US" sz="2600" b="1">
                <a:solidFill>
                  <a:srgbClr val="0000FF"/>
                </a:solidFill>
                <a:latin typeface="+mj-ea"/>
                <a:ea typeface="+mj-ea"/>
              </a:rPr>
              <a:t>及其他工地</a:t>
            </a:r>
            <a:r>
              <a:rPr kumimoji="0" lang="zh-TW" altLang="en-US" sz="2600" b="1" smtClean="0">
                <a:solidFill>
                  <a:srgbClr val="0000FF"/>
                </a:solidFill>
                <a:latin typeface="+mj-ea"/>
                <a:ea typeface="+mj-ea"/>
              </a:rPr>
              <a:t>行政</a:t>
            </a:r>
            <a:r>
              <a:rPr kumimoji="0" lang="zh-TW" altLang="en-US" sz="2600" b="1">
                <a:solidFill>
                  <a:srgbClr val="0000FF"/>
                </a:solidFill>
                <a:latin typeface="+mj-ea"/>
                <a:ea typeface="+mj-ea"/>
              </a:rPr>
              <a:t>事務。</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五、工地遇</a:t>
            </a:r>
            <a:r>
              <a:rPr kumimoji="0" lang="zh-TW" altLang="en-US" sz="2600" b="1" u="sng">
                <a:solidFill>
                  <a:srgbClr val="006600"/>
                </a:solidFill>
                <a:latin typeface="+mj-ea"/>
                <a:ea typeface="+mj-ea"/>
              </a:rPr>
              <a:t>緊急異常狀況之通報</a:t>
            </a:r>
            <a:r>
              <a:rPr kumimoji="0" lang="zh-TW" altLang="en-US" sz="2600" b="1">
                <a:solidFill>
                  <a:srgbClr val="0000FF"/>
                </a:solidFill>
                <a:latin typeface="+mj-ea"/>
                <a:ea typeface="+mj-ea"/>
              </a:rPr>
              <a:t>。</a:t>
            </a:r>
          </a:p>
          <a:p>
            <a:pPr marL="981075" indent="-7127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六、其他依法令規定應辦理之事項。</a:t>
            </a:r>
          </a:p>
          <a:p>
            <a:pPr marL="268288"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a:solidFill>
                  <a:srgbClr val="0000FF"/>
                </a:solidFill>
                <a:latin typeface="+mj-ea"/>
                <a:ea typeface="+mj-ea"/>
              </a:rPr>
              <a:t>營造業承攬之工程，</a:t>
            </a:r>
            <a:r>
              <a:rPr kumimoji="0" lang="zh-TW" altLang="en-US" sz="2600" b="1" u="sng">
                <a:solidFill>
                  <a:srgbClr val="006600"/>
                </a:solidFill>
                <a:uFill>
                  <a:solidFill>
                    <a:srgbClr val="800000"/>
                  </a:solidFill>
                </a:uFill>
                <a:latin typeface="+mj-ea"/>
                <a:ea typeface="+mj-ea"/>
              </a:rPr>
              <a:t>免</a:t>
            </a:r>
            <a:r>
              <a:rPr kumimoji="0" lang="zh-TW" altLang="en-US" sz="2600" b="1">
                <a:solidFill>
                  <a:srgbClr val="0000FF"/>
                </a:solidFill>
                <a:latin typeface="+mj-ea"/>
                <a:ea typeface="+mj-ea"/>
              </a:rPr>
              <a:t>依</a:t>
            </a:r>
            <a:r>
              <a:rPr kumimoji="0" lang="zh-TW" altLang="en-US" sz="2600" b="1" smtClean="0">
                <a:solidFill>
                  <a:srgbClr val="0000FF"/>
                </a:solidFill>
                <a:latin typeface="+mj-ea"/>
                <a:ea typeface="+mj-ea"/>
              </a:rPr>
              <a:t>第</a:t>
            </a:r>
            <a:r>
              <a:rPr kumimoji="0" lang="en-US" altLang="zh-TW" sz="2600" b="1" smtClean="0">
                <a:solidFill>
                  <a:srgbClr val="0000FF"/>
                </a:solidFill>
                <a:latin typeface="+mj-ea"/>
                <a:ea typeface="+mj-ea"/>
              </a:rPr>
              <a:t>30</a:t>
            </a:r>
            <a:r>
              <a:rPr kumimoji="0" lang="zh-TW" altLang="en-US" sz="2600" b="1" smtClean="0">
                <a:solidFill>
                  <a:srgbClr val="0000FF"/>
                </a:solidFill>
                <a:latin typeface="+mj-ea"/>
                <a:ea typeface="+mj-ea"/>
              </a:rPr>
              <a:t>條</a:t>
            </a:r>
            <a:r>
              <a:rPr kumimoji="0" lang="zh-TW" altLang="en-US" sz="2600" b="1">
                <a:solidFill>
                  <a:srgbClr val="0000FF"/>
                </a:solidFill>
                <a:latin typeface="+mj-ea"/>
                <a:ea typeface="+mj-ea"/>
              </a:rPr>
              <a:t>規定</a:t>
            </a:r>
            <a:r>
              <a:rPr kumimoji="0" lang="zh-TW" altLang="en-US" sz="2600" b="1" u="sng">
                <a:solidFill>
                  <a:srgbClr val="006600"/>
                </a:solidFill>
                <a:uFill>
                  <a:solidFill>
                    <a:srgbClr val="800000"/>
                  </a:solidFill>
                </a:uFill>
                <a:latin typeface="+mj-ea"/>
                <a:ea typeface="+mj-ea"/>
              </a:rPr>
              <a:t>置工地主任者</a:t>
            </a:r>
            <a:r>
              <a:rPr kumimoji="0" lang="zh-TW" altLang="en-US" sz="2600" b="1">
                <a:solidFill>
                  <a:srgbClr val="0000FF"/>
                </a:solidFill>
                <a:latin typeface="+mj-ea"/>
                <a:ea typeface="+mj-ea"/>
              </a:rPr>
              <a:t>，前項工作，</a:t>
            </a:r>
            <a:r>
              <a:rPr kumimoji="0" lang="zh-TW" altLang="en-US" sz="2600" b="1" u="sng">
                <a:solidFill>
                  <a:srgbClr val="006600"/>
                </a:solidFill>
                <a:uFill>
                  <a:solidFill>
                    <a:srgbClr val="800000"/>
                  </a:solidFill>
                </a:uFill>
                <a:latin typeface="+mj-ea"/>
                <a:ea typeface="+mj-ea"/>
              </a:rPr>
              <a:t>應由專任工程人員或指定專人為之</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a:p>
            <a:pPr algn="just" eaLnBrk="1" hangingPunct="1">
              <a:spcBef>
                <a:spcPts val="1200"/>
              </a:spcBef>
              <a:buClr>
                <a:srgbClr val="000066"/>
              </a:buClr>
              <a:buSzPct val="85000"/>
              <a:buFont typeface="Wingdings" panose="05000000000000000000" pitchFamily="2" charset="2"/>
              <a:buChar char="l"/>
              <a:tabLst>
                <a:tab pos="5375275" algn="l"/>
              </a:tabLst>
              <a:defRPr/>
            </a:pPr>
            <a:r>
              <a:rPr kumimoji="0" lang="zh-TW" altLang="en-US" sz="2600" b="1">
                <a:solidFill>
                  <a:srgbClr val="000066"/>
                </a:solidFill>
                <a:latin typeface="+mj-ea"/>
                <a:ea typeface="+mj-ea"/>
              </a:rPr>
              <a:t>營造業法第</a:t>
            </a:r>
            <a:r>
              <a:rPr kumimoji="0" lang="en-US" altLang="zh-TW" sz="2600" b="1" smtClean="0">
                <a:solidFill>
                  <a:srgbClr val="000066"/>
                </a:solidFill>
                <a:latin typeface="+mj-ea"/>
                <a:ea typeface="+mj-ea"/>
              </a:rPr>
              <a:t>36</a:t>
            </a:r>
            <a:r>
              <a:rPr kumimoji="0" lang="zh-TW" altLang="en-US" sz="2600" b="1" smtClean="0">
                <a:solidFill>
                  <a:srgbClr val="000066"/>
                </a:solidFill>
                <a:latin typeface="+mj-ea"/>
                <a:ea typeface="+mj-ea"/>
              </a:rPr>
              <a:t>條</a:t>
            </a:r>
            <a:endParaRPr kumimoji="0" lang="en-US" altLang="zh-TW" sz="2600" b="1">
              <a:solidFill>
                <a:srgbClr val="000066"/>
              </a:solidFill>
              <a:latin typeface="+mj-ea"/>
              <a:ea typeface="+mj-ea"/>
            </a:endParaRPr>
          </a:p>
          <a:p>
            <a:pPr marL="268288"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600" b="1" u="heavy">
                <a:solidFill>
                  <a:srgbClr val="0000FF"/>
                </a:solidFill>
                <a:uFill>
                  <a:solidFill>
                    <a:srgbClr val="800000"/>
                  </a:solidFill>
                </a:uFill>
                <a:latin typeface="+mj-ea"/>
                <a:ea typeface="+mj-ea"/>
              </a:rPr>
              <a:t>土木包工業負責人，應負責</a:t>
            </a:r>
            <a:r>
              <a:rPr kumimoji="0" lang="zh-TW" altLang="en-US" sz="2600" b="1" u="heavy" smtClean="0">
                <a:solidFill>
                  <a:srgbClr val="0000FF"/>
                </a:solidFill>
                <a:uFill>
                  <a:solidFill>
                    <a:srgbClr val="800000"/>
                  </a:solidFill>
                </a:uFill>
                <a:latin typeface="+mj-ea"/>
                <a:ea typeface="+mj-ea"/>
              </a:rPr>
              <a:t>第</a:t>
            </a:r>
            <a:r>
              <a:rPr kumimoji="0" lang="en-US" altLang="zh-TW" sz="2600" b="1" u="heavy" smtClean="0">
                <a:solidFill>
                  <a:srgbClr val="0000FF"/>
                </a:solidFill>
                <a:uFill>
                  <a:solidFill>
                    <a:srgbClr val="800000"/>
                  </a:solidFill>
                </a:uFill>
                <a:latin typeface="+mj-ea"/>
                <a:ea typeface="+mj-ea"/>
              </a:rPr>
              <a:t>32</a:t>
            </a:r>
            <a:r>
              <a:rPr kumimoji="0" lang="zh-TW" altLang="en-US" sz="2600" b="1" u="heavy" smtClean="0">
                <a:solidFill>
                  <a:srgbClr val="0000FF"/>
                </a:solidFill>
                <a:uFill>
                  <a:solidFill>
                    <a:srgbClr val="800000"/>
                  </a:solidFill>
                </a:uFill>
                <a:latin typeface="+mj-ea"/>
                <a:ea typeface="+mj-ea"/>
              </a:rPr>
              <a:t>條</a:t>
            </a:r>
            <a:r>
              <a:rPr kumimoji="0" lang="zh-TW" altLang="en-US" sz="2600" b="1" u="heavy">
                <a:solidFill>
                  <a:srgbClr val="0000FF"/>
                </a:solidFill>
                <a:uFill>
                  <a:solidFill>
                    <a:srgbClr val="800000"/>
                  </a:solidFill>
                </a:uFill>
                <a:latin typeface="+mj-ea"/>
                <a:ea typeface="+mj-ea"/>
              </a:rPr>
              <a:t>所定工地主任及前條所定專任</a:t>
            </a:r>
            <a:r>
              <a:rPr kumimoji="0" lang="zh-TW" altLang="en-US" sz="2600" b="1" u="heavy" smtClean="0">
                <a:solidFill>
                  <a:srgbClr val="0000FF"/>
                </a:solidFill>
                <a:uFill>
                  <a:solidFill>
                    <a:srgbClr val="800000"/>
                  </a:solidFill>
                </a:uFill>
                <a:latin typeface="+mj-ea"/>
                <a:ea typeface="+mj-ea"/>
              </a:rPr>
              <a:t>工程人員</a:t>
            </a:r>
            <a:r>
              <a:rPr kumimoji="0" lang="zh-TW" altLang="en-US" sz="2600" b="1" u="heavy">
                <a:solidFill>
                  <a:srgbClr val="0000FF"/>
                </a:solidFill>
                <a:uFill>
                  <a:solidFill>
                    <a:srgbClr val="800000"/>
                  </a:solidFill>
                </a:uFill>
                <a:latin typeface="+mj-ea"/>
                <a:ea typeface="+mj-ea"/>
              </a:rPr>
              <a:t>應負責辦理之工作</a:t>
            </a:r>
            <a:r>
              <a:rPr kumimoji="0" lang="zh-TW" altLang="en-US" sz="2600" b="1">
                <a:solidFill>
                  <a:srgbClr val="0000FF"/>
                </a:solidFill>
                <a:latin typeface="+mj-ea"/>
                <a:ea typeface="+mj-ea"/>
              </a:rPr>
              <a:t>。</a:t>
            </a:r>
            <a:endParaRPr kumimoji="0" lang="en-US" altLang="zh-TW" sz="2600" b="1" smtClean="0">
              <a:solidFill>
                <a:srgbClr val="0000FF"/>
              </a:solidFill>
              <a:latin typeface="+mj-ea"/>
              <a:ea typeface="+mj-ea"/>
            </a:endParaRPr>
          </a:p>
        </p:txBody>
      </p:sp>
      <p:sp>
        <p:nvSpPr>
          <p:cNvPr id="8" name="文字方塊 7"/>
          <p:cNvSpPr txBox="1"/>
          <p:nvPr/>
        </p:nvSpPr>
        <p:spPr>
          <a:xfrm>
            <a:off x="395536" y="404664"/>
            <a:ext cx="4339650" cy="646331"/>
          </a:xfrm>
          <a:prstGeom prst="rect">
            <a:avLst/>
          </a:prstGeom>
          <a:noFill/>
        </p:spPr>
        <p:txBody>
          <a:bodyPr wrap="none">
            <a:spAutoFit/>
          </a:bodyPr>
          <a:lstStyle/>
          <a:p>
            <a:pPr>
              <a:defRPr/>
            </a:pPr>
            <a:r>
              <a:rPr lang="zh-TW" altLang="en-US" sz="3600" b="1" smtClean="0">
                <a:solidFill>
                  <a:srgbClr val="000066"/>
                </a:solidFill>
                <a:latin typeface="+mj-ea"/>
                <a:ea typeface="+mj-ea"/>
              </a:rPr>
              <a:t>營造業工地主任職責</a:t>
            </a:r>
            <a:endParaRPr lang="zh-TW" altLang="en-US" sz="3600">
              <a:solidFill>
                <a:srgbClr val="000066"/>
              </a:solidFill>
              <a:latin typeface="+mj-ea"/>
              <a:ea typeface="+mj-ea"/>
            </a:endParaRPr>
          </a:p>
        </p:txBody>
      </p:sp>
    </p:spTree>
    <p:extLst>
      <p:ext uri="{BB962C8B-B14F-4D97-AF65-F5344CB8AC3E}">
        <p14:creationId xmlns:p14="http://schemas.microsoft.com/office/powerpoint/2010/main" val="13328524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p:cNvSpPr txBox="1">
            <a:spLocks noGrp="1"/>
          </p:cNvSpPr>
          <p:nvPr/>
        </p:nvSpPr>
        <p:spPr>
          <a:xfrm>
            <a:off x="8229600" y="6473825"/>
            <a:ext cx="758825" cy="247650"/>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A4C813FE-96A4-43C9-808E-FBF4EAFBE584}" type="slidenum">
              <a:rPr kumimoji="0" lang="en-US" altLang="zh-TW" sz="1400" b="1" smtClean="0">
                <a:solidFill>
                  <a:srgbClr val="AD1F1F"/>
                </a:solidFill>
                <a:effectLst>
                  <a:outerShdw blurRad="38100" dist="38100" dir="2700000" algn="tl">
                    <a:srgbClr val="C0C0C0"/>
                  </a:outerShdw>
                </a:effectLst>
              </a:rPr>
              <a:pPr algn="r" eaLnBrk="1" hangingPunct="1">
                <a:defRPr/>
              </a:pPr>
              <a:t>64</a:t>
            </a:fld>
            <a:endParaRPr kumimoji="0" lang="en-US" altLang="zh-TW" sz="1400" b="1" smtClean="0">
              <a:solidFill>
                <a:srgbClr val="AD1F1F"/>
              </a:solidFill>
              <a:effectLst>
                <a:outerShdw blurRad="38100" dist="38100" dir="2700000" algn="tl">
                  <a:srgbClr val="C0C0C0"/>
                </a:outerShdw>
              </a:effectLst>
            </a:endParaRPr>
          </a:p>
        </p:txBody>
      </p:sp>
      <p:sp>
        <p:nvSpPr>
          <p:cNvPr id="98315" name="Rectangle 11"/>
          <p:cNvSpPr>
            <a:spLocks noChangeArrowheads="1"/>
          </p:cNvSpPr>
          <p:nvPr/>
        </p:nvSpPr>
        <p:spPr bwMode="auto">
          <a:xfrm>
            <a:off x="359533" y="1160748"/>
            <a:ext cx="8498718" cy="5697252"/>
          </a:xfrm>
          <a:prstGeom prst="rect">
            <a:avLst/>
          </a:prstGeom>
          <a:noFill/>
          <a:ln w="9525">
            <a:noFill/>
            <a:miter lim="800000"/>
            <a:headEnd/>
            <a:tailEnd/>
          </a:ln>
          <a:effectLst/>
        </p:spPr>
        <p:txBody>
          <a:bodyPr/>
          <a:lstStyle/>
          <a:p>
            <a:pPr marL="363538" indent="-363538" algn="just" eaLnBrk="1" hangingPunct="1">
              <a:lnSpc>
                <a:spcPts val="4000"/>
              </a:lnSpc>
              <a:spcBef>
                <a:spcPts val="0"/>
              </a:spcBef>
              <a:buClr>
                <a:srgbClr val="C00000"/>
              </a:buClr>
              <a:buSzPct val="75000"/>
              <a:buFont typeface="Wingdings" panose="05000000000000000000" pitchFamily="2" charset="2"/>
              <a:buChar char="n"/>
              <a:defRPr/>
            </a:pPr>
            <a:r>
              <a:rPr lang="zh-TW" altLang="en-US" sz="3100" b="1">
                <a:solidFill>
                  <a:srgbClr val="006600"/>
                </a:solidFill>
                <a:latin typeface="微軟正黑體" panose="020B0604030504040204" pitchFamily="34" charset="-120"/>
                <a:ea typeface="微軟正黑體" panose="020B0604030504040204" pitchFamily="34" charset="-120"/>
              </a:rPr>
              <a:t>營造業</a:t>
            </a:r>
            <a:r>
              <a:rPr lang="zh-TW" altLang="en-US" sz="3100" b="1" smtClean="0">
                <a:solidFill>
                  <a:srgbClr val="006600"/>
                </a:solidFill>
                <a:latin typeface="微軟正黑體" panose="020B0604030504040204" pitchFamily="34" charset="-120"/>
                <a:ea typeface="微軟正黑體" panose="020B0604030504040204" pitchFamily="34" charset="-120"/>
              </a:rPr>
              <a:t>法細則第</a:t>
            </a:r>
            <a:r>
              <a:rPr lang="en-US" altLang="zh-TW" sz="3100" b="1" smtClean="0">
                <a:solidFill>
                  <a:srgbClr val="006600"/>
                </a:solidFill>
                <a:latin typeface="微軟正黑體" panose="020B0604030504040204" pitchFamily="34" charset="-120"/>
                <a:ea typeface="微軟正黑體" panose="020B0604030504040204" pitchFamily="34" charset="-120"/>
              </a:rPr>
              <a:t>18</a:t>
            </a:r>
            <a:r>
              <a:rPr lang="zh-TW" altLang="en-US" sz="3100" b="1">
                <a:solidFill>
                  <a:srgbClr val="006600"/>
                </a:solidFill>
                <a:latin typeface="微軟正黑體" panose="020B0604030504040204" pitchFamily="34" charset="-120"/>
                <a:ea typeface="微軟正黑體" panose="020B0604030504040204" pitchFamily="34" charset="-120"/>
              </a:rPr>
              <a:t>條：</a:t>
            </a:r>
            <a:r>
              <a:rPr lang="zh-TW" altLang="en-US" sz="3100" b="1">
                <a:solidFill>
                  <a:srgbClr val="0000FF"/>
                </a:solidFill>
                <a:latin typeface="微軟正黑體" panose="020B0604030504040204" pitchFamily="34" charset="-120"/>
                <a:ea typeface="微軟正黑體" panose="020B0604030504040204" pitchFamily="34" charset="-120"/>
              </a:rPr>
              <a:t>本法</a:t>
            </a:r>
            <a:r>
              <a:rPr lang="zh-TW" altLang="en-US" sz="3100" b="1" smtClean="0">
                <a:solidFill>
                  <a:srgbClr val="0000FF"/>
                </a:solidFill>
                <a:latin typeface="微軟正黑體" panose="020B0604030504040204" pitchFamily="34" charset="-120"/>
                <a:ea typeface="微軟正黑體" panose="020B0604030504040204" pitchFamily="34" charset="-120"/>
              </a:rPr>
              <a:t>第</a:t>
            </a:r>
            <a:r>
              <a:rPr lang="en-US" altLang="zh-TW" sz="3100" b="1" smtClean="0">
                <a:solidFill>
                  <a:srgbClr val="0000FF"/>
                </a:solidFill>
                <a:latin typeface="微軟正黑體" panose="020B0604030504040204" pitchFamily="34" charset="-120"/>
                <a:ea typeface="微軟正黑體" panose="020B0604030504040204" pitchFamily="34" charset="-120"/>
              </a:rPr>
              <a:t>30</a:t>
            </a:r>
            <a:r>
              <a:rPr lang="zh-TW" altLang="en-US" sz="3100" b="1" smtClean="0">
                <a:solidFill>
                  <a:srgbClr val="0000FF"/>
                </a:solidFill>
                <a:latin typeface="微軟正黑體" panose="020B0604030504040204" pitchFamily="34" charset="-120"/>
                <a:ea typeface="微軟正黑體" panose="020B0604030504040204" pitchFamily="34" charset="-120"/>
              </a:rPr>
              <a:t>條</a:t>
            </a:r>
            <a:r>
              <a:rPr lang="zh-TW" altLang="en-US" sz="3100" b="1">
                <a:solidFill>
                  <a:srgbClr val="0000FF"/>
                </a:solidFill>
                <a:latin typeface="微軟正黑體" panose="020B0604030504040204" pitchFamily="34" charset="-120"/>
                <a:ea typeface="微軟正黑體" panose="020B0604030504040204" pitchFamily="34" charset="-120"/>
              </a:rPr>
              <a:t>所定應置工地主任之工程金額或規模如下：</a:t>
            </a:r>
          </a:p>
          <a:p>
            <a:pPr marL="355600" lvl="1" algn="just" eaLnBrk="1" hangingPunct="1">
              <a:lnSpc>
                <a:spcPts val="3800"/>
              </a:lnSpc>
              <a:spcBef>
                <a:spcPts val="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一、承攬金額新</a:t>
            </a:r>
            <a:r>
              <a:rPr lang="zh-TW" altLang="en-US" sz="2600" b="1" smtClean="0">
                <a:solidFill>
                  <a:srgbClr val="100278"/>
                </a:solidFill>
                <a:latin typeface="微軟正黑體" panose="020B0604030504040204" pitchFamily="34" charset="-120"/>
                <a:ea typeface="微軟正黑體" panose="020B0604030504040204" pitchFamily="34" charset="-120"/>
              </a:rPr>
              <a:t>臺幣</a:t>
            </a:r>
            <a:r>
              <a:rPr lang="en-US" altLang="zh-TW" sz="2600" b="1" smtClean="0">
                <a:solidFill>
                  <a:srgbClr val="100278"/>
                </a:solidFill>
                <a:latin typeface="微軟正黑體" panose="020B0604030504040204" pitchFamily="34" charset="-120"/>
                <a:ea typeface="微軟正黑體" panose="020B0604030504040204" pitchFamily="34" charset="-120"/>
              </a:rPr>
              <a:t>5,000</a:t>
            </a:r>
            <a:r>
              <a:rPr lang="zh-TW" altLang="en-US" sz="2600" b="1" smtClean="0">
                <a:solidFill>
                  <a:srgbClr val="100278"/>
                </a:solidFill>
                <a:latin typeface="微軟正黑體" panose="020B0604030504040204" pitchFamily="34" charset="-120"/>
                <a:ea typeface="微軟正黑體" panose="020B0604030504040204" pitchFamily="34" charset="-120"/>
              </a:rPr>
              <a:t>萬</a:t>
            </a:r>
            <a:r>
              <a:rPr lang="zh-TW" altLang="en-US" sz="2600" b="1">
                <a:solidFill>
                  <a:srgbClr val="100278"/>
                </a:solidFill>
                <a:latin typeface="微軟正黑體" panose="020B0604030504040204" pitchFamily="34" charset="-120"/>
                <a:ea typeface="微軟正黑體" panose="020B0604030504040204" pitchFamily="34" charset="-120"/>
              </a:rPr>
              <a:t>元以上之工程。</a:t>
            </a:r>
          </a:p>
          <a:p>
            <a:pPr marL="355600" lvl="1" algn="just" eaLnBrk="1" hangingPunct="1">
              <a:lnSpc>
                <a:spcPts val="3800"/>
              </a:lnSpc>
              <a:spcBef>
                <a:spcPts val="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二、建築物</a:t>
            </a:r>
            <a:r>
              <a:rPr lang="zh-TW" altLang="en-US" sz="2600" b="1" smtClean="0">
                <a:solidFill>
                  <a:srgbClr val="100278"/>
                </a:solidFill>
                <a:latin typeface="微軟正黑體" panose="020B0604030504040204" pitchFamily="34" charset="-120"/>
                <a:ea typeface="微軟正黑體" panose="020B0604030504040204" pitchFamily="34" charset="-120"/>
              </a:rPr>
              <a:t>高度</a:t>
            </a:r>
            <a:r>
              <a:rPr lang="en-US" altLang="zh-TW" sz="2600" b="1" smtClean="0">
                <a:solidFill>
                  <a:srgbClr val="100278"/>
                </a:solidFill>
                <a:latin typeface="微軟正黑體" panose="020B0604030504040204" pitchFamily="34" charset="-120"/>
                <a:ea typeface="微軟正黑體" panose="020B0604030504040204" pitchFamily="34" charset="-120"/>
              </a:rPr>
              <a:t>36</a:t>
            </a:r>
            <a:r>
              <a:rPr lang="zh-TW" altLang="en-US" sz="2600" b="1" smtClean="0">
                <a:solidFill>
                  <a:srgbClr val="100278"/>
                </a:solidFill>
                <a:latin typeface="微軟正黑體" panose="020B0604030504040204" pitchFamily="34" charset="-120"/>
                <a:ea typeface="微軟正黑體" panose="020B0604030504040204" pitchFamily="34" charset="-120"/>
              </a:rPr>
              <a:t>公尺</a:t>
            </a:r>
            <a:r>
              <a:rPr lang="zh-TW" altLang="en-US" sz="2600" b="1">
                <a:solidFill>
                  <a:srgbClr val="100278"/>
                </a:solidFill>
                <a:latin typeface="微軟正黑體" panose="020B0604030504040204" pitchFamily="34" charset="-120"/>
                <a:ea typeface="微軟正黑體" panose="020B0604030504040204" pitchFamily="34" charset="-120"/>
              </a:rPr>
              <a:t>以上之工程。</a:t>
            </a:r>
          </a:p>
          <a:p>
            <a:pPr marL="355600" lvl="1" algn="just" eaLnBrk="1" hangingPunct="1">
              <a:lnSpc>
                <a:spcPts val="3800"/>
              </a:lnSpc>
              <a:spcBef>
                <a:spcPts val="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三、建築物地下室</a:t>
            </a:r>
            <a:r>
              <a:rPr lang="zh-TW" altLang="en-US" sz="2600" b="1" smtClean="0">
                <a:solidFill>
                  <a:srgbClr val="100278"/>
                </a:solidFill>
                <a:latin typeface="微軟正黑體" panose="020B0604030504040204" pitchFamily="34" charset="-120"/>
                <a:ea typeface="微軟正黑體" panose="020B0604030504040204" pitchFamily="34" charset="-120"/>
              </a:rPr>
              <a:t>開挖</a:t>
            </a:r>
            <a:r>
              <a:rPr lang="en-US" altLang="zh-TW" sz="2600" b="1" smtClean="0">
                <a:solidFill>
                  <a:srgbClr val="100278"/>
                </a:solidFill>
                <a:latin typeface="微軟正黑體" panose="020B0604030504040204" pitchFamily="34" charset="-120"/>
                <a:ea typeface="微軟正黑體" panose="020B0604030504040204" pitchFamily="34" charset="-120"/>
              </a:rPr>
              <a:t>10</a:t>
            </a:r>
            <a:r>
              <a:rPr lang="zh-TW" altLang="en-US" sz="2600" b="1" smtClean="0">
                <a:solidFill>
                  <a:srgbClr val="100278"/>
                </a:solidFill>
                <a:latin typeface="微軟正黑體" panose="020B0604030504040204" pitchFamily="34" charset="-120"/>
                <a:ea typeface="微軟正黑體" panose="020B0604030504040204" pitchFamily="34" charset="-120"/>
              </a:rPr>
              <a:t>公尺</a:t>
            </a:r>
            <a:r>
              <a:rPr lang="zh-TW" altLang="en-US" sz="2600" b="1">
                <a:solidFill>
                  <a:srgbClr val="100278"/>
                </a:solidFill>
                <a:latin typeface="微軟正黑體" panose="020B0604030504040204" pitchFamily="34" charset="-120"/>
                <a:ea typeface="微軟正黑體" panose="020B0604030504040204" pitchFamily="34" charset="-120"/>
              </a:rPr>
              <a:t>以上之工程。</a:t>
            </a:r>
          </a:p>
          <a:p>
            <a:pPr marL="355600" lvl="1" algn="just" eaLnBrk="1" hangingPunct="1">
              <a:lnSpc>
                <a:spcPts val="3800"/>
              </a:lnSpc>
              <a:spcBef>
                <a:spcPts val="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四、橋樑柱跨</a:t>
            </a:r>
            <a:r>
              <a:rPr lang="zh-TW" altLang="en-US" sz="2600" b="1" smtClean="0">
                <a:solidFill>
                  <a:srgbClr val="100278"/>
                </a:solidFill>
                <a:latin typeface="微軟正黑體" panose="020B0604030504040204" pitchFamily="34" charset="-120"/>
                <a:ea typeface="微軟正黑體" panose="020B0604030504040204" pitchFamily="34" charset="-120"/>
              </a:rPr>
              <a:t>距</a:t>
            </a:r>
            <a:r>
              <a:rPr lang="en-US" altLang="zh-TW" sz="2600" b="1" smtClean="0">
                <a:solidFill>
                  <a:srgbClr val="100278"/>
                </a:solidFill>
                <a:latin typeface="微軟正黑體" panose="020B0604030504040204" pitchFamily="34" charset="-120"/>
                <a:ea typeface="微軟正黑體" panose="020B0604030504040204" pitchFamily="34" charset="-120"/>
              </a:rPr>
              <a:t>25</a:t>
            </a:r>
            <a:r>
              <a:rPr lang="zh-TW" altLang="en-US" sz="2600" b="1" smtClean="0">
                <a:solidFill>
                  <a:srgbClr val="100278"/>
                </a:solidFill>
                <a:latin typeface="微軟正黑體" panose="020B0604030504040204" pitchFamily="34" charset="-120"/>
                <a:ea typeface="微軟正黑體" panose="020B0604030504040204" pitchFamily="34" charset="-120"/>
              </a:rPr>
              <a:t>公尺</a:t>
            </a:r>
            <a:r>
              <a:rPr lang="zh-TW" altLang="en-US" sz="2600" b="1">
                <a:solidFill>
                  <a:srgbClr val="100278"/>
                </a:solidFill>
                <a:latin typeface="微軟正黑體" panose="020B0604030504040204" pitchFamily="34" charset="-120"/>
                <a:ea typeface="微軟正黑體" panose="020B0604030504040204" pitchFamily="34" charset="-120"/>
              </a:rPr>
              <a:t>以上之工程</a:t>
            </a:r>
            <a:r>
              <a:rPr lang="zh-TW" altLang="en-US" sz="2600" b="1" smtClean="0">
                <a:solidFill>
                  <a:srgbClr val="100278"/>
                </a:solidFill>
                <a:latin typeface="微軟正黑體" panose="020B0604030504040204" pitchFamily="34" charset="-120"/>
                <a:ea typeface="微軟正黑體" panose="020B0604030504040204" pitchFamily="34" charset="-120"/>
              </a:rPr>
              <a:t>。</a:t>
            </a:r>
            <a:endParaRPr lang="en-US" altLang="zh-TW" sz="2600" b="1" smtClean="0">
              <a:solidFill>
                <a:srgbClr val="100278"/>
              </a:solidFill>
              <a:latin typeface="微軟正黑體" panose="020B0604030504040204" pitchFamily="34" charset="-120"/>
              <a:ea typeface="微軟正黑體" panose="020B0604030504040204" pitchFamily="34" charset="-120"/>
            </a:endParaRPr>
          </a:p>
          <a:p>
            <a:pPr marL="363538" indent="-363538" algn="just" eaLnBrk="1" hangingPunct="1">
              <a:lnSpc>
                <a:spcPts val="4000"/>
              </a:lnSpc>
              <a:spcBef>
                <a:spcPts val="0"/>
              </a:spcBef>
              <a:buClr>
                <a:srgbClr val="C00000"/>
              </a:buClr>
              <a:buSzPct val="75000"/>
              <a:buFont typeface="Wingdings" panose="05000000000000000000" pitchFamily="2" charset="2"/>
              <a:buChar char="n"/>
              <a:defRPr/>
            </a:pPr>
            <a:r>
              <a:rPr lang="zh-TW" altLang="en-US" sz="3100" b="1" smtClean="0">
                <a:solidFill>
                  <a:srgbClr val="006600"/>
                </a:solidFill>
                <a:latin typeface="微軟正黑體" panose="020B0604030504040204" pitchFamily="34" charset="-120"/>
                <a:ea typeface="微軟正黑體" panose="020B0604030504040204" pitchFamily="34" charset="-120"/>
              </a:rPr>
              <a:t>營造</a:t>
            </a:r>
            <a:r>
              <a:rPr lang="zh-TW" altLang="en-US" sz="3100" b="1">
                <a:solidFill>
                  <a:srgbClr val="006600"/>
                </a:solidFill>
                <a:latin typeface="微軟正黑體" panose="020B0604030504040204" pitchFamily="34" charset="-120"/>
                <a:ea typeface="微軟正黑體" panose="020B0604030504040204" pitchFamily="34" charset="-120"/>
              </a:rPr>
              <a:t>業法第</a:t>
            </a:r>
            <a:r>
              <a:rPr lang="en-US" altLang="zh-TW" sz="3100" b="1" smtClean="0">
                <a:solidFill>
                  <a:srgbClr val="006600"/>
                </a:solidFill>
                <a:latin typeface="微軟正黑體" panose="020B0604030504040204" pitchFamily="34" charset="-120"/>
                <a:ea typeface="微軟正黑體" panose="020B0604030504040204" pitchFamily="34" charset="-120"/>
              </a:rPr>
              <a:t>28</a:t>
            </a:r>
            <a:r>
              <a:rPr lang="zh-TW" altLang="en-US" sz="3100" b="1" smtClean="0">
                <a:solidFill>
                  <a:srgbClr val="006600"/>
                </a:solidFill>
                <a:latin typeface="微軟正黑體" panose="020B0604030504040204" pitchFamily="34" charset="-120"/>
                <a:ea typeface="微軟正黑體" panose="020B0604030504040204" pitchFamily="34" charset="-120"/>
              </a:rPr>
              <a:t>條：</a:t>
            </a:r>
            <a:r>
              <a:rPr lang="en-US" altLang="zh-TW" sz="3100" b="1" smtClean="0">
                <a:solidFill>
                  <a:srgbClr val="006600"/>
                </a:solidFill>
                <a:latin typeface="微軟正黑體" panose="020B0604030504040204" pitchFamily="34" charset="-120"/>
                <a:ea typeface="微軟正黑體" panose="020B0604030504040204" pitchFamily="34" charset="-120"/>
              </a:rPr>
              <a:t>『</a:t>
            </a:r>
            <a:r>
              <a:rPr lang="zh-TW" altLang="en-US" sz="3100" b="1">
                <a:solidFill>
                  <a:srgbClr val="0000FF"/>
                </a:solidFill>
                <a:latin typeface="微軟正黑體" panose="020B0604030504040204" pitchFamily="34" charset="-120"/>
                <a:ea typeface="微軟正黑體" panose="020B0604030504040204" pitchFamily="34" charset="-120"/>
              </a:rPr>
              <a:t>營造業負責人不得為其他營造業之負責人、專任工程人員或工地主任。</a:t>
            </a:r>
            <a:r>
              <a:rPr lang="en-US" altLang="zh-TW" sz="3100" b="1" smtClean="0">
                <a:solidFill>
                  <a:srgbClr val="006600"/>
                </a:solidFill>
                <a:latin typeface="微軟正黑體" panose="020B0604030504040204" pitchFamily="34" charset="-120"/>
                <a:ea typeface="微軟正黑體" panose="020B0604030504040204" pitchFamily="34" charset="-120"/>
              </a:rPr>
              <a:t>』</a:t>
            </a:r>
          </a:p>
          <a:p>
            <a:pPr marL="363538" indent="-363538" algn="just" eaLnBrk="1" hangingPunct="1">
              <a:lnSpc>
                <a:spcPts val="4000"/>
              </a:lnSpc>
              <a:spcBef>
                <a:spcPts val="0"/>
              </a:spcBef>
              <a:buClr>
                <a:srgbClr val="C00000"/>
              </a:buClr>
              <a:buSzPct val="75000"/>
              <a:buFont typeface="Wingdings" panose="05000000000000000000" pitchFamily="2" charset="2"/>
              <a:buChar char="n"/>
              <a:defRPr/>
            </a:pPr>
            <a:r>
              <a:rPr lang="zh-TW" altLang="en-US" sz="3100" b="1">
                <a:solidFill>
                  <a:srgbClr val="006600"/>
                </a:solidFill>
                <a:latin typeface="微軟正黑體" panose="020B0604030504040204" pitchFamily="34" charset="-120"/>
                <a:ea typeface="微軟正黑體" panose="020B0604030504040204" pitchFamily="34" charset="-120"/>
              </a:rPr>
              <a:t>營造業法</a:t>
            </a:r>
            <a:r>
              <a:rPr lang="zh-TW" altLang="en-US" sz="3100" b="1" smtClean="0">
                <a:solidFill>
                  <a:srgbClr val="006600"/>
                </a:solidFill>
                <a:latin typeface="微軟正黑體" panose="020B0604030504040204" pitchFamily="34" charset="-120"/>
                <a:ea typeface="微軟正黑體" panose="020B0604030504040204" pitchFamily="34" charset="-120"/>
              </a:rPr>
              <a:t>第</a:t>
            </a:r>
            <a:r>
              <a:rPr lang="en-US" altLang="zh-TW" sz="3100" b="1" smtClean="0">
                <a:solidFill>
                  <a:srgbClr val="006600"/>
                </a:solidFill>
                <a:latin typeface="微軟正黑體" panose="020B0604030504040204" pitchFamily="34" charset="-120"/>
                <a:ea typeface="微軟正黑體" panose="020B0604030504040204" pitchFamily="34" charset="-120"/>
              </a:rPr>
              <a:t>30</a:t>
            </a:r>
            <a:r>
              <a:rPr lang="zh-TW" altLang="en-US" sz="3100" b="1" smtClean="0">
                <a:solidFill>
                  <a:srgbClr val="006600"/>
                </a:solidFill>
                <a:latin typeface="微軟正黑體" panose="020B0604030504040204" pitchFamily="34" charset="-120"/>
                <a:ea typeface="微軟正黑體" panose="020B0604030504040204" pitchFamily="34" charset="-120"/>
              </a:rPr>
              <a:t>條第</a:t>
            </a:r>
            <a:r>
              <a:rPr lang="en-US" altLang="zh-TW" sz="3100" b="1" smtClean="0">
                <a:solidFill>
                  <a:srgbClr val="006600"/>
                </a:solidFill>
                <a:latin typeface="微軟正黑體" panose="020B0604030504040204" pitchFamily="34" charset="-120"/>
                <a:ea typeface="微軟正黑體" panose="020B0604030504040204" pitchFamily="34" charset="-120"/>
              </a:rPr>
              <a:t>2</a:t>
            </a:r>
            <a:r>
              <a:rPr lang="zh-TW" altLang="en-US" sz="3100" b="1" smtClean="0">
                <a:solidFill>
                  <a:srgbClr val="006600"/>
                </a:solidFill>
                <a:latin typeface="微軟正黑體" panose="020B0604030504040204" pitchFamily="34" charset="-120"/>
                <a:ea typeface="微軟正黑體" panose="020B0604030504040204" pitchFamily="34" charset="-120"/>
              </a:rPr>
              <a:t>項：</a:t>
            </a:r>
            <a:r>
              <a:rPr lang="en-US" altLang="zh-TW" sz="3100" b="1" smtClean="0">
                <a:solidFill>
                  <a:srgbClr val="006600"/>
                </a:solidFill>
                <a:latin typeface="微軟正黑體" panose="020B0604030504040204" pitchFamily="34" charset="-120"/>
                <a:ea typeface="微軟正黑體" panose="020B0604030504040204" pitchFamily="34" charset="-120"/>
              </a:rPr>
              <a:t>『</a:t>
            </a:r>
            <a:r>
              <a:rPr lang="zh-TW" altLang="en-US" sz="3100" b="1">
                <a:solidFill>
                  <a:srgbClr val="0000FF"/>
                </a:solidFill>
                <a:latin typeface="微軟正黑體" panose="020B0604030504040204" pitchFamily="34" charset="-120"/>
                <a:ea typeface="微軟正黑體" panose="020B0604030504040204" pitchFamily="34" charset="-120"/>
              </a:rPr>
              <a:t>前項設置之工地主任於施工期間，不得同時兼任其他營造工地主任之業務。</a:t>
            </a:r>
            <a:r>
              <a:rPr lang="en-US" altLang="zh-TW" sz="3100" b="1" smtClean="0">
                <a:solidFill>
                  <a:srgbClr val="006600"/>
                </a:solidFill>
                <a:latin typeface="微軟正黑體" panose="020B0604030504040204" pitchFamily="34" charset="-120"/>
                <a:ea typeface="微軟正黑體" panose="020B0604030504040204" pitchFamily="34" charset="-120"/>
              </a:rPr>
              <a:t>』</a:t>
            </a:r>
            <a:endParaRPr lang="en-US" altLang="zh-TW" sz="3100" b="1">
              <a:solidFill>
                <a:srgbClr val="006600"/>
              </a:solidFill>
              <a:latin typeface="微軟正黑體" panose="020B0604030504040204" pitchFamily="34" charset="-120"/>
              <a:ea typeface="微軟正黑體" panose="020B0604030504040204" pitchFamily="34" charset="-120"/>
            </a:endParaRPr>
          </a:p>
          <a:p>
            <a:pPr marL="363538" indent="-363538" algn="just" eaLnBrk="1" hangingPunct="1">
              <a:lnSpc>
                <a:spcPts val="4000"/>
              </a:lnSpc>
              <a:spcBef>
                <a:spcPts val="0"/>
              </a:spcBef>
              <a:buClr>
                <a:srgbClr val="C00000"/>
              </a:buClr>
              <a:buSzPct val="75000"/>
              <a:buFont typeface="Wingdings" panose="05000000000000000000" pitchFamily="2" charset="2"/>
              <a:buChar char="n"/>
              <a:defRPr/>
            </a:pPr>
            <a:endParaRPr lang="en-US" altLang="zh-TW" sz="3200" b="1" dirty="0">
              <a:solidFill>
                <a:srgbClr val="006600"/>
              </a:solidFill>
              <a:latin typeface="微軟正黑體" panose="020B0604030504040204" pitchFamily="34" charset="-120"/>
              <a:ea typeface="微軟正黑體" panose="020B0604030504040204" pitchFamily="34" charset="-120"/>
            </a:endParaRPr>
          </a:p>
        </p:txBody>
      </p:sp>
      <p:sp>
        <p:nvSpPr>
          <p:cNvPr id="7" name="書卷 (水平) 6">
            <a:extLst/>
          </p:cNvPr>
          <p:cNvSpPr/>
          <p:nvPr/>
        </p:nvSpPr>
        <p:spPr>
          <a:xfrm>
            <a:off x="2087724" y="152636"/>
            <a:ext cx="5526967" cy="875172"/>
          </a:xfrm>
          <a:prstGeom prst="horizontalScroll">
            <a:avLst/>
          </a:prstGeom>
          <a:blipFill>
            <a:blip r:embed="rId3"/>
            <a:tile tx="0" ty="0" sx="100000" sy="100000" flip="none" algn="tl"/>
          </a:blip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a:solidFill>
                  <a:srgbClr val="100278"/>
                </a:solidFill>
                <a:latin typeface="微軟正黑體" panose="020B0604030504040204" pitchFamily="34" charset="-120"/>
                <a:ea typeface="微軟正黑體" panose="020B0604030504040204" pitchFamily="34" charset="-120"/>
                <a:cs typeface="Times New Roman" panose="02020603050405020304" pitchFamily="18" charset="0"/>
              </a:rPr>
              <a:t>以太魯閣號事故之省思</a:t>
            </a:r>
            <a:endParaRPr lang="zh-TW" altLang="en-US" sz="3600" b="1" dirty="0">
              <a:solidFill>
                <a:srgbClr val="100278"/>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49236409"/>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8673062-6CB4-4950-876A-D04691CE2271}" type="slidenum">
              <a:rPr lang="en-US" altLang="zh-TW" sz="1400" smtClean="0">
                <a:solidFill>
                  <a:srgbClr val="AD1F1F"/>
                </a:solidFill>
                <a:latin typeface="Times New Roman" panose="02020603050405020304" pitchFamily="18" charset="0"/>
              </a:rPr>
              <a:pPr>
                <a:spcBef>
                  <a:spcPct val="0"/>
                </a:spcBef>
                <a:buClrTx/>
                <a:buSzTx/>
                <a:buFontTx/>
                <a:buNone/>
                <a:defRPr/>
              </a:pPr>
              <a:t>65</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320291" y="1232756"/>
            <a:ext cx="8500181" cy="2088232"/>
          </a:xfrm>
          <a:prstGeom prst="rect">
            <a:avLst/>
          </a:prstGeom>
          <a:noFill/>
          <a:ln w="9525">
            <a:noFill/>
            <a:miter lim="800000"/>
            <a:headEnd/>
            <a:tailEnd/>
          </a:ln>
          <a:effectLst/>
        </p:spPr>
        <p:txBody>
          <a:bodyPr/>
          <a:lstStyle/>
          <a:p>
            <a:pPr algn="just" eaLnBrk="1" hangingPunct="1">
              <a:buClr>
                <a:srgbClr val="00264C"/>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rPr>
              <a:t>106.2.17</a:t>
            </a:r>
            <a:r>
              <a:rPr lang="zh-TW" altLang="en-US" sz="2800" b="1">
                <a:solidFill>
                  <a:srgbClr val="0000FF"/>
                </a:solidFill>
                <a:latin typeface="微軟正黑體" panose="020B0604030504040204" pitchFamily="34" charset="-120"/>
                <a:ea typeface="微軟正黑體" panose="020B0604030504040204" pitchFamily="34" charset="-120"/>
              </a:rPr>
              <a:t>工程管字</a:t>
            </a:r>
            <a:r>
              <a:rPr lang="en-US" altLang="zh-TW" sz="2800" b="1">
                <a:solidFill>
                  <a:srgbClr val="0000FF"/>
                </a:solidFill>
                <a:latin typeface="微軟正黑體" panose="020B0604030504040204" pitchFamily="34" charset="-120"/>
                <a:ea typeface="微軟正黑體" panose="020B0604030504040204" pitchFamily="34" charset="-120"/>
              </a:rPr>
              <a:t>10600035390</a:t>
            </a:r>
            <a:r>
              <a:rPr lang="zh-TW" altLang="en-US" sz="2800" b="1">
                <a:solidFill>
                  <a:srgbClr val="0000FF"/>
                </a:solidFill>
                <a:latin typeface="微軟正黑體" panose="020B0604030504040204" pitchFamily="34" charset="-120"/>
                <a:ea typeface="微軟正黑體" panose="020B0604030504040204" pitchFamily="34" charset="-120"/>
              </a:rPr>
              <a:t>號函</a:t>
            </a:r>
            <a:endParaRPr lang="en-US" altLang="zh-TW" sz="2800" b="1" dirty="0">
              <a:solidFill>
                <a:srgbClr val="800000"/>
              </a:solidFill>
              <a:latin typeface="微軟正黑體" panose="020B0604030504040204" pitchFamily="34" charset="-120"/>
              <a:ea typeface="微軟正黑體" panose="020B0604030504040204" pitchFamily="34" charset="-120"/>
            </a:endParaRPr>
          </a:p>
          <a:p>
            <a:pPr indent="363538" algn="just" eaLnBrk="1" hangingPunct="1">
              <a:buClr>
                <a:srgbClr val="6633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轉知內政部營建署有關為落實營造業法第</a:t>
            </a:r>
            <a:r>
              <a:rPr lang="en-US" altLang="zh-TW" sz="2800" b="1">
                <a:solidFill>
                  <a:srgbClr val="006600"/>
                </a:solidFill>
                <a:latin typeface="微軟正黑體" panose="020B0604030504040204" pitchFamily="34" charset="-120"/>
                <a:ea typeface="微軟正黑體" panose="020B0604030504040204" pitchFamily="34" charset="-120"/>
              </a:rPr>
              <a:t>30</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31</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5</a:t>
            </a:r>
            <a:r>
              <a:rPr lang="zh-TW" altLang="en-US" sz="2800" b="1">
                <a:solidFill>
                  <a:srgbClr val="006600"/>
                </a:solidFill>
                <a:latin typeface="微軟正黑體" panose="020B0604030504040204" pitchFamily="34" charset="-120"/>
                <a:ea typeface="微軟正黑體" panose="020B0604030504040204" pitchFamily="34" charset="-120"/>
              </a:rPr>
              <a:t>項，請</a:t>
            </a:r>
            <a:r>
              <a:rPr lang="zh-TW" altLang="en-US" sz="2800" b="1" u="sng">
                <a:solidFill>
                  <a:srgbClr val="006600"/>
                </a:solidFill>
                <a:latin typeface="微軟正黑體" panose="020B0604030504040204" pitchFamily="34" charset="-120"/>
                <a:ea typeface="微軟正黑體" panose="020B0604030504040204" pitchFamily="34" charset="-120"/>
              </a:rPr>
              <a:t>於應設置工地主任之工地，查核工地主任執業證及營造業</a:t>
            </a:r>
            <a:r>
              <a:rPr lang="zh-TW" altLang="en-US" sz="2800" b="1" u="sng">
                <a:solidFill>
                  <a:srgbClr val="660033"/>
                </a:solidFill>
                <a:latin typeface="微軟正黑體" panose="020B0604030504040204" pitchFamily="34" charset="-120"/>
                <a:ea typeface="微軟正黑體" panose="020B0604030504040204" pitchFamily="34" charset="-120"/>
              </a:rPr>
              <a:t>工地主任公會會員證</a:t>
            </a:r>
            <a:r>
              <a:rPr lang="zh-TW" altLang="en-US" sz="2800" b="1">
                <a:solidFill>
                  <a:srgbClr val="006600"/>
                </a:solidFill>
                <a:latin typeface="微軟正黑體" panose="020B0604030504040204" pitchFamily="34" charset="-120"/>
                <a:ea typeface="微軟正黑體" panose="020B0604030504040204" pitchFamily="34" charset="-120"/>
              </a:rPr>
              <a:t>。</a:t>
            </a:r>
            <a:endParaRPr lang="en-US" altLang="zh-TW" sz="2800" b="1">
              <a:solidFill>
                <a:srgbClr val="006600"/>
              </a:solidFill>
              <a:latin typeface="微軟正黑體" panose="020B0604030504040204" pitchFamily="34" charset="-120"/>
              <a:ea typeface="微軟正黑體" panose="020B0604030504040204" pitchFamily="34" charset="-120"/>
            </a:endParaRPr>
          </a:p>
          <a:p>
            <a:pPr indent="363538" algn="just" eaLnBrk="1" hangingPunct="1">
              <a:buClr>
                <a:srgbClr val="663300"/>
              </a:buClr>
              <a:buSzPct val="75000"/>
              <a:defRPr/>
            </a:pP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215516" y="188640"/>
            <a:ext cx="5292588" cy="954107"/>
          </a:xfrm>
          <a:prstGeom prst="rect">
            <a:avLst/>
          </a:prstGeom>
          <a:noFill/>
        </p:spPr>
        <p:txBody>
          <a:bodyPr wrap="square">
            <a:spAutoFit/>
          </a:bodyPr>
          <a:lstStyle/>
          <a:p>
            <a:pPr>
              <a:defRPr/>
            </a:pPr>
            <a:r>
              <a:rPr lang="zh-TW" altLang="en-US" sz="2800" b="1" smtClean="0">
                <a:solidFill>
                  <a:srgbClr val="000066"/>
                </a:solidFill>
                <a:latin typeface="微軟正黑體" panose="020B0604030504040204" pitchFamily="34" charset="-120"/>
                <a:ea typeface="微軟正黑體" panose="020B0604030504040204" pitchFamily="34" charset="-120"/>
              </a:rPr>
              <a:t>工程勘驗</a:t>
            </a:r>
            <a:r>
              <a:rPr lang="zh-TW" altLang="en-US" sz="2800" b="1">
                <a:solidFill>
                  <a:srgbClr val="000066"/>
                </a:solidFill>
                <a:latin typeface="微軟正黑體" panose="020B0604030504040204" pitchFamily="34" charset="-120"/>
                <a:ea typeface="微軟正黑體" panose="020B0604030504040204" pitchFamily="34" charset="-120"/>
              </a:rPr>
              <a:t>、查驗或</a:t>
            </a:r>
            <a:r>
              <a:rPr lang="zh-TW" altLang="en-US" sz="2800" b="1" smtClean="0">
                <a:solidFill>
                  <a:srgbClr val="000066"/>
                </a:solidFill>
                <a:latin typeface="微軟正黑體" panose="020B0604030504040204" pitchFamily="34" charset="-120"/>
                <a:ea typeface="微軟正黑體" panose="020B0604030504040204" pitchFamily="34" charset="-120"/>
              </a:rPr>
              <a:t>驗收應確認</a:t>
            </a:r>
            <a:endParaRPr lang="en-US" altLang="zh-TW" sz="2800" b="1" smtClean="0">
              <a:solidFill>
                <a:srgbClr val="000066"/>
              </a:solidFill>
              <a:latin typeface="微軟正黑體" panose="020B0604030504040204" pitchFamily="34" charset="-120"/>
              <a:ea typeface="微軟正黑體" panose="020B0604030504040204" pitchFamily="34" charset="-120"/>
            </a:endParaRPr>
          </a:p>
          <a:p>
            <a:pPr>
              <a:defRPr/>
            </a:pPr>
            <a:r>
              <a:rPr lang="zh-TW" altLang="en-US" sz="2800" b="1" smtClean="0">
                <a:solidFill>
                  <a:srgbClr val="000066"/>
                </a:solidFill>
                <a:latin typeface="微軟正黑體" panose="020B0604030504040204" pitchFamily="34" charset="-120"/>
                <a:ea typeface="微軟正黑體" panose="020B0604030504040204" pitchFamily="34" charset="-120"/>
              </a:rPr>
              <a:t>專任</a:t>
            </a:r>
            <a:r>
              <a:rPr lang="zh-TW" altLang="en-US" sz="2800" b="1">
                <a:solidFill>
                  <a:srgbClr val="000066"/>
                </a:solidFill>
                <a:latin typeface="微軟正黑體" panose="020B0604030504040204" pitchFamily="34" charset="-120"/>
                <a:ea typeface="微軟正黑體" panose="020B0604030504040204" pitchFamily="34" charset="-120"/>
              </a:rPr>
              <a:t>工程人員及工地主任身分</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362448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66</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547664" y="2276871"/>
            <a:ext cx="6048672" cy="180020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000066"/>
                </a:solidFill>
                <a:latin typeface="微軟正黑體" panose="020B0604030504040204" pitchFamily="34" charset="-120"/>
              </a:rPr>
              <a:t>規格</a:t>
            </a:r>
            <a:r>
              <a:rPr lang="zh-TW" altLang="en-US" sz="4000" b="1">
                <a:solidFill>
                  <a:srgbClr val="000066"/>
                </a:solidFill>
                <a:latin typeface="微軟正黑體" panose="020B0604030504040204" pitchFamily="34" charset="-120"/>
              </a:rPr>
              <a:t>訂定</a:t>
            </a:r>
            <a:r>
              <a:rPr lang="zh-TW" altLang="en-US" sz="4000" b="1" smtClean="0">
                <a:solidFill>
                  <a:srgbClr val="000066"/>
                </a:solidFill>
                <a:latin typeface="微軟正黑體" panose="020B0604030504040204" pitchFamily="34" charset="-120"/>
              </a:rPr>
              <a:t>注意事</a:t>
            </a:r>
            <a:r>
              <a:rPr lang="zh-TW" altLang="en-US" sz="4000" b="1">
                <a:solidFill>
                  <a:srgbClr val="000066"/>
                </a:solidFill>
                <a:latin typeface="微軟正黑體" panose="020B0604030504040204" pitchFamily="34" charset="-120"/>
              </a:rPr>
              <a:t>項</a:t>
            </a:r>
            <a:endParaRPr lang="en-US" altLang="zh-TW" sz="40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31396834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a:xfrm>
            <a:off x="8244408" y="25600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67</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95536" y="116632"/>
            <a:ext cx="5903764" cy="523220"/>
          </a:xfrm>
          <a:prstGeom prst="rect">
            <a:avLst/>
          </a:prstGeom>
          <a:noFill/>
        </p:spPr>
        <p:txBody>
          <a:bodyPr wrap="square">
            <a:spAutoFit/>
          </a:bodyPr>
          <a:lstStyle/>
          <a:p>
            <a:pPr>
              <a:defRPr/>
            </a:pPr>
            <a:r>
              <a:rPr lang="zh-TW" altLang="en-US" sz="2800" b="1">
                <a:solidFill>
                  <a:srgbClr val="000000"/>
                </a:solidFill>
                <a:latin typeface="微軟正黑體" panose="020B0604030504040204" pitchFamily="34" charset="-120"/>
                <a:ea typeface="微軟正黑體" panose="020B0604030504040204" pitchFamily="34" charset="-120"/>
              </a:rPr>
              <a:t>公共工程技術規格疑有限制競爭態樣</a:t>
            </a:r>
            <a:endParaRPr lang="zh-TW" altLang="en-US" sz="2800">
              <a:solidFill>
                <a:srgbClr val="000000"/>
              </a:solidFill>
              <a:latin typeface="微軟正黑體" panose="020B0604030504040204" pitchFamily="34" charset="-120"/>
              <a:ea typeface="微軟正黑體" panose="020B0604030504040204" pitchFamily="34" charset="-120"/>
            </a:endParaRPr>
          </a:p>
        </p:txBody>
      </p:sp>
      <p:sp>
        <p:nvSpPr>
          <p:cNvPr id="8" name="Rectangle 3"/>
          <p:cNvSpPr txBox="1">
            <a:spLocks noChangeArrowheads="1"/>
          </p:cNvSpPr>
          <p:nvPr/>
        </p:nvSpPr>
        <p:spPr bwMode="auto">
          <a:xfrm>
            <a:off x="252412" y="692696"/>
            <a:ext cx="8568059" cy="590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lnSpc>
                <a:spcPts val="3000"/>
              </a:lnSpc>
              <a:spcBef>
                <a:spcPts val="0"/>
              </a:spcBef>
              <a:buClr>
                <a:srgbClr val="000066"/>
              </a:buClr>
              <a:buSzPct val="85000"/>
              <a:buFont typeface="Wingdings" panose="05000000000000000000" pitchFamily="2" charset="2"/>
              <a:buChar char="l"/>
              <a:tabLst>
                <a:tab pos="5375275" algn="l"/>
              </a:tabLst>
              <a:defRPr/>
            </a:pPr>
            <a:r>
              <a:rPr kumimoji="0" lang="en-US" altLang="zh-TW" sz="2400" b="1" smtClean="0">
                <a:solidFill>
                  <a:srgbClr val="000066"/>
                </a:solidFill>
                <a:latin typeface="+mj-ea"/>
                <a:ea typeface="+mj-ea"/>
              </a:rPr>
              <a:t>111.02.08</a:t>
            </a:r>
            <a:r>
              <a:rPr kumimoji="0" lang="zh-TW" altLang="en-US" sz="2400" b="1">
                <a:solidFill>
                  <a:srgbClr val="000066"/>
                </a:solidFill>
                <a:latin typeface="+mj-ea"/>
                <a:ea typeface="+mj-ea"/>
              </a:rPr>
              <a:t>工程企字第</a:t>
            </a:r>
            <a:r>
              <a:rPr kumimoji="0" lang="en-US" altLang="zh-TW" sz="2400" b="1">
                <a:solidFill>
                  <a:srgbClr val="000066"/>
                </a:solidFill>
                <a:latin typeface="+mj-ea"/>
                <a:ea typeface="+mj-ea"/>
              </a:rPr>
              <a:t>1100102141</a:t>
            </a:r>
            <a:r>
              <a:rPr kumimoji="0" lang="zh-TW" altLang="en-US" sz="2400" b="1" smtClean="0">
                <a:solidFill>
                  <a:srgbClr val="000066"/>
                </a:solidFill>
                <a:latin typeface="+mj-ea"/>
                <a:ea typeface="+mj-ea"/>
              </a:rPr>
              <a:t>號函送</a:t>
            </a:r>
            <a:r>
              <a:rPr kumimoji="0" lang="en-US" altLang="zh-TW" sz="2400" b="1" smtClean="0">
                <a:solidFill>
                  <a:srgbClr val="000066"/>
                </a:solidFill>
                <a:latin typeface="+mj-ea"/>
                <a:ea typeface="+mj-ea"/>
              </a:rPr>
              <a:t>110</a:t>
            </a:r>
            <a:r>
              <a:rPr kumimoji="0" lang="zh-TW" altLang="en-US" sz="2400" b="1">
                <a:solidFill>
                  <a:srgbClr val="000066"/>
                </a:solidFill>
                <a:latin typeface="+mj-ea"/>
                <a:ea typeface="+mj-ea"/>
              </a:rPr>
              <a:t>年</a:t>
            </a:r>
            <a:r>
              <a:rPr kumimoji="0" lang="en-US" altLang="zh-TW" sz="2400" b="1">
                <a:solidFill>
                  <a:srgbClr val="000066"/>
                </a:solidFill>
                <a:latin typeface="+mj-ea"/>
                <a:ea typeface="+mj-ea"/>
              </a:rPr>
              <a:t>12</a:t>
            </a:r>
            <a:r>
              <a:rPr kumimoji="0" lang="zh-TW" altLang="en-US" sz="2400" b="1">
                <a:solidFill>
                  <a:srgbClr val="000066"/>
                </a:solidFill>
                <a:latin typeface="+mj-ea"/>
                <a:ea typeface="+mj-ea"/>
              </a:rPr>
              <a:t>月</a:t>
            </a:r>
            <a:r>
              <a:rPr kumimoji="0" lang="en-US" altLang="zh-TW" sz="2400" b="1">
                <a:solidFill>
                  <a:srgbClr val="000066"/>
                </a:solidFill>
                <a:latin typeface="+mj-ea"/>
                <a:ea typeface="+mj-ea"/>
              </a:rPr>
              <a:t>21</a:t>
            </a:r>
            <a:r>
              <a:rPr kumimoji="0" lang="zh-TW" altLang="en-US" sz="2400" b="1" smtClean="0">
                <a:solidFill>
                  <a:srgbClr val="000066"/>
                </a:solidFill>
                <a:latin typeface="+mj-ea"/>
                <a:ea typeface="+mj-ea"/>
              </a:rPr>
              <a:t>日「</a:t>
            </a:r>
            <a:r>
              <a:rPr kumimoji="0" lang="zh-TW" altLang="en-US" sz="2400" b="1">
                <a:solidFill>
                  <a:srgbClr val="000066"/>
                </a:solidFill>
                <a:latin typeface="+mj-ea"/>
                <a:ea typeface="+mj-ea"/>
              </a:rPr>
              <a:t>研商公共工程技術規格疑有限制競爭態樣事宜」會議</a:t>
            </a:r>
            <a:r>
              <a:rPr kumimoji="0" lang="zh-TW" altLang="en-US" sz="2400" b="1" smtClean="0">
                <a:solidFill>
                  <a:srgbClr val="000066"/>
                </a:solidFill>
                <a:latin typeface="+mj-ea"/>
                <a:ea typeface="+mj-ea"/>
              </a:rPr>
              <a:t>紀錄：</a:t>
            </a:r>
            <a:endParaRPr kumimoji="0" lang="en-US" altLang="zh-TW" sz="2400" b="1" smtClean="0">
              <a:solidFill>
                <a:srgbClr val="000066"/>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500" b="1">
                <a:solidFill>
                  <a:srgbClr val="006600"/>
                </a:solidFill>
                <a:latin typeface="+mj-ea"/>
                <a:ea typeface="+mj-ea"/>
              </a:rPr>
              <a:t>一、不當指明</a:t>
            </a:r>
            <a:r>
              <a:rPr kumimoji="0" lang="zh-TW" altLang="en-US" sz="2500" b="1" smtClean="0">
                <a:solidFill>
                  <a:srgbClr val="006600"/>
                </a:solidFill>
                <a:latin typeface="+mj-ea"/>
                <a:ea typeface="+mj-ea"/>
              </a:rPr>
              <a:t>廠牌、利用</a:t>
            </a:r>
            <a:r>
              <a:rPr kumimoji="0" lang="zh-TW" altLang="en-US" sz="2500" b="1">
                <a:solidFill>
                  <a:srgbClr val="006600"/>
                </a:solidFill>
                <a:latin typeface="+mj-ea"/>
                <a:ea typeface="+mj-ea"/>
              </a:rPr>
              <a:t>技術規格或審查為綁標等均</a:t>
            </a:r>
            <a:r>
              <a:rPr kumimoji="0" lang="zh-TW" altLang="en-US" sz="2500" b="1" smtClean="0">
                <a:solidFill>
                  <a:srgbClr val="006600"/>
                </a:solidFill>
                <a:latin typeface="+mj-ea"/>
                <a:ea typeface="+mj-ea"/>
              </a:rPr>
              <a:t>違反採購法並</a:t>
            </a:r>
            <a:r>
              <a:rPr kumimoji="0" lang="zh-TW" altLang="en-US" sz="2500" b="1">
                <a:solidFill>
                  <a:srgbClr val="006600"/>
                </a:solidFill>
                <a:latin typeface="+mj-ea"/>
                <a:ea typeface="+mj-ea"/>
              </a:rPr>
              <a:t>有</a:t>
            </a:r>
            <a:r>
              <a:rPr kumimoji="0" lang="zh-TW" altLang="en-US" sz="2500" b="1" smtClean="0">
                <a:solidFill>
                  <a:srgbClr val="006600"/>
                </a:solidFill>
                <a:latin typeface="+mj-ea"/>
                <a:ea typeface="+mj-ea"/>
              </a:rPr>
              <a:t>刑責：</a:t>
            </a:r>
            <a:endParaRPr kumimoji="0" lang="en-US" altLang="zh-TW" sz="2500" b="1" smtClean="0">
              <a:solidFill>
                <a:srgbClr val="006600"/>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500" b="1" smtClean="0">
                <a:solidFill>
                  <a:srgbClr val="0000FF"/>
                </a:solidFill>
                <a:latin typeface="+mj-ea"/>
                <a:ea typeface="+mj-ea"/>
              </a:rPr>
              <a:t>(1)</a:t>
            </a:r>
            <a:r>
              <a:rPr kumimoji="0" lang="zh-TW" altLang="en-US" sz="2500" b="1" spc="-100" smtClean="0">
                <a:solidFill>
                  <a:srgbClr val="0000FF"/>
                </a:solidFill>
                <a:latin typeface="+mj-ea"/>
                <a:ea typeface="+mj-ea"/>
              </a:rPr>
              <a:t>所</a:t>
            </a:r>
            <a:r>
              <a:rPr kumimoji="0" lang="zh-TW" altLang="en-US" sz="2500" b="1" spc="-100">
                <a:solidFill>
                  <a:srgbClr val="0000FF"/>
                </a:solidFill>
                <a:latin typeface="+mj-ea"/>
                <a:ea typeface="+mj-ea"/>
              </a:rPr>
              <a:t>訂規格須</a:t>
            </a:r>
            <a:r>
              <a:rPr kumimoji="0" lang="zh-TW" altLang="en-US" sz="2500" b="1" u="heavy" spc="-100">
                <a:solidFill>
                  <a:srgbClr val="0000FF"/>
                </a:solidFill>
                <a:uFill>
                  <a:solidFill>
                    <a:srgbClr val="C00000"/>
                  </a:solidFill>
                </a:uFill>
                <a:latin typeface="+mj-ea"/>
                <a:ea typeface="+mj-ea"/>
              </a:rPr>
              <a:t>為符合機關需求所必須</a:t>
            </a:r>
            <a:r>
              <a:rPr kumimoji="0" lang="zh-TW" altLang="en-US" sz="2500" b="1" spc="-100" smtClean="0">
                <a:solidFill>
                  <a:srgbClr val="0000FF"/>
                </a:solidFill>
                <a:latin typeface="+mj-ea"/>
                <a:ea typeface="+mj-ea"/>
              </a:rPr>
              <a:t>，始</a:t>
            </a:r>
            <a:r>
              <a:rPr kumimoji="0" lang="zh-TW" altLang="en-US" sz="2500" b="1" spc="-100">
                <a:solidFill>
                  <a:srgbClr val="0000FF"/>
                </a:solidFill>
                <a:latin typeface="+mj-ea"/>
                <a:ea typeface="+mj-ea"/>
              </a:rPr>
              <a:t>無違反限制競爭</a:t>
            </a:r>
            <a:r>
              <a:rPr kumimoji="0" lang="zh-TW" altLang="en-US" sz="2500" b="1" spc="-100" smtClean="0">
                <a:solidFill>
                  <a:srgbClr val="0000FF"/>
                </a:solidFill>
                <a:latin typeface="+mj-ea"/>
                <a:ea typeface="+mj-ea"/>
              </a:rPr>
              <a:t>。</a:t>
            </a:r>
            <a:endParaRPr kumimoji="0" lang="en-US" altLang="zh-TW" sz="2500" b="1" spc="-100" smtClean="0">
              <a:solidFill>
                <a:srgbClr val="0000FF"/>
              </a:solidFill>
              <a:latin typeface="+mj-ea"/>
              <a:ea typeface="+mj-ea"/>
            </a:endParaRPr>
          </a:p>
          <a:p>
            <a:pPr marL="446088" indent="-4460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500" b="1" spc="-100" smtClean="0">
                <a:solidFill>
                  <a:srgbClr val="0000FF"/>
                </a:solidFill>
                <a:latin typeface="+mj-ea"/>
                <a:ea typeface="+mj-ea"/>
              </a:rPr>
              <a:t>(2)</a:t>
            </a:r>
            <a:r>
              <a:rPr kumimoji="0" lang="zh-TW" altLang="en-US" sz="2500" b="1" u="heavy" spc="-100">
                <a:solidFill>
                  <a:srgbClr val="0000FF"/>
                </a:solidFill>
                <a:uFill>
                  <a:solidFill>
                    <a:srgbClr val="C00000"/>
                  </a:solidFill>
                </a:uFill>
                <a:latin typeface="+mj-ea"/>
                <a:ea typeface="+mj-ea"/>
              </a:rPr>
              <a:t>無法精確描述規格始得於</a:t>
            </a:r>
            <a:r>
              <a:rPr kumimoji="0" lang="zh-TW" altLang="en-US" sz="2500" b="1" u="heavy" spc="-100" smtClean="0">
                <a:solidFill>
                  <a:srgbClr val="0000FF"/>
                </a:solidFill>
                <a:uFill>
                  <a:solidFill>
                    <a:srgbClr val="C00000"/>
                  </a:solidFill>
                </a:uFill>
                <a:latin typeface="+mj-ea"/>
                <a:ea typeface="+mj-ea"/>
              </a:rPr>
              <a:t>招標</a:t>
            </a:r>
            <a:r>
              <a:rPr kumimoji="0" lang="zh-TW" altLang="en-US" sz="2500" b="1" u="heavy" spc="-100">
                <a:solidFill>
                  <a:srgbClr val="0000FF"/>
                </a:solidFill>
                <a:uFill>
                  <a:solidFill>
                    <a:srgbClr val="C00000"/>
                  </a:solidFill>
                </a:uFill>
                <a:latin typeface="+mj-ea"/>
                <a:ea typeface="+mj-ea"/>
              </a:rPr>
              <a:t>文件標示廠牌並加註諸如「或同等品」字樣</a:t>
            </a:r>
            <a:r>
              <a:rPr kumimoji="0" lang="zh-TW" altLang="en-US" sz="2500" b="1" spc="-100" smtClean="0">
                <a:solidFill>
                  <a:srgbClr val="0000FF"/>
                </a:solidFill>
                <a:latin typeface="+mj-ea"/>
                <a:ea typeface="+mj-ea"/>
              </a:rPr>
              <a:t>。</a:t>
            </a:r>
            <a:r>
              <a:rPr kumimoji="0" lang="en-US" altLang="zh-TW" sz="2500" b="1" spc="-100" smtClean="0">
                <a:solidFill>
                  <a:srgbClr val="0000FF"/>
                </a:solidFill>
                <a:latin typeface="+mj-ea"/>
                <a:ea typeface="+mj-ea"/>
              </a:rPr>
              <a:t>88.08.25</a:t>
            </a:r>
            <a:r>
              <a:rPr kumimoji="0" lang="zh-TW" altLang="en-US" sz="2500" b="1" spc="-100" smtClean="0">
                <a:solidFill>
                  <a:srgbClr val="0000FF"/>
                </a:solidFill>
                <a:latin typeface="+mj-ea"/>
                <a:ea typeface="+mj-ea"/>
              </a:rPr>
              <a:t>工程</a:t>
            </a:r>
            <a:r>
              <a:rPr kumimoji="0" lang="zh-TW" altLang="en-US" sz="2500" b="1" spc="-100">
                <a:solidFill>
                  <a:srgbClr val="0000FF"/>
                </a:solidFill>
                <a:latin typeface="+mj-ea"/>
                <a:ea typeface="+mj-ea"/>
              </a:rPr>
              <a:t>企字第</a:t>
            </a:r>
            <a:r>
              <a:rPr kumimoji="0" lang="en-US" altLang="zh-TW" sz="2500" b="1" spc="-100">
                <a:solidFill>
                  <a:srgbClr val="0000FF"/>
                </a:solidFill>
                <a:latin typeface="+mj-ea"/>
                <a:ea typeface="+mj-ea"/>
              </a:rPr>
              <a:t>8812365</a:t>
            </a:r>
            <a:r>
              <a:rPr kumimoji="0" lang="zh-TW" altLang="en-US" sz="2500" b="1" spc="-100" smtClean="0">
                <a:solidFill>
                  <a:srgbClr val="0000FF"/>
                </a:solidFill>
                <a:latin typeface="+mj-ea"/>
                <a:ea typeface="+mj-ea"/>
              </a:rPr>
              <a:t>號及</a:t>
            </a:r>
            <a:r>
              <a:rPr kumimoji="0" lang="en-US" altLang="zh-TW" sz="2500" b="1" spc="-100" smtClean="0">
                <a:solidFill>
                  <a:srgbClr val="0000FF"/>
                </a:solidFill>
                <a:latin typeface="+mj-ea"/>
                <a:ea typeface="+mj-ea"/>
              </a:rPr>
              <a:t>88.10.07</a:t>
            </a:r>
            <a:r>
              <a:rPr kumimoji="0" lang="zh-TW" altLang="en-US" sz="2500" b="1" spc="-100" smtClean="0">
                <a:solidFill>
                  <a:srgbClr val="0000FF"/>
                </a:solidFill>
                <a:latin typeface="+mj-ea"/>
                <a:ea typeface="+mj-ea"/>
              </a:rPr>
              <a:t>工程</a:t>
            </a:r>
            <a:r>
              <a:rPr kumimoji="0" lang="zh-TW" altLang="en-US" sz="2500" b="1" spc="-100">
                <a:solidFill>
                  <a:srgbClr val="0000FF"/>
                </a:solidFill>
                <a:latin typeface="+mj-ea"/>
                <a:ea typeface="+mj-ea"/>
              </a:rPr>
              <a:t>企字第</a:t>
            </a:r>
            <a:r>
              <a:rPr kumimoji="0" lang="en-US" altLang="zh-TW" sz="2500" b="1" spc="-100">
                <a:solidFill>
                  <a:srgbClr val="0000FF"/>
                </a:solidFill>
                <a:latin typeface="+mj-ea"/>
                <a:ea typeface="+mj-ea"/>
              </a:rPr>
              <a:t>8814235</a:t>
            </a:r>
            <a:r>
              <a:rPr kumimoji="0" lang="zh-TW" altLang="en-US" sz="2500" b="1" spc="-100" smtClean="0">
                <a:solidFill>
                  <a:srgbClr val="0000FF"/>
                </a:solidFill>
                <a:latin typeface="+mj-ea"/>
                <a:ea typeface="+mj-ea"/>
              </a:rPr>
              <a:t>號函釋。</a:t>
            </a:r>
            <a:endParaRPr kumimoji="0" lang="en-US" altLang="zh-TW" sz="2500" b="1" spc="-100" smtClean="0">
              <a:solidFill>
                <a:srgbClr val="0000FF"/>
              </a:solidFill>
              <a:latin typeface="+mj-ea"/>
              <a:ea typeface="+mj-ea"/>
            </a:endParaRPr>
          </a:p>
          <a:p>
            <a:pPr marL="534988" indent="-5349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500" b="1" smtClean="0">
                <a:solidFill>
                  <a:srgbClr val="0000FF"/>
                </a:solidFill>
                <a:latin typeface="+mj-ea"/>
                <a:ea typeface="+mj-ea"/>
              </a:rPr>
              <a:t>(3)</a:t>
            </a:r>
            <a:r>
              <a:rPr kumimoji="0" lang="zh-TW" altLang="en-US" sz="2500" b="1" smtClean="0">
                <a:solidFill>
                  <a:srgbClr val="0000FF"/>
                </a:solidFill>
                <a:latin typeface="+mj-ea"/>
                <a:ea typeface="+mj-ea"/>
              </a:rPr>
              <a:t>無論</a:t>
            </a:r>
            <a:r>
              <a:rPr kumimoji="0" lang="zh-TW" altLang="en-US" sz="2500" b="1">
                <a:solidFill>
                  <a:srgbClr val="0000FF"/>
                </a:solidFill>
                <a:latin typeface="+mj-ea"/>
                <a:ea typeface="+mj-ea"/>
              </a:rPr>
              <a:t>機關、非機關組織或廠商人員違法</a:t>
            </a:r>
            <a:r>
              <a:rPr kumimoji="0" lang="zh-TW" altLang="en-US" sz="2500" b="1" smtClean="0">
                <a:solidFill>
                  <a:srgbClr val="0000FF"/>
                </a:solidFill>
                <a:latin typeface="+mj-ea"/>
                <a:ea typeface="+mj-ea"/>
              </a:rPr>
              <a:t>綁標者，均</a:t>
            </a:r>
            <a:r>
              <a:rPr kumimoji="0" lang="zh-TW" altLang="en-US" sz="2500" b="1">
                <a:solidFill>
                  <a:srgbClr val="0000FF"/>
                </a:solidFill>
                <a:latin typeface="+mj-ea"/>
                <a:ea typeface="+mj-ea"/>
              </a:rPr>
              <a:t>會</a:t>
            </a:r>
            <a:r>
              <a:rPr kumimoji="0" lang="zh-TW" altLang="en-US" sz="2500" b="1" smtClean="0">
                <a:solidFill>
                  <a:srgbClr val="0000FF"/>
                </a:solidFill>
                <a:latin typeface="+mj-ea"/>
                <a:ea typeface="+mj-ea"/>
              </a:rPr>
              <a:t>受採購</a:t>
            </a:r>
            <a:r>
              <a:rPr kumimoji="0" lang="zh-TW" altLang="en-US" sz="2500" b="1">
                <a:solidFill>
                  <a:srgbClr val="0000FF"/>
                </a:solidFill>
                <a:latin typeface="+mj-ea"/>
                <a:ea typeface="+mj-ea"/>
              </a:rPr>
              <a:t>法及刑法或貪污治罪</a:t>
            </a:r>
            <a:r>
              <a:rPr kumimoji="0" lang="zh-TW" altLang="en-US" sz="2500" b="1" smtClean="0">
                <a:solidFill>
                  <a:srgbClr val="0000FF"/>
                </a:solidFill>
                <a:latin typeface="+mj-ea"/>
                <a:ea typeface="+mj-ea"/>
              </a:rPr>
              <a:t>條例處罰。</a:t>
            </a:r>
            <a:endParaRPr kumimoji="0" lang="en-US" altLang="zh-TW" sz="2500" b="1" smtClean="0">
              <a:solidFill>
                <a:srgbClr val="0000FF"/>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500" b="1">
                <a:solidFill>
                  <a:srgbClr val="006600"/>
                </a:solidFill>
                <a:latin typeface="+mj-ea"/>
                <a:ea typeface="+mj-ea"/>
              </a:rPr>
              <a:t>二、無論是否採統包，機關訂功能效益技術規格，搭配評選方式由廠商投標提出廠牌型號，得標後依約履行：</a:t>
            </a:r>
            <a:endParaRPr kumimoji="0" lang="en-US" altLang="zh-TW" sz="2500" b="1">
              <a:solidFill>
                <a:srgbClr val="006600"/>
              </a:solidFill>
              <a:latin typeface="+mj-ea"/>
              <a:ea typeface="+mj-ea"/>
            </a:endParaRPr>
          </a:p>
          <a:p>
            <a:pPr marL="534988" indent="-5349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500" b="1" smtClean="0">
                <a:solidFill>
                  <a:srgbClr val="0000FF"/>
                </a:solidFill>
                <a:latin typeface="+mj-ea"/>
                <a:ea typeface="+mj-ea"/>
              </a:rPr>
              <a:t>(1)</a:t>
            </a:r>
            <a:r>
              <a:rPr kumimoji="0" lang="zh-TW" altLang="en-US" sz="2500" b="1">
                <a:solidFill>
                  <a:srgbClr val="0000FF"/>
                </a:solidFill>
                <a:latin typeface="+mj-ea"/>
                <a:ea typeface="+mj-ea"/>
              </a:rPr>
              <a:t>招標文件依功能需求條件訂定</a:t>
            </a:r>
            <a:r>
              <a:rPr kumimoji="0" lang="zh-TW" altLang="en-US" sz="2500" b="1" smtClean="0">
                <a:solidFill>
                  <a:srgbClr val="0000FF"/>
                </a:solidFill>
                <a:latin typeface="+mj-ea"/>
                <a:ea typeface="+mj-ea"/>
              </a:rPr>
              <a:t>規格；</a:t>
            </a:r>
            <a:endParaRPr kumimoji="0" lang="en-US" altLang="zh-TW" sz="2500" b="1" smtClean="0">
              <a:solidFill>
                <a:srgbClr val="0000FF"/>
              </a:solidFill>
              <a:latin typeface="+mj-ea"/>
              <a:ea typeface="+mj-ea"/>
            </a:endParaRPr>
          </a:p>
          <a:p>
            <a:pPr marL="534988" indent="-5349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500" b="1" smtClean="0">
                <a:solidFill>
                  <a:srgbClr val="0000FF"/>
                </a:solidFill>
                <a:latin typeface="+mj-ea"/>
                <a:ea typeface="+mj-ea"/>
              </a:rPr>
              <a:t>(2)</a:t>
            </a:r>
            <a:r>
              <a:rPr kumimoji="0" lang="zh-TW" altLang="en-US" sz="2500" b="1">
                <a:solidFill>
                  <a:srgbClr val="0000FF"/>
                </a:solidFill>
                <a:latin typeface="+mj-ea"/>
                <a:ea typeface="+mj-ea"/>
              </a:rPr>
              <a:t>要求廠商投標文件就重要</a:t>
            </a:r>
            <a:r>
              <a:rPr kumimoji="0" lang="zh-TW" altLang="en-US" sz="2500" b="1" smtClean="0">
                <a:solidFill>
                  <a:srgbClr val="0000FF"/>
                </a:solidFill>
                <a:latin typeface="+mj-ea"/>
                <a:ea typeface="+mj-ea"/>
              </a:rPr>
              <a:t>項目，提</a:t>
            </a:r>
            <a:r>
              <a:rPr kumimoji="0" lang="zh-TW" altLang="en-US" sz="2500" b="1">
                <a:solidFill>
                  <a:srgbClr val="0000FF"/>
                </a:solidFill>
                <a:latin typeface="+mj-ea"/>
                <a:ea typeface="+mj-ea"/>
              </a:rPr>
              <a:t>列廠牌</a:t>
            </a:r>
            <a:r>
              <a:rPr kumimoji="0" lang="zh-TW" altLang="en-US" sz="2500" b="1" smtClean="0">
                <a:solidFill>
                  <a:srgbClr val="0000FF"/>
                </a:solidFill>
                <a:latin typeface="+mj-ea"/>
                <a:ea typeface="+mj-ea"/>
              </a:rPr>
              <a:t>型號，得標</a:t>
            </a:r>
            <a:r>
              <a:rPr kumimoji="0" lang="zh-TW" altLang="en-US" sz="2500" b="1">
                <a:solidFill>
                  <a:srgbClr val="0000FF"/>
                </a:solidFill>
                <a:latin typeface="+mj-ea"/>
                <a:ea typeface="+mj-ea"/>
              </a:rPr>
              <a:t>後</a:t>
            </a:r>
            <a:r>
              <a:rPr kumimoji="0" lang="zh-TW" altLang="en-US" sz="2500" b="1" smtClean="0">
                <a:solidFill>
                  <a:srgbClr val="0000FF"/>
                </a:solidFill>
                <a:latin typeface="+mj-ea"/>
                <a:ea typeface="+mj-ea"/>
              </a:rPr>
              <a:t>即為</a:t>
            </a:r>
            <a:r>
              <a:rPr kumimoji="0" lang="zh-TW" altLang="en-US" sz="2500" b="1">
                <a:solidFill>
                  <a:srgbClr val="0000FF"/>
                </a:solidFill>
                <a:latin typeface="+mj-ea"/>
                <a:ea typeface="+mj-ea"/>
              </a:rPr>
              <a:t>契約內容依約</a:t>
            </a:r>
            <a:r>
              <a:rPr kumimoji="0" lang="zh-TW" altLang="en-US" sz="2500" b="1" smtClean="0">
                <a:solidFill>
                  <a:srgbClr val="0000FF"/>
                </a:solidFill>
                <a:latin typeface="+mj-ea"/>
                <a:ea typeface="+mj-ea"/>
              </a:rPr>
              <a:t>履行。</a:t>
            </a:r>
            <a:endParaRPr kumimoji="0" lang="en-US" altLang="zh-TW" sz="2500" b="1" smtClean="0">
              <a:solidFill>
                <a:srgbClr val="0000FF"/>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endParaRPr kumimoji="0" lang="en-US" altLang="zh-TW" sz="2600" b="1">
              <a:solidFill>
                <a:srgbClr val="0000FF"/>
              </a:solidFill>
              <a:latin typeface="+mj-ea"/>
              <a:ea typeface="+mj-ea"/>
            </a:endParaRPr>
          </a:p>
        </p:txBody>
      </p:sp>
    </p:spTree>
    <p:extLst>
      <p:ext uri="{BB962C8B-B14F-4D97-AF65-F5344CB8AC3E}">
        <p14:creationId xmlns:p14="http://schemas.microsoft.com/office/powerpoint/2010/main" val="11691568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68</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95536" y="548680"/>
            <a:ext cx="5903764" cy="523220"/>
          </a:xfrm>
          <a:prstGeom prst="rect">
            <a:avLst/>
          </a:prstGeom>
          <a:noFill/>
        </p:spPr>
        <p:txBody>
          <a:bodyPr wrap="square">
            <a:spAutoFit/>
          </a:bodyPr>
          <a:lstStyle/>
          <a:p>
            <a:pPr>
              <a:defRPr/>
            </a:pPr>
            <a:r>
              <a:rPr lang="zh-TW" altLang="en-US" sz="28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公共工程技術規格疑有限制競爭態樣</a:t>
            </a:r>
            <a:endParaRPr lang="zh-TW" altLang="en-US" sz="2800">
              <a:solidFill>
                <a:srgbClr val="000000"/>
              </a:solidFill>
              <a:latin typeface="微軟正黑體" panose="020B0604030504040204" pitchFamily="34" charset="-120"/>
              <a:ea typeface="微軟正黑體" panose="020B0604030504040204" pitchFamily="34" charset="-120"/>
            </a:endParaRPr>
          </a:p>
        </p:txBody>
      </p:sp>
      <p:sp>
        <p:nvSpPr>
          <p:cNvPr id="8" name="Rectangle 3"/>
          <p:cNvSpPr txBox="1">
            <a:spLocks noChangeArrowheads="1"/>
          </p:cNvSpPr>
          <p:nvPr/>
        </p:nvSpPr>
        <p:spPr bwMode="auto">
          <a:xfrm>
            <a:off x="252412" y="1124744"/>
            <a:ext cx="8568059" cy="41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55600" indent="-355600"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6600"/>
                </a:solidFill>
                <a:latin typeface="微軟正黑體" panose="020B0604030504040204" pitchFamily="34" charset="-120"/>
              </a:rPr>
              <a:t>三、</a:t>
            </a:r>
            <a:r>
              <a:rPr kumimoji="0" lang="zh-TW" altLang="en-US" sz="2800" b="1" u="heavy" smtClean="0">
                <a:solidFill>
                  <a:srgbClr val="006600"/>
                </a:solidFill>
                <a:uFill>
                  <a:solidFill>
                    <a:srgbClr val="C00000"/>
                  </a:solidFill>
                </a:uFill>
                <a:latin typeface="微軟正黑體" panose="020B0604030504040204" pitchFamily="34" charset="-120"/>
              </a:rPr>
              <a:t>技術服務廠商</a:t>
            </a:r>
            <a:r>
              <a:rPr kumimoji="0" lang="zh-TW" altLang="en-US" sz="2800" b="1">
                <a:solidFill>
                  <a:srgbClr val="006600"/>
                </a:solidFill>
                <a:latin typeface="微軟正黑體" panose="020B0604030504040204" pitchFamily="34" charset="-120"/>
              </a:rPr>
              <a:t>訂定技術規格</a:t>
            </a:r>
            <a:r>
              <a:rPr kumimoji="0" lang="zh-TW" altLang="en-US" sz="2800" b="1" u="heavy">
                <a:solidFill>
                  <a:srgbClr val="006600"/>
                </a:solidFill>
                <a:uFill>
                  <a:solidFill>
                    <a:srgbClr val="C00000"/>
                  </a:solidFill>
                </a:uFill>
                <a:latin typeface="微軟正黑體" panose="020B0604030504040204" pitchFamily="34" charset="-120"/>
              </a:rPr>
              <a:t>如提及廠牌</a:t>
            </a:r>
            <a:r>
              <a:rPr kumimoji="0" lang="zh-TW" altLang="en-US" sz="2800" b="1" smtClean="0">
                <a:solidFill>
                  <a:srgbClr val="006600"/>
                </a:solidFill>
                <a:latin typeface="微軟正黑體" panose="020B0604030504040204" pitchFamily="34" charset="-120"/>
              </a:rPr>
              <a:t>，</a:t>
            </a:r>
            <a:r>
              <a:rPr kumimoji="0" lang="zh-TW" altLang="en-US" sz="2800" b="1" u="heavy">
                <a:solidFill>
                  <a:srgbClr val="006600"/>
                </a:solidFill>
                <a:uFill>
                  <a:solidFill>
                    <a:srgbClr val="C00000"/>
                  </a:solidFill>
                </a:uFill>
                <a:latin typeface="微軟正黑體" panose="020B0604030504040204" pitchFamily="34" charset="-120"/>
              </a:rPr>
              <a:t>應主動向機關說明必要性</a:t>
            </a:r>
            <a:r>
              <a:rPr kumimoji="0" lang="zh-TW" altLang="en-US" sz="2800" b="1" smtClean="0">
                <a:solidFill>
                  <a:srgbClr val="006600"/>
                </a:solidFill>
                <a:latin typeface="微軟正黑體" panose="020B0604030504040204" pitchFamily="34" charset="-120"/>
              </a:rPr>
              <a:t>。</a:t>
            </a:r>
            <a:endParaRPr kumimoji="0" lang="en-US" altLang="zh-TW" sz="2800" b="1" smtClean="0">
              <a:solidFill>
                <a:srgbClr val="0000FF"/>
              </a:solidFill>
              <a:latin typeface="標楷體" panose="03000509000000000000" pitchFamily="65" charset="-120"/>
              <a:ea typeface="標楷體" panose="03000509000000000000" pitchFamily="65" charset="-120"/>
            </a:endParaRPr>
          </a:p>
          <a:p>
            <a:pPr marL="355600" indent="-355600"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6600"/>
                </a:solidFill>
                <a:latin typeface="微軟正黑體" panose="020B0604030504040204" pitchFamily="34" charset="-120"/>
              </a:rPr>
              <a:t>四、</a:t>
            </a:r>
            <a:r>
              <a:rPr kumimoji="0" lang="zh-TW" altLang="en-US" sz="2800" b="1" u="heavy">
                <a:solidFill>
                  <a:srgbClr val="006600"/>
                </a:solidFill>
                <a:uFill>
                  <a:solidFill>
                    <a:srgbClr val="C00000"/>
                  </a:solidFill>
                </a:uFill>
                <a:latin typeface="微軟正黑體" panose="020B0604030504040204" pitchFamily="34" charset="-120"/>
              </a:rPr>
              <a:t>客觀公正審查</a:t>
            </a:r>
            <a:r>
              <a:rPr kumimoji="0" lang="zh-TW" altLang="en-US" sz="2800" b="1">
                <a:solidFill>
                  <a:srgbClr val="006600"/>
                </a:solidFill>
                <a:latin typeface="微軟正黑體" panose="020B0604030504040204" pitchFamily="34" charset="-120"/>
              </a:rPr>
              <a:t>施工廠商提出之</a:t>
            </a:r>
            <a:r>
              <a:rPr kumimoji="0" lang="zh-TW" altLang="en-US" sz="2800" b="1" u="heavy">
                <a:solidFill>
                  <a:srgbClr val="006600"/>
                </a:solidFill>
                <a:uFill>
                  <a:solidFill>
                    <a:srgbClr val="C00000"/>
                  </a:solidFill>
                </a:uFill>
                <a:latin typeface="微軟正黑體" panose="020B0604030504040204" pitchFamily="34" charset="-120"/>
              </a:rPr>
              <a:t>同等品</a:t>
            </a:r>
            <a:r>
              <a:rPr kumimoji="0" lang="zh-TW" altLang="en-US" sz="2800" b="1" smtClean="0">
                <a:solidFill>
                  <a:srgbClr val="006600"/>
                </a:solidFill>
                <a:latin typeface="微軟正黑體" panose="020B0604030504040204" pitchFamily="34" charset="-120"/>
              </a:rPr>
              <a:t>，</a:t>
            </a:r>
            <a:r>
              <a:rPr kumimoji="0" lang="zh-TW" altLang="en-US" sz="2800" b="1" u="heavy">
                <a:solidFill>
                  <a:srgbClr val="006600"/>
                </a:solidFill>
                <a:uFill>
                  <a:solidFill>
                    <a:srgbClr val="C00000"/>
                  </a:solidFill>
                </a:uFill>
                <a:latin typeface="微軟正黑體" panose="020B0604030504040204" pitchFamily="34" charset="-120"/>
              </a:rPr>
              <a:t>並書面具體告知不符之處</a:t>
            </a:r>
            <a:r>
              <a:rPr kumimoji="0" lang="zh-TW" altLang="en-US" sz="2800" b="1" smtClean="0">
                <a:solidFill>
                  <a:srgbClr val="006600"/>
                </a:solidFill>
                <a:latin typeface="微軟正黑體" panose="020B0604030504040204" pitchFamily="34" charset="-120"/>
              </a:rPr>
              <a:t>。</a:t>
            </a:r>
            <a:endParaRPr kumimoji="0" lang="en-US" altLang="zh-TW" sz="2800" b="1" smtClean="0">
              <a:solidFill>
                <a:srgbClr val="006600"/>
              </a:solidFill>
              <a:latin typeface="微軟正黑體" panose="020B0604030504040204" pitchFamily="34" charset="-120"/>
            </a:endParaRPr>
          </a:p>
          <a:p>
            <a:pPr marL="355600" indent="-355600"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6600"/>
                </a:solidFill>
                <a:latin typeface="微軟正黑體" panose="020B0604030504040204" pitchFamily="34" charset="-120"/>
              </a:rPr>
              <a:t>五、工程會將透過施工查核及採購</a:t>
            </a:r>
            <a:r>
              <a:rPr kumimoji="0" lang="zh-TW" altLang="en-US" sz="2800" b="1" smtClean="0">
                <a:solidFill>
                  <a:srgbClr val="006600"/>
                </a:solidFill>
                <a:latin typeface="微軟正黑體" panose="020B0604030504040204" pitchFamily="34" charset="-120"/>
              </a:rPr>
              <a:t>稽核機制，檢視有</a:t>
            </a:r>
            <a:r>
              <a:rPr kumimoji="0" lang="zh-TW" altLang="en-US" sz="2800" b="1">
                <a:solidFill>
                  <a:srgbClr val="006600"/>
                </a:solidFill>
                <a:latin typeface="微軟正黑體" panose="020B0604030504040204" pitchFamily="34" charset="-120"/>
              </a:rPr>
              <a:t>無技術規格限制競爭之</a:t>
            </a:r>
            <a:r>
              <a:rPr kumimoji="0" lang="zh-TW" altLang="en-US" sz="2800" b="1" smtClean="0">
                <a:solidFill>
                  <a:srgbClr val="006600"/>
                </a:solidFill>
                <a:latin typeface="微軟正黑體" panose="020B0604030504040204" pitchFamily="34" charset="-120"/>
              </a:rPr>
              <a:t>情形。</a:t>
            </a:r>
            <a:endParaRPr kumimoji="0" lang="en-US" altLang="zh-TW" sz="2800" b="1" smtClean="0">
              <a:solidFill>
                <a:srgbClr val="006600"/>
              </a:solidFill>
              <a:latin typeface="微軟正黑體" panose="020B0604030504040204" pitchFamily="34" charset="-120"/>
            </a:endParaRPr>
          </a:p>
          <a:p>
            <a:pPr marL="355600" indent="-355600"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r>
              <a:rPr kumimoji="0" lang="zh-TW" altLang="en-US" sz="2800" b="1">
                <a:solidFill>
                  <a:srgbClr val="006600"/>
                </a:solidFill>
                <a:latin typeface="微軟正黑體" panose="020B0604030504040204" pitchFamily="34" charset="-120"/>
              </a:rPr>
              <a:t>六、請工程會技術處主動邀集相關公會及</a:t>
            </a:r>
            <a:r>
              <a:rPr kumimoji="0" lang="zh-TW" altLang="en-US" sz="2800" b="1" smtClean="0">
                <a:solidFill>
                  <a:srgbClr val="006600"/>
                </a:solidFill>
                <a:latin typeface="微軟正黑體" panose="020B0604030504040204" pitchFamily="34" charset="-120"/>
              </a:rPr>
              <a:t>機關，檢視</a:t>
            </a:r>
            <a:r>
              <a:rPr kumimoji="0" lang="zh-TW" altLang="en-US" sz="2800" b="1">
                <a:solidFill>
                  <a:srgbClr val="006600"/>
                </a:solidFill>
                <a:latin typeface="微軟正黑體" panose="020B0604030504040204" pitchFamily="34" charset="-120"/>
              </a:rPr>
              <a:t>施工綱要規範機電部分</a:t>
            </a:r>
            <a:r>
              <a:rPr kumimoji="0" lang="zh-TW" altLang="en-US" sz="2800" b="1" smtClean="0">
                <a:solidFill>
                  <a:srgbClr val="006600"/>
                </a:solidFill>
                <a:latin typeface="微軟正黑體" panose="020B0604030504040204" pitchFamily="34" charset="-120"/>
              </a:rPr>
              <a:t>內容。</a:t>
            </a:r>
            <a:endParaRPr kumimoji="0" lang="en-US" altLang="zh-TW" sz="2800" b="1" smtClean="0">
              <a:solidFill>
                <a:srgbClr val="006600"/>
              </a:solidFill>
              <a:latin typeface="微軟正黑體" panose="020B0604030504040204" pitchFamily="34" charset="-120"/>
            </a:endParaRPr>
          </a:p>
          <a:p>
            <a:pPr marL="355600" indent="-355600" algn="just" eaLnBrk="1" hangingPunct="1">
              <a:lnSpc>
                <a:spcPts val="3400"/>
              </a:lnSpc>
              <a:spcBef>
                <a:spcPts val="0"/>
              </a:spcBef>
              <a:buClr>
                <a:srgbClr val="000066"/>
              </a:buClr>
              <a:buSzPct val="85000"/>
              <a:buFont typeface="Wingdings 2" panose="05020102010507070707" pitchFamily="18" charset="2"/>
              <a:buNone/>
              <a:tabLst>
                <a:tab pos="5375275" algn="l"/>
              </a:tabLst>
              <a:defRPr/>
            </a:pPr>
            <a:endParaRPr kumimoji="0" lang="en-US" altLang="zh-TW" sz="2800" b="1">
              <a:solidFill>
                <a:srgbClr val="006600"/>
              </a:solidFill>
              <a:latin typeface="微軟正黑體" panose="020B0604030504040204" pitchFamily="34" charset="-120"/>
            </a:endParaRPr>
          </a:p>
        </p:txBody>
      </p:sp>
    </p:spTree>
    <p:extLst>
      <p:ext uri="{BB962C8B-B14F-4D97-AF65-F5344CB8AC3E}">
        <p14:creationId xmlns:p14="http://schemas.microsoft.com/office/powerpoint/2010/main" val="23096059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69</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467544" y="476672"/>
            <a:ext cx="4680520" cy="646331"/>
          </a:xfrm>
          <a:prstGeom prst="rect">
            <a:avLst/>
          </a:prstGeom>
          <a:noFill/>
        </p:spPr>
        <p:txBody>
          <a:bodyPr wrap="square">
            <a:spAutoFit/>
          </a:bodyPr>
          <a:lstStyle/>
          <a:p>
            <a:pPr>
              <a:defRPr/>
            </a:pPr>
            <a:r>
              <a:rPr lang="zh-TW" altLang="en-US" sz="3600" b="1"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規格限制</a:t>
            </a:r>
            <a:r>
              <a:rPr lang="zh-TW" altLang="en-US" sz="36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競爭態樣</a:t>
            </a:r>
            <a:endParaRPr lang="zh-TW" altLang="en-US" sz="3600">
              <a:solidFill>
                <a:srgbClr val="000000"/>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484992" y="1340768"/>
            <a:ext cx="8281403" cy="3384376"/>
          </a:xfrm>
          <a:prstGeom prst="rect">
            <a:avLst/>
          </a:prstGeom>
          <a:ln>
            <a:solidFill>
              <a:srgbClr val="000066"/>
            </a:solidFill>
          </a:ln>
        </p:spPr>
      </p:pic>
      <p:sp>
        <p:nvSpPr>
          <p:cNvPr id="3" name="文字方塊 2"/>
          <p:cNvSpPr txBox="1"/>
          <p:nvPr/>
        </p:nvSpPr>
        <p:spPr>
          <a:xfrm>
            <a:off x="7164288" y="3004480"/>
            <a:ext cx="936104" cy="1446550"/>
          </a:xfrm>
          <a:prstGeom prst="rect">
            <a:avLst/>
          </a:prstGeom>
          <a:solidFill>
            <a:srgbClr val="000066"/>
          </a:solidFill>
        </p:spPr>
        <p:txBody>
          <a:bodyPr wrap="square" rtlCol="0">
            <a:spAutoFit/>
          </a:bodyPr>
          <a:lstStyle/>
          <a:p>
            <a:r>
              <a:rPr lang="zh-TW" altLang="en-US" sz="8800" smtClean="0">
                <a:solidFill>
                  <a:prstClr val="white"/>
                </a:solidFill>
                <a:sym typeface="Wingdings 2" panose="05020102010507070707" pitchFamily="18" charset="2"/>
              </a:rPr>
              <a:t></a:t>
            </a:r>
            <a:endParaRPr lang="zh-TW" altLang="en-US" sz="8800">
              <a:solidFill>
                <a:prstClr val="white"/>
              </a:solidFill>
            </a:endParaRPr>
          </a:p>
        </p:txBody>
      </p:sp>
    </p:spTree>
    <p:extLst>
      <p:ext uri="{BB962C8B-B14F-4D97-AF65-F5344CB8AC3E}">
        <p14:creationId xmlns:p14="http://schemas.microsoft.com/office/powerpoint/2010/main" val="37031955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449638" y="1123003"/>
            <a:ext cx="7779961" cy="5310479"/>
          </a:xfrm>
          <a:prstGeom prst="rect">
            <a:avLst/>
          </a:prstGeom>
          <a:ln>
            <a:solidFill>
              <a:srgbClr val="000066"/>
            </a:solidFill>
          </a:ln>
        </p:spPr>
      </p:pic>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70</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467544" y="476672"/>
            <a:ext cx="3960440" cy="646331"/>
          </a:xfrm>
          <a:prstGeom prst="rect">
            <a:avLst/>
          </a:prstGeom>
          <a:noFill/>
        </p:spPr>
        <p:txBody>
          <a:bodyPr wrap="square">
            <a:spAutoFit/>
          </a:bodyPr>
          <a:lstStyle/>
          <a:p>
            <a:pPr>
              <a:defRPr/>
            </a:pPr>
            <a:r>
              <a:rPr lang="zh-TW" altLang="en-US" sz="3600" b="1"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符合採購法案例</a:t>
            </a:r>
            <a:endParaRPr lang="zh-TW" altLang="en-US" sz="3600">
              <a:solidFill>
                <a:srgbClr val="000000"/>
              </a:solidFill>
              <a:latin typeface="微軟正黑體" panose="020B0604030504040204" pitchFamily="34" charset="-120"/>
              <a:ea typeface="微軟正黑體" panose="020B0604030504040204" pitchFamily="34" charset="-120"/>
            </a:endParaRPr>
          </a:p>
        </p:txBody>
      </p:sp>
      <p:sp>
        <p:nvSpPr>
          <p:cNvPr id="3" name="文字方塊 2"/>
          <p:cNvSpPr txBox="1"/>
          <p:nvPr/>
        </p:nvSpPr>
        <p:spPr>
          <a:xfrm>
            <a:off x="5868144" y="3573016"/>
            <a:ext cx="792088" cy="1200329"/>
          </a:xfrm>
          <a:prstGeom prst="rect">
            <a:avLst/>
          </a:prstGeom>
          <a:solidFill>
            <a:srgbClr val="000066"/>
          </a:solidFill>
        </p:spPr>
        <p:txBody>
          <a:bodyPr wrap="square" rtlCol="0">
            <a:spAutoFit/>
          </a:bodyPr>
          <a:lstStyle/>
          <a:p>
            <a:r>
              <a:rPr lang="zh-TW" altLang="en-US" sz="7200" smtClean="0">
                <a:solidFill>
                  <a:prstClr val="white"/>
                </a:solidFill>
                <a:sym typeface="Wingdings" panose="05000000000000000000" pitchFamily="2" charset="2"/>
              </a:rPr>
              <a:t></a:t>
            </a:r>
            <a:endParaRPr lang="zh-TW" altLang="en-US" sz="7200">
              <a:solidFill>
                <a:prstClr val="white"/>
              </a:solidFill>
            </a:endParaRPr>
          </a:p>
        </p:txBody>
      </p:sp>
    </p:spTree>
    <p:extLst>
      <p:ext uri="{BB962C8B-B14F-4D97-AF65-F5344CB8AC3E}">
        <p14:creationId xmlns:p14="http://schemas.microsoft.com/office/powerpoint/2010/main" val="5066395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a:xfrm>
            <a:off x="8244408" y="25600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71</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1105880" y="428146"/>
            <a:ext cx="7128792" cy="584775"/>
          </a:xfrm>
          <a:prstGeom prst="rect">
            <a:avLst/>
          </a:prstGeom>
          <a:noFill/>
        </p:spPr>
        <p:txBody>
          <a:bodyPr wrap="square">
            <a:spAutoFit/>
          </a:bodyPr>
          <a:lstStyle/>
          <a:p>
            <a:pPr>
              <a:defRPr/>
            </a:pPr>
            <a:r>
              <a:rPr lang="zh-TW" altLang="en-US" sz="3200" b="1" smtClean="0">
                <a:solidFill>
                  <a:srgbClr val="000000"/>
                </a:solidFill>
                <a:latin typeface="微軟正黑體" panose="020B0604030504040204" pitchFamily="34" charset="-120"/>
                <a:ea typeface="微軟正黑體" panose="020B0604030504040204" pitchFamily="34" charset="-120"/>
              </a:rPr>
              <a:t>工程採購訂</a:t>
            </a:r>
            <a:r>
              <a:rPr lang="zh-TW" altLang="en-US" sz="3200" b="1">
                <a:solidFill>
                  <a:srgbClr val="000000"/>
                </a:solidFill>
                <a:latin typeface="微軟正黑體" panose="020B0604030504040204" pitchFamily="34" charset="-120"/>
                <a:ea typeface="微軟正黑體" panose="020B0604030504040204" pitchFamily="34" charset="-120"/>
              </a:rPr>
              <a:t>定及審查技術</a:t>
            </a:r>
            <a:r>
              <a:rPr lang="zh-TW" altLang="en-US" sz="3200" b="1" smtClean="0">
                <a:solidFill>
                  <a:srgbClr val="000000"/>
                </a:solidFill>
                <a:latin typeface="微軟正黑體" panose="020B0604030504040204" pitchFamily="34" charset="-120"/>
                <a:ea typeface="微軟正黑體" panose="020B0604030504040204" pitchFamily="34" charset="-120"/>
              </a:rPr>
              <a:t>規格建議作法</a:t>
            </a:r>
            <a:endParaRPr lang="zh-TW" altLang="en-US" sz="3200">
              <a:solidFill>
                <a:srgbClr val="000000"/>
              </a:solidFill>
              <a:latin typeface="微軟正黑體" panose="020B0604030504040204" pitchFamily="34" charset="-120"/>
              <a:ea typeface="微軟正黑體" panose="020B0604030504040204" pitchFamily="34" charset="-120"/>
            </a:endParaRPr>
          </a:p>
        </p:txBody>
      </p:sp>
      <p:sp>
        <p:nvSpPr>
          <p:cNvPr id="8" name="Rectangle 3"/>
          <p:cNvSpPr txBox="1">
            <a:spLocks noChangeArrowheads="1"/>
          </p:cNvSpPr>
          <p:nvPr/>
        </p:nvSpPr>
        <p:spPr bwMode="auto">
          <a:xfrm>
            <a:off x="252412" y="1124744"/>
            <a:ext cx="8568059"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lnSpc>
                <a:spcPts val="3000"/>
              </a:lnSpc>
              <a:spcBef>
                <a:spcPts val="0"/>
              </a:spcBef>
              <a:buClr>
                <a:srgbClr val="000066"/>
              </a:buClr>
              <a:buSzPct val="85000"/>
              <a:buFont typeface="Wingdings" panose="05000000000000000000" pitchFamily="2" charset="2"/>
              <a:buChar char="l"/>
              <a:tabLst>
                <a:tab pos="5375275" algn="l"/>
              </a:tabLst>
              <a:defRPr/>
            </a:pPr>
            <a:r>
              <a:rPr kumimoji="0" lang="en-US" altLang="zh-TW" sz="2700" b="1" smtClean="0">
                <a:solidFill>
                  <a:srgbClr val="000066"/>
                </a:solidFill>
                <a:latin typeface="+mj-ea"/>
                <a:ea typeface="+mj-ea"/>
              </a:rPr>
              <a:t>111.02.14</a:t>
            </a:r>
            <a:r>
              <a:rPr kumimoji="0" lang="zh-TW" altLang="en-US" sz="2700" b="1" smtClean="0">
                <a:solidFill>
                  <a:srgbClr val="000066"/>
                </a:solidFill>
                <a:latin typeface="+mj-ea"/>
                <a:ea typeface="+mj-ea"/>
              </a:rPr>
              <a:t>工程</a:t>
            </a:r>
            <a:r>
              <a:rPr kumimoji="0" lang="zh-TW" altLang="en-US" sz="2700" b="1">
                <a:solidFill>
                  <a:srgbClr val="000066"/>
                </a:solidFill>
                <a:latin typeface="+mj-ea"/>
                <a:ea typeface="+mj-ea"/>
              </a:rPr>
              <a:t>企字</a:t>
            </a:r>
            <a:r>
              <a:rPr kumimoji="0" lang="zh-TW" altLang="en-US" sz="2700" b="1" smtClean="0">
                <a:solidFill>
                  <a:srgbClr val="000066"/>
                </a:solidFill>
                <a:latin typeface="+mj-ea"/>
                <a:ea typeface="+mj-ea"/>
              </a:rPr>
              <a:t>第</a:t>
            </a:r>
            <a:r>
              <a:rPr kumimoji="0" lang="en-US" altLang="zh-TW" sz="2700" b="1">
                <a:solidFill>
                  <a:srgbClr val="000066"/>
                </a:solidFill>
                <a:latin typeface="+mj-ea"/>
                <a:ea typeface="+mj-ea"/>
              </a:rPr>
              <a:t>1110100017</a:t>
            </a:r>
            <a:r>
              <a:rPr kumimoji="0" lang="zh-TW" altLang="en-US" sz="2700" b="1" smtClean="0">
                <a:solidFill>
                  <a:srgbClr val="000066"/>
                </a:solidFill>
                <a:latin typeface="+mj-ea"/>
                <a:ea typeface="+mj-ea"/>
              </a:rPr>
              <a:t>號函</a:t>
            </a:r>
            <a:endParaRPr kumimoji="0" lang="en-US" altLang="zh-TW" sz="2700" b="1" smtClean="0">
              <a:solidFill>
                <a:srgbClr val="000066"/>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700" b="1">
                <a:solidFill>
                  <a:srgbClr val="006600"/>
                </a:solidFill>
                <a:latin typeface="+mj-ea"/>
                <a:ea typeface="+mj-ea"/>
              </a:rPr>
              <a:t>一</a:t>
            </a:r>
            <a:r>
              <a:rPr kumimoji="0" lang="zh-TW" altLang="en-US" sz="2700" b="1" smtClean="0">
                <a:solidFill>
                  <a:srgbClr val="006600"/>
                </a:solidFill>
                <a:latin typeface="+mj-ea"/>
                <a:ea typeface="+mj-ea"/>
              </a:rPr>
              <a:t>、依</a:t>
            </a:r>
            <a:r>
              <a:rPr kumimoji="0" lang="zh-TW" altLang="en-US" sz="2700" b="1">
                <a:solidFill>
                  <a:srgbClr val="006600"/>
                </a:solidFill>
                <a:latin typeface="+mj-ea"/>
                <a:ea typeface="+mj-ea"/>
              </a:rPr>
              <a:t>採購法第</a:t>
            </a:r>
            <a:r>
              <a:rPr kumimoji="0" lang="en-US" altLang="zh-TW" sz="2700" b="1">
                <a:solidFill>
                  <a:srgbClr val="006600"/>
                </a:solidFill>
                <a:latin typeface="+mj-ea"/>
                <a:ea typeface="+mj-ea"/>
              </a:rPr>
              <a:t>26</a:t>
            </a:r>
            <a:r>
              <a:rPr kumimoji="0" lang="zh-TW" altLang="en-US" sz="2700" b="1">
                <a:solidFill>
                  <a:srgbClr val="006600"/>
                </a:solidFill>
                <a:latin typeface="+mj-ea"/>
                <a:ea typeface="+mj-ea"/>
              </a:rPr>
              <a:t>條第</a:t>
            </a:r>
            <a:r>
              <a:rPr kumimoji="0" lang="en-US" altLang="zh-TW" sz="2700" b="1">
                <a:solidFill>
                  <a:srgbClr val="006600"/>
                </a:solidFill>
                <a:latin typeface="+mj-ea"/>
                <a:ea typeface="+mj-ea"/>
              </a:rPr>
              <a:t>1</a:t>
            </a:r>
            <a:r>
              <a:rPr kumimoji="0" lang="zh-TW" altLang="en-US" sz="2700" b="1">
                <a:solidFill>
                  <a:srgbClr val="006600"/>
                </a:solidFill>
                <a:latin typeface="+mj-ea"/>
                <a:ea typeface="+mj-ea"/>
              </a:rPr>
              <a:t>項至第</a:t>
            </a:r>
            <a:r>
              <a:rPr kumimoji="0" lang="en-US" altLang="zh-TW" sz="2700" b="1">
                <a:solidFill>
                  <a:srgbClr val="006600"/>
                </a:solidFill>
                <a:latin typeface="+mj-ea"/>
                <a:ea typeface="+mj-ea"/>
              </a:rPr>
              <a:t>3</a:t>
            </a:r>
            <a:r>
              <a:rPr kumimoji="0" lang="zh-TW" altLang="en-US" sz="2700" b="1">
                <a:solidFill>
                  <a:srgbClr val="006600"/>
                </a:solidFill>
                <a:latin typeface="+mj-ea"/>
                <a:ea typeface="+mj-ea"/>
              </a:rPr>
              <a:t>項</a:t>
            </a:r>
            <a:r>
              <a:rPr kumimoji="0" lang="zh-TW" altLang="en-US" sz="2700" b="1" u="sng">
                <a:solidFill>
                  <a:srgbClr val="006600"/>
                </a:solidFill>
                <a:uFill>
                  <a:solidFill>
                    <a:srgbClr val="0000FF"/>
                  </a:solidFill>
                </a:uFill>
                <a:latin typeface="+mj-ea"/>
                <a:ea typeface="+mj-ea"/>
              </a:rPr>
              <a:t>規定技術規格有其</a:t>
            </a:r>
            <a:r>
              <a:rPr kumimoji="0" lang="zh-TW" altLang="en-US" sz="2700" b="1" u="sng">
                <a:solidFill>
                  <a:srgbClr val="800000"/>
                </a:solidFill>
                <a:uFill>
                  <a:solidFill>
                    <a:srgbClr val="0000FF"/>
                  </a:solidFill>
                </a:uFill>
                <a:latin typeface="+mj-ea"/>
                <a:ea typeface="+mj-ea"/>
              </a:rPr>
              <a:t>適用順序</a:t>
            </a:r>
            <a:r>
              <a:rPr kumimoji="0" lang="zh-TW" altLang="en-US" sz="2700" b="1" u="sng">
                <a:solidFill>
                  <a:srgbClr val="006600"/>
                </a:solidFill>
                <a:uFill>
                  <a:solidFill>
                    <a:srgbClr val="0000FF"/>
                  </a:solidFill>
                </a:uFill>
                <a:latin typeface="+mj-ea"/>
                <a:ea typeface="+mj-ea"/>
              </a:rPr>
              <a:t>，應優先依同條第</a:t>
            </a:r>
            <a:r>
              <a:rPr kumimoji="0" lang="en-US" altLang="zh-TW" sz="2700" b="1" u="sng">
                <a:solidFill>
                  <a:srgbClr val="006600"/>
                </a:solidFill>
                <a:uFill>
                  <a:solidFill>
                    <a:srgbClr val="0000FF"/>
                  </a:solidFill>
                </a:uFill>
                <a:latin typeface="+mj-ea"/>
                <a:ea typeface="+mj-ea"/>
              </a:rPr>
              <a:t>1</a:t>
            </a:r>
            <a:r>
              <a:rPr kumimoji="0" lang="zh-TW" altLang="en-US" sz="2700" b="1" u="sng">
                <a:solidFill>
                  <a:srgbClr val="006600"/>
                </a:solidFill>
                <a:uFill>
                  <a:solidFill>
                    <a:srgbClr val="0000FF"/>
                  </a:solidFill>
                </a:uFill>
                <a:latin typeface="+mj-ea"/>
                <a:ea typeface="+mj-ea"/>
              </a:rPr>
              <a:t>項規定，訂定符合機關需求之技術規格；無法依同條第</a:t>
            </a:r>
            <a:r>
              <a:rPr kumimoji="0" lang="en-US" altLang="zh-TW" sz="2700" b="1" u="sng">
                <a:solidFill>
                  <a:srgbClr val="006600"/>
                </a:solidFill>
                <a:uFill>
                  <a:solidFill>
                    <a:srgbClr val="0000FF"/>
                  </a:solidFill>
                </a:uFill>
                <a:latin typeface="+mj-ea"/>
                <a:ea typeface="+mj-ea"/>
              </a:rPr>
              <a:t>1</a:t>
            </a:r>
            <a:r>
              <a:rPr kumimoji="0" lang="zh-TW" altLang="en-US" sz="2700" b="1" u="sng">
                <a:solidFill>
                  <a:srgbClr val="006600"/>
                </a:solidFill>
                <a:uFill>
                  <a:solidFill>
                    <a:srgbClr val="0000FF"/>
                  </a:solidFill>
                </a:uFill>
                <a:latin typeface="+mj-ea"/>
                <a:ea typeface="+mj-ea"/>
              </a:rPr>
              <a:t>項規定訂定技術規格之部分，再依序依第</a:t>
            </a:r>
            <a:r>
              <a:rPr kumimoji="0" lang="en-US" altLang="zh-TW" sz="2700" b="1" u="sng">
                <a:solidFill>
                  <a:srgbClr val="006600"/>
                </a:solidFill>
                <a:uFill>
                  <a:solidFill>
                    <a:srgbClr val="0000FF"/>
                  </a:solidFill>
                </a:uFill>
                <a:latin typeface="+mj-ea"/>
                <a:ea typeface="+mj-ea"/>
              </a:rPr>
              <a:t>2</a:t>
            </a:r>
            <a:r>
              <a:rPr kumimoji="0" lang="zh-TW" altLang="en-US" sz="2700" b="1" u="sng">
                <a:solidFill>
                  <a:srgbClr val="006600"/>
                </a:solidFill>
                <a:uFill>
                  <a:solidFill>
                    <a:srgbClr val="0000FF"/>
                  </a:solidFill>
                </a:uFill>
                <a:latin typeface="+mj-ea"/>
                <a:ea typeface="+mj-ea"/>
              </a:rPr>
              <a:t>項、第</a:t>
            </a:r>
            <a:r>
              <a:rPr kumimoji="0" lang="en-US" altLang="zh-TW" sz="2700" b="1" u="sng">
                <a:solidFill>
                  <a:srgbClr val="006600"/>
                </a:solidFill>
                <a:uFill>
                  <a:solidFill>
                    <a:srgbClr val="0000FF"/>
                  </a:solidFill>
                </a:uFill>
                <a:latin typeface="+mj-ea"/>
                <a:ea typeface="+mj-ea"/>
              </a:rPr>
              <a:t>3</a:t>
            </a:r>
            <a:r>
              <a:rPr kumimoji="0" lang="zh-TW" altLang="en-US" sz="2700" b="1" u="sng">
                <a:solidFill>
                  <a:srgbClr val="006600"/>
                </a:solidFill>
                <a:uFill>
                  <a:solidFill>
                    <a:srgbClr val="0000FF"/>
                  </a:solidFill>
                </a:uFill>
                <a:latin typeface="+mj-ea"/>
                <a:ea typeface="+mj-ea"/>
              </a:rPr>
              <a:t>項規定</a:t>
            </a:r>
            <a:r>
              <a:rPr kumimoji="0" lang="zh-TW" altLang="en-US" sz="2700" b="1" u="sng" smtClean="0">
                <a:solidFill>
                  <a:srgbClr val="006600"/>
                </a:solidFill>
                <a:uFill>
                  <a:solidFill>
                    <a:srgbClr val="0000FF"/>
                  </a:solidFill>
                </a:uFill>
                <a:latin typeface="+mj-ea"/>
                <a:ea typeface="+mj-ea"/>
              </a:rPr>
              <a:t>辦理</a:t>
            </a:r>
            <a:r>
              <a:rPr kumimoji="0" lang="zh-TW" altLang="en-US" sz="2700" b="1" smtClean="0">
                <a:solidFill>
                  <a:srgbClr val="006600"/>
                </a:solidFill>
                <a:latin typeface="+mj-ea"/>
                <a:ea typeface="+mj-ea"/>
              </a:rPr>
              <a:t>。</a:t>
            </a:r>
            <a:endParaRPr kumimoji="0" lang="en-US" altLang="zh-TW" sz="2700" b="1" smtClean="0">
              <a:solidFill>
                <a:srgbClr val="006600"/>
              </a:solidFill>
              <a:latin typeface="+mj-ea"/>
              <a:ea typeface="+mj-ea"/>
            </a:endParaRPr>
          </a:p>
          <a:p>
            <a:pPr marL="355600" indent="-355600"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zh-TW" altLang="en-US" sz="2700" b="1" smtClean="0">
                <a:solidFill>
                  <a:srgbClr val="006600"/>
                </a:solidFill>
                <a:latin typeface="+mj-ea"/>
                <a:ea typeface="+mj-ea"/>
              </a:rPr>
              <a:t>二、</a:t>
            </a:r>
            <a:r>
              <a:rPr kumimoji="0" lang="zh-TW" altLang="en-US" sz="2700" b="1">
                <a:solidFill>
                  <a:srgbClr val="006600"/>
                </a:solidFill>
                <a:latin typeface="+mj-ea"/>
                <a:ea typeface="+mj-ea"/>
              </a:rPr>
              <a:t>依機關所必須之需求訂定技術規格：</a:t>
            </a:r>
            <a:endParaRPr kumimoji="0" lang="en-US" altLang="zh-TW" sz="2700" b="1" smtClean="0">
              <a:solidFill>
                <a:srgbClr val="006600"/>
              </a:solidFill>
              <a:latin typeface="+mj-ea"/>
              <a:ea typeface="+mj-ea"/>
            </a:endParaRPr>
          </a:p>
          <a:p>
            <a:pPr marL="269875" indent="-269875"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700" b="1" smtClean="0">
                <a:solidFill>
                  <a:srgbClr val="0000FF"/>
                </a:solidFill>
                <a:latin typeface="+mj-ea"/>
                <a:ea typeface="+mj-ea"/>
              </a:rPr>
              <a:t>1.</a:t>
            </a:r>
            <a:r>
              <a:rPr kumimoji="0" lang="zh-TW" altLang="en-US" sz="2700" b="1" spc="-100" smtClean="0">
                <a:solidFill>
                  <a:srgbClr val="0000FF"/>
                </a:solidFill>
                <a:latin typeface="+mj-ea"/>
                <a:ea typeface="+mj-ea"/>
              </a:rPr>
              <a:t>應</a:t>
            </a:r>
            <a:r>
              <a:rPr kumimoji="0" lang="zh-TW" altLang="en-US" sz="2700" b="1" spc="-100">
                <a:solidFill>
                  <a:srgbClr val="0000FF"/>
                </a:solidFill>
                <a:latin typeface="+mj-ea"/>
                <a:ea typeface="+mj-ea"/>
              </a:rPr>
              <a:t>瞭解機關需求並依採購</a:t>
            </a:r>
            <a:r>
              <a:rPr kumimoji="0" lang="zh-TW" altLang="en-US" sz="2700" b="1" spc="-100" smtClean="0">
                <a:solidFill>
                  <a:srgbClr val="0000FF"/>
                </a:solidFill>
                <a:latin typeface="+mj-ea"/>
                <a:ea typeface="+mj-ea"/>
              </a:rPr>
              <a:t>法</a:t>
            </a:r>
            <a:r>
              <a:rPr kumimoji="0" lang="en-US" altLang="zh-TW" sz="2700" b="1" spc="-100" smtClean="0">
                <a:solidFill>
                  <a:srgbClr val="0000FF"/>
                </a:solidFill>
                <a:latin typeface="+mj-ea"/>
                <a:ea typeface="+mj-ea"/>
              </a:rPr>
              <a:t>§26</a:t>
            </a:r>
            <a:r>
              <a:rPr kumimoji="0" lang="zh-TW" altLang="en-US" sz="2700" b="1" spc="-100" smtClean="0">
                <a:solidFill>
                  <a:srgbClr val="0000FF"/>
                </a:solidFill>
                <a:latin typeface="+mj-ea"/>
                <a:ea typeface="+mj-ea"/>
              </a:rPr>
              <a:t>規定</a:t>
            </a:r>
            <a:r>
              <a:rPr kumimoji="0" lang="zh-TW" altLang="en-US" sz="2700" b="1" spc="-100">
                <a:solidFill>
                  <a:srgbClr val="0000FF"/>
                </a:solidFill>
                <a:latin typeface="+mj-ea"/>
                <a:ea typeface="+mj-ea"/>
              </a:rPr>
              <a:t>訂定技術規格，除</a:t>
            </a:r>
            <a:r>
              <a:rPr kumimoji="0" lang="zh-TW" altLang="en-US" sz="2700" b="1" spc="-100" smtClean="0">
                <a:solidFill>
                  <a:srgbClr val="0000FF"/>
                </a:solidFill>
                <a:latin typeface="+mj-ea"/>
                <a:ea typeface="+mj-ea"/>
              </a:rPr>
              <a:t>可經由技術</a:t>
            </a:r>
            <a:r>
              <a:rPr kumimoji="0" lang="zh-TW" altLang="en-US" sz="2700" b="1" spc="-100">
                <a:solidFill>
                  <a:srgbClr val="0000FF"/>
                </a:solidFill>
                <a:latin typeface="+mj-ea"/>
                <a:ea typeface="+mj-ea"/>
              </a:rPr>
              <a:t>服務廠商</a:t>
            </a:r>
            <a:r>
              <a:rPr kumimoji="0" lang="zh-TW" altLang="en-US" sz="2700" b="1" spc="-100" smtClean="0">
                <a:solidFill>
                  <a:srgbClr val="0000FF"/>
                </a:solidFill>
                <a:latin typeface="+mj-ea"/>
                <a:ea typeface="+mj-ea"/>
              </a:rPr>
              <a:t>協助建議</a:t>
            </a:r>
            <a:r>
              <a:rPr kumimoji="0" lang="zh-TW" altLang="en-US" sz="2700" b="1" spc="-100">
                <a:solidFill>
                  <a:srgbClr val="0000FF"/>
                </a:solidFill>
                <a:latin typeface="+mj-ea"/>
                <a:ea typeface="+mj-ea"/>
              </a:rPr>
              <a:t>外，各機關得</a:t>
            </a:r>
            <a:r>
              <a:rPr kumimoji="0" lang="zh-TW" altLang="en-US" sz="2700" b="1" spc="-100" smtClean="0">
                <a:solidFill>
                  <a:srgbClr val="0000FF"/>
                </a:solidFill>
                <a:latin typeface="+mj-ea"/>
                <a:ea typeface="+mj-ea"/>
              </a:rPr>
              <a:t>依</a:t>
            </a:r>
            <a:r>
              <a:rPr kumimoji="0" lang="en-US" altLang="zh-TW" sz="2700" b="1" spc="-100" smtClean="0">
                <a:solidFill>
                  <a:srgbClr val="0000FF"/>
                </a:solidFill>
                <a:latin typeface="+mj-ea"/>
                <a:ea typeface="+mj-ea"/>
              </a:rPr>
              <a:t>§11-1</a:t>
            </a:r>
            <a:r>
              <a:rPr kumimoji="0" lang="zh-TW" altLang="en-US" sz="2700" b="1" spc="-100" smtClean="0">
                <a:solidFill>
                  <a:srgbClr val="0000FF"/>
                </a:solidFill>
                <a:latin typeface="+mj-ea"/>
                <a:ea typeface="+mj-ea"/>
              </a:rPr>
              <a:t>規定</a:t>
            </a:r>
            <a:r>
              <a:rPr kumimoji="0" lang="zh-TW" altLang="en-US" sz="2700" b="1" spc="-100">
                <a:solidFill>
                  <a:srgbClr val="0000FF"/>
                </a:solidFill>
                <a:latin typeface="+mj-ea"/>
                <a:ea typeface="+mj-ea"/>
              </a:rPr>
              <a:t>成立採購工作及審查小組，或</a:t>
            </a:r>
            <a:r>
              <a:rPr kumimoji="0" lang="zh-TW" altLang="en-US" sz="2700" b="1" spc="-100" smtClean="0">
                <a:solidFill>
                  <a:srgbClr val="0000FF"/>
                </a:solidFill>
                <a:latin typeface="+mj-ea"/>
                <a:ea typeface="+mj-ea"/>
              </a:rPr>
              <a:t>依</a:t>
            </a:r>
            <a:r>
              <a:rPr kumimoji="0" lang="en-US" altLang="zh-TW" sz="2700" b="1" spc="-100">
                <a:solidFill>
                  <a:srgbClr val="0000FF"/>
                </a:solidFill>
                <a:latin typeface="+mj-ea"/>
                <a:ea typeface="+mj-ea"/>
              </a:rPr>
              <a:t>§26</a:t>
            </a:r>
            <a:r>
              <a:rPr kumimoji="0" lang="zh-TW" altLang="en-US" sz="2700" b="1" spc="-100" smtClean="0">
                <a:solidFill>
                  <a:srgbClr val="0000FF"/>
                </a:solidFill>
                <a:latin typeface="+mj-ea"/>
                <a:ea typeface="+mj-ea"/>
              </a:rPr>
              <a:t>注意事項</a:t>
            </a:r>
            <a:r>
              <a:rPr kumimoji="0" lang="zh-TW" altLang="en-US" sz="2700" b="1" spc="-100">
                <a:solidFill>
                  <a:srgbClr val="0000FF"/>
                </a:solidFill>
                <a:latin typeface="+mj-ea"/>
                <a:ea typeface="+mj-ea"/>
              </a:rPr>
              <a:t>載明之審查機制，</a:t>
            </a:r>
            <a:r>
              <a:rPr kumimoji="0" lang="zh-TW" altLang="en-US" sz="2700" b="1" u="heavy" spc="-100" smtClean="0">
                <a:solidFill>
                  <a:srgbClr val="0000FF"/>
                </a:solidFill>
                <a:uFill>
                  <a:solidFill>
                    <a:srgbClr val="C00000"/>
                  </a:solidFill>
                </a:uFill>
                <a:latin typeface="+mj-ea"/>
                <a:ea typeface="+mj-ea"/>
              </a:rPr>
              <a:t>確認</a:t>
            </a:r>
            <a:r>
              <a:rPr kumimoji="0" lang="zh-TW" altLang="en-US" sz="2700" b="1" spc="-100" smtClean="0">
                <a:solidFill>
                  <a:srgbClr val="0000FF"/>
                </a:solidFill>
                <a:latin typeface="+mj-ea"/>
                <a:ea typeface="+mj-ea"/>
              </a:rPr>
              <a:t>所</a:t>
            </a:r>
            <a:r>
              <a:rPr kumimoji="0" lang="zh-TW" altLang="en-US" sz="2700" b="1" spc="-100">
                <a:solidFill>
                  <a:srgbClr val="0000FF"/>
                </a:solidFill>
                <a:latin typeface="+mj-ea"/>
                <a:ea typeface="+mj-ea"/>
              </a:rPr>
              <a:t>訂技術規格</a:t>
            </a:r>
            <a:r>
              <a:rPr kumimoji="0" lang="zh-TW" altLang="en-US" sz="2700" b="1" u="heavy" spc="-100">
                <a:solidFill>
                  <a:srgbClr val="0000FF"/>
                </a:solidFill>
                <a:uFill>
                  <a:solidFill>
                    <a:srgbClr val="C00000"/>
                  </a:solidFill>
                </a:uFill>
                <a:latin typeface="+mj-ea"/>
                <a:ea typeface="+mj-ea"/>
              </a:rPr>
              <a:t>屬「機關所必須」之需求</a:t>
            </a:r>
            <a:r>
              <a:rPr kumimoji="0" lang="zh-TW" altLang="en-US" sz="2700" b="1" spc="-100" smtClean="0">
                <a:solidFill>
                  <a:srgbClr val="0000FF"/>
                </a:solidFill>
                <a:latin typeface="+mj-ea"/>
                <a:ea typeface="+mj-ea"/>
              </a:rPr>
              <a:t>。</a:t>
            </a:r>
            <a:endParaRPr kumimoji="0" lang="en-US" altLang="zh-TW" sz="2700" b="1" spc="-100" smtClean="0">
              <a:solidFill>
                <a:srgbClr val="0000FF"/>
              </a:solidFill>
              <a:latin typeface="+mj-ea"/>
              <a:ea typeface="+mj-ea"/>
            </a:endParaRPr>
          </a:p>
          <a:p>
            <a:pPr marL="269875" indent="-269875"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700" b="1" spc="-100" smtClean="0">
                <a:solidFill>
                  <a:srgbClr val="0000FF"/>
                </a:solidFill>
                <a:latin typeface="+mj-ea"/>
                <a:ea typeface="+mj-ea"/>
              </a:rPr>
              <a:t>2.</a:t>
            </a:r>
            <a:r>
              <a:rPr kumimoji="0" lang="zh-TW" altLang="en-US" sz="2700" b="1" u="heavy" spc="-100">
                <a:solidFill>
                  <a:srgbClr val="0000FF"/>
                </a:solidFill>
                <a:uFill>
                  <a:solidFill>
                    <a:srgbClr val="C00000"/>
                  </a:solidFill>
                </a:uFill>
                <a:latin typeface="+mj-ea"/>
                <a:ea typeface="+mj-ea"/>
              </a:rPr>
              <a:t>無論是否採統包</a:t>
            </a:r>
            <a:r>
              <a:rPr kumimoji="0" lang="zh-TW" altLang="en-US" sz="2700" b="1" spc="-100" smtClean="0">
                <a:solidFill>
                  <a:srgbClr val="0000FF"/>
                </a:solidFill>
                <a:latin typeface="+mj-ea"/>
                <a:ea typeface="+mj-ea"/>
              </a:rPr>
              <a:t>，技術</a:t>
            </a:r>
            <a:r>
              <a:rPr kumimoji="0" lang="zh-TW" altLang="en-US" sz="2700" b="1" spc="-100">
                <a:solidFill>
                  <a:srgbClr val="0000FF"/>
                </a:solidFill>
                <a:latin typeface="+mj-ea"/>
                <a:ea typeface="+mj-ea"/>
              </a:rPr>
              <a:t>規格之訂定為兼顧合法及確保履約品質，</a:t>
            </a:r>
            <a:r>
              <a:rPr kumimoji="0" lang="zh-TW" altLang="en-US" sz="2700" b="1" u="heavy" spc="-100">
                <a:solidFill>
                  <a:srgbClr val="0000FF"/>
                </a:solidFill>
                <a:uFill>
                  <a:solidFill>
                    <a:srgbClr val="C00000"/>
                  </a:solidFill>
                </a:uFill>
                <a:latin typeface="+mj-ea"/>
                <a:ea typeface="+mj-ea"/>
              </a:rPr>
              <a:t>得採行</a:t>
            </a:r>
            <a:r>
              <a:rPr kumimoji="0" lang="zh-TW" altLang="en-US" sz="2700" b="1" spc="-100">
                <a:solidFill>
                  <a:srgbClr val="0000FF"/>
                </a:solidFill>
                <a:latin typeface="+mj-ea"/>
                <a:ea typeface="+mj-ea"/>
              </a:rPr>
              <a:t>招標文件</a:t>
            </a:r>
            <a:r>
              <a:rPr kumimoji="0" lang="zh-TW" altLang="en-US" sz="2700" b="1" u="heavy" spc="-100">
                <a:solidFill>
                  <a:srgbClr val="0000FF"/>
                </a:solidFill>
                <a:uFill>
                  <a:solidFill>
                    <a:srgbClr val="C00000"/>
                  </a:solidFill>
                </a:uFill>
                <a:latin typeface="+mj-ea"/>
                <a:ea typeface="+mj-ea"/>
              </a:rPr>
              <a:t>訂功能效益技術規格</a:t>
            </a:r>
            <a:r>
              <a:rPr kumimoji="0" lang="zh-TW" altLang="en-US" sz="2700" b="1" spc="-100">
                <a:solidFill>
                  <a:srgbClr val="0000FF"/>
                </a:solidFill>
                <a:latin typeface="+mj-ea"/>
                <a:ea typeface="+mj-ea"/>
              </a:rPr>
              <a:t>，</a:t>
            </a:r>
            <a:r>
              <a:rPr kumimoji="0" lang="zh-TW" altLang="en-US" sz="2700" b="1" u="heavy" spc="-100">
                <a:solidFill>
                  <a:srgbClr val="0000FF"/>
                </a:solidFill>
                <a:uFill>
                  <a:solidFill>
                    <a:srgbClr val="C00000"/>
                  </a:solidFill>
                </a:uFill>
                <a:latin typeface="+mj-ea"/>
                <a:ea typeface="+mj-ea"/>
              </a:rPr>
              <a:t>搭配評選方式由廠商投標提出廠牌型號</a:t>
            </a:r>
            <a:r>
              <a:rPr kumimoji="0" lang="zh-TW" altLang="en-US" sz="2700" b="1" spc="-100">
                <a:solidFill>
                  <a:srgbClr val="0000FF"/>
                </a:solidFill>
                <a:latin typeface="+mj-ea"/>
                <a:ea typeface="+mj-ea"/>
              </a:rPr>
              <a:t>，得標後依約履行</a:t>
            </a:r>
            <a:r>
              <a:rPr kumimoji="0" lang="zh-TW" altLang="en-US" sz="2700" b="1" spc="-100" smtClean="0">
                <a:solidFill>
                  <a:srgbClr val="0000FF"/>
                </a:solidFill>
                <a:latin typeface="+mj-ea"/>
                <a:ea typeface="+mj-ea"/>
              </a:rPr>
              <a:t>：</a:t>
            </a:r>
            <a:endParaRPr kumimoji="0" lang="en-US" altLang="zh-TW" sz="2700" b="1" smtClean="0">
              <a:solidFill>
                <a:srgbClr val="006600"/>
              </a:solidFill>
              <a:latin typeface="+mj-ea"/>
              <a:ea typeface="+mj-ea"/>
            </a:endParaRPr>
          </a:p>
        </p:txBody>
      </p:sp>
    </p:spTree>
    <p:extLst>
      <p:ext uri="{BB962C8B-B14F-4D97-AF65-F5344CB8AC3E}">
        <p14:creationId xmlns:p14="http://schemas.microsoft.com/office/powerpoint/2010/main" val="85909184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a:xfrm>
            <a:off x="8244408" y="25600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72</a:t>
            </a:fld>
            <a:endParaRPr lang="en-US" altLang="zh-TW" sz="1400">
              <a:solidFill>
                <a:srgbClr val="AD1F1F"/>
              </a:solidFill>
              <a:latin typeface="Times New Roman" panose="02020603050405020304" pitchFamily="18" charset="0"/>
            </a:endParaRPr>
          </a:p>
        </p:txBody>
      </p:sp>
      <p:sp>
        <p:nvSpPr>
          <p:cNvPr id="8" name="Rectangle 3"/>
          <p:cNvSpPr txBox="1">
            <a:spLocks noChangeArrowheads="1"/>
          </p:cNvSpPr>
          <p:nvPr/>
        </p:nvSpPr>
        <p:spPr bwMode="auto">
          <a:xfrm>
            <a:off x="252412" y="260648"/>
            <a:ext cx="8568059" cy="659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446088" indent="-4460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600" b="1">
                <a:solidFill>
                  <a:srgbClr val="0000FF"/>
                </a:solidFill>
                <a:latin typeface="+mj-ea"/>
                <a:ea typeface="+mj-ea"/>
              </a:rPr>
              <a:t>(1)</a:t>
            </a:r>
            <a:r>
              <a:rPr kumimoji="0" lang="zh-TW" altLang="en-US" sz="2600" b="1">
                <a:solidFill>
                  <a:srgbClr val="0000FF"/>
                </a:solidFill>
                <a:latin typeface="+mj-ea"/>
                <a:ea typeface="+mj-ea"/>
              </a:rPr>
              <a:t>依功能需求條件訂定規格：依</a:t>
            </a:r>
            <a:r>
              <a:rPr kumimoji="0" lang="zh-TW" altLang="en-US" sz="2600" b="1" u="heavy" spc="-100">
                <a:solidFill>
                  <a:srgbClr val="0000FF"/>
                </a:solidFill>
                <a:uFill>
                  <a:solidFill>
                    <a:srgbClr val="C00000"/>
                  </a:solidFill>
                </a:uFill>
                <a:latin typeface="+mj-ea"/>
                <a:ea typeface="+mj-ea"/>
              </a:rPr>
              <a:t>注意事項第</a:t>
            </a:r>
            <a:r>
              <a:rPr kumimoji="0" lang="en-US" altLang="zh-TW" sz="2600" b="1" u="heavy" spc="-100">
                <a:solidFill>
                  <a:srgbClr val="0000FF"/>
                </a:solidFill>
                <a:uFill>
                  <a:solidFill>
                    <a:srgbClr val="C00000"/>
                  </a:solidFill>
                </a:uFill>
                <a:latin typeface="+mj-ea"/>
                <a:ea typeface="+mj-ea"/>
              </a:rPr>
              <a:t>2</a:t>
            </a:r>
            <a:r>
              <a:rPr kumimoji="0" lang="zh-TW" altLang="en-US" sz="2600" b="1" u="heavy" spc="-100">
                <a:solidFill>
                  <a:srgbClr val="0000FF"/>
                </a:solidFill>
                <a:uFill>
                  <a:solidFill>
                    <a:srgbClr val="C00000"/>
                  </a:solidFill>
                </a:uFill>
                <a:latin typeface="+mj-ea"/>
                <a:ea typeface="+mj-ea"/>
              </a:rPr>
              <a:t>點</a:t>
            </a:r>
            <a:r>
              <a:rPr kumimoji="0" lang="zh-TW" altLang="en-US" sz="2600" b="1">
                <a:solidFill>
                  <a:srgbClr val="0000FF"/>
                </a:solidFill>
                <a:latin typeface="+mj-ea"/>
                <a:ea typeface="+mj-ea"/>
              </a:rPr>
              <a:t>規定：「招標文件所定供不特定廠商競標之技術規格，應以達成機關於功能、 效益或特性等需求所必須者為限。如有採購較佳之功能、效益或特性等之標的之必要，</a:t>
            </a:r>
            <a:r>
              <a:rPr kumimoji="0" lang="zh-TW" altLang="en-US" sz="2600" b="1" spc="-100">
                <a:solidFill>
                  <a:srgbClr val="0000FF"/>
                </a:solidFill>
                <a:latin typeface="+mj-ea"/>
                <a:ea typeface="+mj-ea"/>
              </a:rPr>
              <a:t>宜採最有利標決標</a:t>
            </a:r>
            <a:r>
              <a:rPr kumimoji="0" lang="en-US" altLang="zh-TW" sz="2600" b="1" spc="-100">
                <a:solidFill>
                  <a:srgbClr val="0000FF"/>
                </a:solidFill>
                <a:latin typeface="+mj-ea"/>
                <a:ea typeface="+mj-ea"/>
              </a:rPr>
              <a:t>......</a:t>
            </a:r>
            <a:r>
              <a:rPr kumimoji="0" lang="zh-TW" altLang="en-US" sz="2600" b="1" spc="-100">
                <a:solidFill>
                  <a:srgbClr val="0000FF"/>
                </a:solidFill>
                <a:latin typeface="+mj-ea"/>
                <a:ea typeface="+mj-ea"/>
              </a:rPr>
              <a:t>。」爰</a:t>
            </a:r>
            <a:r>
              <a:rPr kumimoji="0" lang="zh-TW" altLang="en-US" sz="2600" b="1" u="heavy" spc="-100">
                <a:solidFill>
                  <a:srgbClr val="0000FF"/>
                </a:solidFill>
                <a:uFill>
                  <a:solidFill>
                    <a:srgbClr val="C00000"/>
                  </a:solidFill>
                </a:uFill>
                <a:latin typeface="+mj-ea"/>
                <a:ea typeface="+mj-ea"/>
              </a:rPr>
              <a:t>以功能、效益、特性訂定規格</a:t>
            </a:r>
            <a:r>
              <a:rPr kumimoji="0" lang="zh-TW" altLang="en-US" sz="2600" b="1" spc="-100" smtClean="0">
                <a:solidFill>
                  <a:srgbClr val="0000FF"/>
                </a:solidFill>
                <a:latin typeface="+mj-ea"/>
                <a:ea typeface="+mj-ea"/>
              </a:rPr>
              <a:t>。</a:t>
            </a:r>
            <a:endParaRPr kumimoji="0" lang="en-US" altLang="zh-TW" sz="2600" b="1" spc="-100" smtClean="0">
              <a:solidFill>
                <a:srgbClr val="0000FF"/>
              </a:solidFill>
              <a:latin typeface="+mj-ea"/>
              <a:ea typeface="+mj-ea"/>
            </a:endParaRPr>
          </a:p>
          <a:p>
            <a:pPr marL="446088" indent="-446088" algn="just" eaLnBrk="1" hangingPunct="1">
              <a:lnSpc>
                <a:spcPts val="3000"/>
              </a:lnSpc>
              <a:spcBef>
                <a:spcPts val="0"/>
              </a:spcBef>
              <a:buClr>
                <a:srgbClr val="000066"/>
              </a:buClr>
              <a:buSzPct val="85000"/>
              <a:buFont typeface="Wingdings 2" panose="05020102010507070707" pitchFamily="18" charset="2"/>
              <a:buNone/>
              <a:tabLst>
                <a:tab pos="5375275" algn="l"/>
              </a:tabLst>
              <a:defRPr/>
            </a:pPr>
            <a:r>
              <a:rPr kumimoji="0" lang="en-US" altLang="zh-TW" sz="2600" b="1" smtClean="0">
                <a:solidFill>
                  <a:srgbClr val="0000FF"/>
                </a:solidFill>
                <a:latin typeface="+mj-ea"/>
                <a:ea typeface="+mj-ea"/>
              </a:rPr>
              <a:t>(2)</a:t>
            </a:r>
            <a:r>
              <a:rPr kumimoji="0" lang="zh-TW" altLang="en-US" sz="2600" b="1" u="heavy" spc="-100">
                <a:solidFill>
                  <a:srgbClr val="0000FF"/>
                </a:solidFill>
                <a:uFill>
                  <a:solidFill>
                    <a:srgbClr val="C00000"/>
                  </a:solidFill>
                </a:uFill>
                <a:latin typeface="+mj-ea"/>
                <a:ea typeface="+mj-ea"/>
              </a:rPr>
              <a:t>要求廠商投標文件</a:t>
            </a:r>
            <a:r>
              <a:rPr kumimoji="0" lang="zh-TW" altLang="en-US" sz="2600" b="1">
                <a:solidFill>
                  <a:srgbClr val="0000FF"/>
                </a:solidFill>
                <a:latin typeface="+mj-ea"/>
                <a:ea typeface="+mj-ea"/>
              </a:rPr>
              <a:t>就重要項目，</a:t>
            </a:r>
            <a:r>
              <a:rPr kumimoji="0" lang="zh-TW" altLang="en-US" sz="2600" b="1" u="heavy" spc="-100">
                <a:solidFill>
                  <a:srgbClr val="0000FF"/>
                </a:solidFill>
                <a:uFill>
                  <a:solidFill>
                    <a:srgbClr val="C00000"/>
                  </a:solidFill>
                </a:uFill>
                <a:latin typeface="+mj-ea"/>
                <a:ea typeface="+mj-ea"/>
              </a:rPr>
              <a:t>提列廠牌型號</a:t>
            </a:r>
            <a:r>
              <a:rPr kumimoji="0" lang="zh-TW" altLang="en-US" sz="2600" b="1">
                <a:solidFill>
                  <a:srgbClr val="0000FF"/>
                </a:solidFill>
                <a:latin typeface="+mj-ea"/>
                <a:ea typeface="+mj-ea"/>
              </a:rPr>
              <a:t>，</a:t>
            </a:r>
            <a:r>
              <a:rPr kumimoji="0" lang="zh-TW" altLang="en-US" sz="2600" b="1" u="heavy" spc="-100">
                <a:solidFill>
                  <a:srgbClr val="0000FF"/>
                </a:solidFill>
                <a:uFill>
                  <a:solidFill>
                    <a:srgbClr val="C00000"/>
                  </a:solidFill>
                </a:uFill>
                <a:latin typeface="+mj-ea"/>
                <a:ea typeface="+mj-ea"/>
              </a:rPr>
              <a:t>得標後</a:t>
            </a:r>
            <a:r>
              <a:rPr kumimoji="0" lang="zh-TW" altLang="en-US" sz="2600" b="1">
                <a:solidFill>
                  <a:srgbClr val="0000FF"/>
                </a:solidFill>
                <a:latin typeface="+mj-ea"/>
                <a:ea typeface="+mj-ea"/>
              </a:rPr>
              <a:t>即為契約內容</a:t>
            </a:r>
            <a:r>
              <a:rPr kumimoji="0" lang="zh-TW" altLang="en-US" sz="2600" b="1" u="heavy" spc="-100">
                <a:solidFill>
                  <a:srgbClr val="0000FF"/>
                </a:solidFill>
                <a:uFill>
                  <a:solidFill>
                    <a:srgbClr val="C00000"/>
                  </a:solidFill>
                </a:uFill>
                <a:latin typeface="+mj-ea"/>
                <a:ea typeface="+mj-ea"/>
              </a:rPr>
              <a:t>依約履行</a:t>
            </a:r>
            <a:r>
              <a:rPr kumimoji="0" lang="zh-TW" altLang="en-US" sz="2600" b="1">
                <a:solidFill>
                  <a:srgbClr val="0000FF"/>
                </a:solidFill>
                <a:latin typeface="+mj-ea"/>
                <a:ea typeface="+mj-ea"/>
              </a:rPr>
              <a:t>：為確保品質及明確履約標的，機關得採評選方式，並就重要項目要求投標廠商於投標文件標示擬採用之廠牌、型號，</a:t>
            </a:r>
            <a:r>
              <a:rPr kumimoji="0" lang="zh-TW" altLang="en-US" sz="2600" b="1" u="heavy" spc="-100">
                <a:solidFill>
                  <a:srgbClr val="0000FF"/>
                </a:solidFill>
                <a:uFill>
                  <a:solidFill>
                    <a:srgbClr val="C00000"/>
                  </a:solidFill>
                </a:uFill>
                <a:latin typeface="+mj-ea"/>
                <a:ea typeface="+mj-ea"/>
              </a:rPr>
              <a:t>得標後該部分內容即為契約之一部分</a:t>
            </a:r>
            <a:r>
              <a:rPr kumimoji="0" lang="zh-TW" altLang="en-US" sz="2600" b="1">
                <a:solidFill>
                  <a:srgbClr val="0000FF"/>
                </a:solidFill>
                <a:latin typeface="+mj-ea"/>
                <a:ea typeface="+mj-ea"/>
              </a:rPr>
              <a:t>，</a:t>
            </a:r>
            <a:r>
              <a:rPr kumimoji="0" lang="zh-TW" altLang="en-US" sz="2600" b="1" u="heavy" spc="-100">
                <a:solidFill>
                  <a:srgbClr val="0000FF"/>
                </a:solidFill>
                <a:uFill>
                  <a:solidFill>
                    <a:srgbClr val="C00000"/>
                  </a:solidFill>
                </a:uFill>
                <a:latin typeface="+mj-ea"/>
                <a:ea typeface="+mj-ea"/>
              </a:rPr>
              <a:t>依所提列廠牌、型號履約及驗收</a:t>
            </a:r>
            <a:r>
              <a:rPr kumimoji="0" lang="zh-TW" altLang="en-US" sz="2600" b="1" smtClean="0">
                <a:solidFill>
                  <a:srgbClr val="0000FF"/>
                </a:solidFill>
                <a:latin typeface="+mj-ea"/>
                <a:ea typeface="+mj-ea"/>
              </a:rPr>
              <a:t>。</a:t>
            </a:r>
            <a:endParaRPr kumimoji="0" lang="en-US" altLang="zh-TW" sz="2600" b="1" smtClean="0">
              <a:solidFill>
                <a:srgbClr val="0000FF"/>
              </a:solidFill>
              <a:latin typeface="+mj-ea"/>
              <a:ea typeface="+mj-ea"/>
            </a:endParaRPr>
          </a:p>
          <a:p>
            <a:pPr marL="446088" indent="-446088" algn="just" eaLnBrk="1" hangingPunct="1">
              <a:lnSpc>
                <a:spcPts val="3000"/>
              </a:lnSpc>
              <a:spcBef>
                <a:spcPts val="1200"/>
              </a:spcBef>
              <a:buClr>
                <a:srgbClr val="000066"/>
              </a:buClr>
              <a:buSzPct val="85000"/>
              <a:buFont typeface="Wingdings 2" panose="05020102010507070707" pitchFamily="18" charset="2"/>
              <a:buNone/>
              <a:tabLst>
                <a:tab pos="5375275" algn="l"/>
              </a:tabLst>
              <a:defRPr/>
            </a:pPr>
            <a:r>
              <a:rPr kumimoji="0" lang="zh-TW" altLang="en-US" sz="2600" b="1" smtClean="0">
                <a:solidFill>
                  <a:srgbClr val="006600"/>
                </a:solidFill>
                <a:latin typeface="+mj-ea"/>
                <a:ea typeface="+mj-ea"/>
              </a:rPr>
              <a:t>三、</a:t>
            </a:r>
            <a:r>
              <a:rPr kumimoji="0" lang="zh-TW" altLang="en-US" sz="2600" b="1" u="heavy" smtClean="0">
                <a:solidFill>
                  <a:srgbClr val="006600"/>
                </a:solidFill>
                <a:uFill>
                  <a:solidFill>
                    <a:srgbClr val="0000FF"/>
                  </a:solidFill>
                </a:uFill>
                <a:latin typeface="+mj-ea"/>
                <a:ea typeface="+mj-ea"/>
              </a:rPr>
              <a:t>如</a:t>
            </a:r>
            <a:r>
              <a:rPr kumimoji="0" lang="zh-TW" altLang="en-US" sz="2600" b="1" u="heavy">
                <a:solidFill>
                  <a:srgbClr val="006600"/>
                </a:solidFill>
                <a:uFill>
                  <a:solidFill>
                    <a:srgbClr val="0000FF"/>
                  </a:solidFill>
                </a:uFill>
                <a:latin typeface="+mj-ea"/>
                <a:ea typeface="+mj-ea"/>
              </a:rPr>
              <a:t>可明確載明技術規格</a:t>
            </a:r>
            <a:r>
              <a:rPr kumimoji="0" lang="zh-TW" altLang="en-US" sz="2600" b="1">
                <a:solidFill>
                  <a:srgbClr val="006600"/>
                </a:solidFill>
                <a:latin typeface="+mj-ea"/>
                <a:ea typeface="+mj-ea"/>
              </a:rPr>
              <a:t>，</a:t>
            </a:r>
            <a:r>
              <a:rPr kumimoji="0" lang="zh-TW" altLang="en-US" sz="2600" b="1" u="heavy">
                <a:solidFill>
                  <a:srgbClr val="006600"/>
                </a:solidFill>
                <a:uFill>
                  <a:solidFill>
                    <a:srgbClr val="0000FF"/>
                  </a:solidFill>
                </a:uFill>
                <a:latin typeface="+mj-ea"/>
                <a:ea typeface="+mj-ea"/>
              </a:rPr>
              <a:t>無須再提及參考廠牌</a:t>
            </a:r>
            <a:r>
              <a:rPr kumimoji="0" lang="zh-TW" altLang="en-US" sz="2600" b="1" smtClean="0">
                <a:solidFill>
                  <a:srgbClr val="006600"/>
                </a:solidFill>
                <a:latin typeface="+mj-ea"/>
                <a:ea typeface="+mj-ea"/>
              </a:rPr>
              <a:t>：就</a:t>
            </a:r>
            <a:r>
              <a:rPr kumimoji="0" lang="zh-TW" altLang="en-US" sz="2600" b="1">
                <a:solidFill>
                  <a:srgbClr val="006600"/>
                </a:solidFill>
                <a:latin typeface="+mj-ea"/>
                <a:ea typeface="+mj-ea"/>
              </a:rPr>
              <a:t>個案實際需求，如</a:t>
            </a:r>
            <a:r>
              <a:rPr kumimoji="0" lang="zh-TW" altLang="en-US" sz="2600" b="1" smtClean="0">
                <a:solidFill>
                  <a:srgbClr val="006600"/>
                </a:solidFill>
                <a:latin typeface="+mj-ea"/>
                <a:ea typeface="+mj-ea"/>
              </a:rPr>
              <a:t>已依</a:t>
            </a:r>
            <a:r>
              <a:rPr kumimoji="0" lang="zh-TW" altLang="en-US" sz="2600" b="1">
                <a:solidFill>
                  <a:srgbClr val="006600"/>
                </a:solidFill>
                <a:latin typeface="+mj-ea"/>
                <a:ea typeface="+mj-ea"/>
              </a:rPr>
              <a:t>功能或效益訂定明確之技術規格，又提及參考廠牌，易於審查時具有操作空間，造成施工廠商履約之困擾；</a:t>
            </a:r>
            <a:r>
              <a:rPr kumimoji="0" lang="zh-TW" altLang="en-US" sz="2600" b="1" smtClean="0">
                <a:solidFill>
                  <a:srgbClr val="006600"/>
                </a:solidFill>
                <a:latin typeface="+mj-ea"/>
                <a:ea typeface="+mj-ea"/>
              </a:rPr>
              <a:t>爰</a:t>
            </a:r>
            <a:r>
              <a:rPr kumimoji="0" lang="zh-TW" altLang="en-US" sz="2600" b="1" u="heavy" smtClean="0">
                <a:solidFill>
                  <a:srgbClr val="006600"/>
                </a:solidFill>
                <a:uFill>
                  <a:solidFill>
                    <a:srgbClr val="0000FF"/>
                  </a:solidFill>
                </a:uFill>
                <a:latin typeface="+mj-ea"/>
                <a:ea typeface="+mj-ea"/>
              </a:rPr>
              <a:t>提及廠牌應</a:t>
            </a:r>
            <a:r>
              <a:rPr kumimoji="0" lang="zh-TW" altLang="en-US" sz="2600" b="1" u="heavy">
                <a:solidFill>
                  <a:srgbClr val="006600"/>
                </a:solidFill>
                <a:uFill>
                  <a:solidFill>
                    <a:srgbClr val="0000FF"/>
                  </a:solidFill>
                </a:uFill>
                <a:latin typeface="+mj-ea"/>
                <a:ea typeface="+mj-ea"/>
              </a:rPr>
              <a:t>以「無法以精確之方式說明技術規格」為限</a:t>
            </a:r>
            <a:r>
              <a:rPr kumimoji="0" lang="zh-TW" altLang="en-US" sz="2600" b="1">
                <a:solidFill>
                  <a:srgbClr val="006600"/>
                </a:solidFill>
                <a:latin typeface="+mj-ea"/>
                <a:ea typeface="+mj-ea"/>
              </a:rPr>
              <a:t>，</a:t>
            </a:r>
            <a:r>
              <a:rPr kumimoji="0" lang="zh-TW" altLang="en-US" sz="2600" b="1" u="heavy">
                <a:solidFill>
                  <a:srgbClr val="006600"/>
                </a:solidFill>
                <a:uFill>
                  <a:solidFill>
                    <a:srgbClr val="0000FF"/>
                  </a:solidFill>
                </a:uFill>
                <a:latin typeface="+mj-ea"/>
                <a:ea typeface="+mj-ea"/>
              </a:rPr>
              <a:t>並應</a:t>
            </a:r>
            <a:r>
              <a:rPr kumimoji="0" lang="zh-TW" altLang="en-US" sz="2600" b="1" smtClean="0">
                <a:solidFill>
                  <a:srgbClr val="006600"/>
                </a:solidFill>
                <a:latin typeface="+mj-ea"/>
                <a:ea typeface="+mj-ea"/>
              </a:rPr>
              <a:t>依</a:t>
            </a:r>
            <a:r>
              <a:rPr kumimoji="0" lang="en-US" altLang="zh-TW" sz="2600" b="1">
                <a:solidFill>
                  <a:srgbClr val="006600"/>
                </a:solidFill>
                <a:latin typeface="+mj-ea"/>
                <a:ea typeface="+mj-ea"/>
              </a:rPr>
              <a:t>§</a:t>
            </a:r>
            <a:r>
              <a:rPr kumimoji="0" lang="en-US" altLang="zh-TW" sz="2600" b="1" smtClean="0">
                <a:solidFill>
                  <a:srgbClr val="006600"/>
                </a:solidFill>
                <a:latin typeface="+mj-ea"/>
                <a:ea typeface="+mj-ea"/>
              </a:rPr>
              <a:t>26-3</a:t>
            </a:r>
            <a:r>
              <a:rPr kumimoji="0" lang="zh-TW" altLang="en-US" sz="2600" b="1" smtClean="0">
                <a:solidFill>
                  <a:srgbClr val="006600"/>
                </a:solidFill>
                <a:latin typeface="+mj-ea"/>
                <a:ea typeface="+mj-ea"/>
              </a:rPr>
              <a:t>規定</a:t>
            </a:r>
            <a:r>
              <a:rPr kumimoji="0" lang="zh-TW" altLang="en-US" sz="2600" b="1" u="heavy">
                <a:solidFill>
                  <a:srgbClr val="006600"/>
                </a:solidFill>
                <a:uFill>
                  <a:solidFill>
                    <a:srgbClr val="0000FF"/>
                  </a:solidFill>
                </a:uFill>
                <a:latin typeface="+mj-ea"/>
                <a:ea typeface="+mj-ea"/>
              </a:rPr>
              <a:t>加註諸如「或同等品」</a:t>
            </a:r>
            <a:r>
              <a:rPr kumimoji="0" lang="zh-TW" altLang="en-US" sz="2600" b="1" u="heavy" smtClean="0">
                <a:solidFill>
                  <a:srgbClr val="006600"/>
                </a:solidFill>
                <a:uFill>
                  <a:solidFill>
                    <a:srgbClr val="0000FF"/>
                  </a:solidFill>
                </a:uFill>
                <a:latin typeface="+mj-ea"/>
                <a:ea typeface="+mj-ea"/>
              </a:rPr>
              <a:t>字樣</a:t>
            </a:r>
            <a:r>
              <a:rPr kumimoji="0" lang="zh-TW" altLang="en-US" sz="2600" b="1" smtClean="0">
                <a:solidFill>
                  <a:srgbClr val="006600"/>
                </a:solidFill>
                <a:latin typeface="+mj-ea"/>
                <a:ea typeface="+mj-ea"/>
              </a:rPr>
              <a:t>。</a:t>
            </a:r>
            <a:endParaRPr kumimoji="0" lang="en-US" altLang="zh-TW" sz="2600" b="1" smtClean="0">
              <a:solidFill>
                <a:srgbClr val="006600"/>
              </a:solidFill>
              <a:latin typeface="+mj-ea"/>
              <a:ea typeface="+mj-ea"/>
            </a:endParaRPr>
          </a:p>
        </p:txBody>
      </p:sp>
    </p:spTree>
    <p:extLst>
      <p:ext uri="{BB962C8B-B14F-4D97-AF65-F5344CB8AC3E}">
        <p14:creationId xmlns:p14="http://schemas.microsoft.com/office/powerpoint/2010/main" val="2121223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a:xfrm>
            <a:off x="8244408" y="25600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BD01CE-63AE-42C2-8CBB-31B3186E57DA}" type="slidenum">
              <a:rPr lang="en-US" altLang="zh-TW" sz="1400" smtClean="0">
                <a:solidFill>
                  <a:srgbClr val="AD1F1F"/>
                </a:solidFill>
                <a:latin typeface="Times New Roman" panose="02020603050405020304" pitchFamily="18" charset="0"/>
              </a:rPr>
              <a:pPr>
                <a:spcBef>
                  <a:spcPct val="0"/>
                </a:spcBef>
                <a:buClrTx/>
                <a:buSzTx/>
                <a:buFontTx/>
                <a:buNone/>
                <a:defRPr/>
              </a:pPr>
              <a:t>73</a:t>
            </a:fld>
            <a:endParaRPr lang="en-US" altLang="zh-TW" sz="1400">
              <a:solidFill>
                <a:srgbClr val="AD1F1F"/>
              </a:solidFill>
              <a:latin typeface="Times New Roman" panose="02020603050405020304" pitchFamily="18" charset="0"/>
            </a:endParaRPr>
          </a:p>
        </p:txBody>
      </p:sp>
      <p:sp>
        <p:nvSpPr>
          <p:cNvPr id="8" name="Rectangle 3"/>
          <p:cNvSpPr txBox="1">
            <a:spLocks noChangeArrowheads="1"/>
          </p:cNvSpPr>
          <p:nvPr/>
        </p:nvSpPr>
        <p:spPr bwMode="auto">
          <a:xfrm>
            <a:off x="252412" y="1196752"/>
            <a:ext cx="8568059"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446088" indent="-446088" algn="just" eaLnBrk="1" hangingPunct="1">
              <a:lnSpc>
                <a:spcPts val="3000"/>
              </a:lnSpc>
              <a:spcBef>
                <a:spcPts val="1200"/>
              </a:spcBef>
              <a:buClr>
                <a:srgbClr val="000066"/>
              </a:buClr>
              <a:buSzPct val="85000"/>
              <a:buFont typeface="Wingdings 2" panose="05020102010507070707" pitchFamily="18" charset="2"/>
              <a:buNone/>
              <a:tabLst>
                <a:tab pos="5375275" algn="l"/>
              </a:tabLst>
              <a:defRPr/>
            </a:pPr>
            <a:r>
              <a:rPr kumimoji="0" lang="zh-TW" altLang="en-US" sz="2600" b="1" smtClean="0">
                <a:solidFill>
                  <a:srgbClr val="006600"/>
                </a:solidFill>
                <a:latin typeface="微軟正黑體" panose="020B0604030504040204" pitchFamily="34" charset="-120"/>
              </a:rPr>
              <a:t>四、</a:t>
            </a:r>
            <a:r>
              <a:rPr kumimoji="0" lang="zh-TW" altLang="en-US" sz="2600" b="1" u="heavy">
                <a:solidFill>
                  <a:srgbClr val="006600"/>
                </a:solidFill>
                <a:uFill>
                  <a:solidFill>
                    <a:srgbClr val="0000FF"/>
                  </a:solidFill>
                </a:uFill>
                <a:latin typeface="微軟正黑體" panose="020B0604030504040204" pitchFamily="34" charset="-120"/>
              </a:rPr>
              <a:t>技術服務廠商</a:t>
            </a:r>
            <a:r>
              <a:rPr kumimoji="0" lang="zh-TW" altLang="en-US" sz="2600" b="1">
                <a:solidFill>
                  <a:srgbClr val="006600"/>
                </a:solidFill>
                <a:latin typeface="微軟正黑體" panose="020B0604030504040204" pitchFamily="34" charset="-120"/>
              </a:rPr>
              <a:t>訂定技術規格</a:t>
            </a:r>
            <a:r>
              <a:rPr kumimoji="0" lang="zh-TW" altLang="en-US" sz="2600" b="1" u="heavy">
                <a:solidFill>
                  <a:srgbClr val="006600"/>
                </a:solidFill>
                <a:uFill>
                  <a:solidFill>
                    <a:srgbClr val="0000FF"/>
                  </a:solidFill>
                </a:uFill>
                <a:latin typeface="微軟正黑體" panose="020B0604030504040204" pitchFamily="34" charset="-120"/>
              </a:rPr>
              <a:t>如須於招標文件提及廠牌者，應依注意事項第</a:t>
            </a:r>
            <a:r>
              <a:rPr kumimoji="0" lang="en-US" altLang="zh-TW" sz="2600" b="1" u="heavy">
                <a:solidFill>
                  <a:srgbClr val="006600"/>
                </a:solidFill>
                <a:uFill>
                  <a:solidFill>
                    <a:srgbClr val="0000FF"/>
                  </a:solidFill>
                </a:uFill>
                <a:latin typeface="微軟正黑體" panose="020B0604030504040204" pitchFamily="34" charset="-120"/>
              </a:rPr>
              <a:t>7</a:t>
            </a:r>
            <a:r>
              <a:rPr kumimoji="0" lang="zh-TW" altLang="en-US" sz="2600" b="1" u="heavy">
                <a:solidFill>
                  <a:srgbClr val="006600"/>
                </a:solidFill>
                <a:uFill>
                  <a:solidFill>
                    <a:srgbClr val="0000FF"/>
                  </a:solidFill>
                </a:uFill>
                <a:latin typeface="微軟正黑體" panose="020B0604030504040204" pitchFamily="34" charset="-120"/>
              </a:rPr>
              <a:t>點於提出招標文件前</a:t>
            </a:r>
            <a:r>
              <a:rPr kumimoji="0" lang="zh-TW" altLang="en-US" sz="2600" b="1">
                <a:solidFill>
                  <a:srgbClr val="006600"/>
                </a:solidFill>
                <a:latin typeface="微軟正黑體" panose="020B0604030504040204" pitchFamily="34" charset="-120"/>
              </a:rPr>
              <a:t>，</a:t>
            </a:r>
            <a:r>
              <a:rPr kumimoji="0" lang="zh-TW" altLang="en-US" sz="2600" b="1" u="heavy">
                <a:solidFill>
                  <a:srgbClr val="006600"/>
                </a:solidFill>
                <a:uFill>
                  <a:solidFill>
                    <a:srgbClr val="0000FF"/>
                  </a:solidFill>
                </a:uFill>
                <a:latin typeface="微軟正黑體" panose="020B0604030504040204" pitchFamily="34" charset="-120"/>
              </a:rPr>
              <a:t>備具理由主動向機關書面說明其必要性</a:t>
            </a:r>
            <a:r>
              <a:rPr kumimoji="0" lang="zh-TW" altLang="en-US" sz="2600" b="1">
                <a:solidFill>
                  <a:srgbClr val="006600"/>
                </a:solidFill>
                <a:latin typeface="微軟正黑體" panose="020B0604030504040204" pitchFamily="34" charset="-120"/>
              </a:rPr>
              <a:t>；</a:t>
            </a:r>
            <a:r>
              <a:rPr kumimoji="0" lang="zh-TW" altLang="en-US" sz="2600" b="1" u="heavy">
                <a:solidFill>
                  <a:srgbClr val="006600"/>
                </a:solidFill>
                <a:uFill>
                  <a:solidFill>
                    <a:srgbClr val="0000FF"/>
                  </a:solidFill>
                </a:uFill>
                <a:latin typeface="微軟正黑體" panose="020B0604030504040204" pitchFamily="34" charset="-120"/>
              </a:rPr>
              <a:t>機關並透過審查方式</a:t>
            </a:r>
            <a:r>
              <a:rPr kumimoji="0" lang="zh-TW" altLang="en-US" sz="2600" b="1">
                <a:solidFill>
                  <a:srgbClr val="006600"/>
                </a:solidFill>
                <a:latin typeface="微軟正黑體" panose="020B0604030504040204" pitchFamily="34" charset="-120"/>
              </a:rPr>
              <a:t>，確認提及廠牌之情形有無逾機關所必須</a:t>
            </a:r>
            <a:r>
              <a:rPr kumimoji="0" lang="zh-TW" altLang="en-US" sz="2600" b="1" smtClean="0">
                <a:solidFill>
                  <a:srgbClr val="006600"/>
                </a:solidFill>
                <a:latin typeface="微軟正黑體" panose="020B0604030504040204" pitchFamily="34" charset="-120"/>
              </a:rPr>
              <a:t>。</a:t>
            </a:r>
            <a:endParaRPr kumimoji="0" lang="en-US" altLang="zh-TW" sz="2600" b="1" smtClean="0">
              <a:solidFill>
                <a:srgbClr val="006600"/>
              </a:solidFill>
              <a:latin typeface="微軟正黑體" panose="020B0604030504040204" pitchFamily="34" charset="-120"/>
            </a:endParaRPr>
          </a:p>
          <a:p>
            <a:pPr marL="446088" indent="-446088" algn="just" eaLnBrk="1" hangingPunct="1">
              <a:lnSpc>
                <a:spcPts val="3000"/>
              </a:lnSpc>
              <a:spcBef>
                <a:spcPts val="1200"/>
              </a:spcBef>
              <a:buClr>
                <a:srgbClr val="000066"/>
              </a:buClr>
              <a:buSzPct val="85000"/>
              <a:buFont typeface="Wingdings 2" panose="05020102010507070707" pitchFamily="18" charset="2"/>
              <a:buNone/>
              <a:tabLst>
                <a:tab pos="5375275" algn="l"/>
              </a:tabLst>
              <a:defRPr/>
            </a:pPr>
            <a:r>
              <a:rPr kumimoji="0" lang="zh-TW" altLang="en-US" sz="2600" b="1" smtClean="0">
                <a:solidFill>
                  <a:srgbClr val="006600"/>
                </a:solidFill>
                <a:latin typeface="微軟正黑體" panose="020B0604030504040204" pitchFamily="34" charset="-120"/>
              </a:rPr>
              <a:t>五、</a:t>
            </a:r>
            <a:r>
              <a:rPr kumimoji="0" lang="zh-TW" altLang="en-US" sz="2600" b="1" u="heavy">
                <a:solidFill>
                  <a:srgbClr val="006600"/>
                </a:solidFill>
                <a:uFill>
                  <a:solidFill>
                    <a:srgbClr val="0000FF"/>
                  </a:solidFill>
                </a:uFill>
                <a:latin typeface="微軟正黑體" panose="020B0604030504040204" pitchFamily="34" charset="-120"/>
              </a:rPr>
              <a:t>監造廠商及機關人員應</a:t>
            </a:r>
            <a:r>
              <a:rPr kumimoji="0" lang="zh-TW" altLang="en-US" sz="2600" b="1">
                <a:solidFill>
                  <a:srgbClr val="006600"/>
                </a:solidFill>
                <a:latin typeface="微軟正黑體" panose="020B0604030504040204" pitchFamily="34" charset="-120"/>
              </a:rPr>
              <a:t>依個案契約約定之技術規格，</a:t>
            </a:r>
            <a:r>
              <a:rPr kumimoji="0" lang="zh-TW" altLang="en-US" sz="2600" b="1" u="heavy">
                <a:solidFill>
                  <a:srgbClr val="006600"/>
                </a:solidFill>
                <a:uFill>
                  <a:solidFill>
                    <a:srgbClr val="0000FF"/>
                  </a:solidFill>
                </a:uFill>
                <a:latin typeface="微軟正黑體" panose="020B0604030504040204" pitchFamily="34" charset="-120"/>
              </a:rPr>
              <a:t>公正審查</a:t>
            </a:r>
            <a:r>
              <a:rPr kumimoji="0" lang="zh-TW" altLang="en-US" sz="2600" b="1">
                <a:solidFill>
                  <a:srgbClr val="006600"/>
                </a:solidFill>
                <a:latin typeface="微軟正黑體" panose="020B0604030504040204" pitchFamily="34" charset="-120"/>
              </a:rPr>
              <a:t>施工廠商提出之廠牌（含</a:t>
            </a:r>
            <a:r>
              <a:rPr kumimoji="0" lang="zh-TW" altLang="en-US" sz="2600" b="1" u="heavy">
                <a:solidFill>
                  <a:srgbClr val="006600"/>
                </a:solidFill>
                <a:uFill>
                  <a:solidFill>
                    <a:srgbClr val="0000FF"/>
                  </a:solidFill>
                </a:uFill>
                <a:latin typeface="微軟正黑體" panose="020B0604030504040204" pitchFamily="34" charset="-120"/>
              </a:rPr>
              <a:t>同等品</a:t>
            </a:r>
            <a:r>
              <a:rPr kumimoji="0" lang="zh-TW" altLang="en-US" sz="2600" b="1">
                <a:solidFill>
                  <a:srgbClr val="006600"/>
                </a:solidFill>
                <a:latin typeface="微軟正黑體" panose="020B0604030504040204" pitchFamily="34" charset="-120"/>
              </a:rPr>
              <a:t>）；</a:t>
            </a:r>
            <a:r>
              <a:rPr kumimoji="0" lang="zh-TW" altLang="en-US" sz="2600" b="1" u="heavy">
                <a:solidFill>
                  <a:srgbClr val="006600"/>
                </a:solidFill>
                <a:uFill>
                  <a:solidFill>
                    <a:srgbClr val="0000FF"/>
                  </a:solidFill>
                </a:uFill>
                <a:latin typeface="微軟正黑體" panose="020B0604030504040204" pitchFamily="34" charset="-120"/>
              </a:rPr>
              <a:t>如有不符之情形，應以書面具體告知施工廠商不符之原因</a:t>
            </a:r>
            <a:r>
              <a:rPr kumimoji="0" lang="zh-TW" altLang="en-US" sz="2600" b="1">
                <a:solidFill>
                  <a:srgbClr val="006600"/>
                </a:solidFill>
                <a:latin typeface="微軟正黑體" panose="020B0604030504040204" pitchFamily="34" charset="-120"/>
              </a:rPr>
              <a:t>，不得藉由審查刁難，行綁標之實</a:t>
            </a:r>
            <a:r>
              <a:rPr kumimoji="0" lang="zh-TW" altLang="en-US" sz="2600" b="1" smtClean="0">
                <a:solidFill>
                  <a:srgbClr val="006600"/>
                </a:solidFill>
                <a:latin typeface="微軟正黑體" panose="020B0604030504040204" pitchFamily="34" charset="-120"/>
              </a:rPr>
              <a:t>。</a:t>
            </a:r>
            <a:endParaRPr kumimoji="0" lang="en-US" altLang="zh-TW" sz="2600" b="1" smtClean="0">
              <a:solidFill>
                <a:srgbClr val="006600"/>
              </a:solidFill>
              <a:latin typeface="微軟正黑體" panose="020B0604030504040204" pitchFamily="34" charset="-120"/>
            </a:endParaRPr>
          </a:p>
          <a:p>
            <a:pPr marL="446088" indent="-446088" algn="just" eaLnBrk="1" hangingPunct="1">
              <a:lnSpc>
                <a:spcPts val="3000"/>
              </a:lnSpc>
              <a:spcBef>
                <a:spcPts val="1200"/>
              </a:spcBef>
              <a:buClr>
                <a:srgbClr val="000066"/>
              </a:buClr>
              <a:buSzPct val="85000"/>
              <a:buFont typeface="Wingdings 2" panose="05020102010507070707" pitchFamily="18" charset="2"/>
              <a:buNone/>
              <a:tabLst>
                <a:tab pos="5375275" algn="l"/>
              </a:tabLst>
              <a:defRPr/>
            </a:pPr>
            <a:endParaRPr kumimoji="0" lang="en-US" altLang="zh-TW" sz="2600" b="1">
              <a:solidFill>
                <a:srgbClr val="006600"/>
              </a:solidFill>
              <a:latin typeface="微軟正黑體" panose="020B0604030504040204" pitchFamily="34" charset="-120"/>
            </a:endParaRPr>
          </a:p>
        </p:txBody>
      </p:sp>
    </p:spTree>
    <p:extLst>
      <p:ext uri="{BB962C8B-B14F-4D97-AF65-F5344CB8AC3E}">
        <p14:creationId xmlns:p14="http://schemas.microsoft.com/office/powerpoint/2010/main" val="36037748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74</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835696" y="2276871"/>
            <a:ext cx="5400600" cy="180020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000066"/>
                </a:solidFill>
                <a:latin typeface="微軟正黑體" panose="020B0604030504040204" pitchFamily="34" charset="-120"/>
              </a:rPr>
              <a:t>合理訂定等標期</a:t>
            </a:r>
            <a:endParaRPr lang="en-US" altLang="zh-TW" sz="40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376773983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75</a:t>
            </a:fld>
            <a:endParaRPr lang="en-US" altLang="zh-TW" sz="1800">
              <a:solidFill>
                <a:srgbClr val="080808"/>
              </a:solidFill>
            </a:endParaRPr>
          </a:p>
        </p:txBody>
      </p:sp>
      <p:sp>
        <p:nvSpPr>
          <p:cNvPr id="6" name="Rectangle 2"/>
          <p:cNvSpPr>
            <a:spLocks noChangeArrowheads="1"/>
          </p:cNvSpPr>
          <p:nvPr/>
        </p:nvSpPr>
        <p:spPr bwMode="auto">
          <a:xfrm>
            <a:off x="468313" y="404813"/>
            <a:ext cx="5111799"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a:solidFill>
                  <a:srgbClr val="003399"/>
                </a:solidFill>
                <a:latin typeface="微軟正黑體" panose="020B0604030504040204" pitchFamily="34" charset="-120"/>
                <a:ea typeface="微軟正黑體" panose="020B0604030504040204" pitchFamily="34" charset="-120"/>
              </a:rPr>
              <a:t>技術</a:t>
            </a:r>
            <a:r>
              <a:rPr kumimoji="0" lang="zh-TW" altLang="en-US" sz="3200" b="1" smtClean="0">
                <a:solidFill>
                  <a:srgbClr val="003399"/>
                </a:solidFill>
                <a:latin typeface="微軟正黑體" panose="020B0604030504040204" pitchFamily="34" charset="-120"/>
                <a:ea typeface="微軟正黑體" panose="020B0604030504040204" pitchFamily="34" charset="-120"/>
              </a:rPr>
              <a:t>服務訂定合理等標期</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
        <p:nvSpPr>
          <p:cNvPr id="9" name="Text Box 4"/>
          <p:cNvSpPr txBox="1">
            <a:spLocks noChangeArrowheads="1"/>
          </p:cNvSpPr>
          <p:nvPr/>
        </p:nvSpPr>
        <p:spPr bwMode="auto">
          <a:xfrm>
            <a:off x="107504" y="1268760"/>
            <a:ext cx="8712200" cy="4632037"/>
          </a:xfrm>
          <a:prstGeom prst="rect">
            <a:avLst/>
          </a:prstGeom>
          <a:noFill/>
          <a:ln w="9525">
            <a:noFill/>
            <a:miter lim="800000"/>
            <a:headEnd/>
            <a:tailEnd/>
          </a:ln>
        </p:spPr>
        <p:txBody>
          <a:bodyPr>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fontAlgn="base" hangingPunct="1">
              <a:spcBef>
                <a:spcPct val="10000"/>
              </a:spcBef>
              <a:spcAft>
                <a:spcPct val="0"/>
              </a:spcAft>
              <a:buClr>
                <a:prstClr val="black"/>
              </a:buClr>
              <a:buFont typeface="Wingdings" pitchFamily="2" charset="2"/>
              <a:buChar char="l"/>
              <a:defRPr/>
            </a:pPr>
            <a:r>
              <a:rPr lang="zh-TW" altLang="en-US" sz="2800" b="1">
                <a:solidFill>
                  <a:srgbClr val="0000FF"/>
                </a:solidFill>
                <a:latin typeface="微軟正黑體" panose="020B0604030504040204" pitchFamily="34" charset="-120"/>
                <a:ea typeface="微軟正黑體" panose="020B0604030504040204" pitchFamily="34" charset="-120"/>
              </a:rPr>
              <a:t>招標期限標準第</a:t>
            </a:r>
            <a:r>
              <a:rPr lang="en-US" altLang="zh-TW" sz="2800" b="1">
                <a:solidFill>
                  <a:srgbClr val="0000FF"/>
                </a:solidFill>
                <a:latin typeface="微軟正黑體" panose="020B0604030504040204" pitchFamily="34" charset="-120"/>
                <a:ea typeface="微軟正黑體" panose="020B0604030504040204" pitchFamily="34" charset="-120"/>
              </a:rPr>
              <a:t>2</a:t>
            </a:r>
            <a:r>
              <a:rPr lang="zh-TW" altLang="en-US" sz="2800" b="1">
                <a:solidFill>
                  <a:srgbClr val="0000FF"/>
                </a:solidFill>
                <a:latin typeface="微軟正黑體" panose="020B0604030504040204" pitchFamily="34" charset="-120"/>
                <a:ea typeface="微軟正黑體" panose="020B0604030504040204" pitchFamily="34" charset="-120"/>
              </a:rPr>
              <a:t>條第</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項</a:t>
            </a:r>
          </a:p>
          <a:p>
            <a:pPr marL="254000" lvl="1" indent="639763" algn="just" eaLnBrk="1" fontAlgn="base" hangingPunct="1">
              <a:spcBef>
                <a:spcPct val="0"/>
              </a:spcBef>
              <a:spcAft>
                <a:spcPct val="0"/>
              </a:spcAft>
              <a:buClr>
                <a:srgbClr val="0000FF"/>
              </a:buClr>
              <a:defRPr/>
            </a:pPr>
            <a:r>
              <a:rPr lang="zh-TW" altLang="en-US" sz="2800" b="1">
                <a:solidFill>
                  <a:srgbClr val="006600"/>
                </a:solidFill>
                <a:latin typeface="微軟正黑體" panose="020B0604030504040204" pitchFamily="34" charset="-120"/>
                <a:ea typeface="微軟正黑體" panose="020B0604030504040204" pitchFamily="34" charset="-120"/>
              </a:rPr>
              <a:t>機關辦理公開招標，其公告自刊登政府採購公報日起至截止投標日止之</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等標期</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應視案件性質與廠商準備及遞送投標文件所需時間合理訂定之</a:t>
            </a:r>
            <a:r>
              <a:rPr lang="zh-TW" altLang="en-US" sz="2800" b="1">
                <a:solidFill>
                  <a:srgbClr val="006600"/>
                </a:solidFill>
                <a:latin typeface="微軟正黑體" panose="020B0604030504040204" pitchFamily="34" charset="-120"/>
                <a:ea typeface="微軟正黑體" panose="020B0604030504040204" pitchFamily="34" charset="-120"/>
              </a:rPr>
              <a:t>。</a:t>
            </a:r>
            <a:endParaRPr lang="en-US" altLang="zh-TW" sz="2800" b="1">
              <a:solidFill>
                <a:srgbClr val="006600"/>
              </a:solidFill>
              <a:latin typeface="微軟正黑體" panose="020B0604030504040204" pitchFamily="34" charset="-120"/>
              <a:ea typeface="微軟正黑體" panose="020B0604030504040204" pitchFamily="34" charset="-120"/>
            </a:endParaRPr>
          </a:p>
          <a:p>
            <a:pPr algn="just" eaLnBrk="1" fontAlgn="base" hangingPunct="1">
              <a:spcBef>
                <a:spcPts val="1800"/>
              </a:spcBef>
              <a:spcAft>
                <a:spcPct val="0"/>
              </a:spcAft>
              <a:buClr>
                <a:prstClr val="black"/>
              </a:buClr>
              <a:buFont typeface="Wingdings" pitchFamily="2" charset="2"/>
              <a:buChar char="l"/>
              <a:defRPr/>
            </a:pPr>
            <a:r>
              <a:rPr lang="zh-TW" altLang="en-US" sz="2800" b="1">
                <a:solidFill>
                  <a:srgbClr val="0000FF"/>
                </a:solidFill>
                <a:latin typeface="微軟正黑體" panose="020B0604030504040204" pitchFamily="34" charset="-120"/>
                <a:ea typeface="微軟正黑體" panose="020B0604030504040204" pitchFamily="34" charset="-120"/>
              </a:rPr>
              <a:t>招標期限標準第</a:t>
            </a:r>
            <a:r>
              <a:rPr lang="en-US" altLang="zh-TW" sz="2800" b="1">
                <a:solidFill>
                  <a:srgbClr val="0000FF"/>
                </a:solidFill>
                <a:latin typeface="微軟正黑體" panose="020B0604030504040204" pitchFamily="34" charset="-120"/>
                <a:ea typeface="微軟正黑體" panose="020B0604030504040204" pitchFamily="34" charset="-120"/>
              </a:rPr>
              <a:t>7</a:t>
            </a:r>
            <a:r>
              <a:rPr lang="zh-TW" altLang="en-US" sz="2800" b="1">
                <a:solidFill>
                  <a:srgbClr val="0000FF"/>
                </a:solidFill>
                <a:latin typeface="微軟正黑體" panose="020B0604030504040204" pitchFamily="34" charset="-120"/>
                <a:ea typeface="微軟正黑體" panose="020B0604030504040204" pitchFamily="34" charset="-120"/>
              </a:rPr>
              <a:t>條</a:t>
            </a:r>
          </a:p>
          <a:p>
            <a:pPr marL="254000" lvl="1" indent="639763" algn="just" eaLnBrk="1" fontAlgn="base" hangingPunct="1">
              <a:spcBef>
                <a:spcPct val="0"/>
              </a:spcBef>
              <a:spcAft>
                <a:spcPct val="0"/>
              </a:spcAft>
              <a:buClr>
                <a:srgbClr val="0000FF"/>
              </a:buClr>
              <a:defRPr/>
            </a:pPr>
            <a:r>
              <a:rPr lang="zh-TW" altLang="en-US" sz="2800" b="1">
                <a:solidFill>
                  <a:srgbClr val="006600"/>
                </a:solidFill>
                <a:latin typeface="微軟正黑體" panose="020B0604030504040204" pitchFamily="34" charset="-120"/>
                <a:ea typeface="微軟正黑體" panose="020B0604030504040204" pitchFamily="34" charset="-120"/>
              </a:rPr>
              <a:t>機關於等標期截止前變更或補充招標文件內容者，應視需要延長等標期。</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54000" lvl="1" indent="639763" algn="just" eaLnBrk="1" fontAlgn="base" hangingPunct="1">
              <a:spcBef>
                <a:spcPct val="0"/>
              </a:spcBef>
              <a:spcAft>
                <a:spcPct val="0"/>
              </a:spcAft>
              <a:buClr>
                <a:srgbClr val="0000FF"/>
              </a:buClr>
              <a:defRPr/>
            </a:pPr>
            <a:r>
              <a:rPr lang="zh-TW" altLang="en-US" sz="2800" b="1">
                <a:solidFill>
                  <a:srgbClr val="006600"/>
                </a:solidFill>
                <a:latin typeface="微軟正黑體" panose="020B0604030504040204" pitchFamily="34" charset="-120"/>
                <a:ea typeface="微軟正黑體" panose="020B0604030504040204" pitchFamily="34" charset="-120"/>
              </a:rPr>
              <a:t>前項</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變更或補充</a:t>
            </a:r>
            <a:r>
              <a:rPr lang="zh-TW" altLang="en-US" sz="2800" b="1">
                <a:solidFill>
                  <a:srgbClr val="006600"/>
                </a:solidFill>
                <a:latin typeface="微軟正黑體" panose="020B0604030504040204" pitchFamily="34" charset="-120"/>
                <a:ea typeface="微軟正黑體" panose="020B0604030504040204" pitchFamily="34" charset="-120"/>
              </a:rPr>
              <a:t>，其</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非屬重大改變</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且於原定截止日前五日公告</a:t>
            </a:r>
            <a:r>
              <a:rPr lang="zh-TW" altLang="en-US" sz="2800" b="1">
                <a:solidFill>
                  <a:srgbClr val="006600"/>
                </a:solidFill>
                <a:latin typeface="微軟正黑體" panose="020B0604030504040204" pitchFamily="34" charset="-120"/>
                <a:ea typeface="微軟正黑體" panose="020B0604030504040204" pitchFamily="34" charset="-120"/>
              </a:rPr>
              <a:t>或書面通知各廠商</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者</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heavy">
                <a:solidFill>
                  <a:srgbClr val="000099"/>
                </a:solidFill>
                <a:uFill>
                  <a:solidFill>
                    <a:srgbClr val="C00000"/>
                  </a:solidFill>
                </a:uFill>
                <a:latin typeface="微軟正黑體" panose="020B0604030504040204" pitchFamily="34" charset="-120"/>
                <a:ea typeface="微軟正黑體" panose="020B0604030504040204" pitchFamily="34" charset="-120"/>
              </a:rPr>
              <a:t>得免延長</a:t>
            </a:r>
            <a:r>
              <a:rPr lang="zh-TW" altLang="en-US" sz="2800" b="1">
                <a:solidFill>
                  <a:srgbClr val="006600"/>
                </a:solidFill>
                <a:latin typeface="微軟正黑體" panose="020B0604030504040204" pitchFamily="34" charset="-120"/>
                <a:ea typeface="微軟正黑體" panose="020B0604030504040204" pitchFamily="34" charset="-120"/>
              </a:rPr>
              <a:t>等標期。</a:t>
            </a:r>
          </a:p>
        </p:txBody>
      </p:sp>
    </p:spTree>
    <p:extLst>
      <p:ext uri="{BB962C8B-B14F-4D97-AF65-F5344CB8AC3E}">
        <p14:creationId xmlns:p14="http://schemas.microsoft.com/office/powerpoint/2010/main" val="220251795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76</a:t>
            </a:fld>
            <a:endParaRPr lang="en-US" altLang="zh-TW" sz="1800">
              <a:solidFill>
                <a:srgbClr val="080808"/>
              </a:solidFill>
            </a:endParaRPr>
          </a:p>
        </p:txBody>
      </p:sp>
      <p:sp>
        <p:nvSpPr>
          <p:cNvPr id="7" name="Rectangle 11"/>
          <p:cNvSpPr>
            <a:spLocks noChangeArrowheads="1"/>
          </p:cNvSpPr>
          <p:nvPr/>
        </p:nvSpPr>
        <p:spPr bwMode="auto">
          <a:xfrm>
            <a:off x="251520" y="548680"/>
            <a:ext cx="8569325" cy="4248472"/>
          </a:xfrm>
          <a:prstGeom prst="rect">
            <a:avLst/>
          </a:prstGeom>
          <a:noFill/>
          <a:ln w="9525">
            <a:noFill/>
            <a:miter lim="800000"/>
            <a:headEnd/>
            <a:tailEnd/>
          </a:ln>
          <a:effectLst/>
        </p:spPr>
        <p:txBody>
          <a:bodyPr/>
          <a:lstStyle/>
          <a:p>
            <a:pPr marL="363538" indent="-363538" algn="just">
              <a:buClr>
                <a:srgbClr val="663300"/>
              </a:buClr>
              <a:buSzPct val="75000"/>
              <a:buFont typeface="Wingdings" panose="05000000000000000000" pitchFamily="2" charset="2"/>
              <a:buChar char="n"/>
              <a:defRPr/>
            </a:pPr>
            <a:r>
              <a:rPr lang="en-US" altLang="zh-TW" sz="2800" b="1" smtClean="0">
                <a:solidFill>
                  <a:srgbClr val="0000FF"/>
                </a:solidFill>
                <a:latin typeface="微軟正黑體" panose="020B0604030504040204" pitchFamily="34" charset="-120"/>
                <a:ea typeface="微軟正黑體" panose="020B0604030504040204" pitchFamily="34" charset="-120"/>
              </a:rPr>
              <a:t>89</a:t>
            </a:r>
            <a:r>
              <a:rPr lang="zh-TW" altLang="en-US" sz="2800" b="1" smtClean="0">
                <a:solidFill>
                  <a:srgbClr val="0000FF"/>
                </a:solidFill>
                <a:latin typeface="微軟正黑體" panose="020B0604030504040204" pitchFamily="34" charset="-120"/>
                <a:ea typeface="微軟正黑體" panose="020B0604030504040204" pitchFamily="34" charset="-120"/>
              </a:rPr>
              <a:t>年</a:t>
            </a:r>
            <a:r>
              <a:rPr lang="en-US" altLang="zh-TW" sz="2800" b="1" smtClean="0">
                <a:solidFill>
                  <a:srgbClr val="0000FF"/>
                </a:solidFill>
                <a:latin typeface="微軟正黑體" panose="020B0604030504040204" pitchFamily="34" charset="-120"/>
                <a:ea typeface="微軟正黑體" panose="020B0604030504040204" pitchFamily="34" charset="-120"/>
              </a:rPr>
              <a:t>03</a:t>
            </a:r>
            <a:r>
              <a:rPr lang="zh-TW" altLang="en-US" sz="2800" b="1" smtClean="0">
                <a:solidFill>
                  <a:srgbClr val="0000FF"/>
                </a:solidFill>
                <a:latin typeface="微軟正黑體" panose="020B0604030504040204" pitchFamily="34" charset="-120"/>
                <a:ea typeface="微軟正黑體" panose="020B0604030504040204" pitchFamily="34" charset="-120"/>
              </a:rPr>
              <a:t>月</a:t>
            </a:r>
            <a:r>
              <a:rPr lang="en-US" altLang="zh-TW" sz="2800" b="1" smtClean="0">
                <a:solidFill>
                  <a:srgbClr val="0000FF"/>
                </a:solidFill>
                <a:latin typeface="微軟正黑體" panose="020B0604030504040204" pitchFamily="34" charset="-120"/>
                <a:ea typeface="微軟正黑體" panose="020B0604030504040204" pitchFamily="34" charset="-120"/>
              </a:rPr>
              <a:t>10</a:t>
            </a:r>
            <a:r>
              <a:rPr lang="zh-TW" altLang="en-US" sz="2800" b="1" smtClean="0">
                <a:solidFill>
                  <a:srgbClr val="0000FF"/>
                </a:solidFill>
                <a:latin typeface="微軟正黑體" panose="020B0604030504040204" pitchFamily="34" charset="-120"/>
                <a:ea typeface="微軟正黑體" panose="020B0604030504040204" pitchFamily="34" charset="-120"/>
              </a:rPr>
              <a:t>日</a:t>
            </a:r>
            <a:r>
              <a:rPr lang="en-US" altLang="zh-TW" sz="2800" b="1" smtClean="0">
                <a:solidFill>
                  <a:srgbClr val="0000FF"/>
                </a:solidFill>
                <a:latin typeface="微軟正黑體" panose="020B0604030504040204" pitchFamily="34" charset="-120"/>
                <a:ea typeface="微軟正黑體" panose="020B0604030504040204" pitchFamily="34" charset="-120"/>
              </a:rPr>
              <a:t>(89</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工程企字第</a:t>
            </a:r>
            <a:r>
              <a:rPr lang="en-US" altLang="zh-TW" sz="2800" b="1">
                <a:solidFill>
                  <a:srgbClr val="0000FF"/>
                </a:solidFill>
                <a:latin typeface="微軟正黑體" panose="020B0604030504040204" pitchFamily="34" charset="-120"/>
                <a:ea typeface="微軟正黑體" panose="020B0604030504040204" pitchFamily="34" charset="-120"/>
              </a:rPr>
              <a:t>89006405</a:t>
            </a:r>
            <a:r>
              <a:rPr lang="zh-TW" altLang="en-US" sz="2800" b="1" smtClean="0">
                <a:solidFill>
                  <a:srgbClr val="0000FF"/>
                </a:solidFill>
                <a:latin typeface="微軟正黑體" panose="020B0604030504040204" pitchFamily="34" charset="-120"/>
                <a:ea typeface="微軟正黑體" panose="020B0604030504040204" pitchFamily="34" charset="-120"/>
              </a:rPr>
              <a:t>號</a:t>
            </a:r>
            <a:endParaRPr lang="en-US" altLang="zh-TW" sz="2800" b="1">
              <a:solidFill>
                <a:srgbClr val="006600"/>
              </a:solidFill>
              <a:latin typeface="微軟正黑體" panose="020B0604030504040204" pitchFamily="34" charset="-120"/>
              <a:ea typeface="微軟正黑體" panose="020B0604030504040204" pitchFamily="34" charset="-120"/>
            </a:endParaRPr>
          </a:p>
          <a:p>
            <a:pPr indent="622300" algn="just">
              <a:spcBef>
                <a:spcPts val="1200"/>
              </a:spcBef>
              <a:buClr>
                <a:srgbClr val="663300"/>
              </a:buClr>
              <a:buSzPct val="75000"/>
              <a:defRPr/>
            </a:pPr>
            <a:r>
              <a:rPr lang="zh-TW" altLang="en-US" sz="2800" b="1">
                <a:solidFill>
                  <a:srgbClr val="000066"/>
                </a:solidFill>
                <a:latin typeface="微軟正黑體" panose="020B0604030504040204" pitchFamily="34" charset="-120"/>
                <a:ea typeface="微軟正黑體" panose="020B0604030504040204" pitchFamily="34" charset="-120"/>
              </a:rPr>
              <a:t>「招標期限標準」各條項規定「應視案件性質與廠商準備及遞送投標文件所須時間合理訂定之。</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不得少於下列期限」，所稱「十四日、二十一日、二十八日、四十日、十日、三日」，均為下限規定，機關於辦理招標或公開取得書面報價或企劃書訂定之</a:t>
            </a:r>
            <a:r>
              <a:rPr lang="zh-TW" altLang="en-US" sz="2800" b="1" u="heavy">
                <a:solidFill>
                  <a:srgbClr val="000066"/>
                </a:solidFill>
                <a:uFill>
                  <a:solidFill>
                    <a:srgbClr val="C00000"/>
                  </a:solidFill>
                </a:uFill>
                <a:latin typeface="微軟正黑體" panose="020B0604030504040204" pitchFamily="34" charset="-120"/>
                <a:ea typeface="微軟正黑體" panose="020B0604030504040204" pitchFamily="34" charset="-120"/>
              </a:rPr>
              <a:t>等標期，應視採購個案之規模、複雜程度及性質，考量廠商準備及遞送投標文件所必須之時間，予以「合理」訂定，不得逕以下限期限訂之</a:t>
            </a:r>
            <a:r>
              <a:rPr lang="zh-TW" altLang="en-US" sz="2800" b="1">
                <a:solidFill>
                  <a:srgbClr val="000066"/>
                </a:solidFill>
                <a:latin typeface="微軟正黑體" panose="020B0604030504040204" pitchFamily="34" charset="-120"/>
                <a:ea typeface="微軟正黑體" panose="020B0604030504040204" pitchFamily="34" charset="-120"/>
              </a:rPr>
              <a:t>。</a:t>
            </a:r>
          </a:p>
          <a:p>
            <a:pPr marL="363538" indent="-363538" algn="just">
              <a:spcBef>
                <a:spcPts val="1200"/>
              </a:spcBef>
              <a:buClr>
                <a:srgbClr val="663300"/>
              </a:buClr>
              <a:buSzPct val="75000"/>
              <a:defRPr/>
            </a:pPr>
            <a:endParaRPr lang="zh-TW" altLang="en-US" sz="2800" b="1">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282506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77</a:t>
            </a:fld>
            <a:endParaRPr lang="en-US" altLang="zh-TW" sz="1800">
              <a:solidFill>
                <a:srgbClr val="080808"/>
              </a:solidFill>
            </a:endParaRPr>
          </a:p>
        </p:txBody>
      </p:sp>
      <p:sp>
        <p:nvSpPr>
          <p:cNvPr id="6" name="Rectangle 2"/>
          <p:cNvSpPr>
            <a:spLocks noChangeArrowheads="1"/>
          </p:cNvSpPr>
          <p:nvPr/>
        </p:nvSpPr>
        <p:spPr bwMode="auto">
          <a:xfrm>
            <a:off x="4283969" y="116632"/>
            <a:ext cx="4176464"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2800" b="1">
                <a:solidFill>
                  <a:srgbClr val="003399"/>
                </a:solidFill>
                <a:latin typeface="微軟正黑體" panose="020B0604030504040204" pitchFamily="34" charset="-120"/>
                <a:ea typeface="微軟正黑體" panose="020B0604030504040204" pitchFamily="34" charset="-120"/>
              </a:rPr>
              <a:t>技術</a:t>
            </a:r>
            <a:r>
              <a:rPr kumimoji="0" lang="zh-TW" altLang="en-US" sz="2800" b="1" smtClean="0">
                <a:solidFill>
                  <a:srgbClr val="003399"/>
                </a:solidFill>
                <a:latin typeface="微軟正黑體" panose="020B0604030504040204" pitchFamily="34" charset="-120"/>
                <a:ea typeface="微軟正黑體" panose="020B0604030504040204" pitchFamily="34" charset="-120"/>
              </a:rPr>
              <a:t>服務</a:t>
            </a:r>
            <a:r>
              <a:rPr kumimoji="0" lang="zh-TW" altLang="en-US" sz="2800" b="1" smtClean="0">
                <a:solidFill>
                  <a:srgbClr val="C00000"/>
                </a:solidFill>
                <a:latin typeface="微軟正黑體" panose="020B0604030504040204" pitchFamily="34" charset="-120"/>
                <a:ea typeface="微軟正黑體" panose="020B0604030504040204" pitchFamily="34" charset="-120"/>
              </a:rPr>
              <a:t>訂定合理等標期</a:t>
            </a:r>
            <a:endParaRPr kumimoji="0" lang="zh-TW" altLang="en-US" sz="2800" b="1">
              <a:solidFill>
                <a:srgbClr val="C00000"/>
              </a:solidFill>
              <a:latin typeface="微軟正黑體" panose="020B0604030504040204" pitchFamily="34" charset="-120"/>
              <a:ea typeface="微軟正黑體" panose="020B0604030504040204" pitchFamily="34" charset="-120"/>
            </a:endParaRPr>
          </a:p>
        </p:txBody>
      </p:sp>
      <p:sp>
        <p:nvSpPr>
          <p:cNvPr id="5" name="Text Box 4"/>
          <p:cNvSpPr txBox="1">
            <a:spLocks noChangeArrowheads="1"/>
          </p:cNvSpPr>
          <p:nvPr/>
        </p:nvSpPr>
        <p:spPr bwMode="auto">
          <a:xfrm>
            <a:off x="179512" y="620688"/>
            <a:ext cx="8531610" cy="5909310"/>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4013" indent="-354013" algn="just" eaLnBrk="1" hangingPunct="1">
              <a:spcBef>
                <a:spcPct val="20000"/>
              </a:spcBef>
              <a:buClr>
                <a:srgbClr val="C00000"/>
              </a:buClr>
              <a:buSzPct val="90000"/>
              <a:buFont typeface="Wingdings" panose="05000000000000000000" pitchFamily="2" charset="2"/>
              <a:buChar char="p"/>
              <a:defRPr/>
            </a:pPr>
            <a:r>
              <a:rPr lang="zh-TW" altLang="en-US" sz="2700" b="1">
                <a:solidFill>
                  <a:srgbClr val="000066"/>
                </a:solidFill>
                <a:latin typeface="微軟正黑體" panose="020B0604030504040204" pitchFamily="34" charset="-120"/>
                <a:ea typeface="微軟正黑體" panose="020B0604030504040204" pitchFamily="34" charset="-120"/>
              </a:rPr>
              <a:t> </a:t>
            </a:r>
            <a:r>
              <a:rPr lang="en-US" altLang="zh-TW" sz="2700" b="1">
                <a:solidFill>
                  <a:srgbClr val="000066"/>
                </a:solidFill>
                <a:latin typeface="微軟正黑體" panose="020B0604030504040204" pitchFamily="34" charset="-120"/>
                <a:ea typeface="微軟正黑體" panose="020B0604030504040204" pitchFamily="34" charset="-120"/>
              </a:rPr>
              <a:t>93</a:t>
            </a:r>
            <a:r>
              <a:rPr lang="zh-TW" altLang="en-US" sz="2700" b="1">
                <a:solidFill>
                  <a:srgbClr val="000066"/>
                </a:solidFill>
                <a:latin typeface="微軟正黑體" panose="020B0604030504040204" pitchFamily="34" charset="-120"/>
                <a:ea typeface="微軟正黑體" panose="020B0604030504040204" pitchFamily="34" charset="-120"/>
              </a:rPr>
              <a:t>年</a:t>
            </a:r>
            <a:r>
              <a:rPr lang="en-US" altLang="zh-TW" sz="2700" b="1">
                <a:solidFill>
                  <a:srgbClr val="000066"/>
                </a:solidFill>
                <a:latin typeface="微軟正黑體" panose="020B0604030504040204" pitchFamily="34" charset="-120"/>
                <a:ea typeface="微軟正黑體" panose="020B0604030504040204" pitchFamily="34" charset="-120"/>
              </a:rPr>
              <a:t>06</a:t>
            </a:r>
            <a:r>
              <a:rPr lang="zh-TW" altLang="en-US" sz="2700" b="1">
                <a:solidFill>
                  <a:srgbClr val="000066"/>
                </a:solidFill>
                <a:latin typeface="微軟正黑體" panose="020B0604030504040204" pitchFamily="34" charset="-120"/>
                <a:ea typeface="微軟正黑體" panose="020B0604030504040204" pitchFamily="34" charset="-120"/>
              </a:rPr>
              <a:t>月</a:t>
            </a:r>
            <a:r>
              <a:rPr lang="en-US" altLang="zh-TW" sz="2700" b="1">
                <a:solidFill>
                  <a:srgbClr val="000066"/>
                </a:solidFill>
                <a:latin typeface="微軟正黑體" panose="020B0604030504040204" pitchFamily="34" charset="-120"/>
                <a:ea typeface="微軟正黑體" panose="020B0604030504040204" pitchFamily="34" charset="-120"/>
              </a:rPr>
              <a:t>07</a:t>
            </a:r>
            <a:r>
              <a:rPr lang="zh-TW" altLang="en-US" sz="2700" b="1">
                <a:solidFill>
                  <a:srgbClr val="000066"/>
                </a:solidFill>
                <a:latin typeface="微軟正黑體" panose="020B0604030504040204" pitchFamily="34" charset="-120"/>
                <a:ea typeface="微軟正黑體" panose="020B0604030504040204" pitchFamily="34" charset="-120"/>
              </a:rPr>
              <a:t>日工程企字第</a:t>
            </a:r>
            <a:r>
              <a:rPr lang="en-US" altLang="zh-TW" sz="2700" b="1">
                <a:solidFill>
                  <a:srgbClr val="000066"/>
                </a:solidFill>
                <a:latin typeface="微軟正黑體" panose="020B0604030504040204" pitchFamily="34" charset="-120"/>
                <a:ea typeface="微軟正黑體" panose="020B0604030504040204" pitchFamily="34" charset="-120"/>
              </a:rPr>
              <a:t>09300219880</a:t>
            </a:r>
            <a:r>
              <a:rPr lang="zh-TW" altLang="en-US" sz="2700" b="1">
                <a:solidFill>
                  <a:srgbClr val="000066"/>
                </a:solidFill>
                <a:latin typeface="微軟正黑體" panose="020B0604030504040204" pitchFamily="34" charset="-120"/>
                <a:ea typeface="微軟正黑體" panose="020B0604030504040204" pitchFamily="34" charset="-120"/>
              </a:rPr>
              <a:t>號</a:t>
            </a:r>
            <a:r>
              <a:rPr lang="en-US" altLang="zh-TW" sz="2700" b="1">
                <a:solidFill>
                  <a:srgbClr val="0000FF"/>
                </a:solidFill>
                <a:latin typeface="微軟正黑體" panose="020B0604030504040204" pitchFamily="34" charset="-120"/>
                <a:ea typeface="微軟正黑體" panose="020B0604030504040204" pitchFamily="34" charset="-120"/>
              </a:rPr>
              <a:t>(</a:t>
            </a:r>
            <a:r>
              <a:rPr lang="zh-TW" altLang="en-US" sz="2700" b="1" smtClean="0">
                <a:solidFill>
                  <a:srgbClr val="0000FF"/>
                </a:solidFill>
                <a:latin typeface="微軟正黑體" panose="020B0604030504040204" pitchFamily="34" charset="-120"/>
                <a:ea typeface="微軟正黑體" panose="020B0604030504040204" pitchFamily="34" charset="-120"/>
              </a:rPr>
              <a:t>重申應</a:t>
            </a:r>
            <a:r>
              <a:rPr lang="zh-TW" altLang="en-US" sz="2700" b="1">
                <a:solidFill>
                  <a:srgbClr val="0000FF"/>
                </a:solidFill>
                <a:latin typeface="微軟正黑體" panose="020B0604030504040204" pitchFamily="34" charset="-120"/>
                <a:ea typeface="微軟正黑體" panose="020B0604030504040204" pitchFamily="34" charset="-120"/>
              </a:rPr>
              <a:t>視採購案件之規模、複雜程度及性質，考量廠商準備投標文件所必需之時間「合理」訂定</a:t>
            </a:r>
            <a:r>
              <a:rPr lang="zh-TW" altLang="en-US" sz="2700" b="1" u="sng">
                <a:solidFill>
                  <a:srgbClr val="0000FF"/>
                </a:solidFill>
                <a:uFill>
                  <a:solidFill>
                    <a:srgbClr val="006600"/>
                  </a:solidFill>
                </a:uFill>
                <a:latin typeface="微軟正黑體" panose="020B0604030504040204" pitchFamily="34" charset="-120"/>
                <a:ea typeface="微軟正黑體" panose="020B0604030504040204" pitchFamily="34" charset="-120"/>
              </a:rPr>
              <a:t>等標期</a:t>
            </a:r>
            <a:r>
              <a:rPr lang="zh-TW" altLang="en-US" sz="2700" b="1">
                <a:solidFill>
                  <a:srgbClr val="0000FF"/>
                </a:solidFill>
                <a:latin typeface="微軟正黑體" panose="020B0604030504040204" pitchFamily="34" charset="-120"/>
                <a:ea typeface="微軟正黑體" panose="020B0604030504040204" pitchFamily="34" charset="-120"/>
              </a:rPr>
              <a:t>，</a:t>
            </a:r>
            <a:r>
              <a:rPr lang="zh-TW" altLang="en-US" sz="2700" b="1" u="sng">
                <a:solidFill>
                  <a:srgbClr val="0000FF"/>
                </a:solidFill>
                <a:uFill>
                  <a:solidFill>
                    <a:srgbClr val="006600"/>
                  </a:solidFill>
                </a:uFill>
                <a:latin typeface="微軟正黑體" panose="020B0604030504040204" pitchFamily="34" charset="-120"/>
                <a:ea typeface="微軟正黑體" panose="020B0604030504040204" pitchFamily="34" charset="-120"/>
              </a:rPr>
              <a:t>不得逕以下限期限定之</a:t>
            </a:r>
            <a:r>
              <a:rPr lang="en-US" altLang="zh-TW" sz="2700" b="1">
                <a:solidFill>
                  <a:srgbClr val="0000FF"/>
                </a:solidFill>
                <a:latin typeface="微軟正黑體" panose="020B0604030504040204" pitchFamily="34" charset="-120"/>
                <a:ea typeface="微軟正黑體" panose="020B0604030504040204" pitchFamily="34" charset="-120"/>
              </a:rPr>
              <a:t>)</a:t>
            </a:r>
            <a:r>
              <a:rPr lang="zh-TW" altLang="en-US" sz="2700" b="1">
                <a:solidFill>
                  <a:srgbClr val="000066"/>
                </a:solidFill>
                <a:latin typeface="微軟正黑體" panose="020B0604030504040204" pitchFamily="34" charset="-120"/>
                <a:ea typeface="微軟正黑體" panose="020B0604030504040204" pitchFamily="34" charset="-120"/>
              </a:rPr>
              <a:t>：</a:t>
            </a:r>
            <a:r>
              <a:rPr lang="en-US" altLang="zh-TW" sz="2700" b="1" smtClean="0">
                <a:solidFill>
                  <a:srgbClr val="000066"/>
                </a:solidFill>
                <a:latin typeface="微軟正黑體" panose="020B0604030504040204" pitchFamily="34" charset="-120"/>
                <a:ea typeface="微軟正黑體" panose="020B0604030504040204" pitchFamily="34" charset="-120"/>
              </a:rPr>
              <a:t>『</a:t>
            </a:r>
            <a:r>
              <a:rPr lang="zh-TW" altLang="en-US" sz="2700" b="1" smtClean="0">
                <a:solidFill>
                  <a:srgbClr val="000066"/>
                </a:solidFill>
                <a:latin typeface="微軟正黑體" panose="020B0604030504040204" pitchFamily="34" charset="-120"/>
                <a:ea typeface="微軟正黑體" panose="020B0604030504040204" pitchFamily="34" charset="-120"/>
              </a:rPr>
              <a:t>一</a:t>
            </a:r>
            <a:r>
              <a:rPr lang="zh-TW" altLang="en-US" sz="2700" b="1">
                <a:solidFill>
                  <a:srgbClr val="000066"/>
                </a:solidFill>
                <a:latin typeface="微軟正黑體" panose="020B0604030504040204" pitchFamily="34" charset="-120"/>
                <a:ea typeface="微軟正黑體" panose="020B0604030504040204" pitchFamily="34" charset="-120"/>
              </a:rPr>
              <a:t>、據自由時報</a:t>
            </a:r>
            <a:r>
              <a:rPr lang="en-US" altLang="zh-TW" sz="2700" b="1">
                <a:solidFill>
                  <a:srgbClr val="000066"/>
                </a:solidFill>
                <a:latin typeface="微軟正黑體" panose="020B0604030504040204" pitchFamily="34" charset="-120"/>
                <a:ea typeface="微軟正黑體" panose="020B0604030504040204" pitchFamily="34" charset="-120"/>
              </a:rPr>
              <a:t>93.05.31</a:t>
            </a:r>
            <a:r>
              <a:rPr lang="zh-TW" altLang="en-US" sz="2700" b="1">
                <a:solidFill>
                  <a:srgbClr val="000066"/>
                </a:solidFill>
                <a:latin typeface="微軟正黑體" panose="020B0604030504040204" pitchFamily="34" charset="-120"/>
                <a:ea typeface="微軟正黑體" panose="020B0604030504040204" pitchFamily="34" charset="-120"/>
              </a:rPr>
              <a:t>所載，</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世界各國知名建築物</a:t>
            </a:r>
            <a:r>
              <a:rPr lang="zh-TW" altLang="en-US" sz="2700" b="1">
                <a:solidFill>
                  <a:srgbClr val="000066"/>
                </a:solidFill>
                <a:latin typeface="微軟正黑體" panose="020B0604030504040204" pitchFamily="34" charset="-120"/>
                <a:ea typeface="微軟正黑體" panose="020B0604030504040204" pitchFamily="34" charset="-120"/>
              </a:rPr>
              <a:t>之</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工程比圖時間長達七個月</a:t>
            </a:r>
            <a:r>
              <a:rPr lang="zh-TW" altLang="en-US" sz="2700" b="1">
                <a:solidFill>
                  <a:srgbClr val="000066"/>
                </a:solidFill>
                <a:latin typeface="微軟正黑體" panose="020B0604030504040204" pitchFamily="34" charset="-120"/>
                <a:ea typeface="微軟正黑體" panose="020B0604030504040204" pitchFamily="34" charset="-120"/>
              </a:rPr>
              <a:t>，</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而本國公共工程之比圖時間大都只有</a:t>
            </a:r>
            <a:r>
              <a:rPr lang="en-US" altLang="zh-TW"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14</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天</a:t>
            </a:r>
            <a:r>
              <a:rPr lang="zh-TW" altLang="en-US" sz="2700" b="1">
                <a:solidFill>
                  <a:srgbClr val="000066"/>
                </a:solidFill>
                <a:latin typeface="微軟正黑體" panose="020B0604030504040204" pitchFamily="34" charset="-120"/>
                <a:ea typeface="微軟正黑體" panose="020B0604030504040204" pitchFamily="34" charset="-120"/>
              </a:rPr>
              <a:t>，影響建築品質，使得形塑臺灣</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淪為口號</a:t>
            </a:r>
            <a:r>
              <a:rPr lang="zh-TW" altLang="en-US" sz="2700" b="1">
                <a:solidFill>
                  <a:srgbClr val="000066"/>
                </a:solidFill>
                <a:latin typeface="微軟正黑體" panose="020B0604030504040204" pitchFamily="34" charset="-120"/>
                <a:ea typeface="微軟正黑體" panose="020B0604030504040204" pitchFamily="34" charset="-120"/>
              </a:rPr>
              <a:t>，爰請各機關重視此項問題。二、依本會訂頒之「各種採購方式等標期下限表」</a:t>
            </a:r>
            <a:r>
              <a:rPr lang="en-US" altLang="zh-TW" sz="2700" b="1">
                <a:solidFill>
                  <a:srgbClr val="000066"/>
                </a:solidFill>
                <a:latin typeface="微軟正黑體" panose="020B0604030504040204" pitchFamily="34" charset="-120"/>
                <a:ea typeface="微軟正黑體" panose="020B0604030504040204" pitchFamily="34" charset="-120"/>
              </a:rPr>
              <a:t>-【</a:t>
            </a:r>
            <a:r>
              <a:rPr lang="zh-TW" altLang="en-US" sz="2700" b="1">
                <a:solidFill>
                  <a:srgbClr val="000066"/>
                </a:solidFill>
                <a:latin typeface="微軟正黑體" panose="020B0604030504040204" pitchFamily="34" charset="-120"/>
                <a:ea typeface="微軟正黑體" panose="020B0604030504040204" pitchFamily="34" charset="-120"/>
              </a:rPr>
              <a:t>註二</a:t>
            </a:r>
            <a:r>
              <a:rPr lang="en-US" altLang="zh-TW" sz="2700" b="1">
                <a:solidFill>
                  <a:srgbClr val="000066"/>
                </a:solidFill>
                <a:latin typeface="微軟正黑體" panose="020B0604030504040204" pitchFamily="34" charset="-120"/>
                <a:ea typeface="微軟正黑體" panose="020B0604030504040204" pitchFamily="34" charset="-120"/>
              </a:rPr>
              <a:t>】</a:t>
            </a:r>
            <a:r>
              <a:rPr lang="zh-TW" altLang="en-US" sz="2700" b="1">
                <a:solidFill>
                  <a:srgbClr val="000066"/>
                </a:solidFill>
                <a:latin typeface="微軟正黑體" panose="020B0604030504040204" pitchFamily="34" charset="-120"/>
                <a:ea typeface="微軟正黑體" panose="020B0604030504040204" pitchFamily="34" charset="-120"/>
              </a:rPr>
              <a:t>所列各種情形之一者，</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應視案件之規模、複雜程度及性質，考量廠商準備投標文件所必需之時間酌予延長等標期</a:t>
            </a:r>
            <a:r>
              <a:rPr lang="zh-TW" altLang="en-US" sz="2700" b="1">
                <a:solidFill>
                  <a:srgbClr val="000066"/>
                </a:solidFill>
                <a:latin typeface="微軟正黑體" panose="020B0604030504040204" pitchFamily="34" charset="-120"/>
                <a:ea typeface="微軟正黑體" panose="020B0604030504040204" pitchFamily="34" charset="-120"/>
              </a:rPr>
              <a:t>，</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例如</a:t>
            </a:r>
            <a:r>
              <a:rPr lang="zh-TW" altLang="en-US" sz="2700" b="1">
                <a:solidFill>
                  <a:srgbClr val="000066"/>
                </a:solidFill>
                <a:latin typeface="微軟正黑體" panose="020B0604030504040204" pitchFamily="34" charset="-120"/>
                <a:ea typeface="微軟正黑體" panose="020B0604030504040204" pitchFamily="34" charset="-120"/>
              </a:rPr>
              <a:t>機關委託廠商承辦</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公有建築物之「競圖」</a:t>
            </a:r>
            <a:r>
              <a:rPr lang="zh-TW" altLang="en-US" sz="2700" b="1">
                <a:solidFill>
                  <a:srgbClr val="000066"/>
                </a:solidFill>
                <a:latin typeface="微軟正黑體" panose="020B0604030504040204" pitchFamily="34" charset="-120"/>
                <a:ea typeface="微軟正黑體" panose="020B0604030504040204" pitchFamily="34" charset="-120"/>
              </a:rPr>
              <a:t>技術服務，</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規定廠商提出</a:t>
            </a:r>
            <a:r>
              <a:rPr lang="zh-TW" altLang="en-US" sz="2700" b="1">
                <a:solidFill>
                  <a:srgbClr val="000066"/>
                </a:solidFill>
                <a:latin typeface="微軟正黑體" panose="020B0604030504040204" pitchFamily="34" charset="-120"/>
                <a:ea typeface="微軟正黑體" panose="020B0604030504040204" pitchFamily="34" charset="-120"/>
              </a:rPr>
              <a:t>為該採購案特別繪製或製作之</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設計圖</a:t>
            </a:r>
            <a:r>
              <a:rPr lang="zh-TW" altLang="en-US" sz="2700" b="1">
                <a:solidFill>
                  <a:srgbClr val="000066"/>
                </a:solidFill>
                <a:latin typeface="微軟正黑體" panose="020B0604030504040204" pitchFamily="34" charset="-120"/>
                <a:ea typeface="微軟正黑體" panose="020B0604030504040204" pitchFamily="34" charset="-120"/>
              </a:rPr>
              <a:t>、</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模型</a:t>
            </a:r>
            <a:r>
              <a:rPr lang="zh-TW" altLang="en-US" sz="2700" b="1">
                <a:solidFill>
                  <a:srgbClr val="000066"/>
                </a:solidFill>
                <a:latin typeface="微軟正黑體" panose="020B0604030504040204" pitchFamily="34" charset="-120"/>
                <a:ea typeface="微軟正黑體" panose="020B0604030504040204" pitchFamily="34" charset="-120"/>
              </a:rPr>
              <a:t>、</a:t>
            </a:r>
            <a:r>
              <a:rPr lang="zh-TW" altLang="en-US" sz="2700" b="1" u="sng">
                <a:solidFill>
                  <a:srgbClr val="000066"/>
                </a:solidFill>
                <a:uFill>
                  <a:solidFill>
                    <a:srgbClr val="C00000"/>
                  </a:solidFill>
                </a:uFill>
                <a:latin typeface="微軟正黑體" panose="020B0604030504040204" pitchFamily="34" charset="-120"/>
                <a:ea typeface="微軟正黑體" panose="020B0604030504040204" pitchFamily="34" charset="-120"/>
              </a:rPr>
              <a:t>檢測文件或樣品者</a:t>
            </a:r>
            <a:r>
              <a:rPr lang="zh-TW" altLang="en-US" sz="2700" b="1">
                <a:solidFill>
                  <a:srgbClr val="000066"/>
                </a:solidFill>
                <a:latin typeface="微軟正黑體" panose="020B0604030504040204" pitchFamily="34" charset="-120"/>
                <a:ea typeface="微軟正黑體" panose="020B0604030504040204" pitchFamily="34" charset="-120"/>
              </a:rPr>
              <a:t>，應依上揭規定「合理」訂定等標期。</a:t>
            </a:r>
            <a:r>
              <a:rPr lang="en-US" altLang="zh-TW" sz="2700" b="1">
                <a:solidFill>
                  <a:srgbClr val="000066"/>
                </a:solidFill>
                <a:latin typeface="微軟正黑體" panose="020B0604030504040204" pitchFamily="34" charset="-120"/>
                <a:ea typeface="微軟正黑體" panose="020B0604030504040204" pitchFamily="34" charset="-120"/>
              </a:rPr>
              <a:t>』</a:t>
            </a:r>
            <a:endParaRPr lang="zh-TW" altLang="en-US" sz="2700" b="1">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373215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78</a:t>
            </a:fld>
            <a:endParaRPr lang="en-US" altLang="zh-TW" sz="1800">
              <a:solidFill>
                <a:srgbClr val="080808"/>
              </a:solidFill>
            </a:endParaRPr>
          </a:p>
        </p:txBody>
      </p:sp>
      <p:sp>
        <p:nvSpPr>
          <p:cNvPr id="7" name="Rectangle 11"/>
          <p:cNvSpPr>
            <a:spLocks noChangeArrowheads="1"/>
          </p:cNvSpPr>
          <p:nvPr/>
        </p:nvSpPr>
        <p:spPr bwMode="auto">
          <a:xfrm>
            <a:off x="251520" y="188640"/>
            <a:ext cx="8569325" cy="6237312"/>
          </a:xfrm>
          <a:prstGeom prst="rect">
            <a:avLst/>
          </a:prstGeom>
          <a:noFill/>
          <a:ln w="9525">
            <a:noFill/>
            <a:miter lim="800000"/>
            <a:headEnd/>
            <a:tailEnd/>
          </a:ln>
          <a:effectLst/>
        </p:spPr>
        <p:txBody>
          <a:bodyPr/>
          <a:lstStyle/>
          <a:p>
            <a:pPr marL="363538" indent="-363538" algn="just" fontAlgn="base">
              <a:spcBef>
                <a:spcPct val="0"/>
              </a:spcBef>
              <a:spcAft>
                <a:spcPct val="0"/>
              </a:spcAft>
              <a:buClr>
                <a:srgbClr val="663300"/>
              </a:buClr>
              <a:buSzPct val="75000"/>
              <a:buFont typeface="Wingdings" panose="05000000000000000000" pitchFamily="2" charset="2"/>
              <a:buChar char="n"/>
              <a:defRPr/>
            </a:pPr>
            <a:r>
              <a:rPr kumimoji="1" lang="en-US" altLang="zh-TW" sz="2700" b="1">
                <a:solidFill>
                  <a:srgbClr val="0000FF"/>
                </a:solidFill>
                <a:latin typeface="+mj-ea"/>
                <a:ea typeface="+mj-ea"/>
              </a:rPr>
              <a:t>111</a:t>
            </a:r>
            <a:r>
              <a:rPr kumimoji="1" lang="zh-TW" altLang="en-US" sz="2700" b="1">
                <a:solidFill>
                  <a:srgbClr val="0000FF"/>
                </a:solidFill>
                <a:latin typeface="+mj-ea"/>
                <a:ea typeface="+mj-ea"/>
              </a:rPr>
              <a:t>年</a:t>
            </a:r>
            <a:r>
              <a:rPr kumimoji="1" lang="en-US" altLang="zh-TW" sz="2700" b="1">
                <a:solidFill>
                  <a:srgbClr val="0000FF"/>
                </a:solidFill>
                <a:latin typeface="+mj-ea"/>
                <a:ea typeface="+mj-ea"/>
              </a:rPr>
              <a:t>02</a:t>
            </a:r>
            <a:r>
              <a:rPr kumimoji="1" lang="zh-TW" altLang="en-US" sz="2700" b="1">
                <a:solidFill>
                  <a:srgbClr val="0000FF"/>
                </a:solidFill>
                <a:latin typeface="+mj-ea"/>
                <a:ea typeface="+mj-ea"/>
              </a:rPr>
              <a:t>月</a:t>
            </a:r>
            <a:r>
              <a:rPr kumimoji="1" lang="en-US" altLang="zh-TW" sz="2700" b="1">
                <a:solidFill>
                  <a:srgbClr val="0000FF"/>
                </a:solidFill>
                <a:latin typeface="+mj-ea"/>
                <a:ea typeface="+mj-ea"/>
              </a:rPr>
              <a:t>22</a:t>
            </a:r>
            <a:r>
              <a:rPr kumimoji="1" lang="zh-TW" altLang="en-US" sz="2700" b="1">
                <a:solidFill>
                  <a:srgbClr val="0000FF"/>
                </a:solidFill>
                <a:latin typeface="+mj-ea"/>
                <a:ea typeface="+mj-ea"/>
              </a:rPr>
              <a:t>工程企字第</a:t>
            </a:r>
            <a:r>
              <a:rPr kumimoji="1" lang="en-US" altLang="zh-TW" sz="2700" b="1">
                <a:solidFill>
                  <a:srgbClr val="0000FF"/>
                </a:solidFill>
                <a:latin typeface="+mj-ea"/>
                <a:ea typeface="+mj-ea"/>
              </a:rPr>
              <a:t>1110002389</a:t>
            </a:r>
            <a:r>
              <a:rPr kumimoji="1" lang="zh-TW" altLang="en-US" sz="2700" b="1">
                <a:solidFill>
                  <a:srgbClr val="0000FF"/>
                </a:solidFill>
                <a:latin typeface="+mj-ea"/>
                <a:ea typeface="+mj-ea"/>
              </a:rPr>
              <a:t>號</a:t>
            </a:r>
            <a:r>
              <a:rPr kumimoji="1" lang="en-US" altLang="zh-TW" sz="2700" b="1">
                <a:solidFill>
                  <a:srgbClr val="006600"/>
                </a:solidFill>
                <a:latin typeface="+mj-ea"/>
                <a:ea typeface="+mj-ea"/>
              </a:rPr>
              <a:t>(</a:t>
            </a:r>
            <a:r>
              <a:rPr kumimoji="1" lang="zh-TW" altLang="en-US" sz="2700" b="1">
                <a:solidFill>
                  <a:srgbClr val="006600"/>
                </a:solidFill>
                <a:latin typeface="+mj-ea"/>
                <a:ea typeface="+mj-ea"/>
              </a:rPr>
              <a:t>重申工程採購應合理訂定等標期</a:t>
            </a:r>
            <a:r>
              <a:rPr kumimoji="1" lang="en-US" altLang="zh-TW" sz="2700" b="1">
                <a:solidFill>
                  <a:srgbClr val="006600"/>
                </a:solidFill>
                <a:latin typeface="+mj-ea"/>
                <a:ea typeface="+mj-ea"/>
              </a:rPr>
              <a:t>)</a:t>
            </a:r>
          </a:p>
          <a:p>
            <a:pPr marL="363538" indent="-363538" algn="just" fontAlgn="base">
              <a:spcBef>
                <a:spcPct val="0"/>
              </a:spcBef>
              <a:spcAft>
                <a:spcPct val="0"/>
              </a:spcAft>
              <a:buClr>
                <a:srgbClr val="663300"/>
              </a:buClr>
              <a:buSzPct val="75000"/>
              <a:defRPr/>
            </a:pPr>
            <a:r>
              <a:rPr kumimoji="1" lang="zh-TW" altLang="en-US" sz="2700" b="1">
                <a:solidFill>
                  <a:srgbClr val="000066"/>
                </a:solidFill>
                <a:latin typeface="+mj-ea"/>
                <a:ea typeface="+mj-ea"/>
              </a:rPr>
              <a:t>一、據臺灣區綜合</a:t>
            </a:r>
            <a:r>
              <a:rPr lang="zh-TW" altLang="en-US" sz="2700" b="1" u="sng">
                <a:solidFill>
                  <a:srgbClr val="000066"/>
                </a:solidFill>
                <a:uFill>
                  <a:solidFill>
                    <a:srgbClr val="FF0000"/>
                  </a:solidFill>
                </a:uFill>
                <a:latin typeface="+mj-ea"/>
                <a:ea typeface="+mj-ea"/>
              </a:rPr>
              <a:t>營造業同業公會反映</a:t>
            </a:r>
            <a:r>
              <a:rPr kumimoji="1" lang="zh-TW" altLang="en-US" sz="2700" b="1">
                <a:solidFill>
                  <a:srgbClr val="000066"/>
                </a:solidFill>
                <a:latin typeface="+mj-ea"/>
                <a:ea typeface="+mj-ea"/>
              </a:rPr>
              <a:t>，工程主辦機關辦理「</a:t>
            </a:r>
            <a:r>
              <a:rPr lang="zh-TW" altLang="en-US" sz="2700" b="1" u="sng">
                <a:solidFill>
                  <a:srgbClr val="000066"/>
                </a:solidFill>
                <a:uFill>
                  <a:solidFill>
                    <a:srgbClr val="FF0000"/>
                  </a:solidFill>
                </a:uFill>
                <a:latin typeface="+mj-ea"/>
                <a:ea typeface="+mj-ea"/>
              </a:rPr>
              <a:t>未達公告金額</a:t>
            </a:r>
            <a:r>
              <a:rPr kumimoji="1" lang="zh-TW" altLang="en-US" sz="2700" b="1">
                <a:solidFill>
                  <a:srgbClr val="000066"/>
                </a:solidFill>
                <a:latin typeface="+mj-ea"/>
                <a:ea typeface="+mj-ea"/>
              </a:rPr>
              <a:t>之採購案」，</a:t>
            </a:r>
            <a:r>
              <a:rPr lang="zh-TW" altLang="en-US" sz="2700" b="1" u="sng">
                <a:solidFill>
                  <a:srgbClr val="000066"/>
                </a:solidFill>
                <a:uFill>
                  <a:solidFill>
                    <a:srgbClr val="FF0000"/>
                  </a:solidFill>
                </a:uFill>
                <a:latin typeface="+mj-ea"/>
                <a:ea typeface="+mj-ea"/>
              </a:rPr>
              <a:t>等標期僅有</a:t>
            </a:r>
            <a:r>
              <a:rPr lang="en-US" altLang="zh-TW" sz="2700" b="1" u="sng">
                <a:solidFill>
                  <a:srgbClr val="000066"/>
                </a:solidFill>
                <a:uFill>
                  <a:solidFill>
                    <a:srgbClr val="FF0000"/>
                  </a:solidFill>
                </a:uFill>
                <a:latin typeface="+mj-ea"/>
                <a:ea typeface="+mj-ea"/>
              </a:rPr>
              <a:t>7</a:t>
            </a:r>
            <a:r>
              <a:rPr lang="zh-TW" altLang="en-US" sz="2700" b="1" u="sng">
                <a:solidFill>
                  <a:srgbClr val="000066"/>
                </a:solidFill>
                <a:uFill>
                  <a:solidFill>
                    <a:srgbClr val="FF0000"/>
                  </a:solidFill>
                </a:uFill>
                <a:latin typeface="+mj-ea"/>
                <a:ea typeface="+mj-ea"/>
              </a:rPr>
              <a:t>日</a:t>
            </a:r>
            <a:r>
              <a:rPr kumimoji="1" lang="zh-TW" altLang="en-US" sz="2700" b="1">
                <a:solidFill>
                  <a:srgbClr val="000066"/>
                </a:solidFill>
                <a:latin typeface="+mj-ea"/>
                <a:ea typeface="+mj-ea"/>
              </a:rPr>
              <a:t>，</a:t>
            </a:r>
            <a:r>
              <a:rPr lang="zh-TW" altLang="en-US" sz="2700" b="1" u="sng">
                <a:solidFill>
                  <a:srgbClr val="000066"/>
                </a:solidFill>
                <a:uFill>
                  <a:solidFill>
                    <a:srgbClr val="FF0000"/>
                  </a:solidFill>
                </a:uFill>
                <a:latin typeface="+mj-ea"/>
                <a:ea typeface="+mj-ea"/>
              </a:rPr>
              <a:t>導致</a:t>
            </a:r>
            <a:r>
              <a:rPr kumimoji="1" lang="zh-TW" altLang="en-US" sz="2700" b="1">
                <a:solidFill>
                  <a:srgbClr val="000066"/>
                </a:solidFill>
                <a:latin typeface="+mj-ea"/>
                <a:ea typeface="+mj-ea"/>
              </a:rPr>
              <a:t>廠商</a:t>
            </a:r>
            <a:r>
              <a:rPr lang="zh-TW" altLang="en-US" sz="2700" b="1" u="sng">
                <a:solidFill>
                  <a:srgbClr val="000066"/>
                </a:solidFill>
                <a:uFill>
                  <a:solidFill>
                    <a:srgbClr val="FF0000"/>
                  </a:solidFill>
                </a:uFill>
                <a:latin typeface="+mj-ea"/>
                <a:ea typeface="+mj-ea"/>
              </a:rPr>
              <a:t>備標不及錯失投標機會</a:t>
            </a:r>
            <a:r>
              <a:rPr kumimoji="1" lang="zh-TW" altLang="en-US" sz="2700" b="1">
                <a:solidFill>
                  <a:srgbClr val="000066"/>
                </a:solidFill>
                <a:latin typeface="+mj-ea"/>
                <a:ea typeface="+mj-ea"/>
              </a:rPr>
              <a:t>。</a:t>
            </a:r>
          </a:p>
          <a:p>
            <a:pPr marL="363538" indent="-363538" algn="just" fontAlgn="base">
              <a:spcBef>
                <a:spcPct val="0"/>
              </a:spcBef>
              <a:spcAft>
                <a:spcPct val="0"/>
              </a:spcAft>
              <a:buClr>
                <a:srgbClr val="663300"/>
              </a:buClr>
              <a:buSzPct val="75000"/>
              <a:defRPr/>
            </a:pPr>
            <a:r>
              <a:rPr kumimoji="1" lang="zh-TW" altLang="en-US" sz="2700" b="1">
                <a:solidFill>
                  <a:srgbClr val="000066"/>
                </a:solidFill>
                <a:latin typeface="+mj-ea"/>
                <a:ea typeface="+mj-ea"/>
              </a:rPr>
              <a:t>二、依採購法第</a:t>
            </a:r>
            <a:r>
              <a:rPr kumimoji="1" lang="en-US" altLang="zh-TW" sz="2700" b="1">
                <a:solidFill>
                  <a:srgbClr val="000066"/>
                </a:solidFill>
                <a:latin typeface="+mj-ea"/>
                <a:ea typeface="+mj-ea"/>
              </a:rPr>
              <a:t>28</a:t>
            </a:r>
            <a:r>
              <a:rPr kumimoji="1" lang="zh-TW" altLang="en-US" sz="2700" b="1">
                <a:solidFill>
                  <a:srgbClr val="000066"/>
                </a:solidFill>
                <a:latin typeface="+mj-ea"/>
                <a:ea typeface="+mj-ea"/>
              </a:rPr>
              <a:t>條第</a:t>
            </a:r>
            <a:r>
              <a:rPr kumimoji="1" lang="en-US" altLang="zh-TW" sz="2700" b="1">
                <a:solidFill>
                  <a:srgbClr val="000066"/>
                </a:solidFill>
                <a:latin typeface="+mj-ea"/>
                <a:ea typeface="+mj-ea"/>
              </a:rPr>
              <a:t>1</a:t>
            </a:r>
            <a:r>
              <a:rPr kumimoji="1" lang="zh-TW" altLang="en-US" sz="2700" b="1">
                <a:solidFill>
                  <a:srgbClr val="000066"/>
                </a:solidFill>
                <a:latin typeface="+mj-ea"/>
                <a:ea typeface="+mj-ea"/>
              </a:rPr>
              <a:t>項規定：「機關辦理招標，其自公告日或邀標日起至截止投標或收件日止之</a:t>
            </a:r>
            <a:r>
              <a:rPr kumimoji="1" lang="zh-TW" altLang="en-US" sz="2700" b="1" u="sng">
                <a:solidFill>
                  <a:srgbClr val="000066"/>
                </a:solidFill>
                <a:uFill>
                  <a:solidFill>
                    <a:srgbClr val="FF0000"/>
                  </a:solidFill>
                </a:uFill>
                <a:latin typeface="+mj-ea"/>
                <a:ea typeface="+mj-ea"/>
              </a:rPr>
              <a:t>等標期，應訂定合理期限</a:t>
            </a:r>
            <a:r>
              <a:rPr kumimoji="1" lang="zh-TW" altLang="en-US" sz="2700" b="1">
                <a:solidFill>
                  <a:srgbClr val="000066"/>
                </a:solidFill>
                <a:latin typeface="+mj-ea"/>
                <a:ea typeface="+mj-ea"/>
              </a:rPr>
              <a:t>。</a:t>
            </a:r>
            <a:r>
              <a:rPr kumimoji="1" lang="en-US" altLang="zh-TW" sz="2700" b="1">
                <a:solidFill>
                  <a:srgbClr val="000066"/>
                </a:solidFill>
                <a:latin typeface="+mj-ea"/>
                <a:ea typeface="+mj-ea"/>
              </a:rPr>
              <a:t>...</a:t>
            </a:r>
            <a:r>
              <a:rPr kumimoji="1" lang="zh-TW" altLang="en-US" sz="2700" b="1">
                <a:solidFill>
                  <a:srgbClr val="000066"/>
                </a:solidFill>
                <a:latin typeface="+mj-ea"/>
                <a:ea typeface="+mj-ea"/>
              </a:rPr>
              <a:t>。」，招標期限標準第</a:t>
            </a:r>
            <a:r>
              <a:rPr kumimoji="1" lang="en-US" altLang="zh-TW" sz="2700" b="1">
                <a:solidFill>
                  <a:srgbClr val="000066"/>
                </a:solidFill>
                <a:latin typeface="+mj-ea"/>
                <a:ea typeface="+mj-ea"/>
              </a:rPr>
              <a:t>2</a:t>
            </a:r>
            <a:r>
              <a:rPr kumimoji="1" lang="zh-TW" altLang="en-US" sz="2700" b="1">
                <a:solidFill>
                  <a:srgbClr val="000066"/>
                </a:solidFill>
                <a:latin typeface="+mj-ea"/>
                <a:ea typeface="+mj-ea"/>
              </a:rPr>
              <a:t>條第</a:t>
            </a:r>
            <a:r>
              <a:rPr kumimoji="1" lang="en-US" altLang="zh-TW" sz="2700" b="1">
                <a:solidFill>
                  <a:srgbClr val="000066"/>
                </a:solidFill>
                <a:latin typeface="+mj-ea"/>
                <a:ea typeface="+mj-ea"/>
              </a:rPr>
              <a:t>1</a:t>
            </a:r>
            <a:r>
              <a:rPr kumimoji="1" lang="zh-TW" altLang="en-US" sz="2700" b="1">
                <a:solidFill>
                  <a:srgbClr val="000066"/>
                </a:solidFill>
                <a:latin typeface="+mj-ea"/>
                <a:ea typeface="+mj-ea"/>
              </a:rPr>
              <a:t>項規定：「</a:t>
            </a:r>
            <a:r>
              <a:rPr kumimoji="1" lang="en-US" altLang="zh-TW" sz="2700" b="1">
                <a:solidFill>
                  <a:srgbClr val="000066"/>
                </a:solidFill>
                <a:latin typeface="+mj-ea"/>
                <a:ea typeface="+mj-ea"/>
              </a:rPr>
              <a:t>......</a:t>
            </a:r>
            <a:r>
              <a:rPr kumimoji="1" lang="zh-TW" altLang="en-US" sz="2700" b="1">
                <a:solidFill>
                  <a:srgbClr val="000066"/>
                </a:solidFill>
                <a:latin typeface="+mj-ea"/>
                <a:ea typeface="+mj-ea"/>
              </a:rPr>
              <a:t>等標期，應視案件性質與廠商準備及遞送投標文件所須時間合理訂定之。」第 </a:t>
            </a:r>
            <a:r>
              <a:rPr kumimoji="1" lang="en-US" altLang="zh-TW" sz="2700" b="1">
                <a:solidFill>
                  <a:srgbClr val="000066"/>
                </a:solidFill>
                <a:latin typeface="+mj-ea"/>
                <a:ea typeface="+mj-ea"/>
              </a:rPr>
              <a:t>5 </a:t>
            </a:r>
            <a:r>
              <a:rPr kumimoji="1" lang="zh-TW" altLang="en-US" sz="2700" b="1">
                <a:solidFill>
                  <a:srgbClr val="000066"/>
                </a:solidFill>
                <a:latin typeface="+mj-ea"/>
                <a:ea typeface="+mj-ea"/>
              </a:rPr>
              <a:t>條規定：「機關依本法第</a:t>
            </a:r>
            <a:r>
              <a:rPr kumimoji="1" lang="en-US" altLang="zh-TW" sz="2700" b="1">
                <a:solidFill>
                  <a:srgbClr val="000066"/>
                </a:solidFill>
                <a:latin typeface="+mj-ea"/>
                <a:ea typeface="+mj-ea"/>
              </a:rPr>
              <a:t>49</a:t>
            </a:r>
            <a:r>
              <a:rPr kumimoji="1" lang="zh-TW" altLang="en-US" sz="2700" b="1">
                <a:solidFill>
                  <a:srgbClr val="000066"/>
                </a:solidFill>
                <a:latin typeface="+mj-ea"/>
                <a:ea typeface="+mj-ea"/>
              </a:rPr>
              <a:t>條之規定公開徵求廠商之書面報價或企劃書者，其自，其自公告日起至截止收件日止之等標期，應訂定五日以上之合理期限。」</a:t>
            </a:r>
            <a:r>
              <a:rPr kumimoji="1" lang="zh-TW" altLang="en-US" sz="2700" b="1" u="sng">
                <a:solidFill>
                  <a:srgbClr val="000066"/>
                </a:solidFill>
                <a:uFill>
                  <a:solidFill>
                    <a:srgbClr val="FF0000"/>
                  </a:solidFill>
                </a:uFill>
                <a:latin typeface="+mj-ea"/>
                <a:ea typeface="+mj-ea"/>
              </a:rPr>
              <a:t>爰等標期應視採購個案之規模、複雜程度及性質，考量廠商準備及遞送投標文件所必須之時間，予以合理訂定，不得逕以下限期限訂之</a:t>
            </a:r>
            <a:r>
              <a:rPr kumimoji="1" lang="zh-TW" altLang="en-US" sz="2700" b="1">
                <a:solidFill>
                  <a:srgbClr val="000066"/>
                </a:solidFill>
                <a:latin typeface="+mj-ea"/>
                <a:ea typeface="+mj-ea"/>
              </a:rPr>
              <a:t>。</a:t>
            </a:r>
            <a:endParaRPr kumimoji="1" lang="en-US" altLang="zh-TW" sz="2700" b="1">
              <a:solidFill>
                <a:srgbClr val="000066"/>
              </a:solidFill>
              <a:latin typeface="+mj-ea"/>
              <a:ea typeface="+mj-ea"/>
            </a:endParaRPr>
          </a:p>
        </p:txBody>
      </p:sp>
    </p:spTree>
    <p:extLst>
      <p:ext uri="{BB962C8B-B14F-4D97-AF65-F5344CB8AC3E}">
        <p14:creationId xmlns:p14="http://schemas.microsoft.com/office/powerpoint/2010/main" val="20657332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79</a:t>
            </a:fld>
            <a:endParaRPr lang="en-US" altLang="zh-TW" sz="1800">
              <a:solidFill>
                <a:srgbClr val="080808"/>
              </a:solidFill>
            </a:endParaRPr>
          </a:p>
        </p:txBody>
      </p:sp>
      <p:sp>
        <p:nvSpPr>
          <p:cNvPr id="6" name="Rectangle 2"/>
          <p:cNvSpPr>
            <a:spLocks noChangeArrowheads="1"/>
          </p:cNvSpPr>
          <p:nvPr/>
        </p:nvSpPr>
        <p:spPr bwMode="auto">
          <a:xfrm>
            <a:off x="1115616" y="476672"/>
            <a:ext cx="6840760"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a:solidFill>
                  <a:srgbClr val="003399"/>
                </a:solidFill>
                <a:latin typeface="微軟正黑體" panose="020B0604030504040204" pitchFamily="34" charset="-120"/>
                <a:ea typeface="微軟正黑體" panose="020B0604030504040204" pitchFamily="34" charset="-120"/>
              </a:rPr>
              <a:t>技術</a:t>
            </a:r>
            <a:r>
              <a:rPr kumimoji="0" lang="zh-TW" altLang="en-US" b="1" smtClean="0">
                <a:solidFill>
                  <a:srgbClr val="003399"/>
                </a:solidFill>
                <a:latin typeface="微軟正黑體" panose="020B0604030504040204" pitchFamily="34" charset="-120"/>
                <a:ea typeface="微軟正黑體" panose="020B0604030504040204" pitchFamily="34" charset="-120"/>
              </a:rPr>
              <a:t>服務訂定</a:t>
            </a:r>
            <a:r>
              <a:rPr kumimoji="0" lang="zh-TW" altLang="en-US" b="1">
                <a:solidFill>
                  <a:srgbClr val="C00000"/>
                </a:solidFill>
                <a:latin typeface="微軟正黑體" panose="020B0604030504040204" pitchFamily="34" charset="-120"/>
                <a:ea typeface="微軟正黑體" panose="020B0604030504040204" pitchFamily="34" charset="-120"/>
              </a:rPr>
              <a:t>合理規劃設計時程</a:t>
            </a:r>
          </a:p>
        </p:txBody>
      </p:sp>
      <p:sp>
        <p:nvSpPr>
          <p:cNvPr id="5" name="Text Box 4"/>
          <p:cNvSpPr txBox="1">
            <a:spLocks noChangeArrowheads="1"/>
          </p:cNvSpPr>
          <p:nvPr/>
        </p:nvSpPr>
        <p:spPr bwMode="auto">
          <a:xfrm>
            <a:off x="179512" y="1124744"/>
            <a:ext cx="8531610" cy="2668423"/>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4013" indent="-354013" algn="just" eaLnBrk="1" hangingPunct="1">
              <a:spcBef>
                <a:spcPct val="20000"/>
              </a:spcBef>
              <a:buClr>
                <a:srgbClr val="C00000"/>
              </a:buClr>
              <a:buSzPct val="90000"/>
              <a:buFont typeface="Wingdings" panose="05000000000000000000" pitchFamily="2" charset="2"/>
              <a:buChar char="p"/>
              <a:defRPr/>
            </a:pPr>
            <a:r>
              <a:rPr lang="zh-TW" altLang="en-US" sz="2700" b="1">
                <a:solidFill>
                  <a:srgbClr val="000066"/>
                </a:solidFill>
                <a:latin typeface="微軟正黑體" panose="020B0604030504040204" pitchFamily="34" charset="-120"/>
                <a:ea typeface="微軟正黑體" panose="020B0604030504040204" pitchFamily="34" charset="-120"/>
              </a:rPr>
              <a:t> </a:t>
            </a:r>
            <a:r>
              <a:rPr lang="en-US" altLang="zh-TW" sz="2700" b="1" smtClean="0">
                <a:solidFill>
                  <a:srgbClr val="000066"/>
                </a:solidFill>
                <a:latin typeface="微軟正黑體" panose="020B0604030504040204" pitchFamily="34" charset="-120"/>
                <a:ea typeface="微軟正黑體" panose="020B0604030504040204" pitchFamily="34" charset="-120"/>
              </a:rPr>
              <a:t>108</a:t>
            </a:r>
            <a:r>
              <a:rPr lang="zh-TW" altLang="en-US" sz="2700" b="1" smtClean="0">
                <a:solidFill>
                  <a:srgbClr val="000066"/>
                </a:solidFill>
                <a:latin typeface="微軟正黑體" panose="020B0604030504040204" pitchFamily="34" charset="-120"/>
                <a:ea typeface="微軟正黑體" panose="020B0604030504040204" pitchFamily="34" charset="-120"/>
              </a:rPr>
              <a:t>年</a:t>
            </a:r>
            <a:r>
              <a:rPr lang="en-US" altLang="zh-TW" sz="2700" b="1" smtClean="0">
                <a:solidFill>
                  <a:srgbClr val="000066"/>
                </a:solidFill>
                <a:latin typeface="微軟正黑體" panose="020B0604030504040204" pitchFamily="34" charset="-120"/>
                <a:ea typeface="微軟正黑體" panose="020B0604030504040204" pitchFamily="34" charset="-120"/>
              </a:rPr>
              <a:t>08</a:t>
            </a:r>
            <a:r>
              <a:rPr lang="zh-TW" altLang="en-US" sz="2700" b="1" smtClean="0">
                <a:solidFill>
                  <a:srgbClr val="000066"/>
                </a:solidFill>
                <a:latin typeface="微軟正黑體" panose="020B0604030504040204" pitchFamily="34" charset="-120"/>
                <a:ea typeface="微軟正黑體" panose="020B0604030504040204" pitchFamily="34" charset="-120"/>
              </a:rPr>
              <a:t>月</a:t>
            </a:r>
            <a:r>
              <a:rPr lang="en-US" altLang="zh-TW" sz="2700" b="1" smtClean="0">
                <a:solidFill>
                  <a:srgbClr val="000066"/>
                </a:solidFill>
                <a:latin typeface="微軟正黑體" panose="020B0604030504040204" pitchFamily="34" charset="-120"/>
                <a:ea typeface="微軟正黑體" panose="020B0604030504040204" pitchFamily="34" charset="-120"/>
              </a:rPr>
              <a:t>15</a:t>
            </a:r>
            <a:r>
              <a:rPr lang="zh-TW" altLang="en-US" sz="2700" b="1" smtClean="0">
                <a:solidFill>
                  <a:srgbClr val="000066"/>
                </a:solidFill>
                <a:latin typeface="微軟正黑體" panose="020B0604030504040204" pitchFamily="34" charset="-120"/>
                <a:ea typeface="微軟正黑體" panose="020B0604030504040204" pitchFamily="34" charset="-120"/>
              </a:rPr>
              <a:t>日</a:t>
            </a:r>
            <a:r>
              <a:rPr lang="zh-TW" altLang="en-US" sz="2700" b="1">
                <a:solidFill>
                  <a:srgbClr val="000066"/>
                </a:solidFill>
                <a:latin typeface="微軟正黑體" panose="020B0604030504040204" pitchFamily="34" charset="-120"/>
                <a:ea typeface="微軟正黑體" panose="020B0604030504040204" pitchFamily="34" charset="-120"/>
              </a:rPr>
              <a:t>工程技字第</a:t>
            </a:r>
            <a:r>
              <a:rPr lang="en-US" altLang="zh-TW" sz="2700" b="1" smtClean="0">
                <a:solidFill>
                  <a:srgbClr val="000066"/>
                </a:solidFill>
                <a:latin typeface="微軟正黑體" panose="020B0604030504040204" pitchFamily="34" charset="-120"/>
                <a:ea typeface="微軟正黑體" panose="020B0604030504040204" pitchFamily="34" charset="-120"/>
              </a:rPr>
              <a:t>1080200713</a:t>
            </a:r>
            <a:r>
              <a:rPr lang="zh-TW" altLang="en-US" sz="2700" b="1" smtClean="0">
                <a:solidFill>
                  <a:srgbClr val="000066"/>
                </a:solidFill>
                <a:latin typeface="微軟正黑體" panose="020B0604030504040204" pitchFamily="34" charset="-120"/>
                <a:ea typeface="微軟正黑體" panose="020B0604030504040204" pitchFamily="34" charset="-120"/>
              </a:rPr>
              <a:t>號</a:t>
            </a:r>
            <a:r>
              <a:rPr lang="en-US" altLang="zh-TW" sz="2700" b="1" smtClean="0">
                <a:solidFill>
                  <a:srgbClr val="0000FF"/>
                </a:solidFill>
                <a:latin typeface="微軟正黑體" panose="020B0604030504040204" pitchFamily="34" charset="-120"/>
                <a:ea typeface="微軟正黑體" panose="020B0604030504040204" pitchFamily="34" charset="-120"/>
              </a:rPr>
              <a:t>(</a:t>
            </a:r>
            <a:r>
              <a:rPr lang="zh-TW" altLang="en-US" sz="2700" b="1" u="sng">
                <a:solidFill>
                  <a:srgbClr val="0000FF"/>
                </a:solidFill>
                <a:uFill>
                  <a:solidFill>
                    <a:srgbClr val="006600"/>
                  </a:solidFill>
                </a:uFill>
                <a:latin typeface="微軟正黑體" panose="020B0604030504040204" pitchFamily="34" charset="-120"/>
                <a:ea typeface="微軟正黑體" panose="020B0604030504040204" pitchFamily="34" charset="-120"/>
              </a:rPr>
              <a:t>「公共工程訂定工期參考原則」</a:t>
            </a:r>
            <a:r>
              <a:rPr lang="en-US" altLang="zh-TW" sz="2700" b="1" smtClean="0">
                <a:solidFill>
                  <a:srgbClr val="0000FF"/>
                </a:solidFill>
                <a:latin typeface="微軟正黑體" panose="020B0604030504040204" pitchFamily="34" charset="-120"/>
                <a:ea typeface="微軟正黑體" panose="020B0604030504040204" pitchFamily="34" charset="-120"/>
              </a:rPr>
              <a:t>)</a:t>
            </a:r>
          </a:p>
          <a:p>
            <a:pPr indent="363538" algn="just" eaLnBrk="1" hangingPunct="1">
              <a:spcBef>
                <a:spcPct val="20000"/>
              </a:spcBef>
              <a:buClr>
                <a:srgbClr val="C00000"/>
              </a:buClr>
              <a:buSzPct val="90000"/>
              <a:defRPr/>
            </a:pPr>
            <a:r>
              <a:rPr lang="zh-TW" altLang="en-US" sz="2700" b="1">
                <a:solidFill>
                  <a:srgbClr val="000066"/>
                </a:solidFill>
                <a:latin typeface="微軟正黑體" panose="020B0604030504040204" pitchFamily="34" charset="-120"/>
                <a:ea typeface="微軟正黑體" panose="020B0604030504040204" pitchFamily="34" charset="-120"/>
              </a:rPr>
              <a:t>為協助各機關辦理公共工程時，妥為訂定合理工期，避免工期估算不合理影響廠商投標意願，或發生履約期間需辦理工期展延衍生爭議之情形，以利工程順利執行，特訂定本參考原則。</a:t>
            </a:r>
          </a:p>
        </p:txBody>
      </p:sp>
      <p:sp>
        <p:nvSpPr>
          <p:cNvPr id="7" name="Text Box 4"/>
          <p:cNvSpPr txBox="1">
            <a:spLocks noChangeArrowheads="1"/>
          </p:cNvSpPr>
          <p:nvPr/>
        </p:nvSpPr>
        <p:spPr bwMode="auto">
          <a:xfrm>
            <a:off x="179512" y="3912380"/>
            <a:ext cx="8531610" cy="1837426"/>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srgbClr val="C00000"/>
              </a:buClr>
              <a:buSzPct val="90000"/>
              <a:defRPr/>
            </a:pPr>
            <a:r>
              <a:rPr lang="zh-TW" altLang="en-US" sz="2700" b="1" u="sng" smtClean="0">
                <a:solidFill>
                  <a:srgbClr val="0000FF"/>
                </a:solidFill>
                <a:uFill>
                  <a:solidFill>
                    <a:srgbClr val="006600"/>
                  </a:solidFill>
                </a:uFill>
                <a:latin typeface="微軟正黑體" panose="020B0604030504040204" pitchFamily="34" charset="-120"/>
                <a:ea typeface="微軟正黑體" panose="020B0604030504040204" pitchFamily="34" charset="-120"/>
              </a:rPr>
              <a:t>「</a:t>
            </a:r>
            <a:r>
              <a:rPr lang="zh-TW" altLang="en-US" sz="2700" b="1" u="sng">
                <a:solidFill>
                  <a:srgbClr val="0000FF"/>
                </a:solidFill>
                <a:uFill>
                  <a:solidFill>
                    <a:srgbClr val="006600"/>
                  </a:solidFill>
                </a:uFill>
                <a:latin typeface="微軟正黑體" panose="020B0604030504040204" pitchFamily="34" charset="-120"/>
                <a:ea typeface="微軟正黑體" panose="020B0604030504040204" pitchFamily="34" charset="-120"/>
              </a:rPr>
              <a:t>公共工程訂定工期參考原則</a:t>
            </a:r>
            <a:r>
              <a:rPr lang="zh-TW" altLang="en-US" sz="2700" b="1" u="sng" smtClean="0">
                <a:solidFill>
                  <a:srgbClr val="0000FF"/>
                </a:solidFill>
                <a:uFill>
                  <a:solidFill>
                    <a:srgbClr val="006600"/>
                  </a:solidFill>
                </a:uFill>
                <a:latin typeface="微軟正黑體" panose="020B0604030504040204" pitchFamily="34" charset="-120"/>
                <a:ea typeface="微軟正黑體" panose="020B0604030504040204" pitchFamily="34" charset="-120"/>
              </a:rPr>
              <a:t>」</a:t>
            </a:r>
            <a:r>
              <a:rPr lang="zh-TW" altLang="en-US" sz="2700" b="1" smtClean="0">
                <a:solidFill>
                  <a:srgbClr val="0000FF"/>
                </a:solidFill>
                <a:latin typeface="微軟正黑體" panose="020B0604030504040204" pitchFamily="34" charset="-120"/>
                <a:ea typeface="微軟正黑體" panose="020B0604030504040204" pitchFamily="34" charset="-120"/>
              </a:rPr>
              <a:t>第</a:t>
            </a:r>
            <a:r>
              <a:rPr lang="en-US" altLang="zh-TW" sz="2700" b="1" smtClean="0">
                <a:solidFill>
                  <a:srgbClr val="0000FF"/>
                </a:solidFill>
                <a:latin typeface="微軟正黑體" panose="020B0604030504040204" pitchFamily="34" charset="-120"/>
                <a:ea typeface="微軟正黑體" panose="020B0604030504040204" pitchFamily="34" charset="-120"/>
              </a:rPr>
              <a:t>7</a:t>
            </a:r>
            <a:r>
              <a:rPr lang="zh-TW" altLang="en-US" sz="2700" b="1" smtClean="0">
                <a:solidFill>
                  <a:srgbClr val="0000FF"/>
                </a:solidFill>
                <a:latin typeface="微軟正黑體" panose="020B0604030504040204" pitchFamily="34" charset="-120"/>
                <a:ea typeface="微軟正黑體" panose="020B0604030504040204" pitchFamily="34" charset="-120"/>
              </a:rPr>
              <a:t>點</a:t>
            </a:r>
            <a:endParaRPr lang="en-US" altLang="zh-TW" sz="2700" b="1" smtClean="0">
              <a:solidFill>
                <a:srgbClr val="0000FF"/>
              </a:solidFill>
              <a:latin typeface="微軟正黑體" panose="020B0604030504040204" pitchFamily="34" charset="-120"/>
              <a:ea typeface="微軟正黑體" panose="020B0604030504040204" pitchFamily="34" charset="-120"/>
            </a:endParaRPr>
          </a:p>
          <a:p>
            <a:pPr indent="363538" algn="just" eaLnBrk="1" hangingPunct="1">
              <a:spcBef>
                <a:spcPct val="20000"/>
              </a:spcBef>
              <a:buClr>
                <a:srgbClr val="C00000"/>
              </a:buClr>
              <a:buSzPct val="90000"/>
              <a:defRPr/>
            </a:pPr>
            <a:r>
              <a:rPr lang="zh-TW" altLang="en-US" sz="2700" b="1" u="sng">
                <a:solidFill>
                  <a:srgbClr val="006600"/>
                </a:solidFill>
                <a:uFill>
                  <a:solidFill>
                    <a:srgbClr val="C00000"/>
                  </a:solidFill>
                </a:uFill>
                <a:latin typeface="微軟正黑體" panose="020B0604030504040204" pitchFamily="34" charset="-120"/>
                <a:ea typeface="微軟正黑體" panose="020B0604030504040204" pitchFamily="34" charset="-120"/>
              </a:rPr>
              <a:t>為確保規劃設計品質，機關應視工程性質、規模及用途等，訂明技術服務廠商合理之規劃設計作業時程</a:t>
            </a:r>
            <a:r>
              <a:rPr lang="zh-TW" altLang="en-US" sz="2700" b="1">
                <a:solidFill>
                  <a:srgbClr val="000066"/>
                </a:solidFill>
                <a:latin typeface="微軟正黑體" panose="020B0604030504040204" pitchFamily="34" charset="-120"/>
                <a:ea typeface="微軟正黑體" panose="020B0604030504040204" pitchFamily="34" charset="-120"/>
              </a:rPr>
              <a:t>。該作業時程得參考附表一，並應依個案特性予以調整。</a:t>
            </a:r>
          </a:p>
        </p:txBody>
      </p:sp>
    </p:spTree>
    <p:extLst>
      <p:ext uri="{BB962C8B-B14F-4D97-AF65-F5344CB8AC3E}">
        <p14:creationId xmlns:p14="http://schemas.microsoft.com/office/powerpoint/2010/main" val="88709918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80</a:t>
            </a:fld>
            <a:endParaRPr lang="en-US" altLang="zh-TW" sz="1800">
              <a:solidFill>
                <a:srgbClr val="080808"/>
              </a:solidFill>
            </a:endParaRPr>
          </a:p>
        </p:txBody>
      </p:sp>
      <p:pic>
        <p:nvPicPr>
          <p:cNvPr id="4" name="圖片 3"/>
          <p:cNvPicPr>
            <a:picLocks noChangeAspect="1"/>
          </p:cNvPicPr>
          <p:nvPr/>
        </p:nvPicPr>
        <p:blipFill>
          <a:blip r:embed="rId4"/>
          <a:stretch>
            <a:fillRect/>
          </a:stretch>
        </p:blipFill>
        <p:spPr>
          <a:xfrm>
            <a:off x="1907704" y="260648"/>
            <a:ext cx="5544616" cy="6120680"/>
          </a:xfrm>
          <a:prstGeom prst="rect">
            <a:avLst/>
          </a:prstGeom>
          <a:ln>
            <a:solidFill>
              <a:srgbClr val="800000"/>
            </a:solidFill>
          </a:ln>
        </p:spPr>
      </p:pic>
      <p:cxnSp>
        <p:nvCxnSpPr>
          <p:cNvPr id="9" name="直線接點 8"/>
          <p:cNvCxnSpPr/>
          <p:nvPr/>
        </p:nvCxnSpPr>
        <p:spPr>
          <a:xfrm>
            <a:off x="1763688" y="6453336"/>
            <a:ext cx="5832648" cy="0"/>
          </a:xfrm>
          <a:prstGeom prst="line">
            <a:avLst/>
          </a:prstGeom>
          <a:ln w="57150">
            <a:solidFill>
              <a:srgbClr val="0000FF"/>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0691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81</a:t>
            </a:fld>
            <a:endParaRPr lang="en-US" altLang="zh-TW" sz="1800">
              <a:solidFill>
                <a:srgbClr val="080808"/>
              </a:solidFill>
            </a:endParaRPr>
          </a:p>
        </p:txBody>
      </p:sp>
      <p:pic>
        <p:nvPicPr>
          <p:cNvPr id="3" name="圖片 2"/>
          <p:cNvPicPr>
            <a:picLocks noChangeAspect="1"/>
          </p:cNvPicPr>
          <p:nvPr/>
        </p:nvPicPr>
        <p:blipFill>
          <a:blip r:embed="rId4"/>
          <a:stretch>
            <a:fillRect/>
          </a:stretch>
        </p:blipFill>
        <p:spPr>
          <a:xfrm>
            <a:off x="1403648" y="44624"/>
            <a:ext cx="6286500" cy="6813376"/>
          </a:xfrm>
          <a:prstGeom prst="rect">
            <a:avLst/>
          </a:prstGeom>
          <a:ln>
            <a:solidFill>
              <a:srgbClr val="800000"/>
            </a:solidFill>
          </a:ln>
        </p:spPr>
      </p:pic>
    </p:spTree>
    <p:extLst>
      <p:ext uri="{BB962C8B-B14F-4D97-AF65-F5344CB8AC3E}">
        <p14:creationId xmlns:p14="http://schemas.microsoft.com/office/powerpoint/2010/main" val="97344921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82</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547664" y="2276871"/>
            <a:ext cx="6048672" cy="180020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000066"/>
                </a:solidFill>
                <a:latin typeface="微軟正黑體" panose="020B0604030504040204" pitchFamily="34" charset="-120"/>
              </a:rPr>
              <a:t>拒絕往來廠商及</a:t>
            </a:r>
            <a:endParaRPr lang="en-US" altLang="zh-TW" sz="4000" b="1" smtClean="0">
              <a:solidFill>
                <a:srgbClr val="000066"/>
              </a:solidFill>
              <a:latin typeface="微軟正黑體" panose="020B0604030504040204" pitchFamily="34" charset="-120"/>
            </a:endParaRPr>
          </a:p>
          <a:p>
            <a:pPr algn="ctr" eaLnBrk="1" hangingPunct="1">
              <a:defRPr/>
            </a:pPr>
            <a:r>
              <a:rPr lang="zh-TW" altLang="en-US" sz="4000" b="1" smtClean="0">
                <a:solidFill>
                  <a:srgbClr val="000066"/>
                </a:solidFill>
                <a:latin typeface="微軟正黑體" panose="020B0604030504040204" pitchFamily="34" charset="-120"/>
              </a:rPr>
              <a:t>背景資料之查察</a:t>
            </a:r>
            <a:endParaRPr lang="en-US" altLang="zh-TW" sz="40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72396504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87BF686-D79D-4D7D-83B5-117867FEFB5B}" type="slidenum">
              <a:rPr lang="en-US" altLang="zh-TW" sz="1400" smtClean="0">
                <a:solidFill>
                  <a:srgbClr val="AD1F1F"/>
                </a:solidFill>
                <a:latin typeface="Times New Roman" panose="02020603050405020304" pitchFamily="18" charset="0"/>
              </a:rPr>
              <a:pPr>
                <a:spcBef>
                  <a:spcPct val="0"/>
                </a:spcBef>
                <a:buClrTx/>
                <a:buSzTx/>
                <a:buFontTx/>
                <a:buNone/>
                <a:defRPr/>
              </a:pPr>
              <a:t>83</a:t>
            </a:fld>
            <a:endParaRPr lang="en-US" altLang="zh-TW" sz="1400">
              <a:solidFill>
                <a:srgbClr val="AD1F1F"/>
              </a:solidFill>
              <a:latin typeface="Times New Roman" panose="02020603050405020304" pitchFamily="18" charset="0"/>
            </a:endParaRPr>
          </a:p>
        </p:txBody>
      </p:sp>
      <p:sp>
        <p:nvSpPr>
          <p:cNvPr id="6" name="Rectangle 2"/>
          <p:cNvSpPr txBox="1">
            <a:spLocks noChangeArrowheads="1"/>
          </p:cNvSpPr>
          <p:nvPr/>
        </p:nvSpPr>
        <p:spPr bwMode="auto">
          <a:xfrm>
            <a:off x="287524" y="784598"/>
            <a:ext cx="575742" cy="4300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r>
              <a:rPr lang="zh-TW" altLang="en-US" sz="2800" kern="0" smtClean="0">
                <a:solidFill>
                  <a:srgbClr val="003399"/>
                </a:solidFill>
                <a:ea typeface="標楷體" panose="03000509000000000000" pitchFamily="65" charset="-120"/>
              </a:rPr>
              <a:t>拒絕往來廠商查詢結果</a:t>
            </a:r>
            <a:endParaRPr lang="en-US" altLang="zh-TW" sz="2800" kern="0" smtClean="0">
              <a:solidFill>
                <a:srgbClr val="003399"/>
              </a:solidFill>
              <a:ea typeface="標楷體" panose="03000509000000000000" pitchFamily="65" charset="-120"/>
            </a:endParaRPr>
          </a:p>
        </p:txBody>
      </p:sp>
      <p:pic>
        <p:nvPicPr>
          <p:cNvPr id="3" name="圖片 2"/>
          <p:cNvPicPr>
            <a:picLocks noChangeAspect="1"/>
          </p:cNvPicPr>
          <p:nvPr/>
        </p:nvPicPr>
        <p:blipFill>
          <a:blip r:embed="rId3"/>
          <a:stretch>
            <a:fillRect/>
          </a:stretch>
        </p:blipFill>
        <p:spPr>
          <a:xfrm>
            <a:off x="1223306" y="116632"/>
            <a:ext cx="7353300" cy="6607832"/>
          </a:xfrm>
          <a:prstGeom prst="rect">
            <a:avLst/>
          </a:prstGeom>
          <a:ln w="28575">
            <a:solidFill>
              <a:srgbClr val="660033"/>
            </a:solidFill>
          </a:ln>
        </p:spPr>
      </p:pic>
      <p:sp>
        <p:nvSpPr>
          <p:cNvPr id="7" name="橢圓 6"/>
          <p:cNvSpPr/>
          <p:nvPr/>
        </p:nvSpPr>
        <p:spPr>
          <a:xfrm>
            <a:off x="6876256" y="908720"/>
            <a:ext cx="1836204" cy="86409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8" name="橢圓 7"/>
          <p:cNvSpPr/>
          <p:nvPr/>
        </p:nvSpPr>
        <p:spPr>
          <a:xfrm>
            <a:off x="6912260" y="4545124"/>
            <a:ext cx="1836204" cy="86409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橢圓 8"/>
          <p:cNvSpPr/>
          <p:nvPr/>
        </p:nvSpPr>
        <p:spPr>
          <a:xfrm>
            <a:off x="935596" y="512676"/>
            <a:ext cx="2548444" cy="1260140"/>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橢圓 9"/>
          <p:cNvSpPr/>
          <p:nvPr/>
        </p:nvSpPr>
        <p:spPr>
          <a:xfrm>
            <a:off x="971600" y="4077072"/>
            <a:ext cx="2160240" cy="1260140"/>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50636349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87BF686-D79D-4D7D-83B5-117867FEFB5B}" type="slidenum">
              <a:rPr lang="en-US" altLang="zh-TW" sz="1400" smtClean="0">
                <a:solidFill>
                  <a:srgbClr val="AD1F1F"/>
                </a:solidFill>
                <a:latin typeface="Times New Roman" panose="02020603050405020304" pitchFamily="18" charset="0"/>
              </a:rPr>
              <a:pPr>
                <a:spcBef>
                  <a:spcPct val="0"/>
                </a:spcBef>
                <a:buClrTx/>
                <a:buSzTx/>
                <a:buFontTx/>
                <a:buNone/>
                <a:defRPr/>
              </a:pPr>
              <a:t>84</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182688" y="116632"/>
            <a:ext cx="3528392" cy="832594"/>
          </a:xfrm>
          <a:prstGeom prst="horizontalScroll">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white"/>
                </a:solidFill>
                <a:latin typeface="微軟正黑體" panose="020B0604030504040204" pitchFamily="34" charset="-120"/>
              </a:rPr>
              <a:t>拒絕</a:t>
            </a:r>
            <a:r>
              <a:rPr lang="zh-TW" altLang="en-US" sz="2800" b="1">
                <a:solidFill>
                  <a:prstClr val="white"/>
                </a:solidFill>
                <a:latin typeface="微軟正黑體" panose="020B0604030504040204" pitchFamily="34" charset="-120"/>
              </a:rPr>
              <a:t>往來廠商查詢</a:t>
            </a:r>
            <a:endParaRPr lang="zh-TW" altLang="en-US" sz="2800">
              <a:solidFill>
                <a:prstClr val="white"/>
              </a:solidFill>
              <a:latin typeface="微軟正黑體" panose="020B0604030504040204" pitchFamily="34" charset="-120"/>
            </a:endParaRPr>
          </a:p>
        </p:txBody>
      </p:sp>
      <p:sp>
        <p:nvSpPr>
          <p:cNvPr id="3" name="雲朵形圖說文字 2"/>
          <p:cNvSpPr/>
          <p:nvPr/>
        </p:nvSpPr>
        <p:spPr>
          <a:xfrm>
            <a:off x="144016" y="1268760"/>
            <a:ext cx="8748464" cy="5256584"/>
          </a:xfrm>
          <a:prstGeom prst="cloudCallout">
            <a:avLst>
              <a:gd name="adj1" fmla="val -20420"/>
              <a:gd name="adj2" fmla="val -47543"/>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700" b="1" smtClean="0">
                <a:solidFill>
                  <a:srgbClr val="C00000"/>
                </a:solidFill>
                <a:latin typeface="微軟正黑體" panose="020B0604030504040204" pitchFamily="34" charset="-120"/>
              </a:rPr>
              <a:t>一、拒絕往來廠商查詢時機</a:t>
            </a:r>
            <a:endParaRPr lang="en-US" altLang="zh-TW" sz="2700" b="1" smtClean="0">
              <a:solidFill>
                <a:srgbClr val="C00000"/>
              </a:solidFill>
              <a:latin typeface="微軟正黑體" panose="020B0604030504040204" pitchFamily="34" charset="-120"/>
            </a:endParaRPr>
          </a:p>
          <a:p>
            <a:pPr algn="just"/>
            <a:r>
              <a:rPr lang="en-US" altLang="zh-TW" sz="2700" b="1">
                <a:solidFill>
                  <a:srgbClr val="100278"/>
                </a:solidFill>
                <a:latin typeface="微軟正黑體" panose="020B0604030504040204" pitchFamily="34" charset="-120"/>
                <a:cs typeface="Times New Roman" panose="02020603050405020304" pitchFamily="18" charset="0"/>
              </a:rPr>
              <a:t>1.</a:t>
            </a:r>
            <a:r>
              <a:rPr lang="zh-TW" altLang="en-US" sz="2700" b="1">
                <a:solidFill>
                  <a:srgbClr val="100278"/>
                </a:solidFill>
                <a:latin typeface="微軟正黑體" panose="020B0604030504040204" pitchFamily="34" charset="-120"/>
              </a:rPr>
              <a:t>開標</a:t>
            </a:r>
            <a:r>
              <a:rPr lang="zh-TW" altLang="en-US" sz="2700" b="1" smtClean="0">
                <a:solidFill>
                  <a:srgbClr val="100278"/>
                </a:solidFill>
                <a:latin typeface="微軟正黑體" panose="020B0604030504040204" pitchFamily="34" charset="-120"/>
              </a:rPr>
              <a:t>前。</a:t>
            </a:r>
            <a:endParaRPr lang="en-US" altLang="zh-TW" sz="2700" b="1" smtClean="0">
              <a:solidFill>
                <a:srgbClr val="100278"/>
              </a:solidFill>
              <a:latin typeface="微軟正黑體" panose="020B0604030504040204" pitchFamily="34" charset="-120"/>
            </a:endParaRPr>
          </a:p>
          <a:p>
            <a:pPr marL="263525" indent="-263525" algn="just"/>
            <a:r>
              <a:rPr lang="en-US" altLang="zh-TW" sz="2700" b="1" smtClean="0">
                <a:solidFill>
                  <a:srgbClr val="100278"/>
                </a:solidFill>
                <a:latin typeface="微軟正黑體" panose="020B0604030504040204" pitchFamily="34" charset="-120"/>
                <a:cs typeface="Times New Roman" panose="02020603050405020304" pitchFamily="18" charset="0"/>
              </a:rPr>
              <a:t>2.</a:t>
            </a:r>
            <a:r>
              <a:rPr lang="zh-TW" altLang="en-US" sz="2700" b="1" spc="-100" smtClean="0">
                <a:solidFill>
                  <a:srgbClr val="100278"/>
                </a:solidFill>
                <a:latin typeface="微軟正黑體" panose="020B0604030504040204" pitchFamily="34" charset="-120"/>
              </a:rPr>
              <a:t>最有利標評選案件，決標或議價前</a:t>
            </a:r>
            <a:endParaRPr lang="en-US" altLang="zh-TW" sz="2700" b="1" spc="-100" smtClean="0">
              <a:solidFill>
                <a:srgbClr val="100278"/>
              </a:solidFill>
              <a:latin typeface="微軟正黑體" panose="020B0604030504040204" pitchFamily="34" charset="-120"/>
            </a:endParaRPr>
          </a:p>
          <a:p>
            <a:pPr marL="263525" indent="-263525" algn="just"/>
            <a:r>
              <a:rPr lang="en-US" altLang="zh-TW" sz="2700" b="1" smtClean="0">
                <a:solidFill>
                  <a:srgbClr val="100278"/>
                </a:solidFill>
                <a:latin typeface="微軟正黑體" panose="020B0604030504040204" pitchFamily="34" charset="-120"/>
              </a:rPr>
              <a:t>3.</a:t>
            </a:r>
            <a:r>
              <a:rPr lang="zh-TW" altLang="en-US" sz="2700" b="1" smtClean="0">
                <a:solidFill>
                  <a:srgbClr val="100278"/>
                </a:solidFill>
                <a:latin typeface="微軟正黑體" panose="020B0604030504040204" pitchFamily="34" charset="-120"/>
              </a:rPr>
              <a:t>共同投標成員、投標文件檢附之協力或分包廠商、最有利標服務建議書之服務團隊。</a:t>
            </a:r>
            <a:endParaRPr lang="en-US" altLang="zh-TW" sz="2700" b="1" smtClean="0">
              <a:solidFill>
                <a:srgbClr val="100278"/>
              </a:solidFill>
              <a:latin typeface="微軟正黑體" panose="020B0604030504040204" pitchFamily="34" charset="-120"/>
            </a:endParaRPr>
          </a:p>
          <a:p>
            <a:pPr marL="263525" indent="-263525" algn="just"/>
            <a:r>
              <a:rPr lang="en-US" altLang="zh-TW" sz="2700" b="1" smtClean="0">
                <a:solidFill>
                  <a:srgbClr val="100278"/>
                </a:solidFill>
                <a:latin typeface="微軟正黑體" panose="020B0604030504040204" pitchFamily="34" charset="-120"/>
              </a:rPr>
              <a:t>4.</a:t>
            </a:r>
            <a:r>
              <a:rPr lang="zh-TW" altLang="en-US" sz="2700" b="1" smtClean="0">
                <a:solidFill>
                  <a:srgbClr val="100278"/>
                </a:solidFill>
                <a:latin typeface="微軟正黑體" panose="020B0604030504040204" pitchFamily="34" charset="-120"/>
              </a:rPr>
              <a:t>保留決標案件於決標前。</a:t>
            </a:r>
            <a:endParaRPr lang="en-US" altLang="zh-TW" sz="2700" b="1" smtClean="0">
              <a:solidFill>
                <a:srgbClr val="100278"/>
              </a:solidFill>
              <a:latin typeface="微軟正黑體" panose="020B0604030504040204" pitchFamily="34" charset="-120"/>
            </a:endParaRPr>
          </a:p>
          <a:p>
            <a:pPr marL="263525" indent="-263525" algn="just"/>
            <a:r>
              <a:rPr lang="en-US" altLang="zh-TW" sz="2700" b="1" smtClean="0">
                <a:solidFill>
                  <a:srgbClr val="100278"/>
                </a:solidFill>
                <a:latin typeface="微軟正黑體" panose="020B0604030504040204" pitchFamily="34" charset="-120"/>
                <a:cs typeface="Times New Roman" panose="02020603050405020304" pitchFamily="18" charset="0"/>
              </a:rPr>
              <a:t>5.</a:t>
            </a:r>
            <a:r>
              <a:rPr lang="zh-TW" altLang="en-US" sz="2700" b="1" smtClean="0">
                <a:solidFill>
                  <a:srgbClr val="100278"/>
                </a:solidFill>
                <a:latin typeface="微軟正黑體" panose="020B0604030504040204" pitchFamily="34" charset="-120"/>
              </a:rPr>
              <a:t>契約變更決標前。</a:t>
            </a:r>
            <a:endParaRPr lang="en-US" altLang="zh-TW" sz="2700" b="1" smtClean="0">
              <a:solidFill>
                <a:srgbClr val="100278"/>
              </a:solidFill>
              <a:latin typeface="微軟正黑體" panose="020B0604030504040204" pitchFamily="34" charset="-120"/>
            </a:endParaRPr>
          </a:p>
          <a:p>
            <a:pPr marL="720725" indent="-720725" algn="just"/>
            <a:r>
              <a:rPr lang="zh-TW" altLang="en-US" sz="2700" b="1" smtClean="0">
                <a:solidFill>
                  <a:srgbClr val="C00000"/>
                </a:solidFill>
                <a:latin typeface="微軟正黑體" panose="020B0604030504040204" pitchFamily="34" charset="-120"/>
              </a:rPr>
              <a:t>二、列印查詢結果併同採購文件保存</a:t>
            </a:r>
            <a:endParaRPr lang="zh-TW" altLang="en-US" sz="2700" b="1">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341074948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C78526B-1097-4741-8DBC-7027A144FACB}" type="slidenum">
              <a:rPr lang="en-US" altLang="zh-TW" sz="1400" smtClean="0">
                <a:solidFill>
                  <a:srgbClr val="AD1F1F"/>
                </a:solidFill>
                <a:latin typeface="Times New Roman" panose="02020603050405020304" pitchFamily="18" charset="0"/>
              </a:rPr>
              <a:pPr>
                <a:spcBef>
                  <a:spcPct val="0"/>
                </a:spcBef>
                <a:buClrTx/>
                <a:buSzTx/>
                <a:buFontTx/>
                <a:buNone/>
                <a:defRPr/>
              </a:pPr>
              <a:t>85</a:t>
            </a:fld>
            <a:endParaRPr lang="en-US" altLang="zh-TW" sz="1400">
              <a:solidFill>
                <a:srgbClr val="AD1F1F"/>
              </a:solidFill>
              <a:latin typeface="Times New Roman" panose="02020603050405020304" pitchFamily="18" charset="0"/>
            </a:endParaRPr>
          </a:p>
        </p:txBody>
      </p:sp>
      <p:sp>
        <p:nvSpPr>
          <p:cNvPr id="5" name="書卷 (水平) 4">
            <a:extLst/>
          </p:cNvPr>
          <p:cNvSpPr/>
          <p:nvPr/>
        </p:nvSpPr>
        <p:spPr>
          <a:xfrm>
            <a:off x="395536" y="168027"/>
            <a:ext cx="4968552" cy="832594"/>
          </a:xfrm>
          <a:prstGeom prst="horizontalScroll">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black"/>
                </a:solidFill>
                <a:latin typeface="微軟正黑體" panose="020B0604030504040204" pitchFamily="34" charset="-120"/>
              </a:rPr>
              <a:t>如何查察工程相關廠商資料</a:t>
            </a:r>
            <a:endParaRPr lang="zh-TW" altLang="en-US" sz="2800">
              <a:solidFill>
                <a:prstClr val="black"/>
              </a:solidFill>
              <a:latin typeface="微軟正黑體" panose="020B0604030504040204" pitchFamily="34" charset="-120"/>
            </a:endParaRPr>
          </a:p>
        </p:txBody>
      </p:sp>
      <p:sp>
        <p:nvSpPr>
          <p:cNvPr id="6" name="Rectangle 11">
            <a:extLst/>
          </p:cNvPr>
          <p:cNvSpPr>
            <a:spLocks noChangeArrowheads="1"/>
          </p:cNvSpPr>
          <p:nvPr/>
        </p:nvSpPr>
        <p:spPr bwMode="auto">
          <a:xfrm>
            <a:off x="107504" y="1160748"/>
            <a:ext cx="8884096" cy="4284476"/>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2509838" indent="-2509838" algn="just">
              <a:lnSpc>
                <a:spcPts val="3200"/>
              </a:lnSpc>
            </a:pPr>
            <a:r>
              <a:rPr lang="zh-TW" altLang="en-US" sz="2800" b="1" smtClean="0">
                <a:solidFill>
                  <a:srgbClr val="0000FF"/>
                </a:solidFill>
                <a:latin typeface="微軟正黑體" panose="020B0604030504040204" pitchFamily="34" charset="-120"/>
                <a:ea typeface="微軟正黑體" panose="020B0604030504040204" pitchFamily="34" charset="-120"/>
              </a:rPr>
              <a:t>公司分公司</a:t>
            </a: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a:solidFill>
                  <a:srgbClr val="006600"/>
                </a:solidFill>
                <a:latin typeface="微軟正黑體" panose="020B0604030504040204" pitchFamily="34" charset="-120"/>
                <a:ea typeface="微軟正黑體" panose="020B0604030504040204" pitchFamily="34" charset="-120"/>
              </a:rPr>
              <a:t>經濟部商業</a:t>
            </a:r>
            <a:r>
              <a:rPr lang="zh-TW" altLang="en-US" sz="2800" b="1" smtClean="0">
                <a:solidFill>
                  <a:srgbClr val="006600"/>
                </a:solidFill>
                <a:latin typeface="微軟正黑體" panose="020B0604030504040204" pitchFamily="34" charset="-120"/>
                <a:ea typeface="微軟正黑體" panose="020B0604030504040204" pitchFamily="34" charset="-120"/>
              </a:rPr>
              <a:t>司</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商工登記公示資料查詢。</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151063" indent="-2151063" algn="just">
              <a:lnSpc>
                <a:spcPts val="3200"/>
              </a:lnSpc>
            </a:pPr>
            <a:r>
              <a:rPr lang="zh-TW" altLang="en-US" sz="2800" b="1">
                <a:solidFill>
                  <a:srgbClr val="0000FF"/>
                </a:solidFill>
                <a:latin typeface="微軟正黑體" panose="020B0604030504040204" pitchFamily="34" charset="-120"/>
                <a:ea typeface="微軟正黑體" panose="020B0604030504040204" pitchFamily="34" charset="-120"/>
              </a:rPr>
              <a:t>營造</a:t>
            </a:r>
            <a:r>
              <a:rPr lang="zh-TW" altLang="en-US" sz="2800" b="1" smtClean="0">
                <a:solidFill>
                  <a:srgbClr val="0000FF"/>
                </a:solidFill>
                <a:latin typeface="微軟正黑體" panose="020B0604030504040204" pitchFamily="34" charset="-120"/>
                <a:ea typeface="微軟正黑體" panose="020B0604030504040204" pitchFamily="34" charset="-120"/>
              </a:rPr>
              <a:t>業      </a:t>
            </a: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a:solidFill>
                  <a:srgbClr val="006600"/>
                </a:solidFill>
                <a:latin typeface="微軟正黑體" panose="020B0604030504040204" pitchFamily="34" charset="-120"/>
                <a:ea typeface="微軟正黑體" panose="020B0604030504040204" pitchFamily="34" charset="-120"/>
              </a:rPr>
              <a:t>全國建築管理資訊系統入口網</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營造</a:t>
            </a:r>
            <a:r>
              <a:rPr lang="zh-TW" altLang="en-US" sz="2800" b="1" smtClean="0">
                <a:solidFill>
                  <a:srgbClr val="006600"/>
                </a:solidFill>
                <a:latin typeface="微軟正黑體" panose="020B0604030504040204" pitchFamily="34" charset="-120"/>
                <a:ea typeface="微軟正黑體" panose="020B0604030504040204" pitchFamily="34" charset="-120"/>
              </a:rPr>
              <a:t>業務</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營管資訊查詢</a:t>
            </a:r>
            <a:r>
              <a:rPr lang="en-US" altLang="zh-TW"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151063" indent="-2151063" algn="just">
              <a:lnSpc>
                <a:spcPts val="3200"/>
              </a:lnSpc>
            </a:pPr>
            <a:r>
              <a:rPr lang="zh-TW" altLang="en-US" sz="2800" b="1" smtClean="0">
                <a:solidFill>
                  <a:srgbClr val="0000FF"/>
                </a:solidFill>
                <a:latin typeface="微軟正黑體" panose="020B0604030504040204" pitchFamily="34" charset="-120"/>
                <a:ea typeface="微軟正黑體" panose="020B0604030504040204" pitchFamily="34" charset="-120"/>
              </a:rPr>
              <a:t>室內裝修業</a:t>
            </a: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a:solidFill>
                  <a:srgbClr val="006600"/>
                </a:solidFill>
                <a:latin typeface="微軟正黑體" panose="020B0604030504040204" pitchFamily="34" charset="-120"/>
                <a:ea typeface="微軟正黑體" panose="020B0604030504040204" pitchFamily="34" charset="-120"/>
              </a:rPr>
              <a:t>全國建築管理資訊系統入口網</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證照與講習</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公司</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機構</a:t>
            </a:r>
            <a:r>
              <a:rPr lang="zh-TW" altLang="en-US" sz="2800" b="1">
                <a:solidFill>
                  <a:srgbClr val="006600"/>
                </a:solidFill>
                <a:latin typeface="微軟正黑體" panose="020B0604030504040204" pitchFamily="34" charset="-120"/>
                <a:ea typeface="微軟正黑體" panose="020B0604030504040204" pitchFamily="34" charset="-120"/>
              </a:rPr>
              <a:t>資料</a:t>
            </a:r>
            <a:r>
              <a:rPr lang="zh-TW" altLang="en-US" sz="2800" b="1" smtClean="0">
                <a:solidFill>
                  <a:srgbClr val="006600"/>
                </a:solidFill>
                <a:latin typeface="微軟正黑體" panose="020B0604030504040204" pitchFamily="34" charset="-120"/>
                <a:ea typeface="微軟正黑體" panose="020B0604030504040204" pitchFamily="34" charset="-120"/>
              </a:rPr>
              <a:t>查詢</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類別</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室內裝修業。</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151063" indent="-2151063" algn="just">
              <a:lnSpc>
                <a:spcPts val="3200"/>
              </a:lnSpc>
            </a:pPr>
            <a:r>
              <a:rPr lang="zh-TW" altLang="en-US" sz="2800" b="1">
                <a:solidFill>
                  <a:srgbClr val="0000FF"/>
                </a:solidFill>
                <a:latin typeface="微軟正黑體" panose="020B0604030504040204" pitchFamily="34" charset="-120"/>
                <a:ea typeface="微軟正黑體" panose="020B0604030504040204" pitchFamily="34" charset="-120"/>
              </a:rPr>
              <a:t>建築師事務所</a:t>
            </a: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a:solidFill>
                  <a:srgbClr val="006600"/>
                </a:solidFill>
                <a:latin typeface="微軟正黑體" panose="020B0604030504040204" pitchFamily="34" charset="-120"/>
                <a:ea typeface="微軟正黑體" panose="020B0604030504040204" pitchFamily="34" charset="-120"/>
              </a:rPr>
              <a:t>全國建築管理資訊系統入口</a:t>
            </a:r>
            <a:r>
              <a:rPr lang="zh-TW" altLang="en-US" sz="2800" b="1" smtClean="0">
                <a:solidFill>
                  <a:srgbClr val="006600"/>
                </a:solidFill>
                <a:latin typeface="微軟正黑體" panose="020B0604030504040204" pitchFamily="34" charset="-120"/>
                <a:ea typeface="微軟正黑體" panose="020B0604030504040204" pitchFamily="34" charset="-120"/>
              </a:rPr>
              <a:t>網</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建管業務</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建築師登記。</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2151063" indent="-2151063" algn="just">
              <a:lnSpc>
                <a:spcPts val="3200"/>
              </a:lnSpc>
            </a:pPr>
            <a:r>
              <a:rPr lang="zh-TW" altLang="en-US" sz="2800" b="1" smtClean="0">
                <a:solidFill>
                  <a:srgbClr val="0000FF"/>
                </a:solidFill>
                <a:latin typeface="微軟正黑體" panose="020B0604030504040204" pitchFamily="34" charset="-120"/>
                <a:ea typeface="微軟正黑體" panose="020B0604030504040204" pitchFamily="34" charset="-120"/>
              </a:rPr>
              <a:t>技師事務所及顧問公司</a:t>
            </a: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smtClean="0">
                <a:solidFill>
                  <a:srgbClr val="006600"/>
                </a:solidFill>
                <a:latin typeface="微軟正黑體" panose="020B0604030504040204" pitchFamily="34" charset="-120"/>
                <a:ea typeface="微軟正黑體" panose="020B0604030504040204" pitchFamily="34" charset="-120"/>
              </a:rPr>
              <a:t>工程會首頁</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工程技術</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技師執業資訊查詢。</a:t>
            </a:r>
            <a:endParaRPr lang="en-US" altLang="zh-TW" sz="2800" b="1" smtClean="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7181803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249751-A5A8-4800-A5FD-F60BF127618C}" type="slidenum">
              <a:rPr lang="en-US" altLang="zh-TW" sz="1400" smtClean="0">
                <a:solidFill>
                  <a:srgbClr val="AD1F1F"/>
                </a:solidFill>
                <a:latin typeface="Times New Roman" panose="02020603050405020304" pitchFamily="18" charset="0"/>
              </a:rPr>
              <a:pPr>
                <a:spcBef>
                  <a:spcPct val="0"/>
                </a:spcBef>
                <a:buClrTx/>
                <a:buSzTx/>
                <a:buFontTx/>
                <a:buNone/>
                <a:defRPr/>
              </a:pPr>
              <a:t>86</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251520" y="1088516"/>
            <a:ext cx="8641655" cy="2952552"/>
          </a:xfrm>
        </p:spPr>
        <p:txBody>
          <a:bodyPr/>
          <a:lstStyle/>
          <a:p>
            <a:pPr algn="just" eaLnBrk="1" hangingPunct="1">
              <a:buClr>
                <a:srgbClr val="000099"/>
              </a:buClr>
              <a:buFont typeface="Wingdings" panose="05000000000000000000" pitchFamily="2" charset="2"/>
              <a:buChar char="l"/>
              <a:defRPr/>
            </a:pPr>
            <a:r>
              <a:rPr lang="en-US" altLang="zh-TW" sz="2800" b="1" smtClean="0">
                <a:solidFill>
                  <a:srgbClr val="0000FF"/>
                </a:solidFill>
                <a:latin typeface="+mj-ea"/>
                <a:ea typeface="+mj-ea"/>
              </a:rPr>
              <a:t>109.8.24</a:t>
            </a:r>
            <a:r>
              <a:rPr lang="zh-TW" altLang="en-US" sz="2800" b="1" smtClean="0">
                <a:solidFill>
                  <a:srgbClr val="0000FF"/>
                </a:solidFill>
                <a:latin typeface="+mj-ea"/>
                <a:ea typeface="+mj-ea"/>
              </a:rPr>
              <a:t>工程</a:t>
            </a:r>
            <a:r>
              <a:rPr lang="zh-TW" altLang="en-US" sz="2800" b="1">
                <a:solidFill>
                  <a:srgbClr val="0000FF"/>
                </a:solidFill>
                <a:latin typeface="+mj-ea"/>
                <a:ea typeface="+mj-ea"/>
              </a:rPr>
              <a:t>企字第</a:t>
            </a:r>
            <a:r>
              <a:rPr lang="en-US" altLang="zh-TW" sz="2800" b="1">
                <a:solidFill>
                  <a:srgbClr val="0000FF"/>
                </a:solidFill>
                <a:latin typeface="+mj-ea"/>
                <a:ea typeface="+mj-ea"/>
              </a:rPr>
              <a:t>1090100288</a:t>
            </a:r>
            <a:r>
              <a:rPr lang="zh-TW" altLang="en-US" sz="2800" b="1" smtClean="0">
                <a:solidFill>
                  <a:srgbClr val="0000FF"/>
                </a:solidFill>
                <a:latin typeface="+mj-ea"/>
                <a:ea typeface="+mj-ea"/>
              </a:rPr>
              <a:t>號函</a:t>
            </a:r>
            <a:endParaRPr lang="zh-TW" altLang="en-US" sz="2800" b="1" dirty="0">
              <a:solidFill>
                <a:srgbClr val="0000FF"/>
              </a:solidFill>
              <a:latin typeface="+mj-ea"/>
              <a:ea typeface="+mj-ea"/>
            </a:endParaRPr>
          </a:p>
          <a:p>
            <a:pPr marL="0" indent="542925" algn="just">
              <a:buClr>
                <a:srgbClr val="660033"/>
              </a:buClr>
              <a:buNone/>
              <a:defRPr/>
            </a:pPr>
            <a:r>
              <a:rPr lang="zh-TW" altLang="en-US" sz="2800" b="1">
                <a:solidFill>
                  <a:srgbClr val="000099"/>
                </a:solidFill>
                <a:latin typeface="+mj-ea"/>
                <a:ea typeface="+mj-ea"/>
              </a:rPr>
              <a:t>機關辦理評選作業，如依最有利標評選辦法第</a:t>
            </a:r>
            <a:r>
              <a:rPr lang="en-US" altLang="zh-TW" sz="2800" b="1">
                <a:solidFill>
                  <a:srgbClr val="000099"/>
                </a:solidFill>
                <a:latin typeface="+mj-ea"/>
                <a:ea typeface="+mj-ea"/>
              </a:rPr>
              <a:t>5</a:t>
            </a:r>
            <a:r>
              <a:rPr lang="zh-TW" altLang="en-US" sz="2800" b="1">
                <a:solidFill>
                  <a:srgbClr val="000099"/>
                </a:solidFill>
                <a:latin typeface="+mj-ea"/>
                <a:ea typeface="+mj-ea"/>
              </a:rPr>
              <a:t>條第</a:t>
            </a:r>
            <a:r>
              <a:rPr lang="en-US" altLang="zh-TW" sz="2800" b="1">
                <a:solidFill>
                  <a:srgbClr val="000099"/>
                </a:solidFill>
                <a:latin typeface="+mj-ea"/>
                <a:ea typeface="+mj-ea"/>
              </a:rPr>
              <a:t>6</a:t>
            </a:r>
            <a:r>
              <a:rPr lang="zh-TW" altLang="en-US" sz="2800" b="1">
                <a:solidFill>
                  <a:srgbClr val="000099"/>
                </a:solidFill>
                <a:latin typeface="+mj-ea"/>
                <a:ea typeface="+mj-ea"/>
              </a:rPr>
              <a:t>款規定將「</a:t>
            </a:r>
            <a:r>
              <a:rPr lang="zh-TW" altLang="en-US" sz="2800" b="1" u="sng">
                <a:solidFill>
                  <a:srgbClr val="660033"/>
                </a:solidFill>
                <a:latin typeface="+mj-ea"/>
                <a:ea typeface="+mj-ea"/>
              </a:rPr>
              <a:t>過去履約績效</a:t>
            </a:r>
            <a:r>
              <a:rPr lang="zh-TW" altLang="en-US" sz="2800" b="1">
                <a:solidFill>
                  <a:srgbClr val="000099"/>
                </a:solidFill>
                <a:latin typeface="+mj-ea"/>
                <a:ea typeface="+mj-ea"/>
              </a:rPr>
              <a:t>」列為評選項目，除招標文件另有規定外，</a:t>
            </a:r>
            <a:r>
              <a:rPr lang="zh-TW" altLang="en-US" sz="2800" b="1" u="sng">
                <a:solidFill>
                  <a:srgbClr val="660033"/>
                </a:solidFill>
                <a:latin typeface="+mj-ea"/>
                <a:ea typeface="+mj-ea"/>
              </a:rPr>
              <a:t>應為投標廠商以自己名義</a:t>
            </a:r>
            <a:r>
              <a:rPr lang="zh-TW" altLang="en-US" sz="2800" b="1" u="heavy">
                <a:solidFill>
                  <a:srgbClr val="006600"/>
                </a:solidFill>
                <a:uFill>
                  <a:solidFill>
                    <a:srgbClr val="0000FF"/>
                  </a:solidFill>
                </a:uFill>
                <a:latin typeface="+mj-ea"/>
                <a:ea typeface="+mj-ea"/>
              </a:rPr>
              <a:t>所完成者</a:t>
            </a:r>
            <a:r>
              <a:rPr lang="zh-TW" altLang="en-US" sz="2800" b="1">
                <a:solidFill>
                  <a:srgbClr val="000099"/>
                </a:solidFill>
                <a:latin typeface="+mj-ea"/>
                <a:ea typeface="+mj-ea"/>
              </a:rPr>
              <a:t>，</a:t>
            </a:r>
            <a:r>
              <a:rPr lang="zh-TW" altLang="en-US" sz="2800" b="1" u="sng">
                <a:solidFill>
                  <a:srgbClr val="660033"/>
                </a:solidFill>
                <a:latin typeface="+mj-ea"/>
                <a:ea typeface="+mj-ea"/>
              </a:rPr>
              <a:t>不包含投標廠商計畫主持人或相關工作團隊成員之經驗實績</a:t>
            </a:r>
            <a:r>
              <a:rPr lang="zh-TW" altLang="en-US" sz="2800" b="1" smtClean="0">
                <a:solidFill>
                  <a:srgbClr val="000099"/>
                </a:solidFill>
                <a:latin typeface="+mj-ea"/>
                <a:ea typeface="+mj-ea"/>
              </a:rPr>
              <a:t>。</a:t>
            </a:r>
            <a:endParaRPr lang="en-US" altLang="zh-TW" sz="2800" b="1" dirty="0">
              <a:solidFill>
                <a:srgbClr val="000099"/>
              </a:solidFill>
              <a:latin typeface="+mj-ea"/>
              <a:ea typeface="+mj-ea"/>
            </a:endParaRPr>
          </a:p>
        </p:txBody>
      </p:sp>
      <p:sp>
        <p:nvSpPr>
          <p:cNvPr id="6" name="Rectangle 2">
            <a:extLst>
              <a:ext uri="{FF2B5EF4-FFF2-40B4-BE49-F238E27FC236}"/>
            </a:extLst>
          </p:cNvPr>
          <p:cNvSpPr>
            <a:spLocks noChangeArrowheads="1"/>
          </p:cNvSpPr>
          <p:nvPr/>
        </p:nvSpPr>
        <p:spPr bwMode="auto">
          <a:xfrm>
            <a:off x="395537" y="441325"/>
            <a:ext cx="8497638" cy="587375"/>
          </a:xfrm>
          <a:prstGeom prst="rect">
            <a:avLst/>
          </a:prstGeom>
          <a:noFill/>
          <a:ln w="9525">
            <a:noFill/>
            <a:miter lim="800000"/>
            <a:headEnd/>
            <a:tailEnd/>
          </a:ln>
        </p:spPr>
        <p:txBody>
          <a:bodyPr anchor="b"/>
          <a:lstStyle/>
          <a:p>
            <a:pPr>
              <a:lnSpc>
                <a:spcPct val="90000"/>
              </a:lnSpc>
              <a:defRPr/>
            </a:pPr>
            <a:r>
              <a:rPr lang="zh-TW" altLang="en-US" sz="3000" b="1" spc="-100">
                <a:solidFill>
                  <a:srgbClr val="003399"/>
                </a:solidFill>
                <a:latin typeface="+mj-ea"/>
                <a:ea typeface="+mj-ea"/>
              </a:rPr>
              <a:t>投標廠商過去履約績效之評分方式疑義</a:t>
            </a:r>
            <a:endParaRPr lang="zh-TW" altLang="en-US" sz="3000" b="1" spc="-100" dirty="0">
              <a:solidFill>
                <a:srgbClr val="0000FF"/>
              </a:solidFill>
              <a:latin typeface="+mj-ea"/>
              <a:ea typeface="+mj-ea"/>
            </a:endParaRPr>
          </a:p>
        </p:txBody>
      </p:sp>
      <p:sp>
        <p:nvSpPr>
          <p:cNvPr id="7" name="雲朵形圖說文字 6"/>
          <p:cNvSpPr/>
          <p:nvPr/>
        </p:nvSpPr>
        <p:spPr>
          <a:xfrm>
            <a:off x="2720687" y="3645024"/>
            <a:ext cx="6099785" cy="2788940"/>
          </a:xfrm>
          <a:prstGeom prst="cloudCallout">
            <a:avLst>
              <a:gd name="adj1" fmla="val -16360"/>
              <a:gd name="adj2" fmla="val -49921"/>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zh-TW" altLang="en-US" sz="2800" b="1" smtClean="0">
                <a:solidFill>
                  <a:srgbClr val="C00000"/>
                </a:solidFill>
                <a:latin typeface="+mj-ea"/>
                <a:ea typeface="+mj-ea"/>
              </a:rPr>
              <a:t>稽核缺失案例：</a:t>
            </a:r>
            <a:endParaRPr lang="en-US" altLang="zh-TW" sz="2800" b="1" smtClean="0">
              <a:solidFill>
                <a:srgbClr val="C00000"/>
              </a:solidFill>
              <a:latin typeface="+mj-ea"/>
              <a:ea typeface="+mj-ea"/>
            </a:endParaRPr>
          </a:p>
          <a:p>
            <a:pPr algn="just" eaLnBrk="1" hangingPunct="1">
              <a:defRPr/>
            </a:pPr>
            <a:r>
              <a:rPr lang="zh-TW" altLang="en-US" sz="2800" b="1" smtClean="0">
                <a:solidFill>
                  <a:schemeClr val="tx1"/>
                </a:solidFill>
                <a:latin typeface="+mj-ea"/>
                <a:ea typeface="+mj-ea"/>
              </a:rPr>
              <a:t>工作小組未查察投標廠商服務建議書所列履約績效尚有未完成履約者。</a:t>
            </a:r>
            <a:endParaRPr lang="zh-TW" altLang="en-US" sz="2800" b="1" dirty="0">
              <a:solidFill>
                <a:schemeClr val="tx1"/>
              </a:solidFill>
              <a:latin typeface="+mj-ea"/>
              <a:ea typeface="+mj-ea"/>
            </a:endParaRPr>
          </a:p>
        </p:txBody>
      </p:sp>
    </p:spTree>
    <p:extLst>
      <p:ext uri="{BB962C8B-B14F-4D97-AF65-F5344CB8AC3E}">
        <p14:creationId xmlns:p14="http://schemas.microsoft.com/office/powerpoint/2010/main" val="390707563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87</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251520" y="1080457"/>
            <a:ext cx="8599747" cy="4796815"/>
          </a:xfrm>
          <a:prstGeom prst="rect">
            <a:avLst/>
          </a:prstGeom>
          <a:noFill/>
          <a:ln w="9525">
            <a:noFill/>
            <a:miter lim="800000"/>
            <a:headEnd/>
            <a:tailEnd/>
          </a:ln>
          <a:effectLst/>
        </p:spPr>
        <p:txBody>
          <a:bodyPr/>
          <a:lstStyle/>
          <a:p>
            <a:pPr marL="261938" indent="-261938" algn="just" eaLnBrk="1" hangingPunct="1">
              <a:spcBef>
                <a:spcPts val="0"/>
              </a:spcBef>
              <a:buClr>
                <a:prstClr val="black"/>
              </a:buClr>
              <a:buSzPct val="75000"/>
              <a:buFont typeface="Wingdings" pitchFamily="2" charset="2"/>
              <a:buChar char="l"/>
              <a:defRPr/>
            </a:pPr>
            <a:r>
              <a:rPr lang="en-US" altLang="zh-TW" sz="2800" b="1" smtClean="0">
                <a:solidFill>
                  <a:srgbClr val="0000FF"/>
                </a:solidFill>
                <a:latin typeface="微軟正黑體" panose="020B0604030504040204" pitchFamily="34" charset="-120"/>
                <a:ea typeface="微軟正黑體" panose="020B0604030504040204" pitchFamily="34" charset="-120"/>
              </a:rPr>
              <a:t>111.06.06</a:t>
            </a:r>
            <a:r>
              <a:rPr lang="zh-TW" altLang="en-US" sz="2800" b="1" smtClean="0">
                <a:solidFill>
                  <a:srgbClr val="0000FF"/>
                </a:solidFill>
                <a:latin typeface="微軟正黑體" panose="020B0604030504040204" pitchFamily="34" charset="-120"/>
                <a:ea typeface="微軟正黑體" panose="020B0604030504040204" pitchFamily="34" charset="-120"/>
              </a:rPr>
              <a:t>工程</a:t>
            </a:r>
            <a:r>
              <a:rPr lang="zh-TW" altLang="en-US" sz="2800" b="1">
                <a:solidFill>
                  <a:srgbClr val="0000FF"/>
                </a:solidFill>
                <a:latin typeface="微軟正黑體" panose="020B0604030504040204" pitchFamily="34" charset="-120"/>
                <a:ea typeface="微軟正黑體" panose="020B0604030504040204" pitchFamily="34" charset="-120"/>
              </a:rPr>
              <a:t>企字第</a:t>
            </a:r>
            <a:r>
              <a:rPr lang="en-US" altLang="zh-TW" sz="2800" b="1">
                <a:solidFill>
                  <a:srgbClr val="0000FF"/>
                </a:solidFill>
                <a:latin typeface="微軟正黑體" panose="020B0604030504040204" pitchFamily="34" charset="-120"/>
                <a:ea typeface="微軟正黑體" panose="020B0604030504040204" pitchFamily="34" charset="-120"/>
              </a:rPr>
              <a:t>1110100299</a:t>
            </a:r>
            <a:r>
              <a:rPr lang="zh-TW" altLang="en-US" sz="2800" b="1" smtClean="0">
                <a:solidFill>
                  <a:srgbClr val="0000FF"/>
                </a:solidFill>
                <a:latin typeface="微軟正黑體" panose="020B0604030504040204" pitchFamily="34" charset="-120"/>
                <a:ea typeface="微軟正黑體" panose="020B0604030504040204" pitchFamily="34" charset="-120"/>
              </a:rPr>
              <a:t>號函</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marL="182563" lvl="1" indent="-182563" algn="just" eaLnBrk="1" hangingPunct="1">
              <a:spcBef>
                <a:spcPts val="0"/>
              </a:spcBef>
              <a:buClr>
                <a:srgbClr val="006600"/>
              </a:buClr>
              <a:buSzPct val="75000"/>
              <a:buFont typeface="Wingdings" panose="05000000000000000000" pitchFamily="2" charset="2"/>
              <a:buChar char="n"/>
              <a:defRPr/>
            </a:pPr>
            <a:r>
              <a:rPr lang="zh-TW" altLang="en-US" sz="2800" b="1" u="sng" spc="-100" smtClean="0">
                <a:solidFill>
                  <a:srgbClr val="000099"/>
                </a:solidFill>
                <a:uFill>
                  <a:solidFill>
                    <a:srgbClr val="006600"/>
                  </a:solidFill>
                </a:uFill>
                <a:latin typeface="微軟正黑體" panose="020B0604030504040204" pitchFamily="34" charset="-120"/>
                <a:ea typeface="微軟正黑體" panose="020B0604030504040204" pitchFamily="34" charset="-120"/>
              </a:rPr>
              <a:t>為</a:t>
            </a:r>
            <a:r>
              <a:rPr lang="zh-TW" altLang="en-US" sz="2800" b="1" u="sng" spc="-100">
                <a:solidFill>
                  <a:srgbClr val="000099"/>
                </a:solidFill>
                <a:uFill>
                  <a:solidFill>
                    <a:srgbClr val="006600"/>
                  </a:solidFill>
                </a:uFill>
                <a:latin typeface="微軟正黑體" panose="020B0604030504040204" pitchFamily="34" charset="-120"/>
                <a:ea typeface="微軟正黑體" panose="020B0604030504040204" pitchFamily="34" charset="-120"/>
              </a:rPr>
              <a:t>防範停權廠商於拒絕往來期間，其負責人意圖規避採購法而另以其其他廠商名義參與政府採購</a:t>
            </a:r>
            <a:r>
              <a:rPr lang="zh-TW" altLang="en-US" sz="2800" b="1" spc="-100">
                <a:solidFill>
                  <a:srgbClr val="000099"/>
                </a:solidFill>
                <a:latin typeface="微軟正黑體" panose="020B0604030504040204" pitchFamily="34" charset="-120"/>
                <a:ea typeface="微軟正黑體" panose="020B0604030504040204" pitchFamily="34" charset="-120"/>
              </a:rPr>
              <a:t>，政府電子採購網業新增旨揭功能，俾利機關辦理採購採評選或評分方式審查者，得將之納入評選考量，以擇選優良廠商。</a:t>
            </a:r>
          </a:p>
          <a:p>
            <a:pPr marL="182563" lvl="1" indent="-182563" algn="just" eaLnBrk="1" hangingPunct="1">
              <a:spcBef>
                <a:spcPts val="0"/>
              </a:spcBef>
              <a:buClr>
                <a:srgbClr val="006600"/>
              </a:buClr>
              <a:buSzPct val="75000"/>
              <a:buFont typeface="Wingdings" panose="05000000000000000000" pitchFamily="2" charset="2"/>
              <a:buChar char="n"/>
              <a:defRPr/>
            </a:pPr>
            <a:r>
              <a:rPr lang="zh-TW" altLang="en-US" sz="2800" b="1" spc="-100" smtClean="0">
                <a:solidFill>
                  <a:srgbClr val="000099"/>
                </a:solidFill>
                <a:latin typeface="微軟正黑體" panose="020B0604030504040204" pitchFamily="34" charset="-120"/>
                <a:ea typeface="微軟正黑體" panose="020B0604030504040204" pitchFamily="34" charset="-120"/>
              </a:rPr>
              <a:t>工程</a:t>
            </a:r>
            <a:r>
              <a:rPr lang="zh-TW" altLang="en-US" sz="2800" b="1" spc="-100">
                <a:solidFill>
                  <a:srgbClr val="000099"/>
                </a:solidFill>
                <a:latin typeface="微軟正黑體" panose="020B0604030504040204" pitchFamily="34" charset="-120"/>
                <a:ea typeface="微軟正黑體" panose="020B0604030504040204" pitchFamily="34" charset="-120"/>
              </a:rPr>
              <a:t>廠商之負責人以另成立之其他廠商參與競標，</a:t>
            </a:r>
            <a:r>
              <a:rPr lang="zh-TW" altLang="en-US" sz="2800" b="1" u="sng" spc="-100">
                <a:solidFill>
                  <a:srgbClr val="000099"/>
                </a:solidFill>
                <a:uFill>
                  <a:solidFill>
                    <a:srgbClr val="006600"/>
                  </a:solidFill>
                </a:uFill>
                <a:latin typeface="微軟正黑體" panose="020B0604030504040204" pitchFamily="34" charset="-120"/>
                <a:ea typeface="微軟正黑體" panose="020B0604030504040204" pitchFamily="34" charset="-120"/>
              </a:rPr>
              <a:t>機關亦可透過本會工程履歷資料瞭解該相同負責人之廠商過去履約情形</a:t>
            </a:r>
            <a:r>
              <a:rPr lang="zh-TW" altLang="en-US" sz="2800" b="1" spc="-100">
                <a:solidFill>
                  <a:srgbClr val="000099"/>
                </a:solidFill>
                <a:latin typeface="微軟正黑體" panose="020B0604030504040204" pitchFamily="34" charset="-120"/>
                <a:ea typeface="微軟正黑體" panose="020B0604030504040204" pitchFamily="34" charset="-120"/>
              </a:rPr>
              <a:t>，比照將之納入評選考量。</a:t>
            </a:r>
          </a:p>
          <a:p>
            <a:pPr marL="182563" lvl="1" indent="-182563" algn="just" eaLnBrk="1" hangingPunct="1">
              <a:spcBef>
                <a:spcPts val="0"/>
              </a:spcBef>
              <a:buClr>
                <a:srgbClr val="006600"/>
              </a:buClr>
              <a:buSzPct val="75000"/>
              <a:buFont typeface="Wingdings" panose="05000000000000000000" pitchFamily="2" charset="2"/>
              <a:buChar char="n"/>
              <a:defRPr/>
            </a:pPr>
            <a:r>
              <a:rPr lang="zh-TW" altLang="en-US" sz="2800" b="1" spc="-100" smtClean="0">
                <a:solidFill>
                  <a:srgbClr val="000099"/>
                </a:solidFill>
                <a:latin typeface="微軟正黑體" panose="020B0604030504040204" pitchFamily="34" charset="-120"/>
                <a:ea typeface="微軟正黑體" panose="020B0604030504040204" pitchFamily="34" charset="-120"/>
              </a:rPr>
              <a:t>旨</a:t>
            </a:r>
            <a:r>
              <a:rPr lang="zh-TW" altLang="en-US" sz="2800" b="1" spc="-100">
                <a:solidFill>
                  <a:srgbClr val="000099"/>
                </a:solidFill>
                <a:latin typeface="微軟正黑體" panose="020B0604030504040204" pitchFamily="34" charset="-120"/>
                <a:ea typeface="微軟正黑體" panose="020B0604030504040204" pitchFamily="34" charset="-120"/>
              </a:rPr>
              <a:t>揭功能操作請至政府電子採購網登入：「機關端</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採購輔助</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廠商管理</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拒絕往來廠商</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查詢作業」項下，輸入負責人姓名查詢。</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
        <p:nvSpPr>
          <p:cNvPr id="5" name="Rectangle 2">
            <a:extLst>
              <a:ext uri="{FF2B5EF4-FFF2-40B4-BE49-F238E27FC236}"/>
            </a:extLst>
          </p:cNvPr>
          <p:cNvSpPr txBox="1">
            <a:spLocks noChangeArrowheads="1"/>
          </p:cNvSpPr>
          <p:nvPr/>
        </p:nvSpPr>
        <p:spPr>
          <a:xfrm>
            <a:off x="287524" y="346589"/>
            <a:ext cx="8244916" cy="730250"/>
          </a:xfrm>
          <a:prstGeom prst="rect">
            <a:avLst/>
          </a:prstGeom>
        </p:spPr>
        <p:txBody>
          <a:bodyPr anchor="ctr">
            <a:normAutofit fontScale="85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lang="zh-TW" altLang="en-US" sz="3200" b="1" cap="none" smtClean="0">
                <a:solidFill>
                  <a:prstClr val="black"/>
                </a:solidFill>
                <a:effectLst/>
                <a:uFill>
                  <a:solidFill>
                    <a:srgbClr val="800000"/>
                  </a:solidFill>
                </a:uFill>
                <a:latin typeface="微軟正黑體" panose="020B0604030504040204" pitchFamily="34" charset="-120"/>
              </a:rPr>
              <a:t>以</a:t>
            </a:r>
            <a:r>
              <a:rPr lang="zh-TW" altLang="en-US" sz="3200" b="1" cap="none">
                <a:solidFill>
                  <a:prstClr val="black"/>
                </a:solidFill>
                <a:effectLst/>
                <a:uFill>
                  <a:solidFill>
                    <a:srgbClr val="800000"/>
                  </a:solidFill>
                </a:uFill>
                <a:latin typeface="微軟正黑體" panose="020B0604030504040204" pitchFamily="34" charset="-120"/>
              </a:rPr>
              <a:t>負責人名稱查詢其擔任負責人之其他</a:t>
            </a:r>
            <a:r>
              <a:rPr lang="zh-TW" altLang="en-US" sz="3200" b="1" cap="none" smtClean="0">
                <a:solidFill>
                  <a:prstClr val="black"/>
                </a:solidFill>
                <a:effectLst/>
                <a:uFill>
                  <a:solidFill>
                    <a:srgbClr val="800000"/>
                  </a:solidFill>
                </a:uFill>
                <a:latin typeface="微軟正黑體" panose="020B0604030504040204" pitchFamily="34" charset="-120"/>
              </a:rPr>
              <a:t>廠商停權情形</a:t>
            </a:r>
            <a:endParaRPr lang="zh-TW" altLang="en-US" sz="3200" b="1" cap="none" dirty="0">
              <a:solidFill>
                <a:prstClr val="black"/>
              </a:solidFill>
              <a:effectLst/>
              <a:latin typeface="微軟正黑體" panose="020B0604030504040204" pitchFamily="34" charset="-120"/>
            </a:endParaRPr>
          </a:p>
        </p:txBody>
      </p:sp>
    </p:spTree>
    <p:extLst>
      <p:ext uri="{BB962C8B-B14F-4D97-AF65-F5344CB8AC3E}">
        <p14:creationId xmlns:p14="http://schemas.microsoft.com/office/powerpoint/2010/main" val="14178057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196752"/>
            <a:ext cx="8641655" cy="5184576"/>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269875" lvl="2" indent="-263525" algn="just" eaLnBrk="1" hangingPunct="1">
              <a:spcBef>
                <a:spcPts val="0"/>
              </a:spcBef>
              <a:buClr>
                <a:srgbClr val="0000FF"/>
              </a:buClr>
              <a:buSzPct val="75000"/>
              <a:buFont typeface="Wingdings" panose="05000000000000000000" pitchFamily="2" charset="2"/>
              <a:buChar char="l"/>
              <a:defRPr/>
            </a:pPr>
            <a:r>
              <a:rPr lang="zh-TW" altLang="en-US" sz="2800" b="1">
                <a:solidFill>
                  <a:prstClr val="black"/>
                </a:solidFill>
                <a:latin typeface="微軟正黑體" panose="020B0604030504040204" pitchFamily="34" charset="-120"/>
                <a:ea typeface="微軟正黑體" panose="020B0604030504040204" pitchFamily="34" charset="-120"/>
              </a:rPr>
              <a:t>機關委託技術服務廠商評選及計費</a:t>
            </a:r>
            <a:r>
              <a:rPr lang="zh-TW" altLang="en-US" sz="2800" b="1" smtClean="0">
                <a:solidFill>
                  <a:prstClr val="black"/>
                </a:solidFill>
                <a:latin typeface="微軟正黑體" panose="020B0604030504040204" pitchFamily="34" charset="-120"/>
                <a:ea typeface="微軟正黑體" panose="020B0604030504040204" pitchFamily="34" charset="-120"/>
              </a:rPr>
              <a:t>辦法第</a:t>
            </a:r>
            <a:r>
              <a:rPr lang="en-US" altLang="zh-TW" sz="2800" b="1" smtClean="0">
                <a:solidFill>
                  <a:prstClr val="black"/>
                </a:solidFill>
                <a:latin typeface="微軟正黑體" panose="020B0604030504040204" pitchFamily="34" charset="-120"/>
                <a:ea typeface="微軟正黑體" panose="020B0604030504040204" pitchFamily="34" charset="-120"/>
              </a:rPr>
              <a:t>11</a:t>
            </a:r>
            <a:r>
              <a:rPr lang="zh-TW" altLang="en-US" sz="2800" b="1" smtClean="0">
                <a:solidFill>
                  <a:prstClr val="black"/>
                </a:solidFill>
                <a:latin typeface="微軟正黑體" panose="020B0604030504040204" pitchFamily="34" charset="-120"/>
                <a:ea typeface="微軟正黑體" panose="020B0604030504040204" pitchFamily="34" charset="-120"/>
              </a:rPr>
              <a:t>條</a:t>
            </a:r>
            <a:endParaRPr lang="en-US" altLang="zh-TW" sz="2800" b="1">
              <a:solidFill>
                <a:srgbClr val="0000FF"/>
              </a:solidFill>
              <a:latin typeface="微軟正黑體" panose="020B0604030504040204" pitchFamily="34" charset="-120"/>
              <a:ea typeface="微軟正黑體" panose="020B0604030504040204" pitchFamily="34" charset="-120"/>
            </a:endParaRPr>
          </a:p>
          <a:p>
            <a:pPr marL="0" lvl="2" indent="357188" algn="just" eaLnBrk="1" hangingPunct="1">
              <a:spcBef>
                <a:spcPts val="1200"/>
              </a:spcBef>
              <a:buClr>
                <a:srgbClr val="0000FF"/>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機關委託廠商辦理技術服務，除法令另有規定者外，其招標文件得依</a:t>
            </a:r>
            <a:r>
              <a:rPr lang="zh-TW" altLang="en-US" sz="2800" b="1" smtClean="0">
                <a:solidFill>
                  <a:srgbClr val="006600"/>
                </a:solidFill>
                <a:latin typeface="微軟正黑體" panose="020B0604030504040204" pitchFamily="34" charset="-120"/>
                <a:ea typeface="微軟正黑體" panose="020B0604030504040204" pitchFamily="34" charset="-120"/>
              </a:rPr>
              <a:t>個案特性</a:t>
            </a:r>
            <a:r>
              <a:rPr lang="zh-TW" altLang="en-US" sz="2800" b="1">
                <a:solidFill>
                  <a:srgbClr val="006600"/>
                </a:solidFill>
                <a:latin typeface="微軟正黑體" panose="020B0604030504040204" pitchFamily="34" charset="-120"/>
                <a:ea typeface="微軟正黑體" panose="020B0604030504040204" pitchFamily="34" charset="-120"/>
              </a:rPr>
              <a:t>及實際需要載明下列事項：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2" indent="357188" algn="just" eaLnBrk="1" hangingPunct="1">
              <a:spcBef>
                <a:spcPts val="0"/>
              </a:spcBef>
              <a:buClr>
                <a:srgbClr val="0000FF"/>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一、服務之項目、工作內容及需求計畫</a:t>
            </a:r>
            <a:r>
              <a:rPr lang="zh-TW" altLang="en-US" sz="2800" b="1" smtClean="0">
                <a:solidFill>
                  <a:srgbClr val="0000FF"/>
                </a:solidFill>
                <a:latin typeface="微軟正黑體" panose="020B0604030504040204" pitchFamily="34" charset="-120"/>
                <a:ea typeface="微軟正黑體" panose="020B0604030504040204" pitchFamily="34" charset="-120"/>
              </a:rPr>
              <a:t>。二</a:t>
            </a:r>
            <a:r>
              <a:rPr lang="zh-TW" altLang="en-US" sz="2800" b="1">
                <a:solidFill>
                  <a:srgbClr val="0000FF"/>
                </a:solidFill>
                <a:latin typeface="微軟正黑體" panose="020B0604030504040204" pitchFamily="34" charset="-120"/>
                <a:ea typeface="微軟正黑體" panose="020B0604030504040204" pitchFamily="34" charset="-120"/>
              </a:rPr>
              <a:t>、廠商所應具備之專任技術人員及此等人員所應持有之證照或資格，</a:t>
            </a:r>
            <a:r>
              <a:rPr lang="zh-TW" altLang="en-US" sz="2800" b="1" smtClean="0">
                <a:solidFill>
                  <a:srgbClr val="0000FF"/>
                </a:solidFill>
                <a:latin typeface="微軟正黑體" panose="020B0604030504040204" pitchFamily="34" charset="-120"/>
                <a:ea typeface="微軟正黑體" panose="020B0604030504040204" pitchFamily="34" charset="-120"/>
              </a:rPr>
              <a:t>或其他</a:t>
            </a:r>
            <a:r>
              <a:rPr lang="zh-TW" altLang="en-US" sz="2800" b="1">
                <a:solidFill>
                  <a:srgbClr val="0000FF"/>
                </a:solidFill>
                <a:latin typeface="微軟正黑體" panose="020B0604030504040204" pitchFamily="34" charset="-120"/>
                <a:ea typeface="微軟正黑體" panose="020B0604030504040204" pitchFamily="34" charset="-120"/>
              </a:rPr>
              <a:t>與提供服務有關之資格條件</a:t>
            </a:r>
            <a:r>
              <a:rPr lang="zh-TW" altLang="en-US" sz="2800" b="1" smtClean="0">
                <a:solidFill>
                  <a:srgbClr val="0000FF"/>
                </a:solidFill>
                <a:latin typeface="微軟正黑體" panose="020B0604030504040204" pitchFamily="34" charset="-120"/>
                <a:ea typeface="微軟正黑體" panose="020B0604030504040204" pitchFamily="34" charset="-120"/>
              </a:rPr>
              <a:t>。三</a:t>
            </a:r>
            <a:r>
              <a:rPr lang="zh-TW" altLang="en-US" sz="2800" b="1">
                <a:solidFill>
                  <a:srgbClr val="0000FF"/>
                </a:solidFill>
                <a:latin typeface="微軟正黑體" panose="020B0604030504040204" pitchFamily="34" charset="-120"/>
                <a:ea typeface="微軟正黑體" panose="020B0604030504040204" pitchFamily="34" charset="-120"/>
              </a:rPr>
              <a:t>、服務工作完成後所應達到之目標或成果</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十五</a:t>
            </a:r>
            <a:r>
              <a:rPr lang="zh-TW" altLang="en-US" sz="2800" b="1">
                <a:solidFill>
                  <a:srgbClr val="0000FF"/>
                </a:solidFill>
                <a:latin typeface="微軟正黑體" panose="020B0604030504040204" pitchFamily="34" charset="-120"/>
                <a:ea typeface="微軟正黑體" panose="020B0604030504040204" pitchFamily="34" charset="-120"/>
              </a:rPr>
              <a:t>、委託服務費用之預算、預估金額或固定服務費用或費率</a:t>
            </a:r>
            <a:r>
              <a:rPr lang="zh-TW" altLang="en-US" sz="2800" b="1" smtClean="0">
                <a:solidFill>
                  <a:srgbClr val="0000FF"/>
                </a:solidFill>
                <a:latin typeface="微軟正黑體" panose="020B0604030504040204" pitchFamily="34" charset="-120"/>
                <a:ea typeface="微軟正黑體" panose="020B0604030504040204" pitchFamily="34" charset="-120"/>
              </a:rPr>
              <a:t>。十六</a:t>
            </a:r>
            <a:r>
              <a:rPr lang="zh-TW" altLang="en-US" sz="2800" b="1">
                <a:solidFill>
                  <a:srgbClr val="0000FF"/>
                </a:solidFill>
                <a:latin typeface="微軟正黑體" panose="020B0604030504040204" pitchFamily="34" charset="-120"/>
                <a:ea typeface="微軟正黑體" panose="020B0604030504040204" pitchFamily="34" charset="-120"/>
              </a:rPr>
              <a:t>、其他必要事項</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0" lvl="2" indent="357188" algn="just" eaLnBrk="1" hangingPunct="1">
              <a:spcBef>
                <a:spcPts val="0"/>
              </a:spcBef>
              <a:buClr>
                <a:srgbClr val="0000FF"/>
              </a:buClr>
              <a:buSzPct val="75000"/>
              <a:defRPr/>
            </a:pPr>
            <a:r>
              <a:rPr lang="zh-TW" altLang="en-US" sz="2800" b="1">
                <a:solidFill>
                  <a:srgbClr val="080808"/>
                </a:solidFill>
                <a:latin typeface="微軟正黑體" panose="020B0604030504040204" pitchFamily="34" charset="-120"/>
                <a:ea typeface="微軟正黑體" panose="020B0604030504040204" pitchFamily="34" charset="-120"/>
              </a:rPr>
              <a:t>廠商承辦技術服務屬第九條之專案管理者，其</a:t>
            </a:r>
            <a:r>
              <a:rPr lang="zh-TW" altLang="en-US" sz="2800" b="1" u="sng">
                <a:solidFill>
                  <a:srgbClr val="C00000"/>
                </a:solidFill>
                <a:latin typeface="微軟正黑體" panose="020B0604030504040204" pitchFamily="34" charset="-120"/>
                <a:ea typeface="微軟正黑體" panose="020B0604030504040204" pitchFamily="34" charset="-120"/>
              </a:rPr>
              <a:t>專案管理人員至少應有</a:t>
            </a:r>
            <a:r>
              <a:rPr lang="zh-TW" altLang="en-US" sz="2800" b="1" u="sng" smtClean="0">
                <a:solidFill>
                  <a:srgbClr val="C00000"/>
                </a:solidFill>
                <a:latin typeface="微軟正黑體" panose="020B0604030504040204" pitchFamily="34" charset="-120"/>
                <a:ea typeface="微軟正黑體" panose="020B0604030504040204" pitchFamily="34" charset="-120"/>
              </a:rPr>
              <a:t>二分之一</a:t>
            </a:r>
            <a:r>
              <a:rPr lang="zh-TW" altLang="en-US" sz="2800" b="1" u="sng">
                <a:solidFill>
                  <a:srgbClr val="C00000"/>
                </a:solidFill>
                <a:latin typeface="微軟正黑體" panose="020B0604030504040204" pitchFamily="34" charset="-120"/>
                <a:ea typeface="微軟正黑體" panose="020B0604030504040204" pitchFamily="34" charset="-120"/>
              </a:rPr>
              <a:t>為該廠商之專任</a:t>
            </a:r>
            <a:r>
              <a:rPr lang="zh-TW" altLang="en-US" sz="2800" b="1" u="sng" smtClean="0">
                <a:solidFill>
                  <a:srgbClr val="C00000"/>
                </a:solidFill>
                <a:latin typeface="微軟正黑體" panose="020B0604030504040204" pitchFamily="34" charset="-120"/>
                <a:ea typeface="微軟正黑體" panose="020B0604030504040204" pitchFamily="34" charset="-120"/>
              </a:rPr>
              <a:t>職員</a:t>
            </a:r>
            <a:r>
              <a:rPr lang="zh-TW" altLang="en-US" sz="2800" b="1" smtClean="0">
                <a:solidFill>
                  <a:srgbClr val="080808"/>
                </a:solidFill>
                <a:latin typeface="微軟正黑體" panose="020B0604030504040204" pitchFamily="34" charset="-120"/>
                <a:ea typeface="微軟正黑體" panose="020B0604030504040204" pitchFamily="34" charset="-120"/>
              </a:rPr>
              <a:t>。</a:t>
            </a:r>
            <a:endParaRPr lang="en-US" altLang="zh-TW" sz="2800" b="1">
              <a:solidFill>
                <a:srgbClr val="080808"/>
              </a:solidFill>
              <a:latin typeface="微軟正黑體" panose="020B0604030504040204" pitchFamily="34" charset="-120"/>
              <a:ea typeface="微軟正黑體" panose="020B0604030504040204" pitchFamily="34" charset="-120"/>
            </a:endParaRPr>
          </a:p>
          <a:p>
            <a:pPr marL="174625" lvl="2" indent="0" algn="just" eaLnBrk="1" hangingPunct="1">
              <a:spcBef>
                <a:spcPts val="0"/>
              </a:spcBef>
              <a:buClr>
                <a:srgbClr val="0000FF"/>
              </a:buClr>
              <a:buSzPct val="75000"/>
              <a:defRPr/>
            </a:pPr>
            <a:endParaRPr lang="zh-TW" altLang="en-US" sz="2800" b="1" dirty="0">
              <a:solidFill>
                <a:srgbClr val="080808"/>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88</a:t>
            </a:fld>
            <a:endParaRPr lang="en-US" altLang="zh-TW" sz="1800">
              <a:solidFill>
                <a:srgbClr val="080808"/>
              </a:solidFill>
            </a:endParaRPr>
          </a:p>
        </p:txBody>
      </p:sp>
      <p:sp>
        <p:nvSpPr>
          <p:cNvPr id="5" name="Rectangle 2"/>
          <p:cNvSpPr>
            <a:spLocks noChangeArrowheads="1"/>
          </p:cNvSpPr>
          <p:nvPr/>
        </p:nvSpPr>
        <p:spPr bwMode="auto">
          <a:xfrm>
            <a:off x="468313" y="404813"/>
            <a:ext cx="6911999"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smtClean="0">
                <a:solidFill>
                  <a:srgbClr val="003399"/>
                </a:solidFill>
                <a:latin typeface="微軟正黑體" panose="020B0604030504040204" pitchFamily="34" charset="-120"/>
                <a:ea typeface="微軟正黑體" panose="020B0604030504040204" pitchFamily="34" charset="-120"/>
              </a:rPr>
              <a:t>專案管理廠商之專任職員人數</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9195283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E01E284-4EF2-48F8-B712-962B036B7D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89</a:t>
            </a:fld>
            <a:endParaRPr lang="en-US" altLang="zh-TW" sz="1400">
              <a:solidFill>
                <a:srgbClr val="AD1F1F"/>
              </a:solidFill>
              <a:latin typeface="Times New Roman" panose="02020603050405020304" pitchFamily="18" charset="0"/>
            </a:endParaRPr>
          </a:p>
        </p:txBody>
      </p:sp>
      <p:sp>
        <p:nvSpPr>
          <p:cNvPr id="4" name="文字方塊 3"/>
          <p:cNvSpPr txBox="1"/>
          <p:nvPr/>
        </p:nvSpPr>
        <p:spPr>
          <a:xfrm>
            <a:off x="1259632" y="116632"/>
            <a:ext cx="7200800" cy="584775"/>
          </a:xfrm>
          <a:prstGeom prst="rect">
            <a:avLst/>
          </a:prstGeom>
          <a:noFill/>
        </p:spPr>
        <p:txBody>
          <a:bodyPr wrap="square">
            <a:spAutoFit/>
          </a:bodyPr>
          <a:lstStyle/>
          <a:p>
            <a:pPr algn="just">
              <a:defRPr/>
            </a:pPr>
            <a:r>
              <a:rPr lang="zh-TW" altLang="en-US" sz="3200" b="1">
                <a:solidFill>
                  <a:prstClr val="black"/>
                </a:solidFill>
                <a:latin typeface="微軟正黑體" panose="020B0604030504040204" pitchFamily="34" charset="-120"/>
                <a:ea typeface="微軟正黑體" panose="020B0604030504040204" pitchFamily="34" charset="-120"/>
              </a:rPr>
              <a:t>辦理評選時請將</a:t>
            </a:r>
            <a:r>
              <a:rPr lang="en-US" altLang="zh-TW" sz="3200" b="1">
                <a:solidFill>
                  <a:prstClr val="black"/>
                </a:solidFill>
                <a:latin typeface="微軟正黑體" panose="020B0604030504040204" pitchFamily="34" charset="-120"/>
                <a:ea typeface="微軟正黑體" panose="020B0604030504040204" pitchFamily="34" charset="-120"/>
              </a:rPr>
              <a:t>CSR</a:t>
            </a:r>
            <a:r>
              <a:rPr lang="zh-TW" altLang="en-US" sz="3200" b="1">
                <a:solidFill>
                  <a:prstClr val="black"/>
                </a:solidFill>
                <a:latin typeface="微軟正黑體" panose="020B0604030504040204" pitchFamily="34" charset="-120"/>
                <a:ea typeface="微軟正黑體" panose="020B0604030504040204" pitchFamily="34" charset="-120"/>
              </a:rPr>
              <a:t>指標納入評分項目</a:t>
            </a:r>
          </a:p>
        </p:txBody>
      </p:sp>
      <p:sp>
        <p:nvSpPr>
          <p:cNvPr id="6" name="Rectangle 3"/>
          <p:cNvSpPr txBox="1">
            <a:spLocks noChangeArrowheads="1"/>
          </p:cNvSpPr>
          <p:nvPr/>
        </p:nvSpPr>
        <p:spPr bwMode="auto">
          <a:xfrm>
            <a:off x="251520" y="620688"/>
            <a:ext cx="8740080" cy="560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spcBef>
                <a:spcPts val="0"/>
              </a:spcBef>
              <a:buClr>
                <a:srgbClr val="000066"/>
              </a:buClr>
              <a:buSzPct val="85000"/>
              <a:buFont typeface="Wingdings 2" panose="05020102010507070707" pitchFamily="18" charset="2"/>
              <a:buNone/>
              <a:tabLst>
                <a:tab pos="5375275" algn="l"/>
              </a:tabLst>
              <a:defRPr/>
            </a:pPr>
            <a:r>
              <a:rPr lang="en-US" altLang="zh-TW" sz="2800" b="1" smtClean="0">
                <a:solidFill>
                  <a:srgbClr val="660033"/>
                </a:solidFill>
                <a:latin typeface="微軟正黑體" panose="020B0604030504040204" pitchFamily="34" charset="-120"/>
              </a:rPr>
              <a:t>113</a:t>
            </a:r>
            <a:r>
              <a:rPr lang="zh-TW" altLang="en-US" sz="2800" b="1" smtClean="0">
                <a:solidFill>
                  <a:srgbClr val="660033"/>
                </a:solidFill>
                <a:latin typeface="微軟正黑體" panose="020B0604030504040204" pitchFamily="34" charset="-120"/>
              </a:rPr>
              <a:t>年</a:t>
            </a:r>
            <a:r>
              <a:rPr lang="en-US" altLang="zh-TW" sz="2800" b="1" smtClean="0">
                <a:solidFill>
                  <a:srgbClr val="660033"/>
                </a:solidFill>
                <a:latin typeface="微軟正黑體" panose="020B0604030504040204" pitchFamily="34" charset="-120"/>
              </a:rPr>
              <a:t>05</a:t>
            </a:r>
            <a:r>
              <a:rPr lang="zh-TW" altLang="en-US" sz="2800" b="1" smtClean="0">
                <a:solidFill>
                  <a:srgbClr val="660033"/>
                </a:solidFill>
                <a:latin typeface="微軟正黑體" panose="020B0604030504040204" pitchFamily="34" charset="-120"/>
              </a:rPr>
              <a:t>月</a:t>
            </a:r>
            <a:r>
              <a:rPr lang="en-US" altLang="zh-TW" sz="2800" b="1" smtClean="0">
                <a:solidFill>
                  <a:srgbClr val="660033"/>
                </a:solidFill>
                <a:latin typeface="微軟正黑體" panose="020B0604030504040204" pitchFamily="34" charset="-120"/>
              </a:rPr>
              <a:t>28</a:t>
            </a:r>
            <a:r>
              <a:rPr lang="zh-TW" altLang="en-US" sz="2800" b="1" smtClean="0">
                <a:solidFill>
                  <a:srgbClr val="660033"/>
                </a:solidFill>
                <a:latin typeface="微軟正黑體" panose="020B0604030504040204" pitchFamily="34" charset="-120"/>
              </a:rPr>
              <a:t>日</a:t>
            </a:r>
            <a:r>
              <a:rPr lang="zh-TW" altLang="en-US" sz="2800" b="1">
                <a:solidFill>
                  <a:srgbClr val="660033"/>
                </a:solidFill>
                <a:latin typeface="微軟正黑體" panose="020B0604030504040204" pitchFamily="34" charset="-120"/>
              </a:rPr>
              <a:t>工程企字</a:t>
            </a:r>
            <a:r>
              <a:rPr lang="zh-TW" altLang="en-US" sz="2800" b="1" smtClean="0">
                <a:solidFill>
                  <a:srgbClr val="660033"/>
                </a:solidFill>
                <a:latin typeface="微軟正黑體" panose="020B0604030504040204" pitchFamily="34" charset="-120"/>
              </a:rPr>
              <a:t>第</a:t>
            </a:r>
            <a:r>
              <a:rPr lang="en-US" altLang="zh-TW" sz="2800" b="1">
                <a:solidFill>
                  <a:srgbClr val="660033"/>
                </a:solidFill>
                <a:latin typeface="微軟正黑體" panose="020B0604030504040204" pitchFamily="34" charset="-120"/>
              </a:rPr>
              <a:t>11300104621</a:t>
            </a:r>
            <a:r>
              <a:rPr lang="zh-TW" altLang="en-US" sz="2800" b="1" smtClean="0">
                <a:solidFill>
                  <a:srgbClr val="660033"/>
                </a:solidFill>
                <a:latin typeface="微軟正黑體" panose="020B0604030504040204" pitchFamily="34" charset="-120"/>
              </a:rPr>
              <a:t>號</a:t>
            </a:r>
            <a:r>
              <a:rPr lang="zh-TW" altLang="en-US" sz="2800" b="1">
                <a:solidFill>
                  <a:srgbClr val="660033"/>
                </a:solidFill>
                <a:latin typeface="微軟正黑體" panose="020B0604030504040204" pitchFamily="34" charset="-120"/>
              </a:rPr>
              <a:t>函</a:t>
            </a:r>
            <a:endParaRPr lang="en-US" altLang="zh-TW" sz="2800" b="1">
              <a:solidFill>
                <a:srgbClr val="660033"/>
              </a:solidFill>
              <a:latin typeface="微軟正黑體" panose="020B0604030504040204" pitchFamily="34" charset="-120"/>
            </a:endParaRPr>
          </a:p>
          <a:p>
            <a:pPr marL="444500" indent="-444500" algn="just" eaLnBrk="1" hangingPunct="1">
              <a:spcBef>
                <a:spcPts val="0"/>
              </a:spcBef>
              <a:buClr>
                <a:srgbClr val="000066"/>
              </a:buClr>
              <a:buSzPct val="85000"/>
              <a:buNone/>
              <a:tabLst>
                <a:tab pos="5375275" algn="l"/>
              </a:tabLst>
              <a:defRPr/>
            </a:pPr>
            <a:r>
              <a:rPr lang="zh-TW" altLang="en-US" sz="2600" b="1" smtClean="0">
                <a:solidFill>
                  <a:srgbClr val="000066"/>
                </a:solidFill>
                <a:latin typeface="微軟正黑體" panose="020B0604030504040204" pitchFamily="34" charset="-120"/>
              </a:rPr>
              <a:t>一、</a:t>
            </a:r>
            <a:r>
              <a:rPr lang="zh-TW" altLang="en-US" sz="2600" b="1">
                <a:solidFill>
                  <a:srgbClr val="000066"/>
                </a:solidFill>
                <a:latin typeface="微軟正黑體" panose="020B0604030504040204" pitchFamily="34" charset="-120"/>
              </a:rPr>
              <a:t>審計部審核</a:t>
            </a:r>
            <a:r>
              <a:rPr lang="zh-TW" altLang="en-US" sz="2600" b="1" smtClean="0">
                <a:solidFill>
                  <a:srgbClr val="000066"/>
                </a:solidFill>
                <a:latin typeface="微軟正黑體" panose="020B0604030504040204" pitchFamily="34" charset="-120"/>
              </a:rPr>
              <a:t>通知</a:t>
            </a:r>
            <a:r>
              <a:rPr lang="en-US" altLang="zh-TW" sz="2200" b="1">
                <a:solidFill>
                  <a:srgbClr val="0000FF"/>
                </a:solidFill>
                <a:latin typeface="微軟正黑體" panose="020B0604030504040204" pitchFamily="34" charset="-120"/>
              </a:rPr>
              <a:t>(113</a:t>
            </a:r>
            <a:r>
              <a:rPr lang="zh-TW" altLang="en-US" sz="2200" b="1">
                <a:solidFill>
                  <a:srgbClr val="0000FF"/>
                </a:solidFill>
                <a:latin typeface="微軟正黑體" panose="020B0604030504040204" pitchFamily="34" charset="-120"/>
              </a:rPr>
              <a:t>年</a:t>
            </a:r>
            <a:r>
              <a:rPr lang="en-US" altLang="zh-TW" sz="2200" b="1">
                <a:solidFill>
                  <a:srgbClr val="0000FF"/>
                </a:solidFill>
                <a:latin typeface="微軟正黑體" panose="020B0604030504040204" pitchFamily="34" charset="-120"/>
              </a:rPr>
              <a:t>5</a:t>
            </a:r>
            <a:r>
              <a:rPr lang="zh-TW" altLang="en-US" sz="2200" b="1">
                <a:solidFill>
                  <a:srgbClr val="0000FF"/>
                </a:solidFill>
                <a:latin typeface="微軟正黑體" panose="020B0604030504040204" pitchFamily="34" charset="-120"/>
              </a:rPr>
              <a:t>月</a:t>
            </a:r>
            <a:r>
              <a:rPr lang="en-US" altLang="zh-TW" sz="2200" b="1">
                <a:solidFill>
                  <a:srgbClr val="0000FF"/>
                </a:solidFill>
                <a:latin typeface="微軟正黑體" panose="020B0604030504040204" pitchFamily="34" charset="-120"/>
              </a:rPr>
              <a:t>8</a:t>
            </a:r>
            <a:r>
              <a:rPr lang="zh-TW" altLang="en-US" sz="2200" b="1">
                <a:solidFill>
                  <a:srgbClr val="0000FF"/>
                </a:solidFill>
                <a:latin typeface="微軟正黑體" panose="020B0604030504040204" pitchFamily="34" charset="-120"/>
              </a:rPr>
              <a:t>日台審部五字第</a:t>
            </a:r>
            <a:r>
              <a:rPr lang="en-US" altLang="zh-TW" sz="2200" b="1">
                <a:solidFill>
                  <a:srgbClr val="0000FF"/>
                </a:solidFill>
                <a:latin typeface="微軟正黑體" panose="020B0604030504040204" pitchFamily="34" charset="-120"/>
              </a:rPr>
              <a:t>1130016848</a:t>
            </a:r>
            <a:r>
              <a:rPr lang="zh-TW" altLang="en-US" sz="2200" b="1">
                <a:solidFill>
                  <a:srgbClr val="0000FF"/>
                </a:solidFill>
                <a:latin typeface="微軟正黑體" panose="020B0604030504040204" pitchFamily="34" charset="-120"/>
              </a:rPr>
              <a:t>號函</a:t>
            </a:r>
            <a:r>
              <a:rPr lang="en-US" altLang="zh-TW" sz="2200" b="1" smtClean="0">
                <a:solidFill>
                  <a:srgbClr val="0000FF"/>
                </a:solidFill>
                <a:latin typeface="微軟正黑體" panose="020B0604030504040204" pitchFamily="34" charset="-120"/>
              </a:rPr>
              <a:t>)</a:t>
            </a:r>
            <a:r>
              <a:rPr lang="zh-TW" altLang="en-US" sz="2600" b="1" smtClean="0">
                <a:solidFill>
                  <a:srgbClr val="000066"/>
                </a:solidFill>
                <a:latin typeface="微軟正黑體" panose="020B0604030504040204" pitchFamily="34" charset="-120"/>
              </a:rPr>
              <a:t>，</a:t>
            </a:r>
            <a:r>
              <a:rPr lang="zh-TW" altLang="en-US" sz="2600" b="1">
                <a:solidFill>
                  <a:srgbClr val="000066"/>
                </a:solidFill>
                <a:latin typeface="微軟正黑體" panose="020B0604030504040204" pitchFamily="34" charset="-120"/>
              </a:rPr>
              <a:t>各機關以評選（審）辦理之採購，將廠商為員工加薪或提供合理薪資等，納入政府採購案評選（審）項目之執行情形仍有需提升；為落實行政院以政策工具鼓勵企業加薪之目標，機關辦理評選（審）時，請將企業社會責任指標（包含廠商為員工加薪或提供合理薪資，簡稱</a:t>
            </a:r>
            <a:r>
              <a:rPr lang="en-US" altLang="zh-TW" sz="2600" b="1">
                <a:solidFill>
                  <a:srgbClr val="000066"/>
                </a:solidFill>
                <a:latin typeface="微軟正黑體" panose="020B0604030504040204" pitchFamily="34" charset="-120"/>
              </a:rPr>
              <a:t>CSR</a:t>
            </a:r>
            <a:r>
              <a:rPr lang="zh-TW" altLang="en-US" sz="2600" b="1">
                <a:solidFill>
                  <a:srgbClr val="000066"/>
                </a:solidFill>
                <a:latin typeface="微軟正黑體" panose="020B0604030504040204" pitchFamily="34" charset="-120"/>
              </a:rPr>
              <a:t>指標）納入評分項目，以引導參與政府採購之廠商重視其企業社會責任（</a:t>
            </a:r>
            <a:r>
              <a:rPr lang="en-US" altLang="zh-TW" sz="2600" b="1">
                <a:solidFill>
                  <a:srgbClr val="000066"/>
                </a:solidFill>
                <a:latin typeface="微軟正黑體" panose="020B0604030504040204" pitchFamily="34" charset="-120"/>
              </a:rPr>
              <a:t>CSR</a:t>
            </a:r>
            <a:r>
              <a:rPr lang="zh-TW" altLang="en-US" sz="2600" b="1">
                <a:solidFill>
                  <a:srgbClr val="000066"/>
                </a:solidFill>
                <a:latin typeface="微軟正黑體" panose="020B0604030504040204" pitchFamily="34" charset="-120"/>
              </a:rPr>
              <a:t>），提升企業加薪意願，使廠商員工薪資最低達</a:t>
            </a:r>
            <a:r>
              <a:rPr lang="en-US" altLang="zh-TW" sz="2600" b="1">
                <a:solidFill>
                  <a:srgbClr val="000066"/>
                </a:solidFill>
                <a:latin typeface="微軟正黑體" panose="020B0604030504040204" pitchFamily="34" charset="-120"/>
              </a:rPr>
              <a:t>3</a:t>
            </a:r>
            <a:r>
              <a:rPr lang="zh-TW" altLang="en-US" sz="2600" b="1">
                <a:solidFill>
                  <a:srgbClr val="000066"/>
                </a:solidFill>
                <a:latin typeface="微軟正黑體" panose="020B0604030504040204" pitchFamily="34" charset="-120"/>
              </a:rPr>
              <a:t>萬元。</a:t>
            </a:r>
          </a:p>
          <a:p>
            <a:pPr marL="444500" indent="-444500" algn="just" eaLnBrk="1" hangingPunct="1">
              <a:spcBef>
                <a:spcPts val="0"/>
              </a:spcBef>
              <a:buClr>
                <a:srgbClr val="000066"/>
              </a:buClr>
              <a:buSzPct val="85000"/>
              <a:buFont typeface="Wingdings 2" panose="05020102010507070707" pitchFamily="18" charset="2"/>
              <a:buNone/>
              <a:tabLst>
                <a:tab pos="5375275" algn="l"/>
              </a:tabLst>
              <a:defRPr/>
            </a:pPr>
            <a:r>
              <a:rPr lang="zh-TW" altLang="en-US" sz="2600" b="1" smtClean="0">
                <a:solidFill>
                  <a:srgbClr val="000066"/>
                </a:solidFill>
                <a:latin typeface="微軟正黑體" panose="020B0604030504040204" pitchFamily="34" charset="-120"/>
              </a:rPr>
              <a:t>二、</a:t>
            </a:r>
            <a:r>
              <a:rPr lang="zh-TW" altLang="en-US" sz="2600" b="1">
                <a:solidFill>
                  <a:srgbClr val="000066"/>
                </a:solidFill>
                <a:latin typeface="微軟正黑體" panose="020B0604030504040204" pitchFamily="34" charset="-120"/>
              </a:rPr>
              <a:t>工程會已研訂「採購評選委員會（評審小組）評選（審）委員評分表（評選項目含廠商企業社會責任</a:t>
            </a:r>
            <a:r>
              <a:rPr lang="en-US" altLang="zh-TW" sz="2600" b="1">
                <a:solidFill>
                  <a:srgbClr val="000066"/>
                </a:solidFill>
                <a:latin typeface="微軟正黑體" panose="020B0604030504040204" pitchFamily="34" charset="-120"/>
              </a:rPr>
              <a:t>【CSR】</a:t>
            </a:r>
            <a:r>
              <a:rPr lang="zh-TW" altLang="en-US" sz="2600" b="1">
                <a:solidFill>
                  <a:srgbClr val="000066"/>
                </a:solidFill>
                <a:latin typeface="微軟正黑體" panose="020B0604030504040204" pitchFamily="34" charset="-120"/>
              </a:rPr>
              <a:t>指標）」範本，可於工程會網站</a:t>
            </a:r>
            <a:r>
              <a:rPr lang="en-US" altLang="zh-TW" sz="2600" b="1">
                <a:solidFill>
                  <a:srgbClr val="000066"/>
                </a:solidFill>
                <a:latin typeface="微軟正黑體" panose="020B0604030504040204" pitchFamily="34" charset="-120"/>
              </a:rPr>
              <a:t>/</a:t>
            </a:r>
            <a:r>
              <a:rPr lang="zh-TW" altLang="en-US" sz="2600" b="1">
                <a:solidFill>
                  <a:srgbClr val="000066"/>
                </a:solidFill>
                <a:latin typeface="微軟正黑體" panose="020B0604030504040204" pitchFamily="34" charset="-120"/>
              </a:rPr>
              <a:t>政府採購</a:t>
            </a:r>
            <a:r>
              <a:rPr lang="en-US" altLang="zh-TW" sz="2600" b="1">
                <a:solidFill>
                  <a:srgbClr val="000066"/>
                </a:solidFill>
                <a:latin typeface="微軟正黑體" panose="020B0604030504040204" pitchFamily="34" charset="-120"/>
              </a:rPr>
              <a:t>/</a:t>
            </a:r>
            <a:r>
              <a:rPr lang="zh-TW" altLang="en-US" sz="2600" b="1">
                <a:solidFill>
                  <a:srgbClr val="000066"/>
                </a:solidFill>
                <a:latin typeface="微軟正黑體" panose="020B0604030504040204" pitchFamily="34" charset="-120"/>
              </a:rPr>
              <a:t>採購手冊及範例</a:t>
            </a:r>
            <a:r>
              <a:rPr lang="en-US" altLang="zh-TW" sz="2600" b="1">
                <a:solidFill>
                  <a:srgbClr val="000066"/>
                </a:solidFill>
                <a:latin typeface="微軟正黑體" panose="020B0604030504040204" pitchFamily="34" charset="-120"/>
              </a:rPr>
              <a:t>/</a:t>
            </a:r>
            <a:r>
              <a:rPr lang="zh-TW" altLang="en-US" sz="2600" b="1">
                <a:solidFill>
                  <a:srgbClr val="000066"/>
                </a:solidFill>
                <a:latin typeface="微軟正黑體" panose="020B0604030504040204" pitchFamily="34" charset="-120"/>
              </a:rPr>
              <a:t>機關辦理最有利標簽辦文件範例</a:t>
            </a:r>
            <a:r>
              <a:rPr lang="en-US" altLang="zh-TW" sz="2600" b="1">
                <a:solidFill>
                  <a:srgbClr val="000066"/>
                </a:solidFill>
                <a:latin typeface="微軟正黑體" panose="020B0604030504040204" pitchFamily="34" charset="-120"/>
              </a:rPr>
              <a:t>/</a:t>
            </a:r>
            <a:r>
              <a:rPr lang="zh-TW" altLang="en-US" sz="2600" b="1">
                <a:solidFill>
                  <a:srgbClr val="000066"/>
                </a:solidFill>
                <a:latin typeface="微軟正黑體" panose="020B0604030504040204" pitchFamily="34" charset="-120"/>
              </a:rPr>
              <a:t>頁面下載參考運用。</a:t>
            </a:r>
            <a:endParaRPr lang="en-US" altLang="zh-TW" sz="26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267825890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90</a:t>
            </a:fld>
            <a:endParaRPr lang="en-US" altLang="zh-TW" sz="1400">
              <a:solidFill>
                <a:srgbClr val="AD1F1F"/>
              </a:solidFill>
              <a:latin typeface="Times New Roman" panose="02020603050405020304" pitchFamily="18" charset="0"/>
            </a:endParaRPr>
          </a:p>
        </p:txBody>
      </p:sp>
      <p:pic>
        <p:nvPicPr>
          <p:cNvPr id="7" name="圖片 6"/>
          <p:cNvPicPr>
            <a:picLocks noChangeAspect="1"/>
          </p:cNvPicPr>
          <p:nvPr/>
        </p:nvPicPr>
        <p:blipFill>
          <a:blip r:embed="rId3"/>
          <a:stretch>
            <a:fillRect/>
          </a:stretch>
        </p:blipFill>
        <p:spPr>
          <a:xfrm>
            <a:off x="107503" y="238685"/>
            <a:ext cx="4560887" cy="6477000"/>
          </a:xfrm>
          <a:prstGeom prst="rect">
            <a:avLst/>
          </a:prstGeom>
          <a:ln>
            <a:solidFill>
              <a:srgbClr val="FF0000"/>
            </a:solidFill>
          </a:ln>
        </p:spPr>
      </p:pic>
      <p:pic>
        <p:nvPicPr>
          <p:cNvPr id="9" name="圖片 8"/>
          <p:cNvPicPr>
            <a:picLocks noChangeAspect="1"/>
          </p:cNvPicPr>
          <p:nvPr/>
        </p:nvPicPr>
        <p:blipFill>
          <a:blip r:embed="rId4"/>
          <a:stretch>
            <a:fillRect/>
          </a:stretch>
        </p:blipFill>
        <p:spPr>
          <a:xfrm>
            <a:off x="4716016" y="548680"/>
            <a:ext cx="4323209" cy="4514850"/>
          </a:xfrm>
          <a:prstGeom prst="rect">
            <a:avLst/>
          </a:prstGeom>
          <a:ln>
            <a:solidFill>
              <a:srgbClr val="FF0000"/>
            </a:solidFill>
          </a:ln>
        </p:spPr>
      </p:pic>
    </p:spTree>
    <p:extLst>
      <p:ext uri="{BB962C8B-B14F-4D97-AF65-F5344CB8AC3E}">
        <p14:creationId xmlns:p14="http://schemas.microsoft.com/office/powerpoint/2010/main" val="303136794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91</a:t>
            </a:fld>
            <a:endParaRPr lang="en-US" altLang="zh-TW" sz="1400">
              <a:solidFill>
                <a:srgbClr val="AD1F1F"/>
              </a:solidFill>
              <a:latin typeface="Times New Roman" panose="02020603050405020304" pitchFamily="18" charset="0"/>
            </a:endParaRPr>
          </a:p>
        </p:txBody>
      </p:sp>
      <p:grpSp>
        <p:nvGrpSpPr>
          <p:cNvPr id="6" name="群組 5"/>
          <p:cNvGrpSpPr/>
          <p:nvPr/>
        </p:nvGrpSpPr>
        <p:grpSpPr>
          <a:xfrm>
            <a:off x="755576" y="116632"/>
            <a:ext cx="7776864" cy="6489526"/>
            <a:chOff x="1331640" y="116632"/>
            <a:chExt cx="6705600" cy="6489526"/>
          </a:xfrm>
        </p:grpSpPr>
        <p:pic>
          <p:nvPicPr>
            <p:cNvPr id="3" name="圖片 2"/>
            <p:cNvPicPr>
              <a:picLocks noChangeAspect="1"/>
            </p:cNvPicPr>
            <p:nvPr/>
          </p:nvPicPr>
          <p:blipFill>
            <a:blip r:embed="rId3"/>
            <a:stretch>
              <a:fillRect/>
            </a:stretch>
          </p:blipFill>
          <p:spPr>
            <a:xfrm>
              <a:off x="1331640" y="116632"/>
              <a:ext cx="6705600" cy="3371850"/>
            </a:xfrm>
            <a:prstGeom prst="rect">
              <a:avLst/>
            </a:prstGeom>
          </p:spPr>
        </p:pic>
        <p:pic>
          <p:nvPicPr>
            <p:cNvPr id="5" name="圖片 4"/>
            <p:cNvPicPr>
              <a:picLocks noChangeAspect="1"/>
            </p:cNvPicPr>
            <p:nvPr/>
          </p:nvPicPr>
          <p:blipFill>
            <a:blip r:embed="rId4"/>
            <a:stretch>
              <a:fillRect/>
            </a:stretch>
          </p:blipFill>
          <p:spPr>
            <a:xfrm>
              <a:off x="1341834" y="3501008"/>
              <a:ext cx="6686550" cy="3105150"/>
            </a:xfrm>
            <a:prstGeom prst="rect">
              <a:avLst/>
            </a:prstGeom>
          </p:spPr>
        </p:pic>
      </p:grpSp>
      <p:sp>
        <p:nvSpPr>
          <p:cNvPr id="8" name="矩形 7"/>
          <p:cNvSpPr/>
          <p:nvPr/>
        </p:nvSpPr>
        <p:spPr>
          <a:xfrm>
            <a:off x="755576" y="5373216"/>
            <a:ext cx="7704856"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3847197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75F3F064-7D5D-429C-B545-DA91E9D9B658}" type="slidenum">
              <a:rPr kumimoji="0" lang="en-US" altLang="zh-TW" sz="1400" smtClean="0">
                <a:solidFill>
                  <a:srgbClr val="AD1F1F"/>
                </a:solidFill>
              </a:rPr>
              <a:pPr eaLnBrk="1" hangingPunct="1">
                <a:defRPr/>
              </a:pPr>
              <a:t>92</a:t>
            </a:fld>
            <a:endParaRPr kumimoji="0" lang="en-US" altLang="zh-TW" sz="1400" smtClean="0">
              <a:solidFill>
                <a:srgbClr val="AD1F1F"/>
              </a:solidFill>
            </a:endParaRPr>
          </a:p>
        </p:txBody>
      </p:sp>
      <p:sp>
        <p:nvSpPr>
          <p:cNvPr id="2" name="書卷 (水平) 1"/>
          <p:cNvSpPr/>
          <p:nvPr/>
        </p:nvSpPr>
        <p:spPr>
          <a:xfrm>
            <a:off x="1151620" y="1736812"/>
            <a:ext cx="6912768" cy="2233215"/>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400" b="1">
                <a:solidFill>
                  <a:srgbClr val="100278"/>
                </a:solidFill>
                <a:latin typeface="微軟正黑體" panose="020B0604030504040204" pitchFamily="34" charset="-120"/>
              </a:rPr>
              <a:t>技術服務</a:t>
            </a:r>
            <a:r>
              <a:rPr lang="en-US" altLang="zh-TW" sz="4400" b="1">
                <a:solidFill>
                  <a:srgbClr val="100278"/>
                </a:solidFill>
                <a:latin typeface="微軟正黑體" panose="020B0604030504040204" pitchFamily="34" charset="-120"/>
              </a:rPr>
              <a:t>-</a:t>
            </a:r>
            <a:r>
              <a:rPr lang="zh-TW" altLang="en-US" sz="4400" b="1">
                <a:solidFill>
                  <a:srgbClr val="100278"/>
                </a:solidFill>
                <a:latin typeface="微軟正黑體" panose="020B0604030504040204" pitchFamily="34" charset="-120"/>
              </a:rPr>
              <a:t>訂定廠商資格</a:t>
            </a:r>
            <a:endParaRPr lang="zh-TW" altLang="en-US" sz="4400" dirty="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336167761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395163" y="548680"/>
            <a:ext cx="8569325" cy="3600177"/>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2" indent="0" algn="just" eaLnBrk="1" hangingPunct="1">
              <a:spcBef>
                <a:spcPct val="20000"/>
              </a:spcBef>
              <a:buClr>
                <a:srgbClr val="0000FF"/>
              </a:buClr>
              <a:buSzPct val="75000"/>
              <a:defRPr/>
            </a:pP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機關</a:t>
            </a:r>
            <a:r>
              <a:rPr lang="zh-TW" altLang="en-US" sz="2800" b="1">
                <a:solidFill>
                  <a:srgbClr val="0000FF"/>
                </a:solidFill>
                <a:latin typeface="微軟正黑體" panose="020B0604030504040204" pitchFamily="34" charset="-120"/>
                <a:ea typeface="微軟正黑體" panose="020B0604030504040204" pitchFamily="34" charset="-120"/>
              </a:rPr>
              <a:t>委託技術服務廠商評選及計費</a:t>
            </a:r>
            <a:r>
              <a:rPr lang="zh-TW" altLang="en-US" sz="2800" b="1" smtClean="0">
                <a:solidFill>
                  <a:srgbClr val="0000FF"/>
                </a:solidFill>
                <a:latin typeface="微軟正黑體" panose="020B0604030504040204" pitchFamily="34" charset="-120"/>
                <a:ea typeface="微軟正黑體" panose="020B0604030504040204" pitchFamily="34" charset="-120"/>
              </a:rPr>
              <a:t>辦法</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3</a:t>
            </a:r>
            <a:r>
              <a:rPr lang="zh-TW" altLang="en-US" sz="2800" b="1" smtClean="0">
                <a:solidFill>
                  <a:srgbClr val="0000FF"/>
                </a:solidFill>
                <a:latin typeface="微軟正黑體" panose="020B0604030504040204" pitchFamily="34" charset="-120"/>
                <a:ea typeface="微軟正黑體" panose="020B0604030504040204" pitchFamily="34" charset="-120"/>
              </a:rPr>
              <a:t>條</a:t>
            </a:r>
            <a:endParaRPr lang="en-US" altLang="zh-TW" sz="2800" b="1">
              <a:solidFill>
                <a:srgbClr val="0000FF"/>
              </a:solidFill>
              <a:latin typeface="微軟正黑體" panose="020B0604030504040204" pitchFamily="34" charset="-120"/>
              <a:ea typeface="微軟正黑體" panose="020B0604030504040204" pitchFamily="34" charset="-120"/>
            </a:endParaRPr>
          </a:p>
          <a:p>
            <a:pPr marL="174625" lvl="2" indent="631825" algn="just" eaLnBrk="1" hangingPunct="1">
              <a:spcBef>
                <a:spcPct val="20000"/>
              </a:spcBef>
              <a:buClr>
                <a:srgbClr val="0000FF"/>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所</a:t>
            </a:r>
            <a:r>
              <a:rPr lang="zh-TW" altLang="en-US" sz="2800" b="1">
                <a:solidFill>
                  <a:srgbClr val="006600"/>
                </a:solidFill>
                <a:latin typeface="微軟正黑體" panose="020B0604030504040204" pitchFamily="34" charset="-120"/>
                <a:ea typeface="微軟正黑體" panose="020B0604030504040204" pitchFamily="34" charset="-120"/>
              </a:rPr>
              <a:t>稱</a:t>
            </a:r>
            <a:r>
              <a:rPr lang="zh-TW" altLang="en-US" sz="2800" b="1" u="sng">
                <a:solidFill>
                  <a:srgbClr val="C00000"/>
                </a:solidFill>
                <a:latin typeface="微軟正黑體" panose="020B0604030504040204" pitchFamily="34" charset="-120"/>
                <a:ea typeface="微軟正黑體" panose="020B0604030504040204" pitchFamily="34" charset="-120"/>
              </a:rPr>
              <a:t>技術服務</a:t>
            </a:r>
            <a:r>
              <a:rPr lang="zh-TW" altLang="en-US" sz="2800" b="1">
                <a:solidFill>
                  <a:srgbClr val="006600"/>
                </a:solidFill>
                <a:latin typeface="微軟正黑體" panose="020B0604030504040204" pitchFamily="34" charset="-120"/>
                <a:ea typeface="微軟正黑體" panose="020B0604030504040204" pitchFamily="34" charset="-120"/>
              </a:rPr>
              <a:t>，指</a:t>
            </a:r>
            <a:r>
              <a:rPr lang="zh-TW" altLang="en-US" sz="2800" b="1" u="sng">
                <a:solidFill>
                  <a:srgbClr val="006600"/>
                </a:solidFill>
                <a:latin typeface="微軟正黑體" panose="020B0604030504040204" pitchFamily="34" charset="-120"/>
                <a:ea typeface="微軟正黑體" panose="020B0604030504040204" pitchFamily="34" charset="-120"/>
              </a:rPr>
              <a:t>工程技術顧問公司</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6600"/>
                </a:solidFill>
                <a:latin typeface="微軟正黑體" panose="020B0604030504040204" pitchFamily="34" charset="-120"/>
                <a:ea typeface="微軟正黑體" panose="020B0604030504040204" pitchFamily="34" charset="-120"/>
              </a:rPr>
              <a:t>技師事務所</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6600"/>
                </a:solidFill>
                <a:latin typeface="微軟正黑體" panose="020B0604030504040204" pitchFamily="34" charset="-120"/>
                <a:ea typeface="微軟正黑體" panose="020B0604030504040204" pitchFamily="34" charset="-120"/>
              </a:rPr>
              <a:t>建築師事務所</a:t>
            </a:r>
            <a:r>
              <a:rPr lang="zh-TW" altLang="en-US" sz="2800" b="1" smtClean="0">
                <a:solidFill>
                  <a:srgbClr val="006600"/>
                </a:solidFill>
                <a:latin typeface="微軟正黑體" panose="020B0604030504040204" pitchFamily="34" charset="-120"/>
                <a:ea typeface="微軟正黑體" panose="020B0604030504040204" pitchFamily="34" charset="-120"/>
              </a:rPr>
              <a:t>及</a:t>
            </a:r>
            <a:r>
              <a:rPr lang="zh-TW" altLang="en-US" sz="2800" b="1" u="sng">
                <a:solidFill>
                  <a:srgbClr val="C00000"/>
                </a:solidFill>
                <a:latin typeface="微軟正黑體" panose="020B0604030504040204" pitchFamily="34" charset="-120"/>
                <a:ea typeface="微軟正黑體" panose="020B0604030504040204" pitchFamily="34" charset="-120"/>
              </a:rPr>
              <a:t>其他依法令規定得提供技術性服務</a:t>
            </a:r>
            <a:r>
              <a:rPr lang="zh-TW" altLang="en-US" sz="2800" b="1">
                <a:solidFill>
                  <a:srgbClr val="006600"/>
                </a:solidFill>
                <a:latin typeface="微軟正黑體" panose="020B0604030504040204" pitchFamily="34" charset="-120"/>
                <a:ea typeface="微軟正黑體" panose="020B0604030504040204" pitchFamily="34" charset="-120"/>
              </a:rPr>
              <a:t>之自然人或法人所提供與技術有關</a:t>
            </a:r>
            <a:r>
              <a:rPr lang="zh-TW" altLang="en-US" sz="2800" b="1" smtClean="0">
                <a:solidFill>
                  <a:srgbClr val="006600"/>
                </a:solidFill>
                <a:latin typeface="微軟正黑體" panose="020B0604030504040204" pitchFamily="34" charset="-120"/>
                <a:ea typeface="微軟正黑體" panose="020B0604030504040204" pitchFamily="34" charset="-120"/>
              </a:rPr>
              <a:t>之可行性</a:t>
            </a:r>
            <a:r>
              <a:rPr lang="zh-TW" altLang="en-US" sz="2800" b="1">
                <a:solidFill>
                  <a:srgbClr val="006600"/>
                </a:solidFill>
                <a:latin typeface="微軟正黑體" panose="020B0604030504040204" pitchFamily="34" charset="-120"/>
                <a:ea typeface="微軟正黑體" panose="020B0604030504040204" pitchFamily="34" charset="-120"/>
              </a:rPr>
              <a:t>研究、規劃、設計、監造、專案管理或其他服務。</a:t>
            </a:r>
          </a:p>
          <a:p>
            <a:pPr marL="174625" lvl="2" indent="631825" algn="just" eaLnBrk="1" hangingPunct="1">
              <a:spcBef>
                <a:spcPct val="20000"/>
              </a:spcBef>
              <a:buClr>
                <a:srgbClr val="0000FF"/>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前項</a:t>
            </a:r>
            <a:r>
              <a:rPr lang="zh-TW" altLang="en-US" sz="2800" b="1" u="sng">
                <a:solidFill>
                  <a:srgbClr val="000066"/>
                </a:solidFill>
                <a:latin typeface="微軟正黑體" panose="020B0604030504040204" pitchFamily="34" charset="-120"/>
                <a:ea typeface="微軟正黑體" panose="020B0604030504040204" pitchFamily="34" charset="-120"/>
              </a:rPr>
              <a:t>技術服務</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latin typeface="微軟正黑體" panose="020B0604030504040204" pitchFamily="34" charset="-120"/>
                <a:ea typeface="微軟正黑體" panose="020B0604030504040204" pitchFamily="34" charset="-120"/>
              </a:rPr>
              <a:t>依法令應由專門職業及技術人員或法定機構提供者</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latin typeface="微軟正黑體" panose="020B0604030504040204" pitchFamily="34" charset="-120"/>
                <a:ea typeface="微軟正黑體" panose="020B0604030504040204" pitchFamily="34" charset="-120"/>
              </a:rPr>
              <a:t>不得由其他人員或機構提供</a:t>
            </a:r>
            <a:r>
              <a:rPr lang="zh-TW" altLang="en-US" sz="2800" b="1">
                <a:solidFill>
                  <a:srgbClr val="006600"/>
                </a:solidFill>
                <a:latin typeface="微軟正黑體" panose="020B0604030504040204" pitchFamily="34" charset="-120"/>
                <a:ea typeface="微軟正黑體" panose="020B0604030504040204" pitchFamily="34" charset="-120"/>
              </a:rPr>
              <a:t>。</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93</a:t>
            </a:fld>
            <a:endParaRPr lang="en-US" altLang="zh-TW" sz="1800">
              <a:solidFill>
                <a:srgbClr val="080808"/>
              </a:solidFill>
            </a:endParaRPr>
          </a:p>
        </p:txBody>
      </p:sp>
    </p:spTree>
    <p:extLst>
      <p:ext uri="{BB962C8B-B14F-4D97-AF65-F5344CB8AC3E}">
        <p14:creationId xmlns:p14="http://schemas.microsoft.com/office/powerpoint/2010/main" val="35877679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467544" y="394494"/>
            <a:ext cx="4031679"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a:solidFill>
                  <a:prstClr val="black"/>
                </a:solidFill>
                <a:latin typeface="微軟正黑體" panose="020B0604030504040204" pitchFamily="34" charset="-120"/>
                <a:ea typeface="微軟正黑體" panose="020B0604030504040204" pitchFamily="34" charset="-120"/>
              </a:rPr>
              <a:t>技術服務相關法令 </a:t>
            </a: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94</a:t>
            </a:fld>
            <a:endParaRPr lang="en-US" altLang="zh-TW" sz="1800">
              <a:solidFill>
                <a:srgbClr val="080808"/>
              </a:solidFill>
            </a:endParaRPr>
          </a:p>
        </p:txBody>
      </p:sp>
      <p:sp>
        <p:nvSpPr>
          <p:cNvPr id="5" name="Rectangle 3">
            <a:extLst/>
          </p:cNvPr>
          <p:cNvSpPr txBox="1">
            <a:spLocks noChangeArrowheads="1"/>
          </p:cNvSpPr>
          <p:nvPr/>
        </p:nvSpPr>
        <p:spPr bwMode="auto">
          <a:xfrm>
            <a:off x="381000" y="1124744"/>
            <a:ext cx="8229600" cy="535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a:lstStyle>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smtClean="0">
                <a:solidFill>
                  <a:srgbClr val="000066"/>
                </a:solidFill>
                <a:latin typeface="微軟正黑體" panose="020B0604030504040204" pitchFamily="34" charset="-120"/>
                <a:ea typeface="微軟正黑體" panose="020B0604030504040204" pitchFamily="34" charset="-120"/>
              </a:rPr>
              <a:t>建築法、建築師法、消防法、消防設備師及消防設備士管理辦法、各類場所消防設備設置標準、建築物室內裝修管理辦法、冷凍空調業管理條例、機械遊樂設施設置及檢查管理辦法</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smtClean="0">
                <a:solidFill>
                  <a:srgbClr val="000066"/>
                </a:solidFill>
                <a:latin typeface="微軟正黑體" panose="020B0604030504040204" pitchFamily="34" charset="-120"/>
                <a:ea typeface="微軟正黑體" panose="020B0604030504040204" pitchFamily="34" charset="-120"/>
              </a:rPr>
              <a:t>技師法、技師法施行細則、各科技師執業範圍、建築物結構與設備專業技師簽證規則、環境工程技師簽證規則、公共工程專業技師簽證規則</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smtClean="0">
                <a:solidFill>
                  <a:srgbClr val="000066"/>
                </a:solidFill>
                <a:latin typeface="微軟正黑體" panose="020B0604030504040204" pitchFamily="34" charset="-120"/>
                <a:ea typeface="微軟正黑體" panose="020B0604030504040204" pitchFamily="34" charset="-120"/>
              </a:rPr>
              <a:t>工程技術顧問公司管理條例、國土</a:t>
            </a:r>
            <a:r>
              <a:rPr lang="zh-TW" altLang="en-US" b="1" kern="0">
                <a:solidFill>
                  <a:srgbClr val="000066"/>
                </a:solidFill>
                <a:latin typeface="微軟正黑體" panose="020B0604030504040204" pitchFamily="34" charset="-120"/>
                <a:ea typeface="微軟正黑體" panose="020B0604030504040204" pitchFamily="34" charset="-120"/>
              </a:rPr>
              <a:t>測繪法、經營或受聘於測繪業之測量技師簽證規則</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a:solidFill>
                  <a:srgbClr val="000066"/>
                </a:solidFill>
                <a:latin typeface="微軟正黑體" panose="020B0604030504040204" pitchFamily="34" charset="-120"/>
                <a:ea typeface="微軟正黑體" panose="020B0604030504040204" pitchFamily="34" charset="-120"/>
              </a:rPr>
              <a:t>營造業</a:t>
            </a:r>
            <a:r>
              <a:rPr lang="zh-TW" altLang="en-US" b="1" kern="0" smtClean="0">
                <a:solidFill>
                  <a:srgbClr val="000066"/>
                </a:solidFill>
                <a:latin typeface="微軟正黑體" panose="020B0604030504040204" pitchFamily="34" charset="-120"/>
                <a:ea typeface="微軟正黑體" panose="020B0604030504040204" pitchFamily="34" charset="-120"/>
              </a:rPr>
              <a:t>法、水土保持</a:t>
            </a:r>
            <a:r>
              <a:rPr lang="zh-TW" altLang="en-US" b="1" kern="0">
                <a:solidFill>
                  <a:srgbClr val="000066"/>
                </a:solidFill>
                <a:latin typeface="微軟正黑體" panose="020B0604030504040204" pitchFamily="34" charset="-120"/>
                <a:ea typeface="微軟正黑體" panose="020B0604030504040204" pitchFamily="34" charset="-120"/>
              </a:rPr>
              <a:t>法、水土保持計畫審核監督辦法</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a:solidFill>
                  <a:srgbClr val="000066"/>
                </a:solidFill>
                <a:latin typeface="微軟正黑體" panose="020B0604030504040204" pitchFamily="34" charset="-120"/>
                <a:ea typeface="微軟正黑體" panose="020B0604030504040204" pitchFamily="34" charset="-120"/>
              </a:rPr>
              <a:t>水污染防治法、土壤及地下水污染整治法、土壤污染管制標準</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a:solidFill>
                  <a:srgbClr val="000066"/>
                </a:solidFill>
                <a:latin typeface="微軟正黑體" panose="020B0604030504040204" pitchFamily="34" charset="-120"/>
                <a:ea typeface="微軟正黑體" panose="020B0604030504040204" pitchFamily="34" charset="-120"/>
              </a:rPr>
              <a:t>下水道法、自來水法、溫泉法</a:t>
            </a:r>
          </a:p>
          <a:p>
            <a:pPr marL="363538" lvl="1" indent="-198438" algn="just" eaLnBrk="1" hangingPunct="1">
              <a:lnSpc>
                <a:spcPts val="2900"/>
              </a:lnSpc>
              <a:spcBef>
                <a:spcPts val="0"/>
              </a:spcBef>
              <a:buClr>
                <a:srgbClr val="C00000"/>
              </a:buClr>
              <a:buFont typeface="Wingdings" panose="05000000000000000000" pitchFamily="2" charset="2"/>
              <a:buChar char="n"/>
              <a:defRPr/>
            </a:pPr>
            <a:r>
              <a:rPr lang="zh-TW" altLang="en-US" b="1" kern="0">
                <a:solidFill>
                  <a:srgbClr val="000066"/>
                </a:solidFill>
                <a:latin typeface="微軟正黑體" panose="020B0604030504040204" pitchFamily="34" charset="-120"/>
                <a:ea typeface="微軟正黑體" panose="020B0604030504040204" pitchFamily="34" charset="-120"/>
              </a:rPr>
              <a:t>公路法、鐵路法、大眾捷運法</a:t>
            </a:r>
          </a:p>
          <a:p>
            <a:pPr lvl="1" algn="just" eaLnBrk="1" hangingPunct="1">
              <a:lnSpc>
                <a:spcPts val="2900"/>
              </a:lnSpc>
              <a:spcBef>
                <a:spcPts val="0"/>
              </a:spcBef>
              <a:buClr>
                <a:prstClr val="black"/>
              </a:buClr>
              <a:defRPr/>
            </a:pPr>
            <a:endParaRPr lang="zh-TW" altLang="en-US" b="1" kern="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3798011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95</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251520" y="534347"/>
            <a:ext cx="6984776" cy="523220"/>
          </a:xfrm>
          <a:prstGeom prst="rect">
            <a:avLst/>
          </a:prstGeom>
          <a:noFill/>
        </p:spPr>
        <p:txBody>
          <a:bodyPr wrap="square">
            <a:spAutoFit/>
          </a:bodyPr>
          <a:lstStyle/>
          <a:p>
            <a:pPr>
              <a:defRPr/>
            </a:pPr>
            <a:r>
              <a:rPr lang="zh-TW" altLang="en-US" sz="2800" b="1" smtClean="0">
                <a:solidFill>
                  <a:srgbClr val="000066"/>
                </a:solidFill>
                <a:latin typeface="微軟正黑體" panose="020B0604030504040204" pitchFamily="34" charset="-120"/>
                <a:ea typeface="微軟正黑體" panose="020B0604030504040204" pitchFamily="34" charset="-120"/>
              </a:rPr>
              <a:t>技術</a:t>
            </a:r>
            <a:r>
              <a:rPr lang="zh-TW" altLang="en-US" sz="2800" b="1">
                <a:solidFill>
                  <a:srgbClr val="000066"/>
                </a:solidFill>
                <a:latin typeface="微軟正黑體" panose="020B0604030504040204" pitchFamily="34" charset="-120"/>
                <a:ea typeface="微軟正黑體" panose="020B0604030504040204" pitchFamily="34" charset="-120"/>
              </a:rPr>
              <a:t>服務</a:t>
            </a:r>
            <a:r>
              <a:rPr lang="zh-TW" altLang="en-US" sz="2800" b="1" smtClean="0">
                <a:solidFill>
                  <a:srgbClr val="000066"/>
                </a:solidFill>
                <a:latin typeface="微軟正黑體" panose="020B0604030504040204" pitchFamily="34" charset="-120"/>
                <a:ea typeface="微軟正黑體" panose="020B0604030504040204" pitchFamily="34" charset="-120"/>
              </a:rPr>
              <a:t>採購訂</a:t>
            </a:r>
            <a:r>
              <a:rPr lang="zh-TW" altLang="en-US" sz="2800" b="1">
                <a:solidFill>
                  <a:srgbClr val="000066"/>
                </a:solidFill>
                <a:latin typeface="微軟正黑體" panose="020B0604030504040204" pitchFamily="34" charset="-120"/>
                <a:ea typeface="微軟正黑體" panose="020B0604030504040204" pitchFamily="34" charset="-120"/>
              </a:rPr>
              <a:t>定投標廠商資格應</a:t>
            </a:r>
            <a:r>
              <a:rPr lang="zh-TW" altLang="en-US" sz="2800" b="1" smtClean="0">
                <a:solidFill>
                  <a:srgbClr val="000066"/>
                </a:solidFill>
                <a:latin typeface="微軟正黑體" panose="020B0604030504040204" pitchFamily="34" charset="-120"/>
                <a:ea typeface="微軟正黑體" panose="020B0604030504040204" pitchFamily="34" charset="-120"/>
              </a:rPr>
              <a:t>注意事項</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
        <p:nvSpPr>
          <p:cNvPr id="8" name="Rectangle 3"/>
          <p:cNvSpPr txBox="1">
            <a:spLocks noChangeArrowheads="1"/>
          </p:cNvSpPr>
          <p:nvPr/>
        </p:nvSpPr>
        <p:spPr bwMode="auto">
          <a:xfrm>
            <a:off x="107950" y="1079499"/>
            <a:ext cx="8751888" cy="465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5113" indent="-265113" algn="just" eaLnBrk="1" hangingPunct="1">
              <a:lnSpc>
                <a:spcPts val="2900"/>
              </a:lnSpc>
              <a:spcBef>
                <a:spcPts val="0"/>
              </a:spcBef>
              <a:buClr>
                <a:srgbClr val="C00000"/>
              </a:buClr>
              <a:buSzPct val="85000"/>
              <a:buFont typeface="Wingdings" panose="05000000000000000000" pitchFamily="2" charset="2"/>
              <a:buChar char="n"/>
              <a:tabLst>
                <a:tab pos="5375275" algn="l"/>
              </a:tabLst>
              <a:defRPr/>
            </a:pPr>
            <a:r>
              <a:rPr kumimoji="0" lang="en-US" altLang="zh-TW" sz="2600" b="1" smtClean="0">
                <a:solidFill>
                  <a:srgbClr val="0000FF"/>
                </a:solidFill>
                <a:latin typeface="微軟正黑體" panose="020B0604030504040204" pitchFamily="34" charset="-120"/>
              </a:rPr>
              <a:t>《</a:t>
            </a:r>
            <a:r>
              <a:rPr kumimoji="0" lang="zh-TW" altLang="en-US" sz="2600" b="1" smtClean="0">
                <a:solidFill>
                  <a:schemeClr val="tx1"/>
                </a:solidFill>
                <a:latin typeface="微軟正黑體" panose="020B0604030504040204" pitchFamily="34" charset="-120"/>
              </a:rPr>
              <a:t>工程</a:t>
            </a:r>
            <a:r>
              <a:rPr kumimoji="0" lang="zh-TW" altLang="en-US" sz="2600" b="1">
                <a:solidFill>
                  <a:schemeClr val="tx1"/>
                </a:solidFill>
                <a:latin typeface="微軟正黑體" panose="020B0604030504040204" pitchFamily="34" charset="-120"/>
              </a:rPr>
              <a:t>技術顧問公司管理</a:t>
            </a:r>
            <a:r>
              <a:rPr kumimoji="0" lang="zh-TW" altLang="en-US" sz="2600" b="1" smtClean="0">
                <a:solidFill>
                  <a:schemeClr val="tx1"/>
                </a:solidFill>
                <a:latin typeface="微軟正黑體" panose="020B0604030504040204" pitchFamily="34" charset="-120"/>
              </a:rPr>
              <a:t>條例</a:t>
            </a:r>
            <a:r>
              <a:rPr kumimoji="0" lang="en-US" altLang="zh-TW" sz="2600" b="1" smtClean="0">
                <a:solidFill>
                  <a:srgbClr val="0000FF"/>
                </a:solidFill>
                <a:latin typeface="微軟正黑體" panose="020B0604030504040204" pitchFamily="34" charset="-120"/>
              </a:rPr>
              <a:t>》</a:t>
            </a:r>
            <a:r>
              <a:rPr kumimoji="0" lang="zh-TW" altLang="en-US" sz="2600" b="1" smtClean="0">
                <a:solidFill>
                  <a:srgbClr val="800000"/>
                </a:solidFill>
                <a:latin typeface="微軟正黑體" panose="020B0604030504040204" pitchFamily="34" charset="-120"/>
              </a:rPr>
              <a:t>第</a:t>
            </a:r>
            <a:r>
              <a:rPr kumimoji="0" lang="en-US" altLang="zh-TW" sz="2600" b="1">
                <a:solidFill>
                  <a:srgbClr val="800000"/>
                </a:solidFill>
                <a:latin typeface="微軟正黑體" panose="020B0604030504040204" pitchFamily="34" charset="-120"/>
              </a:rPr>
              <a:t>3</a:t>
            </a:r>
            <a:r>
              <a:rPr kumimoji="0" lang="zh-TW" altLang="en-US" sz="2600" b="1">
                <a:solidFill>
                  <a:srgbClr val="800000"/>
                </a:solidFill>
                <a:latin typeface="微軟正黑體" panose="020B0604030504040204" pitchFamily="34" charset="-120"/>
              </a:rPr>
              <a:t>條</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工程技術顧問公司</a:t>
            </a:r>
            <a:r>
              <a:rPr kumimoji="0" lang="zh-TW" altLang="en-US" sz="2600" b="1">
                <a:solidFill>
                  <a:srgbClr val="0000FF"/>
                </a:solidFill>
                <a:latin typeface="微軟正黑體" panose="020B0604030504040204" pitchFamily="34" charset="-120"/>
              </a:rPr>
              <a:t>，指</a:t>
            </a:r>
            <a:r>
              <a:rPr kumimoji="0" lang="zh-TW" altLang="en-US" sz="2600" b="1" u="sng">
                <a:solidFill>
                  <a:srgbClr val="0000FF"/>
                </a:solidFill>
                <a:uFill>
                  <a:solidFill>
                    <a:srgbClr val="FF0000"/>
                  </a:solidFill>
                </a:uFill>
                <a:latin typeface="微軟正黑體" panose="020B0604030504040204" pitchFamily="34" charset="-120"/>
              </a:rPr>
              <a:t>從事</a:t>
            </a:r>
            <a:r>
              <a:rPr kumimoji="0" lang="zh-TW" altLang="en-US" sz="2600" b="1">
                <a:solidFill>
                  <a:srgbClr val="0000FF"/>
                </a:solidFill>
                <a:latin typeface="微軟正黑體" panose="020B0604030504040204" pitchFamily="34" charset="-120"/>
              </a:rPr>
              <a:t>在</a:t>
            </a:r>
            <a:r>
              <a:rPr kumimoji="0" lang="zh-TW" altLang="en-US" sz="2600" b="1" u="sng">
                <a:solidFill>
                  <a:srgbClr val="0000FF"/>
                </a:solidFill>
                <a:uFill>
                  <a:solidFill>
                    <a:srgbClr val="FF0000"/>
                  </a:solidFill>
                </a:uFill>
                <a:latin typeface="微軟正黑體" panose="020B0604030504040204" pitchFamily="34" charset="-120"/>
              </a:rPr>
              <a:t>地面上下</a:t>
            </a:r>
            <a:r>
              <a:rPr kumimoji="0" lang="zh-TW" altLang="en-US" sz="2600" b="1">
                <a:solidFill>
                  <a:srgbClr val="0000FF"/>
                </a:solidFill>
                <a:latin typeface="微軟正黑體" panose="020B0604030504040204" pitchFamily="34" charset="-120"/>
              </a:rPr>
              <a:t>新建、增建、改建、</a:t>
            </a:r>
            <a:r>
              <a:rPr kumimoji="0" lang="zh-TW" altLang="en-US" sz="2600" b="1" smtClean="0">
                <a:solidFill>
                  <a:srgbClr val="0000FF"/>
                </a:solidFill>
                <a:latin typeface="微軟正黑體" panose="020B0604030504040204" pitchFamily="34" charset="-120"/>
              </a:rPr>
              <a:t>修建</a:t>
            </a:r>
            <a:r>
              <a:rPr kumimoji="0" lang="zh-TW" altLang="en-US" sz="2600" b="1">
                <a:solidFill>
                  <a:srgbClr val="0000FF"/>
                </a:solidFill>
                <a:latin typeface="微軟正黑體" panose="020B0604030504040204" pitchFamily="34" charset="-120"/>
              </a:rPr>
              <a:t>、拆除構造物與其所屬設備、改變自然環境之行為及其他</a:t>
            </a:r>
            <a:r>
              <a:rPr kumimoji="0" lang="zh-TW" altLang="en-US" sz="2600" b="1" u="sng">
                <a:solidFill>
                  <a:srgbClr val="0000FF"/>
                </a:solidFill>
                <a:latin typeface="微軟正黑體" panose="020B0604030504040204" pitchFamily="34" charset="-120"/>
              </a:rPr>
              <a:t>經主管機關</a:t>
            </a:r>
            <a:r>
              <a:rPr kumimoji="0" lang="zh-TW" altLang="en-US" sz="2600" b="1" u="sng" smtClean="0">
                <a:solidFill>
                  <a:srgbClr val="0000FF"/>
                </a:solidFill>
                <a:latin typeface="微軟正黑體" panose="020B0604030504040204" pitchFamily="34" charset="-120"/>
              </a:rPr>
              <a:t>認定</a:t>
            </a:r>
            <a:r>
              <a:rPr kumimoji="0" lang="zh-TW" altLang="en-US" sz="2600" b="1" u="sng">
                <a:solidFill>
                  <a:srgbClr val="0000FF"/>
                </a:solidFill>
                <a:latin typeface="微軟正黑體" panose="020B0604030504040204" pitchFamily="34" charset="-120"/>
              </a:rPr>
              <a:t>工程之技術服務事項，</a:t>
            </a:r>
            <a:r>
              <a:rPr kumimoji="0" lang="zh-TW" altLang="en-US" sz="2600" b="1" u="sng">
                <a:solidFill>
                  <a:srgbClr val="0000FF"/>
                </a:solidFill>
                <a:uFill>
                  <a:solidFill>
                    <a:srgbClr val="FF0000"/>
                  </a:solidFill>
                </a:uFill>
                <a:latin typeface="微軟正黑體" panose="020B0604030504040204" pitchFamily="34" charset="-120"/>
              </a:rPr>
              <a:t>包括規劃與可行性研究、基本設計、細部設計、協辦招標與決標、施工監造、專案管理及其相關技術性服務之公司</a:t>
            </a:r>
            <a:r>
              <a:rPr kumimoji="0" lang="zh-TW" altLang="en-US" sz="2600" b="1">
                <a:solidFill>
                  <a:srgbClr val="0000FF"/>
                </a:solidFill>
                <a:latin typeface="微軟正黑體" panose="020B0604030504040204" pitchFamily="34" charset="-120"/>
              </a:rPr>
              <a:t>。」</a:t>
            </a:r>
            <a:r>
              <a:rPr kumimoji="0" lang="zh-TW" altLang="en-US" sz="2600" b="1" smtClean="0">
                <a:solidFill>
                  <a:srgbClr val="0000FF"/>
                </a:solidFill>
                <a:latin typeface="微軟正黑體" panose="020B0604030504040204" pitchFamily="34" charset="-120"/>
              </a:rPr>
              <a:t>及</a:t>
            </a:r>
            <a:endParaRPr kumimoji="0" lang="en-US" altLang="zh-TW" sz="2600" b="1" smtClean="0">
              <a:solidFill>
                <a:srgbClr val="0000FF"/>
              </a:solidFill>
              <a:latin typeface="微軟正黑體" panose="020B0604030504040204" pitchFamily="34" charset="-120"/>
            </a:endParaRPr>
          </a:p>
          <a:p>
            <a:pPr marL="265113" indent="3175" algn="just" eaLnBrk="1" hangingPunct="1">
              <a:lnSpc>
                <a:spcPts val="2900"/>
              </a:lnSpc>
              <a:spcBef>
                <a:spcPts val="0"/>
              </a:spcBef>
              <a:buClr>
                <a:srgbClr val="000066"/>
              </a:buClr>
              <a:buSzPct val="85000"/>
              <a:buFont typeface="Wingdings 2" panose="05020102010507070707" pitchFamily="18" charset="2"/>
              <a:buNone/>
              <a:tabLst>
                <a:tab pos="5375275" algn="l"/>
              </a:tabLst>
              <a:defRPr/>
            </a:pPr>
            <a:endParaRPr kumimoji="0" lang="en-US" altLang="zh-TW" sz="2600" b="1" smtClean="0">
              <a:solidFill>
                <a:srgbClr val="800000"/>
              </a:solidFill>
              <a:latin typeface="微軟正黑體" panose="020B0604030504040204" pitchFamily="34" charset="-120"/>
            </a:endParaRPr>
          </a:p>
          <a:p>
            <a:pPr marL="265113" indent="3175" algn="just" eaLnBrk="1" hangingPunct="1">
              <a:lnSpc>
                <a:spcPts val="2900"/>
              </a:lnSpc>
              <a:spcBef>
                <a:spcPts val="0"/>
              </a:spcBef>
              <a:buClr>
                <a:srgbClr val="000066"/>
              </a:buClr>
              <a:buSzPct val="85000"/>
              <a:buFont typeface="Wingdings 2" panose="05020102010507070707" pitchFamily="18" charset="2"/>
              <a:buNone/>
              <a:tabLst>
                <a:tab pos="5375275" algn="l"/>
              </a:tabLst>
              <a:defRPr/>
            </a:pPr>
            <a:r>
              <a:rPr kumimoji="0" lang="zh-TW" altLang="en-US" sz="2600" b="1" smtClean="0">
                <a:solidFill>
                  <a:srgbClr val="800000"/>
                </a:solidFill>
                <a:latin typeface="微軟正黑體" panose="020B0604030504040204" pitchFamily="34" charset="-120"/>
              </a:rPr>
              <a:t>第</a:t>
            </a:r>
            <a:r>
              <a:rPr kumimoji="0" lang="en-US" altLang="zh-TW" sz="2600" b="1">
                <a:solidFill>
                  <a:srgbClr val="800000"/>
                </a:solidFill>
                <a:latin typeface="微軟正黑體" panose="020B0604030504040204" pitchFamily="34" charset="-120"/>
              </a:rPr>
              <a:t>4</a:t>
            </a:r>
            <a:r>
              <a:rPr kumimoji="0" lang="zh-TW" altLang="en-US" sz="2600" b="1" smtClean="0">
                <a:solidFill>
                  <a:srgbClr val="800000"/>
                </a:solidFill>
                <a:latin typeface="微軟正黑體" panose="020B0604030504040204" pitchFamily="34" charset="-120"/>
              </a:rPr>
              <a:t>條</a:t>
            </a:r>
            <a:r>
              <a:rPr kumimoji="0" lang="zh-TW" altLang="en-US" sz="2600" b="1" smtClean="0">
                <a:solidFill>
                  <a:srgbClr val="0000FF"/>
                </a:solidFill>
                <a:latin typeface="微軟正黑體" panose="020B0604030504040204" pitchFamily="34" charset="-120"/>
              </a:rPr>
              <a:t>：「</a:t>
            </a:r>
            <a:r>
              <a:rPr kumimoji="0" lang="zh-TW" altLang="en-US" sz="2600" b="1" u="sng">
                <a:solidFill>
                  <a:srgbClr val="0000FF"/>
                </a:solidFill>
                <a:latin typeface="微軟正黑體" panose="020B0604030504040204" pitchFamily="34" charset="-120"/>
              </a:rPr>
              <a:t>工程技術</a:t>
            </a:r>
            <a:r>
              <a:rPr kumimoji="0" lang="zh-TW" altLang="en-US" sz="2600" b="1" u="sng">
                <a:solidFill>
                  <a:srgbClr val="0000FF"/>
                </a:solidFill>
                <a:uFill>
                  <a:solidFill>
                    <a:srgbClr val="FF0000"/>
                  </a:solidFill>
                </a:uFill>
                <a:latin typeface="微軟正黑體" panose="020B0604030504040204" pitchFamily="34" charset="-120"/>
              </a:rPr>
              <a:t>顧問公司</a:t>
            </a:r>
            <a:r>
              <a:rPr kumimoji="0" lang="zh-TW" altLang="en-US" sz="2600" b="1" u="sng">
                <a:solidFill>
                  <a:srgbClr val="0000FF"/>
                </a:solidFill>
                <a:latin typeface="微軟正黑體" panose="020B0604030504040204" pitchFamily="34" charset="-120"/>
              </a:rPr>
              <a:t>登記之</a:t>
            </a:r>
            <a:r>
              <a:rPr kumimoji="0" lang="zh-TW" altLang="en-US" sz="2600" b="1" u="sng">
                <a:solidFill>
                  <a:srgbClr val="0000FF"/>
                </a:solidFill>
                <a:uFill>
                  <a:solidFill>
                    <a:srgbClr val="FF0000"/>
                  </a:solidFill>
                </a:uFill>
                <a:latin typeface="微軟正黑體" panose="020B0604030504040204" pitchFamily="34" charset="-120"/>
              </a:rPr>
              <a:t>營業範圍</a:t>
            </a:r>
            <a:r>
              <a:rPr kumimoji="0" lang="zh-TW" altLang="en-US" sz="2600" b="1">
                <a:solidFill>
                  <a:srgbClr val="0000FF"/>
                </a:solidFill>
                <a:latin typeface="微軟正黑體" panose="020B0604030504040204" pitchFamily="34" charset="-120"/>
              </a:rPr>
              <a:t>，得包括</a:t>
            </a:r>
            <a:r>
              <a:rPr kumimoji="0" lang="zh-TW" altLang="en-US" sz="2600" b="1" u="sng">
                <a:solidFill>
                  <a:srgbClr val="0000FF"/>
                </a:solidFill>
                <a:uFill>
                  <a:solidFill>
                    <a:srgbClr val="FF0000"/>
                  </a:solidFill>
                </a:uFill>
                <a:latin typeface="微軟正黑體" panose="020B0604030504040204" pitchFamily="34" charset="-120"/>
              </a:rPr>
              <a:t>土木</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水利</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結構</a:t>
            </a:r>
            <a:r>
              <a:rPr kumimoji="0" lang="zh-TW" altLang="en-US" sz="2600" b="1" smtClean="0">
                <a:solidFill>
                  <a:srgbClr val="0000FF"/>
                </a:solidFill>
                <a:latin typeface="微軟正黑體" panose="020B0604030504040204" pitchFamily="34" charset="-120"/>
              </a:rPr>
              <a:t>工程</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大地</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測量</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環境</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都市計畫</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機械</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冷凍空調</a:t>
            </a:r>
            <a:r>
              <a:rPr kumimoji="0" lang="zh-TW" altLang="en-US" sz="2600" b="1">
                <a:solidFill>
                  <a:srgbClr val="0000FF"/>
                </a:solidFill>
                <a:latin typeface="微軟正黑體" panose="020B0604030504040204" pitchFamily="34" charset="-120"/>
              </a:rPr>
              <a:t>工程</a:t>
            </a:r>
            <a:r>
              <a:rPr kumimoji="0" lang="zh-TW" altLang="en-US" sz="2600" b="1" smtClean="0">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電機</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電子</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化學</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工業</a:t>
            </a:r>
            <a:r>
              <a:rPr kumimoji="0" lang="zh-TW" altLang="en-US" sz="2600" b="1">
                <a:solidFill>
                  <a:srgbClr val="0000FF"/>
                </a:solidFill>
                <a:latin typeface="微軟正黑體" panose="020B0604030504040204" pitchFamily="34" charset="-120"/>
              </a:rPr>
              <a:t>工程、</a:t>
            </a:r>
            <a:r>
              <a:rPr kumimoji="0" lang="zh-TW" altLang="en-US" sz="2600" b="1" u="sng">
                <a:solidFill>
                  <a:srgbClr val="0000FF"/>
                </a:solidFill>
                <a:uFill>
                  <a:solidFill>
                    <a:srgbClr val="FF0000"/>
                  </a:solidFill>
                </a:uFill>
                <a:latin typeface="微軟正黑體" panose="020B0604030504040204" pitchFamily="34" charset="-120"/>
              </a:rPr>
              <a:t>工業安全</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水土保持</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應用地質</a:t>
            </a:r>
            <a:r>
              <a:rPr kumimoji="0" lang="zh-TW" altLang="en-US" sz="2600" b="1">
                <a:solidFill>
                  <a:srgbClr val="0000FF"/>
                </a:solidFill>
                <a:latin typeface="微軟正黑體" panose="020B0604030504040204" pitchFamily="34" charset="-120"/>
              </a:rPr>
              <a:t>、</a:t>
            </a:r>
            <a:r>
              <a:rPr kumimoji="0" lang="zh-TW" altLang="en-US" sz="2600" b="1" u="sng">
                <a:solidFill>
                  <a:srgbClr val="0000FF"/>
                </a:solidFill>
                <a:uFill>
                  <a:solidFill>
                    <a:srgbClr val="FF0000"/>
                  </a:solidFill>
                </a:uFill>
                <a:latin typeface="微軟正黑體" panose="020B0604030504040204" pitchFamily="34" charset="-120"/>
              </a:rPr>
              <a:t>交通</a:t>
            </a:r>
            <a:r>
              <a:rPr kumimoji="0" lang="zh-TW" altLang="en-US" sz="2600" b="1">
                <a:solidFill>
                  <a:srgbClr val="0000FF"/>
                </a:solidFill>
                <a:latin typeface="微軟正黑體" panose="020B0604030504040204" pitchFamily="34" charset="-120"/>
              </a:rPr>
              <a:t>工程及其他經</a:t>
            </a:r>
            <a:r>
              <a:rPr kumimoji="0" lang="zh-TW" altLang="en-US" sz="2600" b="1" u="sng">
                <a:solidFill>
                  <a:srgbClr val="0000FF"/>
                </a:solidFill>
                <a:uFill>
                  <a:solidFill>
                    <a:srgbClr val="FF0000"/>
                  </a:solidFill>
                </a:uFill>
                <a:latin typeface="微軟正黑體" panose="020B0604030504040204" pitchFamily="34" charset="-120"/>
              </a:rPr>
              <a:t>主管機關認定科別之工程技術事項</a:t>
            </a:r>
            <a:r>
              <a:rPr kumimoji="0" lang="zh-TW" altLang="en-US" sz="2600" b="1">
                <a:solidFill>
                  <a:srgbClr val="0000FF"/>
                </a:solidFill>
                <a:latin typeface="微軟正黑體" panose="020B0604030504040204" pitchFamily="34" charset="-120"/>
              </a:rPr>
              <a:t>。</a:t>
            </a:r>
            <a:r>
              <a:rPr kumimoji="0" lang="zh-TW" altLang="en-US" sz="2600" b="1" smtClean="0">
                <a:solidFill>
                  <a:srgbClr val="0000FF"/>
                </a:solidFill>
                <a:latin typeface="微軟正黑體" panose="020B0604030504040204" pitchFamily="34" charset="-120"/>
              </a:rPr>
              <a:t>」</a:t>
            </a:r>
            <a:endParaRPr kumimoji="0" lang="en-US" altLang="zh-TW" sz="2600" b="1" smtClean="0">
              <a:solidFill>
                <a:srgbClr val="0000FF"/>
              </a:solidFill>
              <a:latin typeface="微軟正黑體" panose="020B0604030504040204" pitchFamily="34" charset="-120"/>
            </a:endParaRPr>
          </a:p>
        </p:txBody>
      </p:sp>
      <p:sp>
        <p:nvSpPr>
          <p:cNvPr id="7" name="文字方塊 6"/>
          <p:cNvSpPr txBox="1"/>
          <p:nvPr/>
        </p:nvSpPr>
        <p:spPr>
          <a:xfrm>
            <a:off x="8096731" y="184407"/>
            <a:ext cx="1047269" cy="523220"/>
          </a:xfrm>
          <a:prstGeom prst="rect">
            <a:avLst/>
          </a:prstGeom>
          <a:noFill/>
        </p:spPr>
        <p:txBody>
          <a:bodyPr wrap="square">
            <a:spAutoFit/>
          </a:bodyPr>
          <a:lstStyle/>
          <a:p>
            <a:pPr>
              <a:defRPr/>
            </a:pPr>
            <a:r>
              <a:rPr kumimoji="0" lang="zh-TW" altLang="en-US" sz="2800" b="1">
                <a:solidFill>
                  <a:srgbClr val="800000"/>
                </a:solidFill>
                <a:latin typeface="微軟正黑體" panose="020B0604030504040204" pitchFamily="34" charset="-120"/>
                <a:ea typeface="微軟正黑體" panose="020B0604030504040204" pitchFamily="34" charset="-120"/>
              </a:rPr>
              <a:t>法源</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3450321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96</a:t>
            </a:fld>
            <a:endParaRPr lang="en-US" altLang="zh-TW" sz="1400">
              <a:solidFill>
                <a:srgbClr val="AD1F1F"/>
              </a:solidFill>
              <a:latin typeface="Times New Roman" panose="02020603050405020304" pitchFamily="18" charset="0"/>
            </a:endParaRPr>
          </a:p>
        </p:txBody>
      </p:sp>
      <p:sp>
        <p:nvSpPr>
          <p:cNvPr id="8" name="Rectangle 3"/>
          <p:cNvSpPr txBox="1">
            <a:spLocks noChangeArrowheads="1"/>
          </p:cNvSpPr>
          <p:nvPr/>
        </p:nvSpPr>
        <p:spPr bwMode="auto">
          <a:xfrm>
            <a:off x="179512" y="188640"/>
            <a:ext cx="8680326" cy="66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5113" indent="-265113" algn="just" eaLnBrk="1" hangingPunct="1">
              <a:spcBef>
                <a:spcPts val="0"/>
              </a:spcBef>
              <a:buClr>
                <a:srgbClr val="C00000"/>
              </a:buClr>
              <a:buSzPct val="85000"/>
              <a:buFont typeface="Wingdings" panose="05000000000000000000" pitchFamily="2" charset="2"/>
              <a:buChar char="n"/>
              <a:tabLst>
                <a:tab pos="5375275" algn="l"/>
              </a:tabLst>
              <a:defRPr/>
            </a:pP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建築法</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800000"/>
                </a:solidFill>
                <a:latin typeface="微軟正黑體" panose="020B0604030504040204" pitchFamily="34" charset="-120"/>
              </a:rPr>
              <a:t>第</a:t>
            </a:r>
            <a:r>
              <a:rPr kumimoji="0" lang="en-US" altLang="zh-TW" sz="2800" b="1" smtClean="0">
                <a:solidFill>
                  <a:srgbClr val="800000"/>
                </a:solidFill>
                <a:latin typeface="微軟正黑體" panose="020B0604030504040204" pitchFamily="34" charset="-120"/>
              </a:rPr>
              <a:t>13</a:t>
            </a:r>
            <a:r>
              <a:rPr kumimoji="0" lang="zh-TW" altLang="en-US" sz="2800" b="1" smtClean="0">
                <a:solidFill>
                  <a:srgbClr val="800000"/>
                </a:solidFill>
                <a:latin typeface="微軟正黑體" panose="020B0604030504040204" pitchFamily="34" charset="-120"/>
              </a:rPr>
              <a:t>條第</a:t>
            </a:r>
            <a:r>
              <a:rPr kumimoji="0" lang="en-US" altLang="zh-TW" sz="2800" b="1" smtClean="0">
                <a:solidFill>
                  <a:srgbClr val="800000"/>
                </a:solidFill>
                <a:latin typeface="微軟正黑體" panose="020B0604030504040204" pitchFamily="34" charset="-120"/>
              </a:rPr>
              <a:t>1~2</a:t>
            </a:r>
            <a:r>
              <a:rPr kumimoji="0" lang="zh-TW" altLang="en-US" sz="2800" b="1" smtClean="0">
                <a:solidFill>
                  <a:srgbClr val="800000"/>
                </a:solidFill>
                <a:latin typeface="微軟正黑體" panose="020B0604030504040204" pitchFamily="34" charset="-120"/>
              </a:rPr>
              <a:t>項</a:t>
            </a:r>
            <a:r>
              <a:rPr kumimoji="0" lang="zh-TW" altLang="en-US" sz="2800" b="1" smtClean="0">
                <a:solidFill>
                  <a:srgbClr val="0000FF"/>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a:p>
            <a:pPr marL="0" indent="265113" algn="just" eaLnBrk="1" hangingPunct="1">
              <a:spcBef>
                <a:spcPts val="0"/>
              </a:spcBef>
              <a:buClr>
                <a:srgbClr val="C00000"/>
              </a:buClr>
              <a:buSzPct val="85000"/>
              <a:buFont typeface="Wingdings 2" panose="05020102010507070707" pitchFamily="18" charset="2"/>
              <a:buNone/>
              <a:tabLst>
                <a:tab pos="5375275" algn="l"/>
              </a:tabLst>
              <a:defRPr/>
            </a:pPr>
            <a:r>
              <a:rPr kumimoji="0" lang="zh-TW" altLang="en-US" sz="2800" b="1" smtClean="0">
                <a:solidFill>
                  <a:srgbClr val="0000FF"/>
                </a:solidFill>
                <a:latin typeface="微軟正黑體" panose="020B0604030504040204" pitchFamily="34" charset="-120"/>
              </a:rPr>
              <a:t>本</a:t>
            </a:r>
            <a:r>
              <a:rPr kumimoji="0" lang="zh-TW" altLang="en-US" sz="2800" b="1">
                <a:solidFill>
                  <a:srgbClr val="0000FF"/>
                </a:solidFill>
                <a:latin typeface="微軟正黑體" panose="020B0604030504040204" pitchFamily="34" charset="-120"/>
              </a:rPr>
              <a:t>法所稱</a:t>
            </a:r>
            <a:r>
              <a:rPr kumimoji="0" lang="zh-TW" altLang="en-US" sz="2800" b="1" u="sng">
                <a:solidFill>
                  <a:srgbClr val="0000FF"/>
                </a:solidFill>
                <a:uFill>
                  <a:solidFill>
                    <a:srgbClr val="006600"/>
                  </a:solidFill>
                </a:uFill>
                <a:latin typeface="微軟正黑體" panose="020B0604030504040204" pitchFamily="34" charset="-120"/>
              </a:rPr>
              <a:t>建築物設計人及監造人為建築師</a:t>
            </a:r>
            <a:r>
              <a:rPr kumimoji="0" lang="zh-TW" altLang="en-US" sz="2800" b="1">
                <a:solidFill>
                  <a:srgbClr val="0000FF"/>
                </a:solidFill>
                <a:latin typeface="微軟正黑體" panose="020B0604030504040204" pitchFamily="34" charset="-120"/>
              </a:rPr>
              <a:t>，以依法登記</a:t>
            </a:r>
            <a:r>
              <a:rPr kumimoji="0" lang="zh-TW" altLang="en-US" sz="2800" b="1" u="sng">
                <a:solidFill>
                  <a:srgbClr val="0000FF"/>
                </a:solidFill>
                <a:uFill>
                  <a:solidFill>
                    <a:srgbClr val="006600"/>
                  </a:solidFill>
                </a:uFill>
                <a:latin typeface="微軟正黑體" panose="020B0604030504040204" pitchFamily="34" charset="-120"/>
              </a:rPr>
              <a:t>開業之建築師為限</a:t>
            </a:r>
            <a:r>
              <a:rPr kumimoji="0" lang="zh-TW" altLang="en-US" sz="2800" b="1">
                <a:solidFill>
                  <a:srgbClr val="0000FF"/>
                </a:solidFill>
                <a:latin typeface="微軟正黑體" panose="020B0604030504040204" pitchFamily="34" charset="-120"/>
              </a:rPr>
              <a:t>。但有關建築物結構及設備等專業工程部分，</a:t>
            </a:r>
            <a:r>
              <a:rPr kumimoji="0" lang="zh-TW" altLang="en-US" sz="2800" b="1" u="sng">
                <a:solidFill>
                  <a:srgbClr val="0000FF"/>
                </a:solidFill>
                <a:uFill>
                  <a:solidFill>
                    <a:srgbClr val="006600"/>
                  </a:solidFill>
                </a:uFill>
                <a:latin typeface="微軟正黑體" panose="020B0604030504040204" pitchFamily="34" charset="-120"/>
              </a:rPr>
              <a:t>除五層以下非供公眾使用之建築物外</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006600"/>
                  </a:solidFill>
                </a:uFill>
                <a:latin typeface="微軟正黑體" panose="020B0604030504040204" pitchFamily="34" charset="-120"/>
              </a:rPr>
              <a:t>應</a:t>
            </a:r>
            <a:r>
              <a:rPr kumimoji="0" lang="zh-TW" altLang="en-US" sz="2800" b="1">
                <a:solidFill>
                  <a:srgbClr val="0000FF"/>
                </a:solidFill>
                <a:uFill>
                  <a:solidFill>
                    <a:srgbClr val="006600"/>
                  </a:solidFill>
                </a:uFill>
                <a:latin typeface="微軟正黑體" panose="020B0604030504040204" pitchFamily="34" charset="-120"/>
              </a:rPr>
              <a:t>由</a:t>
            </a:r>
            <a:r>
              <a:rPr kumimoji="0" lang="zh-TW" altLang="en-US" sz="2800" b="1">
                <a:solidFill>
                  <a:srgbClr val="0000FF"/>
                </a:solidFill>
                <a:latin typeface="微軟正黑體" panose="020B0604030504040204" pitchFamily="34" charset="-120"/>
              </a:rPr>
              <a:t>承辦建築師</a:t>
            </a:r>
            <a:r>
              <a:rPr kumimoji="0" lang="zh-TW" altLang="en-US" sz="2800" b="1" u="sng">
                <a:solidFill>
                  <a:srgbClr val="0000FF"/>
                </a:solidFill>
                <a:uFill>
                  <a:solidFill>
                    <a:srgbClr val="006600"/>
                  </a:solidFill>
                </a:uFill>
                <a:latin typeface="微軟正黑體" panose="020B0604030504040204" pitchFamily="34" charset="-120"/>
              </a:rPr>
              <a:t>交由依法登記開業之專業工業技師負責辦理，建築師並負連帶責任</a:t>
            </a:r>
            <a:r>
              <a:rPr kumimoji="0" lang="zh-TW" altLang="en-US" sz="2800" b="1" smtClean="0">
                <a:solidFill>
                  <a:srgbClr val="0000FF"/>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a:p>
            <a:pPr marL="0" indent="265113" algn="just" eaLnBrk="1" hangingPunct="1">
              <a:spcBef>
                <a:spcPts val="0"/>
              </a:spcBef>
              <a:buClr>
                <a:srgbClr val="C00000"/>
              </a:buClr>
              <a:buSzPct val="85000"/>
              <a:buFont typeface="Wingdings 2" panose="05020102010507070707" pitchFamily="18" charset="2"/>
              <a:buNone/>
              <a:tabLst>
                <a:tab pos="5375275" algn="l"/>
              </a:tabLst>
              <a:defRPr/>
            </a:pPr>
            <a:r>
              <a:rPr kumimoji="0" lang="zh-TW" altLang="en-US" sz="2800" b="1" u="sng">
                <a:solidFill>
                  <a:srgbClr val="0000FF"/>
                </a:solidFill>
                <a:uFill>
                  <a:solidFill>
                    <a:srgbClr val="006600"/>
                  </a:solidFill>
                </a:uFill>
                <a:latin typeface="微軟正黑體" panose="020B0604030504040204" pitchFamily="34" charset="-120"/>
              </a:rPr>
              <a:t>公有建築物之設計人及監造人</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006600"/>
                  </a:solidFill>
                </a:uFill>
                <a:latin typeface="微軟正黑體" panose="020B0604030504040204" pitchFamily="34" charset="-120"/>
              </a:rPr>
              <a:t>得由起造之</a:t>
            </a:r>
            <a:r>
              <a:rPr kumimoji="0" lang="zh-TW" altLang="en-US" sz="2800" b="1">
                <a:solidFill>
                  <a:srgbClr val="0000FF"/>
                </a:solidFill>
                <a:latin typeface="微軟正黑體" panose="020B0604030504040204" pitchFamily="34" charset="-120"/>
              </a:rPr>
              <a:t>政府</a:t>
            </a:r>
            <a:r>
              <a:rPr kumimoji="0" lang="zh-TW" altLang="en-US" sz="2800" b="1" u="sng">
                <a:solidFill>
                  <a:srgbClr val="0000FF"/>
                </a:solidFill>
                <a:uFill>
                  <a:solidFill>
                    <a:srgbClr val="006600"/>
                  </a:solidFill>
                </a:uFill>
                <a:latin typeface="微軟正黑體" panose="020B0604030504040204" pitchFamily="34" charset="-120"/>
              </a:rPr>
              <a:t>機關</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006600"/>
                  </a:solidFill>
                </a:uFill>
                <a:latin typeface="微軟正黑體" panose="020B0604030504040204" pitchFamily="34" charset="-120"/>
              </a:rPr>
              <a:t>公營事業機構</a:t>
            </a:r>
            <a:r>
              <a:rPr kumimoji="0" lang="zh-TW" altLang="en-US" sz="2800" b="1">
                <a:solidFill>
                  <a:srgbClr val="0000FF"/>
                </a:solidFill>
                <a:latin typeface="微軟正黑體" panose="020B0604030504040204" pitchFamily="34" charset="-120"/>
              </a:rPr>
              <a:t>或</a:t>
            </a:r>
            <a:r>
              <a:rPr kumimoji="0" lang="zh-TW" altLang="en-US" sz="2800" b="1" u="sng">
                <a:solidFill>
                  <a:srgbClr val="0000FF"/>
                </a:solidFill>
                <a:uFill>
                  <a:solidFill>
                    <a:srgbClr val="006600"/>
                  </a:solidFill>
                </a:uFill>
                <a:latin typeface="微軟正黑體" panose="020B0604030504040204" pitchFamily="34" charset="-120"/>
              </a:rPr>
              <a:t>自治團體</a:t>
            </a:r>
            <a:r>
              <a:rPr kumimoji="0" lang="zh-TW" altLang="en-US" sz="2800" b="1">
                <a:solidFill>
                  <a:srgbClr val="0000FF"/>
                </a:solidFill>
                <a:latin typeface="微軟正黑體" panose="020B0604030504040204" pitchFamily="34" charset="-120"/>
              </a:rPr>
              <a:t>內，</a:t>
            </a:r>
            <a:r>
              <a:rPr kumimoji="0" lang="zh-TW" altLang="en-US" sz="2800" b="1" u="sng">
                <a:solidFill>
                  <a:srgbClr val="0000FF"/>
                </a:solidFill>
                <a:uFill>
                  <a:solidFill>
                    <a:srgbClr val="006600"/>
                  </a:solidFill>
                </a:uFill>
                <a:latin typeface="微軟正黑體" panose="020B0604030504040204" pitchFamily="34" charset="-120"/>
              </a:rPr>
              <a:t>依法取得建築師或專業工業技師證書者任之</a:t>
            </a:r>
            <a:r>
              <a:rPr kumimoji="0" lang="zh-TW" altLang="en-US" sz="2800" b="1" smtClean="0">
                <a:solidFill>
                  <a:srgbClr val="0000FF"/>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a:p>
            <a:pPr marL="265113" indent="-265113" algn="just" eaLnBrk="1" hangingPunct="1">
              <a:spcBef>
                <a:spcPts val="600"/>
              </a:spcBef>
              <a:buClr>
                <a:srgbClr val="C00000"/>
              </a:buClr>
              <a:buSzPct val="85000"/>
              <a:buFont typeface="Wingdings" panose="05000000000000000000" pitchFamily="2" charset="2"/>
              <a:buChar char="n"/>
              <a:tabLst>
                <a:tab pos="5375275" algn="l"/>
              </a:tabLst>
              <a:defRPr/>
            </a:pP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建築法</a:t>
            </a:r>
            <a:r>
              <a:rPr kumimoji="0" lang="en-US" altLang="zh-TW" sz="2800" b="1">
                <a:solidFill>
                  <a:srgbClr val="0000FF"/>
                </a:solidFill>
                <a:latin typeface="微軟正黑體" panose="020B0604030504040204" pitchFamily="34" charset="-120"/>
              </a:rPr>
              <a:t>》</a:t>
            </a:r>
            <a:r>
              <a:rPr kumimoji="0" lang="zh-TW" altLang="en-US" sz="2800" b="1" smtClean="0">
                <a:solidFill>
                  <a:srgbClr val="800000"/>
                </a:solidFill>
                <a:latin typeface="微軟正黑體" panose="020B0604030504040204" pitchFamily="34" charset="-120"/>
              </a:rPr>
              <a:t>第</a:t>
            </a:r>
            <a:r>
              <a:rPr kumimoji="0" lang="en-US" altLang="zh-TW" sz="2800" b="1" smtClean="0">
                <a:solidFill>
                  <a:srgbClr val="800000"/>
                </a:solidFill>
                <a:latin typeface="微軟正黑體" panose="020B0604030504040204" pitchFamily="34" charset="-120"/>
              </a:rPr>
              <a:t>4</a:t>
            </a:r>
            <a:r>
              <a:rPr kumimoji="0" lang="zh-TW" altLang="en-US" sz="2800" b="1">
                <a:solidFill>
                  <a:srgbClr val="800000"/>
                </a:solidFill>
                <a:latin typeface="微軟正黑體" panose="020B0604030504040204" pitchFamily="34" charset="-120"/>
              </a:rPr>
              <a:t>條</a:t>
            </a:r>
            <a:r>
              <a:rPr kumimoji="0" lang="zh-TW" altLang="en-US" sz="2800" b="1">
                <a:solidFill>
                  <a:srgbClr val="0000FF"/>
                </a:solidFill>
                <a:latin typeface="微軟正黑體" panose="020B0604030504040204" pitchFamily="34" charset="-120"/>
              </a:rPr>
              <a:t>：本法所稱</a:t>
            </a:r>
            <a:r>
              <a:rPr kumimoji="0" lang="zh-TW" altLang="en-US" sz="2800" b="1" u="sng">
                <a:solidFill>
                  <a:srgbClr val="0000FF"/>
                </a:solidFill>
                <a:uFill>
                  <a:solidFill>
                    <a:srgbClr val="006600"/>
                  </a:solidFill>
                </a:uFill>
                <a:latin typeface="微軟正黑體" panose="020B0604030504040204" pitchFamily="34" charset="-120"/>
              </a:rPr>
              <a:t>建築物</a:t>
            </a:r>
            <a:r>
              <a:rPr kumimoji="0" lang="zh-TW" altLang="en-US" sz="2800" b="1">
                <a:solidFill>
                  <a:srgbClr val="0000FF"/>
                </a:solidFill>
                <a:latin typeface="微軟正黑體" panose="020B0604030504040204" pitchFamily="34" charset="-120"/>
              </a:rPr>
              <a:t>，為</a:t>
            </a:r>
            <a:r>
              <a:rPr kumimoji="0" lang="zh-TW" altLang="en-US" sz="2800" b="1" u="sng">
                <a:solidFill>
                  <a:srgbClr val="0000FF"/>
                </a:solidFill>
                <a:uFill>
                  <a:solidFill>
                    <a:srgbClr val="006600"/>
                  </a:solidFill>
                </a:uFill>
                <a:latin typeface="微軟正黑體" panose="020B0604030504040204" pitchFamily="34" charset="-120"/>
              </a:rPr>
              <a:t>定著於土地上</a:t>
            </a:r>
            <a:r>
              <a:rPr kumimoji="0" lang="zh-TW" altLang="en-US" sz="2800" b="1">
                <a:solidFill>
                  <a:srgbClr val="0000FF"/>
                </a:solidFill>
                <a:latin typeface="微軟正黑體" panose="020B0604030504040204" pitchFamily="34" charset="-120"/>
              </a:rPr>
              <a:t>或</a:t>
            </a:r>
            <a:r>
              <a:rPr kumimoji="0" lang="zh-TW" altLang="en-US" sz="2800" b="1" u="sng">
                <a:solidFill>
                  <a:srgbClr val="0000FF"/>
                </a:solidFill>
                <a:uFill>
                  <a:solidFill>
                    <a:srgbClr val="006600"/>
                  </a:solidFill>
                </a:uFill>
                <a:latin typeface="微軟正黑體" panose="020B0604030504040204" pitchFamily="34" charset="-120"/>
              </a:rPr>
              <a:t>地面下具有頂蓋</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006600"/>
                  </a:solidFill>
                </a:uFill>
                <a:latin typeface="微軟正黑體" panose="020B0604030504040204" pitchFamily="34" charset="-120"/>
              </a:rPr>
              <a:t>樑柱或牆壁</a:t>
            </a:r>
            <a:r>
              <a:rPr kumimoji="0" lang="zh-TW" altLang="en-US" sz="2800" b="1">
                <a:solidFill>
                  <a:srgbClr val="0000FF"/>
                </a:solidFill>
                <a:latin typeface="微軟正黑體" panose="020B0604030504040204" pitchFamily="34" charset="-120"/>
              </a:rPr>
              <a:t>，供個人或公眾使用之構造物或雜項工作物。</a:t>
            </a:r>
            <a:endParaRPr kumimoji="0" lang="en-US" altLang="zh-TW" sz="2800" b="1" smtClean="0">
              <a:solidFill>
                <a:srgbClr val="0000FF"/>
              </a:solidFill>
              <a:latin typeface="微軟正黑體" panose="020B0604030504040204" pitchFamily="34" charset="-120"/>
            </a:endParaRPr>
          </a:p>
          <a:p>
            <a:pPr marL="265113" indent="-265113" algn="just" eaLnBrk="1" hangingPunct="1">
              <a:spcBef>
                <a:spcPts val="600"/>
              </a:spcBef>
              <a:buClr>
                <a:srgbClr val="C00000"/>
              </a:buClr>
              <a:buSzPct val="85000"/>
              <a:buFont typeface="Wingdings" panose="05000000000000000000" pitchFamily="2" charset="2"/>
              <a:buChar char="n"/>
              <a:tabLst>
                <a:tab pos="5375275" algn="l"/>
              </a:tabLst>
              <a:defRPr/>
            </a:pPr>
            <a:r>
              <a:rPr kumimoji="0" lang="en-US" altLang="zh-TW" sz="2800" b="1" smtClean="0">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建築法</a:t>
            </a:r>
            <a:r>
              <a:rPr kumimoji="0" lang="en-US" altLang="zh-TW" sz="2800" b="1">
                <a:solidFill>
                  <a:srgbClr val="0000FF"/>
                </a:solidFill>
                <a:latin typeface="微軟正黑體" panose="020B0604030504040204" pitchFamily="34" charset="-120"/>
              </a:rPr>
              <a:t>》</a:t>
            </a:r>
            <a:r>
              <a:rPr kumimoji="0" lang="zh-TW" altLang="en-US" sz="2800" b="1">
                <a:solidFill>
                  <a:srgbClr val="800000"/>
                </a:solidFill>
                <a:latin typeface="微軟正黑體" panose="020B0604030504040204" pitchFamily="34" charset="-120"/>
              </a:rPr>
              <a:t>第</a:t>
            </a:r>
            <a:r>
              <a:rPr kumimoji="0" lang="en-US" altLang="zh-TW" sz="2800" b="1" smtClean="0">
                <a:solidFill>
                  <a:srgbClr val="800000"/>
                </a:solidFill>
                <a:latin typeface="微軟正黑體" panose="020B0604030504040204" pitchFamily="34" charset="-120"/>
              </a:rPr>
              <a:t>14</a:t>
            </a:r>
            <a:r>
              <a:rPr kumimoji="0" lang="zh-TW" altLang="en-US" sz="2800" b="1" smtClean="0">
                <a:solidFill>
                  <a:srgbClr val="800000"/>
                </a:solidFill>
                <a:latin typeface="微軟正黑體" panose="020B0604030504040204" pitchFamily="34" charset="-120"/>
              </a:rPr>
              <a:t>條</a:t>
            </a:r>
            <a:r>
              <a:rPr kumimoji="0" lang="zh-TW" altLang="en-US" sz="2800" b="1" smtClean="0">
                <a:solidFill>
                  <a:srgbClr val="0000FF"/>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a:p>
            <a:pPr marL="0" indent="265113" algn="just" eaLnBrk="1" hangingPunct="1">
              <a:spcBef>
                <a:spcPts val="0"/>
              </a:spcBef>
              <a:buClr>
                <a:srgbClr val="C00000"/>
              </a:buClr>
              <a:buSzPct val="85000"/>
              <a:buFont typeface="Wingdings 2" panose="05020102010507070707" pitchFamily="18" charset="2"/>
              <a:buNone/>
              <a:tabLst>
                <a:tab pos="5375275" algn="l"/>
              </a:tabLst>
              <a:defRPr/>
            </a:pPr>
            <a:r>
              <a:rPr kumimoji="0" lang="zh-TW" altLang="en-US" sz="2800" b="1">
                <a:solidFill>
                  <a:srgbClr val="0000FF"/>
                </a:solidFill>
                <a:latin typeface="微軟正黑體" panose="020B0604030504040204" pitchFamily="34" charset="-120"/>
              </a:rPr>
              <a:t>本法所稱</a:t>
            </a:r>
            <a:r>
              <a:rPr kumimoji="0" lang="zh-TW" altLang="en-US" sz="2800" b="1" u="sng">
                <a:solidFill>
                  <a:srgbClr val="0000FF"/>
                </a:solidFill>
                <a:uFill>
                  <a:solidFill>
                    <a:srgbClr val="006600"/>
                  </a:solidFill>
                </a:uFill>
                <a:latin typeface="微軟正黑體" panose="020B0604030504040204" pitchFamily="34" charset="-120"/>
              </a:rPr>
              <a:t>建築物之承造人為營造業</a:t>
            </a:r>
            <a:r>
              <a:rPr kumimoji="0" lang="zh-TW" altLang="en-US" sz="2800" b="1">
                <a:solidFill>
                  <a:srgbClr val="0000FF"/>
                </a:solidFill>
                <a:latin typeface="微軟正黑體" panose="020B0604030504040204" pitchFamily="34" charset="-120"/>
              </a:rPr>
              <a:t>，以</a:t>
            </a:r>
            <a:r>
              <a:rPr kumimoji="0" lang="zh-TW" altLang="en-US" sz="2800" b="1" u="sng">
                <a:solidFill>
                  <a:srgbClr val="0000FF"/>
                </a:solidFill>
                <a:uFill>
                  <a:solidFill>
                    <a:srgbClr val="006600"/>
                  </a:solidFill>
                </a:uFill>
                <a:latin typeface="微軟正黑體" panose="020B0604030504040204" pitchFamily="34" charset="-120"/>
              </a:rPr>
              <a:t>依法登記開業</a:t>
            </a:r>
            <a:r>
              <a:rPr kumimoji="0" lang="zh-TW" altLang="en-US" sz="2800" b="1">
                <a:solidFill>
                  <a:srgbClr val="0000FF"/>
                </a:solidFill>
                <a:latin typeface="微軟正黑體" panose="020B0604030504040204" pitchFamily="34" charset="-120"/>
              </a:rPr>
              <a:t>之</a:t>
            </a:r>
            <a:r>
              <a:rPr kumimoji="0" lang="zh-TW" altLang="en-US" sz="2800" b="1" u="sng">
                <a:solidFill>
                  <a:srgbClr val="0000FF"/>
                </a:solidFill>
                <a:uFill>
                  <a:solidFill>
                    <a:srgbClr val="006600"/>
                  </a:solidFill>
                </a:uFill>
                <a:latin typeface="微軟正黑體" panose="020B0604030504040204" pitchFamily="34" charset="-120"/>
              </a:rPr>
              <a:t>營造廠商為限</a:t>
            </a:r>
            <a:r>
              <a:rPr kumimoji="0" lang="zh-TW" altLang="en-US" sz="2800" b="1">
                <a:solidFill>
                  <a:srgbClr val="0000FF"/>
                </a:solidFill>
                <a:latin typeface="微軟正黑體" panose="020B0604030504040204" pitchFamily="34" charset="-120"/>
              </a:rPr>
              <a:t>。</a:t>
            </a:r>
            <a:endParaRPr kumimoji="0" lang="en-US" altLang="zh-TW" sz="2800" b="1">
              <a:solidFill>
                <a:srgbClr val="0000FF"/>
              </a:solidFill>
              <a:latin typeface="微軟正黑體" panose="020B0604030504040204" pitchFamily="34" charset="-120"/>
            </a:endParaRPr>
          </a:p>
          <a:p>
            <a:pPr marL="0" indent="265113" algn="just" eaLnBrk="1" hangingPunct="1">
              <a:lnSpc>
                <a:spcPts val="2900"/>
              </a:lnSpc>
              <a:spcBef>
                <a:spcPts val="0"/>
              </a:spcBef>
              <a:buClr>
                <a:srgbClr val="C00000"/>
              </a:buClr>
              <a:buSzPct val="85000"/>
              <a:buFont typeface="Wingdings 2" panose="05020102010507070707" pitchFamily="18" charset="2"/>
              <a:buNone/>
              <a:tabLst>
                <a:tab pos="5375275" algn="l"/>
              </a:tabLst>
              <a:defRPr/>
            </a:pPr>
            <a:endParaRPr kumimoji="0" lang="en-US" altLang="zh-TW" sz="2800" b="1">
              <a:solidFill>
                <a:srgbClr val="0000FF"/>
              </a:solidFill>
              <a:latin typeface="微軟正黑體" panose="020B0604030504040204" pitchFamily="34" charset="-120"/>
            </a:endParaRPr>
          </a:p>
        </p:txBody>
      </p:sp>
      <p:sp>
        <p:nvSpPr>
          <p:cNvPr id="7" name="文字方塊 6"/>
          <p:cNvSpPr txBox="1"/>
          <p:nvPr/>
        </p:nvSpPr>
        <p:spPr>
          <a:xfrm>
            <a:off x="8086965" y="116632"/>
            <a:ext cx="1047269" cy="523220"/>
          </a:xfrm>
          <a:prstGeom prst="rect">
            <a:avLst/>
          </a:prstGeom>
          <a:noFill/>
        </p:spPr>
        <p:txBody>
          <a:bodyPr wrap="square">
            <a:spAutoFit/>
          </a:bodyPr>
          <a:lstStyle/>
          <a:p>
            <a:pPr>
              <a:defRPr/>
            </a:pPr>
            <a:r>
              <a:rPr kumimoji="0" lang="zh-TW" altLang="en-US" sz="2800" b="1">
                <a:solidFill>
                  <a:prstClr val="black"/>
                </a:solidFill>
                <a:latin typeface="微軟正黑體" panose="020B0604030504040204" pitchFamily="34" charset="-120"/>
                <a:ea typeface="微軟正黑體" panose="020B0604030504040204" pitchFamily="34" charset="-120"/>
              </a:rPr>
              <a:t>法源</a:t>
            </a:r>
            <a:endParaRPr lang="zh-TW" altLang="en-US" sz="28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9422569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97</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251520" y="534347"/>
            <a:ext cx="6984776" cy="523220"/>
          </a:xfrm>
          <a:prstGeom prst="rect">
            <a:avLst/>
          </a:prstGeom>
          <a:noFill/>
        </p:spPr>
        <p:txBody>
          <a:bodyPr wrap="square">
            <a:spAutoFit/>
          </a:bodyPr>
          <a:lstStyle/>
          <a:p>
            <a:pPr>
              <a:defRPr/>
            </a:pPr>
            <a:r>
              <a:rPr lang="zh-TW" altLang="en-US" sz="2800" b="1" smtClean="0">
                <a:solidFill>
                  <a:srgbClr val="000066"/>
                </a:solidFill>
                <a:latin typeface="微軟正黑體" panose="020B0604030504040204" pitchFamily="34" charset="-120"/>
                <a:ea typeface="微軟正黑體" panose="020B0604030504040204" pitchFamily="34" charset="-120"/>
              </a:rPr>
              <a:t>技術</a:t>
            </a:r>
            <a:r>
              <a:rPr lang="zh-TW" altLang="en-US" sz="2800" b="1">
                <a:solidFill>
                  <a:srgbClr val="000066"/>
                </a:solidFill>
                <a:latin typeface="微軟正黑體" panose="020B0604030504040204" pitchFamily="34" charset="-120"/>
                <a:ea typeface="微軟正黑體" panose="020B0604030504040204" pitchFamily="34" charset="-120"/>
              </a:rPr>
              <a:t>服務</a:t>
            </a:r>
            <a:r>
              <a:rPr lang="zh-TW" altLang="en-US" sz="2800" b="1" smtClean="0">
                <a:solidFill>
                  <a:srgbClr val="000066"/>
                </a:solidFill>
                <a:latin typeface="微軟正黑體" panose="020B0604030504040204" pitchFamily="34" charset="-120"/>
                <a:ea typeface="微軟正黑體" panose="020B0604030504040204" pitchFamily="34" charset="-120"/>
              </a:rPr>
              <a:t>採購投標</a:t>
            </a:r>
            <a:r>
              <a:rPr lang="zh-TW" altLang="en-US" sz="2800" b="1">
                <a:solidFill>
                  <a:srgbClr val="000066"/>
                </a:solidFill>
                <a:latin typeface="微軟正黑體" panose="020B0604030504040204" pitchFamily="34" charset="-120"/>
                <a:ea typeface="微軟正黑體" panose="020B0604030504040204" pitchFamily="34" charset="-120"/>
              </a:rPr>
              <a:t>廠商資格應</a:t>
            </a:r>
            <a:r>
              <a:rPr lang="zh-TW" altLang="en-US" sz="2800" b="1" smtClean="0">
                <a:solidFill>
                  <a:srgbClr val="000066"/>
                </a:solidFill>
                <a:latin typeface="微軟正黑體" panose="020B0604030504040204" pitchFamily="34" charset="-120"/>
                <a:ea typeface="微軟正黑體" panose="020B0604030504040204" pitchFamily="34" charset="-120"/>
              </a:rPr>
              <a:t>注意事項</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7805974" y="560279"/>
            <a:ext cx="1047269" cy="523220"/>
          </a:xfrm>
          <a:prstGeom prst="rect">
            <a:avLst/>
          </a:prstGeom>
          <a:noFill/>
        </p:spPr>
        <p:txBody>
          <a:bodyPr wrap="square">
            <a:spAutoFit/>
          </a:bodyPr>
          <a:lstStyle/>
          <a:p>
            <a:pPr>
              <a:defRPr/>
            </a:pPr>
            <a:r>
              <a:rPr kumimoji="0" lang="zh-TW" altLang="en-US" sz="2800" b="1">
                <a:solidFill>
                  <a:srgbClr val="800000"/>
                </a:solidFill>
                <a:latin typeface="微軟正黑體" panose="020B0604030504040204" pitchFamily="34" charset="-120"/>
                <a:ea typeface="微軟正黑體" panose="020B0604030504040204" pitchFamily="34" charset="-120"/>
              </a:rPr>
              <a:t>法源</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
        <p:nvSpPr>
          <p:cNvPr id="9" name="Rectangle 3">
            <a:extLst>
              <a:ext uri="{FF2B5EF4-FFF2-40B4-BE49-F238E27FC236}"/>
            </a:extLst>
          </p:cNvPr>
          <p:cNvSpPr txBox="1">
            <a:spLocks noChangeArrowheads="1"/>
          </p:cNvSpPr>
          <p:nvPr/>
        </p:nvSpPr>
        <p:spPr bwMode="auto">
          <a:xfrm>
            <a:off x="179512" y="1052513"/>
            <a:ext cx="8640960" cy="223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8288" indent="-268288" algn="just" eaLnBrk="1" hangingPunct="1">
              <a:lnSpc>
                <a:spcPts val="3200"/>
              </a:lnSpc>
              <a:spcBef>
                <a:spcPts val="0"/>
              </a:spcBef>
              <a:buClr>
                <a:srgbClr val="000099"/>
              </a:buClr>
              <a:buFont typeface="Wingdings" panose="05000000000000000000" pitchFamily="2" charset="2"/>
              <a:buChar char="l"/>
              <a:defRPr/>
            </a:pPr>
            <a:r>
              <a:rPr kumimoji="0" lang="zh-TW" altLang="en-US" sz="2800" b="1">
                <a:solidFill>
                  <a:srgbClr val="0000FF"/>
                </a:solidFill>
                <a:latin typeface="微軟正黑體" panose="020B0604030504040204" pitchFamily="34" charset="-120"/>
              </a:rPr>
              <a:t>建築物室內裝修管理辦法第</a:t>
            </a:r>
            <a:r>
              <a:rPr kumimoji="0" lang="en-US" altLang="zh-TW" sz="2800" b="1" smtClean="0">
                <a:solidFill>
                  <a:srgbClr val="0000FF"/>
                </a:solidFill>
                <a:latin typeface="微軟正黑體" panose="020B0604030504040204" pitchFamily="34" charset="-120"/>
              </a:rPr>
              <a:t>5</a:t>
            </a:r>
            <a:r>
              <a:rPr kumimoji="0" lang="zh-TW" altLang="en-US" sz="2800" b="1" smtClean="0">
                <a:solidFill>
                  <a:srgbClr val="0000FF"/>
                </a:solidFill>
                <a:latin typeface="微軟正黑體" panose="020B0604030504040204" pitchFamily="34" charset="-120"/>
              </a:rPr>
              <a:t>條</a:t>
            </a:r>
          </a:p>
          <a:p>
            <a:pPr marL="174625" indent="360363" algn="just">
              <a:lnSpc>
                <a:spcPts val="3200"/>
              </a:lnSpc>
              <a:spcBef>
                <a:spcPts val="0"/>
              </a:spcBef>
              <a:buClr>
                <a:srgbClr val="660033"/>
              </a:buClr>
              <a:buFont typeface="Wingdings 2" panose="05020102010507070707" pitchFamily="18" charset="2"/>
              <a:buNone/>
              <a:defRPr/>
            </a:pPr>
            <a:r>
              <a:rPr kumimoji="0" lang="zh-TW" altLang="en-US" sz="2800" b="1" smtClean="0">
                <a:solidFill>
                  <a:srgbClr val="000099"/>
                </a:solidFill>
                <a:latin typeface="微軟正黑體" panose="020B0604030504040204" pitchFamily="34" charset="-120"/>
              </a:rPr>
              <a:t>室內裝修從業者業務範圍如下：</a:t>
            </a:r>
          </a:p>
          <a:p>
            <a:pPr marL="174625" indent="3175" algn="just">
              <a:lnSpc>
                <a:spcPts val="3200"/>
              </a:lnSpc>
              <a:spcBef>
                <a:spcPts val="0"/>
              </a:spcBef>
              <a:buClr>
                <a:srgbClr val="660033"/>
              </a:buClr>
              <a:buFont typeface="Wingdings 2" panose="05020102010507070707" pitchFamily="18" charset="2"/>
              <a:buNone/>
              <a:defRPr/>
            </a:pPr>
            <a:r>
              <a:rPr kumimoji="0" lang="zh-TW" altLang="en-US" sz="2800" b="1" smtClean="0">
                <a:solidFill>
                  <a:srgbClr val="000099"/>
                </a:solidFill>
                <a:latin typeface="微軟正黑體" panose="020B0604030504040204" pitchFamily="34" charset="-120"/>
              </a:rPr>
              <a:t>一、</a:t>
            </a:r>
            <a:r>
              <a:rPr kumimoji="0" lang="zh-TW" altLang="en-US" sz="2800" b="1" spc="-100" smtClean="0">
                <a:solidFill>
                  <a:srgbClr val="000099"/>
                </a:solidFill>
                <a:latin typeface="微軟正黑體" panose="020B0604030504040204" pitchFamily="34" charset="-120"/>
              </a:rPr>
              <a:t>依法登記開業之</a:t>
            </a:r>
            <a:r>
              <a:rPr kumimoji="0" lang="zh-TW" altLang="en-US" sz="2800" b="1" u="sng" spc="-100" smtClean="0">
                <a:solidFill>
                  <a:srgbClr val="006600"/>
                </a:solidFill>
                <a:latin typeface="微軟正黑體" panose="020B0604030504040204" pitchFamily="34" charset="-120"/>
              </a:rPr>
              <a:t>建築師</a:t>
            </a:r>
            <a:r>
              <a:rPr kumimoji="0" lang="zh-TW" altLang="en-US" sz="2800" b="1" spc="-100" smtClean="0">
                <a:solidFill>
                  <a:srgbClr val="000099"/>
                </a:solidFill>
                <a:latin typeface="微軟正黑體" panose="020B0604030504040204" pitchFamily="34" charset="-120"/>
              </a:rPr>
              <a:t>得從事</a:t>
            </a:r>
            <a:r>
              <a:rPr kumimoji="0" lang="zh-TW" altLang="en-US" sz="2800" b="1" u="sng" spc="-100" smtClean="0">
                <a:solidFill>
                  <a:srgbClr val="006600"/>
                </a:solidFill>
                <a:latin typeface="微軟正黑體" panose="020B0604030504040204" pitchFamily="34" charset="-120"/>
              </a:rPr>
              <a:t>室內裝修設計</a:t>
            </a:r>
            <a:r>
              <a:rPr kumimoji="0" lang="zh-TW" altLang="en-US" sz="2800" b="1" spc="-100" smtClean="0">
                <a:solidFill>
                  <a:srgbClr val="000099"/>
                </a:solidFill>
                <a:latin typeface="微軟正黑體" panose="020B0604030504040204" pitchFamily="34" charset="-120"/>
              </a:rPr>
              <a:t>業務。</a:t>
            </a:r>
          </a:p>
          <a:p>
            <a:pPr marL="174625" indent="3175" algn="just">
              <a:lnSpc>
                <a:spcPts val="3200"/>
              </a:lnSpc>
              <a:spcBef>
                <a:spcPts val="0"/>
              </a:spcBef>
              <a:buClr>
                <a:srgbClr val="660033"/>
              </a:buClr>
              <a:buFont typeface="Wingdings 2" panose="05020102010507070707" pitchFamily="18" charset="2"/>
              <a:buNone/>
              <a:defRPr/>
            </a:pPr>
            <a:r>
              <a:rPr kumimoji="0" lang="zh-TW" altLang="en-US" sz="2800" b="1" smtClean="0">
                <a:solidFill>
                  <a:srgbClr val="000099"/>
                </a:solidFill>
                <a:latin typeface="微軟正黑體" panose="020B0604030504040204" pitchFamily="34" charset="-120"/>
              </a:rPr>
              <a:t>二、</a:t>
            </a:r>
            <a:r>
              <a:rPr kumimoji="0" lang="zh-TW" altLang="en-US" sz="2800" b="1" spc="-100" smtClean="0">
                <a:solidFill>
                  <a:srgbClr val="000099"/>
                </a:solidFill>
                <a:latin typeface="微軟正黑體" panose="020B0604030504040204" pitchFamily="34" charset="-120"/>
              </a:rPr>
              <a:t>依法登記開業之</a:t>
            </a:r>
            <a:r>
              <a:rPr kumimoji="0" lang="zh-TW" altLang="en-US" sz="2800" b="1" u="sng" spc="-100" smtClean="0">
                <a:solidFill>
                  <a:srgbClr val="006600"/>
                </a:solidFill>
                <a:latin typeface="微軟正黑體" panose="020B0604030504040204" pitchFamily="34" charset="-120"/>
              </a:rPr>
              <a:t>營造業</a:t>
            </a:r>
            <a:r>
              <a:rPr kumimoji="0" lang="zh-TW" altLang="en-US" sz="2800" b="1" spc="-100" smtClean="0">
                <a:solidFill>
                  <a:srgbClr val="000099"/>
                </a:solidFill>
                <a:latin typeface="微軟正黑體" panose="020B0604030504040204" pitchFamily="34" charset="-120"/>
              </a:rPr>
              <a:t>得從事</a:t>
            </a:r>
            <a:r>
              <a:rPr kumimoji="0" lang="zh-TW" altLang="en-US" sz="2800" b="1" u="sng" spc="-100" smtClean="0">
                <a:solidFill>
                  <a:srgbClr val="006600"/>
                </a:solidFill>
                <a:latin typeface="微軟正黑體" panose="020B0604030504040204" pitchFamily="34" charset="-120"/>
              </a:rPr>
              <a:t>室內裝修施工</a:t>
            </a:r>
            <a:r>
              <a:rPr kumimoji="0" lang="zh-TW" altLang="en-US" sz="2800" b="1" spc="-100" smtClean="0">
                <a:solidFill>
                  <a:srgbClr val="000099"/>
                </a:solidFill>
                <a:latin typeface="微軟正黑體" panose="020B0604030504040204" pitchFamily="34" charset="-120"/>
              </a:rPr>
              <a:t>業務。</a:t>
            </a:r>
          </a:p>
          <a:p>
            <a:pPr marL="174625" indent="3175" algn="just">
              <a:lnSpc>
                <a:spcPts val="3200"/>
              </a:lnSpc>
              <a:spcBef>
                <a:spcPts val="0"/>
              </a:spcBef>
              <a:buClr>
                <a:srgbClr val="660033"/>
              </a:buClr>
              <a:buFont typeface="Wingdings 2" panose="05020102010507070707" pitchFamily="18" charset="2"/>
              <a:buNone/>
              <a:defRPr/>
            </a:pPr>
            <a:r>
              <a:rPr kumimoji="0" lang="zh-TW" altLang="en-US" sz="2800" b="1" smtClean="0">
                <a:solidFill>
                  <a:srgbClr val="000099"/>
                </a:solidFill>
                <a:latin typeface="微軟正黑體" panose="020B0604030504040204" pitchFamily="34" charset="-120"/>
              </a:rPr>
              <a:t>三、</a:t>
            </a:r>
            <a:r>
              <a:rPr kumimoji="0" lang="zh-TW" altLang="en-US" sz="2800" b="1" u="sng" smtClean="0">
                <a:solidFill>
                  <a:srgbClr val="006600"/>
                </a:solidFill>
                <a:latin typeface="微軟正黑體" panose="020B0604030504040204" pitchFamily="34" charset="-120"/>
              </a:rPr>
              <a:t>室內裝修業</a:t>
            </a:r>
            <a:r>
              <a:rPr kumimoji="0" lang="zh-TW" altLang="en-US" sz="2800" b="1" smtClean="0">
                <a:solidFill>
                  <a:srgbClr val="000099"/>
                </a:solidFill>
                <a:latin typeface="微軟正黑體" panose="020B0604030504040204" pitchFamily="34" charset="-120"/>
              </a:rPr>
              <a:t>得從事</a:t>
            </a:r>
            <a:r>
              <a:rPr kumimoji="0" lang="zh-TW" altLang="en-US" sz="2800" b="1" u="sng" smtClean="0">
                <a:solidFill>
                  <a:srgbClr val="006600"/>
                </a:solidFill>
                <a:latin typeface="微軟正黑體" panose="020B0604030504040204" pitchFamily="34" charset="-120"/>
              </a:rPr>
              <a:t>室內裝修設計或施工</a:t>
            </a:r>
            <a:r>
              <a:rPr kumimoji="0" lang="zh-TW" altLang="en-US" sz="2800" b="1" smtClean="0">
                <a:solidFill>
                  <a:srgbClr val="000099"/>
                </a:solidFill>
                <a:latin typeface="微軟正黑體" panose="020B0604030504040204" pitchFamily="34" charset="-120"/>
              </a:rPr>
              <a:t>之業務。</a:t>
            </a:r>
            <a:endParaRPr kumimoji="0" lang="en-US" altLang="zh-TW" sz="2800" b="1" dirty="0">
              <a:solidFill>
                <a:srgbClr val="4E3B30"/>
              </a:solidFill>
              <a:latin typeface="微軟正黑體" panose="020B0604030504040204" pitchFamily="34" charset="-120"/>
            </a:endParaRPr>
          </a:p>
        </p:txBody>
      </p:sp>
      <p:grpSp>
        <p:nvGrpSpPr>
          <p:cNvPr id="10" name="群組 9"/>
          <p:cNvGrpSpPr/>
          <p:nvPr/>
        </p:nvGrpSpPr>
        <p:grpSpPr>
          <a:xfrm>
            <a:off x="1259185" y="3933057"/>
            <a:ext cx="6984776" cy="2096943"/>
            <a:chOff x="971600" y="3933056"/>
            <a:chExt cx="6984776" cy="2096943"/>
          </a:xfrm>
        </p:grpSpPr>
        <p:sp>
          <p:nvSpPr>
            <p:cNvPr id="11" name="Text Box 4">
              <a:extLst/>
            </p:cNvPr>
            <p:cNvSpPr txBox="1">
              <a:spLocks noChangeArrowheads="1"/>
            </p:cNvSpPr>
            <p:nvPr/>
          </p:nvSpPr>
          <p:spPr bwMode="auto">
            <a:xfrm>
              <a:off x="971600" y="3933056"/>
              <a:ext cx="2236510" cy="584775"/>
            </a:xfrm>
            <a:prstGeom prst="rect">
              <a:avLst/>
            </a:prstGeom>
            <a:solidFill>
              <a:srgbClr val="CCFFFF"/>
            </a:solidFill>
            <a:ln w="38100" cmpd="dbl">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TW" altLang="en-US" sz="3200" b="1">
                  <a:solidFill>
                    <a:prstClr val="black"/>
                  </a:solidFill>
                  <a:effectLst>
                    <a:outerShdw blurRad="38100" dist="38100" dir="2700000" algn="tl">
                      <a:srgbClr val="000000"/>
                    </a:outerShdw>
                  </a:effectLst>
                  <a:latin typeface="微軟正黑體" panose="020B0604030504040204" pitchFamily="34" charset="-120"/>
                </a:rPr>
                <a:t>開業建築師</a:t>
              </a:r>
            </a:p>
          </p:txBody>
        </p:sp>
        <p:sp>
          <p:nvSpPr>
            <p:cNvPr id="12" name="Text Box 5">
              <a:extLst/>
            </p:cNvPr>
            <p:cNvSpPr txBox="1">
              <a:spLocks noChangeArrowheads="1"/>
            </p:cNvSpPr>
            <p:nvPr/>
          </p:nvSpPr>
          <p:spPr bwMode="auto">
            <a:xfrm>
              <a:off x="3703642" y="3933056"/>
              <a:ext cx="2236510" cy="584775"/>
            </a:xfrm>
            <a:prstGeom prst="rect">
              <a:avLst/>
            </a:prstGeom>
            <a:solidFill>
              <a:srgbClr val="CCFFFF"/>
            </a:solidFill>
            <a:ln w="38100" cmpd="dbl">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TW" altLang="en-US" sz="3200" b="1">
                  <a:solidFill>
                    <a:prstClr val="black"/>
                  </a:solidFill>
                  <a:effectLst>
                    <a:outerShdw blurRad="38100" dist="38100" dir="2700000" algn="tl">
                      <a:srgbClr val="000000"/>
                    </a:outerShdw>
                  </a:effectLst>
                  <a:latin typeface="微軟正黑體" panose="020B0604030504040204" pitchFamily="34" charset="-120"/>
                </a:rPr>
                <a:t>室內裝修業</a:t>
              </a:r>
            </a:p>
          </p:txBody>
        </p:sp>
        <p:sp>
          <p:nvSpPr>
            <p:cNvPr id="13" name="Text Box 6">
              <a:extLst/>
            </p:cNvPr>
            <p:cNvSpPr txBox="1">
              <a:spLocks noChangeArrowheads="1"/>
            </p:cNvSpPr>
            <p:nvPr/>
          </p:nvSpPr>
          <p:spPr bwMode="auto">
            <a:xfrm>
              <a:off x="6540604" y="3933056"/>
              <a:ext cx="1415772" cy="584775"/>
            </a:xfrm>
            <a:prstGeom prst="rect">
              <a:avLst/>
            </a:prstGeom>
            <a:solidFill>
              <a:srgbClr val="CCFFFF"/>
            </a:solidFill>
            <a:ln w="38100" cmpd="dbl">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TW" altLang="en-US" sz="3200" b="1">
                  <a:solidFill>
                    <a:prstClr val="black"/>
                  </a:solidFill>
                  <a:effectLst>
                    <a:outerShdw blurRad="38100" dist="38100" dir="2700000" algn="tl">
                      <a:srgbClr val="000000"/>
                    </a:outerShdw>
                  </a:effectLst>
                  <a:latin typeface="微軟正黑體" panose="020B0604030504040204" pitchFamily="34" charset="-120"/>
                </a:rPr>
                <a:t>營造業</a:t>
              </a:r>
            </a:p>
          </p:txBody>
        </p:sp>
        <p:sp>
          <p:nvSpPr>
            <p:cNvPr id="14" name="Text Box 7">
              <a:extLst/>
            </p:cNvPr>
            <p:cNvSpPr txBox="1">
              <a:spLocks noChangeArrowheads="1"/>
            </p:cNvSpPr>
            <p:nvPr/>
          </p:nvSpPr>
          <p:spPr bwMode="auto">
            <a:xfrm>
              <a:off x="2084051" y="5445224"/>
              <a:ext cx="1826141" cy="584775"/>
            </a:xfrm>
            <a:prstGeom prst="rect">
              <a:avLst/>
            </a:prstGeom>
            <a:solidFill>
              <a:srgbClr val="FFFF00"/>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TW" altLang="en-US" sz="3200" b="1">
                  <a:solidFill>
                    <a:prstClr val="black"/>
                  </a:solidFill>
                  <a:effectLst>
                    <a:outerShdw blurRad="38100" dist="38100" dir="2700000" algn="tl">
                      <a:srgbClr val="000000"/>
                    </a:outerShdw>
                  </a:effectLst>
                  <a:latin typeface="微軟正黑體" panose="020B0604030504040204" pitchFamily="34" charset="-120"/>
                </a:rPr>
                <a:t>裝修設計</a:t>
              </a:r>
            </a:p>
          </p:txBody>
        </p:sp>
        <p:sp>
          <p:nvSpPr>
            <p:cNvPr id="15" name="Text Box 8">
              <a:extLst/>
            </p:cNvPr>
            <p:cNvSpPr txBox="1">
              <a:spLocks noChangeArrowheads="1"/>
            </p:cNvSpPr>
            <p:nvPr/>
          </p:nvSpPr>
          <p:spPr bwMode="auto">
            <a:xfrm>
              <a:off x="5402260" y="5445224"/>
              <a:ext cx="1826141" cy="584775"/>
            </a:xfrm>
            <a:prstGeom prst="rect">
              <a:avLst/>
            </a:prstGeom>
            <a:solidFill>
              <a:srgbClr val="FFFF00"/>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TW" altLang="en-US" sz="3200" b="1">
                  <a:solidFill>
                    <a:prstClr val="black"/>
                  </a:solidFill>
                  <a:effectLst>
                    <a:outerShdw blurRad="38100" dist="38100" dir="2700000" algn="tl">
                      <a:srgbClr val="000000"/>
                    </a:outerShdw>
                  </a:effectLst>
                  <a:latin typeface="微軟正黑體" panose="020B0604030504040204" pitchFamily="34" charset="-120"/>
                </a:rPr>
                <a:t>裝修施工</a:t>
              </a:r>
            </a:p>
          </p:txBody>
        </p:sp>
        <p:sp>
          <p:nvSpPr>
            <p:cNvPr id="16" name="Line 9"/>
            <p:cNvSpPr>
              <a:spLocks noChangeShapeType="1"/>
            </p:cNvSpPr>
            <p:nvPr/>
          </p:nvSpPr>
          <p:spPr bwMode="auto">
            <a:xfrm>
              <a:off x="1951578" y="4517831"/>
              <a:ext cx="1059719" cy="927393"/>
            </a:xfrm>
            <a:prstGeom prst="line">
              <a:avLst/>
            </a:prstGeom>
            <a:noFill/>
            <a:ln w="57150">
              <a:solidFill>
                <a:srgbClr val="CC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TW" altLang="en-US">
                <a:solidFill>
                  <a:prstClr val="black"/>
                </a:solidFill>
              </a:endParaRPr>
            </a:p>
          </p:txBody>
        </p:sp>
        <p:sp>
          <p:nvSpPr>
            <p:cNvPr id="17" name="Line 10"/>
            <p:cNvSpPr>
              <a:spLocks noChangeShapeType="1"/>
            </p:cNvSpPr>
            <p:nvPr/>
          </p:nvSpPr>
          <p:spPr bwMode="auto">
            <a:xfrm flipH="1">
              <a:off x="3167314" y="4517832"/>
              <a:ext cx="1476694" cy="927392"/>
            </a:xfrm>
            <a:prstGeom prst="line">
              <a:avLst/>
            </a:prstGeom>
            <a:noFill/>
            <a:ln w="5715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TW" altLang="en-US">
                <a:solidFill>
                  <a:prstClr val="black"/>
                </a:solidFill>
              </a:endParaRPr>
            </a:p>
          </p:txBody>
        </p:sp>
        <p:sp>
          <p:nvSpPr>
            <p:cNvPr id="18" name="Line 11"/>
            <p:cNvSpPr>
              <a:spLocks noChangeShapeType="1"/>
            </p:cNvSpPr>
            <p:nvPr/>
          </p:nvSpPr>
          <p:spPr bwMode="auto">
            <a:xfrm>
              <a:off x="5067878" y="4517831"/>
              <a:ext cx="1232313" cy="927393"/>
            </a:xfrm>
            <a:prstGeom prst="line">
              <a:avLst/>
            </a:prstGeom>
            <a:noFill/>
            <a:ln w="5715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TW" altLang="en-US">
                <a:solidFill>
                  <a:prstClr val="black"/>
                </a:solidFill>
              </a:endParaRPr>
            </a:p>
          </p:txBody>
        </p:sp>
        <p:sp>
          <p:nvSpPr>
            <p:cNvPr id="19" name="Line 12"/>
            <p:cNvSpPr>
              <a:spLocks noChangeShapeType="1"/>
            </p:cNvSpPr>
            <p:nvPr/>
          </p:nvSpPr>
          <p:spPr bwMode="auto">
            <a:xfrm flipH="1">
              <a:off x="6364022" y="4517831"/>
              <a:ext cx="864377" cy="927393"/>
            </a:xfrm>
            <a:prstGeom prst="line">
              <a:avLst/>
            </a:prstGeom>
            <a:noFill/>
            <a:ln w="57150">
              <a:solidFill>
                <a:srgbClr val="CC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TW" altLang="en-US">
                <a:solidFill>
                  <a:prstClr val="black"/>
                </a:solidFill>
              </a:endParaRPr>
            </a:p>
          </p:txBody>
        </p:sp>
      </p:grpSp>
    </p:spTree>
    <p:extLst>
      <p:ext uri="{BB962C8B-B14F-4D97-AF65-F5344CB8AC3E}">
        <p14:creationId xmlns:p14="http://schemas.microsoft.com/office/powerpoint/2010/main" val="15243013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98</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4283968" y="98629"/>
            <a:ext cx="4680520" cy="954107"/>
          </a:xfrm>
          <a:prstGeom prst="rect">
            <a:avLst/>
          </a:prstGeom>
          <a:noFill/>
        </p:spPr>
        <p:txBody>
          <a:bodyPr wrap="square">
            <a:spAutoFit/>
          </a:bodyPr>
          <a:lstStyle/>
          <a:p>
            <a:pPr algn="just">
              <a:defRPr/>
            </a:pPr>
            <a:r>
              <a:rPr lang="zh-TW" altLang="en-US" sz="2800" b="1">
                <a:solidFill>
                  <a:srgbClr val="0000FF"/>
                </a:solidFill>
                <a:latin typeface="微軟正黑體" panose="020B0604030504040204" pitchFamily="34" charset="-120"/>
                <a:ea typeface="微軟正黑體" panose="020B0604030504040204" pitchFamily="34" charset="-120"/>
              </a:rPr>
              <a:t>涉及電器承裝業、用電設備檢驗</a:t>
            </a:r>
            <a:r>
              <a:rPr lang="zh-TW" altLang="en-US" sz="2800" b="1" smtClean="0">
                <a:solidFill>
                  <a:srgbClr val="0000FF"/>
                </a:solidFill>
                <a:latin typeface="微軟正黑體" panose="020B0604030504040204" pitchFamily="34" charset="-120"/>
                <a:ea typeface="微軟正黑體" panose="020B0604030504040204" pitchFamily="34" charset="-120"/>
              </a:rPr>
              <a:t>維護等應妥訂廠商</a:t>
            </a:r>
            <a:r>
              <a:rPr lang="zh-TW" altLang="en-US" sz="2800" b="1">
                <a:solidFill>
                  <a:srgbClr val="0000FF"/>
                </a:solidFill>
                <a:latin typeface="微軟正黑體" panose="020B0604030504040204" pitchFamily="34" charset="-120"/>
                <a:ea typeface="微軟正黑體" panose="020B0604030504040204" pitchFamily="34" charset="-120"/>
              </a:rPr>
              <a:t>資格</a:t>
            </a:r>
            <a:endParaRPr lang="zh-TW" altLang="en-US" sz="2800">
              <a:solidFill>
                <a:srgbClr val="0000FF"/>
              </a:solidFill>
              <a:latin typeface="微軟正黑體" panose="020B0604030504040204" pitchFamily="34" charset="-120"/>
              <a:ea typeface="微軟正黑體" panose="020B0604030504040204" pitchFamily="34" charset="-120"/>
            </a:endParaRPr>
          </a:p>
        </p:txBody>
      </p:sp>
      <p:sp>
        <p:nvSpPr>
          <p:cNvPr id="20" name="Text Box 4"/>
          <p:cNvSpPr txBox="1">
            <a:spLocks noChangeArrowheads="1"/>
          </p:cNvSpPr>
          <p:nvPr/>
        </p:nvSpPr>
        <p:spPr bwMode="auto">
          <a:xfrm>
            <a:off x="179511" y="1052736"/>
            <a:ext cx="8673731" cy="5853910"/>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273050" indent="-273050" algn="just" eaLnBrk="1" hangingPunct="1">
              <a:spcBef>
                <a:spcPts val="0"/>
              </a:spcBef>
              <a:buClr>
                <a:srgbClr val="C00000"/>
              </a:buClr>
              <a:buSzPct val="90000"/>
              <a:buFont typeface="Wingdings" panose="05000000000000000000" pitchFamily="2" charset="2"/>
              <a:buChar char="n"/>
              <a:defRPr/>
            </a:pPr>
            <a:r>
              <a:rPr lang="zh-TW" altLang="en-US" sz="2600" b="1" spc="-100">
                <a:solidFill>
                  <a:srgbClr val="000066"/>
                </a:solidFill>
                <a:latin typeface="微軟正黑體" panose="020B0604030504040204" pitchFamily="34" charset="-120"/>
                <a:ea typeface="微軟正黑體" panose="020B0604030504040204" pitchFamily="34" charset="-120"/>
              </a:rPr>
              <a:t> </a:t>
            </a:r>
            <a:r>
              <a:rPr lang="en-US" altLang="zh-TW" sz="2600" b="1" spc="-100">
                <a:solidFill>
                  <a:srgbClr val="006600"/>
                </a:solidFill>
                <a:latin typeface="微軟正黑體" panose="020B0604030504040204" pitchFamily="34" charset="-120"/>
                <a:ea typeface="微軟正黑體" panose="020B0604030504040204" pitchFamily="34" charset="-120"/>
              </a:rPr>
              <a:t>111</a:t>
            </a:r>
            <a:r>
              <a:rPr lang="zh-TW" altLang="en-US" sz="2600" b="1" spc="-100">
                <a:solidFill>
                  <a:srgbClr val="006600"/>
                </a:solidFill>
                <a:latin typeface="微軟正黑體" panose="020B0604030504040204" pitchFamily="34" charset="-120"/>
                <a:ea typeface="微軟正黑體" panose="020B0604030504040204" pitchFamily="34" charset="-120"/>
              </a:rPr>
              <a:t>年</a:t>
            </a:r>
            <a:r>
              <a:rPr lang="en-US" altLang="zh-TW" sz="2600" b="1" spc="-100">
                <a:solidFill>
                  <a:srgbClr val="006600"/>
                </a:solidFill>
                <a:latin typeface="微軟正黑體" panose="020B0604030504040204" pitchFamily="34" charset="-120"/>
                <a:ea typeface="微軟正黑體" panose="020B0604030504040204" pitchFamily="34" charset="-120"/>
              </a:rPr>
              <a:t>07</a:t>
            </a:r>
            <a:r>
              <a:rPr lang="zh-TW" altLang="en-US" sz="2600" b="1" spc="-100">
                <a:solidFill>
                  <a:srgbClr val="006600"/>
                </a:solidFill>
                <a:latin typeface="微軟正黑體" panose="020B0604030504040204" pitchFamily="34" charset="-120"/>
                <a:ea typeface="微軟正黑體" panose="020B0604030504040204" pitchFamily="34" charset="-120"/>
              </a:rPr>
              <a:t>月</a:t>
            </a:r>
            <a:r>
              <a:rPr lang="en-US" altLang="zh-TW" sz="2600" b="1" spc="-100">
                <a:solidFill>
                  <a:srgbClr val="006600"/>
                </a:solidFill>
                <a:latin typeface="微軟正黑體" panose="020B0604030504040204" pitchFamily="34" charset="-120"/>
                <a:ea typeface="微軟正黑體" panose="020B0604030504040204" pitchFamily="34" charset="-120"/>
              </a:rPr>
              <a:t>20</a:t>
            </a:r>
            <a:r>
              <a:rPr lang="zh-TW" altLang="en-US" sz="2600" b="1" spc="-100">
                <a:solidFill>
                  <a:srgbClr val="006600"/>
                </a:solidFill>
                <a:latin typeface="微軟正黑體" panose="020B0604030504040204" pitchFamily="34" charset="-120"/>
                <a:ea typeface="微軟正黑體" panose="020B0604030504040204" pitchFamily="34" charset="-120"/>
              </a:rPr>
              <a:t>日工程企字第</a:t>
            </a:r>
            <a:r>
              <a:rPr lang="en-US" altLang="zh-TW" sz="2600" b="1" spc="-100">
                <a:solidFill>
                  <a:srgbClr val="006600"/>
                </a:solidFill>
                <a:latin typeface="微軟正黑體" panose="020B0604030504040204" pitchFamily="34" charset="-120"/>
                <a:ea typeface="微軟正黑體" panose="020B0604030504040204" pitchFamily="34" charset="-120"/>
              </a:rPr>
              <a:t>1110100482</a:t>
            </a:r>
            <a:r>
              <a:rPr lang="zh-TW" altLang="en-US" sz="2600" b="1" spc="-100">
                <a:solidFill>
                  <a:srgbClr val="006600"/>
                </a:solidFill>
                <a:latin typeface="微軟正黑體" panose="020B0604030504040204" pitchFamily="34" charset="-120"/>
                <a:ea typeface="微軟正黑體" panose="020B0604030504040204" pitchFamily="34" charset="-120"/>
              </a:rPr>
              <a:t>號</a:t>
            </a:r>
            <a:r>
              <a:rPr lang="zh-TW" altLang="en-US" sz="2600" b="1" spc="-100" smtClean="0">
                <a:solidFill>
                  <a:srgbClr val="006600"/>
                </a:solidFill>
                <a:latin typeface="微軟正黑體" panose="020B0604030504040204" pitchFamily="34" charset="-120"/>
                <a:ea typeface="微軟正黑體" panose="020B0604030504040204" pitchFamily="34" charset="-120"/>
              </a:rPr>
              <a:t>函</a:t>
            </a:r>
            <a:endParaRPr lang="en-US" altLang="zh-TW" sz="2600" b="1" spc="-100" smtClean="0">
              <a:solidFill>
                <a:srgbClr val="006600"/>
              </a:solidFill>
              <a:latin typeface="微軟正黑體" panose="020B0604030504040204" pitchFamily="34" charset="-120"/>
              <a:ea typeface="微軟正黑體" panose="020B0604030504040204" pitchFamily="34" charset="-120"/>
            </a:endParaRPr>
          </a:p>
          <a:p>
            <a:pPr marL="450850" indent="-450850" algn="just" eaLnBrk="1" hangingPunct="1">
              <a:spcBef>
                <a:spcPts val="0"/>
              </a:spcBef>
              <a:buClr>
                <a:srgbClr val="C00000"/>
              </a:buClr>
              <a:buSzPct val="90000"/>
              <a:defRPr/>
            </a:pPr>
            <a:r>
              <a:rPr lang="zh-TW" altLang="en-US" sz="2600" b="1" smtClean="0">
                <a:solidFill>
                  <a:srgbClr val="000066"/>
                </a:solidFill>
                <a:latin typeface="微軟正黑體" panose="020B0604030504040204" pitchFamily="34" charset="-120"/>
                <a:ea typeface="微軟正黑體" panose="020B0604030504040204" pitchFamily="34" charset="-120"/>
              </a:rPr>
              <a:t>二、</a:t>
            </a:r>
            <a:r>
              <a:rPr lang="zh-TW" altLang="en-US" sz="2600" b="1">
                <a:solidFill>
                  <a:srgbClr val="000066"/>
                </a:solidFill>
                <a:latin typeface="微軟正黑體" panose="020B0604030504040204" pitchFamily="34" charset="-120"/>
                <a:ea typeface="微軟正黑體" panose="020B0604030504040204" pitchFamily="34" charset="-120"/>
              </a:rPr>
              <a:t>審計部抽查</a:t>
            </a:r>
            <a:r>
              <a:rPr lang="en-US" altLang="zh-TW" sz="2600" b="1">
                <a:solidFill>
                  <a:srgbClr val="000066"/>
                </a:solidFill>
                <a:latin typeface="微軟正黑體" panose="020B0604030504040204" pitchFamily="34" charset="-120"/>
                <a:ea typeface="微軟正黑體" panose="020B0604030504040204" pitchFamily="34" charset="-120"/>
              </a:rPr>
              <a:t>107</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1</a:t>
            </a:r>
            <a:r>
              <a:rPr lang="zh-TW" altLang="en-US" sz="2600" b="1">
                <a:solidFill>
                  <a:srgbClr val="000066"/>
                </a:solidFill>
                <a:latin typeface="微軟正黑體" panose="020B0604030504040204" pitchFamily="34" charset="-120"/>
                <a:ea typeface="微軟正黑體" panose="020B0604030504040204" pitchFamily="34" charset="-120"/>
              </a:rPr>
              <a:t>月至</a:t>
            </a:r>
            <a:r>
              <a:rPr lang="en-US" altLang="zh-TW" sz="2600" b="1">
                <a:solidFill>
                  <a:srgbClr val="000066"/>
                </a:solidFill>
                <a:latin typeface="微軟正黑體" panose="020B0604030504040204" pitchFamily="34" charset="-120"/>
                <a:ea typeface="微軟正黑體" panose="020B0604030504040204" pitchFamily="34" charset="-120"/>
              </a:rPr>
              <a:t>110</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6</a:t>
            </a:r>
            <a:r>
              <a:rPr lang="zh-TW" altLang="en-US" sz="2600" b="1">
                <a:solidFill>
                  <a:srgbClr val="000066"/>
                </a:solidFill>
                <a:latin typeface="微軟正黑體" panose="020B0604030504040204" pitchFamily="34" charset="-120"/>
                <a:ea typeface="微軟正黑體" panose="020B0604030504040204" pitchFamily="34" charset="-120"/>
              </a:rPr>
              <a:t>月間機關辦理用戶用電設備工程及用電場所檢驗維護採購，有未妥訂投標廠商資格、未覈實審標或未加強履約管理作業，致由非合格電器承裝業廠商得標施作，</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或實際維護地點逾越</a:t>
            </a:r>
            <a:r>
              <a:rPr lang="zh-TW" altLang="en-US" sz="2600" b="1" u="sng">
                <a:solidFill>
                  <a:srgbClr val="0000FF"/>
                </a:solidFill>
                <a:uFill>
                  <a:solidFill>
                    <a:srgbClr val="FF0000"/>
                  </a:solidFill>
                </a:uFill>
                <a:latin typeface="微軟正黑體" panose="020B0604030504040204" pitchFamily="34" charset="-120"/>
                <a:ea typeface="微軟正黑體" panose="020B0604030504040204" pitchFamily="34" charset="-120"/>
              </a:rPr>
              <a:t>用電設備檢驗維護業</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登記範圍</a:t>
            </a:r>
            <a:r>
              <a:rPr lang="zh-TW" altLang="en-US" sz="2600" b="1">
                <a:solidFill>
                  <a:srgbClr val="000066"/>
                </a:solidFill>
                <a:latin typeface="微軟正黑體" panose="020B0604030504040204" pitchFamily="34" charset="-120"/>
                <a:ea typeface="微軟正黑體" panose="020B0604030504040204" pitchFamily="34" charset="-120"/>
              </a:rPr>
              <a:t>，衍生違規經營業務等情事。</a:t>
            </a:r>
          </a:p>
          <a:p>
            <a:pPr marL="450850" indent="-450850" algn="just" eaLnBrk="1" hangingPunct="1">
              <a:spcBef>
                <a:spcPts val="0"/>
              </a:spcBef>
              <a:buClr>
                <a:srgbClr val="C00000"/>
              </a:buClr>
              <a:buSzPct val="90000"/>
              <a:defRPr/>
            </a:pPr>
            <a:r>
              <a:rPr lang="zh-TW" altLang="en-US" sz="2600" b="1">
                <a:solidFill>
                  <a:srgbClr val="000066"/>
                </a:solidFill>
                <a:latin typeface="微軟正黑體" panose="020B0604030504040204" pitchFamily="34" charset="-120"/>
                <a:ea typeface="微軟正黑體" panose="020B0604030504040204" pitchFamily="34" charset="-120"/>
              </a:rPr>
              <a:t>三、機關辦理涉及依法</a:t>
            </a: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例如電業法</a:t>
            </a: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應交由電器承裝業、用電設備檢驗維護業辦理之採購，請依政府採購法第</a:t>
            </a:r>
            <a:r>
              <a:rPr lang="en-US" altLang="zh-TW" sz="2600" b="1">
                <a:solidFill>
                  <a:srgbClr val="000066"/>
                </a:solidFill>
                <a:latin typeface="微軟正黑體" panose="020B0604030504040204" pitchFamily="34" charset="-120"/>
                <a:ea typeface="微軟正黑體" panose="020B0604030504040204" pitchFamily="34" charset="-120"/>
              </a:rPr>
              <a:t>36</a:t>
            </a:r>
            <a:r>
              <a:rPr lang="zh-TW" altLang="en-US" sz="2600" b="1">
                <a:solidFill>
                  <a:srgbClr val="000066"/>
                </a:solidFill>
                <a:latin typeface="微軟正黑體" panose="020B0604030504040204" pitchFamily="34" charset="-120"/>
                <a:ea typeface="微軟正黑體" panose="020B0604030504040204" pitchFamily="34" charset="-120"/>
              </a:rPr>
              <a:t>條、第</a:t>
            </a:r>
            <a:r>
              <a:rPr lang="en-US" altLang="zh-TW" sz="2600" b="1">
                <a:solidFill>
                  <a:srgbClr val="000066"/>
                </a:solidFill>
                <a:latin typeface="微軟正黑體" panose="020B0604030504040204" pitchFamily="34" charset="-120"/>
                <a:ea typeface="微軟正黑體" panose="020B0604030504040204" pitchFamily="34" charset="-120"/>
              </a:rPr>
              <a:t>37</a:t>
            </a:r>
            <a:r>
              <a:rPr lang="zh-TW" altLang="en-US" sz="2600" b="1">
                <a:solidFill>
                  <a:srgbClr val="000066"/>
                </a:solidFill>
                <a:latin typeface="微軟正黑體" panose="020B0604030504040204" pitchFamily="34" charset="-120"/>
                <a:ea typeface="微軟正黑體" panose="020B0604030504040204" pitchFamily="34" charset="-120"/>
              </a:rPr>
              <a:t>條、投標廠商資格與特殊或巨額採購認定標準及各該目的事業法令規定，視個案需要妥為訂定投標廠商或分包廠商資格，及廠商應出具之證明文件</a:t>
            </a: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例如登記執照、公會會員證</a:t>
            </a: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，並可適時利用經濟部能源局建置之「合格電器承裝檢驗維護業資料查詢系統」查詢合格業者名單，及加強履約管理作業。</a:t>
            </a:r>
          </a:p>
        </p:txBody>
      </p:sp>
    </p:spTree>
    <p:extLst>
      <p:ext uri="{BB962C8B-B14F-4D97-AF65-F5344CB8AC3E}">
        <p14:creationId xmlns:p14="http://schemas.microsoft.com/office/powerpoint/2010/main" val="327855872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99</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1780072" y="371146"/>
            <a:ext cx="5472608" cy="707886"/>
          </a:xfrm>
          <a:prstGeom prst="rect">
            <a:avLst/>
          </a:prstGeom>
          <a:noFill/>
        </p:spPr>
        <p:txBody>
          <a:bodyPr wrap="square">
            <a:spAutoFit/>
          </a:bodyPr>
          <a:lstStyle/>
          <a:p>
            <a:pPr algn="just">
              <a:defRPr/>
            </a:pPr>
            <a:r>
              <a:rPr lang="zh-TW" altLang="en-US" sz="4000" b="1">
                <a:solidFill>
                  <a:srgbClr val="000066"/>
                </a:solidFill>
                <a:latin typeface="微軟正黑體" panose="020B0604030504040204" pitchFamily="34" charset="-120"/>
                <a:ea typeface="微軟正黑體" panose="020B0604030504040204" pitchFamily="34" charset="-120"/>
              </a:rPr>
              <a:t>用電設備檢驗維護業</a:t>
            </a:r>
            <a:endParaRPr lang="zh-TW" altLang="en-US" sz="4000">
              <a:solidFill>
                <a:srgbClr val="000066"/>
              </a:solidFill>
              <a:latin typeface="微軟正黑體" panose="020B0604030504040204" pitchFamily="34" charset="-120"/>
              <a:ea typeface="微軟正黑體" panose="020B0604030504040204" pitchFamily="34" charset="-120"/>
            </a:endParaRPr>
          </a:p>
        </p:txBody>
      </p:sp>
      <p:sp>
        <p:nvSpPr>
          <p:cNvPr id="20" name="Text Box 4"/>
          <p:cNvSpPr txBox="1">
            <a:spLocks noChangeArrowheads="1"/>
          </p:cNvSpPr>
          <p:nvPr/>
        </p:nvSpPr>
        <p:spPr bwMode="auto">
          <a:xfrm>
            <a:off x="179511" y="1052736"/>
            <a:ext cx="8673731" cy="5447645"/>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273050" indent="-273050" algn="just" eaLnBrk="1" hangingPunct="1">
              <a:spcBef>
                <a:spcPts val="0"/>
              </a:spcBef>
              <a:buClr>
                <a:srgbClr val="C00000"/>
              </a:buClr>
              <a:buSzPct val="90000"/>
              <a:buFont typeface="Wingdings" panose="05000000000000000000" pitchFamily="2" charset="2"/>
              <a:buChar char="n"/>
              <a:defRPr/>
            </a:pPr>
            <a:r>
              <a:rPr lang="zh-TW" altLang="en-US" sz="2600" b="1" spc="-100">
                <a:solidFill>
                  <a:srgbClr val="000066"/>
                </a:solidFill>
                <a:latin typeface="微軟正黑體" panose="020B0604030504040204" pitchFamily="34" charset="-120"/>
                <a:ea typeface="微軟正黑體" panose="020B0604030504040204" pitchFamily="34" charset="-120"/>
              </a:rPr>
              <a:t> </a:t>
            </a:r>
            <a:r>
              <a:rPr lang="en-US" altLang="zh-TW" sz="2600" b="1" spc="-100" smtClean="0">
                <a:solidFill>
                  <a:srgbClr val="006600"/>
                </a:solidFill>
                <a:latin typeface="微軟正黑體" panose="020B0604030504040204" pitchFamily="34" charset="-120"/>
                <a:ea typeface="微軟正黑體" panose="020B0604030504040204" pitchFamily="34" charset="-120"/>
              </a:rPr>
              <a:t>《</a:t>
            </a:r>
            <a:r>
              <a:rPr lang="zh-TW" altLang="en-US" sz="2600" b="1" spc="-100">
                <a:solidFill>
                  <a:srgbClr val="006600"/>
                </a:solidFill>
                <a:latin typeface="微軟正黑體" panose="020B0604030504040204" pitchFamily="34" charset="-120"/>
                <a:ea typeface="微軟正黑體" panose="020B0604030504040204" pitchFamily="34" charset="-120"/>
              </a:rPr>
              <a:t>用電設備檢驗維護業管理規則</a:t>
            </a:r>
            <a:r>
              <a:rPr lang="en-US" altLang="zh-TW" sz="2600" b="1" spc="-100" smtClean="0">
                <a:solidFill>
                  <a:srgbClr val="006600"/>
                </a:solidFill>
                <a:latin typeface="微軟正黑體" panose="020B0604030504040204" pitchFamily="34" charset="-120"/>
                <a:ea typeface="微軟正黑體" panose="020B0604030504040204" pitchFamily="34" charset="-120"/>
              </a:rPr>
              <a:t>》</a:t>
            </a:r>
          </a:p>
          <a:p>
            <a:pPr marL="450850" indent="-450850" algn="just" eaLnBrk="1" hangingPunct="1">
              <a:spcBef>
                <a:spcPts val="0"/>
              </a:spcBef>
              <a:buClr>
                <a:srgbClr val="C00000"/>
              </a:buClr>
              <a:buSzPct val="90000"/>
              <a:defRPr/>
            </a:pPr>
            <a:r>
              <a:rPr lang="zh-TW" altLang="en-US" sz="2600" b="1" smtClean="0">
                <a:solidFill>
                  <a:srgbClr val="0000FF"/>
                </a:solidFill>
                <a:latin typeface="微軟正黑體" panose="020B0604030504040204" pitchFamily="34" charset="-120"/>
                <a:ea typeface="微軟正黑體" panose="020B0604030504040204" pitchFamily="34" charset="-120"/>
              </a:rPr>
              <a:t>第</a:t>
            </a:r>
            <a:r>
              <a:rPr lang="en-US" altLang="zh-TW" sz="2600" b="1" smtClean="0">
                <a:solidFill>
                  <a:srgbClr val="0000FF"/>
                </a:solidFill>
                <a:latin typeface="微軟正黑體" panose="020B0604030504040204" pitchFamily="34" charset="-120"/>
                <a:ea typeface="微軟正黑體" panose="020B0604030504040204" pitchFamily="34" charset="-120"/>
              </a:rPr>
              <a:t>4</a:t>
            </a:r>
            <a:r>
              <a:rPr lang="zh-TW" altLang="en-US" sz="2600" b="1" smtClean="0">
                <a:solidFill>
                  <a:srgbClr val="0000FF"/>
                </a:solidFill>
                <a:latin typeface="微軟正黑體" panose="020B0604030504040204" pitchFamily="34" charset="-120"/>
                <a:ea typeface="微軟正黑體" panose="020B0604030504040204" pitchFamily="34" charset="-120"/>
              </a:rPr>
              <a:t>條</a:t>
            </a:r>
            <a:r>
              <a:rPr lang="zh-TW" altLang="en-US" sz="2600" b="1" smtClean="0">
                <a:solidFill>
                  <a:srgbClr val="000066"/>
                </a:solidFill>
                <a:latin typeface="微軟正黑體" panose="020B0604030504040204" pitchFamily="34" charset="-120"/>
                <a:ea typeface="微軟正黑體" panose="020B0604030504040204" pitchFamily="34" charset="-120"/>
              </a:rPr>
              <a:t>：</a:t>
            </a:r>
            <a:endParaRPr lang="en-US" altLang="zh-TW" sz="2600" b="1" smtClean="0">
              <a:solidFill>
                <a:srgbClr val="000066"/>
              </a:solidFill>
              <a:latin typeface="微軟正黑體" panose="020B0604030504040204" pitchFamily="34" charset="-120"/>
              <a:ea typeface="微軟正黑體" panose="020B0604030504040204" pitchFamily="34" charset="-120"/>
            </a:endParaRPr>
          </a:p>
          <a:p>
            <a:pPr indent="273050" algn="just" eaLnBrk="1" hangingPunct="1">
              <a:spcBef>
                <a:spcPts val="0"/>
              </a:spcBef>
              <a:buClr>
                <a:srgbClr val="C00000"/>
              </a:buClr>
              <a:buSzPct val="90000"/>
              <a:defRPr/>
            </a:pPr>
            <a:r>
              <a:rPr lang="zh-TW" altLang="en-US" sz="2600" b="1" u="sng">
                <a:solidFill>
                  <a:srgbClr val="0000FF"/>
                </a:solidFill>
                <a:uFill>
                  <a:solidFill>
                    <a:srgbClr val="FF0000"/>
                  </a:solidFill>
                </a:uFill>
                <a:latin typeface="微軟正黑體" panose="020B0604030504040204" pitchFamily="34" charset="-120"/>
                <a:ea typeface="微軟正黑體" panose="020B0604030504040204" pitchFamily="34" charset="-120"/>
              </a:rPr>
              <a:t>用電設備檢驗維護業（以下簡稱檢驗維護業）</a:t>
            </a:r>
            <a:r>
              <a:rPr lang="zh-TW" altLang="en-US" sz="2600" b="1" u="sng" smtClean="0">
                <a:solidFill>
                  <a:srgbClr val="000066"/>
                </a:solidFill>
                <a:uFill>
                  <a:solidFill>
                    <a:srgbClr val="FF0000"/>
                  </a:solidFill>
                </a:uFill>
                <a:latin typeface="微軟正黑體" panose="020B0604030504040204" pitchFamily="34" charset="-120"/>
                <a:ea typeface="微軟正黑體" panose="020B0604030504040204" pitchFamily="34" charset="-120"/>
              </a:rPr>
              <a:t>應</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向所在地直轄市或縣（市）主管機關登記</a:t>
            </a:r>
            <a:r>
              <a:rPr lang="zh-TW" altLang="en-US" sz="2600" b="1">
                <a:solidFill>
                  <a:srgbClr val="000066"/>
                </a:solidFill>
                <a:latin typeface="微軟正黑體" panose="020B0604030504040204" pitchFamily="34" charset="-120"/>
                <a:ea typeface="微軟正黑體" panose="020B0604030504040204" pitchFamily="34" charset="-120"/>
              </a:rPr>
              <a:t>，並於</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一個月內加入</a:t>
            </a:r>
            <a:r>
              <a:rPr lang="zh-TW" altLang="en-US" sz="2600" b="1">
                <a:solidFill>
                  <a:srgbClr val="000066"/>
                </a:solidFill>
                <a:latin typeface="微軟正黑體" panose="020B0604030504040204" pitchFamily="34" charset="-120"/>
                <a:ea typeface="微軟正黑體" panose="020B0604030504040204" pitchFamily="34" charset="-120"/>
              </a:rPr>
              <a:t>相關用電設備檢驗維護工程工業同業</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公會</a:t>
            </a:r>
            <a:r>
              <a:rPr lang="zh-TW" altLang="en-US" sz="2600" b="1">
                <a:solidFill>
                  <a:srgbClr val="000066"/>
                </a:solidFill>
                <a:latin typeface="微軟正黑體" panose="020B0604030504040204" pitchFamily="34" charset="-120"/>
                <a:ea typeface="微軟正黑體" panose="020B0604030504040204" pitchFamily="34" charset="-120"/>
              </a:rPr>
              <a:t>，始得營業；相關用電設備檢驗維護工程工業同業公會不得拒絕其加入</a:t>
            </a:r>
            <a:r>
              <a:rPr lang="zh-TW" altLang="en-US" sz="2600" b="1" smtClean="0">
                <a:solidFill>
                  <a:srgbClr val="000066"/>
                </a:solidFill>
                <a:latin typeface="微軟正黑體" panose="020B0604030504040204" pitchFamily="34" charset="-120"/>
                <a:ea typeface="微軟正黑體" panose="020B0604030504040204" pitchFamily="34" charset="-120"/>
              </a:rPr>
              <a:t>。</a:t>
            </a:r>
            <a:endParaRPr lang="en-US" altLang="zh-TW" sz="2600" b="1" smtClean="0">
              <a:solidFill>
                <a:srgbClr val="000066"/>
              </a:solidFill>
              <a:latin typeface="微軟正黑體" panose="020B0604030504040204" pitchFamily="34" charset="-120"/>
              <a:ea typeface="微軟正黑體" panose="020B0604030504040204" pitchFamily="34" charset="-120"/>
            </a:endParaRPr>
          </a:p>
          <a:p>
            <a:pPr marL="450850" indent="-450850" algn="just" eaLnBrk="1" hangingPunct="1">
              <a:spcBef>
                <a:spcPts val="1200"/>
              </a:spcBef>
              <a:buClr>
                <a:srgbClr val="C00000"/>
              </a:buClr>
              <a:buSzPct val="90000"/>
              <a:defRPr/>
            </a:pPr>
            <a:r>
              <a:rPr lang="zh-TW" altLang="en-US" sz="2600" b="1" smtClean="0">
                <a:solidFill>
                  <a:srgbClr val="0000FF"/>
                </a:solidFill>
                <a:latin typeface="微軟正黑體" panose="020B0604030504040204" pitchFamily="34" charset="-120"/>
                <a:ea typeface="微軟正黑體" panose="020B0604030504040204" pitchFamily="34" charset="-120"/>
              </a:rPr>
              <a:t>第</a:t>
            </a:r>
            <a:r>
              <a:rPr lang="en-US" altLang="zh-TW" sz="2600" b="1" smtClean="0">
                <a:solidFill>
                  <a:srgbClr val="0000FF"/>
                </a:solidFill>
                <a:latin typeface="微軟正黑體" panose="020B0604030504040204" pitchFamily="34" charset="-120"/>
                <a:ea typeface="微軟正黑體" panose="020B0604030504040204" pitchFamily="34" charset="-120"/>
              </a:rPr>
              <a:t>12</a:t>
            </a:r>
            <a:r>
              <a:rPr lang="zh-TW" altLang="en-US" sz="2600" b="1" smtClean="0">
                <a:solidFill>
                  <a:srgbClr val="0000FF"/>
                </a:solidFill>
                <a:latin typeface="微軟正黑體" panose="020B0604030504040204" pitchFamily="34" charset="-120"/>
                <a:ea typeface="微軟正黑體" panose="020B0604030504040204" pitchFamily="34" charset="-120"/>
              </a:rPr>
              <a:t>條第</a:t>
            </a:r>
            <a:r>
              <a:rPr lang="en-US" altLang="zh-TW" sz="2600" b="1" smtClean="0">
                <a:solidFill>
                  <a:srgbClr val="0000FF"/>
                </a:solidFill>
                <a:latin typeface="微軟正黑體" panose="020B0604030504040204" pitchFamily="34" charset="-120"/>
                <a:ea typeface="微軟正黑體" panose="020B0604030504040204" pitchFamily="34" charset="-120"/>
              </a:rPr>
              <a:t>1</a:t>
            </a:r>
            <a:r>
              <a:rPr lang="zh-TW" altLang="en-US" sz="2600" b="1" smtClean="0">
                <a:solidFill>
                  <a:srgbClr val="0000FF"/>
                </a:solidFill>
                <a:latin typeface="微軟正黑體" panose="020B0604030504040204" pitchFamily="34" charset="-120"/>
                <a:ea typeface="微軟正黑體" panose="020B0604030504040204" pitchFamily="34" charset="-120"/>
              </a:rPr>
              <a:t>項、第</a:t>
            </a:r>
            <a:r>
              <a:rPr lang="en-US" altLang="zh-TW" sz="2600" b="1" smtClean="0">
                <a:solidFill>
                  <a:srgbClr val="0000FF"/>
                </a:solidFill>
                <a:latin typeface="微軟正黑體" panose="020B0604030504040204" pitchFamily="34" charset="-120"/>
                <a:ea typeface="微軟正黑體" panose="020B0604030504040204" pitchFamily="34" charset="-120"/>
              </a:rPr>
              <a:t>2</a:t>
            </a:r>
            <a:r>
              <a:rPr lang="zh-TW" altLang="en-US" sz="2600" b="1" smtClean="0">
                <a:solidFill>
                  <a:srgbClr val="0000FF"/>
                </a:solidFill>
                <a:latin typeface="微軟正黑體" panose="020B0604030504040204" pitchFamily="34" charset="-120"/>
                <a:ea typeface="微軟正黑體" panose="020B0604030504040204" pitchFamily="34" charset="-120"/>
              </a:rPr>
              <a:t>項</a:t>
            </a:r>
            <a:r>
              <a:rPr lang="zh-TW" altLang="en-US" sz="2600" b="1" smtClean="0">
                <a:solidFill>
                  <a:srgbClr val="000066"/>
                </a:solidFill>
                <a:latin typeface="微軟正黑體" panose="020B0604030504040204" pitchFamily="34" charset="-120"/>
                <a:ea typeface="微軟正黑體" panose="020B0604030504040204" pitchFamily="34" charset="-120"/>
              </a:rPr>
              <a:t>：</a:t>
            </a:r>
            <a:endParaRPr lang="en-US" altLang="zh-TW" sz="2600" b="1">
              <a:solidFill>
                <a:srgbClr val="000066"/>
              </a:solidFill>
              <a:latin typeface="微軟正黑體" panose="020B0604030504040204" pitchFamily="34" charset="-120"/>
              <a:ea typeface="微軟正黑體" panose="020B0604030504040204" pitchFamily="34" charset="-120"/>
            </a:endParaRPr>
          </a:p>
          <a:p>
            <a:pPr indent="273050" algn="just" eaLnBrk="1" hangingPunct="1">
              <a:spcBef>
                <a:spcPts val="0"/>
              </a:spcBef>
              <a:buClr>
                <a:srgbClr val="C00000"/>
              </a:buClr>
              <a:buSzPct val="90000"/>
              <a:defRPr/>
            </a:pPr>
            <a:r>
              <a:rPr lang="zh-TW" altLang="en-US" sz="2600" b="1" u="sng">
                <a:solidFill>
                  <a:srgbClr val="0000FF"/>
                </a:solidFill>
                <a:uFill>
                  <a:solidFill>
                    <a:srgbClr val="FF0000"/>
                  </a:solidFill>
                </a:uFill>
                <a:latin typeface="微軟正黑體" panose="020B0604030504040204" pitchFamily="34" charset="-120"/>
                <a:ea typeface="微軟正黑體" panose="020B0604030504040204" pitchFamily="34" charset="-120"/>
              </a:rPr>
              <a:t>用電設備檢驗維護</a:t>
            </a:r>
            <a:r>
              <a:rPr lang="zh-TW" altLang="en-US" sz="2600" b="1" u="sng" smtClean="0">
                <a:solidFill>
                  <a:srgbClr val="0000FF"/>
                </a:solidFill>
                <a:uFill>
                  <a:solidFill>
                    <a:srgbClr val="FF0000"/>
                  </a:solidFill>
                </a:uFill>
                <a:latin typeface="微軟正黑體" panose="020B0604030504040204" pitchFamily="34" charset="-120"/>
                <a:ea typeface="微軟正黑體" panose="020B0604030504040204" pitchFamily="34" charset="-120"/>
              </a:rPr>
              <a:t>業</a:t>
            </a:r>
            <a:r>
              <a:rPr lang="zh-TW" altLang="en-US" sz="2600" b="1" u="sng">
                <a:solidFill>
                  <a:srgbClr val="000066"/>
                </a:solidFill>
                <a:uFill>
                  <a:solidFill>
                    <a:srgbClr val="FF0000"/>
                  </a:solidFill>
                </a:uFill>
                <a:latin typeface="微軟正黑體" panose="020B0604030504040204" pitchFamily="34" charset="-120"/>
                <a:ea typeface="微軟正黑體" panose="020B0604030504040204" pitchFamily="34" charset="-120"/>
              </a:rPr>
              <a:t>檢驗維護業之登記維護範圍，以直轄市或縣（市）主管機關所轄行政區域為單位，並</a:t>
            </a:r>
            <a:r>
              <a:rPr lang="zh-TW" altLang="en-US" sz="2600" b="1" u="sng">
                <a:solidFill>
                  <a:srgbClr val="990000"/>
                </a:solidFill>
                <a:uFill>
                  <a:solidFill>
                    <a:prstClr val="black"/>
                  </a:solidFill>
                </a:uFill>
                <a:latin typeface="微軟正黑體" panose="020B0604030504040204" pitchFamily="34" charset="-120"/>
                <a:ea typeface="微軟正黑體" panose="020B0604030504040204" pitchFamily="34" charset="-120"/>
              </a:rPr>
              <a:t>以其所在地相連四行政區域為限</a:t>
            </a:r>
            <a:r>
              <a:rPr lang="zh-TW" altLang="en-US" sz="2600" b="1" u="sng" smtClean="0">
                <a:solidFill>
                  <a:srgbClr val="000066"/>
                </a:solidFill>
                <a:uFill>
                  <a:solidFill>
                    <a:prstClr val="black"/>
                  </a:solidFill>
                </a:uFill>
                <a:latin typeface="微軟正黑體" panose="020B0604030504040204" pitchFamily="34" charset="-120"/>
                <a:ea typeface="微軟正黑體" panose="020B0604030504040204" pitchFamily="34" charset="-120"/>
              </a:rPr>
              <a:t>。</a:t>
            </a:r>
            <a:endParaRPr lang="en-US" altLang="zh-TW" sz="2600" b="1" u="sng" smtClean="0">
              <a:solidFill>
                <a:srgbClr val="000066"/>
              </a:solidFill>
              <a:uFill>
                <a:solidFill>
                  <a:prstClr val="black"/>
                </a:solidFill>
              </a:uFill>
              <a:latin typeface="微軟正黑體" panose="020B0604030504040204" pitchFamily="34" charset="-120"/>
              <a:ea typeface="微軟正黑體" panose="020B0604030504040204" pitchFamily="34" charset="-120"/>
            </a:endParaRPr>
          </a:p>
          <a:p>
            <a:pPr indent="273050" algn="just" eaLnBrk="1" hangingPunct="1">
              <a:spcBef>
                <a:spcPts val="0"/>
              </a:spcBef>
              <a:buClr>
                <a:srgbClr val="C00000"/>
              </a:buClr>
              <a:buSzPct val="90000"/>
              <a:defRPr/>
            </a:pPr>
            <a:r>
              <a:rPr lang="zh-TW" altLang="en-US" sz="2600" b="1" u="sng">
                <a:solidFill>
                  <a:srgbClr val="990000"/>
                </a:solidFill>
                <a:uFill>
                  <a:solidFill>
                    <a:prstClr val="black"/>
                  </a:solidFill>
                </a:uFill>
                <a:latin typeface="微軟正黑體" panose="020B0604030504040204" pitchFamily="34" charset="-120"/>
                <a:ea typeface="微軟正黑體" panose="020B0604030504040204" pitchFamily="34" charset="-120"/>
              </a:rPr>
              <a:t>行政區域內未有檢驗維護業</a:t>
            </a:r>
            <a:r>
              <a:rPr lang="zh-TW" altLang="en-US" sz="2600" b="1">
                <a:solidFill>
                  <a:srgbClr val="000066"/>
                </a:solidFill>
                <a:latin typeface="微軟正黑體" panose="020B0604030504040204" pitchFamily="34" charset="-120"/>
                <a:ea typeface="微軟正黑體" panose="020B0604030504040204" pitchFamily="34" charset="-120"/>
              </a:rPr>
              <a:t>設立登記</a:t>
            </a:r>
            <a:r>
              <a:rPr lang="zh-TW" altLang="en-US" sz="2600" b="1" u="sng">
                <a:solidFill>
                  <a:srgbClr val="990000"/>
                </a:solidFill>
                <a:uFill>
                  <a:solidFill>
                    <a:prstClr val="black"/>
                  </a:solidFill>
                </a:uFill>
                <a:latin typeface="微軟正黑體" panose="020B0604030504040204" pitchFamily="34" charset="-120"/>
                <a:ea typeface="微軟正黑體" panose="020B0604030504040204" pitchFamily="34" charset="-120"/>
              </a:rPr>
              <a:t>者</a:t>
            </a:r>
            <a:r>
              <a:rPr lang="zh-TW" altLang="en-US" sz="2600" b="1">
                <a:solidFill>
                  <a:srgbClr val="000066"/>
                </a:solidFill>
                <a:latin typeface="微軟正黑體" panose="020B0604030504040204" pitchFamily="34" charset="-120"/>
                <a:ea typeface="微軟正黑體" panose="020B0604030504040204" pitchFamily="34" charset="-120"/>
              </a:rPr>
              <a:t>，其轄區內之用電場所</a:t>
            </a:r>
            <a:r>
              <a:rPr lang="zh-TW" altLang="en-US" sz="2600" b="1" u="sng">
                <a:solidFill>
                  <a:srgbClr val="990000"/>
                </a:solidFill>
                <a:uFill>
                  <a:solidFill>
                    <a:prstClr val="black"/>
                  </a:solidFill>
                </a:uFill>
                <a:latin typeface="微軟正黑體" panose="020B0604030504040204" pitchFamily="34" charset="-120"/>
                <a:ea typeface="微軟正黑體" panose="020B0604030504040204" pitchFamily="34" charset="-120"/>
              </a:rPr>
              <a:t>得委託在其他行政區域登記之檢驗維護業</a:t>
            </a:r>
            <a:r>
              <a:rPr lang="zh-TW" altLang="en-US" sz="2600" b="1">
                <a:solidFill>
                  <a:srgbClr val="000066"/>
                </a:solidFill>
                <a:latin typeface="微軟正黑體" panose="020B0604030504040204" pitchFamily="34" charset="-120"/>
                <a:ea typeface="微軟正黑體" panose="020B0604030504040204" pitchFamily="34" charset="-120"/>
              </a:rPr>
              <a:t>負責維護之。</a:t>
            </a:r>
            <a:endParaRPr lang="en-US" altLang="zh-TW" sz="2600" b="1" smtClean="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4869742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100</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1062497" y="620687"/>
            <a:ext cx="648072" cy="5693866"/>
          </a:xfrm>
          <a:prstGeom prst="rect">
            <a:avLst/>
          </a:prstGeom>
          <a:noFill/>
        </p:spPr>
        <p:txBody>
          <a:bodyPr wrap="square">
            <a:spAutoFit/>
          </a:bodyPr>
          <a:lstStyle/>
          <a:p>
            <a:pPr algn="just">
              <a:defRPr/>
            </a:pPr>
            <a:r>
              <a:rPr lang="zh-TW" altLang="en-US" sz="2800" b="1">
                <a:solidFill>
                  <a:srgbClr val="000066"/>
                </a:solidFill>
                <a:latin typeface="微軟正黑體" panose="020B0604030504040204" pitchFamily="34" charset="-120"/>
                <a:ea typeface="微軟正黑體" panose="020B0604030504040204" pitchFamily="34" charset="-120"/>
              </a:rPr>
              <a:t>用電設備檢驗維護</a:t>
            </a:r>
            <a:r>
              <a:rPr lang="zh-TW" altLang="en-US" sz="2800" b="1" smtClean="0">
                <a:solidFill>
                  <a:srgbClr val="000066"/>
                </a:solidFill>
                <a:latin typeface="微軟正黑體" panose="020B0604030504040204" pitchFamily="34" charset="-120"/>
                <a:ea typeface="微軟正黑體" panose="020B0604030504040204" pitchFamily="34" charset="-120"/>
              </a:rPr>
              <a:t>業</a:t>
            </a:r>
            <a:r>
              <a:rPr lang="zh-TW" altLang="en-US" sz="2800" b="1" smtClean="0">
                <a:solidFill>
                  <a:srgbClr val="0000FF"/>
                </a:solidFill>
                <a:latin typeface="微軟正黑體" panose="020B0604030504040204" pitchFamily="34" charset="-120"/>
                <a:ea typeface="微軟正黑體" panose="020B0604030504040204" pitchFamily="34" charset="-120"/>
              </a:rPr>
              <a:t>登記執照</a:t>
            </a:r>
            <a:endParaRPr lang="zh-TW" altLang="en-US" sz="2800">
              <a:solidFill>
                <a:srgbClr val="0000FF"/>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1907704" y="201203"/>
            <a:ext cx="5800725" cy="6532835"/>
          </a:xfrm>
          <a:prstGeom prst="rect">
            <a:avLst/>
          </a:prstGeom>
          <a:ln>
            <a:solidFill>
              <a:srgbClr val="800000"/>
            </a:solidFill>
          </a:ln>
        </p:spPr>
      </p:pic>
    </p:spTree>
    <p:extLst>
      <p:ext uri="{BB962C8B-B14F-4D97-AF65-F5344CB8AC3E}">
        <p14:creationId xmlns:p14="http://schemas.microsoft.com/office/powerpoint/2010/main" val="359932789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101</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3779912" y="98629"/>
            <a:ext cx="5256584" cy="954107"/>
          </a:xfrm>
          <a:prstGeom prst="rect">
            <a:avLst/>
          </a:prstGeom>
          <a:noFill/>
        </p:spPr>
        <p:txBody>
          <a:bodyPr wrap="square">
            <a:spAutoFit/>
          </a:bodyPr>
          <a:lstStyle/>
          <a:p>
            <a:pPr algn="just">
              <a:defRPr/>
            </a:pPr>
            <a:r>
              <a:rPr lang="zh-TW" altLang="en-US" sz="2800" b="1">
                <a:solidFill>
                  <a:prstClr val="black"/>
                </a:solidFill>
                <a:latin typeface="微軟正黑體" panose="020B0604030504040204" pitchFamily="34" charset="-120"/>
                <a:ea typeface="微軟正黑體" panose="020B0604030504040204" pitchFamily="34" charset="-120"/>
              </a:rPr>
              <a:t>冷氣設備工程之施工、安裝、測試、維護、保養等事項廠商資格</a:t>
            </a:r>
            <a:endParaRPr lang="zh-TW" altLang="en-US" sz="2800">
              <a:solidFill>
                <a:prstClr val="black"/>
              </a:solidFill>
              <a:latin typeface="微軟正黑體" panose="020B0604030504040204" pitchFamily="34" charset="-120"/>
              <a:ea typeface="微軟正黑體" panose="020B0604030504040204" pitchFamily="34" charset="-120"/>
            </a:endParaRPr>
          </a:p>
        </p:txBody>
      </p:sp>
      <p:sp>
        <p:nvSpPr>
          <p:cNvPr id="20" name="Text Box 4"/>
          <p:cNvSpPr txBox="1">
            <a:spLocks noChangeArrowheads="1"/>
          </p:cNvSpPr>
          <p:nvPr/>
        </p:nvSpPr>
        <p:spPr bwMode="auto">
          <a:xfrm>
            <a:off x="179511" y="1124744"/>
            <a:ext cx="8673731" cy="5262979"/>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4013" indent="-354013" algn="just" eaLnBrk="1" hangingPunct="1">
              <a:spcBef>
                <a:spcPct val="20000"/>
              </a:spcBef>
              <a:buClr>
                <a:srgbClr val="C00000"/>
              </a:buClr>
              <a:buSzPct val="90000"/>
              <a:buFont typeface="Wingdings" panose="05000000000000000000" pitchFamily="2" charset="2"/>
              <a:buChar char="n"/>
              <a:defRPr/>
            </a:pPr>
            <a:r>
              <a:rPr lang="zh-TW" altLang="en-US" b="1" spc="-100">
                <a:solidFill>
                  <a:srgbClr val="006600"/>
                </a:solidFill>
                <a:latin typeface="微軟正黑體" panose="020B0604030504040204" pitchFamily="34" charset="-120"/>
                <a:ea typeface="微軟正黑體" panose="020B0604030504040204" pitchFamily="34" charset="-120"/>
              </a:rPr>
              <a:t>經濟部</a:t>
            </a:r>
            <a:r>
              <a:rPr lang="zh-TW" altLang="en-US" b="1" spc="-100" smtClean="0">
                <a:solidFill>
                  <a:srgbClr val="006600"/>
                </a:solidFill>
                <a:latin typeface="微軟正黑體" panose="020B0604030504040204" pitchFamily="34" charset="-120"/>
                <a:ea typeface="微軟正黑體" panose="020B0604030504040204" pitchFamily="34" charset="-120"/>
              </a:rPr>
              <a:t>工業局</a:t>
            </a:r>
            <a:r>
              <a:rPr lang="en-US" altLang="zh-TW" b="1" spc="-100">
                <a:solidFill>
                  <a:srgbClr val="006600"/>
                </a:solidFill>
                <a:latin typeface="微軟正黑體" panose="020B0604030504040204" pitchFamily="34" charset="-120"/>
                <a:ea typeface="微軟正黑體" panose="020B0604030504040204" pitchFamily="34" charset="-120"/>
              </a:rPr>
              <a:t>98</a:t>
            </a:r>
            <a:r>
              <a:rPr lang="zh-TW" altLang="en-US" b="1" spc="-100">
                <a:solidFill>
                  <a:srgbClr val="006600"/>
                </a:solidFill>
                <a:latin typeface="微軟正黑體" panose="020B0604030504040204" pitchFamily="34" charset="-120"/>
                <a:ea typeface="微軟正黑體" panose="020B0604030504040204" pitchFamily="34" charset="-120"/>
              </a:rPr>
              <a:t>年</a:t>
            </a:r>
            <a:r>
              <a:rPr lang="en-US" altLang="zh-TW" b="1" spc="-100">
                <a:solidFill>
                  <a:srgbClr val="006600"/>
                </a:solidFill>
                <a:latin typeface="微軟正黑體" panose="020B0604030504040204" pitchFamily="34" charset="-120"/>
                <a:ea typeface="微軟正黑體" panose="020B0604030504040204" pitchFamily="34" charset="-120"/>
              </a:rPr>
              <a:t>04</a:t>
            </a:r>
            <a:r>
              <a:rPr lang="zh-TW" altLang="en-US" b="1" spc="-100">
                <a:solidFill>
                  <a:srgbClr val="006600"/>
                </a:solidFill>
                <a:latin typeface="微軟正黑體" panose="020B0604030504040204" pitchFamily="34" charset="-120"/>
                <a:ea typeface="微軟正黑體" panose="020B0604030504040204" pitchFamily="34" charset="-120"/>
              </a:rPr>
              <a:t>月</a:t>
            </a:r>
            <a:r>
              <a:rPr lang="en-US" altLang="zh-TW" b="1" spc="-100">
                <a:solidFill>
                  <a:srgbClr val="006600"/>
                </a:solidFill>
                <a:latin typeface="微軟正黑體" panose="020B0604030504040204" pitchFamily="34" charset="-120"/>
                <a:ea typeface="微軟正黑體" panose="020B0604030504040204" pitchFamily="34" charset="-120"/>
              </a:rPr>
              <a:t>16</a:t>
            </a:r>
            <a:r>
              <a:rPr lang="zh-TW" altLang="en-US" b="1" spc="-100">
                <a:solidFill>
                  <a:srgbClr val="006600"/>
                </a:solidFill>
                <a:latin typeface="微軟正黑體" panose="020B0604030504040204" pitchFamily="34" charset="-120"/>
                <a:ea typeface="微軟正黑體" panose="020B0604030504040204" pitchFamily="34" charset="-120"/>
              </a:rPr>
              <a:t>日工知字第</a:t>
            </a:r>
            <a:r>
              <a:rPr lang="en-US" altLang="zh-TW" b="1" spc="-100">
                <a:solidFill>
                  <a:srgbClr val="006600"/>
                </a:solidFill>
                <a:latin typeface="微軟正黑體" panose="020B0604030504040204" pitchFamily="34" charset="-120"/>
                <a:ea typeface="微軟正黑體" panose="020B0604030504040204" pitchFamily="34" charset="-120"/>
              </a:rPr>
              <a:t>09800291800</a:t>
            </a:r>
            <a:r>
              <a:rPr lang="zh-TW" altLang="en-US" b="1" spc="-100" smtClean="0">
                <a:solidFill>
                  <a:srgbClr val="006600"/>
                </a:solidFill>
                <a:latin typeface="微軟正黑體" panose="020B0604030504040204" pitchFamily="34" charset="-120"/>
                <a:ea typeface="微軟正黑體" panose="020B0604030504040204" pitchFamily="34" charset="-120"/>
              </a:rPr>
              <a:t>號函</a:t>
            </a:r>
            <a:endParaRPr lang="en-US" altLang="zh-TW" b="1" spc="-100" smtClean="0">
              <a:solidFill>
                <a:srgbClr val="0000FF"/>
              </a:solidFill>
              <a:latin typeface="微軟正黑體" panose="020B0604030504040204" pitchFamily="34" charset="-120"/>
              <a:ea typeface="微軟正黑體" panose="020B0604030504040204" pitchFamily="34" charset="-120"/>
            </a:endParaRPr>
          </a:p>
          <a:p>
            <a:pPr algn="just" eaLnBrk="1" hangingPunct="1">
              <a:spcBef>
                <a:spcPct val="20000"/>
              </a:spcBef>
              <a:buClr>
                <a:srgbClr val="C00000"/>
              </a:buClr>
              <a:buSzPct val="90000"/>
              <a:defRPr/>
            </a:pPr>
            <a:r>
              <a:rPr lang="zh-TW" altLang="en-US" b="1" smtClean="0">
                <a:solidFill>
                  <a:srgbClr val="000066"/>
                </a:solidFill>
                <a:latin typeface="微軟正黑體" panose="020B0604030504040204" pitchFamily="34" charset="-120"/>
                <a:ea typeface="微軟正黑體" panose="020B0604030504040204" pitchFamily="34" charset="-120"/>
              </a:rPr>
              <a:t>三</a:t>
            </a:r>
            <a:r>
              <a:rPr lang="zh-TW" altLang="en-US" b="1">
                <a:solidFill>
                  <a:srgbClr val="000066"/>
                </a:solidFill>
                <a:latin typeface="微軟正黑體" panose="020B0604030504040204" pitchFamily="34" charset="-120"/>
                <a:ea typeface="微軟正黑體" panose="020B0604030504040204" pitchFamily="34" charset="-120"/>
              </a:rPr>
              <a:t>、冷凍空調業管理</a:t>
            </a:r>
            <a:r>
              <a:rPr lang="zh-TW" altLang="en-US" b="1" smtClean="0">
                <a:solidFill>
                  <a:srgbClr val="000066"/>
                </a:solidFill>
                <a:latin typeface="微軟正黑體" panose="020B0604030504040204" pitchFamily="34" charset="-120"/>
                <a:ea typeface="微軟正黑體" panose="020B0604030504040204" pitchFamily="34" charset="-120"/>
              </a:rPr>
              <a:t>條例第</a:t>
            </a:r>
            <a:r>
              <a:rPr lang="en-US" altLang="zh-TW" b="1">
                <a:solidFill>
                  <a:srgbClr val="000066"/>
                </a:solidFill>
                <a:latin typeface="微軟正黑體" panose="020B0604030504040204" pitchFamily="34" charset="-120"/>
                <a:ea typeface="微軟正黑體" panose="020B0604030504040204" pitchFamily="34" charset="-120"/>
              </a:rPr>
              <a:t>3</a:t>
            </a:r>
            <a:r>
              <a:rPr lang="zh-TW" altLang="en-US" b="1">
                <a:solidFill>
                  <a:srgbClr val="000066"/>
                </a:solidFill>
                <a:latin typeface="微軟正黑體" panose="020B0604030504040204" pitchFamily="34" charset="-120"/>
                <a:ea typeface="微軟正黑體" panose="020B0604030504040204" pitchFamily="34" charset="-120"/>
              </a:rPr>
              <a:t>條規定，分別說明如下：</a:t>
            </a:r>
          </a:p>
          <a:p>
            <a:pPr marL="531813" indent="-531813" algn="just" eaLnBrk="1" hangingPunct="1">
              <a:spcBef>
                <a:spcPct val="20000"/>
              </a:spcBef>
              <a:buClr>
                <a:srgbClr val="C00000"/>
              </a:buClr>
              <a:buSzPct val="90000"/>
              <a:defRPr/>
            </a:pP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一</a:t>
            </a: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冷凍</a:t>
            </a:r>
            <a:r>
              <a:rPr lang="zh-TW" altLang="en-US" b="1">
                <a:solidFill>
                  <a:srgbClr val="000066"/>
                </a:solidFill>
                <a:latin typeface="微軟正黑體" panose="020B0604030504040204" pitchFamily="34" charset="-120"/>
                <a:ea typeface="微軟正黑體" panose="020B0604030504040204" pitchFamily="34" charset="-120"/>
              </a:rPr>
              <a:t>空調設備相關工程之施工、安裝、測試、維護、保養等項目，</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倘為供公眾使用或非簡易設備，應由具有本條例資格之業者執行之</a:t>
            </a:r>
            <a:r>
              <a:rPr lang="zh-TW" altLang="en-US" b="1">
                <a:solidFill>
                  <a:srgbClr val="000066"/>
                </a:solidFill>
                <a:latin typeface="微軟正黑體" panose="020B0604030504040204" pitchFamily="34" charset="-120"/>
                <a:ea typeface="微軟正黑體" panose="020B0604030504040204" pitchFamily="34" charset="-120"/>
              </a:rPr>
              <a:t>。</a:t>
            </a:r>
          </a:p>
          <a:p>
            <a:pPr marL="531813" indent="-531813" algn="just" eaLnBrk="1" hangingPunct="1">
              <a:spcBef>
                <a:spcPct val="20000"/>
              </a:spcBef>
              <a:buClr>
                <a:srgbClr val="C00000"/>
              </a:buClr>
              <a:buSzPct val="90000"/>
              <a:defRPr/>
            </a:pP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二</a:t>
            </a: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上述</a:t>
            </a:r>
            <a:r>
              <a:rPr lang="zh-TW" altLang="en-US" b="1">
                <a:solidFill>
                  <a:srgbClr val="000066"/>
                </a:solidFill>
                <a:latin typeface="微軟正黑體" panose="020B0604030504040204" pitchFamily="34" charset="-120"/>
                <a:ea typeface="微軟正黑體" panose="020B0604030504040204" pitchFamily="34" charset="-120"/>
              </a:rPr>
              <a:t>項目之</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單一主機倘屬簡易設備</a:t>
            </a:r>
            <a:r>
              <a:rPr lang="zh-TW" altLang="en-US" b="1">
                <a:solidFill>
                  <a:srgbClr val="000066"/>
                </a:solidFill>
                <a:latin typeface="微軟正黑體" panose="020B0604030504040204" pitchFamily="34" charset="-120"/>
                <a:ea typeface="微軟正黑體" panose="020B0604030504040204" pitchFamily="34" charset="-120"/>
              </a:rPr>
              <a:t>，</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但為供公眾使用者，仍應由具有本條例資格之業者辦理</a:t>
            </a:r>
            <a:r>
              <a:rPr lang="zh-TW" altLang="en-US" b="1">
                <a:solidFill>
                  <a:srgbClr val="000066"/>
                </a:solidFill>
                <a:latin typeface="微軟正黑體" panose="020B0604030504040204" pitchFamily="34" charset="-120"/>
                <a:ea typeface="微軟正黑體" panose="020B0604030504040204" pitchFamily="34" charset="-120"/>
              </a:rPr>
              <a:t>。</a:t>
            </a:r>
          </a:p>
          <a:p>
            <a:pPr marL="531813" indent="-531813" algn="just" eaLnBrk="1" hangingPunct="1">
              <a:spcBef>
                <a:spcPct val="20000"/>
              </a:spcBef>
              <a:buClr>
                <a:srgbClr val="C00000"/>
              </a:buClr>
              <a:buSzPct val="90000"/>
              <a:defRPr/>
            </a:pP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三</a:t>
            </a: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倘</a:t>
            </a:r>
            <a:r>
              <a:rPr lang="zh-TW" altLang="en-US" b="1">
                <a:solidFill>
                  <a:srgbClr val="000066"/>
                </a:solidFill>
                <a:latin typeface="微軟正黑體" panose="020B0604030504040204" pitchFamily="34" charset="-120"/>
                <a:ea typeface="微軟正黑體" panose="020B0604030504040204" pitchFamily="34" charset="-120"/>
              </a:rPr>
              <a:t>冷凍空調設備相關工程之安裝或保養事項，</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為非供公眾使用且屬簡易者</a:t>
            </a:r>
            <a:r>
              <a:rPr lang="zh-TW" altLang="en-US" b="1">
                <a:solidFill>
                  <a:srgbClr val="000066"/>
                </a:solidFill>
                <a:latin typeface="微軟正黑體" panose="020B0604030504040204" pitchFamily="34" charset="-120"/>
                <a:ea typeface="微軟正黑體" panose="020B0604030504040204" pitchFamily="34" charset="-120"/>
              </a:rPr>
              <a:t>，</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始可由</a:t>
            </a:r>
            <a:r>
              <a:rPr lang="zh-TW" altLang="en-US" b="1">
                <a:solidFill>
                  <a:srgbClr val="000066"/>
                </a:solidFill>
                <a:latin typeface="微軟正黑體" panose="020B0604030504040204" pitchFamily="34" charset="-120"/>
                <a:ea typeface="微軟正黑體" panose="020B0604030504040204" pitchFamily="34" charset="-120"/>
              </a:rPr>
              <a:t>營業項目代碼列有</a:t>
            </a:r>
            <a:r>
              <a:rPr lang="en-US" altLang="zh-TW" b="1">
                <a:solidFill>
                  <a:srgbClr val="000066"/>
                </a:solidFill>
                <a:latin typeface="微軟正黑體" panose="020B0604030504040204" pitchFamily="34" charset="-120"/>
                <a:ea typeface="微軟正黑體" panose="020B0604030504040204" pitchFamily="34" charset="-120"/>
              </a:rPr>
              <a:t>E601020</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電器安裝業之廠商辦理</a:t>
            </a:r>
            <a:r>
              <a:rPr lang="zh-TW" altLang="en-US" b="1">
                <a:solidFill>
                  <a:srgbClr val="000066"/>
                </a:solidFill>
                <a:latin typeface="微軟正黑體" panose="020B0604030504040204" pitchFamily="34" charset="-120"/>
                <a:ea typeface="微軟正黑體" panose="020B0604030504040204" pitchFamily="34" charset="-120"/>
              </a:rPr>
              <a:t>。</a:t>
            </a:r>
          </a:p>
          <a:p>
            <a:pPr marL="531813" indent="-531813" algn="just" eaLnBrk="1" hangingPunct="1">
              <a:spcBef>
                <a:spcPct val="20000"/>
              </a:spcBef>
              <a:buClr>
                <a:srgbClr val="C00000"/>
              </a:buClr>
              <a:buSzPct val="90000"/>
              <a:defRPr/>
            </a:pPr>
            <a:r>
              <a:rPr lang="zh-TW" altLang="en-US" b="1">
                <a:solidFill>
                  <a:srgbClr val="000066"/>
                </a:solidFill>
                <a:latin typeface="微軟正黑體" panose="020B0604030504040204" pitchFamily="34" charset="-120"/>
                <a:ea typeface="微軟正黑體" panose="020B0604030504040204" pitchFamily="34" charset="-120"/>
              </a:rPr>
              <a:t>四、上述</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「簡易」設備範圍</a:t>
            </a:r>
            <a:r>
              <a:rPr lang="zh-TW" altLang="en-US" b="1">
                <a:solidFill>
                  <a:srgbClr val="000066"/>
                </a:solidFill>
                <a:latin typeface="微軟正黑體" panose="020B0604030504040204" pitchFamily="34" charset="-120"/>
                <a:ea typeface="微軟正黑體" panose="020B0604030504040204" pitchFamily="34" charset="-120"/>
              </a:rPr>
              <a:t>，依本條例施行細則第</a:t>
            </a:r>
            <a:r>
              <a:rPr lang="en-US" altLang="zh-TW" b="1">
                <a:solidFill>
                  <a:srgbClr val="000066"/>
                </a:solidFill>
                <a:latin typeface="微軟正黑體" panose="020B0604030504040204" pitchFamily="34" charset="-120"/>
                <a:ea typeface="微軟正黑體" panose="020B0604030504040204" pitchFamily="34" charset="-120"/>
              </a:rPr>
              <a:t>2</a:t>
            </a:r>
            <a:r>
              <a:rPr lang="zh-TW" altLang="en-US" b="1">
                <a:solidFill>
                  <a:srgbClr val="000066"/>
                </a:solidFill>
                <a:latin typeface="微軟正黑體" panose="020B0604030504040204" pitchFamily="34" charset="-120"/>
                <a:ea typeface="微軟正黑體" panose="020B0604030504040204" pitchFamily="34" charset="-120"/>
              </a:rPr>
              <a:t>條略以：「本條例第</a:t>
            </a:r>
            <a:r>
              <a:rPr lang="en-US" altLang="zh-TW" b="1">
                <a:solidFill>
                  <a:srgbClr val="000066"/>
                </a:solidFill>
                <a:latin typeface="微軟正黑體" panose="020B0604030504040204" pitchFamily="34" charset="-120"/>
                <a:ea typeface="微軟正黑體" panose="020B0604030504040204" pitchFamily="34" charset="-120"/>
              </a:rPr>
              <a:t>3</a:t>
            </a:r>
            <a:r>
              <a:rPr lang="zh-TW" altLang="en-US" b="1">
                <a:solidFill>
                  <a:srgbClr val="000066"/>
                </a:solidFill>
                <a:latin typeface="微軟正黑體" panose="020B0604030504040204" pitchFamily="34" charset="-120"/>
                <a:ea typeface="微軟正黑體" panose="020B0604030504040204" pitchFamily="34" charset="-120"/>
              </a:rPr>
              <a:t>條第</a:t>
            </a:r>
            <a:r>
              <a:rPr lang="en-US" altLang="zh-TW" b="1">
                <a:solidFill>
                  <a:srgbClr val="000066"/>
                </a:solidFill>
                <a:latin typeface="微軟正黑體" panose="020B0604030504040204" pitchFamily="34" charset="-120"/>
                <a:ea typeface="微軟正黑體" panose="020B0604030504040204" pitchFamily="34" charset="-120"/>
              </a:rPr>
              <a:t>3</a:t>
            </a:r>
            <a:r>
              <a:rPr lang="zh-TW" altLang="en-US" b="1">
                <a:solidFill>
                  <a:srgbClr val="000066"/>
                </a:solidFill>
                <a:latin typeface="微軟正黑體" panose="020B0604030504040204" pitchFamily="34" charset="-120"/>
                <a:ea typeface="微軟正黑體" panose="020B0604030504040204" pitchFamily="34" charset="-120"/>
              </a:rPr>
              <a:t>項所稱</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簡易之設計、監造、安裝或保養，指就單一主機在</a:t>
            </a:r>
            <a:r>
              <a:rPr lang="en-US" altLang="zh-TW" b="1" u="sng">
                <a:solidFill>
                  <a:srgbClr val="000066"/>
                </a:solidFill>
                <a:uFill>
                  <a:solidFill>
                    <a:srgbClr val="C00000"/>
                  </a:solidFill>
                </a:uFill>
                <a:latin typeface="微軟正黑體" panose="020B0604030504040204" pitchFamily="34" charset="-120"/>
                <a:ea typeface="微軟正黑體" panose="020B0604030504040204" pitchFamily="34" charset="-120"/>
              </a:rPr>
              <a:t>10</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冷凍噸以下或</a:t>
            </a:r>
            <a:r>
              <a:rPr lang="en-US" altLang="zh-TW" b="1" u="sng">
                <a:solidFill>
                  <a:srgbClr val="000066"/>
                </a:solidFill>
                <a:uFill>
                  <a:solidFill>
                    <a:srgbClr val="C00000"/>
                  </a:solidFill>
                </a:uFill>
                <a:latin typeface="微軟正黑體" panose="020B0604030504040204" pitchFamily="34" charset="-120"/>
                <a:ea typeface="微軟正黑體" panose="020B0604030504040204" pitchFamily="34" charset="-120"/>
              </a:rPr>
              <a:t>5</a:t>
            </a:r>
            <a:r>
              <a:rPr lang="zh-TW" altLang="en-US" b="1" u="sng">
                <a:solidFill>
                  <a:srgbClr val="000066"/>
                </a:solidFill>
                <a:uFill>
                  <a:solidFill>
                    <a:srgbClr val="C00000"/>
                  </a:solidFill>
                </a:uFill>
                <a:latin typeface="微軟正黑體" panose="020B0604030504040204" pitchFamily="34" charset="-120"/>
                <a:ea typeface="微軟正黑體" panose="020B0604030504040204" pitchFamily="34" charset="-120"/>
              </a:rPr>
              <a:t>馬力以下</a:t>
            </a:r>
            <a:r>
              <a:rPr lang="en-US" altLang="zh-TW" b="1">
                <a:solidFill>
                  <a:srgbClr val="000066"/>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a:t>
            </a:r>
            <a:endParaRPr lang="zh-TW" altLang="en-US" b="1">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3728970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102</a:t>
            </a:fld>
            <a:endParaRPr lang="en-US" altLang="zh-TW" sz="1400">
              <a:solidFill>
                <a:srgbClr val="AD1F1F"/>
              </a:solidFill>
              <a:latin typeface="Times New Roman" panose="02020603050405020304" pitchFamily="18" charset="0"/>
            </a:endParaRPr>
          </a:p>
        </p:txBody>
      </p:sp>
      <p:sp>
        <p:nvSpPr>
          <p:cNvPr id="20" name="Text Box 4"/>
          <p:cNvSpPr txBox="1">
            <a:spLocks noChangeArrowheads="1"/>
          </p:cNvSpPr>
          <p:nvPr/>
        </p:nvSpPr>
        <p:spPr bwMode="auto">
          <a:xfrm>
            <a:off x="179512" y="529276"/>
            <a:ext cx="8673731" cy="6210931"/>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srgbClr val="C00000"/>
              </a:buClr>
              <a:buSzPct val="90000"/>
              <a:defRPr/>
            </a:pPr>
            <a:r>
              <a:rPr lang="en-US" altLang="zh-TW" sz="2800" b="1" spc="-100">
                <a:solidFill>
                  <a:srgbClr val="0000FF"/>
                </a:solidFill>
                <a:latin typeface="微軟正黑體" panose="020B0604030504040204" pitchFamily="34" charset="-120"/>
                <a:ea typeface="微軟正黑體" panose="020B0604030504040204" pitchFamily="34" charset="-120"/>
              </a:rPr>
              <a:t>113</a:t>
            </a:r>
            <a:r>
              <a:rPr lang="zh-TW" altLang="en-US" sz="2800" b="1" spc="-100">
                <a:solidFill>
                  <a:srgbClr val="0000FF"/>
                </a:solidFill>
                <a:latin typeface="微軟正黑體" panose="020B0604030504040204" pitchFamily="34" charset="-120"/>
                <a:ea typeface="微軟正黑體" panose="020B0604030504040204" pitchFamily="34" charset="-120"/>
              </a:rPr>
              <a:t>年</a:t>
            </a:r>
            <a:r>
              <a:rPr lang="en-US" altLang="zh-TW" sz="2800" b="1" spc="-100">
                <a:solidFill>
                  <a:srgbClr val="0000FF"/>
                </a:solidFill>
                <a:latin typeface="微軟正黑體" panose="020B0604030504040204" pitchFamily="34" charset="-120"/>
                <a:ea typeface="微軟正黑體" panose="020B0604030504040204" pitchFamily="34" charset="-120"/>
              </a:rPr>
              <a:t>08</a:t>
            </a:r>
            <a:r>
              <a:rPr lang="zh-TW" altLang="en-US" sz="2800" b="1" spc="-100">
                <a:solidFill>
                  <a:srgbClr val="0000FF"/>
                </a:solidFill>
                <a:latin typeface="微軟正黑體" panose="020B0604030504040204" pitchFamily="34" charset="-120"/>
                <a:ea typeface="微軟正黑體" panose="020B0604030504040204" pitchFamily="34" charset="-120"/>
              </a:rPr>
              <a:t>月</a:t>
            </a:r>
            <a:r>
              <a:rPr lang="en-US" altLang="zh-TW" sz="2800" b="1" spc="-100">
                <a:solidFill>
                  <a:srgbClr val="0000FF"/>
                </a:solidFill>
                <a:latin typeface="微軟正黑體" panose="020B0604030504040204" pitchFamily="34" charset="-120"/>
                <a:ea typeface="微軟正黑體" panose="020B0604030504040204" pitchFamily="34" charset="-120"/>
              </a:rPr>
              <a:t>20</a:t>
            </a:r>
            <a:r>
              <a:rPr lang="zh-TW" altLang="en-US" sz="2800" b="1" spc="-100">
                <a:solidFill>
                  <a:srgbClr val="0000FF"/>
                </a:solidFill>
                <a:latin typeface="微軟正黑體" panose="020B0604030504040204" pitchFamily="34" charset="-120"/>
                <a:ea typeface="微軟正黑體" panose="020B0604030504040204" pitchFamily="34" charset="-120"/>
              </a:rPr>
              <a:t>日工程企字第</a:t>
            </a:r>
            <a:r>
              <a:rPr lang="en-US" altLang="zh-TW" sz="2800" b="1" spc="-100">
                <a:solidFill>
                  <a:srgbClr val="0000FF"/>
                </a:solidFill>
                <a:latin typeface="微軟正黑體" panose="020B0604030504040204" pitchFamily="34" charset="-120"/>
                <a:ea typeface="微軟正黑體" panose="020B0604030504040204" pitchFamily="34" charset="-120"/>
              </a:rPr>
              <a:t>1130013601</a:t>
            </a:r>
            <a:r>
              <a:rPr lang="zh-TW" altLang="en-US" sz="2800" b="1" spc="-100">
                <a:solidFill>
                  <a:srgbClr val="0000FF"/>
                </a:solidFill>
                <a:latin typeface="微軟正黑體" panose="020B0604030504040204" pitchFamily="34" charset="-120"/>
                <a:ea typeface="微軟正黑體" panose="020B0604030504040204" pitchFamily="34" charset="-120"/>
              </a:rPr>
              <a:t>號</a:t>
            </a:r>
            <a:r>
              <a:rPr lang="zh-TW" altLang="en-US" sz="2800" b="1" spc="-100" smtClean="0">
                <a:solidFill>
                  <a:srgbClr val="0000FF"/>
                </a:solidFill>
                <a:latin typeface="微軟正黑體" panose="020B0604030504040204" pitchFamily="34" charset="-120"/>
                <a:ea typeface="微軟正黑體" panose="020B0604030504040204" pitchFamily="34" charset="-120"/>
              </a:rPr>
              <a:t>函</a:t>
            </a:r>
            <a:endParaRPr lang="en-US" altLang="zh-TW" sz="2800" b="1" spc="-100" smtClean="0">
              <a:solidFill>
                <a:srgbClr val="0000FF"/>
              </a:solidFill>
              <a:latin typeface="微軟正黑體" panose="020B0604030504040204" pitchFamily="34" charset="-120"/>
              <a:ea typeface="微軟正黑體" panose="020B0604030504040204" pitchFamily="34" charset="-120"/>
            </a:endParaRPr>
          </a:p>
          <a:p>
            <a:pPr marL="627063" indent="-627063" algn="just" eaLnBrk="1" hangingPunct="1">
              <a:spcBef>
                <a:spcPct val="20000"/>
              </a:spcBef>
              <a:buClr>
                <a:srgbClr val="C00000"/>
              </a:buClr>
              <a:buSzPct val="90000"/>
              <a:defRPr/>
            </a:pP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一</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按冷凍空調業管理條例第</a:t>
            </a:r>
            <a:r>
              <a:rPr lang="en-US" altLang="zh-TW" sz="2800" b="1">
                <a:solidFill>
                  <a:srgbClr val="000066"/>
                </a:solidFill>
                <a:latin typeface="微軟正黑體" panose="020B0604030504040204" pitchFamily="34" charset="-120"/>
                <a:ea typeface="微軟正黑體" panose="020B0604030504040204" pitchFamily="34" charset="-120"/>
              </a:rPr>
              <a:t>3</a:t>
            </a:r>
            <a:r>
              <a:rPr lang="zh-TW" altLang="en-US" sz="2800" b="1">
                <a:solidFill>
                  <a:srgbClr val="000066"/>
                </a:solidFill>
                <a:latin typeface="微軟正黑體" panose="020B0604030504040204" pitchFamily="34" charset="-120"/>
                <a:ea typeface="微軟正黑體" panose="020B0604030504040204" pitchFamily="34" charset="-120"/>
              </a:rPr>
              <a:t>條、第</a:t>
            </a:r>
            <a:r>
              <a:rPr lang="en-US" altLang="zh-TW" sz="2800" b="1">
                <a:solidFill>
                  <a:srgbClr val="000066"/>
                </a:solidFill>
                <a:latin typeface="微軟正黑體" panose="020B0604030504040204" pitchFamily="34" charset="-120"/>
                <a:ea typeface="微軟正黑體" panose="020B0604030504040204" pitchFamily="34" charset="-120"/>
              </a:rPr>
              <a:t>5</a:t>
            </a:r>
            <a:r>
              <a:rPr lang="zh-TW" altLang="en-US" sz="2800" b="1">
                <a:solidFill>
                  <a:srgbClr val="000066"/>
                </a:solidFill>
                <a:latin typeface="微軟正黑體" panose="020B0604030504040204" pitchFamily="34" charset="-120"/>
                <a:ea typeface="微軟正黑體" panose="020B0604030504040204" pitchFamily="34" charset="-120"/>
              </a:rPr>
              <a:t>條、第</a:t>
            </a:r>
            <a:r>
              <a:rPr lang="en-US" altLang="zh-TW" sz="2800" b="1">
                <a:solidFill>
                  <a:srgbClr val="000066"/>
                </a:solidFill>
                <a:latin typeface="微軟正黑體" panose="020B0604030504040204" pitchFamily="34" charset="-120"/>
                <a:ea typeface="微軟正黑體" panose="020B0604030504040204" pitchFamily="34" charset="-120"/>
              </a:rPr>
              <a:t>6</a:t>
            </a:r>
            <a:r>
              <a:rPr lang="zh-TW" altLang="en-US" sz="2800" b="1">
                <a:solidFill>
                  <a:srgbClr val="000066"/>
                </a:solidFill>
                <a:latin typeface="微軟正黑體" panose="020B0604030504040204" pitchFamily="34" charset="-120"/>
                <a:ea typeface="微軟正黑體" panose="020B0604030504040204" pitchFamily="34" charset="-120"/>
              </a:rPr>
              <a:t>條及其施行細則第</a:t>
            </a:r>
            <a:r>
              <a:rPr lang="en-US" altLang="zh-TW" sz="2800" b="1">
                <a:solidFill>
                  <a:srgbClr val="000066"/>
                </a:solidFill>
                <a:latin typeface="微軟正黑體" panose="020B0604030504040204" pitchFamily="34" charset="-120"/>
                <a:ea typeface="微軟正黑體" panose="020B0604030504040204" pitchFamily="34" charset="-120"/>
              </a:rPr>
              <a:t>2</a:t>
            </a:r>
            <a:r>
              <a:rPr lang="zh-TW" altLang="en-US" sz="2800" b="1">
                <a:solidFill>
                  <a:srgbClr val="000066"/>
                </a:solidFill>
                <a:latin typeface="微軟正黑體" panose="020B0604030504040204" pitchFamily="34" charset="-120"/>
                <a:ea typeface="微軟正黑體" panose="020B0604030504040204" pitchFamily="34" charset="-120"/>
              </a:rPr>
              <a:t>條相關規定，</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從事冷凍、冷藏、空氣調節、環境控制、潔淨室、冰水主機、儲能設備、通風換氣設備及其相關工程之施工、安裝、測試、維護、保養等項目，且屬供公眾使用或非簡易設備（冷凍空調設備單一主機超過</a:t>
            </a:r>
            <a:r>
              <a:rPr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10</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冷凍噸或</a:t>
            </a:r>
            <a:r>
              <a:rPr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5</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馬力），應由具領有冷凍空調業登記證書（公司營業項目</a:t>
            </a:r>
            <a:r>
              <a:rPr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E602011</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冷凍空調工程業），及加入冷凍空調工程工業同業公會等資格之業者執行</a:t>
            </a:r>
            <a:r>
              <a:rPr lang="zh-TW" altLang="en-US" sz="2800" b="1">
                <a:solidFill>
                  <a:srgbClr val="000066"/>
                </a:solidFill>
                <a:latin typeface="微軟正黑體" panose="020B0604030504040204" pitchFamily="34" charset="-120"/>
                <a:ea typeface="微軟正黑體" panose="020B0604030504040204" pitchFamily="34" charset="-120"/>
              </a:rPr>
              <a:t>。爰冷凍空調設備含安裝或維護之招標作業，倘屬供公眾使用或非簡易設備（冷凍空調設備單一主機超過</a:t>
            </a:r>
            <a:r>
              <a:rPr lang="en-US" altLang="zh-TW" sz="2800" b="1">
                <a:solidFill>
                  <a:srgbClr val="000066"/>
                </a:solidFill>
                <a:latin typeface="微軟正黑體" panose="020B0604030504040204" pitchFamily="34" charset="-120"/>
                <a:ea typeface="微軟正黑體" panose="020B0604030504040204" pitchFamily="34" charset="-120"/>
              </a:rPr>
              <a:t>10</a:t>
            </a:r>
            <a:r>
              <a:rPr lang="zh-TW" altLang="en-US" sz="2800" b="1">
                <a:solidFill>
                  <a:srgbClr val="000066"/>
                </a:solidFill>
                <a:latin typeface="微軟正黑體" panose="020B0604030504040204" pitchFamily="34" charset="-120"/>
                <a:ea typeface="微軟正黑體" panose="020B0604030504040204" pitchFamily="34" charset="-120"/>
              </a:rPr>
              <a:t>冷凍噸或</a:t>
            </a:r>
            <a:r>
              <a:rPr lang="en-US" altLang="zh-TW" sz="2800" b="1">
                <a:solidFill>
                  <a:srgbClr val="000066"/>
                </a:solidFill>
                <a:latin typeface="微軟正黑體" panose="020B0604030504040204" pitchFamily="34" charset="-120"/>
                <a:ea typeface="微軟正黑體" panose="020B0604030504040204" pitchFamily="34" charset="-120"/>
              </a:rPr>
              <a:t>5</a:t>
            </a:r>
            <a:r>
              <a:rPr lang="zh-TW" altLang="en-US" sz="2800" b="1">
                <a:solidFill>
                  <a:srgbClr val="000066"/>
                </a:solidFill>
                <a:latin typeface="微軟正黑體" panose="020B0604030504040204" pitchFamily="34" charset="-120"/>
                <a:ea typeface="微軟正黑體" panose="020B0604030504040204" pitchFamily="34" charset="-120"/>
              </a:rPr>
              <a:t>馬力）者，機關訂定廠商投標資格應考量上開規定</a:t>
            </a:r>
            <a:r>
              <a:rPr lang="zh-TW" altLang="en-US" sz="2800" b="1" smtClean="0">
                <a:solidFill>
                  <a:srgbClr val="000066"/>
                </a:solidFill>
                <a:latin typeface="微軟正黑體" panose="020B0604030504040204" pitchFamily="34" charset="-120"/>
                <a:ea typeface="微軟正黑體" panose="020B0604030504040204" pitchFamily="34" charset="-120"/>
              </a:rPr>
              <a:t>。</a:t>
            </a:r>
            <a:endParaRPr lang="zh-TW" altLang="en-US" sz="2800" b="1">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2987871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103</a:t>
            </a:fld>
            <a:endParaRPr lang="en-US" altLang="zh-TW" sz="1400">
              <a:solidFill>
                <a:srgbClr val="AD1F1F"/>
              </a:solidFill>
              <a:latin typeface="Times New Roman" panose="02020603050405020304" pitchFamily="18" charset="0"/>
            </a:endParaRPr>
          </a:p>
        </p:txBody>
      </p:sp>
      <p:sp>
        <p:nvSpPr>
          <p:cNvPr id="20" name="Text Box 4"/>
          <p:cNvSpPr txBox="1">
            <a:spLocks noChangeArrowheads="1"/>
          </p:cNvSpPr>
          <p:nvPr/>
        </p:nvSpPr>
        <p:spPr bwMode="auto">
          <a:xfrm>
            <a:off x="179511" y="548680"/>
            <a:ext cx="8673731" cy="5349157"/>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srgbClr val="C00000"/>
              </a:buClr>
              <a:buSzPct val="90000"/>
              <a:defRPr/>
            </a:pPr>
            <a:r>
              <a:rPr lang="en-US" altLang="zh-TW" sz="2800" b="1" spc="-100">
                <a:solidFill>
                  <a:srgbClr val="0000FF"/>
                </a:solidFill>
                <a:latin typeface="微軟正黑體" panose="020B0604030504040204" pitchFamily="34" charset="-120"/>
                <a:ea typeface="微軟正黑體" panose="020B0604030504040204" pitchFamily="34" charset="-120"/>
              </a:rPr>
              <a:t>113</a:t>
            </a:r>
            <a:r>
              <a:rPr lang="zh-TW" altLang="en-US" sz="2800" b="1" spc="-100">
                <a:solidFill>
                  <a:srgbClr val="0000FF"/>
                </a:solidFill>
                <a:latin typeface="微軟正黑體" panose="020B0604030504040204" pitchFamily="34" charset="-120"/>
                <a:ea typeface="微軟正黑體" panose="020B0604030504040204" pitchFamily="34" charset="-120"/>
              </a:rPr>
              <a:t>年</a:t>
            </a:r>
            <a:r>
              <a:rPr lang="en-US" altLang="zh-TW" sz="2800" b="1" spc="-100">
                <a:solidFill>
                  <a:srgbClr val="0000FF"/>
                </a:solidFill>
                <a:latin typeface="微軟正黑體" panose="020B0604030504040204" pitchFamily="34" charset="-120"/>
                <a:ea typeface="微軟正黑體" panose="020B0604030504040204" pitchFamily="34" charset="-120"/>
              </a:rPr>
              <a:t>08</a:t>
            </a:r>
            <a:r>
              <a:rPr lang="zh-TW" altLang="en-US" sz="2800" b="1" spc="-100">
                <a:solidFill>
                  <a:srgbClr val="0000FF"/>
                </a:solidFill>
                <a:latin typeface="微軟正黑體" panose="020B0604030504040204" pitchFamily="34" charset="-120"/>
                <a:ea typeface="微軟正黑體" panose="020B0604030504040204" pitchFamily="34" charset="-120"/>
              </a:rPr>
              <a:t>月</a:t>
            </a:r>
            <a:r>
              <a:rPr lang="en-US" altLang="zh-TW" sz="2800" b="1" spc="-100">
                <a:solidFill>
                  <a:srgbClr val="0000FF"/>
                </a:solidFill>
                <a:latin typeface="微軟正黑體" panose="020B0604030504040204" pitchFamily="34" charset="-120"/>
                <a:ea typeface="微軟正黑體" panose="020B0604030504040204" pitchFamily="34" charset="-120"/>
              </a:rPr>
              <a:t>20</a:t>
            </a:r>
            <a:r>
              <a:rPr lang="zh-TW" altLang="en-US" sz="2800" b="1" spc="-100">
                <a:solidFill>
                  <a:srgbClr val="0000FF"/>
                </a:solidFill>
                <a:latin typeface="微軟正黑體" panose="020B0604030504040204" pitchFamily="34" charset="-120"/>
                <a:ea typeface="微軟正黑體" panose="020B0604030504040204" pitchFamily="34" charset="-120"/>
              </a:rPr>
              <a:t>日工程企字第</a:t>
            </a:r>
            <a:r>
              <a:rPr lang="en-US" altLang="zh-TW" sz="2800" b="1" spc="-100">
                <a:solidFill>
                  <a:srgbClr val="0000FF"/>
                </a:solidFill>
                <a:latin typeface="微軟正黑體" panose="020B0604030504040204" pitchFamily="34" charset="-120"/>
                <a:ea typeface="微軟正黑體" panose="020B0604030504040204" pitchFamily="34" charset="-120"/>
              </a:rPr>
              <a:t>1130013601</a:t>
            </a:r>
            <a:r>
              <a:rPr lang="zh-TW" altLang="en-US" sz="2800" b="1" spc="-100">
                <a:solidFill>
                  <a:srgbClr val="0000FF"/>
                </a:solidFill>
                <a:latin typeface="微軟正黑體" panose="020B0604030504040204" pitchFamily="34" charset="-120"/>
                <a:ea typeface="微軟正黑體" panose="020B0604030504040204" pitchFamily="34" charset="-120"/>
              </a:rPr>
              <a:t>號</a:t>
            </a:r>
            <a:r>
              <a:rPr lang="zh-TW" altLang="en-US" sz="2800" b="1" spc="-100" smtClean="0">
                <a:solidFill>
                  <a:srgbClr val="0000FF"/>
                </a:solidFill>
                <a:latin typeface="微軟正黑體" panose="020B0604030504040204" pitchFamily="34" charset="-120"/>
                <a:ea typeface="微軟正黑體" panose="020B0604030504040204" pitchFamily="34" charset="-120"/>
              </a:rPr>
              <a:t>函</a:t>
            </a:r>
            <a:r>
              <a:rPr lang="en-US" altLang="zh-TW" sz="2800" b="1" spc="-100" smtClean="0">
                <a:solidFill>
                  <a:srgbClr val="C00000"/>
                </a:solidFill>
                <a:latin typeface="微軟正黑體" panose="020B0604030504040204" pitchFamily="34" charset="-120"/>
                <a:ea typeface="微軟正黑體" panose="020B0604030504040204" pitchFamily="34" charset="-120"/>
              </a:rPr>
              <a:t>(</a:t>
            </a:r>
            <a:r>
              <a:rPr lang="zh-TW" altLang="en-US" sz="2800" b="1" spc="-100" smtClean="0">
                <a:solidFill>
                  <a:srgbClr val="C00000"/>
                </a:solidFill>
                <a:latin typeface="微軟正黑體" panose="020B0604030504040204" pitchFamily="34" charset="-120"/>
                <a:ea typeface="微軟正黑體" panose="020B0604030504040204" pitchFamily="34" charset="-120"/>
              </a:rPr>
              <a:t>續</a:t>
            </a:r>
            <a:r>
              <a:rPr lang="en-US" altLang="zh-TW" sz="2800" b="1" spc="-100" smtClean="0">
                <a:solidFill>
                  <a:srgbClr val="C00000"/>
                </a:solidFill>
                <a:latin typeface="微軟正黑體" panose="020B0604030504040204" pitchFamily="34" charset="-120"/>
                <a:ea typeface="微軟正黑體" panose="020B0604030504040204" pitchFamily="34" charset="-120"/>
              </a:rPr>
              <a:t>)</a:t>
            </a:r>
          </a:p>
          <a:p>
            <a:pPr marL="627063" indent="-627063" algn="just" eaLnBrk="1" hangingPunct="1">
              <a:spcBef>
                <a:spcPct val="20000"/>
              </a:spcBef>
              <a:buClr>
                <a:srgbClr val="C00000"/>
              </a:buClr>
              <a:buSzPct val="90000"/>
              <a:defRPr/>
            </a:pP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二</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另查商業團體分業標準</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能源技術服務商業</a:t>
            </a:r>
            <a:r>
              <a:rPr lang="zh-TW" altLang="en-US" sz="2800" b="1">
                <a:solidFill>
                  <a:srgbClr val="000066"/>
                </a:solidFill>
                <a:latin typeface="微軟正黑體" panose="020B0604030504040204" pitchFamily="34" charset="-120"/>
                <a:ea typeface="微軟正黑體" panose="020B0604030504040204" pitchFamily="34" charset="-120"/>
              </a:rPr>
              <a:t>係指從事新淨潔能源</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包含太陽能、生質與廢棄功能、地熱、海洋能、風力、水力</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、節約能源、提升能源使用效率或抑制移轉尖峰用電負載之設備、系統及工程之規劃、可行性研究、設計、安裝、施工、維護、檢測、代操作、相關軟硬體構建及其相關技術服務之行業，</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機關辦理節能改善措施採購案如屬整體系統化改善案</a:t>
            </a:r>
            <a:r>
              <a:rPr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包括但不限於冷凍空調設備</a:t>
            </a:r>
            <a:r>
              <a:rPr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，且得標廠商為「能源技術服務業」者，倘履約項目涉及冷凍空調業部分，考量該部分屬特許行業，應交由符合法規之冷凍空調業執行</a:t>
            </a:r>
            <a:r>
              <a:rPr lang="zh-TW" altLang="en-US" sz="2800" b="1">
                <a:solidFill>
                  <a:srgbClr val="000066"/>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7227733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104</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259632" y="2276871"/>
            <a:ext cx="6624736" cy="180020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000066"/>
                </a:solidFill>
                <a:latin typeface="微軟正黑體" panose="020B0604030504040204" pitchFamily="34" charset="-120"/>
              </a:rPr>
              <a:t>技術服務人員簽署規定</a:t>
            </a:r>
            <a:endParaRPr lang="en-US" altLang="zh-TW" sz="40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13533499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1763689" y="396091"/>
            <a:ext cx="5904656"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a:solidFill>
                  <a:srgbClr val="003399"/>
                </a:solidFill>
                <a:latin typeface="微軟正黑體" panose="020B0604030504040204" pitchFamily="34" charset="-120"/>
                <a:ea typeface="微軟正黑體" panose="020B0604030504040204" pitchFamily="34" charset="-120"/>
              </a:rPr>
              <a:t>實際</a:t>
            </a:r>
            <a:r>
              <a:rPr kumimoji="0" lang="zh-TW" altLang="en-US" sz="3200" b="1" smtClean="0">
                <a:solidFill>
                  <a:srgbClr val="003399"/>
                </a:solidFill>
                <a:latin typeface="微軟正黑體" panose="020B0604030504040204" pitchFamily="34" charset="-120"/>
                <a:ea typeface="微軟正黑體" panose="020B0604030504040204" pitchFamily="34" charset="-120"/>
              </a:rPr>
              <a:t>提供技術服務人員簽署規定</a:t>
            </a:r>
            <a:endParaRPr kumimoji="0" lang="zh-TW" altLang="en-US" sz="3200" b="1">
              <a:solidFill>
                <a:srgbClr val="0033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105</a:t>
            </a:fld>
            <a:endParaRPr lang="en-US" altLang="zh-TW" sz="1800">
              <a:solidFill>
                <a:srgbClr val="080808"/>
              </a:solidFill>
            </a:endParaRPr>
          </a:p>
        </p:txBody>
      </p:sp>
      <p:sp>
        <p:nvSpPr>
          <p:cNvPr id="6" name="Rectangle 11"/>
          <p:cNvSpPr>
            <a:spLocks noChangeArrowheads="1"/>
          </p:cNvSpPr>
          <p:nvPr/>
        </p:nvSpPr>
        <p:spPr bwMode="auto">
          <a:xfrm>
            <a:off x="179510" y="1268760"/>
            <a:ext cx="8641655" cy="3598803"/>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2" indent="0" algn="just" eaLnBrk="1" hangingPunct="1">
              <a:spcBef>
                <a:spcPts val="0"/>
              </a:spcBef>
              <a:buClr>
                <a:srgbClr val="0000FF"/>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機關委託技術服務廠商評選及計費辦法</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smtClean="0">
                <a:solidFill>
                  <a:srgbClr val="0000FF"/>
                </a:solidFill>
                <a:latin typeface="微軟正黑體" panose="020B0604030504040204" pitchFamily="34" charset="-120"/>
                <a:ea typeface="微軟正黑體" panose="020B0604030504040204" pitchFamily="34" charset="-120"/>
              </a:rPr>
              <a:t>38</a:t>
            </a:r>
            <a:r>
              <a:rPr lang="zh-TW" altLang="en-US" sz="2800" b="1" smtClean="0">
                <a:solidFill>
                  <a:srgbClr val="0000FF"/>
                </a:solidFill>
                <a:latin typeface="微軟正黑體" panose="020B0604030504040204" pitchFamily="34" charset="-120"/>
                <a:ea typeface="微軟正黑體" panose="020B0604030504040204" pitchFamily="34" charset="-120"/>
              </a:rPr>
              <a:t>條</a:t>
            </a:r>
            <a:endParaRPr lang="en-US" altLang="zh-TW" sz="2800" b="1">
              <a:solidFill>
                <a:srgbClr val="0000FF"/>
              </a:solidFill>
              <a:latin typeface="微軟正黑體" panose="020B0604030504040204" pitchFamily="34" charset="-120"/>
              <a:ea typeface="微軟正黑體" panose="020B0604030504040204" pitchFamily="34" charset="-120"/>
            </a:endParaRPr>
          </a:p>
          <a:p>
            <a:pPr marL="0" lvl="2" indent="363538" algn="just" eaLnBrk="1" hangingPunct="1">
              <a:spcBef>
                <a:spcPts val="0"/>
              </a:spcBef>
              <a:buClr>
                <a:srgbClr val="0000FF"/>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廠商承辦技術服務，其</a:t>
            </a:r>
            <a:r>
              <a:rPr lang="zh-TW" altLang="en-US" sz="2800" b="1" u="sng">
                <a:solidFill>
                  <a:srgbClr val="006600"/>
                </a:solidFill>
                <a:uFill>
                  <a:solidFill>
                    <a:srgbClr val="FF0000"/>
                  </a:solidFill>
                </a:uFill>
                <a:latin typeface="微軟正黑體" panose="020B0604030504040204" pitchFamily="34" charset="-120"/>
                <a:ea typeface="微軟正黑體" panose="020B0604030504040204" pitchFamily="34" charset="-120"/>
              </a:rPr>
              <a:t>實際提供服務人員應於完成之圖樣及書表上簽署</a:t>
            </a:r>
            <a:r>
              <a:rPr lang="zh-TW" altLang="en-US" sz="2800" b="1">
                <a:solidFill>
                  <a:srgbClr val="006600"/>
                </a:solidFill>
                <a:latin typeface="微軟正黑體" panose="020B0604030504040204" pitchFamily="34" charset="-120"/>
                <a:ea typeface="微軟正黑體" panose="020B0604030504040204" pitchFamily="34" charset="-120"/>
              </a:rPr>
              <a:t>。其依法令須由執（開）業之專門職業及技術人員辦理者，應交由各該人員辦理，並依法辦理簽證。</a:t>
            </a:r>
          </a:p>
          <a:p>
            <a:pPr marL="0" lvl="2" indent="363538" algn="just" eaLnBrk="1" hangingPunct="1">
              <a:spcBef>
                <a:spcPts val="0"/>
              </a:spcBef>
              <a:buClr>
                <a:srgbClr val="0000FF"/>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前項所稱</a:t>
            </a:r>
            <a:r>
              <a:rPr lang="zh-TW" altLang="en-US" sz="2800" b="1" u="sng">
                <a:solidFill>
                  <a:srgbClr val="006600"/>
                </a:solidFill>
                <a:uFill>
                  <a:solidFill>
                    <a:srgbClr val="FF0000"/>
                  </a:solidFill>
                </a:uFill>
                <a:latin typeface="微軟正黑體" panose="020B0604030504040204" pitchFamily="34" charset="-120"/>
                <a:ea typeface="微軟正黑體" panose="020B0604030504040204" pitchFamily="34" charset="-120"/>
              </a:rPr>
              <a:t>圖樣及書表，包括其工作提出之預算書、設計圖、規範、施工說明書</a:t>
            </a:r>
            <a:r>
              <a:rPr lang="zh-TW" altLang="en-US" sz="2800" b="1">
                <a:solidFill>
                  <a:srgbClr val="006600"/>
                </a:solidFill>
                <a:latin typeface="微軟正黑體" panose="020B0604030504040204" pitchFamily="34" charset="-120"/>
                <a:ea typeface="微軟正黑體" panose="020B0604030504040204" pitchFamily="34" charset="-120"/>
              </a:rPr>
              <a:t>及其他依法令及契約</a:t>
            </a:r>
            <a:r>
              <a:rPr lang="zh-TW" altLang="en-US" sz="2800" b="1" u="sng">
                <a:solidFill>
                  <a:srgbClr val="006600"/>
                </a:solidFill>
                <a:uFill>
                  <a:solidFill>
                    <a:srgbClr val="FF0000"/>
                  </a:solidFill>
                </a:uFill>
                <a:latin typeface="微軟正黑體" panose="020B0604030504040204" pitchFamily="34" charset="-120"/>
                <a:ea typeface="微軟正黑體" panose="020B0604030504040204" pitchFamily="34" charset="-120"/>
              </a:rPr>
              <a:t>應提出之文件</a:t>
            </a:r>
            <a:r>
              <a:rPr lang="zh-TW" altLang="en-US" sz="2800" b="1">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249037709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29FA1E9-E886-46A6-823C-E9A71404DFC3}" type="slidenum">
              <a:rPr lang="en-US" altLang="zh-TW" sz="1400" smtClean="0">
                <a:solidFill>
                  <a:srgbClr val="AD1F1F"/>
                </a:solidFill>
                <a:latin typeface="Times New Roman" panose="02020603050405020304" pitchFamily="18" charset="0"/>
              </a:rPr>
              <a:pPr>
                <a:spcBef>
                  <a:spcPct val="0"/>
                </a:spcBef>
                <a:buClrTx/>
                <a:buSzTx/>
                <a:buFontTx/>
                <a:buNone/>
                <a:defRPr/>
              </a:pPr>
              <a:t>106</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323528" y="116632"/>
            <a:ext cx="6912768" cy="936179"/>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effectLst>
                  <a:outerShdw blurRad="38100" dist="38100" dir="2700000" algn="tl">
                    <a:srgbClr val="C0C0C0"/>
                  </a:outerShdw>
                </a:effectLst>
                <a:latin typeface="微軟正黑體" panose="020B0604030504040204" pitchFamily="34" charset="-120"/>
              </a:rPr>
              <a:t>技術服務廠商簽署不符規定情形</a:t>
            </a:r>
            <a:endParaRPr lang="zh-TW" altLang="en-US" sz="3200">
              <a:solidFill>
                <a:prstClr val="white"/>
              </a:solidFill>
              <a:latin typeface="微軟正黑體" panose="020B0604030504040204" pitchFamily="34" charset="-120"/>
            </a:endParaRPr>
          </a:p>
        </p:txBody>
      </p:sp>
      <p:sp>
        <p:nvSpPr>
          <p:cNvPr id="3" name="波浪 2"/>
          <p:cNvSpPr/>
          <p:nvPr/>
        </p:nvSpPr>
        <p:spPr>
          <a:xfrm>
            <a:off x="683568" y="1484784"/>
            <a:ext cx="8136904" cy="5114453"/>
          </a:xfrm>
          <a:prstGeom prst="wave">
            <a:avLst>
              <a:gd name="adj1" fmla="val 5567"/>
              <a:gd name="adj2" fmla="val 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indent="-450850" algn="just">
              <a:buClr>
                <a:srgbClr val="C00000"/>
              </a:buClr>
              <a:buSzPct val="90000"/>
              <a:buFont typeface="Wingdings" panose="05000000000000000000" pitchFamily="2" charset="2"/>
              <a:buChar char="n"/>
            </a:pPr>
            <a:r>
              <a:rPr lang="zh-TW" altLang="en-US" sz="3000" b="1">
                <a:solidFill>
                  <a:srgbClr val="0000FF"/>
                </a:solidFill>
              </a:rPr>
              <a:t>工程採購</a:t>
            </a:r>
            <a:r>
              <a:rPr lang="zh-TW" altLang="en-US" sz="3000" b="1" smtClean="0">
                <a:solidFill>
                  <a:srgbClr val="0000FF"/>
                </a:solidFill>
              </a:rPr>
              <a:t>契約所附圖說係以</a:t>
            </a:r>
            <a:r>
              <a:rPr lang="zh-TW" altLang="en-US" sz="3000" b="1">
                <a:solidFill>
                  <a:srgbClr val="0000FF"/>
                </a:solidFill>
              </a:rPr>
              <a:t>電子檔</a:t>
            </a:r>
            <a:r>
              <a:rPr lang="en-US" altLang="zh-TW" sz="3000" b="1">
                <a:solidFill>
                  <a:srgbClr val="0000FF"/>
                </a:solidFill>
              </a:rPr>
              <a:t>(CAD)</a:t>
            </a:r>
            <a:r>
              <a:rPr lang="zh-TW" altLang="en-US" sz="3000" b="1">
                <a:solidFill>
                  <a:srgbClr val="0000FF"/>
                </a:solidFill>
              </a:rPr>
              <a:t>輸出</a:t>
            </a:r>
            <a:r>
              <a:rPr lang="zh-TW" altLang="en-US" sz="3000" b="1" smtClean="0">
                <a:solidFill>
                  <a:srgbClr val="0000FF"/>
                </a:solidFill>
              </a:rPr>
              <a:t>之</a:t>
            </a:r>
            <a:r>
              <a:rPr lang="zh-TW" altLang="en-US" sz="3000" b="1" u="heavy" smtClean="0">
                <a:solidFill>
                  <a:srgbClr val="0000FF"/>
                </a:solidFill>
                <a:uFill>
                  <a:solidFill>
                    <a:srgbClr val="C00000"/>
                  </a:solidFill>
                </a:uFill>
              </a:rPr>
              <a:t>設計圖</a:t>
            </a:r>
            <a:r>
              <a:rPr lang="zh-TW" altLang="en-US" sz="3000" b="1" u="heavy">
                <a:solidFill>
                  <a:srgbClr val="0000FF"/>
                </a:solidFill>
                <a:uFill>
                  <a:solidFill>
                    <a:srgbClr val="C00000"/>
                  </a:solidFill>
                </a:uFill>
              </a:rPr>
              <a:t>未經</a:t>
            </a:r>
            <a:r>
              <a:rPr lang="zh-TW" altLang="en-US" sz="3000" b="1" u="heavy" smtClean="0">
                <a:solidFill>
                  <a:srgbClr val="0000FF"/>
                </a:solidFill>
                <a:uFill>
                  <a:solidFill>
                    <a:srgbClr val="C00000"/>
                  </a:solidFill>
                </a:uFill>
              </a:rPr>
              <a:t>簽署</a:t>
            </a:r>
            <a:r>
              <a:rPr lang="zh-TW" altLang="en-US" sz="3000" b="1" smtClean="0">
                <a:solidFill>
                  <a:srgbClr val="0000FF"/>
                </a:solidFill>
              </a:rPr>
              <a:t>、</a:t>
            </a:r>
            <a:r>
              <a:rPr lang="zh-TW" altLang="en-US" sz="3000" b="1" u="heavy">
                <a:solidFill>
                  <a:srgbClr val="0000FF"/>
                </a:solidFill>
                <a:uFill>
                  <a:solidFill>
                    <a:srgbClr val="C00000"/>
                  </a:solidFill>
                </a:uFill>
              </a:rPr>
              <a:t>僅簽署未蓋技術服務廠商公司及負責人</a:t>
            </a:r>
            <a:r>
              <a:rPr lang="zh-TW" altLang="en-US" sz="3000" b="1" u="heavy" smtClean="0">
                <a:solidFill>
                  <a:srgbClr val="0000FF"/>
                </a:solidFill>
                <a:uFill>
                  <a:solidFill>
                    <a:srgbClr val="C00000"/>
                  </a:solidFill>
                </a:uFill>
              </a:rPr>
              <a:t>章</a:t>
            </a:r>
            <a:r>
              <a:rPr lang="zh-TW" altLang="en-US" sz="3000" b="1" smtClean="0">
                <a:solidFill>
                  <a:srgbClr val="0000FF"/>
                </a:solidFill>
              </a:rPr>
              <a:t>、套印負責</a:t>
            </a:r>
            <a:r>
              <a:rPr lang="zh-TW" altLang="en-US" sz="3000" b="1" u="heavy" smtClean="0">
                <a:solidFill>
                  <a:srgbClr val="0000FF"/>
                </a:solidFill>
                <a:uFill>
                  <a:solidFill>
                    <a:srgbClr val="C00000"/>
                  </a:solidFill>
                </a:uFill>
              </a:rPr>
              <a:t>技師、建築師之簽名章未逐頁親簽</a:t>
            </a:r>
            <a:r>
              <a:rPr lang="zh-TW" altLang="en-US" sz="3000" b="1" smtClean="0">
                <a:solidFill>
                  <a:srgbClr val="0000FF"/>
                </a:solidFill>
              </a:rPr>
              <a:t>。</a:t>
            </a:r>
            <a:endParaRPr lang="en-US" altLang="zh-TW" sz="3000" b="1" smtClean="0">
              <a:solidFill>
                <a:srgbClr val="0000FF"/>
              </a:solidFill>
            </a:endParaRPr>
          </a:p>
          <a:p>
            <a:pPr marL="450850" indent="-450850" algn="just">
              <a:buClr>
                <a:srgbClr val="C00000"/>
              </a:buClr>
              <a:buSzPct val="90000"/>
              <a:buFont typeface="Wingdings" panose="05000000000000000000" pitchFamily="2" charset="2"/>
              <a:buChar char="n"/>
            </a:pPr>
            <a:r>
              <a:rPr lang="zh-TW" altLang="en-US" sz="3000" b="1">
                <a:solidFill>
                  <a:srgbClr val="0000FF"/>
                </a:solidFill>
              </a:rPr>
              <a:t>工程</a:t>
            </a:r>
            <a:r>
              <a:rPr lang="zh-TW" altLang="en-US" sz="3000" b="1" u="heavy">
                <a:solidFill>
                  <a:srgbClr val="0000FF"/>
                </a:solidFill>
                <a:uFill>
                  <a:solidFill>
                    <a:srgbClr val="C00000"/>
                  </a:solidFill>
                </a:uFill>
              </a:rPr>
              <a:t>預算書</a:t>
            </a:r>
            <a:r>
              <a:rPr lang="zh-TW" altLang="en-US" sz="3000" b="1">
                <a:solidFill>
                  <a:srgbClr val="0000FF"/>
                </a:solidFill>
              </a:rPr>
              <a:t>、施工廠商之施工計畫與品質計畫、竣工及結算</a:t>
            </a:r>
            <a:r>
              <a:rPr lang="zh-TW" altLang="en-US" sz="3000" b="1" smtClean="0">
                <a:solidFill>
                  <a:srgbClr val="0000FF"/>
                </a:solidFill>
              </a:rPr>
              <a:t>文件僅蓋</a:t>
            </a:r>
            <a:r>
              <a:rPr lang="zh-TW" altLang="en-US" sz="3000" b="1">
                <a:solidFill>
                  <a:srgbClr val="0000FF"/>
                </a:solidFill>
              </a:rPr>
              <a:t>技術服務廠商公司及負責人章，負責</a:t>
            </a:r>
            <a:r>
              <a:rPr lang="zh-TW" altLang="en-US" sz="3000" b="1" u="heavy">
                <a:solidFill>
                  <a:srgbClr val="0000FF"/>
                </a:solidFill>
                <a:uFill>
                  <a:solidFill>
                    <a:srgbClr val="C00000"/>
                  </a:solidFill>
                </a:uFill>
              </a:rPr>
              <a:t>技師、建築師未親簽</a:t>
            </a:r>
            <a:r>
              <a:rPr lang="zh-TW" altLang="en-US" sz="3000" b="1" smtClean="0">
                <a:solidFill>
                  <a:srgbClr val="0000FF"/>
                </a:solidFill>
              </a:rPr>
              <a:t>。</a:t>
            </a:r>
            <a:endParaRPr lang="zh-TW" altLang="en-US" sz="3000" b="1">
              <a:solidFill>
                <a:srgbClr val="0000FF"/>
              </a:solidFill>
            </a:endParaRPr>
          </a:p>
        </p:txBody>
      </p:sp>
    </p:spTree>
    <p:extLst>
      <p:ext uri="{BB962C8B-B14F-4D97-AF65-F5344CB8AC3E}">
        <p14:creationId xmlns:p14="http://schemas.microsoft.com/office/powerpoint/2010/main" val="275430004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21187" name="Rectangle 3"/>
          <p:cNvSpPr>
            <a:spLocks noChangeArrowheads="1"/>
          </p:cNvSpPr>
          <p:nvPr/>
        </p:nvSpPr>
        <p:spPr bwMode="auto">
          <a:xfrm>
            <a:off x="323528" y="1152686"/>
            <a:ext cx="8424863" cy="525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601663" indent="-144463">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269875" lvl="1" indent="-269875" algn="just" eaLnBrk="1" hangingPunct="1">
              <a:spcBef>
                <a:spcPct val="0"/>
              </a:spcBef>
              <a:buClr>
                <a:srgbClr val="0000FF"/>
              </a:buClr>
              <a:buSzPct val="75000"/>
              <a:buFont typeface="Wingdings" panose="05000000000000000000" pitchFamily="2" charset="2"/>
              <a:buChar char="n"/>
            </a:pPr>
            <a:r>
              <a:rPr lang="zh-TW" altLang="en-US" sz="2600" b="1" smtClean="0">
                <a:solidFill>
                  <a:srgbClr val="660033"/>
                </a:solidFill>
                <a:latin typeface="+mj-ea"/>
                <a:ea typeface="+mj-ea"/>
              </a:rPr>
              <a:t>應</a:t>
            </a:r>
            <a:r>
              <a:rPr lang="zh-TW" altLang="en-US" sz="2600" b="1">
                <a:solidFill>
                  <a:srgbClr val="660033"/>
                </a:solidFill>
                <a:latin typeface="+mj-ea"/>
                <a:ea typeface="+mj-ea"/>
              </a:rPr>
              <a:t>逐頁簽署並加蓋技師執業圖記者</a:t>
            </a:r>
            <a:r>
              <a:rPr lang="zh-TW" altLang="en-US" sz="2600" b="1">
                <a:solidFill>
                  <a:srgbClr val="000099"/>
                </a:solidFill>
                <a:latin typeface="+mj-ea"/>
                <a:ea typeface="+mj-ea"/>
              </a:rPr>
              <a:t>：基本設計圖；細部設計圖；各階段抽查施工作業及抽驗材料設備之抽查（驗）之綜合研判總表。</a:t>
            </a:r>
          </a:p>
          <a:p>
            <a:pPr marL="269875" lvl="1" indent="-269875" algn="just" eaLnBrk="1" hangingPunct="1">
              <a:spcBef>
                <a:spcPct val="0"/>
              </a:spcBef>
              <a:buClr>
                <a:srgbClr val="0000FF"/>
              </a:buClr>
              <a:buSzPct val="75000"/>
              <a:buFont typeface="Wingdings" panose="05000000000000000000" pitchFamily="2" charset="2"/>
              <a:buChar char="n"/>
            </a:pPr>
            <a:r>
              <a:rPr lang="zh-TW" altLang="en-US" sz="2600" b="1">
                <a:solidFill>
                  <a:srgbClr val="660033"/>
                </a:solidFill>
                <a:latin typeface="+mj-ea"/>
                <a:ea typeface="+mj-ea"/>
              </a:rPr>
              <a:t>應於封面或內容首頁簽署並加蓋技師執業圖記，且全份文件應裝訂成冊、編目錄及頁碼並加蓋騎縫章者</a:t>
            </a:r>
            <a:r>
              <a:rPr lang="zh-TW" altLang="en-US" sz="2600" b="1">
                <a:solidFill>
                  <a:srgbClr val="000099"/>
                </a:solidFill>
                <a:latin typeface="+mj-ea"/>
                <a:ea typeface="+mj-ea"/>
              </a:rPr>
              <a:t>：測量、地質調查及其他補充調查或勘測報告；規劃設計書及可行性報告；工作計畫書、設計計算書、工程預算書、監造計畫書；公共工程監造報表；抽查施工作業及抽驗材料設備之抽查（驗）紀錄表；調查報告；鑑定報告；評估報告及檢測報告。</a:t>
            </a:r>
          </a:p>
          <a:p>
            <a:pPr marL="269875" lvl="1" indent="-269875" algn="just" eaLnBrk="1" hangingPunct="1">
              <a:spcBef>
                <a:spcPct val="0"/>
              </a:spcBef>
              <a:buClr>
                <a:srgbClr val="0000FF"/>
              </a:buClr>
              <a:buSzPct val="75000"/>
              <a:buFont typeface="Wingdings" panose="05000000000000000000" pitchFamily="2" charset="2"/>
              <a:buChar char="n"/>
            </a:pPr>
            <a:r>
              <a:rPr lang="zh-TW" altLang="en-US" sz="2600" b="1">
                <a:solidFill>
                  <a:srgbClr val="660033"/>
                </a:solidFill>
                <a:latin typeface="+mj-ea"/>
                <a:ea typeface="+mj-ea"/>
              </a:rPr>
              <a:t>應就其審查之下列文件或物件，於相關審查意見表（單）簽署並加蓋技師執業圖記者</a:t>
            </a:r>
            <a:r>
              <a:rPr lang="zh-TW" altLang="en-US" sz="2600" b="1">
                <a:solidFill>
                  <a:srgbClr val="000099"/>
                </a:solidFill>
                <a:latin typeface="+mj-ea"/>
                <a:ea typeface="+mj-ea"/>
              </a:rPr>
              <a:t>：施工廠商之施工計畫；品質計畫；預定進度表；施工圖；器材樣品；材料設備；設備功能運轉測試報表；試驗報告；竣工及結算文件。</a:t>
            </a:r>
          </a:p>
        </p:txBody>
      </p:sp>
      <p:sp>
        <p:nvSpPr>
          <p:cNvPr id="4" name="Text Box 4"/>
          <p:cNvSpPr txBox="1">
            <a:spLocks noChangeArrowheads="1"/>
          </p:cNvSpPr>
          <p:nvPr/>
        </p:nvSpPr>
        <p:spPr bwMode="auto">
          <a:xfrm>
            <a:off x="107255" y="188640"/>
            <a:ext cx="835317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zh-TW" altLang="en-US" b="1">
                <a:solidFill>
                  <a:srgbClr val="006600"/>
                </a:solidFill>
                <a:latin typeface="+mj-ea"/>
                <a:ea typeface="+mj-ea"/>
                <a:cs typeface="Times New Roman" panose="02020603050405020304" pitchFamily="18" charset="0"/>
              </a:rPr>
              <a:t>應由技師本人簽署並加蓋技師執業圖記之圖樣、書表及簽署方式書</a:t>
            </a:r>
            <a:r>
              <a:rPr lang="en-US" altLang="zh-TW" sz="2000" b="1">
                <a:solidFill>
                  <a:srgbClr val="0000FF"/>
                </a:solidFill>
                <a:latin typeface="+mj-ea"/>
                <a:ea typeface="+mj-ea"/>
                <a:cs typeface="Times New Roman" panose="02020603050405020304" pitchFamily="18" charset="0"/>
              </a:rPr>
              <a:t>(</a:t>
            </a:r>
            <a:r>
              <a:rPr lang="zh-TW" altLang="en-US" sz="2000" b="1">
                <a:solidFill>
                  <a:srgbClr val="0000FF"/>
                </a:solidFill>
                <a:latin typeface="+mj-ea"/>
                <a:ea typeface="+mj-ea"/>
                <a:cs typeface="Times New Roman" panose="02020603050405020304" pitchFamily="18" charset="0"/>
              </a:rPr>
              <a:t>技師法第</a:t>
            </a:r>
            <a:r>
              <a:rPr lang="en-US" altLang="zh-TW" sz="2000" b="1">
                <a:solidFill>
                  <a:srgbClr val="0000FF"/>
                </a:solidFill>
                <a:latin typeface="+mj-ea"/>
                <a:ea typeface="+mj-ea"/>
                <a:cs typeface="Times New Roman" panose="02020603050405020304" pitchFamily="18" charset="0"/>
              </a:rPr>
              <a:t>16</a:t>
            </a:r>
            <a:r>
              <a:rPr lang="zh-TW" altLang="en-US" sz="2000" b="1">
                <a:solidFill>
                  <a:srgbClr val="0000FF"/>
                </a:solidFill>
                <a:latin typeface="+mj-ea"/>
                <a:ea typeface="+mj-ea"/>
                <a:cs typeface="Times New Roman" panose="02020603050405020304" pitchFamily="18" charset="0"/>
              </a:rPr>
              <a:t>條，</a:t>
            </a:r>
            <a:r>
              <a:rPr lang="en-US" altLang="zh-TW" sz="2000" b="1">
                <a:solidFill>
                  <a:srgbClr val="0000FF"/>
                </a:solidFill>
                <a:latin typeface="+mj-ea"/>
                <a:ea typeface="+mj-ea"/>
                <a:cs typeface="Times New Roman" panose="02020603050405020304" pitchFamily="18" charset="0"/>
              </a:rPr>
              <a:t>98.12.2</a:t>
            </a:r>
            <a:r>
              <a:rPr lang="zh-TW" altLang="en-US" sz="2000" b="1">
                <a:solidFill>
                  <a:srgbClr val="0000FF"/>
                </a:solidFill>
                <a:latin typeface="+mj-ea"/>
                <a:ea typeface="+mj-ea"/>
                <a:cs typeface="Times New Roman" panose="02020603050405020304" pitchFamily="18" charset="0"/>
              </a:rPr>
              <a:t>工程技字第</a:t>
            </a:r>
            <a:r>
              <a:rPr lang="en-US" altLang="zh-TW" sz="2000" b="1">
                <a:solidFill>
                  <a:srgbClr val="0000FF"/>
                </a:solidFill>
                <a:latin typeface="+mj-ea"/>
                <a:ea typeface="+mj-ea"/>
                <a:cs typeface="Times New Roman" panose="02020603050405020304" pitchFamily="18" charset="0"/>
              </a:rPr>
              <a:t>09800526520</a:t>
            </a:r>
            <a:r>
              <a:rPr lang="zh-TW" altLang="en-US" sz="2000" b="1">
                <a:solidFill>
                  <a:srgbClr val="0000FF"/>
                </a:solidFill>
                <a:latin typeface="+mj-ea"/>
                <a:ea typeface="+mj-ea"/>
                <a:cs typeface="Times New Roman" panose="02020603050405020304" pitchFamily="18" charset="0"/>
              </a:rPr>
              <a:t>號令）</a:t>
            </a:r>
            <a:endParaRPr lang="en-US" altLang="zh-TW" sz="2000" b="1" dirty="0">
              <a:solidFill>
                <a:srgbClr val="0000FF"/>
              </a:solidFill>
              <a:latin typeface="+mj-ea"/>
              <a:ea typeface="+mj-ea"/>
              <a:cs typeface="Times New Roman" panose="02020603050405020304" pitchFamily="18" charset="0"/>
            </a:endParaRPr>
          </a:p>
        </p:txBody>
      </p:sp>
    </p:spTree>
    <p:extLst>
      <p:ext uri="{BB962C8B-B14F-4D97-AF65-F5344CB8AC3E}">
        <p14:creationId xmlns:p14="http://schemas.microsoft.com/office/powerpoint/2010/main" val="353661686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90466" name="投影片編號版面配置區 5"/>
          <p:cNvSpPr>
            <a:spLocks noGrp="1"/>
          </p:cNvSpPr>
          <p:nvPr>
            <p:ph type="sldNum" sz="quarter" idx="4294967295"/>
          </p:nvPr>
        </p:nvSpPr>
        <p:spPr>
          <a:xfrm>
            <a:off x="84138" y="6462713"/>
            <a:ext cx="742950" cy="369887"/>
          </a:xfrm>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defRPr/>
            </a:pPr>
            <a:fld id="{9A109C27-4B2E-43D0-A3BB-E9668F61BBD1}" type="slidenum">
              <a:rPr kumimoji="0" lang="zh-TW" altLang="en-US" sz="1800" smtClean="0">
                <a:solidFill>
                  <a:srgbClr val="003399"/>
                </a:solidFill>
                <a:latin typeface="Times New Roman" panose="02020603050405020304" pitchFamily="18" charset="0"/>
              </a:rPr>
              <a:pPr>
                <a:spcBef>
                  <a:spcPct val="0"/>
                </a:spcBef>
                <a:buClrTx/>
                <a:buSzTx/>
                <a:buFontTx/>
                <a:buNone/>
                <a:defRPr/>
              </a:pPr>
              <a:t>108</a:t>
            </a:fld>
            <a:endParaRPr kumimoji="0" lang="en-US" altLang="zh-TW" sz="1800" smtClean="0">
              <a:solidFill>
                <a:srgbClr val="003399"/>
              </a:solidFill>
              <a:latin typeface="Times New Roman" panose="02020603050405020304" pitchFamily="18" charset="0"/>
            </a:endParaRPr>
          </a:p>
        </p:txBody>
      </p:sp>
      <p:sp>
        <p:nvSpPr>
          <p:cNvPr id="296962" name="Rectangle 2">
            <a:extLst>
              <a:ext uri="{FF2B5EF4-FFF2-40B4-BE49-F238E27FC236}"/>
            </a:extLst>
          </p:cNvPr>
          <p:cNvSpPr>
            <a:spLocks noGrp="1" noChangeArrowheads="1"/>
          </p:cNvSpPr>
          <p:nvPr>
            <p:ph type="title"/>
          </p:nvPr>
        </p:nvSpPr>
        <p:spPr>
          <a:xfrm>
            <a:off x="287338" y="152400"/>
            <a:ext cx="8388350" cy="914400"/>
          </a:xfrm>
        </p:spPr>
        <p:txBody>
          <a:bodyPr/>
          <a:lstStyle/>
          <a:p>
            <a:pPr algn="just" eaLnBrk="1" hangingPunct="1">
              <a:defRPr/>
            </a:pPr>
            <a:r>
              <a:rPr lang="zh-TW" altLang="en-US" sz="2400" b="1" smtClean="0">
                <a:solidFill>
                  <a:srgbClr val="C00000"/>
                </a:solidFill>
                <a:effectLst/>
                <a:latin typeface="+mj-ea"/>
              </a:rPr>
              <a:t>技師法施行細則</a:t>
            </a:r>
            <a:r>
              <a:rPr lang="zh-TW" altLang="en-US" sz="2400" b="1" smtClean="0">
                <a:solidFill>
                  <a:srgbClr val="003399"/>
                </a:solidFill>
                <a:effectLst/>
                <a:latin typeface="+mj-ea"/>
              </a:rPr>
              <a:t>第</a:t>
            </a:r>
            <a:r>
              <a:rPr lang="en-US" altLang="zh-TW" sz="2400" b="1" smtClean="0">
                <a:solidFill>
                  <a:srgbClr val="003399"/>
                </a:solidFill>
                <a:effectLst/>
                <a:latin typeface="+mj-ea"/>
                <a:cs typeface="Times New Roman" panose="02020603050405020304" pitchFamily="18" charset="0"/>
              </a:rPr>
              <a:t>10</a:t>
            </a:r>
            <a:r>
              <a:rPr lang="zh-TW" altLang="en-US" sz="2400" b="1" smtClean="0">
                <a:solidFill>
                  <a:srgbClr val="003399"/>
                </a:solidFill>
                <a:effectLst/>
                <a:latin typeface="+mj-ea"/>
              </a:rPr>
              <a:t>條：</a:t>
            </a:r>
            <a:r>
              <a:rPr lang="en-US" altLang="zh-TW" sz="2400" b="1" smtClean="0">
                <a:solidFill>
                  <a:srgbClr val="003399"/>
                </a:solidFill>
                <a:effectLst/>
                <a:latin typeface="+mj-ea"/>
              </a:rPr>
              <a:t>『</a:t>
            </a:r>
            <a:r>
              <a:rPr lang="zh-TW" altLang="en-US" sz="2400" b="1">
                <a:solidFill>
                  <a:srgbClr val="003399"/>
                </a:solidFill>
                <a:effectLst/>
                <a:latin typeface="+mj-ea"/>
              </a:rPr>
              <a:t>技師執業圖記應記載本人姓名、技師科別、執業執照字號及執業機構</a:t>
            </a:r>
            <a:r>
              <a:rPr lang="zh-TW" altLang="en-US" sz="2400" b="1" smtClean="0">
                <a:solidFill>
                  <a:srgbClr val="003399"/>
                </a:solidFill>
                <a:effectLst/>
                <a:latin typeface="+mj-ea"/>
              </a:rPr>
              <a:t>名稱。</a:t>
            </a:r>
            <a:r>
              <a:rPr lang="en-US" altLang="zh-TW" sz="2400" b="1" smtClean="0">
                <a:solidFill>
                  <a:srgbClr val="003399"/>
                </a:solidFill>
                <a:effectLst/>
                <a:latin typeface="+mj-ea"/>
              </a:rPr>
              <a:t>』</a:t>
            </a:r>
            <a:endParaRPr lang="en-US" altLang="zh-TW" sz="2400" b="1" dirty="0">
              <a:solidFill>
                <a:srgbClr val="CC3300"/>
              </a:solidFill>
              <a:effectLst/>
              <a:latin typeface="+mj-ea"/>
            </a:endParaRPr>
          </a:p>
        </p:txBody>
      </p:sp>
      <p:pic>
        <p:nvPicPr>
          <p:cNvPr id="222212" name="Picture 3" descr="技師圖記"/>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304925"/>
            <a:ext cx="7845425" cy="5086350"/>
          </a:xfrm>
          <a:prstGeom prst="rect">
            <a:avLst/>
          </a:prstGeom>
          <a:noFill/>
          <a:ln w="22225">
            <a:solidFill>
              <a:srgbClr val="660033"/>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38147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709BD4-183E-4473-BB87-816613FDA938}" type="slidenum">
              <a:rPr lang="en-US" altLang="zh-TW" sz="1400" smtClean="0">
                <a:solidFill>
                  <a:srgbClr val="AD1F1F"/>
                </a:solidFill>
                <a:latin typeface="Times New Roman" panose="02020603050405020304" pitchFamily="18" charset="0"/>
              </a:rPr>
              <a:pPr>
                <a:spcBef>
                  <a:spcPct val="0"/>
                </a:spcBef>
                <a:buClrTx/>
                <a:buSzTx/>
                <a:buFontTx/>
                <a:buNone/>
                <a:defRPr/>
              </a:pPr>
              <a:t>109</a:t>
            </a:fld>
            <a:endParaRPr lang="en-US" altLang="zh-TW" sz="1400">
              <a:solidFill>
                <a:srgbClr val="AD1F1F"/>
              </a:solidFill>
              <a:latin typeface="Times New Roman" panose="02020603050405020304" pitchFamily="18" charset="0"/>
            </a:endParaRPr>
          </a:p>
        </p:txBody>
      </p:sp>
      <p:sp>
        <p:nvSpPr>
          <p:cNvPr id="6" name="Rectangle 2">
            <a:extLst/>
          </p:cNvPr>
          <p:cNvSpPr txBox="1">
            <a:spLocks noChangeArrowheads="1"/>
          </p:cNvSpPr>
          <p:nvPr/>
        </p:nvSpPr>
        <p:spPr>
          <a:xfrm>
            <a:off x="179388" y="333375"/>
            <a:ext cx="7921004" cy="588963"/>
          </a:xfrm>
          <a:prstGeom prst="rect">
            <a:avLst/>
          </a:prstGeom>
        </p:spPr>
        <p:txBody>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algn="just" eaLnBrk="1" hangingPunct="1">
              <a:defRPr/>
            </a:pPr>
            <a:r>
              <a:rPr kumimoji="0" lang="zh-TW" altLang="en-US" sz="3400" b="1" smtClean="0">
                <a:solidFill>
                  <a:srgbClr val="003399"/>
                </a:solidFill>
                <a:effectLst/>
                <a:latin typeface="微軟正黑體" panose="020B0604030504040204" pitchFamily="34" charset="-120"/>
              </a:rPr>
              <a:t>技師簽署方式</a:t>
            </a:r>
            <a:r>
              <a:rPr kumimoji="0" lang="en-US" altLang="zh-TW" sz="3400" b="1" smtClean="0">
                <a:solidFill>
                  <a:srgbClr val="003399"/>
                </a:solidFill>
                <a:effectLst/>
                <a:latin typeface="微軟正黑體" panose="020B0604030504040204" pitchFamily="34" charset="-120"/>
              </a:rPr>
              <a:t>—</a:t>
            </a:r>
            <a:r>
              <a:rPr kumimoji="0" lang="zh-TW" altLang="en-US" sz="3400" b="1" smtClean="0">
                <a:solidFill>
                  <a:srgbClr val="660033"/>
                </a:solidFill>
                <a:effectLst/>
                <a:latin typeface="微軟正黑體" panose="020B0604030504040204" pitchFamily="34" charset="-120"/>
              </a:rPr>
              <a:t>工程會補充令</a:t>
            </a:r>
            <a:endParaRPr kumimoji="0" lang="en-US" altLang="zh-TW" sz="2000" b="1" dirty="0">
              <a:solidFill>
                <a:srgbClr val="660033"/>
              </a:solidFill>
              <a:effectLst/>
              <a:latin typeface="微軟正黑體" panose="020B0604030504040204" pitchFamily="34" charset="-120"/>
            </a:endParaRPr>
          </a:p>
        </p:txBody>
      </p:sp>
      <p:sp>
        <p:nvSpPr>
          <p:cNvPr id="174084" name="Rectangle 3"/>
          <p:cNvSpPr>
            <a:spLocks noChangeArrowheads="1"/>
          </p:cNvSpPr>
          <p:nvPr/>
        </p:nvSpPr>
        <p:spPr bwMode="auto">
          <a:xfrm>
            <a:off x="287338" y="1015999"/>
            <a:ext cx="8424862"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601663" indent="-144463">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0" indent="0" algn="just" eaLnBrk="1" hangingPunct="1">
              <a:spcBef>
                <a:spcPct val="10000"/>
              </a:spcBef>
              <a:buClr>
                <a:srgbClr val="003366"/>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工程會</a:t>
            </a:r>
            <a:r>
              <a:rPr lang="en-US" altLang="zh-TW" sz="2800" b="1" smtClean="0">
                <a:solidFill>
                  <a:srgbClr val="0000FF"/>
                </a:solidFill>
                <a:latin typeface="微軟正黑體" panose="020B0604030504040204" pitchFamily="34" charset="-120"/>
                <a:ea typeface="微軟正黑體" panose="020B0604030504040204" pitchFamily="34" charset="-120"/>
              </a:rPr>
              <a:t>108.11.6</a:t>
            </a:r>
            <a:r>
              <a:rPr lang="zh-TW" altLang="en-US" sz="2800" b="1" smtClean="0">
                <a:solidFill>
                  <a:srgbClr val="0000FF"/>
                </a:solidFill>
                <a:latin typeface="微軟正黑體" panose="020B0604030504040204" pitchFamily="34" charset="-120"/>
                <a:ea typeface="微軟正黑體" panose="020B0604030504040204" pitchFamily="34" charset="-120"/>
              </a:rPr>
              <a:t>工程</a:t>
            </a:r>
            <a:r>
              <a:rPr lang="zh-TW" altLang="en-US" sz="2800" b="1">
                <a:solidFill>
                  <a:srgbClr val="0000FF"/>
                </a:solidFill>
                <a:latin typeface="微軟正黑體" panose="020B0604030504040204" pitchFamily="34" charset="-120"/>
                <a:ea typeface="微軟正黑體" panose="020B0604030504040204" pitchFamily="34" charset="-120"/>
              </a:rPr>
              <a:t>技字</a:t>
            </a: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en-US" sz="2800" b="1">
                <a:solidFill>
                  <a:srgbClr val="0000FF"/>
                </a:solidFill>
              </a:rPr>
              <a:t>1080201267</a:t>
            </a:r>
            <a:r>
              <a:rPr lang="zh-TW" altLang="en-US" sz="2800" b="1" smtClean="0">
                <a:solidFill>
                  <a:srgbClr val="0000FF"/>
                </a:solidFill>
                <a:latin typeface="微軟正黑體" panose="020B0604030504040204" pitchFamily="34" charset="-120"/>
                <a:ea typeface="微軟正黑體" panose="020B0604030504040204" pitchFamily="34" charset="-120"/>
              </a:rPr>
              <a:t>號</a:t>
            </a:r>
            <a:r>
              <a:rPr lang="zh-TW" altLang="en-US" b="1" smtClean="0">
                <a:solidFill>
                  <a:srgbClr val="FF0000"/>
                </a:solidFill>
                <a:latin typeface="微軟正黑體" panose="020B0604030504040204" pitchFamily="34" charset="-120"/>
                <a:ea typeface="微軟正黑體" panose="020B0604030504040204" pitchFamily="34" charset="-120"/>
              </a:rPr>
              <a:t>令</a:t>
            </a:r>
            <a:endParaRPr lang="zh-TW" altLang="en-US" b="1">
              <a:solidFill>
                <a:srgbClr val="FF0000"/>
              </a:solidFill>
              <a:latin typeface="微軟正黑體" panose="020B0604030504040204" pitchFamily="34" charset="-120"/>
              <a:ea typeface="微軟正黑體" panose="020B0604030504040204" pitchFamily="34" charset="-120"/>
            </a:endParaRPr>
          </a:p>
          <a:p>
            <a:pPr marL="358775" lvl="1" indent="-241300" algn="just" eaLnBrk="1" hangingPunct="1">
              <a:spcBef>
                <a:spcPct val="0"/>
              </a:spcBef>
              <a:buClr>
                <a:srgbClr val="003366"/>
              </a:buClr>
              <a:buSzPct val="75000"/>
              <a:buFont typeface="Wingdings" panose="05000000000000000000" pitchFamily="2" charset="2"/>
              <a:buChar char="Ø"/>
            </a:pPr>
            <a:r>
              <a:rPr lang="zh-TW" altLang="en-US" b="1">
                <a:solidFill>
                  <a:srgbClr val="0000FF"/>
                </a:solidFill>
                <a:latin typeface="微軟正黑體" panose="020B0604030504040204" pitchFamily="34" charset="-120"/>
                <a:ea typeface="微軟正黑體" panose="020B0604030504040204" pitchFamily="34" charset="-120"/>
              </a:rPr>
              <a:t>目的事業主管機關實施電子圖樣及書表數位簽章，或相對人</a:t>
            </a:r>
            <a:r>
              <a:rPr lang="zh-TW" altLang="en-US" b="1" u="sng">
                <a:solidFill>
                  <a:srgbClr val="006600"/>
                </a:solidFill>
                <a:latin typeface="微軟正黑體" panose="020B0604030504040204" pitchFamily="34" charset="-120"/>
                <a:ea typeface="微軟正黑體" panose="020B0604030504040204" pitchFamily="34" charset="-120"/>
              </a:rPr>
              <a:t>同意採用電子圖樣及書表並以電子簽章簽署者</a:t>
            </a:r>
            <a:r>
              <a:rPr lang="zh-TW" altLang="en-US" b="1">
                <a:solidFill>
                  <a:srgbClr val="0000FF"/>
                </a:solidFill>
                <a:latin typeface="微軟正黑體" panose="020B0604030504040204" pitchFamily="34" charset="-120"/>
                <a:ea typeface="微軟正黑體" panose="020B0604030504040204" pitchFamily="34" charset="-120"/>
              </a:rPr>
              <a:t>，技師提送之電子圖樣及書表，其簽署並加蓋執業圖記</a:t>
            </a:r>
            <a:r>
              <a:rPr lang="zh-TW" altLang="en-US" b="1" u="sng">
                <a:solidFill>
                  <a:srgbClr val="006600"/>
                </a:solidFill>
                <a:latin typeface="微軟正黑體" panose="020B0604030504040204" pitchFamily="34" charset="-120"/>
                <a:ea typeface="微軟正黑體" panose="020B0604030504040204" pitchFamily="34" charset="-120"/>
              </a:rPr>
              <a:t>得以嵌入簽名及圖記之圖檔方式為之</a:t>
            </a:r>
            <a:r>
              <a:rPr lang="zh-TW" altLang="en-US" b="1" smtClean="0">
                <a:solidFill>
                  <a:srgbClr val="0000FF"/>
                </a:solidFill>
                <a:latin typeface="微軟正黑體" panose="020B0604030504040204" pitchFamily="34" charset="-120"/>
                <a:ea typeface="微軟正黑體" panose="020B0604030504040204" pitchFamily="34" charset="-120"/>
              </a:rPr>
              <a:t>。</a:t>
            </a:r>
            <a:endParaRPr lang="en-US" altLang="zh-TW" b="1" smtClean="0">
              <a:solidFill>
                <a:srgbClr val="0000FF"/>
              </a:solidFill>
              <a:latin typeface="微軟正黑體" panose="020B0604030504040204" pitchFamily="34" charset="-120"/>
              <a:ea typeface="微軟正黑體" panose="020B0604030504040204" pitchFamily="34" charset="-120"/>
            </a:endParaRPr>
          </a:p>
          <a:p>
            <a:pPr marL="358775" lvl="1" indent="-241300" algn="just" eaLnBrk="1" hangingPunct="1">
              <a:spcBef>
                <a:spcPct val="0"/>
              </a:spcBef>
              <a:buClr>
                <a:srgbClr val="003366"/>
              </a:buClr>
              <a:buSzPct val="75000"/>
              <a:buFont typeface="Wingdings" panose="05000000000000000000" pitchFamily="2" charset="2"/>
              <a:buChar char="Ø"/>
            </a:pPr>
            <a:r>
              <a:rPr lang="zh-TW" altLang="en-US" b="1" smtClean="0">
                <a:solidFill>
                  <a:srgbClr val="0000FF"/>
                </a:solidFill>
                <a:latin typeface="微軟正黑體" panose="020B0604030504040204" pitchFamily="34" charset="-120"/>
                <a:ea typeface="微軟正黑體" panose="020B0604030504040204" pitchFamily="34" charset="-120"/>
              </a:rPr>
              <a:t>圖樣</a:t>
            </a:r>
            <a:r>
              <a:rPr lang="zh-TW" altLang="en-US" b="1">
                <a:solidFill>
                  <a:srgbClr val="0000FF"/>
                </a:solidFill>
                <a:latin typeface="微軟正黑體" panose="020B0604030504040204" pitchFamily="34" charset="-120"/>
                <a:ea typeface="微軟正黑體" panose="020B0604030504040204" pitchFamily="34" charset="-120"/>
              </a:rPr>
              <a:t>及書表份數逾一份時，技師應於其中一份簽署並加蓋執業圖記，其餘各份得採影印，及於首頁簽署並加蓋執業圖記</a:t>
            </a:r>
            <a:r>
              <a:rPr lang="zh-TW" altLang="en-US" b="1" smtClean="0">
                <a:solidFill>
                  <a:srgbClr val="0000FF"/>
                </a:solidFill>
                <a:latin typeface="微軟正黑體" panose="020B0604030504040204" pitchFamily="34" charset="-120"/>
                <a:ea typeface="微軟正黑體" panose="020B0604030504040204" pitchFamily="34" charset="-120"/>
              </a:rPr>
              <a:t>。</a:t>
            </a:r>
            <a:endParaRPr lang="en-US" altLang="zh-TW" b="1" smtClean="0">
              <a:solidFill>
                <a:srgbClr val="0000FF"/>
              </a:solidFill>
              <a:latin typeface="微軟正黑體" panose="020B0604030504040204" pitchFamily="34" charset="-120"/>
              <a:ea typeface="微軟正黑體" panose="020B0604030504040204" pitchFamily="34" charset="-120"/>
            </a:endParaRPr>
          </a:p>
          <a:p>
            <a:pPr marL="358775" lvl="1" indent="-241300" algn="just" eaLnBrk="1" hangingPunct="1">
              <a:spcBef>
                <a:spcPct val="0"/>
              </a:spcBef>
              <a:buClr>
                <a:srgbClr val="003366"/>
              </a:buClr>
              <a:buSzPct val="75000"/>
              <a:buFont typeface="Wingdings" panose="05000000000000000000" pitchFamily="2" charset="2"/>
              <a:buChar char="Ø"/>
            </a:pPr>
            <a:r>
              <a:rPr lang="zh-TW" altLang="en-US" b="1" smtClean="0">
                <a:solidFill>
                  <a:srgbClr val="0000FF"/>
                </a:solidFill>
                <a:latin typeface="微軟正黑體" panose="020B0604030504040204" pitchFamily="34" charset="-120"/>
                <a:ea typeface="微軟正黑體" panose="020B0604030504040204" pitchFamily="34" charset="-120"/>
              </a:rPr>
              <a:t>委託設計</a:t>
            </a:r>
            <a:r>
              <a:rPr lang="zh-TW" altLang="en-US" b="1">
                <a:solidFill>
                  <a:srgbClr val="0000FF"/>
                </a:solidFill>
                <a:latin typeface="微軟正黑體" panose="020B0604030504040204" pitchFamily="34" charset="-120"/>
                <a:ea typeface="微軟正黑體" panose="020B0604030504040204" pitchFamily="34" charset="-120"/>
              </a:rPr>
              <a:t>，</a:t>
            </a:r>
            <a:r>
              <a:rPr lang="zh-TW" altLang="en-US" b="1" u="sng">
                <a:solidFill>
                  <a:srgbClr val="006600"/>
                </a:solidFill>
                <a:latin typeface="微軟正黑體" panose="020B0604030504040204" pitchFamily="34" charset="-120"/>
                <a:ea typeface="微軟正黑體" panose="020B0604030504040204" pitchFamily="34" charset="-120"/>
              </a:rPr>
              <a:t>核定設計圖前</a:t>
            </a:r>
            <a:r>
              <a:rPr lang="zh-TW" altLang="en-US" b="1">
                <a:solidFill>
                  <a:srgbClr val="0000FF"/>
                </a:solidFill>
                <a:latin typeface="微軟正黑體" panose="020B0604030504040204" pitchFamily="34" charset="-120"/>
                <a:ea typeface="微軟正黑體" panose="020B0604030504040204" pitchFamily="34" charset="-120"/>
              </a:rPr>
              <a:t>之履約過程</a:t>
            </a:r>
            <a:r>
              <a:rPr lang="zh-TW" altLang="en-US" b="1" u="sng">
                <a:solidFill>
                  <a:srgbClr val="006600"/>
                </a:solidFill>
                <a:latin typeface="微軟正黑體" panose="020B0604030504040204" pitchFamily="34" charset="-120"/>
                <a:ea typeface="微軟正黑體" panose="020B0604030504040204" pitchFamily="34" charset="-120"/>
              </a:rPr>
              <a:t>各階段</a:t>
            </a:r>
            <a:r>
              <a:rPr lang="zh-TW" altLang="en-US" b="1">
                <a:solidFill>
                  <a:srgbClr val="0000FF"/>
                </a:solidFill>
                <a:latin typeface="微軟正黑體" panose="020B0604030504040204" pitchFamily="34" charset="-120"/>
                <a:ea typeface="微軟正黑體" panose="020B0604030504040204" pitchFamily="34" charset="-120"/>
              </a:rPr>
              <a:t>製作</a:t>
            </a:r>
            <a:r>
              <a:rPr lang="zh-TW" altLang="en-US" b="1" u="sng">
                <a:solidFill>
                  <a:srgbClr val="006600"/>
                </a:solidFill>
                <a:latin typeface="微軟正黑體" panose="020B0604030504040204" pitchFamily="34" charset="-120"/>
                <a:ea typeface="微軟正黑體" panose="020B0604030504040204" pitchFamily="34" charset="-120"/>
              </a:rPr>
              <a:t>送審</a:t>
            </a:r>
            <a:r>
              <a:rPr lang="zh-TW" altLang="en-US" b="1">
                <a:solidFill>
                  <a:srgbClr val="0000FF"/>
                </a:solidFill>
                <a:latin typeface="微軟正黑體" panose="020B0604030504040204" pitchFamily="34" charset="-120"/>
                <a:ea typeface="微軟正黑體" panose="020B0604030504040204" pitchFamily="34" charset="-120"/>
              </a:rPr>
              <a:t>之基本設計圖、細部設計圖，</a:t>
            </a:r>
            <a:r>
              <a:rPr lang="zh-TW" altLang="en-US" b="1" u="sng">
                <a:solidFill>
                  <a:srgbClr val="006600"/>
                </a:solidFill>
                <a:latin typeface="微軟正黑體" panose="020B0604030504040204" pitchFamily="34" charset="-120"/>
                <a:ea typeface="微軟正黑體" panose="020B0604030504040204" pitchFamily="34" charset="-120"/>
              </a:rPr>
              <a:t>得裝訂成冊並加蓋騎縫章，於內容首頁置技師簽署頁</a:t>
            </a:r>
            <a:r>
              <a:rPr lang="zh-TW" altLang="en-US" b="1">
                <a:solidFill>
                  <a:srgbClr val="0000FF"/>
                </a:solidFill>
                <a:latin typeface="微軟正黑體" panose="020B0604030504040204" pitchFamily="34" charset="-120"/>
                <a:ea typeface="微軟正黑體" panose="020B0604030504040204" pitchFamily="34" charset="-120"/>
              </a:rPr>
              <a:t>，載明各圖名稱及其承辦技師科別及姓名，由承辦技師於簽署頁簽署並加蓋執業圖記。</a:t>
            </a:r>
          </a:p>
        </p:txBody>
      </p:sp>
    </p:spTree>
    <p:extLst>
      <p:ext uri="{BB962C8B-B14F-4D97-AF65-F5344CB8AC3E}">
        <p14:creationId xmlns:p14="http://schemas.microsoft.com/office/powerpoint/2010/main" val="373450382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709BD4-183E-4473-BB87-816613FDA938}" type="slidenum">
              <a:rPr lang="en-US" altLang="zh-TW" sz="1400" smtClean="0">
                <a:solidFill>
                  <a:srgbClr val="AD1F1F"/>
                </a:solidFill>
                <a:latin typeface="Times New Roman" panose="02020603050405020304" pitchFamily="18" charset="0"/>
              </a:rPr>
              <a:pPr>
                <a:spcBef>
                  <a:spcPct val="0"/>
                </a:spcBef>
                <a:buClrTx/>
                <a:buSzTx/>
                <a:buFontTx/>
                <a:buNone/>
                <a:defRPr/>
              </a:pPr>
              <a:t>110</a:t>
            </a:fld>
            <a:endParaRPr lang="en-US" altLang="zh-TW" sz="1400">
              <a:solidFill>
                <a:srgbClr val="AD1F1F"/>
              </a:solidFill>
              <a:latin typeface="Times New Roman" panose="02020603050405020304" pitchFamily="18" charset="0"/>
            </a:endParaRPr>
          </a:p>
        </p:txBody>
      </p:sp>
      <p:sp>
        <p:nvSpPr>
          <p:cNvPr id="6" name="Rectangle 2">
            <a:extLst/>
          </p:cNvPr>
          <p:cNvSpPr txBox="1">
            <a:spLocks noChangeArrowheads="1"/>
          </p:cNvSpPr>
          <p:nvPr/>
        </p:nvSpPr>
        <p:spPr>
          <a:xfrm>
            <a:off x="179388" y="333375"/>
            <a:ext cx="7921004" cy="588963"/>
          </a:xfrm>
          <a:prstGeom prst="rect">
            <a:avLst/>
          </a:prstGeom>
        </p:spPr>
        <p:txBody>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algn="just" eaLnBrk="1" hangingPunct="1">
              <a:defRPr/>
            </a:pPr>
            <a:r>
              <a:rPr kumimoji="0" lang="zh-TW" altLang="en-US" sz="3400" b="1" smtClean="0">
                <a:solidFill>
                  <a:srgbClr val="003399"/>
                </a:solidFill>
                <a:effectLst/>
                <a:latin typeface="微軟正黑體" panose="020B0604030504040204" pitchFamily="34" charset="-120"/>
              </a:rPr>
              <a:t>技師簽署方式</a:t>
            </a:r>
            <a:r>
              <a:rPr kumimoji="0" lang="en-US" altLang="zh-TW" sz="3400" b="1" smtClean="0">
                <a:solidFill>
                  <a:srgbClr val="003399"/>
                </a:solidFill>
                <a:effectLst/>
                <a:latin typeface="微軟正黑體" panose="020B0604030504040204" pitchFamily="34" charset="-120"/>
              </a:rPr>
              <a:t>—</a:t>
            </a:r>
            <a:r>
              <a:rPr kumimoji="0" lang="zh-TW" altLang="en-US" sz="3400" b="1" smtClean="0">
                <a:solidFill>
                  <a:srgbClr val="660033"/>
                </a:solidFill>
                <a:effectLst/>
                <a:latin typeface="微軟正黑體" panose="020B0604030504040204" pitchFamily="34" charset="-120"/>
              </a:rPr>
              <a:t>工程會補充釋例</a:t>
            </a:r>
            <a:endParaRPr kumimoji="0" lang="en-US" altLang="zh-TW" sz="2000" b="1" dirty="0">
              <a:solidFill>
                <a:srgbClr val="660033"/>
              </a:solidFill>
              <a:effectLst/>
              <a:latin typeface="微軟正黑體" panose="020B0604030504040204" pitchFamily="34" charset="-120"/>
            </a:endParaRPr>
          </a:p>
        </p:txBody>
      </p:sp>
      <p:sp>
        <p:nvSpPr>
          <p:cNvPr id="174084" name="Rectangle 3"/>
          <p:cNvSpPr>
            <a:spLocks noChangeArrowheads="1"/>
          </p:cNvSpPr>
          <p:nvPr/>
        </p:nvSpPr>
        <p:spPr bwMode="auto">
          <a:xfrm>
            <a:off x="287338" y="1015999"/>
            <a:ext cx="8424862" cy="3385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601663" indent="-144463">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marL="0" indent="0" algn="just" eaLnBrk="1" hangingPunct="1">
              <a:spcBef>
                <a:spcPct val="10000"/>
              </a:spcBef>
              <a:buClr>
                <a:srgbClr val="003366"/>
              </a:buClr>
              <a:buSzPct val="75000"/>
              <a:buFont typeface="Wingdings 2" panose="05020102010507070707" pitchFamily="18" charset="2"/>
              <a:buNone/>
            </a:pPr>
            <a:r>
              <a:rPr lang="zh-TW" altLang="en-US" sz="2800" b="1" smtClean="0">
                <a:solidFill>
                  <a:srgbClr val="0000FF"/>
                </a:solidFill>
                <a:latin typeface="微軟正黑體" panose="020B0604030504040204" pitchFamily="34" charset="-120"/>
                <a:ea typeface="微軟正黑體" panose="020B0604030504040204" pitchFamily="34" charset="-120"/>
              </a:rPr>
              <a:t>工程會</a:t>
            </a:r>
            <a:r>
              <a:rPr lang="en-US" altLang="zh-TW" sz="2800" b="1" smtClean="0">
                <a:solidFill>
                  <a:srgbClr val="0000FF"/>
                </a:solidFill>
                <a:latin typeface="微軟正黑體" panose="020B0604030504040204" pitchFamily="34" charset="-120"/>
                <a:ea typeface="微軟正黑體" panose="020B0604030504040204" pitchFamily="34" charset="-120"/>
              </a:rPr>
              <a:t>108.5.10</a:t>
            </a:r>
            <a:r>
              <a:rPr lang="zh-TW" altLang="en-US" sz="2800" b="1" smtClean="0">
                <a:solidFill>
                  <a:srgbClr val="0000FF"/>
                </a:solidFill>
                <a:latin typeface="微軟正黑體" panose="020B0604030504040204" pitchFamily="34" charset="-120"/>
                <a:ea typeface="微軟正黑體" panose="020B0604030504040204" pitchFamily="34" charset="-120"/>
              </a:rPr>
              <a:t>工程</a:t>
            </a:r>
            <a:r>
              <a:rPr lang="zh-TW" altLang="en-US" sz="2800" b="1">
                <a:solidFill>
                  <a:srgbClr val="0000FF"/>
                </a:solidFill>
                <a:latin typeface="微軟正黑體" panose="020B0604030504040204" pitchFamily="34" charset="-120"/>
                <a:ea typeface="微軟正黑體" panose="020B0604030504040204" pitchFamily="34" charset="-120"/>
              </a:rPr>
              <a:t>技字</a:t>
            </a:r>
            <a:r>
              <a:rPr lang="zh-TW" altLang="en-US" sz="2800" b="1" smtClean="0">
                <a:solidFill>
                  <a:srgbClr val="0000FF"/>
                </a:solidFill>
                <a:latin typeface="微軟正黑體" panose="020B0604030504040204" pitchFamily="34" charset="-120"/>
                <a:ea typeface="微軟正黑體" panose="020B0604030504040204" pitchFamily="34" charset="-120"/>
              </a:rPr>
              <a:t>第</a:t>
            </a:r>
            <a:r>
              <a:rPr lang="en-US" altLang="zh-TW" sz="2800" b="1">
                <a:solidFill>
                  <a:srgbClr val="0000FF"/>
                </a:solidFill>
                <a:latin typeface="微軟正黑體" panose="020B0604030504040204" pitchFamily="34" charset="-120"/>
                <a:ea typeface="微軟正黑體" panose="020B0604030504040204" pitchFamily="34" charset="-120"/>
              </a:rPr>
              <a:t>1080200444</a:t>
            </a:r>
            <a:r>
              <a:rPr lang="zh-TW" altLang="en-US" sz="2800" b="1" smtClean="0">
                <a:solidFill>
                  <a:srgbClr val="0000FF"/>
                </a:solidFill>
                <a:latin typeface="微軟正黑體" panose="020B0604030504040204" pitchFamily="34" charset="-120"/>
                <a:ea typeface="微軟正黑體" panose="020B0604030504040204" pitchFamily="34" charset="-120"/>
              </a:rPr>
              <a:t>號</a:t>
            </a:r>
            <a:r>
              <a:rPr lang="zh-TW" altLang="en-US" b="1" smtClean="0">
                <a:solidFill>
                  <a:srgbClr val="FF0000"/>
                </a:solidFill>
                <a:latin typeface="微軟正黑體" panose="020B0604030504040204" pitchFamily="34" charset="-120"/>
                <a:ea typeface="微軟正黑體" panose="020B0604030504040204" pitchFamily="34" charset="-120"/>
              </a:rPr>
              <a:t>函</a:t>
            </a:r>
            <a:r>
              <a:rPr lang="zh-TW" altLang="en-US" sz="2800" b="1">
                <a:solidFill>
                  <a:srgbClr val="0000FF"/>
                </a:solidFill>
                <a:latin typeface="微軟正黑體" panose="020B0604030504040204" pitchFamily="34" charset="-120"/>
                <a:ea typeface="微軟正黑體" panose="020B0604030504040204" pitchFamily="34" charset="-120"/>
              </a:rPr>
              <a:t>略以：</a:t>
            </a:r>
          </a:p>
          <a:p>
            <a:pPr marL="714375" lvl="1" indent="-714375" algn="just" eaLnBrk="1" hangingPunct="1">
              <a:spcBef>
                <a:spcPct val="0"/>
              </a:spcBef>
              <a:buClr>
                <a:srgbClr val="003366"/>
              </a:buClr>
              <a:buSzPct val="75000"/>
              <a:buFont typeface="Wingdings 2" panose="05020102010507070707" pitchFamily="18" charset="2"/>
              <a:buNone/>
            </a:pPr>
            <a:r>
              <a:rPr lang="zh-TW" altLang="en-US" b="1">
                <a:solidFill>
                  <a:prstClr val="black"/>
                </a:solidFill>
                <a:latin typeface="微軟正黑體" panose="020B0604030504040204" pitchFamily="34" charset="-120"/>
                <a:ea typeface="微軟正黑體" panose="020B0604030504040204" pitchFamily="34" charset="-120"/>
              </a:rPr>
              <a:t>三、倘技師違反技師法第</a:t>
            </a:r>
            <a:r>
              <a:rPr lang="en-US" altLang="zh-TW" b="1">
                <a:solidFill>
                  <a:prstClr val="black"/>
                </a:solidFill>
                <a:latin typeface="微軟正黑體" panose="020B0604030504040204" pitchFamily="34" charset="-120"/>
                <a:ea typeface="微軟正黑體" panose="020B0604030504040204" pitchFamily="34" charset="-120"/>
              </a:rPr>
              <a:t>16</a:t>
            </a:r>
            <a:r>
              <a:rPr lang="zh-TW" altLang="en-US" b="1">
                <a:solidFill>
                  <a:prstClr val="black"/>
                </a:solidFill>
                <a:latin typeface="微軟正黑體" panose="020B0604030504040204" pitchFamily="34" charset="-120"/>
                <a:ea typeface="微軟正黑體" panose="020B0604030504040204" pitchFamily="34" charset="-120"/>
              </a:rPr>
              <a:t>條第</a:t>
            </a:r>
            <a:r>
              <a:rPr lang="en-US" altLang="zh-TW" b="1">
                <a:solidFill>
                  <a:prstClr val="black"/>
                </a:solidFill>
                <a:latin typeface="微軟正黑體" panose="020B0604030504040204" pitchFamily="34" charset="-120"/>
                <a:ea typeface="微軟正黑體" panose="020B0604030504040204" pitchFamily="34" charset="-120"/>
              </a:rPr>
              <a:t>1</a:t>
            </a:r>
            <a:r>
              <a:rPr lang="zh-TW" altLang="en-US" b="1">
                <a:solidFill>
                  <a:prstClr val="black"/>
                </a:solidFill>
                <a:latin typeface="微軟正黑體" panose="020B0604030504040204" pitchFamily="34" charset="-120"/>
                <a:ea typeface="微軟正黑體" panose="020B0604030504040204" pitchFamily="34" charset="-120"/>
              </a:rPr>
              <a:t>項規定，例如「</a:t>
            </a:r>
            <a:r>
              <a:rPr lang="zh-TW" altLang="en-US" b="1" u="dbl">
                <a:solidFill>
                  <a:prstClr val="black"/>
                </a:solidFill>
                <a:uFill>
                  <a:solidFill>
                    <a:srgbClr val="C00000"/>
                  </a:solidFill>
                </a:uFill>
                <a:latin typeface="微軟正黑體" panose="020B0604030504040204" pitchFamily="34" charset="-120"/>
                <a:ea typeface="微軟正黑體" panose="020B0604030504040204" pitchFamily="34" charset="-120"/>
              </a:rPr>
              <a:t>技師非親自簽署而係以電子套印方式代替</a:t>
            </a:r>
            <a:r>
              <a:rPr lang="zh-TW" altLang="en-US" b="1">
                <a:solidFill>
                  <a:prstClr val="black"/>
                </a:solidFill>
                <a:latin typeface="微軟正黑體" panose="020B0604030504040204" pitchFamily="34" charset="-120"/>
                <a:ea typeface="微軟正黑體" panose="020B0604030504040204" pitchFamily="34" charset="-120"/>
              </a:rPr>
              <a:t>」、「</a:t>
            </a:r>
            <a:r>
              <a:rPr lang="zh-TW" altLang="en-US" b="1" u="dbl">
                <a:solidFill>
                  <a:prstClr val="black"/>
                </a:solidFill>
                <a:uFill>
                  <a:solidFill>
                    <a:srgbClr val="C00000"/>
                  </a:solidFill>
                </a:uFill>
                <a:latin typeface="微軟正黑體" panose="020B0604030504040204" pitchFamily="34" charset="-120"/>
                <a:ea typeface="微軟正黑體" panose="020B0604030504040204" pitchFamily="34" charset="-120"/>
              </a:rPr>
              <a:t>技師遺漏部分書圖簽署及加蓋技師執業圖記</a:t>
            </a:r>
            <a:r>
              <a:rPr lang="zh-TW" altLang="en-US" b="1">
                <a:solidFill>
                  <a:prstClr val="black"/>
                </a:solidFill>
                <a:latin typeface="微軟正黑體" panose="020B0604030504040204" pitchFamily="34" charset="-120"/>
                <a:ea typeface="微軟正黑體" panose="020B0604030504040204" pitchFamily="34" charset="-120"/>
              </a:rPr>
              <a:t>」、「</a:t>
            </a:r>
            <a:r>
              <a:rPr lang="zh-TW" altLang="en-US" b="1" u="dbl">
                <a:solidFill>
                  <a:prstClr val="black"/>
                </a:solidFill>
                <a:uFill>
                  <a:solidFill>
                    <a:srgbClr val="C00000"/>
                  </a:solidFill>
                </a:uFill>
                <a:latin typeface="微軟正黑體" panose="020B0604030504040204" pitchFamily="34" charset="-120"/>
                <a:ea typeface="微軟正黑體" panose="020B0604030504040204" pitchFamily="34" charset="-120"/>
              </a:rPr>
              <a:t>技師僅簽署未加蓋執業圖記或僅加蓋執業圖記卻未親自簽署</a:t>
            </a:r>
            <a:r>
              <a:rPr lang="zh-TW" altLang="en-US" b="1">
                <a:solidFill>
                  <a:prstClr val="black"/>
                </a:solidFill>
                <a:latin typeface="微軟正黑體" panose="020B0604030504040204" pitchFamily="34" charset="-120"/>
                <a:ea typeface="微軟正黑體" panose="020B0604030504040204" pitchFamily="34" charset="-120"/>
              </a:rPr>
              <a:t>」等，</a:t>
            </a:r>
            <a:r>
              <a:rPr lang="zh-TW" altLang="en-US" b="1">
                <a:solidFill>
                  <a:srgbClr val="006600"/>
                </a:solidFill>
                <a:latin typeface="微軟正黑體" panose="020B0604030504040204" pitchFamily="34" charset="-120"/>
                <a:ea typeface="微軟正黑體" panose="020B0604030504040204" pitchFamily="34" charset="-120"/>
              </a:rPr>
              <a:t>機關應衡酌相關缺失情節已達應交付懲戒程度</a:t>
            </a:r>
            <a:r>
              <a:rPr lang="zh-TW" altLang="en-US" b="1">
                <a:solidFill>
                  <a:prstClr val="black"/>
                </a:solidFill>
                <a:latin typeface="微軟正黑體" panose="020B0604030504040204" pitchFamily="34" charset="-120"/>
                <a:ea typeface="微軟正黑體" panose="020B0604030504040204" pitchFamily="34" charset="-120"/>
              </a:rPr>
              <a:t>，</a:t>
            </a:r>
            <a:r>
              <a:rPr lang="en-US" altLang="zh-TW" b="1" smtClean="0">
                <a:solidFill>
                  <a:prstClr val="black"/>
                </a:solidFill>
                <a:latin typeface="微軟正黑體" panose="020B0604030504040204" pitchFamily="34" charset="-120"/>
                <a:ea typeface="微軟正黑體" panose="020B0604030504040204" pitchFamily="34" charset="-120"/>
              </a:rPr>
              <a:t>....</a:t>
            </a:r>
            <a:r>
              <a:rPr lang="zh-TW" altLang="en-US" b="1" smtClean="0">
                <a:solidFill>
                  <a:prstClr val="black"/>
                </a:solidFill>
                <a:latin typeface="微軟正黑體" panose="020B0604030504040204" pitchFamily="34" charset="-120"/>
                <a:ea typeface="微軟正黑體" panose="020B0604030504040204" pitchFamily="34" charset="-120"/>
              </a:rPr>
              <a:t>。</a:t>
            </a:r>
            <a:endParaRPr lang="zh-TW" altLang="en-US"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6000139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111</a:t>
            </a:fld>
            <a:endParaRPr lang="en-US" altLang="zh-TW" sz="1400" smtClean="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98438" y="1168226"/>
            <a:ext cx="8621712" cy="5308774"/>
          </a:xfrm>
          <a:prstGeom prst="rect">
            <a:avLst/>
          </a:prstGeom>
          <a:noFill/>
          <a:ln w="9525">
            <a:noFill/>
            <a:miter lim="800000"/>
            <a:headEnd/>
            <a:tailEnd/>
          </a:ln>
          <a:effectLst/>
        </p:spPr>
        <p:txBody>
          <a:bodyPr/>
          <a:lstStyle/>
          <a:p>
            <a:pPr marL="0" lvl="1" indent="352425" algn="just" eaLnBrk="1" hangingPunct="1">
              <a:spcBef>
                <a:spcPts val="0"/>
              </a:spcBef>
              <a:buClr>
                <a:srgbClr val="006600"/>
              </a:buClr>
              <a:buSzPct val="75000"/>
              <a:defRPr/>
            </a:pPr>
            <a:r>
              <a:rPr kumimoji="0" lang="zh-TW" altLang="en-US" sz="2800" b="1" smtClean="0">
                <a:solidFill>
                  <a:prstClr val="black"/>
                </a:solidFill>
                <a:latin typeface="微軟正黑體" panose="020B0604030504040204" pitchFamily="34" charset="-120"/>
                <a:ea typeface="微軟正黑體" panose="020B0604030504040204" pitchFamily="34" charset="-120"/>
              </a:rPr>
              <a:t>營造</a:t>
            </a:r>
            <a:r>
              <a:rPr kumimoji="0" lang="zh-TW" altLang="en-US" sz="2800" b="1">
                <a:solidFill>
                  <a:prstClr val="black"/>
                </a:solidFill>
                <a:latin typeface="微軟正黑體" panose="020B0604030504040204" pitchFamily="34" charset="-120"/>
                <a:ea typeface="微軟正黑體" panose="020B0604030504040204" pitchFamily="34" charset="-120"/>
              </a:rPr>
              <a:t>業法第</a:t>
            </a:r>
            <a:r>
              <a:rPr kumimoji="0" lang="en-US" altLang="zh-TW" sz="2800" b="1">
                <a:solidFill>
                  <a:prstClr val="black"/>
                </a:solidFill>
                <a:latin typeface="微軟正黑體" panose="020B0604030504040204" pitchFamily="34" charset="-120"/>
                <a:ea typeface="微軟正黑體" panose="020B0604030504040204" pitchFamily="34" charset="-120"/>
              </a:rPr>
              <a:t>7</a:t>
            </a:r>
            <a:r>
              <a:rPr kumimoji="0" lang="zh-TW" altLang="en-US" sz="2800" b="1">
                <a:solidFill>
                  <a:prstClr val="black"/>
                </a:solidFill>
                <a:latin typeface="微軟正黑體" panose="020B0604030504040204" pitchFamily="34" charset="-120"/>
                <a:ea typeface="微軟正黑體" panose="020B0604030504040204" pitchFamily="34" charset="-120"/>
              </a:rPr>
              <a:t>條第</a:t>
            </a:r>
            <a:r>
              <a:rPr kumimoji="0" lang="en-US" altLang="zh-TW" sz="2800" b="1">
                <a:solidFill>
                  <a:prstClr val="black"/>
                </a:solidFill>
                <a:latin typeface="微軟正黑體" panose="020B0604030504040204" pitchFamily="34" charset="-120"/>
                <a:ea typeface="微軟正黑體" panose="020B0604030504040204" pitchFamily="34" charset="-120"/>
              </a:rPr>
              <a:t>2</a:t>
            </a:r>
            <a:r>
              <a:rPr kumimoji="0" lang="zh-TW" altLang="en-US" sz="2800" b="1">
                <a:solidFill>
                  <a:prstClr val="black"/>
                </a:solidFill>
                <a:latin typeface="微軟正黑體" panose="020B0604030504040204" pitchFamily="34" charset="-120"/>
                <a:ea typeface="微軟正黑體" panose="020B0604030504040204" pitchFamily="34" charset="-120"/>
              </a:rPr>
              <a:t>項前段規定：</a:t>
            </a:r>
            <a:r>
              <a:rPr kumimoji="0" lang="en-US" altLang="zh-TW" sz="2800" b="1">
                <a:solidFill>
                  <a:prstClr val="black"/>
                </a:solidFill>
                <a:latin typeface="微軟正黑體" panose="020B0604030504040204" pitchFamily="34" charset="-120"/>
                <a:ea typeface="微軟正黑體" panose="020B0604030504040204" pitchFamily="34" charset="-120"/>
              </a:rPr>
              <a:t>『</a:t>
            </a:r>
            <a:r>
              <a:rPr kumimoji="0" lang="zh-TW" altLang="en-US" sz="2800" b="1">
                <a:solidFill>
                  <a:prstClr val="black"/>
                </a:solidFill>
                <a:latin typeface="微軟正黑體" panose="020B0604030504040204" pitchFamily="34" charset="-120"/>
                <a:ea typeface="微軟正黑體" panose="020B0604030504040204" pitchFamily="34" charset="-120"/>
              </a:rPr>
              <a:t>前項第一款之專任工程人員為技師者，應加入各該營造業所在地之技師公會後，始得受聘於綜合營造業。</a:t>
            </a:r>
            <a:r>
              <a:rPr kumimoji="0" lang="en-US" altLang="zh-TW" sz="2800" b="1">
                <a:solidFill>
                  <a:prstClr val="black"/>
                </a:solidFill>
                <a:latin typeface="微軟正黑體" panose="020B0604030504040204" pitchFamily="34" charset="-120"/>
                <a:ea typeface="微軟正黑體" panose="020B0604030504040204" pitchFamily="34" charset="-120"/>
              </a:rPr>
              <a:t>...』</a:t>
            </a:r>
            <a:r>
              <a:rPr kumimoji="0" lang="zh-TW" altLang="en-US" sz="2800" b="1" smtClean="0">
                <a:solidFill>
                  <a:prstClr val="black"/>
                </a:solidFill>
                <a:latin typeface="微軟正黑體" panose="020B0604030504040204" pitchFamily="34" charset="-120"/>
                <a:ea typeface="微軟正黑體" panose="020B0604030504040204" pitchFamily="34" charset="-120"/>
              </a:rPr>
              <a:t>；</a:t>
            </a:r>
            <a:endParaRPr kumimoji="0" lang="en-US" altLang="zh-TW" sz="2800" b="1" smtClean="0">
              <a:solidFill>
                <a:prstClr val="black"/>
              </a:solidFill>
              <a:latin typeface="微軟正黑體" panose="020B0604030504040204" pitchFamily="34" charset="-120"/>
              <a:ea typeface="微軟正黑體" panose="020B0604030504040204" pitchFamily="34" charset="-120"/>
            </a:endParaRPr>
          </a:p>
          <a:p>
            <a:pPr marL="0" lvl="1" indent="352425" algn="just" eaLnBrk="1" hangingPunct="1">
              <a:spcBef>
                <a:spcPts val="0"/>
              </a:spcBef>
              <a:buClr>
                <a:srgbClr val="006600"/>
              </a:buClr>
              <a:buSzPct val="75000"/>
              <a:defRPr/>
            </a:pPr>
            <a:r>
              <a:rPr kumimoji="0" lang="zh-TW" altLang="en-US" sz="2800" b="1" smtClean="0">
                <a:solidFill>
                  <a:prstClr val="black"/>
                </a:solidFill>
                <a:latin typeface="微軟正黑體" panose="020B0604030504040204" pitchFamily="34" charset="-120"/>
                <a:ea typeface="微軟正黑體" panose="020B0604030504040204" pitchFamily="34" charset="-120"/>
              </a:rPr>
              <a:t>第</a:t>
            </a:r>
            <a:r>
              <a:rPr kumimoji="0" lang="en-US" altLang="zh-TW" sz="2800" b="1">
                <a:solidFill>
                  <a:prstClr val="black"/>
                </a:solidFill>
                <a:latin typeface="微軟正黑體" panose="020B0604030504040204" pitchFamily="34" charset="-120"/>
                <a:ea typeface="微軟正黑體" panose="020B0604030504040204" pitchFamily="34" charset="-120"/>
              </a:rPr>
              <a:t>31</a:t>
            </a:r>
            <a:r>
              <a:rPr kumimoji="0" lang="zh-TW" altLang="en-US" sz="2800" b="1">
                <a:solidFill>
                  <a:prstClr val="black"/>
                </a:solidFill>
                <a:latin typeface="微軟正黑體" panose="020B0604030504040204" pitchFamily="34" charset="-120"/>
                <a:ea typeface="微軟正黑體" panose="020B0604030504040204" pitchFamily="34" charset="-120"/>
              </a:rPr>
              <a:t>條第</a:t>
            </a:r>
            <a:r>
              <a:rPr kumimoji="0" lang="en-US" altLang="zh-TW" sz="2800" b="1">
                <a:solidFill>
                  <a:prstClr val="black"/>
                </a:solidFill>
                <a:latin typeface="微軟正黑體" panose="020B0604030504040204" pitchFamily="34" charset="-120"/>
                <a:ea typeface="微軟正黑體" panose="020B0604030504040204" pitchFamily="34" charset="-120"/>
              </a:rPr>
              <a:t>5</a:t>
            </a:r>
            <a:r>
              <a:rPr kumimoji="0" lang="zh-TW" altLang="en-US" sz="2800" b="1">
                <a:solidFill>
                  <a:prstClr val="black"/>
                </a:solidFill>
                <a:latin typeface="微軟正黑體" panose="020B0604030504040204" pitchFamily="34" charset="-120"/>
                <a:ea typeface="微軟正黑體" panose="020B0604030504040204" pitchFamily="34" charset="-120"/>
              </a:rPr>
              <a:t>項前段規定：</a:t>
            </a:r>
            <a:r>
              <a:rPr kumimoji="0" lang="en-US" altLang="zh-TW" sz="2800" b="1">
                <a:solidFill>
                  <a:prstClr val="black"/>
                </a:solidFill>
                <a:latin typeface="微軟正黑體" panose="020B0604030504040204" pitchFamily="34" charset="-120"/>
                <a:ea typeface="微軟正黑體" panose="020B0604030504040204" pitchFamily="34" charset="-120"/>
              </a:rPr>
              <a:t>『...</a:t>
            </a:r>
            <a:r>
              <a:rPr kumimoji="0" lang="zh-TW" altLang="en-US" sz="2800" b="1">
                <a:solidFill>
                  <a:prstClr val="black"/>
                </a:solidFill>
                <a:latin typeface="微軟正黑體" panose="020B0604030504040204" pitchFamily="34" charset="-120"/>
                <a:ea typeface="微軟正黑體" panose="020B0604030504040204" pitchFamily="34" charset="-120"/>
              </a:rPr>
              <a:t>；工地主任應加入全國營造業工地主任公會，</a:t>
            </a:r>
            <a:r>
              <a:rPr kumimoji="0" lang="en-US" altLang="zh-TW" sz="2800" b="1" smtClean="0">
                <a:solidFill>
                  <a:prstClr val="black"/>
                </a:solidFill>
                <a:latin typeface="微軟正黑體" panose="020B0604030504040204" pitchFamily="34" charset="-120"/>
                <a:ea typeface="微軟正黑體" panose="020B0604030504040204" pitchFamily="34" charset="-120"/>
              </a:rPr>
              <a:t>...』</a:t>
            </a:r>
            <a:r>
              <a:rPr kumimoji="0" lang="zh-TW" altLang="en-US" sz="2800" b="1" smtClean="0">
                <a:solidFill>
                  <a:prstClr val="black"/>
                </a:solidFill>
                <a:latin typeface="微軟正黑體" panose="020B0604030504040204" pitchFamily="34" charset="-120"/>
                <a:ea typeface="微軟正黑體" panose="020B0604030504040204" pitchFamily="34" charset="-120"/>
              </a:rPr>
              <a:t>。</a:t>
            </a:r>
            <a:endParaRPr kumimoji="0" lang="en-US" altLang="zh-TW" sz="2800" b="1" smtClean="0">
              <a:solidFill>
                <a:prstClr val="black"/>
              </a:solidFill>
              <a:latin typeface="微軟正黑體" panose="020B0604030504040204" pitchFamily="34" charset="-120"/>
              <a:ea typeface="微軟正黑體" panose="020B0604030504040204" pitchFamily="34" charset="-120"/>
            </a:endParaRPr>
          </a:p>
          <a:p>
            <a:pPr marL="0" lvl="1" algn="just" eaLnBrk="1" hangingPunct="1">
              <a:spcBef>
                <a:spcPts val="0"/>
              </a:spcBef>
              <a:buClr>
                <a:srgbClr val="006600"/>
              </a:buClr>
              <a:buSzPct val="75000"/>
              <a:defRPr/>
            </a:pPr>
            <a:r>
              <a:rPr kumimoji="0" lang="zh-TW" altLang="en-US" sz="2800" b="1" smtClean="0">
                <a:solidFill>
                  <a:srgbClr val="C00000"/>
                </a:solidFill>
                <a:latin typeface="微軟正黑體" panose="020B0604030504040204" pitchFamily="34" charset="-120"/>
                <a:ea typeface="微軟正黑體" panose="020B0604030504040204" pitchFamily="34" charset="-120"/>
              </a:rPr>
              <a:t>缺失案例：</a:t>
            </a:r>
            <a:endParaRPr kumimoji="0" lang="en-US" altLang="zh-TW" sz="2800" b="1" smtClean="0">
              <a:solidFill>
                <a:srgbClr val="C00000"/>
              </a:solidFill>
              <a:latin typeface="微軟正黑體" panose="020B0604030504040204" pitchFamily="34" charset="-120"/>
              <a:ea typeface="微軟正黑體" panose="020B0604030504040204" pitchFamily="34" charset="-120"/>
            </a:endParaRPr>
          </a:p>
          <a:p>
            <a:pPr marL="0" lvl="1" indent="352425" algn="just" eaLnBrk="1" hangingPunct="1">
              <a:spcBef>
                <a:spcPts val="0"/>
              </a:spcBef>
              <a:buClr>
                <a:srgbClr val="006600"/>
              </a:buClr>
              <a:buSzPct val="75000"/>
              <a:defRPr/>
            </a:pPr>
            <a:r>
              <a:rPr kumimoji="0" lang="zh-TW" altLang="en-US" sz="2800" b="1" smtClean="0">
                <a:solidFill>
                  <a:srgbClr val="0000FF"/>
                </a:solidFill>
                <a:latin typeface="微軟正黑體" panose="020B0604030504040204" pitchFamily="34" charset="-120"/>
                <a:ea typeface="微軟正黑體" panose="020B0604030504040204" pitchFamily="34" charset="-120"/>
              </a:rPr>
              <a:t>投標</a:t>
            </a:r>
            <a:r>
              <a:rPr kumimoji="0" lang="zh-TW" altLang="en-US" sz="2800" b="1">
                <a:solidFill>
                  <a:srgbClr val="0000FF"/>
                </a:solidFill>
                <a:latin typeface="微軟正黑體" panose="020B0604030504040204" pitchFamily="34" charset="-120"/>
                <a:ea typeface="微軟正黑體" panose="020B0604030504040204" pitchFamily="34" charset="-120"/>
              </a:rPr>
              <a:t>廠商基本資格</a:t>
            </a:r>
            <a:r>
              <a:rPr kumimoji="0" lang="zh-TW" altLang="en-US" sz="2800" b="1" smtClean="0">
                <a:solidFill>
                  <a:srgbClr val="0000FF"/>
                </a:solidFill>
                <a:latin typeface="微軟正黑體" panose="020B0604030504040204" pitchFamily="34" charset="-120"/>
                <a:ea typeface="微軟正黑體" panose="020B0604030504040204" pitchFamily="34" charset="-120"/>
              </a:rPr>
              <a:t>為丙等</a:t>
            </a: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含</a:t>
            </a: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以上綜合營造業，招標文件未檢附專任工程人員及工地</a:t>
            </a:r>
            <a:r>
              <a:rPr kumimoji="0" lang="zh-TW" altLang="en-US" sz="2800" b="1" smtClean="0">
                <a:solidFill>
                  <a:srgbClr val="0000FF"/>
                </a:solidFill>
                <a:latin typeface="微軟正黑體" panose="020B0604030504040204" pitchFamily="34" charset="-120"/>
                <a:ea typeface="微軟正黑體" panose="020B0604030504040204" pitchFamily="34" charset="-120"/>
              </a:rPr>
              <a:t>主任</a:t>
            </a:r>
            <a:r>
              <a:rPr kumimoji="0" lang="en-US" altLang="zh-TW" sz="2800" b="1" smtClean="0">
                <a:solidFill>
                  <a:srgbClr val="800000"/>
                </a:solidFill>
                <a:latin typeface="微軟正黑體" panose="020B0604030504040204" pitchFamily="34" charset="-120"/>
                <a:ea typeface="微軟正黑體" panose="020B0604030504040204" pitchFamily="34" charset="-120"/>
              </a:rPr>
              <a:t>(</a:t>
            </a:r>
            <a:r>
              <a:rPr kumimoji="0" lang="zh-TW" altLang="en-US" sz="2800" b="1" smtClean="0">
                <a:solidFill>
                  <a:srgbClr val="800000"/>
                </a:solidFill>
                <a:latin typeface="微軟正黑體" panose="020B0604030504040204" pitchFamily="34" charset="-120"/>
                <a:ea typeface="微軟正黑體" panose="020B0604030504040204" pitchFamily="34" charset="-120"/>
              </a:rPr>
              <a:t>查核以上工程</a:t>
            </a:r>
            <a:r>
              <a:rPr kumimoji="0" lang="en-US" altLang="zh-TW" sz="2800" b="1" smtClean="0">
                <a:solidFill>
                  <a:srgbClr val="800000"/>
                </a:solidFill>
                <a:latin typeface="微軟正黑體" panose="020B0604030504040204" pitchFamily="34" charset="-120"/>
                <a:ea typeface="微軟正黑體" panose="020B0604030504040204" pitchFamily="34" charset="-120"/>
              </a:rPr>
              <a:t>)</a:t>
            </a:r>
            <a:r>
              <a:rPr kumimoji="0" lang="zh-TW" altLang="en-US" sz="2800" b="1" smtClean="0">
                <a:solidFill>
                  <a:srgbClr val="0000FF"/>
                </a:solidFill>
                <a:latin typeface="微軟正黑體" panose="020B0604030504040204" pitchFamily="34" charset="-120"/>
                <a:ea typeface="微軟正黑體" panose="020B0604030504040204" pitchFamily="34" charset="-120"/>
              </a:rPr>
              <a:t>應</a:t>
            </a:r>
            <a:r>
              <a:rPr kumimoji="0" lang="zh-TW" altLang="en-US" sz="2800" b="1">
                <a:solidFill>
                  <a:srgbClr val="0000FF"/>
                </a:solidFill>
                <a:latin typeface="微軟正黑體" panose="020B0604030504040204" pitchFamily="34" charset="-120"/>
                <a:ea typeface="微軟正黑體" panose="020B0604030504040204" pitchFamily="34" charset="-120"/>
              </a:rPr>
              <a:t>於開工前檢附之切結書</a:t>
            </a:r>
            <a:r>
              <a:rPr kumimoji="0" lang="en-US" altLang="zh-TW" sz="2800" b="1">
                <a:solidFill>
                  <a:srgbClr val="0000FF"/>
                </a:solidFill>
                <a:latin typeface="微軟正黑體" panose="020B0604030504040204" pitchFamily="34" charset="-120"/>
                <a:ea typeface="微軟正黑體" panose="020B0604030504040204" pitchFamily="34" charset="-120"/>
              </a:rPr>
              <a:t>3</a:t>
            </a:r>
            <a:r>
              <a:rPr kumimoji="0" lang="zh-TW" altLang="en-US" sz="2800" b="1">
                <a:solidFill>
                  <a:srgbClr val="0000FF"/>
                </a:solidFill>
                <a:latin typeface="微軟正黑體" panose="020B0604030504040204" pitchFamily="34" charset="-120"/>
                <a:ea typeface="微軟正黑體" panose="020B0604030504040204" pitchFamily="34" charset="-120"/>
              </a:rPr>
              <a:t>及切結書</a:t>
            </a:r>
            <a:r>
              <a:rPr kumimoji="0" lang="en-US" altLang="zh-TW" sz="2800" b="1" smtClean="0">
                <a:solidFill>
                  <a:srgbClr val="0000FF"/>
                </a:solidFill>
                <a:latin typeface="微軟正黑體" panose="020B0604030504040204" pitchFamily="34" charset="-120"/>
                <a:ea typeface="微軟正黑體" panose="020B0604030504040204" pitchFamily="34" charset="-120"/>
              </a:rPr>
              <a:t>4</a:t>
            </a:r>
            <a:r>
              <a:rPr kumimoji="0" lang="zh-TW" altLang="en-US" sz="2800" b="1" smtClean="0">
                <a:solidFill>
                  <a:srgbClr val="0000FF"/>
                </a:solidFill>
                <a:latin typeface="微軟正黑體" panose="020B0604030504040204" pitchFamily="34" charset="-120"/>
                <a:ea typeface="微軟正黑體" panose="020B0604030504040204" pitchFamily="34" charset="-120"/>
              </a:rPr>
              <a:t>；</a:t>
            </a:r>
            <a:r>
              <a:rPr kumimoji="0" lang="zh-TW" altLang="en-US" sz="2800" b="1" u="heavy" smtClean="0">
                <a:solidFill>
                  <a:srgbClr val="0000FF"/>
                </a:solidFill>
                <a:uFill>
                  <a:solidFill>
                    <a:srgbClr val="C00000"/>
                  </a:solidFill>
                </a:uFill>
                <a:latin typeface="微軟正黑體" panose="020B0604030504040204" pitchFamily="34" charset="-120"/>
                <a:ea typeface="微軟正黑體" panose="020B0604030504040204" pitchFamily="34" charset="-120"/>
              </a:rPr>
              <a:t>開工</a:t>
            </a:r>
            <a:r>
              <a:rPr kumimoji="0" lang="zh-TW" altLang="en-US" sz="2800" b="1" u="heavy">
                <a:solidFill>
                  <a:srgbClr val="0000FF"/>
                </a:solidFill>
                <a:uFill>
                  <a:solidFill>
                    <a:srgbClr val="C00000"/>
                  </a:solidFill>
                </a:uFill>
                <a:latin typeface="微軟正黑體" panose="020B0604030504040204" pitchFamily="34" charset="-120"/>
                <a:ea typeface="微軟正黑體" panose="020B0604030504040204" pitchFamily="34" charset="-120"/>
              </a:rPr>
              <a:t>報告未檢附上開切結書</a:t>
            </a:r>
            <a:r>
              <a:rPr kumimoji="0" lang="zh-TW" altLang="en-US" sz="2800" b="1">
                <a:solidFill>
                  <a:srgbClr val="0000FF"/>
                </a:solidFill>
                <a:latin typeface="微軟正黑體" panose="020B0604030504040204" pitchFamily="34" charset="-120"/>
                <a:ea typeface="微軟正黑體" panose="020B0604030504040204" pitchFamily="34" charset="-120"/>
              </a:rPr>
              <a:t>，</a:t>
            </a:r>
            <a:r>
              <a:rPr kumimoji="0" lang="zh-TW" altLang="en-US" sz="2800" b="1" smtClean="0">
                <a:solidFill>
                  <a:srgbClr val="0000FF"/>
                </a:solidFill>
                <a:latin typeface="微軟正黑體" panose="020B0604030504040204" pitchFamily="34" charset="-120"/>
                <a:ea typeface="微軟正黑體" panose="020B0604030504040204" pitchFamily="34" charset="-120"/>
              </a:rPr>
              <a:t>另施工</a:t>
            </a:r>
            <a:r>
              <a:rPr kumimoji="0" lang="zh-TW" altLang="en-US" sz="2800" b="1">
                <a:solidFill>
                  <a:srgbClr val="0000FF"/>
                </a:solidFill>
                <a:latin typeface="微軟正黑體" panose="020B0604030504040204" pitchFamily="34" charset="-120"/>
                <a:ea typeface="微軟正黑體" panose="020B0604030504040204" pitchFamily="34" charset="-120"/>
              </a:rPr>
              <a:t>廠商之</a:t>
            </a:r>
            <a:r>
              <a:rPr kumimoji="0" lang="zh-TW" altLang="en-US" sz="2800" b="1" u="heavy">
                <a:solidFill>
                  <a:srgbClr val="0000FF"/>
                </a:solidFill>
                <a:uFill>
                  <a:solidFill>
                    <a:srgbClr val="C00000"/>
                  </a:solidFill>
                </a:uFill>
                <a:latin typeface="微軟正黑體" panose="020B0604030504040204" pitchFamily="34" charset="-120"/>
                <a:ea typeface="微軟正黑體" panose="020B0604030504040204" pitchFamily="34" charset="-120"/>
              </a:rPr>
              <a:t>專任工程人員屬技師者</a:t>
            </a:r>
            <a:r>
              <a:rPr kumimoji="0" lang="zh-TW" altLang="en-US" sz="2800" b="1" smtClean="0">
                <a:solidFill>
                  <a:srgbClr val="0000FF"/>
                </a:solidFill>
                <a:latin typeface="微軟正黑體" panose="020B0604030504040204" pitchFamily="34" charset="-120"/>
                <a:ea typeface="微軟正黑體" panose="020B0604030504040204" pitchFamily="34" charset="-120"/>
              </a:rPr>
              <a:t>，</a:t>
            </a:r>
            <a:r>
              <a:rPr kumimoji="0" lang="zh-TW" altLang="en-US" sz="2800" b="1" u="heavy">
                <a:solidFill>
                  <a:srgbClr val="0000FF"/>
                </a:solidFill>
                <a:uFill>
                  <a:solidFill>
                    <a:srgbClr val="C00000"/>
                  </a:solidFill>
                </a:uFill>
                <a:latin typeface="微軟正黑體" panose="020B0604030504040204" pitchFamily="34" charset="-120"/>
                <a:ea typeface="微軟正黑體" panose="020B0604030504040204" pitchFamily="34" charset="-120"/>
              </a:rPr>
              <a:t>應加入其相關科別之技師公會</a:t>
            </a:r>
            <a:r>
              <a:rPr kumimoji="0" lang="zh-TW" altLang="en-US" sz="2800" b="1" smtClean="0">
                <a:solidFill>
                  <a:srgbClr val="0000FF"/>
                </a:solidFill>
                <a:latin typeface="微軟正黑體" panose="020B0604030504040204" pitchFamily="34" charset="-120"/>
                <a:ea typeface="微軟正黑體" panose="020B0604030504040204" pitchFamily="34" charset="-120"/>
              </a:rPr>
              <a:t>；</a:t>
            </a:r>
            <a:r>
              <a:rPr kumimoji="0" lang="zh-TW" altLang="en-US" sz="2800" b="1" u="heavy">
                <a:solidFill>
                  <a:srgbClr val="0000FF"/>
                </a:solidFill>
                <a:uFill>
                  <a:solidFill>
                    <a:srgbClr val="C00000"/>
                  </a:solidFill>
                </a:uFill>
                <a:latin typeface="微軟正黑體" panose="020B0604030504040204" pitchFamily="34" charset="-120"/>
                <a:ea typeface="微軟正黑體" panose="020B0604030504040204" pitchFamily="34" charset="-120"/>
              </a:rPr>
              <a:t>工地主任應加入全國營造業工地主任公會</a:t>
            </a:r>
            <a:r>
              <a:rPr kumimoji="0" lang="zh-TW" altLang="en-US" sz="2800" b="1" smtClean="0">
                <a:solidFill>
                  <a:srgbClr val="0000FF"/>
                </a:solidFill>
                <a:latin typeface="微軟正黑體" panose="020B0604030504040204" pitchFamily="34" charset="-120"/>
                <a:ea typeface="微軟正黑體" panose="020B0604030504040204" pitchFamily="34" charset="-120"/>
              </a:rPr>
              <a:t>。</a:t>
            </a:r>
            <a:endParaRPr kumimoji="0" lang="zh-TW" altLang="en-US" sz="2800" b="1">
              <a:solidFill>
                <a:srgbClr val="0000FF"/>
              </a:solidFill>
              <a:latin typeface="微軟正黑體" panose="020B0604030504040204" pitchFamily="34" charset="-120"/>
              <a:ea typeface="微軟正黑體" panose="020B0604030504040204" pitchFamily="34" charset="-120"/>
            </a:endParaRPr>
          </a:p>
        </p:txBody>
      </p:sp>
      <p:sp>
        <p:nvSpPr>
          <p:cNvPr id="7" name="Rectangle 2">
            <a:extLst/>
          </p:cNvPr>
          <p:cNvSpPr txBox="1">
            <a:spLocks noChangeArrowheads="1"/>
          </p:cNvSpPr>
          <p:nvPr/>
        </p:nvSpPr>
        <p:spPr bwMode="auto">
          <a:xfrm>
            <a:off x="3465178" y="332656"/>
            <a:ext cx="2088232" cy="648072"/>
          </a:xfrm>
          <a:prstGeom prst="rect">
            <a:avLst/>
          </a:prstGeom>
          <a:blipFill>
            <a:blip r:embed="rId3"/>
            <a:tile tx="0" ty="0" sx="100000" sy="100000" flip="none" algn="tl"/>
          </a:blipFill>
          <a:ln>
            <a:noFill/>
          </a:ln>
          <a:effectLst/>
          <a:scene3d>
            <a:camera prst="orthographicFront"/>
            <a:lightRig rig="threePt" dir="t"/>
          </a:scene3d>
          <a:sp3d>
            <a:bevelT prst="angle"/>
          </a:sp3d>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lnSpc>
                <a:spcPts val="2800"/>
              </a:lnSpc>
              <a:defRPr/>
            </a:pPr>
            <a:r>
              <a:rPr lang="zh-TW" altLang="en-US" smtClean="0">
                <a:solidFill>
                  <a:srgbClr val="003399"/>
                </a:solidFill>
                <a:latin typeface="微軟正黑體" panose="020B0604030504040204" pitchFamily="34" charset="-120"/>
                <a:cs typeface="Times New Roman" panose="02020603050405020304" pitchFamily="18" charset="0"/>
              </a:rPr>
              <a:t>監造缺失</a:t>
            </a:r>
            <a:endParaRPr lang="en-US" altLang="zh-TW" dirty="0">
              <a:solidFill>
                <a:srgbClr val="006600"/>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13879313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112</a:t>
            </a:fld>
            <a:endParaRPr lang="en-US" altLang="zh-TW" sz="1400" smtClean="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98438" y="1052736"/>
            <a:ext cx="8621712" cy="5553249"/>
          </a:xfrm>
          <a:prstGeom prst="rect">
            <a:avLst/>
          </a:prstGeom>
          <a:noFill/>
          <a:ln w="9525">
            <a:noFill/>
            <a:miter lim="800000"/>
            <a:headEnd/>
            <a:tailEnd/>
          </a:ln>
          <a:effectLst/>
        </p:spPr>
        <p:txBody>
          <a:bodyPr/>
          <a:lstStyle/>
          <a:p>
            <a:pPr marL="0" lvl="1" indent="352425" algn="just" eaLnBrk="1" hangingPunct="1">
              <a:spcBef>
                <a:spcPts val="0"/>
              </a:spcBef>
              <a:buClr>
                <a:srgbClr val="006600"/>
              </a:buClr>
              <a:buSzPct val="75000"/>
              <a:defRPr/>
            </a:pPr>
            <a:r>
              <a:rPr kumimoji="0" lang="en-US" altLang="zh-TW" sz="2800" b="1">
                <a:solidFill>
                  <a:prstClr val="black"/>
                </a:solidFill>
                <a:latin typeface="微軟正黑體" panose="020B0604030504040204" pitchFamily="34" charset="-120"/>
                <a:ea typeface="微軟正黑體" panose="020B0604030504040204" pitchFamily="34" charset="-120"/>
              </a:rPr>
              <a:t>《</a:t>
            </a:r>
            <a:r>
              <a:rPr kumimoji="0" lang="zh-TW" altLang="en-US" sz="2800" b="1">
                <a:solidFill>
                  <a:prstClr val="black"/>
                </a:solidFill>
                <a:latin typeface="微軟正黑體" panose="020B0604030504040204" pitchFamily="34" charset="-120"/>
                <a:ea typeface="微軟正黑體" panose="020B0604030504040204" pitchFamily="34" charset="-120"/>
              </a:rPr>
              <a:t>機關委託技術服務廠商評選及計費辦法</a:t>
            </a:r>
            <a:r>
              <a:rPr kumimoji="0" lang="en-US" altLang="zh-TW" sz="2800" b="1">
                <a:solidFill>
                  <a:prstClr val="black"/>
                </a:solidFill>
                <a:latin typeface="微軟正黑體" panose="020B0604030504040204" pitchFamily="34" charset="-120"/>
                <a:ea typeface="微軟正黑體" panose="020B0604030504040204" pitchFamily="34" charset="-120"/>
              </a:rPr>
              <a:t>》</a:t>
            </a:r>
            <a:r>
              <a:rPr kumimoji="0" lang="zh-TW" altLang="en-US" sz="2800" b="1">
                <a:solidFill>
                  <a:prstClr val="black"/>
                </a:solidFill>
                <a:latin typeface="微軟正黑體" panose="020B0604030504040204" pitchFamily="34" charset="-120"/>
                <a:ea typeface="微軟正黑體" panose="020B0604030504040204" pitchFamily="34" charset="-120"/>
              </a:rPr>
              <a:t>第</a:t>
            </a:r>
            <a:r>
              <a:rPr kumimoji="0" lang="en-US" altLang="zh-TW" sz="2800" b="1">
                <a:solidFill>
                  <a:prstClr val="black"/>
                </a:solidFill>
                <a:latin typeface="微軟正黑體" panose="020B0604030504040204" pitchFamily="34" charset="-120"/>
                <a:ea typeface="微軟正黑體" panose="020B0604030504040204" pitchFamily="34" charset="-120"/>
              </a:rPr>
              <a:t>6</a:t>
            </a:r>
            <a:r>
              <a:rPr kumimoji="0" lang="zh-TW" altLang="en-US" sz="2800" b="1">
                <a:solidFill>
                  <a:prstClr val="black"/>
                </a:solidFill>
                <a:latin typeface="微軟正黑體" panose="020B0604030504040204" pitchFamily="34" charset="-120"/>
                <a:ea typeface="微軟正黑體" panose="020B0604030504040204" pitchFamily="34" charset="-120"/>
              </a:rPr>
              <a:t>條第</a:t>
            </a:r>
            <a:r>
              <a:rPr kumimoji="0" lang="en-US" altLang="zh-TW" sz="2800" b="1">
                <a:solidFill>
                  <a:prstClr val="black"/>
                </a:solidFill>
                <a:latin typeface="微軟正黑體" panose="020B0604030504040204" pitchFamily="34" charset="-120"/>
                <a:ea typeface="微軟正黑體" panose="020B0604030504040204" pitchFamily="34" charset="-120"/>
              </a:rPr>
              <a:t>1</a:t>
            </a:r>
            <a:r>
              <a:rPr kumimoji="0" lang="zh-TW" altLang="en-US" sz="2800" b="1">
                <a:solidFill>
                  <a:prstClr val="black"/>
                </a:solidFill>
                <a:latin typeface="微軟正黑體" panose="020B0604030504040204" pitchFamily="34" charset="-120"/>
                <a:ea typeface="微軟正黑體" panose="020B0604030504040204" pitchFamily="34" charset="-120"/>
              </a:rPr>
              <a:t>項第</a:t>
            </a:r>
            <a:r>
              <a:rPr kumimoji="0" lang="en-US" altLang="zh-TW" sz="2800" b="1">
                <a:solidFill>
                  <a:prstClr val="black"/>
                </a:solidFill>
                <a:latin typeface="微軟正黑體" panose="020B0604030504040204" pitchFamily="34" charset="-120"/>
                <a:ea typeface="微軟正黑體" panose="020B0604030504040204" pitchFamily="34" charset="-120"/>
              </a:rPr>
              <a:t>4</a:t>
            </a:r>
            <a:r>
              <a:rPr kumimoji="0" lang="zh-TW" altLang="en-US" sz="2800" b="1">
                <a:solidFill>
                  <a:prstClr val="black"/>
                </a:solidFill>
                <a:latin typeface="微軟正黑體" panose="020B0604030504040204" pitchFamily="34" charset="-120"/>
                <a:ea typeface="微軟正黑體" panose="020B0604030504040204" pitchFamily="34" charset="-120"/>
              </a:rPr>
              <a:t>款關於</a:t>
            </a:r>
            <a:r>
              <a:rPr kumimoji="0"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設計單位協辦招標及決標</a:t>
            </a:r>
            <a:r>
              <a:rPr kumimoji="0" lang="zh-TW" altLang="en-US" sz="2800" b="1">
                <a:solidFill>
                  <a:prstClr val="black"/>
                </a:solidFill>
                <a:latin typeface="微軟正黑體" panose="020B0604030504040204" pitchFamily="34" charset="-120"/>
                <a:ea typeface="微軟正黑體" panose="020B0604030504040204" pitchFamily="34" charset="-120"/>
              </a:rPr>
              <a:t>有關事項之第</a:t>
            </a:r>
            <a:r>
              <a:rPr kumimoji="0" lang="en-US" altLang="zh-TW" sz="2800" b="1">
                <a:solidFill>
                  <a:prstClr val="black"/>
                </a:solidFill>
                <a:latin typeface="微軟正黑體" panose="020B0604030504040204" pitchFamily="34" charset="-120"/>
                <a:ea typeface="微軟正黑體" panose="020B0604030504040204" pitchFamily="34" charset="-120"/>
              </a:rPr>
              <a:t>4</a:t>
            </a:r>
            <a:r>
              <a:rPr kumimoji="0" lang="zh-TW" altLang="en-US" sz="2800" b="1">
                <a:solidFill>
                  <a:prstClr val="black"/>
                </a:solidFill>
                <a:latin typeface="微軟正黑體" panose="020B0604030504040204" pitchFamily="34" charset="-120"/>
                <a:ea typeface="微軟正黑體" panose="020B0604030504040204" pitchFamily="34" charset="-120"/>
              </a:rPr>
              <a:t>目（開標、審標及提供決標建議）及第</a:t>
            </a:r>
            <a:r>
              <a:rPr kumimoji="0" lang="en-US" altLang="zh-TW" sz="2800" b="1">
                <a:solidFill>
                  <a:prstClr val="black"/>
                </a:solidFill>
                <a:latin typeface="微軟正黑體" panose="020B0604030504040204" pitchFamily="34" charset="-120"/>
                <a:ea typeface="微軟正黑體" panose="020B0604030504040204" pitchFamily="34" charset="-120"/>
              </a:rPr>
              <a:t>6</a:t>
            </a:r>
            <a:r>
              <a:rPr kumimoji="0" lang="zh-TW" altLang="en-US" sz="2800" b="1">
                <a:solidFill>
                  <a:prstClr val="black"/>
                </a:solidFill>
                <a:latin typeface="微軟正黑體" panose="020B0604030504040204" pitchFamily="34" charset="-120"/>
                <a:ea typeface="微軟正黑體" panose="020B0604030504040204" pitchFamily="34" charset="-120"/>
              </a:rPr>
              <a:t>目（</a:t>
            </a:r>
            <a:r>
              <a:rPr kumimoji="0"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招標、開標、審標或決標爭議之處理</a:t>
            </a:r>
            <a:r>
              <a:rPr kumimoji="0" lang="zh-TW" altLang="en-US" sz="2800" b="1">
                <a:solidFill>
                  <a:prstClr val="black"/>
                </a:solidFill>
                <a:latin typeface="微軟正黑體" panose="020B0604030504040204" pitchFamily="34" charset="-120"/>
                <a:ea typeface="微軟正黑體" panose="020B0604030504040204" pitchFamily="34" charset="-120"/>
              </a:rPr>
              <a:t>）</a:t>
            </a:r>
            <a:r>
              <a:rPr kumimoji="0" lang="zh-TW" altLang="en-US" sz="2800" b="1" smtClean="0">
                <a:solidFill>
                  <a:prstClr val="black"/>
                </a:solidFill>
                <a:latin typeface="微軟正黑體" panose="020B0604030504040204" pitchFamily="34" charset="-120"/>
                <a:ea typeface="微軟正黑體" panose="020B0604030504040204" pitchFamily="34" charset="-120"/>
              </a:rPr>
              <a:t>；</a:t>
            </a:r>
            <a:endParaRPr kumimoji="0" lang="en-US" altLang="zh-TW" sz="2800" b="1" smtClean="0">
              <a:solidFill>
                <a:prstClr val="black"/>
              </a:solidFill>
              <a:latin typeface="微軟正黑體" panose="020B0604030504040204" pitchFamily="34" charset="-120"/>
              <a:ea typeface="微軟正黑體" panose="020B0604030504040204" pitchFamily="34" charset="-120"/>
            </a:endParaRPr>
          </a:p>
          <a:p>
            <a:pPr marL="0" lvl="1" indent="352425" algn="just" eaLnBrk="1" hangingPunct="1">
              <a:spcBef>
                <a:spcPts val="0"/>
              </a:spcBef>
              <a:buClr>
                <a:srgbClr val="006600"/>
              </a:buClr>
              <a:buSzPct val="75000"/>
              <a:defRPr/>
            </a:pPr>
            <a:r>
              <a:rPr kumimoji="0" lang="zh-TW" altLang="en-US" sz="2800" b="1" u="sng" smtClean="0">
                <a:solidFill>
                  <a:prstClr val="black"/>
                </a:solidFill>
                <a:uFill>
                  <a:solidFill>
                    <a:srgbClr val="C00000"/>
                  </a:solidFill>
                </a:uFill>
                <a:latin typeface="微軟正黑體" panose="020B0604030504040204" pitchFamily="34" charset="-120"/>
                <a:ea typeface="微軟正黑體" panose="020B0604030504040204" pitchFamily="34" charset="-120"/>
              </a:rPr>
              <a:t>技術</a:t>
            </a:r>
            <a:r>
              <a:rPr kumimoji="0"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服務契約範本</a:t>
            </a:r>
            <a:r>
              <a:rPr kumimoji="0" lang="zh-TW" altLang="en-US" sz="2800" b="1">
                <a:solidFill>
                  <a:prstClr val="black"/>
                </a:solidFill>
                <a:latin typeface="微軟正黑體" panose="020B0604030504040204" pitchFamily="34" charset="-120"/>
                <a:ea typeface="微軟正黑體" panose="020B0604030504040204" pitchFamily="34" charset="-120"/>
              </a:rPr>
              <a:t>第</a:t>
            </a:r>
            <a:r>
              <a:rPr kumimoji="0" lang="en-US" altLang="zh-TW" sz="2800" b="1">
                <a:solidFill>
                  <a:prstClr val="black"/>
                </a:solidFill>
                <a:latin typeface="微軟正黑體" panose="020B0604030504040204" pitchFamily="34" charset="-120"/>
                <a:ea typeface="微軟正黑體" panose="020B0604030504040204" pitchFamily="34" charset="-120"/>
              </a:rPr>
              <a:t>2</a:t>
            </a:r>
            <a:r>
              <a:rPr kumimoji="0" lang="zh-TW" altLang="en-US" sz="2800" b="1">
                <a:solidFill>
                  <a:prstClr val="black"/>
                </a:solidFill>
                <a:latin typeface="微軟正黑體" panose="020B0604030504040204" pitchFamily="34" charset="-120"/>
                <a:ea typeface="微軟正黑體" panose="020B0604030504040204" pitchFamily="34" charset="-120"/>
              </a:rPr>
              <a:t>條附件</a:t>
            </a:r>
            <a:r>
              <a:rPr kumimoji="0" lang="en-US" altLang="zh-TW" sz="2800" b="1">
                <a:solidFill>
                  <a:prstClr val="black"/>
                </a:solidFill>
                <a:latin typeface="微軟正黑體" panose="020B0604030504040204" pitchFamily="34" charset="-120"/>
                <a:ea typeface="微軟正黑體" panose="020B0604030504040204" pitchFamily="34" charset="-120"/>
              </a:rPr>
              <a:t>1</a:t>
            </a:r>
            <a:r>
              <a:rPr kumimoji="0" lang="zh-TW" altLang="en-US" sz="2800" b="1">
                <a:solidFill>
                  <a:prstClr val="black"/>
                </a:solidFill>
                <a:latin typeface="微軟正黑體" panose="020B0604030504040204" pitchFamily="34" charset="-120"/>
                <a:ea typeface="微軟正黑體" panose="020B0604030504040204" pitchFamily="34" charset="-120"/>
              </a:rPr>
              <a:t>「建築工程之規劃設計監造」及附件</a:t>
            </a:r>
            <a:r>
              <a:rPr kumimoji="0" lang="en-US" altLang="zh-TW" sz="2800" b="1">
                <a:solidFill>
                  <a:prstClr val="black"/>
                </a:solidFill>
                <a:latin typeface="微軟正黑體" panose="020B0604030504040204" pitchFamily="34" charset="-120"/>
                <a:ea typeface="微軟正黑體" panose="020B0604030504040204" pitchFamily="34" charset="-120"/>
              </a:rPr>
              <a:t>2</a:t>
            </a:r>
            <a:r>
              <a:rPr kumimoji="0" lang="zh-TW" altLang="en-US" sz="2800" b="1">
                <a:solidFill>
                  <a:prstClr val="black"/>
                </a:solidFill>
                <a:latin typeface="微軟正黑體" panose="020B0604030504040204" pitchFamily="34" charset="-120"/>
                <a:ea typeface="微軟正黑體" panose="020B0604030504040204" pitchFamily="34" charset="-120"/>
              </a:rPr>
              <a:t>「公共工程（不包括建築工程）之規劃設計監造」有關</a:t>
            </a:r>
            <a:r>
              <a:rPr kumimoji="0"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設計服務項目亦有協辦招標及決標</a:t>
            </a:r>
            <a:r>
              <a:rPr kumimoji="0" lang="zh-TW" altLang="en-US" sz="2800" b="1">
                <a:solidFill>
                  <a:prstClr val="black"/>
                </a:solidFill>
                <a:latin typeface="微軟正黑體" panose="020B0604030504040204" pitchFamily="34" charset="-120"/>
                <a:ea typeface="微軟正黑體" panose="020B0604030504040204" pitchFamily="34" charset="-120"/>
              </a:rPr>
              <a:t>相關事項。</a:t>
            </a:r>
            <a:endParaRPr kumimoji="0" lang="en-US" altLang="zh-TW" sz="2800" b="1" smtClean="0">
              <a:solidFill>
                <a:prstClr val="black"/>
              </a:solidFill>
              <a:latin typeface="微軟正黑體" panose="020B0604030504040204" pitchFamily="34" charset="-120"/>
              <a:ea typeface="微軟正黑體" panose="020B0604030504040204" pitchFamily="34" charset="-120"/>
            </a:endParaRPr>
          </a:p>
          <a:p>
            <a:pPr marL="0" lvl="1" algn="just" eaLnBrk="1" hangingPunct="1">
              <a:spcBef>
                <a:spcPts val="0"/>
              </a:spcBef>
              <a:buClr>
                <a:srgbClr val="006600"/>
              </a:buClr>
              <a:buSzPct val="75000"/>
              <a:defRPr/>
            </a:pPr>
            <a:r>
              <a:rPr kumimoji="0" lang="zh-TW" altLang="en-US" sz="2800" b="1" smtClean="0">
                <a:solidFill>
                  <a:srgbClr val="C00000"/>
                </a:solidFill>
                <a:latin typeface="微軟正黑體" panose="020B0604030504040204" pitchFamily="34" charset="-120"/>
                <a:ea typeface="微軟正黑體" panose="020B0604030504040204" pitchFamily="34" charset="-120"/>
              </a:rPr>
              <a:t>缺失案例：</a:t>
            </a:r>
            <a:endParaRPr kumimoji="0" lang="en-US" altLang="zh-TW" sz="2800" b="1" smtClean="0">
              <a:solidFill>
                <a:srgbClr val="C00000"/>
              </a:solidFill>
              <a:latin typeface="微軟正黑體" panose="020B0604030504040204" pitchFamily="34" charset="-120"/>
              <a:ea typeface="微軟正黑體" panose="020B0604030504040204" pitchFamily="34" charset="-120"/>
            </a:endParaRPr>
          </a:p>
          <a:p>
            <a:pPr marL="0" lvl="1" indent="352425" algn="just" eaLnBrk="1" hangingPunct="1">
              <a:spcBef>
                <a:spcPts val="0"/>
              </a:spcBef>
              <a:buClr>
                <a:srgbClr val="006600"/>
              </a:buClr>
              <a:buSzPct val="75000"/>
              <a:defRPr/>
            </a:pPr>
            <a:r>
              <a:rPr kumimoji="0" lang="zh-TW" altLang="en-US" sz="2800" b="1" smtClean="0">
                <a:solidFill>
                  <a:srgbClr val="0000FF"/>
                </a:solidFill>
                <a:latin typeface="微軟正黑體" panose="020B0604030504040204" pitchFamily="34" charset="-120"/>
                <a:ea typeface="微軟正黑體" panose="020B0604030504040204" pitchFamily="34" charset="-120"/>
              </a:rPr>
              <a:t>工程採購開標或契約變更之議價、決標，設計廠商應以協辦人員角色出席開標或議價，以協助提供機關有關工程專業事項之諮詢或建議，並於開標</a:t>
            </a:r>
            <a:r>
              <a:rPr kumimoji="0" lang="en-US" altLang="zh-TW" sz="2800" b="1" smtClean="0">
                <a:solidFill>
                  <a:srgbClr val="0000FF"/>
                </a:solidFill>
                <a:latin typeface="微軟正黑體" panose="020B0604030504040204" pitchFamily="34" charset="-120"/>
                <a:ea typeface="微軟正黑體" panose="020B0604030504040204" pitchFamily="34" charset="-120"/>
              </a:rPr>
              <a:t>/</a:t>
            </a:r>
            <a:r>
              <a:rPr kumimoji="0" lang="zh-TW" altLang="en-US" sz="2800" b="1" smtClean="0">
                <a:solidFill>
                  <a:srgbClr val="0000FF"/>
                </a:solidFill>
                <a:latin typeface="微軟正黑體" panose="020B0604030504040204" pitchFamily="34" charset="-120"/>
                <a:ea typeface="微軟正黑體" panose="020B0604030504040204" pitchFamily="34" charset="-120"/>
              </a:rPr>
              <a:t>決標紀錄簽名，以符權責。</a:t>
            </a:r>
            <a:endParaRPr kumimoji="0" lang="zh-TW" altLang="en-US" sz="2800" b="1">
              <a:solidFill>
                <a:srgbClr val="0000FF"/>
              </a:solidFill>
              <a:latin typeface="微軟正黑體" panose="020B0604030504040204" pitchFamily="34" charset="-120"/>
              <a:ea typeface="微軟正黑體" panose="020B0604030504040204" pitchFamily="34" charset="-120"/>
            </a:endParaRPr>
          </a:p>
        </p:txBody>
      </p:sp>
      <p:sp>
        <p:nvSpPr>
          <p:cNvPr id="7" name="Rectangle 2">
            <a:extLst/>
          </p:cNvPr>
          <p:cNvSpPr txBox="1">
            <a:spLocks noChangeArrowheads="1"/>
          </p:cNvSpPr>
          <p:nvPr/>
        </p:nvSpPr>
        <p:spPr bwMode="auto">
          <a:xfrm>
            <a:off x="179512" y="332656"/>
            <a:ext cx="8820472" cy="648072"/>
          </a:xfrm>
          <a:prstGeom prst="rect">
            <a:avLst/>
          </a:prstGeom>
          <a:blipFill>
            <a:blip r:embed="rId3"/>
            <a:tile tx="0" ty="0" sx="100000" sy="100000" flip="none" algn="tl"/>
          </a:blipFill>
          <a:ln>
            <a:noFill/>
          </a:ln>
          <a:effectLst/>
          <a:scene3d>
            <a:camera prst="orthographicFront"/>
            <a:lightRig rig="threePt" dir="t"/>
          </a:scene3d>
          <a:sp3d>
            <a:bevelT prst="angle"/>
          </a:sp3d>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lnSpc>
                <a:spcPts val="2800"/>
              </a:lnSpc>
              <a:defRPr/>
            </a:pPr>
            <a:r>
              <a:rPr lang="zh-TW" altLang="en-US" sz="3400" smtClean="0">
                <a:solidFill>
                  <a:srgbClr val="003399"/>
                </a:solidFill>
                <a:latin typeface="微軟正黑體" panose="020B0604030504040204" pitchFamily="34" charset="-120"/>
                <a:cs typeface="Times New Roman" panose="02020603050405020304" pitchFamily="18" charset="0"/>
              </a:rPr>
              <a:t>技服廠商應協助機關招標、開標、審標、決標</a:t>
            </a:r>
            <a:endParaRPr lang="en-US" altLang="zh-TW" sz="3400" dirty="0">
              <a:solidFill>
                <a:srgbClr val="006600"/>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99641917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113</a:t>
            </a:fld>
            <a:endParaRPr lang="en-US" altLang="zh-TW" sz="1400">
              <a:solidFill>
                <a:srgbClr val="AD1F1F"/>
              </a:solidFill>
              <a:latin typeface="Times New Roman" panose="02020603050405020304" pitchFamily="18" charset="0"/>
            </a:endParaRPr>
          </a:p>
        </p:txBody>
      </p:sp>
      <p:sp>
        <p:nvSpPr>
          <p:cNvPr id="20" name="Text Box 4"/>
          <p:cNvSpPr txBox="1">
            <a:spLocks noChangeArrowheads="1"/>
          </p:cNvSpPr>
          <p:nvPr/>
        </p:nvSpPr>
        <p:spPr bwMode="auto">
          <a:xfrm>
            <a:off x="179512" y="166747"/>
            <a:ext cx="8673731" cy="6494085"/>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srgbClr val="C00000"/>
              </a:buClr>
              <a:buSzPct val="90000"/>
              <a:defRPr/>
            </a:pPr>
            <a:r>
              <a:rPr lang="en-US" altLang="zh-TW" sz="2800" b="1" spc="-100">
                <a:solidFill>
                  <a:srgbClr val="0000FF"/>
                </a:solidFill>
                <a:latin typeface="微軟正黑體" panose="020B0604030504040204" pitchFamily="34" charset="-120"/>
                <a:ea typeface="微軟正黑體" panose="020B0604030504040204" pitchFamily="34" charset="-120"/>
              </a:rPr>
              <a:t>113</a:t>
            </a:r>
            <a:r>
              <a:rPr lang="zh-TW" altLang="en-US" sz="2800" b="1" spc="-100">
                <a:solidFill>
                  <a:srgbClr val="0000FF"/>
                </a:solidFill>
                <a:latin typeface="微軟正黑體" panose="020B0604030504040204" pitchFamily="34" charset="-120"/>
                <a:ea typeface="微軟正黑體" panose="020B0604030504040204" pitchFamily="34" charset="-120"/>
              </a:rPr>
              <a:t>年</a:t>
            </a:r>
            <a:r>
              <a:rPr lang="en-US" altLang="zh-TW" sz="2800" b="1" spc="-100">
                <a:solidFill>
                  <a:srgbClr val="0000FF"/>
                </a:solidFill>
                <a:latin typeface="微軟正黑體" panose="020B0604030504040204" pitchFamily="34" charset="-120"/>
                <a:ea typeface="微軟正黑體" panose="020B0604030504040204" pitchFamily="34" charset="-120"/>
              </a:rPr>
              <a:t>08</a:t>
            </a:r>
            <a:r>
              <a:rPr lang="zh-TW" altLang="en-US" sz="2800" b="1" spc="-100">
                <a:solidFill>
                  <a:srgbClr val="0000FF"/>
                </a:solidFill>
                <a:latin typeface="微軟正黑體" panose="020B0604030504040204" pitchFamily="34" charset="-120"/>
                <a:ea typeface="微軟正黑體" panose="020B0604030504040204" pitchFamily="34" charset="-120"/>
              </a:rPr>
              <a:t>月</a:t>
            </a:r>
            <a:r>
              <a:rPr lang="en-US" altLang="zh-TW" sz="2800" b="1" spc="-100" smtClean="0">
                <a:solidFill>
                  <a:srgbClr val="0000FF"/>
                </a:solidFill>
                <a:latin typeface="微軟正黑體" panose="020B0604030504040204" pitchFamily="34" charset="-120"/>
                <a:ea typeface="微軟正黑體" panose="020B0604030504040204" pitchFamily="34" charset="-120"/>
              </a:rPr>
              <a:t>26</a:t>
            </a:r>
            <a:r>
              <a:rPr lang="zh-TW" altLang="en-US" sz="2800" b="1" spc="-100" smtClean="0">
                <a:solidFill>
                  <a:srgbClr val="0000FF"/>
                </a:solidFill>
                <a:latin typeface="微軟正黑體" panose="020B0604030504040204" pitchFamily="34" charset="-120"/>
                <a:ea typeface="微軟正黑體" panose="020B0604030504040204" pitchFamily="34" charset="-120"/>
              </a:rPr>
              <a:t>日</a:t>
            </a:r>
            <a:r>
              <a:rPr lang="zh-TW" altLang="en-US" sz="2800" b="1" spc="-100">
                <a:solidFill>
                  <a:srgbClr val="0000FF"/>
                </a:solidFill>
                <a:latin typeface="微軟正黑體" panose="020B0604030504040204" pitchFamily="34" charset="-120"/>
                <a:ea typeface="微軟正黑體" panose="020B0604030504040204" pitchFamily="34" charset="-120"/>
              </a:rPr>
              <a:t>工程企字</a:t>
            </a:r>
            <a:r>
              <a:rPr lang="zh-TW" altLang="en-US" sz="2800" b="1" spc="-100" smtClean="0">
                <a:solidFill>
                  <a:srgbClr val="0000FF"/>
                </a:solidFill>
                <a:latin typeface="微軟正黑體" panose="020B0604030504040204" pitchFamily="34" charset="-120"/>
                <a:ea typeface="微軟正黑體" panose="020B0604030504040204" pitchFamily="34" charset="-120"/>
              </a:rPr>
              <a:t>第</a:t>
            </a:r>
            <a:r>
              <a:rPr lang="en-US" altLang="zh-TW" sz="2800" b="1" spc="-100">
                <a:solidFill>
                  <a:srgbClr val="0000FF"/>
                </a:solidFill>
                <a:latin typeface="微軟正黑體" panose="020B0604030504040204" pitchFamily="34" charset="-120"/>
                <a:ea typeface="微軟正黑體" panose="020B0604030504040204" pitchFamily="34" charset="-120"/>
              </a:rPr>
              <a:t>11301003221</a:t>
            </a:r>
            <a:r>
              <a:rPr lang="zh-TW" altLang="en-US" sz="2800" b="1" spc="-100" smtClean="0">
                <a:solidFill>
                  <a:srgbClr val="0000FF"/>
                </a:solidFill>
                <a:latin typeface="微軟正黑體" panose="020B0604030504040204" pitchFamily="34" charset="-120"/>
                <a:ea typeface="微軟正黑體" panose="020B0604030504040204" pitchFamily="34" charset="-120"/>
              </a:rPr>
              <a:t>號函</a:t>
            </a:r>
            <a:r>
              <a:rPr lang="en-US" altLang="zh-TW" b="1" spc="-100" smtClean="0">
                <a:solidFill>
                  <a:srgbClr val="800000"/>
                </a:solidFill>
                <a:latin typeface="微軟正黑體" panose="020B0604030504040204" pitchFamily="34" charset="-120"/>
                <a:ea typeface="微軟正黑體" panose="020B0604030504040204" pitchFamily="34" charset="-120"/>
              </a:rPr>
              <a:t>(</a:t>
            </a:r>
            <a:r>
              <a:rPr lang="zh-TW" altLang="en-US" b="1" spc="-100">
                <a:solidFill>
                  <a:srgbClr val="800000"/>
                </a:solidFill>
                <a:latin typeface="微軟正黑體" panose="020B0604030504040204" pitchFamily="34" charset="-120"/>
                <a:ea typeface="微軟正黑體" panose="020B0604030504040204" pitchFamily="34" charset="-120"/>
              </a:rPr>
              <a:t>辦理工程採購應避免不當減項發包情形</a:t>
            </a:r>
            <a:r>
              <a:rPr lang="en-US" altLang="zh-TW" b="1" spc="-100" smtClean="0">
                <a:solidFill>
                  <a:srgbClr val="800000"/>
                </a:solidFill>
                <a:latin typeface="微軟正黑體" panose="020B0604030504040204" pitchFamily="34" charset="-120"/>
                <a:ea typeface="微軟正黑體" panose="020B0604030504040204" pitchFamily="34" charset="-120"/>
              </a:rPr>
              <a:t>)</a:t>
            </a:r>
          </a:p>
          <a:p>
            <a:pPr marL="363538" indent="-363538" algn="just" eaLnBrk="1" hangingPunct="1">
              <a:spcBef>
                <a:spcPts val="0"/>
              </a:spcBef>
              <a:buClr>
                <a:srgbClr val="C00000"/>
              </a:buClr>
              <a:buSzPct val="90000"/>
              <a:defRPr/>
            </a:pPr>
            <a:r>
              <a:rPr lang="zh-TW" altLang="en-US" sz="2600" b="1">
                <a:solidFill>
                  <a:srgbClr val="000066"/>
                </a:solidFill>
                <a:latin typeface="微軟正黑體" panose="020B0604030504040204" pitchFamily="34" charset="-120"/>
                <a:ea typeface="微軟正黑體" panose="020B0604030504040204" pitchFamily="34" charset="-120"/>
              </a:rPr>
              <a:t>二、本會分析近期預算金額逾</a:t>
            </a:r>
            <a:r>
              <a:rPr lang="en-US" altLang="zh-TW" sz="2600" b="1">
                <a:solidFill>
                  <a:srgbClr val="000066"/>
                </a:solidFill>
                <a:latin typeface="微軟正黑體" panose="020B0604030504040204" pitchFamily="34" charset="-120"/>
                <a:ea typeface="微軟正黑體" panose="020B0604030504040204" pitchFamily="34" charset="-120"/>
              </a:rPr>
              <a:t>1</a:t>
            </a:r>
            <a:r>
              <a:rPr lang="zh-TW" altLang="en-US" sz="2600" b="1">
                <a:solidFill>
                  <a:srgbClr val="000066"/>
                </a:solidFill>
                <a:latin typeface="微軟正黑體" panose="020B0604030504040204" pitchFamily="34" charset="-120"/>
                <a:ea typeface="微軟正黑體" panose="020B0604030504040204" pitchFamily="34" charset="-120"/>
              </a:rPr>
              <a:t>億元且流標</a:t>
            </a:r>
            <a:r>
              <a:rPr lang="en-US" altLang="zh-TW" sz="2600" b="1">
                <a:solidFill>
                  <a:srgbClr val="000066"/>
                </a:solidFill>
                <a:latin typeface="微軟正黑體" panose="020B0604030504040204" pitchFamily="34" charset="-120"/>
                <a:ea typeface="微軟正黑體" panose="020B0604030504040204" pitchFamily="34" charset="-120"/>
              </a:rPr>
              <a:t>2</a:t>
            </a:r>
            <a:r>
              <a:rPr lang="zh-TW" altLang="en-US" sz="2600" b="1">
                <a:solidFill>
                  <a:srgbClr val="000066"/>
                </a:solidFill>
                <a:latin typeface="微軟正黑體" panose="020B0604030504040204" pitchFamily="34" charset="-120"/>
                <a:ea typeface="微軟正黑體" panose="020B0604030504040204" pitchFamily="34" charset="-120"/>
              </a:rPr>
              <a:t>次以上之公共工程案件</a:t>
            </a:r>
            <a:r>
              <a:rPr lang="en-US" altLang="zh-TW" sz="2600" b="1">
                <a:solidFill>
                  <a:srgbClr val="000066"/>
                </a:solidFill>
                <a:latin typeface="微軟正黑體" panose="020B0604030504040204" pitchFamily="34" charset="-120"/>
                <a:ea typeface="微軟正黑體" panose="020B0604030504040204" pitchFamily="34" charset="-120"/>
              </a:rPr>
              <a:t>445</a:t>
            </a:r>
            <a:r>
              <a:rPr lang="zh-TW" altLang="en-US" sz="2600" b="1">
                <a:solidFill>
                  <a:srgbClr val="000066"/>
                </a:solidFill>
                <a:latin typeface="微軟正黑體" panose="020B0604030504040204" pitchFamily="34" charset="-120"/>
                <a:ea typeface="微軟正黑體" panose="020B0604030504040204" pitchFamily="34" charset="-120"/>
              </a:rPr>
              <a:t>案近</a:t>
            </a:r>
            <a:r>
              <a:rPr lang="en-US" altLang="zh-TW" sz="2600" b="1">
                <a:solidFill>
                  <a:srgbClr val="000066"/>
                </a:solidFill>
                <a:latin typeface="微軟正黑體" panose="020B0604030504040204" pitchFamily="34" charset="-120"/>
                <a:ea typeface="微軟正黑體" panose="020B0604030504040204" pitchFamily="34" charset="-120"/>
              </a:rPr>
              <a:t>3</a:t>
            </a:r>
            <a:r>
              <a:rPr lang="zh-TW" altLang="en-US" sz="2600" b="1" smtClean="0">
                <a:solidFill>
                  <a:srgbClr val="000066"/>
                </a:solidFill>
                <a:latin typeface="微軟正黑體" panose="020B0604030504040204" pitchFamily="34" charset="-120"/>
                <a:ea typeface="微軟正黑體" panose="020B0604030504040204" pitchFamily="34" charset="-120"/>
              </a:rPr>
              <a:t>成</a:t>
            </a:r>
            <a:r>
              <a:rPr lang="en-US" altLang="zh-TW" sz="2600" b="1" smtClean="0">
                <a:solidFill>
                  <a:srgbClr val="000066"/>
                </a:solidFill>
                <a:latin typeface="微軟正黑體" panose="020B0604030504040204" pitchFamily="34" charset="-120"/>
                <a:ea typeface="微軟正黑體" panose="020B0604030504040204" pitchFamily="34" charset="-120"/>
              </a:rPr>
              <a:t>(129</a:t>
            </a:r>
            <a:r>
              <a:rPr lang="zh-TW" altLang="en-US" sz="2600" b="1" smtClean="0">
                <a:solidFill>
                  <a:srgbClr val="000066"/>
                </a:solidFill>
                <a:latin typeface="微軟正黑體" panose="020B0604030504040204" pitchFamily="34" charset="-120"/>
                <a:ea typeface="微軟正黑體" panose="020B0604030504040204" pitchFamily="34" charset="-120"/>
              </a:rPr>
              <a:t>案</a:t>
            </a:r>
            <a:r>
              <a:rPr lang="en-US" altLang="zh-TW" sz="2600" b="1" smtClean="0">
                <a:solidFill>
                  <a:srgbClr val="000066"/>
                </a:solidFill>
                <a:latin typeface="微軟正黑體" panose="020B0604030504040204" pitchFamily="34" charset="-120"/>
                <a:ea typeface="微軟正黑體" panose="020B0604030504040204" pitchFamily="34" charset="-120"/>
              </a:rPr>
              <a:t>)</a:t>
            </a:r>
            <a:r>
              <a:rPr lang="zh-TW" altLang="en-US" sz="2600" b="1" smtClean="0">
                <a:solidFill>
                  <a:srgbClr val="000066"/>
                </a:solidFill>
                <a:latin typeface="微軟正黑體" panose="020B0604030504040204" pitchFamily="34" charset="-120"/>
                <a:ea typeface="微軟正黑體" panose="020B0604030504040204" pitchFamily="34" charset="-120"/>
              </a:rPr>
              <a:t>案件</a:t>
            </a:r>
            <a:r>
              <a:rPr lang="zh-TW" altLang="en-US" sz="2600" b="1">
                <a:solidFill>
                  <a:srgbClr val="000066"/>
                </a:solidFill>
                <a:latin typeface="微軟正黑體" panose="020B0604030504040204" pitchFamily="34" charset="-120"/>
                <a:ea typeface="微軟正黑體" panose="020B0604030504040204" pitchFamily="34" charset="-120"/>
              </a:rPr>
              <a:t>於流標後曾減項招標，逾</a:t>
            </a:r>
            <a:r>
              <a:rPr lang="en-US" altLang="zh-TW" sz="2600" b="1">
                <a:solidFill>
                  <a:srgbClr val="000066"/>
                </a:solidFill>
                <a:latin typeface="微軟正黑體" panose="020B0604030504040204" pitchFamily="34" charset="-120"/>
                <a:ea typeface="微軟正黑體" panose="020B0604030504040204" pitchFamily="34" charset="-120"/>
              </a:rPr>
              <a:t>1</a:t>
            </a:r>
            <a:r>
              <a:rPr lang="zh-TW" altLang="en-US" sz="2600" b="1" smtClean="0">
                <a:solidFill>
                  <a:srgbClr val="000066"/>
                </a:solidFill>
                <a:latin typeface="微軟正黑體" panose="020B0604030504040204" pitchFamily="34" charset="-120"/>
                <a:ea typeface="微軟正黑體" panose="020B0604030504040204" pitchFamily="34" charset="-120"/>
              </a:rPr>
              <a:t>成</a:t>
            </a:r>
            <a:r>
              <a:rPr lang="en-US" altLang="zh-TW" sz="2600" b="1" smtClean="0">
                <a:solidFill>
                  <a:srgbClr val="000066"/>
                </a:solidFill>
                <a:latin typeface="微軟正黑體" panose="020B0604030504040204" pitchFamily="34" charset="-120"/>
                <a:ea typeface="微軟正黑體" panose="020B0604030504040204" pitchFamily="34" charset="-120"/>
              </a:rPr>
              <a:t>(50</a:t>
            </a:r>
            <a:r>
              <a:rPr lang="zh-TW" altLang="en-US" sz="2600" b="1" smtClean="0">
                <a:solidFill>
                  <a:srgbClr val="000066"/>
                </a:solidFill>
                <a:latin typeface="微軟正黑體" panose="020B0604030504040204" pitchFamily="34" charset="-120"/>
                <a:ea typeface="微軟正黑體" panose="020B0604030504040204" pitchFamily="34" charset="-120"/>
              </a:rPr>
              <a:t>案</a:t>
            </a:r>
            <a:r>
              <a:rPr lang="en-US" altLang="zh-TW" sz="2600" b="1" smtClean="0">
                <a:solidFill>
                  <a:srgbClr val="000066"/>
                </a:solidFill>
                <a:latin typeface="微軟正黑體" panose="020B0604030504040204" pitchFamily="34" charset="-120"/>
                <a:ea typeface="微軟正黑體" panose="020B0604030504040204" pitchFamily="34" charset="-120"/>
              </a:rPr>
              <a:t>)</a:t>
            </a:r>
            <a:r>
              <a:rPr lang="zh-TW" altLang="en-US" sz="2600" b="1" smtClean="0">
                <a:solidFill>
                  <a:srgbClr val="000066"/>
                </a:solidFill>
                <a:latin typeface="微軟正黑體" panose="020B0604030504040204" pitchFamily="34" charset="-120"/>
                <a:ea typeface="微軟正黑體" panose="020B0604030504040204" pitchFamily="34" charset="-120"/>
              </a:rPr>
              <a:t>案件</a:t>
            </a:r>
            <a:r>
              <a:rPr lang="zh-TW" altLang="en-US" sz="2600" b="1">
                <a:solidFill>
                  <a:srgbClr val="000066"/>
                </a:solidFill>
                <a:latin typeface="微軟正黑體" panose="020B0604030504040204" pitchFamily="34" charset="-120"/>
                <a:ea typeface="微軟正黑體" panose="020B0604030504040204" pitchFamily="34" charset="-120"/>
              </a:rPr>
              <a:t>有影響後續啟用功能，屬不當減項發包之作法</a:t>
            </a:r>
            <a:r>
              <a:rPr lang="zh-TW" altLang="en-US" sz="2600" b="1" smtClean="0">
                <a:solidFill>
                  <a:srgbClr val="000066"/>
                </a:solidFill>
                <a:latin typeface="微軟正黑體" panose="020B0604030504040204" pitchFamily="34" charset="-120"/>
                <a:ea typeface="微軟正黑體" panose="020B0604030504040204" pitchFamily="34" charset="-120"/>
              </a:rPr>
              <a:t>。</a:t>
            </a:r>
            <a:endParaRPr lang="zh-TW" altLang="en-US" sz="2600" b="1">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zh-TW" altLang="en-US" sz="2600" b="1">
                <a:solidFill>
                  <a:srgbClr val="000066"/>
                </a:solidFill>
                <a:latin typeface="微軟正黑體" panose="020B0604030504040204" pitchFamily="34" charset="-120"/>
                <a:ea typeface="微軟正黑體" panose="020B0604030504040204" pitchFamily="34" charset="-120"/>
              </a:rPr>
              <a:t>三、為避免工程不當減項發包情形，機關於各生命週期階段應注意重點如下</a:t>
            </a:r>
            <a:r>
              <a:rPr lang="zh-TW" altLang="en-US" sz="2600" b="1" smtClean="0">
                <a:solidFill>
                  <a:srgbClr val="000066"/>
                </a:solidFill>
                <a:latin typeface="微軟正黑體" panose="020B0604030504040204" pitchFamily="34" charset="-120"/>
                <a:ea typeface="微軟正黑體" panose="020B0604030504040204" pitchFamily="34" charset="-120"/>
              </a:rPr>
              <a:t>：</a:t>
            </a:r>
            <a:endParaRPr lang="zh-TW" altLang="en-US" sz="2600" b="1">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spc="-100">
                <a:solidFill>
                  <a:srgbClr val="000066"/>
                </a:solidFill>
                <a:latin typeface="微軟正黑體" panose="020B0604030504040204" pitchFamily="34" charset="-120"/>
                <a:ea typeface="微軟正黑體" panose="020B0604030504040204" pitchFamily="34" charset="-120"/>
              </a:rPr>
              <a:t>一</a:t>
            </a: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計畫研擬階段</a:t>
            </a:r>
            <a:r>
              <a:rPr lang="zh-TW" altLang="en-US" sz="2600" b="1" spc="-100" smtClean="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應核實編列工程計畫經費</a:t>
            </a:r>
            <a:r>
              <a:rPr lang="zh-TW" altLang="en-US" sz="2600" b="1" spc="-100">
                <a:solidFill>
                  <a:srgbClr val="000066"/>
                </a:solidFill>
                <a:latin typeface="微軟正黑體" panose="020B0604030504040204" pitchFamily="34" charset="-120"/>
                <a:ea typeface="微軟正黑體" panose="020B0604030504040204" pitchFamily="34" charset="-120"/>
              </a:rPr>
              <a:t>，依個案工程特性、定位、功能、建造標準及市場行情核定編列，本會就計畫經費之編列訂有</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「公共建設工程經費估算編列手冊」</a:t>
            </a:r>
            <a:r>
              <a:rPr lang="zh-TW" altLang="en-US" sz="2600" b="1" spc="-100">
                <a:solidFill>
                  <a:srgbClr val="000066"/>
                </a:solidFill>
                <a:latin typeface="微軟正黑體" panose="020B0604030504040204" pitchFamily="34" charset="-120"/>
                <a:ea typeface="微軟正黑體" panose="020B0604030504040204" pitchFamily="34" charset="-120"/>
              </a:rPr>
              <a:t>，並配合行政院主計總處</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「共通性費用編列基準表</a:t>
            </a:r>
            <a:r>
              <a:rPr lang="en-US" altLang="zh-TW"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一般房屋建築費及辦公室翻修費</a:t>
            </a:r>
            <a:r>
              <a:rPr lang="en-US" altLang="zh-TW"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」編撰使用說明及提供試算工具</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俾各機關據以核實編列計畫經費</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另計畫經費除按工程特性及市場行情等編列外</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尚需加計</a:t>
            </a:r>
            <a:r>
              <a:rPr lang="zh-TW" altLang="en-US" sz="2600" b="1" spc="-100">
                <a:solidFill>
                  <a:srgbClr val="000066"/>
                </a:solidFill>
                <a:latin typeface="微軟正黑體" panose="020B0604030504040204" pitchFamily="34" charset="-120"/>
                <a:ea typeface="微軟正黑體" panose="020B0604030504040204" pitchFamily="34" charset="-120"/>
              </a:rPr>
              <a:t>執行時所需之</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物價調整費</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以因應</a:t>
            </a:r>
            <a:r>
              <a:rPr lang="zh-TW" altLang="en-US" sz="2600" b="1" spc="-100">
                <a:solidFill>
                  <a:srgbClr val="000066"/>
                </a:solidFill>
                <a:latin typeface="微軟正黑體" panose="020B0604030504040204" pitchFamily="34" charset="-120"/>
                <a:ea typeface="微軟正黑體" panose="020B0604030504040204" pitchFamily="34" charset="-120"/>
              </a:rPr>
              <a:t>自計畫核定後至完工期間之</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物價波動</a:t>
            </a:r>
            <a:r>
              <a:rPr lang="zh-TW" altLang="en-US" sz="2600" b="1" spc="-100">
                <a:solidFill>
                  <a:srgbClr val="000066"/>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54195043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CB8E45-497B-4EA1-855A-F50FAD7E4FB3}" type="slidenum">
              <a:rPr lang="en-US" altLang="zh-TW" sz="1400" smtClean="0">
                <a:solidFill>
                  <a:srgbClr val="AD1F1F"/>
                </a:solidFill>
                <a:latin typeface="Times New Roman" panose="02020603050405020304" pitchFamily="18" charset="0"/>
              </a:rPr>
              <a:pPr>
                <a:spcBef>
                  <a:spcPct val="0"/>
                </a:spcBef>
                <a:buClrTx/>
                <a:buSzTx/>
                <a:buFontTx/>
                <a:buNone/>
                <a:defRPr/>
              </a:pPr>
              <a:t>114</a:t>
            </a:fld>
            <a:endParaRPr lang="en-US" altLang="zh-TW" sz="1400">
              <a:solidFill>
                <a:srgbClr val="AD1F1F"/>
              </a:solidFill>
              <a:latin typeface="Times New Roman" panose="02020603050405020304" pitchFamily="18" charset="0"/>
            </a:endParaRPr>
          </a:p>
        </p:txBody>
      </p:sp>
      <p:sp>
        <p:nvSpPr>
          <p:cNvPr id="20" name="Text Box 4"/>
          <p:cNvSpPr txBox="1">
            <a:spLocks noChangeArrowheads="1"/>
          </p:cNvSpPr>
          <p:nvPr/>
        </p:nvSpPr>
        <p:spPr bwMode="auto">
          <a:xfrm>
            <a:off x="179512" y="247283"/>
            <a:ext cx="8673731" cy="6494085"/>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indent="-363538" algn="just" eaLnBrk="1" hangingPunct="1">
              <a:spcBef>
                <a:spcPts val="0"/>
              </a:spcBef>
              <a:buClr>
                <a:srgbClr val="C00000"/>
              </a:buClr>
              <a:buSzPct val="90000"/>
              <a:defRPr/>
            </a:pP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spc="-100">
                <a:solidFill>
                  <a:srgbClr val="000066"/>
                </a:solidFill>
                <a:latin typeface="微軟正黑體" panose="020B0604030504040204" pitchFamily="34" charset="-120"/>
                <a:ea typeface="微軟正黑體" panose="020B0604030504040204" pitchFamily="34" charset="-120"/>
              </a:rPr>
              <a:t>二</a:t>
            </a: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設計發包階段</a:t>
            </a:r>
            <a:r>
              <a:rPr lang="zh-TW" altLang="en-US" sz="2600" b="1" spc="-100" smtClean="0">
                <a:solidFill>
                  <a:srgbClr val="000066"/>
                </a:solidFill>
                <a:latin typeface="微軟正黑體" panose="020B0604030504040204" pitchFamily="34" charset="-120"/>
                <a:ea typeface="微軟正黑體" panose="020B0604030504040204" pitchFamily="34" charset="-120"/>
              </a:rPr>
              <a:t>：應</a:t>
            </a:r>
            <a:r>
              <a:rPr lang="zh-TW" altLang="en-US" sz="2600" b="1" spc="-100">
                <a:solidFill>
                  <a:srgbClr val="000066"/>
                </a:solidFill>
                <a:latin typeface="微軟正黑體" panose="020B0604030504040204" pitchFamily="34" charset="-120"/>
                <a:ea typeface="微軟正黑體" panose="020B0604030504040204" pitchFamily="34" charset="-120"/>
              </a:rPr>
              <a:t>依核定計畫及經費評選合適方案，並於設計階段續</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依核定計畫之功能需求及建造標準辦理工程設計</a:t>
            </a:r>
            <a:r>
              <a:rPr lang="zh-TW" altLang="en-US" sz="2600" b="1" spc="-100">
                <a:solidFill>
                  <a:srgbClr val="000066"/>
                </a:solidFill>
                <a:latin typeface="微軟正黑體" panose="020B0604030504040204" pitchFamily="34" charset="-120"/>
                <a:ea typeface="微軟正黑體" panose="020B0604030504040204" pitchFamily="34" charset="-120"/>
              </a:rPr>
              <a:t>，並</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就設計之工項及數量核實編列預算</a:t>
            </a:r>
            <a:r>
              <a:rPr lang="zh-TW" altLang="en-US" sz="2600" b="1" spc="-100">
                <a:solidFill>
                  <a:srgbClr val="000066"/>
                </a:solidFill>
                <a:latin typeface="微軟正黑體" panose="020B0604030504040204" pitchFamily="34" charset="-120"/>
                <a:ea typeface="微軟正黑體" panose="020B0604030504040204" pitchFamily="34" charset="-120"/>
              </a:rPr>
              <a:t>，確保設計成果不超出計畫內容，以避免後續流標而以減項發包方式因應；另應於</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招標前</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再次檢核設計內容是否符合需求及招標當下市場行情</a:t>
            </a:r>
            <a:r>
              <a:rPr lang="zh-TW" altLang="en-US" sz="2600" b="1" spc="-100">
                <a:solidFill>
                  <a:srgbClr val="000066"/>
                </a:solidFill>
                <a:latin typeface="微軟正黑體" panose="020B0604030504040204" pitchFamily="34" charset="-120"/>
                <a:ea typeface="微軟正黑體" panose="020B0604030504040204" pitchFamily="34" charset="-120"/>
              </a:rPr>
              <a:t>，如期間依計畫內容設計但工期或費用超出計畫，設計者應即時向機關反映，以評估是否提出修正計畫</a:t>
            </a:r>
            <a:r>
              <a:rPr lang="zh-TW" altLang="en-US" sz="2600" b="1" spc="-100" smtClean="0">
                <a:solidFill>
                  <a:srgbClr val="000066"/>
                </a:solidFill>
                <a:latin typeface="微軟正黑體" panose="020B0604030504040204" pitchFamily="34" charset="-120"/>
                <a:ea typeface="微軟正黑體" panose="020B0604030504040204" pitchFamily="34" charset="-120"/>
              </a:rPr>
              <a:t>。</a:t>
            </a:r>
            <a:endParaRPr lang="zh-TW" altLang="en-US" sz="2600" b="1" spc="-100">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spc="-100">
                <a:solidFill>
                  <a:srgbClr val="000066"/>
                </a:solidFill>
                <a:latin typeface="微軟正黑體" panose="020B0604030504040204" pitchFamily="34" charset="-120"/>
                <a:ea typeface="微軟正黑體" panose="020B0604030504040204" pitchFamily="34" charset="-120"/>
              </a:rPr>
              <a:t>三</a:t>
            </a: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流標檢討階段</a:t>
            </a:r>
            <a:r>
              <a:rPr lang="zh-TW" altLang="en-US" sz="2600" b="1" spc="-100" smtClean="0">
                <a:solidFill>
                  <a:srgbClr val="000066"/>
                </a:solidFill>
                <a:latin typeface="微軟正黑體" panose="020B0604030504040204" pitchFamily="34" charset="-120"/>
                <a:ea typeface="微軟正黑體" panose="020B0604030504040204" pitchFamily="34" charset="-120"/>
              </a:rPr>
              <a:t>：遇</a:t>
            </a:r>
            <a:r>
              <a:rPr lang="zh-TW" altLang="en-US" sz="2600" b="1" spc="-100">
                <a:solidFill>
                  <a:srgbClr val="000066"/>
                </a:solidFill>
                <a:latin typeface="微軟正黑體" panose="020B0604030504040204" pitchFamily="34" charset="-120"/>
                <a:ea typeface="微軟正黑體" panose="020B0604030504040204" pitchFamily="34" charset="-120"/>
              </a:rPr>
              <a:t>個案流標時，</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應務實檢討經費、工期及契約條款</a:t>
            </a:r>
            <a:r>
              <a:rPr lang="zh-TW" altLang="en-US"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倘未經檢討流標原因即逕予減項發包，屬不當之作法</a:t>
            </a:r>
            <a:r>
              <a:rPr lang="zh-TW" altLang="en-US" sz="2600" b="1" spc="-100">
                <a:solidFill>
                  <a:srgbClr val="000066"/>
                </a:solidFill>
                <a:latin typeface="微軟正黑體" panose="020B0604030504040204" pitchFamily="34" charset="-120"/>
                <a:ea typeface="微軟正黑體" panose="020B0604030504040204" pitchFamily="34" charset="-120"/>
              </a:rPr>
              <a:t>。如確因受限於經費而有減項之需要，不應影響工程品質及功能需求</a:t>
            </a:r>
            <a:r>
              <a:rPr lang="zh-TW" altLang="en-US" sz="2600" b="1" spc="-100" smtClean="0">
                <a:solidFill>
                  <a:srgbClr val="000066"/>
                </a:solidFill>
                <a:latin typeface="微軟正黑體" panose="020B0604030504040204" pitchFamily="34" charset="-120"/>
                <a:ea typeface="微軟正黑體" panose="020B0604030504040204" pitchFamily="34" charset="-120"/>
              </a:rPr>
              <a:t>。</a:t>
            </a:r>
            <a:endParaRPr lang="zh-TW" altLang="en-US" sz="2600" b="1" spc="-100">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spc="-100">
                <a:solidFill>
                  <a:srgbClr val="000066"/>
                </a:solidFill>
                <a:latin typeface="微軟正黑體" panose="020B0604030504040204" pitchFamily="34" charset="-120"/>
                <a:ea typeface="微軟正黑體" panose="020B0604030504040204" pitchFamily="34" charset="-120"/>
              </a:rPr>
              <a:t>四</a:t>
            </a:r>
            <a:r>
              <a:rPr lang="en-US" altLang="zh-TW" sz="2600" b="1" spc="-100">
                <a:solidFill>
                  <a:srgbClr val="000066"/>
                </a:solidFill>
                <a:latin typeface="微軟正黑體" panose="020B0604030504040204" pitchFamily="34" charset="-120"/>
                <a:ea typeface="微軟正黑體" panose="020B0604030504040204" pitchFamily="34" charset="-120"/>
              </a:rPr>
              <a:t>)</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善用採購策略有利發揮整體效益</a:t>
            </a:r>
            <a:r>
              <a:rPr lang="zh-TW" altLang="en-US" sz="2600" b="1" spc="-100" smtClean="0">
                <a:solidFill>
                  <a:srgbClr val="000066"/>
                </a:solidFill>
                <a:latin typeface="微軟正黑體" panose="020B0604030504040204" pitchFamily="34" charset="-120"/>
                <a:ea typeface="微軟正黑體" panose="020B0604030504040204" pitchFamily="34" charset="-120"/>
              </a:rPr>
              <a:t>：</a:t>
            </a:r>
            <a:r>
              <a:rPr lang="zh-TW" altLang="en-US" sz="2600" b="1" u="heavy" spc="-100" smtClean="0">
                <a:solidFill>
                  <a:srgbClr val="006600"/>
                </a:solidFill>
                <a:uFill>
                  <a:solidFill>
                    <a:srgbClr val="C00000"/>
                  </a:solidFill>
                </a:uFill>
                <a:latin typeface="微軟正黑體" panose="020B0604030504040204" pitchFamily="34" charset="-120"/>
                <a:ea typeface="微軟正黑體" panose="020B0604030504040204" pitchFamily="34" charset="-120"/>
              </a:rPr>
              <a:t>可</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將減項項目納入招標文件，請投標廠商就該部分報價，並載明該部分俟機關通知廠商後再予續行施作，減少以後續擴充或另案採購方式辦理</a:t>
            </a:r>
            <a:r>
              <a:rPr lang="zh-TW" altLang="en-US" sz="2600" b="1" spc="-100">
                <a:solidFill>
                  <a:srgbClr val="000066"/>
                </a:solidFill>
                <a:latin typeface="微軟正黑體" panose="020B0604030504040204" pitchFamily="34" charset="-120"/>
                <a:ea typeface="微軟正黑體" panose="020B0604030504040204" pitchFamily="34" charset="-120"/>
              </a:rPr>
              <a:t>，以避免屆時與廠商議價不成或無廠商投標，致延宕啟用時間，而未能及時發揮預期效益。</a:t>
            </a:r>
          </a:p>
        </p:txBody>
      </p:sp>
    </p:spTree>
    <p:extLst>
      <p:ext uri="{BB962C8B-B14F-4D97-AF65-F5344CB8AC3E}">
        <p14:creationId xmlns:p14="http://schemas.microsoft.com/office/powerpoint/2010/main" val="123338694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115</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331640" y="2060848"/>
            <a:ext cx="6537920" cy="1152128"/>
          </a:xfrm>
          <a:prstGeom prst="horizontalScroll">
            <a:avLst/>
          </a:prstGeom>
          <a:blipFill>
            <a:blip r:embed="rId3"/>
            <a:tile tx="0" ty="0" sx="100000" sy="100000" flip="none" algn="tl"/>
          </a:bli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800000"/>
                </a:solidFill>
                <a:latin typeface="微軟正黑體" panose="020B0604030504040204" pitchFamily="34" charset="-120"/>
              </a:rPr>
              <a:t>工程履約管理之全貌與權責</a:t>
            </a:r>
            <a:endParaRPr lang="zh-TW" altLang="en-US" sz="3600" b="1" dirty="0">
              <a:solidFill>
                <a:srgbClr val="800000"/>
              </a:solidFill>
              <a:latin typeface="微軟正黑體" panose="020B0604030504040204" pitchFamily="34" charset="-120"/>
            </a:endParaRPr>
          </a:p>
        </p:txBody>
      </p:sp>
    </p:spTree>
    <p:extLst>
      <p:ext uri="{BB962C8B-B14F-4D97-AF65-F5344CB8AC3E}">
        <p14:creationId xmlns:p14="http://schemas.microsoft.com/office/powerpoint/2010/main" val="385094361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558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F580388F-7170-481B-8400-EC80AAD8FE5E}" type="slidenum">
              <a:rPr kumimoji="0" lang="zh-TW" altLang="en-US" sz="2400" smtClean="0">
                <a:solidFill>
                  <a:srgbClr val="003399"/>
                </a:solidFill>
                <a:latin typeface="Times New Roman" panose="02020603050405020304" pitchFamily="18" charset="0"/>
              </a:rPr>
              <a:pPr>
                <a:spcBef>
                  <a:spcPct val="0"/>
                </a:spcBef>
                <a:buClrTx/>
                <a:buSzTx/>
                <a:buFontTx/>
                <a:buNone/>
              </a:pPr>
              <a:t>116</a:t>
            </a:fld>
            <a:endParaRPr kumimoji="0" lang="en-US" altLang="zh-TW" sz="2400" smtClean="0">
              <a:solidFill>
                <a:srgbClr val="003399"/>
              </a:solidFill>
              <a:latin typeface="Times New Roman" panose="02020603050405020304" pitchFamily="18" charset="0"/>
            </a:endParaRPr>
          </a:p>
        </p:txBody>
      </p:sp>
      <p:sp>
        <p:nvSpPr>
          <p:cNvPr id="223234" name="Rectangle 2">
            <a:extLst/>
          </p:cNvPr>
          <p:cNvSpPr>
            <a:spLocks noGrp="1" noChangeArrowheads="1"/>
          </p:cNvSpPr>
          <p:nvPr>
            <p:ph type="title"/>
          </p:nvPr>
        </p:nvSpPr>
        <p:spPr>
          <a:xfrm>
            <a:off x="467544" y="692696"/>
            <a:ext cx="576263" cy="5256584"/>
          </a:xfrm>
        </p:spPr>
        <p:txBody>
          <a:bodyPr/>
          <a:lstStyle/>
          <a:p>
            <a:pPr eaLnBrk="1" hangingPunct="1">
              <a:defRPr/>
            </a:pPr>
            <a:r>
              <a:rPr lang="zh-TW" altLang="en-US" sz="2400" dirty="0">
                <a:solidFill>
                  <a:srgbClr val="003399"/>
                </a:solidFill>
                <a:effectLst>
                  <a:outerShdw blurRad="38100" dist="38100" dir="2700000" algn="tl">
                    <a:srgbClr val="C0C0C0"/>
                  </a:outerShdw>
                </a:effectLst>
                <a:ea typeface="標楷體" pitchFamily="65" charset="-120"/>
              </a:rPr>
              <a:t>公共工程</a:t>
            </a:r>
            <a:r>
              <a:rPr lang="zh-TW" altLang="en-US" sz="2400">
                <a:solidFill>
                  <a:srgbClr val="003399"/>
                </a:solidFill>
                <a:effectLst>
                  <a:outerShdw blurRad="38100" dist="38100" dir="2700000" algn="tl">
                    <a:srgbClr val="C0C0C0"/>
                  </a:outerShdw>
                </a:effectLst>
                <a:ea typeface="標楷體" pitchFamily="65" charset="-120"/>
              </a:rPr>
              <a:t>施工</a:t>
            </a:r>
            <a:r>
              <a:rPr lang="zh-TW" altLang="en-US" sz="2400" smtClean="0">
                <a:solidFill>
                  <a:srgbClr val="003399"/>
                </a:solidFill>
                <a:effectLst>
                  <a:outerShdw blurRad="38100" dist="38100" dir="2700000" algn="tl">
                    <a:srgbClr val="C0C0C0"/>
                  </a:outerShdw>
                </a:effectLst>
                <a:ea typeface="標楷體" pitchFamily="65" charset="-120"/>
              </a:rPr>
              <a:t>驗收作業程序流程圖</a:t>
            </a:r>
            <a:r>
              <a:rPr lang="en-US" altLang="zh-TW" sz="2400" dirty="0">
                <a:solidFill>
                  <a:srgbClr val="003399"/>
                </a:solidFill>
                <a:effectLst>
                  <a:outerShdw blurRad="38100" dist="38100" dir="2700000" algn="tl">
                    <a:srgbClr val="C0C0C0"/>
                  </a:outerShdw>
                </a:effectLst>
                <a:ea typeface="標楷體" pitchFamily="65" charset="-120"/>
              </a:rPr>
              <a:t/>
            </a:r>
            <a:br>
              <a:rPr lang="en-US" altLang="zh-TW" sz="2400" dirty="0">
                <a:solidFill>
                  <a:srgbClr val="003399"/>
                </a:solidFill>
                <a:effectLst>
                  <a:outerShdw blurRad="38100" dist="38100" dir="2700000" algn="tl">
                    <a:srgbClr val="C0C0C0"/>
                  </a:outerShdw>
                </a:effectLst>
                <a:ea typeface="標楷體" pitchFamily="65" charset="-120"/>
              </a:rPr>
            </a:br>
            <a:r>
              <a:rPr lang="en-US" altLang="zh-TW" sz="2000" dirty="0">
                <a:solidFill>
                  <a:srgbClr val="660033"/>
                </a:solidFill>
                <a:effectLst>
                  <a:outerShdw blurRad="38100" dist="38100" dir="2700000" algn="tl">
                    <a:srgbClr val="C0C0C0"/>
                  </a:outerShdw>
                </a:effectLst>
                <a:latin typeface="Times New Roman" pitchFamily="18" charset="0"/>
                <a:ea typeface="標楷體" pitchFamily="65" charset="-120"/>
                <a:cs typeface="Times New Roman" pitchFamily="18" charset="0"/>
              </a:rPr>
              <a:t>(1)</a:t>
            </a:r>
            <a:endParaRPr lang="en-US" altLang="zh-TW" sz="2000" dirty="0">
              <a:solidFill>
                <a:srgbClr val="660033"/>
              </a:solidFill>
              <a:effectLst>
                <a:outerShdw blurRad="38100" dist="38100" dir="2700000" algn="tl">
                  <a:srgbClr val="C0C0C0"/>
                </a:outerShdw>
              </a:effectLst>
              <a:latin typeface="Times New Roman" pitchFamily="18" charset="0"/>
              <a:cs typeface="Times New Roman" pitchFamily="18" charset="0"/>
            </a:endParaRPr>
          </a:p>
        </p:txBody>
      </p:sp>
      <p:sp>
        <p:nvSpPr>
          <p:cNvPr id="19558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lgn="ctr" eaLnBrk="1" hangingPunct="1">
              <a:spcBef>
                <a:spcPct val="0"/>
              </a:spcBef>
              <a:buClrTx/>
              <a:buSzTx/>
              <a:buFontTx/>
              <a:buNone/>
            </a:pPr>
            <a:endParaRPr lang="zh-TW" altLang="en-US" sz="2400">
              <a:solidFill>
                <a:srgbClr val="003366"/>
              </a:solidFill>
              <a:latin typeface="Times New Roman" panose="02020603050405020304" pitchFamily="18" charset="0"/>
            </a:endParaRPr>
          </a:p>
        </p:txBody>
      </p:sp>
      <p:pic>
        <p:nvPicPr>
          <p:cNvPr id="19558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604" y="44624"/>
            <a:ext cx="8071569" cy="6751972"/>
          </a:xfrm>
          <a:prstGeom prst="rect">
            <a:avLst/>
          </a:prstGeom>
          <a:noFill/>
          <a:ln w="19050" algn="ctr">
            <a:solidFill>
              <a:srgbClr val="6600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bwMode="auto">
          <a:xfrm>
            <a:off x="3779912" y="4509120"/>
            <a:ext cx="1296144" cy="504056"/>
          </a:xfrm>
          <a:prstGeom prst="rect">
            <a:avLst/>
          </a:prstGeom>
          <a:noFill/>
          <a:ln w="38100" cap="flat" cmpd="sng" algn="ctr">
            <a:solidFill>
              <a:srgbClr val="FF0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1" hangingPunct="1"/>
            <a:endParaRPr lang="zh-TW" altLang="en-US" smtClean="0">
              <a:solidFill>
                <a:srgbClr val="003366"/>
              </a:solidFill>
            </a:endParaRPr>
          </a:p>
        </p:txBody>
      </p:sp>
    </p:spTree>
    <p:extLst>
      <p:ext uri="{BB962C8B-B14F-4D97-AF65-F5344CB8AC3E}">
        <p14:creationId xmlns:p14="http://schemas.microsoft.com/office/powerpoint/2010/main" val="346619230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661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CFD40604-36F3-4DD0-8EF7-76018D392E3E}" type="slidenum">
              <a:rPr kumimoji="0" lang="zh-TW" altLang="en-US" sz="2400" smtClean="0">
                <a:solidFill>
                  <a:srgbClr val="003399"/>
                </a:solidFill>
                <a:latin typeface="Times New Roman" panose="02020603050405020304" pitchFamily="18" charset="0"/>
              </a:rPr>
              <a:pPr>
                <a:spcBef>
                  <a:spcPct val="0"/>
                </a:spcBef>
                <a:buClrTx/>
                <a:buSzTx/>
                <a:buFontTx/>
                <a:buNone/>
              </a:pPr>
              <a:t>117</a:t>
            </a:fld>
            <a:endParaRPr kumimoji="0" lang="en-US" altLang="zh-TW" sz="2400" smtClean="0">
              <a:solidFill>
                <a:srgbClr val="003399"/>
              </a:solidFill>
              <a:latin typeface="Times New Roman" panose="02020603050405020304" pitchFamily="18" charset="0"/>
            </a:endParaRPr>
          </a:p>
        </p:txBody>
      </p:sp>
      <p:sp>
        <p:nvSpPr>
          <p:cNvPr id="19661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lgn="ctr" eaLnBrk="1" hangingPunct="1">
              <a:spcBef>
                <a:spcPct val="0"/>
              </a:spcBef>
              <a:buClrTx/>
              <a:buSzTx/>
              <a:buFontTx/>
              <a:buNone/>
            </a:pPr>
            <a:endParaRPr lang="zh-TW" altLang="en-US" sz="2400">
              <a:solidFill>
                <a:srgbClr val="003366"/>
              </a:solidFill>
              <a:latin typeface="Times New Roman" panose="02020603050405020304" pitchFamily="18" charset="0"/>
            </a:endParaRPr>
          </a:p>
        </p:txBody>
      </p:sp>
      <p:sp>
        <p:nvSpPr>
          <p:cNvPr id="7" name="Rectangle 2">
            <a:extLst/>
          </p:cNvPr>
          <p:cNvSpPr>
            <a:spLocks noGrp="1" noChangeArrowheads="1"/>
          </p:cNvSpPr>
          <p:nvPr>
            <p:ph type="title"/>
          </p:nvPr>
        </p:nvSpPr>
        <p:spPr>
          <a:xfrm>
            <a:off x="683568" y="584684"/>
            <a:ext cx="576263" cy="5256584"/>
          </a:xfrm>
        </p:spPr>
        <p:txBody>
          <a:bodyPr/>
          <a:lstStyle/>
          <a:p>
            <a:pPr eaLnBrk="1" hangingPunct="1">
              <a:defRPr/>
            </a:pPr>
            <a:r>
              <a:rPr lang="zh-TW" altLang="en-US" sz="2400" dirty="0">
                <a:solidFill>
                  <a:srgbClr val="003399"/>
                </a:solidFill>
                <a:effectLst>
                  <a:outerShdw blurRad="38100" dist="38100" dir="2700000" algn="tl">
                    <a:srgbClr val="C0C0C0"/>
                  </a:outerShdw>
                </a:effectLst>
                <a:ea typeface="標楷體" pitchFamily="65" charset="-120"/>
              </a:rPr>
              <a:t>公共工程</a:t>
            </a:r>
            <a:r>
              <a:rPr lang="zh-TW" altLang="en-US" sz="2400">
                <a:solidFill>
                  <a:srgbClr val="003399"/>
                </a:solidFill>
                <a:effectLst>
                  <a:outerShdw blurRad="38100" dist="38100" dir="2700000" algn="tl">
                    <a:srgbClr val="C0C0C0"/>
                  </a:outerShdw>
                </a:effectLst>
                <a:ea typeface="標楷體" pitchFamily="65" charset="-120"/>
              </a:rPr>
              <a:t>施工</a:t>
            </a:r>
            <a:r>
              <a:rPr lang="zh-TW" altLang="en-US" sz="2400" smtClean="0">
                <a:solidFill>
                  <a:srgbClr val="003399"/>
                </a:solidFill>
                <a:effectLst>
                  <a:outerShdw blurRad="38100" dist="38100" dir="2700000" algn="tl">
                    <a:srgbClr val="C0C0C0"/>
                  </a:outerShdw>
                </a:effectLst>
                <a:ea typeface="標楷體" pitchFamily="65" charset="-120"/>
              </a:rPr>
              <a:t>驗收作業程序流程圖</a:t>
            </a:r>
            <a:r>
              <a:rPr lang="en-US" altLang="zh-TW" sz="2400">
                <a:solidFill>
                  <a:srgbClr val="003399"/>
                </a:solidFill>
                <a:effectLst>
                  <a:outerShdw blurRad="38100" dist="38100" dir="2700000" algn="tl">
                    <a:srgbClr val="C0C0C0"/>
                  </a:outerShdw>
                </a:effectLst>
                <a:ea typeface="標楷體" pitchFamily="65" charset="-120"/>
              </a:rPr>
              <a:t/>
            </a:r>
            <a:br>
              <a:rPr lang="en-US" altLang="zh-TW" sz="2400">
                <a:solidFill>
                  <a:srgbClr val="003399"/>
                </a:solidFill>
                <a:effectLst>
                  <a:outerShdw blurRad="38100" dist="38100" dir="2700000" algn="tl">
                    <a:srgbClr val="C0C0C0"/>
                  </a:outerShdw>
                </a:effectLst>
                <a:ea typeface="標楷體" pitchFamily="65" charset="-120"/>
              </a:rPr>
            </a:br>
            <a:r>
              <a:rPr lang="en-US" altLang="zh-TW" sz="2000" smtClean="0">
                <a:solidFill>
                  <a:srgbClr val="660033"/>
                </a:solidFill>
                <a:effectLst>
                  <a:outerShdw blurRad="38100" dist="38100" dir="2700000" algn="tl">
                    <a:srgbClr val="C0C0C0"/>
                  </a:outerShdw>
                </a:effectLst>
                <a:latin typeface="Times New Roman" pitchFamily="18" charset="0"/>
                <a:ea typeface="標楷體" pitchFamily="65" charset="-120"/>
                <a:cs typeface="Times New Roman" pitchFamily="18" charset="0"/>
              </a:rPr>
              <a:t>(2)</a:t>
            </a:r>
            <a:endParaRPr lang="en-US" altLang="zh-TW" sz="2000" dirty="0">
              <a:solidFill>
                <a:srgbClr val="660033"/>
              </a:solidFill>
              <a:effectLst>
                <a:outerShdw blurRad="38100" dist="38100" dir="2700000" algn="tl">
                  <a:srgbClr val="C0C0C0"/>
                </a:outerShdw>
              </a:effectLst>
              <a:latin typeface="Times New Roman" pitchFamily="18" charset="0"/>
              <a:cs typeface="Times New Roman" pitchFamily="18" charset="0"/>
            </a:endParaRPr>
          </a:p>
        </p:txBody>
      </p:sp>
      <p:pic>
        <p:nvPicPr>
          <p:cNvPr id="3" name="圖片 2"/>
          <p:cNvPicPr>
            <a:picLocks noChangeAspect="1"/>
          </p:cNvPicPr>
          <p:nvPr/>
        </p:nvPicPr>
        <p:blipFill>
          <a:blip r:embed="rId2"/>
          <a:stretch>
            <a:fillRect/>
          </a:stretch>
        </p:blipFill>
        <p:spPr>
          <a:xfrm>
            <a:off x="1439652" y="80628"/>
            <a:ext cx="7020780" cy="6731642"/>
          </a:xfrm>
          <a:prstGeom prst="rect">
            <a:avLst/>
          </a:prstGeom>
          <a:ln w="19050">
            <a:solidFill>
              <a:srgbClr val="660033"/>
            </a:solidFill>
          </a:ln>
        </p:spPr>
      </p:pic>
    </p:spTree>
    <p:extLst>
      <p:ext uri="{BB962C8B-B14F-4D97-AF65-F5344CB8AC3E}">
        <p14:creationId xmlns:p14="http://schemas.microsoft.com/office/powerpoint/2010/main" val="243359661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a:xfrm>
            <a:off x="82744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118</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981359" y="0"/>
            <a:ext cx="7056784" cy="83671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srgbClr val="0000FF"/>
                </a:solidFill>
                <a:latin typeface="微軟正黑體" panose="020B0604030504040204" pitchFamily="34" charset="-120"/>
              </a:rPr>
              <a:t>公共</a:t>
            </a:r>
            <a:r>
              <a:rPr lang="zh-TW" altLang="en-US" sz="2800" b="1">
                <a:solidFill>
                  <a:srgbClr val="0000FF"/>
                </a:solidFill>
                <a:latin typeface="微軟正黑體" panose="020B0604030504040204" pitchFamily="34" charset="-120"/>
              </a:rPr>
              <a:t>工程履約權責劃分</a:t>
            </a:r>
            <a:r>
              <a:rPr lang="zh-TW" altLang="en-US" sz="2800" b="1" smtClean="0">
                <a:solidFill>
                  <a:srgbClr val="0000FF"/>
                </a:solidFill>
                <a:latin typeface="微軟正黑體" panose="020B0604030504040204" pitchFamily="34" charset="-120"/>
              </a:rPr>
              <a:t>及管理</a:t>
            </a:r>
            <a:r>
              <a:rPr lang="zh-TW" altLang="en-US" sz="2800" b="1">
                <a:solidFill>
                  <a:srgbClr val="0000FF"/>
                </a:solidFill>
                <a:latin typeface="微軟正黑體" panose="020B0604030504040204" pitchFamily="34" charset="-120"/>
              </a:rPr>
              <a:t>應注意事項</a:t>
            </a:r>
            <a:endParaRPr lang="en-US" altLang="zh-TW" sz="2800" b="1">
              <a:solidFill>
                <a:srgbClr val="660033"/>
              </a:solidFill>
              <a:latin typeface="微軟正黑體" panose="020B0604030504040204" pitchFamily="34" charset="-120"/>
            </a:endParaRPr>
          </a:p>
        </p:txBody>
      </p:sp>
      <p:sp>
        <p:nvSpPr>
          <p:cNvPr id="6" name="Rectangle 3">
            <a:extLst/>
          </p:cNvPr>
          <p:cNvSpPr>
            <a:spLocks noChangeArrowheads="1"/>
          </p:cNvSpPr>
          <p:nvPr/>
        </p:nvSpPr>
        <p:spPr bwMode="auto">
          <a:xfrm>
            <a:off x="171176" y="836712"/>
            <a:ext cx="8677151" cy="5904656"/>
          </a:xfrm>
          <a:prstGeom prst="rect">
            <a:avLst/>
          </a:prstGeom>
          <a:noFill/>
          <a:ln w="9525">
            <a:noFill/>
            <a:miter lim="800000"/>
            <a:headEnd/>
            <a:tailEnd/>
          </a:ln>
          <a:effectLst/>
        </p:spPr>
        <p:txBody>
          <a:bodyPr/>
          <a:lstStyle/>
          <a:p>
            <a:pPr algn="just">
              <a:spcBef>
                <a:spcPts val="0"/>
              </a:spcBef>
              <a:buClr>
                <a:srgbClr val="003366"/>
              </a:buClr>
              <a:buSzPct val="75000"/>
              <a:defRPr/>
            </a:pPr>
            <a:r>
              <a:rPr lang="en-US" altLang="zh-TW" sz="2600" b="1" smtClean="0">
                <a:solidFill>
                  <a:srgbClr val="000099"/>
                </a:solidFill>
                <a:latin typeface="微軟正黑體" panose="020B0604030504040204" pitchFamily="34" charset="-120"/>
                <a:ea typeface="微軟正黑體" panose="020B0604030504040204" pitchFamily="34" charset="-120"/>
              </a:rPr>
              <a:t>98.06.03</a:t>
            </a:r>
            <a:r>
              <a:rPr lang="zh-TW" altLang="en-US" sz="2600" b="1">
                <a:solidFill>
                  <a:srgbClr val="000099"/>
                </a:solidFill>
                <a:latin typeface="微軟正黑體" panose="020B0604030504040204" pitchFamily="34" charset="-120"/>
                <a:ea typeface="微軟正黑體" panose="020B0604030504040204" pitchFamily="34" charset="-120"/>
              </a:rPr>
              <a:t>工程管字第</a:t>
            </a:r>
            <a:r>
              <a:rPr lang="en-US" altLang="zh-TW" sz="2600" b="1">
                <a:solidFill>
                  <a:srgbClr val="000099"/>
                </a:solidFill>
                <a:latin typeface="微軟正黑體" panose="020B0604030504040204" pitchFamily="34" charset="-120"/>
                <a:ea typeface="微軟正黑體" panose="020B0604030504040204" pitchFamily="34" charset="-120"/>
              </a:rPr>
              <a:t>09800240930</a:t>
            </a:r>
            <a:r>
              <a:rPr lang="zh-TW" altLang="en-US" sz="2600" b="1">
                <a:solidFill>
                  <a:srgbClr val="000099"/>
                </a:solidFill>
                <a:latin typeface="微軟正黑體" panose="020B0604030504040204" pitchFamily="34" charset="-120"/>
                <a:ea typeface="微軟正黑體" panose="020B0604030504040204" pitchFamily="34" charset="-120"/>
              </a:rPr>
              <a:t>號</a:t>
            </a:r>
            <a:r>
              <a:rPr lang="zh-TW" altLang="en-US" sz="2600" b="1" smtClean="0">
                <a:solidFill>
                  <a:srgbClr val="000099"/>
                </a:solidFill>
                <a:latin typeface="微軟正黑體" panose="020B0604030504040204" pitchFamily="34" charset="-120"/>
                <a:ea typeface="微軟正黑體" panose="020B0604030504040204" pitchFamily="34" charset="-120"/>
              </a:rPr>
              <a:t>函修正</a:t>
            </a:r>
            <a:r>
              <a:rPr lang="zh-TW" altLang="en-US" sz="2600" b="1" dirty="0">
                <a:solidFill>
                  <a:srgbClr val="000099"/>
                </a:solidFill>
                <a:latin typeface="微軟正黑體" panose="020B0604030504040204" pitchFamily="34" charset="-120"/>
                <a:ea typeface="微軟正黑體" panose="020B0604030504040204" pitchFamily="34" charset="-120"/>
              </a:rPr>
              <a:t>「公有建築物施工階段契約約定權責分工表」</a:t>
            </a:r>
            <a:r>
              <a:rPr lang="zh-TW" altLang="en-US" sz="2600" b="1">
                <a:solidFill>
                  <a:srgbClr val="000099"/>
                </a:solidFill>
                <a:latin typeface="微軟正黑體" panose="020B0604030504040204" pitchFamily="34" charset="-120"/>
                <a:ea typeface="微軟正黑體" panose="020B0604030504040204" pitchFamily="34" charset="-120"/>
              </a:rPr>
              <a:t>與</a:t>
            </a:r>
            <a:r>
              <a:rPr lang="zh-TW" altLang="en-US" sz="2600" b="1" smtClean="0">
                <a:solidFill>
                  <a:srgbClr val="000099"/>
                </a:solidFill>
                <a:latin typeface="微軟正黑體" panose="020B0604030504040204" pitchFamily="34" charset="-120"/>
                <a:ea typeface="微軟正黑體" panose="020B0604030504040204" pitchFamily="34" charset="-120"/>
              </a:rPr>
              <a:t>增訂「</a:t>
            </a:r>
            <a:r>
              <a:rPr lang="zh-TW" altLang="en-US" sz="2600" b="1" dirty="0">
                <a:solidFill>
                  <a:srgbClr val="000099"/>
                </a:solidFill>
                <a:latin typeface="微軟正黑體" panose="020B0604030504040204" pitchFamily="34" charset="-120"/>
                <a:ea typeface="微軟正黑體" panose="020B0604030504040204" pitchFamily="34" charset="-120"/>
              </a:rPr>
              <a:t>公共工程施工階段契約約定權責分工</a:t>
            </a:r>
            <a:r>
              <a:rPr lang="zh-TW" altLang="en-US" sz="2600" b="1">
                <a:solidFill>
                  <a:srgbClr val="000099"/>
                </a:solidFill>
                <a:latin typeface="微軟正黑體" panose="020B0604030504040204" pitchFamily="34" charset="-120"/>
                <a:ea typeface="微軟正黑體" panose="020B0604030504040204" pitchFamily="34" charset="-120"/>
              </a:rPr>
              <a:t>表</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446088" indent="-266700" algn="just">
              <a:spcBef>
                <a:spcPts val="0"/>
              </a:spcBef>
              <a:buClr>
                <a:srgbClr val="C00000"/>
              </a:buClr>
              <a:buSzPct val="75000"/>
              <a:buFont typeface="Wingdings" panose="05000000000000000000" pitchFamily="2" charset="2"/>
              <a:buChar char="n"/>
              <a:defRPr/>
            </a:pP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工程保險由原來監造人審查</a:t>
            </a:r>
            <a:r>
              <a:rPr lang="zh-TW" altLang="en-US" sz="2600" b="1">
                <a:solidFill>
                  <a:prstClr val="black"/>
                </a:solidFill>
                <a:latin typeface="微軟正黑體" panose="020B0604030504040204" pitchFamily="34" charset="-120"/>
                <a:ea typeface="微軟正黑體" panose="020B0604030504040204" pitchFamily="34" charset="-120"/>
              </a:rPr>
              <a:t>，專案管理核定，</a:t>
            </a: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修正為監造人核定</a:t>
            </a:r>
            <a:r>
              <a:rPr lang="zh-TW" altLang="en-US" sz="2600" b="1">
                <a:solidFill>
                  <a:prstClr val="black"/>
                </a:solidFill>
                <a:latin typeface="微軟正黑體" panose="020B0604030504040204" pitchFamily="34" charset="-120"/>
                <a:ea typeface="微軟正黑體" panose="020B0604030504040204" pitchFamily="34" charset="-120"/>
              </a:rPr>
              <a:t>，專案管理</a:t>
            </a:r>
            <a:r>
              <a:rPr lang="zh-TW" altLang="en-US" sz="2600" b="1" smtClean="0">
                <a:solidFill>
                  <a:prstClr val="black"/>
                </a:solidFill>
                <a:latin typeface="微軟正黑體" panose="020B0604030504040204" pitchFamily="34" charset="-120"/>
                <a:ea typeface="微軟正黑體" panose="020B0604030504040204" pitchFamily="34" charset="-120"/>
              </a:rPr>
              <a:t>備查。</a:t>
            </a:r>
            <a:endParaRPr lang="zh-TW" altLang="en-US" sz="2600" b="1">
              <a:solidFill>
                <a:prstClr val="black"/>
              </a:solidFill>
              <a:latin typeface="微軟正黑體" panose="020B0604030504040204" pitchFamily="34" charset="-120"/>
              <a:ea typeface="微軟正黑體" panose="020B0604030504040204" pitchFamily="34" charset="-120"/>
            </a:endParaRPr>
          </a:p>
          <a:p>
            <a:pPr marL="446088" indent="-266700" algn="just">
              <a:spcBef>
                <a:spcPts val="0"/>
              </a:spcBef>
              <a:buClr>
                <a:srgbClr val="C00000"/>
              </a:buClr>
              <a:buSzPct val="75000"/>
              <a:buFont typeface="Wingdings" panose="05000000000000000000" pitchFamily="2" charset="2"/>
              <a:buChar char="n"/>
              <a:defRPr/>
            </a:pP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監造報表及施工日誌</a:t>
            </a:r>
            <a:r>
              <a:rPr lang="zh-TW" altLang="en-US" sz="2600" b="1">
                <a:solidFill>
                  <a:prstClr val="black"/>
                </a:solidFill>
                <a:latin typeface="微軟正黑體" panose="020B0604030504040204" pitchFamily="34" charset="-120"/>
                <a:ea typeface="微軟正黑體" panose="020B0604030504040204" pitchFamily="34" charset="-120"/>
              </a:rPr>
              <a:t>修正為</a:t>
            </a: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無需業主備查</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增列施工月報由監造人核定</a:t>
            </a:r>
            <a:r>
              <a:rPr lang="zh-TW" altLang="en-US" sz="2600" b="1">
                <a:solidFill>
                  <a:prstClr val="black"/>
                </a:solidFill>
                <a:latin typeface="微軟正黑體" panose="020B0604030504040204" pitchFamily="34" charset="-120"/>
                <a:ea typeface="微軟正黑體" panose="020B0604030504040204" pitchFamily="34" charset="-120"/>
              </a:rPr>
              <a:t>，專案管理及業主</a:t>
            </a:r>
            <a:r>
              <a:rPr lang="zh-TW" altLang="en-US" sz="2600" b="1" smtClean="0">
                <a:solidFill>
                  <a:prstClr val="black"/>
                </a:solidFill>
                <a:latin typeface="微軟正黑體" panose="020B0604030504040204" pitchFamily="34" charset="-120"/>
                <a:ea typeface="微軟正黑體" panose="020B0604030504040204" pitchFamily="34" charset="-120"/>
              </a:rPr>
              <a:t>備查。</a:t>
            </a:r>
            <a:endParaRPr lang="zh-TW" altLang="en-US" sz="2600" b="1">
              <a:solidFill>
                <a:prstClr val="black"/>
              </a:solidFill>
              <a:latin typeface="微軟正黑體" panose="020B0604030504040204" pitchFamily="34" charset="-120"/>
              <a:ea typeface="微軟正黑體" panose="020B0604030504040204" pitchFamily="34" charset="-120"/>
            </a:endParaRPr>
          </a:p>
          <a:p>
            <a:pPr marL="446088" indent="-266700" algn="just">
              <a:spcBef>
                <a:spcPts val="0"/>
              </a:spcBef>
              <a:buClr>
                <a:srgbClr val="C00000"/>
              </a:buClr>
              <a:buSzPct val="75000"/>
              <a:buFont typeface="Wingdings" panose="05000000000000000000" pitchFamily="2" charset="2"/>
              <a:buChar char="n"/>
              <a:defRPr/>
            </a:pP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繪製施工詳圖修正為監造人核定</a:t>
            </a:r>
            <a:r>
              <a:rPr lang="zh-TW" altLang="en-US" sz="2600" b="1">
                <a:solidFill>
                  <a:prstClr val="black"/>
                </a:solidFill>
                <a:latin typeface="微軟正黑體" panose="020B0604030504040204" pitchFamily="34" charset="-120"/>
                <a:ea typeface="微軟正黑體" panose="020B0604030504040204" pitchFamily="34" charset="-120"/>
              </a:rPr>
              <a:t>，專案管理備查。</a:t>
            </a:r>
            <a:r>
              <a:rPr lang="zh-TW" altLang="en-US" sz="2600" b="1" u="heavy">
                <a:solidFill>
                  <a:prstClr val="black"/>
                </a:solidFill>
                <a:uFill>
                  <a:solidFill>
                    <a:srgbClr val="006600"/>
                  </a:solidFill>
                </a:uFill>
                <a:latin typeface="微軟正黑體" panose="020B0604030504040204" pitchFamily="34" charset="-120"/>
                <a:ea typeface="微軟正黑體" panose="020B0604030504040204" pitchFamily="34" charset="-120"/>
              </a:rPr>
              <a:t>增列設計圖面補充由監造人核定</a:t>
            </a:r>
            <a:r>
              <a:rPr lang="zh-TW" altLang="en-US" sz="2600" b="1">
                <a:solidFill>
                  <a:prstClr val="black"/>
                </a:solidFill>
                <a:latin typeface="微軟正黑體" panose="020B0604030504040204" pitchFamily="34" charset="-120"/>
                <a:ea typeface="微軟正黑體" panose="020B0604030504040204" pitchFamily="34" charset="-120"/>
              </a:rPr>
              <a:t>，專案管理</a:t>
            </a:r>
            <a:r>
              <a:rPr lang="zh-TW" altLang="en-US" sz="2600" b="1" smtClean="0">
                <a:solidFill>
                  <a:prstClr val="black"/>
                </a:solidFill>
                <a:latin typeface="微軟正黑體" panose="020B0604030504040204" pitchFamily="34" charset="-120"/>
                <a:ea typeface="微軟正黑體" panose="020B0604030504040204" pitchFamily="34" charset="-120"/>
              </a:rPr>
              <a:t>備查。</a:t>
            </a:r>
            <a:endParaRPr lang="zh-TW" altLang="en-US" sz="2600" b="1">
              <a:solidFill>
                <a:prstClr val="black"/>
              </a:solidFill>
              <a:latin typeface="微軟正黑體" panose="020B0604030504040204" pitchFamily="34" charset="-120"/>
              <a:ea typeface="微軟正黑體" panose="020B0604030504040204" pitchFamily="34" charset="-120"/>
            </a:endParaRPr>
          </a:p>
          <a:p>
            <a:pPr marL="446088" indent="-266700" algn="just">
              <a:spcBef>
                <a:spcPts val="0"/>
              </a:spcBef>
              <a:buClr>
                <a:srgbClr val="C00000"/>
              </a:buClr>
              <a:buSzPct val="75000"/>
              <a:buFont typeface="Wingdings" panose="05000000000000000000" pitchFamily="2" charset="2"/>
              <a:buChar char="n"/>
              <a:defRPr/>
            </a:pPr>
            <a:r>
              <a:rPr lang="zh-TW" altLang="en-US" sz="2600" b="1">
                <a:solidFill>
                  <a:prstClr val="black"/>
                </a:solidFill>
                <a:latin typeface="微軟正黑體" panose="020B0604030504040204" pitchFamily="34" charset="-120"/>
                <a:ea typeface="微軟正黑體" panose="020B0604030504040204" pitchFamily="34" charset="-120"/>
              </a:rPr>
              <a:t>工程介面協調監造人辦理，專案管理</a:t>
            </a:r>
            <a:r>
              <a:rPr lang="zh-TW" altLang="en-US" sz="2600" b="1" smtClean="0">
                <a:solidFill>
                  <a:prstClr val="black"/>
                </a:solidFill>
                <a:latin typeface="微軟正黑體" panose="020B0604030504040204" pitchFamily="34" charset="-120"/>
                <a:ea typeface="微軟正黑體" panose="020B0604030504040204" pitchFamily="34" charset="-120"/>
              </a:rPr>
              <a:t>督導。</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algn="just">
              <a:spcBef>
                <a:spcPts val="1200"/>
              </a:spcBef>
              <a:buClr>
                <a:srgbClr val="C00000"/>
              </a:buClr>
              <a:buSzPct val="75000"/>
              <a:defRPr/>
            </a:pPr>
            <a:r>
              <a:rPr lang="en-US" altLang="zh-TW" sz="2600" b="1">
                <a:solidFill>
                  <a:srgbClr val="000099"/>
                </a:solidFill>
                <a:latin typeface="微軟正黑體" panose="020B0604030504040204" pitchFamily="34" charset="-120"/>
                <a:ea typeface="微軟正黑體" panose="020B0604030504040204" pitchFamily="34" charset="-120"/>
              </a:rPr>
              <a:t>107.3.31</a:t>
            </a:r>
            <a:r>
              <a:rPr lang="zh-TW" altLang="en-US" sz="2600" b="1">
                <a:solidFill>
                  <a:srgbClr val="000099"/>
                </a:solidFill>
                <a:latin typeface="微軟正黑體" panose="020B0604030504040204" pitchFamily="34" charset="-120"/>
                <a:ea typeface="微軟正黑體" panose="020B0604030504040204" pitchFamily="34" charset="-120"/>
              </a:rPr>
              <a:t>工程管字第</a:t>
            </a:r>
            <a:r>
              <a:rPr lang="en-US" altLang="zh-TW" sz="2600" b="1">
                <a:solidFill>
                  <a:srgbClr val="000099"/>
                </a:solidFill>
                <a:latin typeface="微軟正黑體" panose="020B0604030504040204" pitchFamily="34" charset="-120"/>
                <a:ea typeface="微軟正黑體" panose="020B0604030504040204" pitchFamily="34" charset="-120"/>
              </a:rPr>
              <a:t>10700099170</a:t>
            </a:r>
            <a:r>
              <a:rPr lang="zh-TW" altLang="en-US" sz="2600" b="1">
                <a:solidFill>
                  <a:srgbClr val="000099"/>
                </a:solidFill>
                <a:latin typeface="微軟正黑體" panose="020B0604030504040204" pitchFamily="34" charset="-120"/>
                <a:ea typeface="微軟正黑體" panose="020B0604030504040204" pitchFamily="34" charset="-120"/>
              </a:rPr>
              <a:t>號函修正「公有建築物施工階段契約約定權責分工表」</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附表一～附表四</a:t>
            </a:r>
            <a:r>
              <a:rPr lang="en-US" altLang="zh-TW" sz="2600" b="1" smtClean="0">
                <a:solidFill>
                  <a:srgbClr val="000099"/>
                </a:solidFill>
                <a:latin typeface="微軟正黑體" panose="020B0604030504040204" pitchFamily="34" charset="-120"/>
                <a:ea typeface="微軟正黑體" panose="020B0604030504040204" pitchFamily="34" charset="-120"/>
              </a:rPr>
              <a:t>)</a:t>
            </a:r>
          </a:p>
          <a:p>
            <a:pPr algn="just">
              <a:spcBef>
                <a:spcPts val="1200"/>
              </a:spcBef>
              <a:buClr>
                <a:srgbClr val="C00000"/>
              </a:buClr>
              <a:buSzPct val="75000"/>
              <a:defRPr/>
            </a:pPr>
            <a:r>
              <a:rPr lang="en-US" altLang="zh-TW" sz="26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111.09.22</a:t>
            </a:r>
            <a:r>
              <a:rPr lang="zh-TW" altLang="en-US" sz="26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工程</a:t>
            </a:r>
            <a:r>
              <a:rPr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管字</a:t>
            </a:r>
            <a:r>
              <a:rPr lang="zh-TW" altLang="en-US" sz="26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1110301004</a:t>
            </a:r>
            <a:r>
              <a:rPr lang="zh-TW" altLang="en-US" sz="26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號</a:t>
            </a:r>
            <a:r>
              <a:rPr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函修正「公有建築物施工階段契約約定權責分工表」</a:t>
            </a:r>
            <a:r>
              <a:rPr lang="en-US" altLang="zh-TW"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a:t>
            </a:r>
            <a:r>
              <a:rPr lang="zh-TW" altLang="en-US" sz="26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附表二、附表</a:t>
            </a:r>
            <a:r>
              <a:rPr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四</a:t>
            </a:r>
            <a:r>
              <a:rPr lang="en-US" altLang="zh-TW"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a:t>
            </a:r>
            <a:endParaRPr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endParaRPr>
          </a:p>
          <a:p>
            <a:pPr algn="just">
              <a:spcBef>
                <a:spcPts val="0"/>
              </a:spcBef>
              <a:buClr>
                <a:srgbClr val="003366"/>
              </a:buClr>
              <a:buSzPct val="75000"/>
              <a:defRPr/>
            </a:pP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6701212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119</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79512" y="116632"/>
            <a:ext cx="7056784" cy="83671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srgbClr val="0000FF"/>
                </a:solidFill>
                <a:latin typeface="微軟正黑體" panose="020B0604030504040204" pitchFamily="34" charset="-120"/>
              </a:rPr>
              <a:t>公共</a:t>
            </a:r>
            <a:r>
              <a:rPr lang="zh-TW" altLang="en-US" sz="2800" b="1">
                <a:solidFill>
                  <a:srgbClr val="0000FF"/>
                </a:solidFill>
                <a:latin typeface="微軟正黑體" panose="020B0604030504040204" pitchFamily="34" charset="-120"/>
              </a:rPr>
              <a:t>工程履約權責劃分</a:t>
            </a:r>
            <a:r>
              <a:rPr lang="zh-TW" altLang="en-US" sz="2800" b="1" smtClean="0">
                <a:solidFill>
                  <a:srgbClr val="0000FF"/>
                </a:solidFill>
                <a:latin typeface="微軟正黑體" panose="020B0604030504040204" pitchFamily="34" charset="-120"/>
              </a:rPr>
              <a:t>及管理</a:t>
            </a:r>
            <a:r>
              <a:rPr lang="zh-TW" altLang="en-US" sz="2800" b="1">
                <a:solidFill>
                  <a:srgbClr val="0000FF"/>
                </a:solidFill>
                <a:latin typeface="微軟正黑體" panose="020B0604030504040204" pitchFamily="34" charset="-120"/>
              </a:rPr>
              <a:t>應注意事項</a:t>
            </a:r>
            <a:endParaRPr lang="en-US" altLang="zh-TW" sz="2800" b="1">
              <a:solidFill>
                <a:srgbClr val="660033"/>
              </a:solidFill>
              <a:latin typeface="微軟正黑體" panose="020B0604030504040204" pitchFamily="34" charset="-120"/>
            </a:endParaRPr>
          </a:p>
        </p:txBody>
      </p:sp>
      <p:sp>
        <p:nvSpPr>
          <p:cNvPr id="6" name="Rectangle 3">
            <a:extLst/>
          </p:cNvPr>
          <p:cNvSpPr>
            <a:spLocks noChangeArrowheads="1"/>
          </p:cNvSpPr>
          <p:nvPr/>
        </p:nvSpPr>
        <p:spPr bwMode="auto">
          <a:xfrm>
            <a:off x="171176" y="1052736"/>
            <a:ext cx="8677151" cy="972107"/>
          </a:xfrm>
          <a:prstGeom prst="rect">
            <a:avLst/>
          </a:prstGeom>
          <a:noFill/>
          <a:ln w="9525">
            <a:noFill/>
            <a:miter lim="800000"/>
            <a:headEnd/>
            <a:tailEnd/>
          </a:ln>
          <a:effectLst/>
        </p:spPr>
        <p:txBody>
          <a:bodyPr/>
          <a:lstStyle/>
          <a:p>
            <a:pPr marL="285750" lvl="1" indent="-285750" algn="just">
              <a:spcBef>
                <a:spcPts val="0"/>
              </a:spcBef>
              <a:buClr>
                <a:srgbClr val="000099"/>
              </a:buClr>
              <a:buSzPct val="75000"/>
              <a:buFont typeface="Wingdings" panose="05000000000000000000" pitchFamily="2" charset="2"/>
              <a:buChar char="l"/>
              <a:defRPr/>
            </a:pPr>
            <a:r>
              <a:rPr lang="zh-TW" altLang="en-US" sz="2800" b="1" smtClean="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資料</a:t>
            </a:r>
            <a:r>
              <a:rPr lang="zh-TW" altLang="en-US" sz="2800"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網址</a:t>
            </a:r>
            <a:r>
              <a:rPr lang="zh-TW" altLang="en-US" sz="2800" b="1" dirty="0">
                <a:solidFill>
                  <a:srgbClr val="006600"/>
                </a:solidFill>
                <a:latin typeface="微軟正黑體" panose="020B0604030504040204" pitchFamily="34" charset="-120"/>
                <a:ea typeface="微軟正黑體" panose="020B0604030504040204" pitchFamily="34" charset="-120"/>
              </a:rPr>
              <a:t>：</a:t>
            </a:r>
            <a:r>
              <a:rPr lang="en-US" altLang="zh-TW" sz="2800" b="1" dirty="0">
                <a:solidFill>
                  <a:srgbClr val="006600"/>
                </a:solidFill>
                <a:latin typeface="微軟正黑體" panose="020B0604030504040204" pitchFamily="34" charset="-120"/>
                <a:ea typeface="微軟正黑體" panose="020B0604030504040204" pitchFamily="34" charset="-120"/>
              </a:rPr>
              <a:t>http:/www.pcc.gov.tw/</a:t>
            </a:r>
            <a:r>
              <a:rPr lang="zh-TW" altLang="en-US" sz="2800" b="1" dirty="0">
                <a:solidFill>
                  <a:srgbClr val="006600"/>
                </a:solidFill>
                <a:latin typeface="微軟正黑體" panose="020B0604030504040204" pitchFamily="34" charset="-120"/>
                <a:ea typeface="微軟正黑體" panose="020B0604030504040204" pitchFamily="34" charset="-120"/>
              </a:rPr>
              <a:t>工程管理</a:t>
            </a:r>
            <a:r>
              <a:rPr lang="en-US" altLang="zh-TW" sz="2800" b="1" dirty="0">
                <a:solidFill>
                  <a:srgbClr val="006600"/>
                </a:solidFill>
                <a:latin typeface="微軟正黑體" panose="020B0604030504040204" pitchFamily="34" charset="-120"/>
                <a:ea typeface="微軟正黑體" panose="020B0604030504040204" pitchFamily="34" charset="-120"/>
              </a:rPr>
              <a:t>/</a:t>
            </a:r>
            <a:r>
              <a:rPr lang="zh-TW" altLang="en-US" sz="2800" b="1" dirty="0">
                <a:solidFill>
                  <a:srgbClr val="006600"/>
                </a:solidFill>
                <a:latin typeface="微軟正黑體" panose="020B0604030504040204" pitchFamily="34" charset="-120"/>
                <a:ea typeface="微軟正黑體" panose="020B0604030504040204" pitchFamily="34" charset="-120"/>
              </a:rPr>
              <a:t>工程管理相關規定</a:t>
            </a:r>
            <a:r>
              <a:rPr lang="en-US" altLang="zh-TW" sz="2800" b="1" dirty="0">
                <a:solidFill>
                  <a:srgbClr val="006600"/>
                </a:solidFill>
                <a:latin typeface="微軟正黑體" panose="020B0604030504040204" pitchFamily="34" charset="-120"/>
                <a:ea typeface="微軟正黑體" panose="020B0604030504040204" pitchFamily="34" charset="-120"/>
              </a:rPr>
              <a:t>/</a:t>
            </a:r>
            <a:r>
              <a:rPr lang="zh-TW" altLang="en-US" sz="2800" b="1" dirty="0">
                <a:solidFill>
                  <a:srgbClr val="006600"/>
                </a:solidFill>
                <a:latin typeface="微軟正黑體" panose="020B0604030504040204" pitchFamily="34" charset="-120"/>
                <a:ea typeface="微軟正黑體" panose="020B0604030504040204" pitchFamily="34" charset="-120"/>
              </a:rPr>
              <a:t>行政規則</a:t>
            </a:r>
          </a:p>
        </p:txBody>
      </p:sp>
      <p:graphicFrame>
        <p:nvGraphicFramePr>
          <p:cNvPr id="3" name="表格 2"/>
          <p:cNvGraphicFramePr>
            <a:graphicFrameLocks noGrp="1"/>
          </p:cNvGraphicFramePr>
          <p:nvPr>
            <p:extLst/>
          </p:nvPr>
        </p:nvGraphicFramePr>
        <p:xfrm>
          <a:off x="395536" y="2124235"/>
          <a:ext cx="8200764" cy="3535680"/>
        </p:xfrm>
        <a:graphic>
          <a:graphicData uri="http://schemas.openxmlformats.org/drawingml/2006/table">
            <a:tbl>
              <a:tblPr firstRow="1" bandRow="1">
                <a:tableStyleId>{5940675A-B579-460E-94D1-54222C63F5DA}</a:tableStyleId>
              </a:tblPr>
              <a:tblGrid>
                <a:gridCol w="1836204"/>
                <a:gridCol w="6364560"/>
              </a:tblGrid>
              <a:tr h="423047">
                <a:tc rowSpan="2">
                  <a:txBody>
                    <a:bodyPr/>
                    <a:lstStyle/>
                    <a:p>
                      <a:r>
                        <a:rPr lang="zh-TW" altLang="en-US" sz="2600" b="1" smtClean="0">
                          <a:latin typeface="+mj-ea"/>
                          <a:ea typeface="+mj-ea"/>
                        </a:rPr>
                        <a:t>公共工程</a:t>
                      </a:r>
                      <a:endParaRPr lang="zh-TW" altLang="en-US" sz="2600" b="1">
                        <a:latin typeface="+mj-ea"/>
                        <a:ea typeface="+mj-ea"/>
                      </a:endParaRPr>
                    </a:p>
                  </a:txBody>
                  <a:tcPr anchor="ctr">
                    <a:blipFill>
                      <a:blip r:embed="rId3"/>
                      <a:tile tx="0" ty="0" sx="100000" sy="100000" flip="none" algn="tl"/>
                    </a:blipFill>
                  </a:tcPr>
                </a:tc>
                <a:tc>
                  <a:txBody>
                    <a:bodyPr/>
                    <a:lstStyle/>
                    <a:p>
                      <a:r>
                        <a:rPr lang="zh-TW" altLang="en-US" sz="2600" b="1" smtClean="0">
                          <a:solidFill>
                            <a:srgbClr val="000099"/>
                          </a:solidFill>
                          <a:latin typeface="+mj-ea"/>
                          <a:ea typeface="+mj-ea"/>
                        </a:rPr>
                        <a:t>公共工程施工階段契約約定權責分工表</a:t>
                      </a:r>
                      <a:r>
                        <a:rPr lang="en-US" altLang="zh-TW" sz="2600" b="1" smtClean="0">
                          <a:solidFill>
                            <a:srgbClr val="000099"/>
                          </a:solidFill>
                          <a:latin typeface="+mj-ea"/>
                          <a:ea typeface="+mj-ea"/>
                        </a:rPr>
                        <a:t>(</a:t>
                      </a:r>
                      <a:r>
                        <a:rPr lang="zh-TW" altLang="en-US" sz="2600" b="1" smtClean="0">
                          <a:solidFill>
                            <a:srgbClr val="C00000"/>
                          </a:solidFill>
                          <a:latin typeface="+mj-ea"/>
                          <a:ea typeface="+mj-ea"/>
                        </a:rPr>
                        <a:t>有</a:t>
                      </a:r>
                      <a:r>
                        <a:rPr lang="zh-TW" altLang="en-US" sz="2600" b="1" smtClean="0">
                          <a:solidFill>
                            <a:srgbClr val="000099"/>
                          </a:solidFill>
                          <a:latin typeface="+mj-ea"/>
                          <a:ea typeface="+mj-ea"/>
                        </a:rPr>
                        <a:t>委託專案管理廠商，附表一</a:t>
                      </a:r>
                      <a:r>
                        <a:rPr lang="en-US" altLang="zh-TW" sz="2600" b="1" smtClean="0">
                          <a:solidFill>
                            <a:srgbClr val="000099"/>
                          </a:solidFill>
                          <a:latin typeface="+mj-ea"/>
                          <a:ea typeface="+mj-ea"/>
                        </a:rPr>
                        <a:t>)</a:t>
                      </a:r>
                      <a:endParaRPr lang="zh-TW" altLang="en-US" sz="2600" b="1">
                        <a:solidFill>
                          <a:srgbClr val="000099"/>
                        </a:solidFill>
                        <a:latin typeface="+mj-ea"/>
                        <a:ea typeface="+mj-ea"/>
                      </a:endParaRPr>
                    </a:p>
                  </a:txBody>
                  <a:tcPr anchor="ctr">
                    <a:solidFill>
                      <a:schemeClr val="bg2">
                        <a:lumMod val="90000"/>
                      </a:schemeClr>
                    </a:solidFill>
                  </a:tcPr>
                </a:tc>
              </a:tr>
              <a:tr h="423047">
                <a:tc vMerge="1">
                  <a:txBody>
                    <a:bodyPr/>
                    <a:lstStyle/>
                    <a:p>
                      <a:endParaRPr lang="zh-TW" altLang="en-US" sz="2600">
                        <a:latin typeface="+mj-ea"/>
                        <a:ea typeface="+mj-ea"/>
                      </a:endParaRPr>
                    </a:p>
                  </a:txBody>
                  <a:tcPr/>
                </a:tc>
                <a:tc>
                  <a:txBody>
                    <a:bodyPr/>
                    <a:lstStyle/>
                    <a:p>
                      <a:r>
                        <a:rPr lang="zh-TW" altLang="en-US" sz="2600" b="1" smtClean="0">
                          <a:solidFill>
                            <a:srgbClr val="000099"/>
                          </a:solidFill>
                          <a:latin typeface="+mj-ea"/>
                          <a:ea typeface="+mj-ea"/>
                        </a:rPr>
                        <a:t>公共工程施工階段契約約定權責分工表</a:t>
                      </a:r>
                      <a:r>
                        <a:rPr lang="en-US" altLang="zh-TW" sz="2600" b="1" smtClean="0">
                          <a:solidFill>
                            <a:srgbClr val="000099"/>
                          </a:solidFill>
                          <a:latin typeface="+mj-ea"/>
                          <a:ea typeface="+mj-ea"/>
                        </a:rPr>
                        <a:t>(</a:t>
                      </a:r>
                      <a:r>
                        <a:rPr kumimoji="0" lang="zh-TW" altLang="en-US" sz="2600" b="1" kern="1200" smtClean="0">
                          <a:solidFill>
                            <a:srgbClr val="C00000"/>
                          </a:solidFill>
                          <a:latin typeface="+mj-ea"/>
                          <a:ea typeface="+mj-ea"/>
                          <a:cs typeface="+mn-cs"/>
                        </a:rPr>
                        <a:t>無</a:t>
                      </a:r>
                      <a:r>
                        <a:rPr lang="zh-TW" altLang="en-US" sz="2600" b="1" smtClean="0">
                          <a:solidFill>
                            <a:srgbClr val="000099"/>
                          </a:solidFill>
                          <a:latin typeface="+mj-ea"/>
                          <a:ea typeface="+mj-ea"/>
                        </a:rPr>
                        <a:t>委託專案管理廠商，附表二</a:t>
                      </a:r>
                      <a:r>
                        <a:rPr lang="en-US" altLang="zh-TW" sz="2600" b="1" smtClean="0">
                          <a:solidFill>
                            <a:srgbClr val="000099"/>
                          </a:solidFill>
                          <a:latin typeface="+mj-ea"/>
                          <a:ea typeface="+mj-ea"/>
                        </a:rPr>
                        <a:t>)</a:t>
                      </a:r>
                      <a:endParaRPr lang="zh-TW" altLang="en-US" sz="2600" b="1">
                        <a:solidFill>
                          <a:srgbClr val="000099"/>
                        </a:solidFill>
                        <a:latin typeface="+mj-ea"/>
                        <a:ea typeface="+mj-ea"/>
                      </a:endParaRPr>
                    </a:p>
                  </a:txBody>
                  <a:tcPr anchor="ctr">
                    <a:solidFill>
                      <a:schemeClr val="bg2">
                        <a:lumMod val="90000"/>
                      </a:schemeClr>
                    </a:solidFill>
                  </a:tcPr>
                </a:tc>
              </a:tr>
              <a:tr h="423047">
                <a:tc rowSpan="2">
                  <a:txBody>
                    <a:bodyPr/>
                    <a:lstStyle/>
                    <a:p>
                      <a:r>
                        <a:rPr lang="zh-TW" altLang="en-US" sz="2600" b="1" smtClean="0">
                          <a:latin typeface="+mj-ea"/>
                          <a:ea typeface="+mj-ea"/>
                        </a:rPr>
                        <a:t>公有建築物</a:t>
                      </a:r>
                      <a:endParaRPr lang="zh-TW" altLang="en-US" sz="2600" b="1">
                        <a:latin typeface="+mj-ea"/>
                        <a:ea typeface="+mj-ea"/>
                      </a:endParaRPr>
                    </a:p>
                  </a:txBody>
                  <a:tcPr anchor="ctr">
                    <a:blipFill>
                      <a:blip r:embed="rId3"/>
                      <a:tile tx="0" ty="0" sx="100000" sy="100000" flip="none" algn="tl"/>
                    </a:blipFill>
                  </a:tcPr>
                </a:tc>
                <a:tc>
                  <a:txBody>
                    <a:bodyPr/>
                    <a:lstStyle/>
                    <a:p>
                      <a:r>
                        <a:rPr lang="zh-TW" altLang="en-US" sz="2600" b="1" smtClean="0">
                          <a:solidFill>
                            <a:srgbClr val="000099"/>
                          </a:solidFill>
                          <a:latin typeface="+mj-ea"/>
                          <a:ea typeface="+mj-ea"/>
                        </a:rPr>
                        <a:t>公有建築物施工階段契約約定權責分工表</a:t>
                      </a:r>
                      <a:r>
                        <a:rPr lang="en-US" altLang="zh-TW" sz="2600" b="1" smtClean="0">
                          <a:solidFill>
                            <a:srgbClr val="000099"/>
                          </a:solidFill>
                          <a:latin typeface="+mj-ea"/>
                          <a:ea typeface="+mj-ea"/>
                        </a:rPr>
                        <a:t>(</a:t>
                      </a:r>
                      <a:r>
                        <a:rPr kumimoji="0" lang="zh-TW" altLang="en-US" sz="2600" b="1" kern="1200" smtClean="0">
                          <a:solidFill>
                            <a:srgbClr val="C00000"/>
                          </a:solidFill>
                          <a:latin typeface="+mj-ea"/>
                          <a:ea typeface="+mj-ea"/>
                          <a:cs typeface="+mn-cs"/>
                        </a:rPr>
                        <a:t>有</a:t>
                      </a:r>
                      <a:r>
                        <a:rPr lang="zh-TW" altLang="en-US" sz="2600" b="1" smtClean="0">
                          <a:solidFill>
                            <a:srgbClr val="000099"/>
                          </a:solidFill>
                          <a:latin typeface="+mj-ea"/>
                          <a:ea typeface="+mj-ea"/>
                        </a:rPr>
                        <a:t>委託專案管理廠商，附表三</a:t>
                      </a:r>
                      <a:r>
                        <a:rPr lang="en-US" altLang="zh-TW" sz="2600" b="1" smtClean="0">
                          <a:solidFill>
                            <a:srgbClr val="000099"/>
                          </a:solidFill>
                          <a:latin typeface="+mj-ea"/>
                          <a:ea typeface="+mj-ea"/>
                        </a:rPr>
                        <a:t>)</a:t>
                      </a:r>
                      <a:endParaRPr lang="zh-TW" altLang="en-US" sz="2600" b="1">
                        <a:solidFill>
                          <a:srgbClr val="000099"/>
                        </a:solidFill>
                        <a:latin typeface="+mj-ea"/>
                        <a:ea typeface="+mj-ea"/>
                      </a:endParaRPr>
                    </a:p>
                  </a:txBody>
                  <a:tcPr anchor="ctr">
                    <a:solidFill>
                      <a:schemeClr val="bg2">
                        <a:lumMod val="90000"/>
                      </a:schemeClr>
                    </a:solidFill>
                  </a:tcPr>
                </a:tc>
              </a:tr>
              <a:tr h="423047">
                <a:tc vMerge="1">
                  <a:txBody>
                    <a:bodyPr/>
                    <a:lstStyle/>
                    <a:p>
                      <a:endParaRPr lang="zh-TW" altLang="en-US" sz="2600">
                        <a:latin typeface="+mj-ea"/>
                        <a:ea typeface="+mj-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2600" b="1" kern="1200" smtClean="0">
                          <a:solidFill>
                            <a:srgbClr val="000099"/>
                          </a:solidFill>
                          <a:latin typeface="+mj-ea"/>
                          <a:ea typeface="+mn-ea"/>
                          <a:cs typeface="+mn-cs"/>
                        </a:rPr>
                        <a:t>公有建築物施工階段契約約定權責分工表</a:t>
                      </a:r>
                      <a:r>
                        <a:rPr kumimoji="0" lang="en-US" altLang="zh-TW" sz="2600" b="1" kern="1200" smtClean="0">
                          <a:solidFill>
                            <a:srgbClr val="000099"/>
                          </a:solidFill>
                          <a:latin typeface="+mj-ea"/>
                          <a:ea typeface="+mn-ea"/>
                          <a:cs typeface="+mn-cs"/>
                        </a:rPr>
                        <a:t>(</a:t>
                      </a:r>
                      <a:r>
                        <a:rPr kumimoji="0" lang="zh-TW" altLang="en-US" sz="2600" b="1" kern="1200" smtClean="0">
                          <a:solidFill>
                            <a:srgbClr val="C00000"/>
                          </a:solidFill>
                          <a:latin typeface="+mj-ea"/>
                          <a:ea typeface="+mj-ea"/>
                          <a:cs typeface="+mn-cs"/>
                        </a:rPr>
                        <a:t>無</a:t>
                      </a:r>
                      <a:r>
                        <a:rPr kumimoji="0" lang="zh-TW" altLang="en-US" sz="2600" b="1" kern="1200" smtClean="0">
                          <a:solidFill>
                            <a:srgbClr val="000099"/>
                          </a:solidFill>
                          <a:latin typeface="+mj-ea"/>
                          <a:ea typeface="+mn-ea"/>
                          <a:cs typeface="+mn-cs"/>
                        </a:rPr>
                        <a:t>委託專案管理廠商，附表四</a:t>
                      </a:r>
                      <a:r>
                        <a:rPr kumimoji="0" lang="en-US" altLang="zh-TW" sz="2600" b="1" kern="1200" smtClean="0">
                          <a:solidFill>
                            <a:srgbClr val="000099"/>
                          </a:solidFill>
                          <a:latin typeface="+mj-ea"/>
                          <a:ea typeface="+mn-ea"/>
                          <a:cs typeface="+mn-cs"/>
                        </a:rPr>
                        <a:t>)</a:t>
                      </a:r>
                      <a:endParaRPr lang="zh-TW" altLang="en-US" sz="2600" b="1">
                        <a:solidFill>
                          <a:srgbClr val="000099"/>
                        </a:solidFill>
                        <a:latin typeface="+mj-ea"/>
                        <a:ea typeface="+mj-ea"/>
                      </a:endParaRPr>
                    </a:p>
                  </a:txBody>
                  <a:tcPr anchor="ctr">
                    <a:solidFill>
                      <a:schemeClr val="bg2">
                        <a:lumMod val="90000"/>
                      </a:schemeClr>
                    </a:solidFill>
                  </a:tcPr>
                </a:tc>
              </a:tr>
            </a:tbl>
          </a:graphicData>
        </a:graphic>
      </p:graphicFrame>
    </p:spTree>
    <p:extLst>
      <p:ext uri="{BB962C8B-B14F-4D97-AF65-F5344CB8AC3E}">
        <p14:creationId xmlns:p14="http://schemas.microsoft.com/office/powerpoint/2010/main" val="170803353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Rectangle 2">
            <a:extLst/>
          </p:cNvPr>
          <p:cNvSpPr>
            <a:spLocks noGrp="1" noChangeArrowheads="1"/>
          </p:cNvSpPr>
          <p:nvPr>
            <p:ph type="title"/>
          </p:nvPr>
        </p:nvSpPr>
        <p:spPr>
          <a:xfrm>
            <a:off x="431800" y="441325"/>
            <a:ext cx="5184775" cy="636588"/>
          </a:xfrm>
        </p:spPr>
        <p:txBody>
          <a:bodyPr/>
          <a:lstStyle/>
          <a:p>
            <a:pPr algn="just">
              <a:defRPr/>
            </a:pPr>
            <a:r>
              <a:rPr lang="zh-TW" altLang="en-US" sz="3400" dirty="0">
                <a:solidFill>
                  <a:srgbClr val="003399"/>
                </a:solidFill>
                <a:latin typeface="微軟正黑體" panose="020B0604030504040204" pitchFamily="34" charset="-120"/>
                <a:ea typeface="微軟正黑體" panose="020B0604030504040204" pitchFamily="34" charset="-120"/>
              </a:rPr>
              <a:t>施工階段權責分工表</a:t>
            </a:r>
            <a:r>
              <a:rPr lang="en-US" altLang="zh-TW" sz="2400" dirty="0">
                <a:solidFill>
                  <a:srgbClr val="660033"/>
                </a:solidFill>
                <a:latin typeface="微軟正黑體" panose="020B0604030504040204" pitchFamily="34" charset="-120"/>
                <a:ea typeface="微軟正黑體" panose="020B0604030504040204" pitchFamily="34" charset="-120"/>
              </a:rPr>
              <a:t>(</a:t>
            </a:r>
            <a:r>
              <a:rPr lang="zh-TW" altLang="en-US" sz="2400" dirty="0">
                <a:solidFill>
                  <a:srgbClr val="660033"/>
                </a:solidFill>
                <a:latin typeface="微軟正黑體" panose="020B0604030504040204" pitchFamily="34" charset="-120"/>
                <a:ea typeface="微軟正黑體" panose="020B0604030504040204" pitchFamily="34" charset="-120"/>
              </a:rPr>
              <a:t>續</a:t>
            </a:r>
            <a:r>
              <a:rPr lang="en-US" altLang="zh-TW" sz="2400" dirty="0">
                <a:solidFill>
                  <a:srgbClr val="660033"/>
                </a:solidFill>
                <a:latin typeface="微軟正黑體" panose="020B0604030504040204" pitchFamily="34" charset="-120"/>
                <a:ea typeface="微軟正黑體" panose="020B0604030504040204" pitchFamily="34" charset="-120"/>
              </a:rPr>
              <a:t>)</a:t>
            </a:r>
          </a:p>
        </p:txBody>
      </p:sp>
      <p:graphicFrame>
        <p:nvGraphicFramePr>
          <p:cNvPr id="3" name="表格 2">
            <a:extLst/>
          </p:cNvPr>
          <p:cNvGraphicFramePr>
            <a:graphicFrameLocks noGrp="1"/>
          </p:cNvGraphicFramePr>
          <p:nvPr/>
        </p:nvGraphicFramePr>
        <p:xfrm>
          <a:off x="250825" y="1196975"/>
          <a:ext cx="8605838" cy="5424487"/>
        </p:xfrm>
        <a:graphic>
          <a:graphicData uri="http://schemas.openxmlformats.org/drawingml/2006/table">
            <a:tbl>
              <a:tblPr/>
              <a:tblGrid>
                <a:gridCol w="988979">
                  <a:extLst>
                    <a:ext uri="{9D8B030D-6E8A-4147-A177-3AD203B41FA5}"/>
                  </a:extLst>
                </a:gridCol>
                <a:gridCol w="7616859">
                  <a:extLst>
                    <a:ext uri="{9D8B030D-6E8A-4147-A177-3AD203B41FA5}"/>
                  </a:extLst>
                </a:gridCol>
              </a:tblGrid>
              <a:tr h="488055">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名詞</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定義</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626280">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辦理</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負責執行相關工作事項，製作相關文件以供審核，並針對審核意見辦理後續工作。</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37073">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協辦</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協助辦理相關工作事項。</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674147">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監督</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督促辦理者執行工作，及檢視其辦理情形，如發現有未符合契約與規範之處，並予以糾正。</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37073">
                <a:tc>
                  <a:txBody>
                    <a:bodyPr/>
                    <a:lstStyle/>
                    <a:p>
                      <a:pPr algn="ctr">
                        <a:spcAft>
                          <a:spcPts val="0"/>
                        </a:spcAft>
                      </a:pPr>
                      <a:r>
                        <a:rPr lang="zh-TW" sz="2000" b="1" kern="100" spc="50">
                          <a:solidFill>
                            <a:srgbClr val="000099"/>
                          </a:solidFill>
                          <a:effectLst/>
                          <a:latin typeface="微軟正黑體" panose="020B0604030504040204" pitchFamily="34" charset="-120"/>
                          <a:ea typeface="微軟正黑體" panose="020B0604030504040204" pitchFamily="34" charset="-120"/>
                        </a:rPr>
                        <a:t>督導</a:t>
                      </a:r>
                      <a:endParaRPr lang="zh-TW" sz="2000" b="1" kern="10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督促並指導辦理者依契約及規範執行工作。</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939419">
                <a:tc>
                  <a:txBody>
                    <a:bodyPr/>
                    <a:lstStyle/>
                    <a:p>
                      <a:pPr algn="ctr">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審查</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檢查辦理者之工作執行情形，檢視送審資料是否符合契約與規範提出處置意見，要求辦理者修正或將檢視結果提供核定者（或審定者）決策之參考。</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674147">
                <a:tc>
                  <a:txBody>
                    <a:bodyPr/>
                    <a:lstStyle/>
                    <a:p>
                      <a:pPr algn="ctr">
                        <a:spcAft>
                          <a:spcPts val="0"/>
                        </a:spcAft>
                      </a:pPr>
                      <a:r>
                        <a:rPr lang="zh-TW" sz="2000" b="1" kern="100" spc="50">
                          <a:solidFill>
                            <a:srgbClr val="000099"/>
                          </a:solidFill>
                          <a:effectLst/>
                          <a:latin typeface="微軟正黑體" panose="020B0604030504040204" pitchFamily="34" charset="-120"/>
                          <a:ea typeface="微軟正黑體" panose="020B0604030504040204" pitchFamily="34" charset="-120"/>
                        </a:rPr>
                        <a:t>審定</a:t>
                      </a:r>
                      <a:endParaRPr lang="zh-TW" sz="2000" b="1" kern="100">
                        <a:solidFill>
                          <a:srgbClr val="000099"/>
                        </a:solidFill>
                        <a:effectLst/>
                        <a:latin typeface="微軟正黑體" panose="020B0604030504040204" pitchFamily="34" charset="-120"/>
                        <a:ea typeface="微軟正黑體" panose="020B0604030504040204" pitchFamily="34" charset="-120"/>
                      </a:endParaRPr>
                    </a:p>
                    <a:p>
                      <a:pPr algn="ctr">
                        <a:spcAft>
                          <a:spcPts val="0"/>
                        </a:spcAft>
                      </a:pPr>
                      <a:r>
                        <a:rPr lang="zh-TW" sz="2000" b="1" kern="100" spc="50">
                          <a:solidFill>
                            <a:srgbClr val="000099"/>
                          </a:solidFill>
                          <a:effectLst/>
                          <a:latin typeface="微軟正黑體" panose="020B0604030504040204" pitchFamily="34" charset="-120"/>
                          <a:ea typeface="微軟正黑體" panose="020B0604030504040204" pitchFamily="34" charset="-120"/>
                        </a:rPr>
                        <a:t>（複核）</a:t>
                      </a:r>
                      <a:endParaRPr lang="zh-TW" sz="2000" b="1" kern="10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檢視並就技術部分確認辦理者之工作成果或送審資料是否符合契約與規範，將結果提供主辦機關備查或核定。</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011220">
                <a:tc>
                  <a:txBody>
                    <a:bodyPr/>
                    <a:lstStyle/>
                    <a:p>
                      <a:pPr algn="ctr">
                        <a:spcAft>
                          <a:spcPts val="0"/>
                        </a:spcAft>
                      </a:pPr>
                      <a:r>
                        <a:rPr lang="zh-TW" sz="2000" b="1" kern="100" spc="50" dirty="0">
                          <a:solidFill>
                            <a:srgbClr val="660033"/>
                          </a:solidFill>
                          <a:effectLst/>
                          <a:latin typeface="微軟正黑體" panose="020B0604030504040204" pitchFamily="34" charset="-120"/>
                          <a:ea typeface="微軟正黑體" panose="020B0604030504040204" pitchFamily="34" charset="-120"/>
                        </a:rPr>
                        <a:t>核定</a:t>
                      </a:r>
                      <a:endParaRPr lang="zh-TW" sz="2000" b="1" kern="100" dirty="0">
                        <a:solidFill>
                          <a:srgbClr val="660033"/>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660033"/>
                          </a:solidFill>
                          <a:effectLst/>
                          <a:latin typeface="微軟正黑體" panose="020B0604030504040204" pitchFamily="34" charset="-120"/>
                          <a:ea typeface="微軟正黑體" panose="020B0604030504040204" pitchFamily="34" charset="-120"/>
                        </a:rPr>
                        <a:t>主辦機關：</a:t>
                      </a:r>
                      <a:r>
                        <a:rPr lang="zh-TW" sz="2000" b="1" u="sng" kern="100" spc="50" dirty="0">
                          <a:solidFill>
                            <a:srgbClr val="660033"/>
                          </a:solidFill>
                          <a:effectLst/>
                          <a:latin typeface="微軟正黑體" panose="020B0604030504040204" pitchFamily="34" charset="-120"/>
                          <a:ea typeface="微軟正黑體" panose="020B0604030504040204" pitchFamily="34" charset="-120"/>
                        </a:rPr>
                        <a:t>對於辦理單位、審查或審定單位之陳報事項作成</a:t>
                      </a:r>
                      <a:r>
                        <a:rPr lang="zh-TW" sz="2000" b="1" u="sng" kern="100" spc="50" dirty="0" smtClean="0">
                          <a:solidFill>
                            <a:srgbClr val="660033"/>
                          </a:solidFill>
                          <a:effectLst/>
                          <a:latin typeface="微軟正黑體" panose="020B0604030504040204" pitchFamily="34" charset="-120"/>
                          <a:ea typeface="微軟正黑體" panose="020B0604030504040204" pitchFamily="34" charset="-120"/>
                        </a:rPr>
                        <a:t>決定</a:t>
                      </a:r>
                      <a:r>
                        <a:rPr lang="zh-TW" altLang="en-US" sz="2000" b="1" u="sng" kern="100" spc="50" dirty="0" smtClean="0">
                          <a:solidFill>
                            <a:srgbClr val="660033"/>
                          </a:solidFill>
                          <a:effectLst/>
                          <a:latin typeface="微軟正黑體" panose="020B0604030504040204" pitchFamily="34" charset="-120"/>
                          <a:ea typeface="微軟正黑體" panose="020B0604030504040204" pitchFamily="34" charset="-120"/>
                        </a:rPr>
                        <a:t>。</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其他單位：審查或審定辦理者之工作成果或送審資料是否符合契約與規範，作成決定並將決定送主辦機關備查。</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37073">
                <a:tc>
                  <a:txBody>
                    <a:bodyPr/>
                    <a:lstStyle/>
                    <a:p>
                      <a:pPr algn="ctr">
                        <a:spcAft>
                          <a:spcPts val="0"/>
                        </a:spcAft>
                      </a:pPr>
                      <a:r>
                        <a:rPr lang="zh-TW" sz="2000" b="1" kern="100" spc="50">
                          <a:solidFill>
                            <a:srgbClr val="000099"/>
                          </a:solidFill>
                          <a:effectLst/>
                          <a:latin typeface="微軟正黑體" panose="020B0604030504040204" pitchFamily="34" charset="-120"/>
                          <a:ea typeface="微軟正黑體" panose="020B0604030504040204" pitchFamily="34" charset="-120"/>
                        </a:rPr>
                        <a:t>備查</a:t>
                      </a:r>
                      <a:endParaRPr lang="zh-TW" sz="2000" b="1" kern="10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TW" sz="2000" b="1" kern="100" spc="50" dirty="0">
                          <a:solidFill>
                            <a:srgbClr val="000099"/>
                          </a:solidFill>
                          <a:effectLst/>
                          <a:latin typeface="微軟正黑體" panose="020B0604030504040204" pitchFamily="34" charset="-120"/>
                          <a:ea typeface="微軟正黑體" panose="020B0604030504040204" pitchFamily="34" charset="-120"/>
                        </a:rPr>
                        <a:t>收執存查或</a:t>
                      </a:r>
                      <a:r>
                        <a:rPr lang="zh-TW" sz="2000" b="1" kern="100" spc="50" dirty="0" smtClean="0">
                          <a:solidFill>
                            <a:srgbClr val="000099"/>
                          </a:solidFill>
                          <a:effectLst/>
                          <a:latin typeface="微軟正黑體" panose="020B0604030504040204" pitchFamily="34" charset="-120"/>
                          <a:ea typeface="微軟正黑體" panose="020B0604030504040204" pitchFamily="34" charset="-120"/>
                        </a:rPr>
                        <a:t>核</a:t>
                      </a:r>
                      <a:r>
                        <a:rPr lang="zh-TW" altLang="en-US" sz="2000" b="1" kern="100" spc="50" dirty="0" smtClean="0">
                          <a:solidFill>
                            <a:srgbClr val="000099"/>
                          </a:solidFill>
                          <a:effectLst/>
                          <a:latin typeface="微軟正黑體" panose="020B0604030504040204" pitchFamily="34" charset="-120"/>
                          <a:ea typeface="微軟正黑體" panose="020B0604030504040204" pitchFamily="34" charset="-120"/>
                        </a:rPr>
                        <a:t>定</a:t>
                      </a:r>
                      <a:r>
                        <a:rPr lang="zh-TW" sz="2000" b="1" kern="100" spc="50" dirty="0" smtClean="0">
                          <a:solidFill>
                            <a:srgbClr val="000099"/>
                          </a:solidFill>
                          <a:effectLst/>
                          <a:latin typeface="微軟正黑體" panose="020B0604030504040204" pitchFamily="34" charset="-120"/>
                          <a:ea typeface="微軟正黑體" panose="020B0604030504040204" pitchFamily="34" charset="-120"/>
                        </a:rPr>
                        <a:t>後</a:t>
                      </a:r>
                      <a:r>
                        <a:rPr lang="zh-TW" sz="2000" b="1" kern="100" spc="50" dirty="0">
                          <a:solidFill>
                            <a:srgbClr val="000099"/>
                          </a:solidFill>
                          <a:effectLst/>
                          <a:latin typeface="微軟正黑體" panose="020B0604030504040204" pitchFamily="34" charset="-120"/>
                          <a:ea typeface="微軟正黑體" panose="020B0604030504040204" pitchFamily="34" charset="-120"/>
                        </a:rPr>
                        <a:t>收執存查。</a:t>
                      </a:r>
                      <a:endParaRPr lang="zh-TW" sz="2000" b="1" kern="100" dirty="0">
                        <a:solidFill>
                          <a:srgbClr val="000099"/>
                        </a:solidFill>
                        <a:effectLst/>
                        <a:latin typeface="微軟正黑體" panose="020B0604030504040204" pitchFamily="34" charset="-120"/>
                        <a:ea typeface="微軟正黑體" panose="020B0604030504040204" pitchFamily="34" charset="-120"/>
                      </a:endParaRPr>
                    </a:p>
                  </a:txBody>
                  <a:tcPr marL="17783" marR="177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359197606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121</a:t>
            </a:fld>
            <a:endParaRPr lang="en-US" altLang="zh-TW" sz="1400" smtClean="0">
              <a:solidFill>
                <a:srgbClr val="AD1F1F"/>
              </a:solidFill>
              <a:latin typeface="Times New Roman" panose="02020603050405020304" pitchFamily="18" charset="0"/>
            </a:endParaRPr>
          </a:p>
        </p:txBody>
      </p:sp>
      <p:sp>
        <p:nvSpPr>
          <p:cNvPr id="8" name="Rectangle 2">
            <a:extLst/>
          </p:cNvPr>
          <p:cNvSpPr>
            <a:spLocks noGrp="1" noChangeArrowheads="1"/>
          </p:cNvSpPr>
          <p:nvPr>
            <p:ph type="title"/>
          </p:nvPr>
        </p:nvSpPr>
        <p:spPr>
          <a:xfrm>
            <a:off x="611560" y="404664"/>
            <a:ext cx="7776864" cy="599505"/>
          </a:xfrm>
          <a:solidFill>
            <a:srgbClr val="000066"/>
          </a:solidFill>
        </p:spPr>
        <p:txBody>
          <a:bodyPr>
            <a:normAutofit/>
          </a:bodyPr>
          <a:lstStyle/>
          <a:p>
            <a:pPr algn="ctr" eaLnBrk="1" hangingPunct="1">
              <a:defRPr/>
            </a:pPr>
            <a:r>
              <a:rPr lang="zh-TW" altLang="en-US" sz="3000" b="1">
                <a:solidFill>
                  <a:schemeClr val="bg1"/>
                </a:solidFill>
                <a:effectLst/>
                <a:latin typeface="+mj-ea"/>
              </a:rPr>
              <a:t>施工階段契約約定權責分工</a:t>
            </a:r>
            <a:r>
              <a:rPr lang="zh-TW" altLang="en-US" sz="3000" b="1" smtClean="0">
                <a:solidFill>
                  <a:schemeClr val="bg1"/>
                </a:solidFill>
                <a:effectLst/>
                <a:latin typeface="+mj-ea"/>
              </a:rPr>
              <a:t>表</a:t>
            </a:r>
            <a:r>
              <a:rPr lang="en-US" altLang="zh-TW" sz="2800" b="1" smtClean="0">
                <a:solidFill>
                  <a:srgbClr val="FFFF00"/>
                </a:solidFill>
                <a:effectLst/>
                <a:latin typeface="+mj-ea"/>
              </a:rPr>
              <a:t>(</a:t>
            </a:r>
            <a:r>
              <a:rPr lang="zh-TW" altLang="en-US" sz="2800" b="1" smtClean="0">
                <a:solidFill>
                  <a:srgbClr val="FFFF00"/>
                </a:solidFill>
                <a:effectLst/>
                <a:latin typeface="+mj-ea"/>
              </a:rPr>
              <a:t>例，有</a:t>
            </a:r>
            <a:r>
              <a:rPr lang="en-US" altLang="zh-TW" sz="2800" b="1" smtClean="0">
                <a:solidFill>
                  <a:srgbClr val="FFFF00"/>
                </a:solidFill>
                <a:effectLst/>
                <a:latin typeface="+mj-ea"/>
              </a:rPr>
              <a:t>PCM)</a:t>
            </a:r>
            <a:endParaRPr lang="zh-TW" altLang="en-US" sz="2800" b="1" dirty="0">
              <a:solidFill>
                <a:srgbClr val="FFFF00"/>
              </a:solidFill>
              <a:effectLst/>
              <a:latin typeface="+mj-ea"/>
            </a:endParaRPr>
          </a:p>
        </p:txBody>
      </p:sp>
      <p:pic>
        <p:nvPicPr>
          <p:cNvPr id="3" name="圖片 2"/>
          <p:cNvPicPr>
            <a:picLocks noChangeAspect="1"/>
          </p:cNvPicPr>
          <p:nvPr/>
        </p:nvPicPr>
        <p:blipFill>
          <a:blip r:embed="rId3"/>
          <a:stretch>
            <a:fillRect/>
          </a:stretch>
        </p:blipFill>
        <p:spPr>
          <a:xfrm>
            <a:off x="323528" y="1124744"/>
            <a:ext cx="8496944" cy="5600803"/>
          </a:xfrm>
          <a:prstGeom prst="rect">
            <a:avLst/>
          </a:prstGeom>
          <a:ln>
            <a:solidFill>
              <a:srgbClr val="000066"/>
            </a:solidFill>
          </a:ln>
        </p:spPr>
      </p:pic>
      <p:sp>
        <p:nvSpPr>
          <p:cNvPr id="2" name="矩形 1"/>
          <p:cNvSpPr/>
          <p:nvPr/>
        </p:nvSpPr>
        <p:spPr>
          <a:xfrm>
            <a:off x="683568" y="4149080"/>
            <a:ext cx="4752528"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0383776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122</a:t>
            </a:fld>
            <a:endParaRPr lang="en-US" altLang="zh-TW" sz="1400" smtClean="0">
              <a:solidFill>
                <a:srgbClr val="AD1F1F"/>
              </a:solidFill>
              <a:latin typeface="Times New Roman" panose="02020603050405020304" pitchFamily="18" charset="0"/>
            </a:endParaRPr>
          </a:p>
        </p:txBody>
      </p:sp>
      <p:sp>
        <p:nvSpPr>
          <p:cNvPr id="8" name="Rectangle 2">
            <a:extLst/>
          </p:cNvPr>
          <p:cNvSpPr>
            <a:spLocks noGrp="1" noChangeArrowheads="1"/>
          </p:cNvSpPr>
          <p:nvPr>
            <p:ph type="title"/>
          </p:nvPr>
        </p:nvSpPr>
        <p:spPr>
          <a:xfrm>
            <a:off x="611560" y="404664"/>
            <a:ext cx="7776864" cy="599505"/>
          </a:xfrm>
          <a:solidFill>
            <a:srgbClr val="000066"/>
          </a:solidFill>
        </p:spPr>
        <p:txBody>
          <a:bodyPr>
            <a:normAutofit/>
          </a:bodyPr>
          <a:lstStyle/>
          <a:p>
            <a:pPr algn="ctr" eaLnBrk="1" hangingPunct="1">
              <a:defRPr/>
            </a:pPr>
            <a:r>
              <a:rPr lang="zh-TW" altLang="en-US" sz="3000" b="1">
                <a:solidFill>
                  <a:schemeClr val="bg1"/>
                </a:solidFill>
                <a:effectLst/>
                <a:latin typeface="+mj-ea"/>
              </a:rPr>
              <a:t>施工階段契約約定權責分工</a:t>
            </a:r>
            <a:r>
              <a:rPr lang="zh-TW" altLang="en-US" sz="3000" b="1" smtClean="0">
                <a:solidFill>
                  <a:schemeClr val="bg1"/>
                </a:solidFill>
                <a:effectLst/>
                <a:latin typeface="+mj-ea"/>
              </a:rPr>
              <a:t>表</a:t>
            </a:r>
            <a:r>
              <a:rPr lang="en-US" altLang="zh-TW" sz="2800" b="1" smtClean="0">
                <a:solidFill>
                  <a:srgbClr val="FFFF00"/>
                </a:solidFill>
                <a:effectLst/>
                <a:latin typeface="+mj-ea"/>
              </a:rPr>
              <a:t>(</a:t>
            </a:r>
            <a:r>
              <a:rPr lang="zh-TW" altLang="en-US" sz="2800" b="1" smtClean="0">
                <a:solidFill>
                  <a:srgbClr val="FFFF00"/>
                </a:solidFill>
                <a:effectLst/>
                <a:latin typeface="+mj-ea"/>
              </a:rPr>
              <a:t>例，無</a:t>
            </a:r>
            <a:r>
              <a:rPr lang="en-US" altLang="zh-TW" sz="2800" b="1" smtClean="0">
                <a:solidFill>
                  <a:srgbClr val="FFFF00"/>
                </a:solidFill>
                <a:effectLst/>
                <a:latin typeface="+mj-ea"/>
              </a:rPr>
              <a:t>PCM)</a:t>
            </a:r>
            <a:endParaRPr lang="zh-TW" altLang="en-US" sz="2800" b="1" dirty="0">
              <a:solidFill>
                <a:srgbClr val="FFFF00"/>
              </a:solidFill>
              <a:effectLst/>
              <a:latin typeface="+mj-ea"/>
            </a:endParaRPr>
          </a:p>
        </p:txBody>
      </p:sp>
      <p:pic>
        <p:nvPicPr>
          <p:cNvPr id="2" name="圖片 1"/>
          <p:cNvPicPr>
            <a:picLocks noChangeAspect="1"/>
          </p:cNvPicPr>
          <p:nvPr/>
        </p:nvPicPr>
        <p:blipFill>
          <a:blip r:embed="rId3"/>
          <a:stretch>
            <a:fillRect/>
          </a:stretch>
        </p:blipFill>
        <p:spPr>
          <a:xfrm>
            <a:off x="971600" y="1124743"/>
            <a:ext cx="7992888" cy="5646873"/>
          </a:xfrm>
          <a:prstGeom prst="rect">
            <a:avLst/>
          </a:prstGeom>
          <a:ln>
            <a:solidFill>
              <a:srgbClr val="800000"/>
            </a:solidFill>
          </a:ln>
        </p:spPr>
      </p:pic>
      <p:sp>
        <p:nvSpPr>
          <p:cNvPr id="6" name="矩形 5"/>
          <p:cNvSpPr/>
          <p:nvPr/>
        </p:nvSpPr>
        <p:spPr>
          <a:xfrm>
            <a:off x="1331640" y="4149080"/>
            <a:ext cx="4176464"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94261415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123</a:t>
            </a:fld>
            <a:endParaRPr lang="en-US" altLang="zh-TW" sz="1400">
              <a:solidFill>
                <a:srgbClr val="AD1F1F"/>
              </a:solidFill>
              <a:latin typeface="Times New Roman" panose="02020603050405020304" pitchFamily="18" charset="0"/>
            </a:endParaRPr>
          </a:p>
        </p:txBody>
      </p:sp>
      <p:sp>
        <p:nvSpPr>
          <p:cNvPr id="4" name="Rectangle 3"/>
          <p:cNvSpPr>
            <a:spLocks noGrp="1" noChangeArrowheads="1"/>
          </p:cNvSpPr>
          <p:nvPr>
            <p:ph sz="half" idx="1"/>
          </p:nvPr>
        </p:nvSpPr>
        <p:spPr>
          <a:xfrm>
            <a:off x="323528" y="1156237"/>
            <a:ext cx="8640960" cy="5565237"/>
          </a:xfrm>
        </p:spPr>
        <p:txBody>
          <a:bodyPr/>
          <a:lstStyle/>
          <a:p>
            <a:pPr marL="0" indent="358775" eaLnBrk="1" hangingPunct="1">
              <a:spcBef>
                <a:spcPts val="1200"/>
              </a:spcBef>
              <a:spcAft>
                <a:spcPts val="0"/>
              </a:spcAft>
              <a:buClrTx/>
              <a:buNone/>
              <a:defRPr/>
            </a:pPr>
            <a:r>
              <a:rPr lang="zh-TW" altLang="en-US" b="1">
                <a:solidFill>
                  <a:srgbClr val="0000FF"/>
                </a:solidFill>
                <a:latin typeface="微軟正黑體" panose="020B0604030504040204" pitchFamily="34" charset="-120"/>
              </a:rPr>
              <a:t>進度管理之目的，係為確保工程在契約工期內，完成契約圖說、施工規範所規定的品質</a:t>
            </a:r>
            <a:r>
              <a:rPr lang="zh-TW" altLang="en-US" b="1" smtClean="0">
                <a:solidFill>
                  <a:srgbClr val="0000FF"/>
                </a:solidFill>
                <a:latin typeface="微軟正黑體" panose="020B0604030504040204" pitchFamily="34" charset="-120"/>
              </a:rPr>
              <a:t>。</a:t>
            </a:r>
            <a:endParaRPr lang="en-US" altLang="zh-TW" b="1" smtClean="0">
              <a:solidFill>
                <a:srgbClr val="0000FF"/>
              </a:solidFill>
              <a:latin typeface="微軟正黑體" panose="020B0604030504040204" pitchFamily="34" charset="-120"/>
            </a:endParaRPr>
          </a:p>
          <a:p>
            <a:pPr marL="0" indent="358775" algn="just" eaLnBrk="1" hangingPunct="1">
              <a:spcBef>
                <a:spcPts val="1200"/>
              </a:spcBef>
              <a:spcAft>
                <a:spcPts val="0"/>
              </a:spcAft>
              <a:buClrTx/>
              <a:buNone/>
              <a:defRPr/>
            </a:pPr>
            <a:r>
              <a:rPr lang="zh-TW" altLang="en-US" b="1">
                <a:solidFill>
                  <a:schemeClr val="tx1"/>
                </a:solidFill>
                <a:latin typeface="微軟正黑體" panose="020B0604030504040204" pitchFamily="34" charset="-120"/>
              </a:rPr>
              <a:t>為協助機關及廠商落實施工進度管控，工程會已</a:t>
            </a:r>
            <a:r>
              <a:rPr lang="zh-TW" altLang="en-US" b="1" smtClean="0">
                <a:solidFill>
                  <a:schemeClr val="tx1"/>
                </a:solidFill>
                <a:latin typeface="微軟正黑體" panose="020B0604030504040204" pitchFamily="34" charset="-120"/>
              </a:rPr>
              <a:t>結合專案</a:t>
            </a:r>
            <a:r>
              <a:rPr lang="zh-TW" altLang="en-US" b="1">
                <a:solidFill>
                  <a:schemeClr val="tx1"/>
                </a:solidFill>
                <a:latin typeface="微軟正黑體" panose="020B0604030504040204" pitchFamily="34" charset="-120"/>
              </a:rPr>
              <a:t>管理理念</a:t>
            </a:r>
            <a:r>
              <a:rPr lang="zh-TW" altLang="en-US" b="1" smtClean="0">
                <a:solidFill>
                  <a:schemeClr val="tx1"/>
                </a:solidFill>
                <a:latin typeface="微軟正黑體" panose="020B0604030504040204" pitchFamily="34" charset="-120"/>
              </a:rPr>
              <a:t>，於</a:t>
            </a:r>
            <a:r>
              <a:rPr lang="en-US" altLang="zh-TW" b="1" smtClean="0">
                <a:solidFill>
                  <a:schemeClr val="tx1"/>
                </a:solidFill>
                <a:latin typeface="微軟正黑體" panose="020B0604030504040204" pitchFamily="34" charset="-120"/>
              </a:rPr>
              <a:t>105</a:t>
            </a:r>
            <a:r>
              <a:rPr lang="zh-TW" altLang="en-US" b="1" smtClean="0">
                <a:solidFill>
                  <a:schemeClr val="tx1"/>
                </a:solidFill>
                <a:latin typeface="微軟正黑體" panose="020B0604030504040204" pitchFamily="34" charset="-120"/>
              </a:rPr>
              <a:t>年</a:t>
            </a:r>
            <a:r>
              <a:rPr lang="en-US" altLang="zh-TW" b="1" smtClean="0">
                <a:solidFill>
                  <a:schemeClr val="tx1"/>
                </a:solidFill>
                <a:latin typeface="微軟正黑體" panose="020B0604030504040204" pitchFamily="34" charset="-120"/>
              </a:rPr>
              <a:t>4</a:t>
            </a:r>
            <a:r>
              <a:rPr lang="zh-TW" altLang="en-US" b="1" smtClean="0">
                <a:solidFill>
                  <a:schemeClr val="tx1"/>
                </a:solidFill>
                <a:latin typeface="微軟正黑體" panose="020B0604030504040204" pitchFamily="34" charset="-120"/>
              </a:rPr>
              <a:t>月</a:t>
            </a:r>
            <a:r>
              <a:rPr lang="en-US" altLang="zh-TW" b="1" smtClean="0">
                <a:solidFill>
                  <a:schemeClr val="tx1"/>
                </a:solidFill>
                <a:latin typeface="微軟正黑體" panose="020B0604030504040204" pitchFamily="34" charset="-120"/>
              </a:rPr>
              <a:t>22</a:t>
            </a:r>
            <a:r>
              <a:rPr lang="zh-TW" altLang="en-US" b="1" smtClean="0">
                <a:solidFill>
                  <a:schemeClr val="tx1"/>
                </a:solidFill>
                <a:latin typeface="微軟正黑體" panose="020B0604030504040204" pitchFamily="34" charset="-120"/>
              </a:rPr>
              <a:t>日</a:t>
            </a:r>
            <a:r>
              <a:rPr lang="zh-TW" altLang="en-US" b="1">
                <a:solidFill>
                  <a:schemeClr val="tx1"/>
                </a:solidFill>
                <a:latin typeface="微軟正黑體" panose="020B0604030504040204" pitchFamily="34" charset="-120"/>
              </a:rPr>
              <a:t>工程管字第</a:t>
            </a:r>
            <a:r>
              <a:rPr lang="en-US" altLang="zh-TW" b="1">
                <a:solidFill>
                  <a:schemeClr val="tx1"/>
                </a:solidFill>
                <a:latin typeface="微軟正黑體" panose="020B0604030504040204" pitchFamily="34" charset="-120"/>
              </a:rPr>
              <a:t>10500124350</a:t>
            </a:r>
            <a:r>
              <a:rPr lang="zh-TW" altLang="en-US" b="1">
                <a:solidFill>
                  <a:schemeClr val="tx1"/>
                </a:solidFill>
                <a:latin typeface="微軟正黑體" panose="020B0604030504040204" pitchFamily="34" charset="-120"/>
              </a:rPr>
              <a:t>號函訂定</a:t>
            </a:r>
            <a:r>
              <a:rPr lang="zh-TW" altLang="en-US" b="1" u="sng">
                <a:solidFill>
                  <a:srgbClr val="006600"/>
                </a:solidFill>
                <a:uFill>
                  <a:solidFill>
                    <a:srgbClr val="FF0000"/>
                  </a:solidFill>
                </a:uFill>
                <a:latin typeface="微軟正黑體" panose="020B0604030504040204" pitchFamily="34" charset="-120"/>
              </a:rPr>
              <a:t>「公共工程</a:t>
            </a:r>
            <a:r>
              <a:rPr lang="zh-TW" altLang="en-US" b="1" u="sng" smtClean="0">
                <a:solidFill>
                  <a:srgbClr val="006600"/>
                </a:solidFill>
                <a:uFill>
                  <a:solidFill>
                    <a:srgbClr val="FF0000"/>
                  </a:solidFill>
                </a:uFill>
                <a:latin typeface="微軟正黑體" panose="020B0604030504040204" pitchFamily="34" charset="-120"/>
              </a:rPr>
              <a:t>施工</a:t>
            </a:r>
            <a:r>
              <a:rPr lang="zh-TW" altLang="en-US" b="1" u="sng">
                <a:solidFill>
                  <a:srgbClr val="006600"/>
                </a:solidFill>
                <a:uFill>
                  <a:solidFill>
                    <a:srgbClr val="FF0000"/>
                  </a:solidFill>
                </a:uFill>
                <a:latin typeface="微軟正黑體" panose="020B0604030504040204" pitchFamily="34" charset="-120"/>
              </a:rPr>
              <a:t>進度管理作業參考要項」</a:t>
            </a:r>
            <a:r>
              <a:rPr lang="zh-TW" altLang="en-US" b="1">
                <a:solidFill>
                  <a:schemeClr val="tx1"/>
                </a:solidFill>
                <a:latin typeface="微軟正黑體" panose="020B0604030504040204" pitchFamily="34" charset="-120"/>
              </a:rPr>
              <a:t>，包含主文、流程圖、對照表</a:t>
            </a:r>
            <a:r>
              <a:rPr lang="zh-TW" altLang="en-US" b="1" smtClean="0">
                <a:solidFill>
                  <a:schemeClr val="tx1"/>
                </a:solidFill>
                <a:latin typeface="微軟正黑體" panose="020B0604030504040204" pitchFamily="34" charset="-120"/>
              </a:rPr>
              <a:t>，說明</a:t>
            </a:r>
            <a:r>
              <a:rPr lang="zh-TW" altLang="en-US" b="1">
                <a:solidFill>
                  <a:schemeClr val="tx1"/>
                </a:solidFill>
                <a:latin typeface="微軟正黑體" panose="020B0604030504040204" pitchFamily="34" charset="-120"/>
              </a:rPr>
              <a:t>進度及成本（</a:t>
            </a:r>
            <a:r>
              <a:rPr lang="en-US" altLang="zh-TW" b="1">
                <a:solidFill>
                  <a:schemeClr val="tx1"/>
                </a:solidFill>
                <a:latin typeface="微軟正黑體" panose="020B0604030504040204" pitchFamily="34" charset="-120"/>
              </a:rPr>
              <a:t>S </a:t>
            </a:r>
            <a:r>
              <a:rPr lang="zh-TW" altLang="en-US" b="1">
                <a:solidFill>
                  <a:schemeClr val="tx1"/>
                </a:solidFill>
                <a:latin typeface="微軟正黑體" panose="020B0604030504040204" pitchFamily="34" charset="-120"/>
              </a:rPr>
              <a:t>曲線）資料提送、審查、更新、預測</a:t>
            </a:r>
            <a:r>
              <a:rPr lang="zh-TW" altLang="en-US" b="1" smtClean="0">
                <a:solidFill>
                  <a:schemeClr val="tx1"/>
                </a:solidFill>
                <a:latin typeface="微軟正黑體" panose="020B0604030504040204" pitchFamily="34" charset="-120"/>
              </a:rPr>
              <a:t>及修訂</a:t>
            </a:r>
            <a:r>
              <a:rPr lang="zh-TW" altLang="en-US" b="1">
                <a:solidFill>
                  <a:schemeClr val="tx1"/>
                </a:solidFill>
                <a:latin typeface="微軟正黑體" panose="020B0604030504040204" pitchFamily="34" charset="-120"/>
              </a:rPr>
              <a:t>作業之辦理程序及對應契約約定，已初步建立進度</a:t>
            </a:r>
            <a:r>
              <a:rPr lang="zh-TW" altLang="en-US" b="1" smtClean="0">
                <a:solidFill>
                  <a:schemeClr val="tx1"/>
                </a:solidFill>
                <a:latin typeface="微軟正黑體" panose="020B0604030504040204" pitchFamily="34" charset="-120"/>
              </a:rPr>
              <a:t>管理</a:t>
            </a:r>
            <a:r>
              <a:rPr lang="zh-TW" altLang="en-US" b="1">
                <a:solidFill>
                  <a:schemeClr val="tx1"/>
                </a:solidFill>
                <a:latin typeface="微軟正黑體" panose="020B0604030504040204" pitchFamily="34" charset="-120"/>
              </a:rPr>
              <a:t>作業流程、提出共通語言、律定工作事項</a:t>
            </a:r>
            <a:r>
              <a:rPr lang="zh-TW" altLang="en-US" b="1" smtClean="0">
                <a:solidFill>
                  <a:schemeClr val="tx1"/>
                </a:solidFill>
                <a:latin typeface="微軟正黑體" panose="020B0604030504040204" pitchFamily="34" charset="-120"/>
              </a:rPr>
              <a:t>。</a:t>
            </a:r>
            <a:endParaRPr lang="en-US" altLang="zh-TW" b="1" smtClean="0">
              <a:solidFill>
                <a:schemeClr val="tx1"/>
              </a:solidFill>
              <a:latin typeface="微軟正黑體" panose="020B0604030504040204" pitchFamily="34" charset="-120"/>
            </a:endParaRPr>
          </a:p>
          <a:p>
            <a:pPr marL="0" indent="0" algn="just" eaLnBrk="1" hangingPunct="1">
              <a:spcBef>
                <a:spcPts val="1200"/>
              </a:spcBef>
              <a:spcAft>
                <a:spcPts val="0"/>
              </a:spcAft>
              <a:buClrTx/>
              <a:buNone/>
              <a:defRPr/>
            </a:pPr>
            <a:r>
              <a:rPr lang="zh-TW" altLang="en-US" sz="2400" b="1" smtClean="0">
                <a:solidFill>
                  <a:srgbClr val="000066"/>
                </a:solidFill>
                <a:latin typeface="微軟正黑體" panose="020B0604030504040204" pitchFamily="34" charset="-120"/>
              </a:rPr>
              <a:t>「公共</a:t>
            </a:r>
            <a:r>
              <a:rPr lang="zh-TW" altLang="en-US" sz="2400" b="1">
                <a:solidFill>
                  <a:srgbClr val="000066"/>
                </a:solidFill>
                <a:latin typeface="微軟正黑體" panose="020B0604030504040204" pitchFamily="34" charset="-120"/>
              </a:rPr>
              <a:t>工程施工進度管理作業參考要項</a:t>
            </a:r>
            <a:r>
              <a:rPr lang="zh-TW" altLang="en-US" sz="2400" b="1" smtClean="0">
                <a:solidFill>
                  <a:srgbClr val="000066"/>
                </a:solidFill>
                <a:latin typeface="微軟正黑體" panose="020B0604030504040204" pitchFamily="34" charset="-120"/>
              </a:rPr>
              <a:t>」</a:t>
            </a:r>
            <a:r>
              <a:rPr lang="zh-TW" altLang="en-US" sz="2400" b="1" smtClean="0">
                <a:solidFill>
                  <a:srgbClr val="C00000"/>
                </a:solidFill>
                <a:latin typeface="微軟正黑體" panose="020B0604030504040204" pitchFamily="34" charset="-120"/>
              </a:rPr>
              <a:t>下載路徑</a:t>
            </a:r>
            <a:r>
              <a:rPr lang="zh-TW" altLang="en-US" sz="2400" b="1" smtClean="0">
                <a:solidFill>
                  <a:srgbClr val="000066"/>
                </a:solidFill>
                <a:latin typeface="微軟正黑體" panose="020B0604030504040204" pitchFamily="34" charset="-120"/>
              </a:rPr>
              <a:t>：</a:t>
            </a:r>
            <a:endParaRPr lang="en-US" altLang="zh-TW" sz="2400" b="1" smtClean="0">
              <a:solidFill>
                <a:srgbClr val="000066"/>
              </a:solidFill>
              <a:latin typeface="微軟正黑體" panose="020B0604030504040204" pitchFamily="34" charset="-120"/>
            </a:endParaRPr>
          </a:p>
          <a:p>
            <a:pPr marL="0" indent="0" algn="just" eaLnBrk="1" hangingPunct="1">
              <a:spcBef>
                <a:spcPts val="0"/>
              </a:spcBef>
              <a:spcAft>
                <a:spcPts val="0"/>
              </a:spcAft>
              <a:buClrTx/>
              <a:buNone/>
              <a:defRPr/>
            </a:pPr>
            <a:r>
              <a:rPr lang="zh-TW" altLang="en-US" sz="2400" b="1" smtClean="0">
                <a:solidFill>
                  <a:srgbClr val="0000FF"/>
                </a:solidFill>
                <a:latin typeface="微軟正黑體" panose="020B0604030504040204" pitchFamily="34" charset="-120"/>
              </a:rPr>
              <a:t>工程會首頁</a:t>
            </a:r>
            <a:r>
              <a:rPr lang="en-US" altLang="zh-TW" sz="2400" b="1" smtClean="0">
                <a:solidFill>
                  <a:srgbClr val="0000FF"/>
                </a:solidFill>
                <a:latin typeface="微軟正黑體" panose="020B0604030504040204" pitchFamily="34" charset="-120"/>
              </a:rPr>
              <a:t>/</a:t>
            </a:r>
            <a:r>
              <a:rPr lang="zh-TW" altLang="en-US" sz="2400" b="1" smtClean="0">
                <a:solidFill>
                  <a:srgbClr val="0000FF"/>
                </a:solidFill>
                <a:latin typeface="微軟正黑體" panose="020B0604030504040204" pitchFamily="34" charset="-120"/>
              </a:rPr>
              <a:t>工程管理</a:t>
            </a:r>
            <a:r>
              <a:rPr lang="en-US" altLang="zh-TW" sz="2400" b="1" smtClean="0">
                <a:solidFill>
                  <a:srgbClr val="0000FF"/>
                </a:solidFill>
                <a:latin typeface="微軟正黑體" panose="020B0604030504040204" pitchFamily="34" charset="-120"/>
              </a:rPr>
              <a:t>/</a:t>
            </a:r>
            <a:r>
              <a:rPr lang="zh-TW" altLang="en-US" sz="2400" b="1" smtClean="0">
                <a:solidFill>
                  <a:srgbClr val="0000FF"/>
                </a:solidFill>
                <a:latin typeface="微軟正黑體" panose="020B0604030504040204" pitchFamily="34" charset="-120"/>
              </a:rPr>
              <a:t>工程</a:t>
            </a:r>
            <a:r>
              <a:rPr lang="zh-TW" altLang="en-US" sz="2400" b="1">
                <a:solidFill>
                  <a:srgbClr val="0000FF"/>
                </a:solidFill>
                <a:latin typeface="微軟正黑體" panose="020B0604030504040204" pitchFamily="34" charset="-120"/>
              </a:rPr>
              <a:t>管理相關</a:t>
            </a:r>
            <a:r>
              <a:rPr lang="zh-TW" altLang="en-US" sz="2400" b="1" smtClean="0">
                <a:solidFill>
                  <a:srgbClr val="0000FF"/>
                </a:solidFill>
                <a:latin typeface="微軟正黑體" panose="020B0604030504040204" pitchFamily="34" charset="-120"/>
              </a:rPr>
              <a:t>規定</a:t>
            </a:r>
            <a:r>
              <a:rPr lang="en-US" altLang="zh-TW" sz="2400" b="1" smtClean="0">
                <a:solidFill>
                  <a:srgbClr val="0000FF"/>
                </a:solidFill>
                <a:latin typeface="微軟正黑體" panose="020B0604030504040204" pitchFamily="34" charset="-120"/>
              </a:rPr>
              <a:t>/</a:t>
            </a:r>
            <a:r>
              <a:rPr lang="zh-TW" altLang="en-US" sz="2400" b="1" smtClean="0">
                <a:solidFill>
                  <a:srgbClr val="0000FF"/>
                </a:solidFill>
                <a:latin typeface="微軟正黑體" panose="020B0604030504040204" pitchFamily="34" charset="-120"/>
              </a:rPr>
              <a:t>行政規則</a:t>
            </a:r>
            <a:r>
              <a:rPr lang="en-US" altLang="zh-TW" sz="2400" b="1" smtClean="0">
                <a:solidFill>
                  <a:srgbClr val="0000FF"/>
                </a:solidFill>
                <a:latin typeface="微軟正黑體" panose="020B0604030504040204" pitchFamily="34" charset="-120"/>
              </a:rPr>
              <a:t>/105.04.22 </a:t>
            </a:r>
            <a:r>
              <a:rPr lang="zh-TW" altLang="en-US" sz="2400" b="1">
                <a:solidFill>
                  <a:srgbClr val="0000FF"/>
                </a:solidFill>
                <a:latin typeface="微軟正黑體" panose="020B0604030504040204" pitchFamily="34" charset="-120"/>
              </a:rPr>
              <a:t>公共工程施工進度管理作業參考要項</a:t>
            </a:r>
          </a:p>
        </p:txBody>
      </p:sp>
      <p:sp>
        <p:nvSpPr>
          <p:cNvPr id="6" name="書卷 (水平) 5">
            <a:extLst>
              <a:ext uri="{FF2B5EF4-FFF2-40B4-BE49-F238E27FC236}"/>
            </a:extLst>
          </p:cNvPr>
          <p:cNvSpPr/>
          <p:nvPr/>
        </p:nvSpPr>
        <p:spPr>
          <a:xfrm>
            <a:off x="1619672" y="116632"/>
            <a:ext cx="5904656" cy="100811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latin typeface="微軟正黑體" panose="020B0604030504040204" pitchFamily="34" charset="-120"/>
              </a:rPr>
              <a:t>一、工程</a:t>
            </a:r>
            <a:r>
              <a:rPr lang="zh-TW" altLang="en-US" sz="3200" b="1">
                <a:solidFill>
                  <a:srgbClr val="100278"/>
                </a:solidFill>
                <a:latin typeface="微軟正黑體" panose="020B0604030504040204" pitchFamily="34" charset="-120"/>
              </a:rPr>
              <a:t>進度</a:t>
            </a:r>
            <a:r>
              <a:rPr lang="zh-TW" altLang="en-US" sz="3200" b="1" smtClean="0">
                <a:solidFill>
                  <a:srgbClr val="100278"/>
                </a:solidFill>
                <a:latin typeface="微軟正黑體" panose="020B0604030504040204" pitchFamily="34" charset="-120"/>
              </a:rPr>
              <a:t>管理</a:t>
            </a:r>
            <a:r>
              <a:rPr lang="zh-TW" altLang="en-US" sz="3200" b="1">
                <a:solidFill>
                  <a:srgbClr val="100278"/>
                </a:solidFill>
                <a:latin typeface="微軟正黑體" panose="020B0604030504040204" pitchFamily="34" charset="-120"/>
              </a:rPr>
              <a:t>與</a:t>
            </a:r>
            <a:r>
              <a:rPr lang="zh-TW" altLang="en-US" sz="3200" b="1" smtClean="0">
                <a:solidFill>
                  <a:srgbClr val="100278"/>
                </a:solidFill>
                <a:latin typeface="微軟正黑體" panose="020B0604030504040204" pitchFamily="34" charset="-120"/>
              </a:rPr>
              <a:t>案例</a:t>
            </a:r>
            <a:r>
              <a:rPr lang="zh-TW" altLang="en-US" sz="3200" b="1">
                <a:solidFill>
                  <a:srgbClr val="100278"/>
                </a:solidFill>
                <a:latin typeface="微軟正黑體" panose="020B0604030504040204" pitchFamily="34" charset="-120"/>
              </a:rPr>
              <a:t>解析</a:t>
            </a:r>
            <a:endParaRPr lang="zh-TW" altLang="en-US" sz="32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370271753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124</a:t>
            </a:fld>
            <a:endParaRPr lang="en-US" altLang="zh-TW" sz="140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619672" y="116632"/>
            <a:ext cx="5904656" cy="1008112"/>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latin typeface="微軟正黑體" panose="020B0604030504040204" pitchFamily="34" charset="-120"/>
              </a:rPr>
              <a:t>一、工程</a:t>
            </a:r>
            <a:r>
              <a:rPr lang="zh-TW" altLang="en-US" sz="3200" b="1">
                <a:solidFill>
                  <a:srgbClr val="100278"/>
                </a:solidFill>
                <a:latin typeface="微軟正黑體" panose="020B0604030504040204" pitchFamily="34" charset="-120"/>
              </a:rPr>
              <a:t>進度</a:t>
            </a:r>
            <a:r>
              <a:rPr lang="zh-TW" altLang="en-US" sz="3200" b="1" smtClean="0">
                <a:solidFill>
                  <a:srgbClr val="100278"/>
                </a:solidFill>
                <a:latin typeface="微軟正黑體" panose="020B0604030504040204" pitchFamily="34" charset="-120"/>
              </a:rPr>
              <a:t>管理</a:t>
            </a:r>
            <a:r>
              <a:rPr lang="zh-TW" altLang="en-US" sz="3200" b="1">
                <a:solidFill>
                  <a:srgbClr val="100278"/>
                </a:solidFill>
                <a:latin typeface="微軟正黑體" panose="020B0604030504040204" pitchFamily="34" charset="-120"/>
              </a:rPr>
              <a:t>與</a:t>
            </a:r>
            <a:r>
              <a:rPr lang="zh-TW" altLang="en-US" sz="3200" b="1" smtClean="0">
                <a:solidFill>
                  <a:srgbClr val="100278"/>
                </a:solidFill>
                <a:latin typeface="微軟正黑體" panose="020B0604030504040204" pitchFamily="34" charset="-120"/>
              </a:rPr>
              <a:t>案例</a:t>
            </a:r>
            <a:r>
              <a:rPr lang="zh-TW" altLang="en-US" sz="3200" b="1">
                <a:solidFill>
                  <a:srgbClr val="100278"/>
                </a:solidFill>
                <a:latin typeface="微軟正黑體" panose="020B0604030504040204" pitchFamily="34" charset="-120"/>
              </a:rPr>
              <a:t>解析</a:t>
            </a:r>
            <a:endParaRPr lang="zh-TW" altLang="en-US" sz="3200" b="1" dirty="0">
              <a:solidFill>
                <a:srgbClr val="100278"/>
              </a:solidFill>
              <a:latin typeface="微軟正黑體" panose="020B0604030504040204" pitchFamily="34" charset="-120"/>
            </a:endParaRPr>
          </a:p>
        </p:txBody>
      </p:sp>
      <p:sp>
        <p:nvSpPr>
          <p:cNvPr id="4" name="Rectangle 3"/>
          <p:cNvSpPr>
            <a:spLocks noGrp="1" noChangeArrowheads="1"/>
          </p:cNvSpPr>
          <p:nvPr>
            <p:ph sz="half" idx="1"/>
          </p:nvPr>
        </p:nvSpPr>
        <p:spPr>
          <a:xfrm>
            <a:off x="323528" y="1156237"/>
            <a:ext cx="8640960" cy="2056739"/>
          </a:xfrm>
        </p:spPr>
        <p:txBody>
          <a:bodyPr/>
          <a:lstStyle/>
          <a:p>
            <a:pPr marL="0" indent="358775" algn="just" eaLnBrk="1" hangingPunct="1">
              <a:spcBef>
                <a:spcPts val="1200"/>
              </a:spcBef>
              <a:spcAft>
                <a:spcPts val="0"/>
              </a:spcAft>
              <a:buClrTx/>
              <a:buNone/>
              <a:defRPr/>
            </a:pPr>
            <a:r>
              <a:rPr lang="zh-TW" altLang="en-US" b="1">
                <a:solidFill>
                  <a:schemeClr val="tx1"/>
                </a:solidFill>
                <a:latin typeface="微軟正黑體" panose="020B0604030504040204" pitchFamily="34" charset="-120"/>
              </a:rPr>
              <a:t>在工程管理實務上因進度管理不善而導致履約爭議</a:t>
            </a:r>
            <a:r>
              <a:rPr lang="zh-TW" altLang="en-US" b="1" smtClean="0">
                <a:solidFill>
                  <a:schemeClr val="tx1"/>
                </a:solidFill>
                <a:latin typeface="微軟正黑體" panose="020B0604030504040204" pitchFamily="34" charset="-120"/>
              </a:rPr>
              <a:t>之案件</a:t>
            </a:r>
            <a:r>
              <a:rPr lang="zh-TW" altLang="en-US" b="1">
                <a:solidFill>
                  <a:schemeClr val="tx1"/>
                </a:solidFill>
                <a:latin typeface="微軟正黑體" panose="020B0604030504040204" pitchFamily="34" charset="-120"/>
              </a:rPr>
              <a:t>層出不窮，因此，為降低工程進度落後的發生機率</a:t>
            </a:r>
            <a:r>
              <a:rPr lang="zh-TW" altLang="en-US" b="1" smtClean="0">
                <a:solidFill>
                  <a:schemeClr val="tx1"/>
                </a:solidFill>
                <a:latin typeface="微軟正黑體" panose="020B0604030504040204" pitchFamily="34" charset="-120"/>
              </a:rPr>
              <a:t>，</a:t>
            </a:r>
            <a:r>
              <a:rPr lang="zh-TW" altLang="en-US" b="1" u="sng">
                <a:solidFill>
                  <a:srgbClr val="006600"/>
                </a:solidFill>
                <a:uFill>
                  <a:solidFill>
                    <a:srgbClr val="FF0000"/>
                  </a:solidFill>
                </a:uFill>
                <a:latin typeface="微軟正黑體" panose="020B0604030504040204" pitchFamily="34" charset="-120"/>
              </a:rPr>
              <a:t>進度管理人員應在施工前、施工中採取必要的措施，以減少造成進度落後發生的機會</a:t>
            </a:r>
            <a:r>
              <a:rPr lang="zh-TW" altLang="en-US" b="1" smtClean="0">
                <a:solidFill>
                  <a:schemeClr val="tx1"/>
                </a:solidFill>
                <a:latin typeface="微軟正黑體" panose="020B0604030504040204" pitchFamily="34" charset="-120"/>
              </a:rPr>
              <a:t>。</a:t>
            </a:r>
            <a:endParaRPr lang="en-US" altLang="zh-TW" b="1" smtClean="0">
              <a:solidFill>
                <a:schemeClr val="tx1"/>
              </a:solidFill>
              <a:latin typeface="微軟正黑體" panose="020B0604030504040204" pitchFamily="34" charset="-120"/>
            </a:endParaRPr>
          </a:p>
          <a:p>
            <a:pPr marL="0" indent="0" algn="just" eaLnBrk="1" hangingPunct="1">
              <a:spcBef>
                <a:spcPts val="1200"/>
              </a:spcBef>
              <a:spcAft>
                <a:spcPts val="0"/>
              </a:spcAft>
              <a:buClrTx/>
              <a:buNone/>
              <a:defRPr/>
            </a:pPr>
            <a:endParaRPr lang="en-US" altLang="zh-TW" sz="2400"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83299099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125</a:t>
            </a:fld>
            <a:endParaRPr lang="en-US" altLang="zh-TW" sz="1400">
              <a:solidFill>
                <a:srgbClr val="AD1F1F"/>
              </a:solidFill>
              <a:latin typeface="Times New Roman" panose="02020603050405020304" pitchFamily="18" charset="0"/>
            </a:endParaRPr>
          </a:p>
        </p:txBody>
      </p:sp>
      <p:pic>
        <p:nvPicPr>
          <p:cNvPr id="6" name="圖片 5"/>
          <p:cNvPicPr>
            <a:picLocks noChangeAspect="1"/>
          </p:cNvPicPr>
          <p:nvPr/>
        </p:nvPicPr>
        <p:blipFill>
          <a:blip r:embed="rId3"/>
          <a:stretch>
            <a:fillRect/>
          </a:stretch>
        </p:blipFill>
        <p:spPr>
          <a:xfrm>
            <a:off x="1619672" y="116632"/>
            <a:ext cx="6696744" cy="6604843"/>
          </a:xfrm>
          <a:prstGeom prst="rect">
            <a:avLst/>
          </a:prstGeom>
          <a:ln>
            <a:solidFill>
              <a:srgbClr val="800000"/>
            </a:solidFill>
          </a:ln>
        </p:spPr>
      </p:pic>
      <p:sp>
        <p:nvSpPr>
          <p:cNvPr id="7" name="Rectangle 3"/>
          <p:cNvSpPr>
            <a:spLocks noGrp="1" noChangeArrowheads="1"/>
          </p:cNvSpPr>
          <p:nvPr>
            <p:ph sz="half" idx="1"/>
          </p:nvPr>
        </p:nvSpPr>
        <p:spPr>
          <a:xfrm>
            <a:off x="827584" y="404664"/>
            <a:ext cx="576064" cy="5616624"/>
          </a:xfrm>
        </p:spPr>
        <p:txBody>
          <a:bodyPr/>
          <a:lstStyle/>
          <a:p>
            <a:pPr marL="0" indent="0" eaLnBrk="1" hangingPunct="1">
              <a:spcBef>
                <a:spcPts val="1200"/>
              </a:spcBef>
              <a:spcAft>
                <a:spcPts val="0"/>
              </a:spcAft>
              <a:buClrTx/>
              <a:buNone/>
              <a:defRPr/>
            </a:pPr>
            <a:r>
              <a:rPr lang="zh-TW" altLang="en-US" sz="2400" b="1" smtClean="0">
                <a:solidFill>
                  <a:srgbClr val="0000FF"/>
                </a:solidFill>
                <a:latin typeface="微軟正黑體" panose="020B0604030504040204" pitchFamily="34" charset="-120"/>
              </a:rPr>
              <a:t>公共</a:t>
            </a:r>
            <a:r>
              <a:rPr lang="zh-TW" altLang="en-US" sz="2400" b="1">
                <a:solidFill>
                  <a:srgbClr val="0000FF"/>
                </a:solidFill>
                <a:latin typeface="微軟正黑體" panose="020B0604030504040204" pitchFamily="34" charset="-120"/>
              </a:rPr>
              <a:t>工程施工進度管理作業流程圖</a:t>
            </a:r>
            <a:endParaRPr lang="zh-TW" altLang="en-US" sz="2400"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69680011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126</a:t>
            </a:fld>
            <a:endParaRPr lang="en-US" altLang="zh-TW" sz="1400">
              <a:solidFill>
                <a:srgbClr val="AD1F1F"/>
              </a:solidFill>
              <a:latin typeface="Times New Roman" panose="02020603050405020304" pitchFamily="18" charset="0"/>
            </a:endParaRPr>
          </a:p>
        </p:txBody>
      </p:sp>
      <p:sp>
        <p:nvSpPr>
          <p:cNvPr id="7" name="Rectangle 3"/>
          <p:cNvSpPr>
            <a:spLocks noGrp="1" noChangeArrowheads="1"/>
          </p:cNvSpPr>
          <p:nvPr>
            <p:ph sz="half" idx="1"/>
          </p:nvPr>
        </p:nvSpPr>
        <p:spPr>
          <a:xfrm>
            <a:off x="1403648" y="188640"/>
            <a:ext cx="6048672" cy="576064"/>
          </a:xfrm>
        </p:spPr>
        <p:txBody>
          <a:bodyPr/>
          <a:lstStyle/>
          <a:p>
            <a:pPr marL="0" indent="0" eaLnBrk="1" hangingPunct="1">
              <a:spcBef>
                <a:spcPts val="1200"/>
              </a:spcBef>
              <a:spcAft>
                <a:spcPts val="0"/>
              </a:spcAft>
              <a:buClrTx/>
              <a:buNone/>
              <a:defRPr/>
            </a:pPr>
            <a:r>
              <a:rPr lang="zh-TW" altLang="en-US" sz="2400" b="1" smtClean="0">
                <a:solidFill>
                  <a:srgbClr val="0000FF"/>
                </a:solidFill>
                <a:latin typeface="微軟正黑體" panose="020B0604030504040204" pitchFamily="34" charset="-120"/>
              </a:rPr>
              <a:t>公共</a:t>
            </a:r>
            <a:r>
              <a:rPr lang="zh-TW" altLang="en-US" sz="2400" b="1">
                <a:solidFill>
                  <a:srgbClr val="0000FF"/>
                </a:solidFill>
                <a:latin typeface="微軟正黑體" panose="020B0604030504040204" pitchFamily="34" charset="-120"/>
              </a:rPr>
              <a:t>工程施工進度管理作業相關規定索引表</a:t>
            </a:r>
            <a:endParaRPr lang="zh-TW" altLang="en-US" sz="2400" b="1">
              <a:solidFill>
                <a:schemeClr val="tx1"/>
              </a:solidFill>
              <a:latin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590966" y="692696"/>
            <a:ext cx="7991475" cy="2876550"/>
          </a:xfrm>
          <a:prstGeom prst="rect">
            <a:avLst/>
          </a:prstGeom>
        </p:spPr>
      </p:pic>
      <p:pic>
        <p:nvPicPr>
          <p:cNvPr id="3" name="圖片 2"/>
          <p:cNvPicPr>
            <a:picLocks noChangeAspect="1"/>
          </p:cNvPicPr>
          <p:nvPr/>
        </p:nvPicPr>
        <p:blipFill>
          <a:blip r:embed="rId4"/>
          <a:stretch>
            <a:fillRect/>
          </a:stretch>
        </p:blipFill>
        <p:spPr>
          <a:xfrm>
            <a:off x="566737" y="3674318"/>
            <a:ext cx="8010525" cy="3067050"/>
          </a:xfrm>
          <a:prstGeom prst="rect">
            <a:avLst/>
          </a:prstGeom>
        </p:spPr>
      </p:pic>
      <p:cxnSp>
        <p:nvCxnSpPr>
          <p:cNvPr id="8" name="直線接點 7"/>
          <p:cNvCxnSpPr/>
          <p:nvPr/>
        </p:nvCxnSpPr>
        <p:spPr>
          <a:xfrm flipV="1">
            <a:off x="566737" y="3569246"/>
            <a:ext cx="8043863" cy="18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flipV="1">
            <a:off x="539552" y="3626557"/>
            <a:ext cx="8043863" cy="18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39552" y="6477000"/>
            <a:ext cx="2592288" cy="264368"/>
          </a:xfrm>
          <a:prstGeom prst="rect">
            <a:avLst/>
          </a:prstGeom>
          <a:no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14618527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5873D30-CF9D-415D-A6E7-27B99ACDEE9F}" type="slidenum">
              <a:rPr lang="en-US" altLang="zh-TW" sz="1400" smtClean="0">
                <a:solidFill>
                  <a:srgbClr val="AD1F1F"/>
                </a:solidFill>
                <a:latin typeface="Times New Roman" panose="02020603050405020304" pitchFamily="18" charset="0"/>
              </a:rPr>
              <a:pPr>
                <a:spcBef>
                  <a:spcPct val="0"/>
                </a:spcBef>
                <a:buClrTx/>
                <a:buSzTx/>
                <a:buFontTx/>
                <a:buNone/>
                <a:defRPr/>
              </a:pPr>
              <a:t>127</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p:nvPr>
        </p:nvSpPr>
        <p:spPr>
          <a:xfrm>
            <a:off x="414338" y="249238"/>
            <a:ext cx="8315325" cy="693737"/>
          </a:xfrm>
        </p:spPr>
        <p:txBody>
          <a:bodyPr wrap="square" lIns="91440" tIns="45720" rIns="91440" bIns="45720" numCol="1" anchorCtr="0" compatLnSpc="1">
            <a:prstTxWarp prst="textNoShape">
              <a:avLst/>
            </a:prstTxWarp>
            <a:noAutofit/>
          </a:bodyPr>
          <a:lstStyle/>
          <a:p>
            <a:pPr eaLnBrk="1" hangingPunct="1">
              <a:defRPr/>
            </a:pPr>
            <a:r>
              <a:rPr lang="zh-TW" altLang="en-US" sz="2800" b="1" cap="none" smtClean="0">
                <a:solidFill>
                  <a:srgbClr val="003399"/>
                </a:solidFill>
                <a:effectLst/>
                <a:latin typeface="+mj-ea"/>
              </a:rPr>
              <a:t>資</a:t>
            </a:r>
            <a:r>
              <a:rPr lang="zh-TW" altLang="en-US" sz="2800" b="1" cap="none">
                <a:solidFill>
                  <a:srgbClr val="003399"/>
                </a:solidFill>
                <a:effectLst/>
                <a:latin typeface="+mj-ea"/>
              </a:rPr>
              <a:t>通</a:t>
            </a:r>
            <a:r>
              <a:rPr lang="zh-TW" altLang="en-US" sz="2800" b="1" cap="none" smtClean="0">
                <a:solidFill>
                  <a:srgbClr val="003399"/>
                </a:solidFill>
                <a:effectLst/>
                <a:latin typeface="+mj-ea"/>
              </a:rPr>
              <a:t>安全管理法</a:t>
            </a:r>
            <a:r>
              <a:rPr lang="en-US" altLang="zh-TW" sz="2800" b="1" cap="none" smtClean="0">
                <a:solidFill>
                  <a:srgbClr val="003399"/>
                </a:solidFill>
                <a:effectLst/>
                <a:latin typeface="+mj-ea"/>
              </a:rPr>
              <a:t/>
            </a:r>
            <a:br>
              <a:rPr lang="en-US" altLang="zh-TW" sz="2800" b="1" cap="none" smtClean="0">
                <a:solidFill>
                  <a:srgbClr val="003399"/>
                </a:solidFill>
                <a:effectLst/>
                <a:latin typeface="+mj-ea"/>
              </a:rPr>
            </a:br>
            <a:r>
              <a:rPr lang="en-US" altLang="zh-TW" sz="2000" b="1" cap="none" spc="-100" smtClean="0">
                <a:solidFill>
                  <a:srgbClr val="660033"/>
                </a:solidFill>
                <a:effectLst/>
                <a:latin typeface="+mj-ea"/>
                <a:cs typeface="Times New Roman" panose="02020603050405020304" pitchFamily="18" charset="0"/>
              </a:rPr>
              <a:t>107</a:t>
            </a:r>
            <a:r>
              <a:rPr lang="zh-TW" altLang="en-US" sz="2000" b="1" cap="none" spc="-100" smtClean="0">
                <a:solidFill>
                  <a:srgbClr val="660033"/>
                </a:solidFill>
                <a:effectLst/>
                <a:latin typeface="+mj-ea"/>
                <a:cs typeface="Times New Roman" panose="02020603050405020304" pitchFamily="18" charset="0"/>
              </a:rPr>
              <a:t>年</a:t>
            </a:r>
            <a:r>
              <a:rPr lang="en-US" altLang="zh-TW" sz="2000" b="1" cap="none" spc="-100" smtClean="0">
                <a:solidFill>
                  <a:srgbClr val="660033"/>
                </a:solidFill>
                <a:effectLst/>
                <a:latin typeface="+mj-ea"/>
                <a:cs typeface="Times New Roman" panose="02020603050405020304" pitchFamily="18" charset="0"/>
              </a:rPr>
              <a:t>12</a:t>
            </a:r>
            <a:r>
              <a:rPr lang="zh-TW" altLang="en-US" sz="2000" b="1" cap="none" spc="-100" smtClean="0">
                <a:solidFill>
                  <a:srgbClr val="660033"/>
                </a:solidFill>
                <a:effectLst/>
                <a:latin typeface="+mj-ea"/>
                <a:cs typeface="Times New Roman" panose="02020603050405020304" pitchFamily="18" charset="0"/>
              </a:rPr>
              <a:t>月</a:t>
            </a:r>
            <a:r>
              <a:rPr lang="en-US" altLang="zh-TW" sz="2000" b="1" cap="none" spc="-100" smtClean="0">
                <a:solidFill>
                  <a:srgbClr val="660033"/>
                </a:solidFill>
                <a:effectLst/>
                <a:latin typeface="+mj-ea"/>
                <a:cs typeface="Times New Roman" panose="02020603050405020304" pitchFamily="18" charset="0"/>
              </a:rPr>
              <a:t>5</a:t>
            </a:r>
            <a:r>
              <a:rPr lang="zh-TW" altLang="en-US" sz="2000" b="1" cap="none" spc="-100" smtClean="0">
                <a:solidFill>
                  <a:srgbClr val="660033"/>
                </a:solidFill>
                <a:effectLst/>
                <a:latin typeface="+mj-ea"/>
                <a:cs typeface="Times New Roman" panose="02020603050405020304" pitchFamily="18" charset="0"/>
              </a:rPr>
              <a:t>日行政院院臺護字第 </a:t>
            </a:r>
            <a:r>
              <a:rPr lang="en-US" altLang="zh-TW" sz="2000" b="1" cap="none" spc="-100">
                <a:solidFill>
                  <a:srgbClr val="660033"/>
                </a:solidFill>
                <a:effectLst/>
                <a:latin typeface="+mj-ea"/>
                <a:cs typeface="Times New Roman" panose="02020603050405020304" pitchFamily="18" charset="0"/>
              </a:rPr>
              <a:t>1070217128</a:t>
            </a:r>
            <a:r>
              <a:rPr lang="zh-TW" altLang="en-US" sz="2000" b="1" cap="none" spc="-100" smtClean="0">
                <a:solidFill>
                  <a:srgbClr val="660033"/>
                </a:solidFill>
                <a:effectLst/>
                <a:latin typeface="+mj-ea"/>
                <a:cs typeface="Times New Roman" panose="02020603050405020304" pitchFamily="18" charset="0"/>
              </a:rPr>
              <a:t>號令發布自</a:t>
            </a:r>
            <a:r>
              <a:rPr lang="en-US" altLang="zh-TW" sz="2000" b="1" cap="none" spc="-100" smtClean="0">
                <a:solidFill>
                  <a:srgbClr val="006600"/>
                </a:solidFill>
                <a:effectLst/>
                <a:latin typeface="+mj-ea"/>
                <a:cs typeface="Times New Roman" panose="02020603050405020304" pitchFamily="18" charset="0"/>
              </a:rPr>
              <a:t>108</a:t>
            </a:r>
            <a:r>
              <a:rPr lang="zh-TW" altLang="en-US" sz="2000" b="1" cap="none" spc="-100" smtClean="0">
                <a:solidFill>
                  <a:srgbClr val="006600"/>
                </a:solidFill>
                <a:effectLst/>
                <a:latin typeface="+mj-ea"/>
                <a:cs typeface="Times New Roman" panose="02020603050405020304" pitchFamily="18" charset="0"/>
              </a:rPr>
              <a:t>年</a:t>
            </a:r>
            <a:r>
              <a:rPr lang="en-US" altLang="zh-TW" sz="2000" b="1" cap="none" spc="-100" smtClean="0">
                <a:solidFill>
                  <a:srgbClr val="006600"/>
                </a:solidFill>
                <a:effectLst/>
                <a:latin typeface="+mj-ea"/>
                <a:cs typeface="Times New Roman" panose="02020603050405020304" pitchFamily="18" charset="0"/>
              </a:rPr>
              <a:t>1</a:t>
            </a:r>
            <a:r>
              <a:rPr lang="zh-TW" altLang="en-US" sz="2000" b="1" cap="none" spc="-100" smtClean="0">
                <a:solidFill>
                  <a:srgbClr val="006600"/>
                </a:solidFill>
                <a:effectLst/>
                <a:latin typeface="+mj-ea"/>
                <a:cs typeface="Times New Roman" panose="02020603050405020304" pitchFamily="18" charset="0"/>
              </a:rPr>
              <a:t>月</a:t>
            </a:r>
            <a:r>
              <a:rPr lang="en-US" altLang="zh-TW" sz="2000" b="1" cap="none" spc="-100" smtClean="0">
                <a:solidFill>
                  <a:srgbClr val="006600"/>
                </a:solidFill>
                <a:effectLst/>
                <a:latin typeface="+mj-ea"/>
                <a:cs typeface="Times New Roman" panose="02020603050405020304" pitchFamily="18" charset="0"/>
              </a:rPr>
              <a:t>1</a:t>
            </a:r>
            <a:r>
              <a:rPr lang="zh-TW" altLang="en-US" sz="2000" b="1" cap="none" spc="-100" smtClean="0">
                <a:solidFill>
                  <a:srgbClr val="006600"/>
                </a:solidFill>
                <a:effectLst/>
                <a:latin typeface="+mj-ea"/>
                <a:cs typeface="Times New Roman" panose="02020603050405020304" pitchFamily="18" charset="0"/>
              </a:rPr>
              <a:t>日施行</a:t>
            </a:r>
            <a:endParaRPr lang="zh-TW" altLang="en-US" sz="2000" b="1" cap="none" spc="-100" dirty="0">
              <a:solidFill>
                <a:srgbClr val="006600"/>
              </a:solidFill>
              <a:effectLst/>
              <a:latin typeface="+mj-ea"/>
              <a:cs typeface="Times New Roman" panose="02020603050405020304" pitchFamily="18" charset="0"/>
            </a:endParaRPr>
          </a:p>
        </p:txBody>
      </p:sp>
      <p:sp>
        <p:nvSpPr>
          <p:cNvPr id="6" name="文字方塊 5"/>
          <p:cNvSpPr txBox="1"/>
          <p:nvPr/>
        </p:nvSpPr>
        <p:spPr>
          <a:xfrm>
            <a:off x="215900" y="1089025"/>
            <a:ext cx="8640763" cy="5580063"/>
          </a:xfrm>
          <a:prstGeom prst="rect">
            <a:avLst/>
          </a:prstGeom>
          <a:noFill/>
        </p:spPr>
        <p:txBody>
          <a:bodyPr>
            <a:spAutoFit/>
          </a:bodyPr>
          <a:lstStyle/>
          <a:p>
            <a:pPr marL="623888" indent="-623888" algn="just" eaLnBrk="1" hangingPunct="1">
              <a:lnSpc>
                <a:spcPts val="2600"/>
              </a:lnSpc>
              <a:defRPr/>
            </a:pPr>
            <a:r>
              <a:rPr kumimoji="0" lang="zh-TW" altLang="en-US" b="1">
                <a:solidFill>
                  <a:srgbClr val="C00000"/>
                </a:solidFill>
                <a:latin typeface="微軟正黑體" panose="020B0604030504040204" pitchFamily="34" charset="-120"/>
                <a:ea typeface="微軟正黑體" panose="020B0604030504040204" pitchFamily="34" charset="-120"/>
              </a:rPr>
              <a:t>第</a:t>
            </a:r>
            <a:r>
              <a:rPr kumimoji="0" lang="en-US" altLang="zh-TW" b="1">
                <a:solidFill>
                  <a:srgbClr val="C00000"/>
                </a:solidFill>
                <a:latin typeface="微軟正黑體" panose="020B0604030504040204" pitchFamily="34" charset="-120"/>
                <a:ea typeface="微軟正黑體" panose="020B0604030504040204" pitchFamily="34" charset="-120"/>
              </a:rPr>
              <a:t>2</a:t>
            </a:r>
            <a:r>
              <a:rPr kumimoji="0" lang="zh-TW" altLang="en-US" b="1">
                <a:solidFill>
                  <a:srgbClr val="C00000"/>
                </a:solidFill>
                <a:latin typeface="微軟正黑體" panose="020B0604030504040204" pitchFamily="34" charset="-120"/>
                <a:ea typeface="微軟正黑體" panose="020B0604030504040204" pitchFamily="34" charset="-120"/>
              </a:rPr>
              <a:t>條</a:t>
            </a:r>
            <a:r>
              <a:rPr kumimoji="0" lang="zh-TW" altLang="en-US" b="1">
                <a:solidFill>
                  <a:srgbClr val="006600"/>
                </a:solidFill>
                <a:latin typeface="微軟正黑體" panose="020B0604030504040204" pitchFamily="34" charset="-120"/>
                <a:ea typeface="微軟正黑體" panose="020B0604030504040204" pitchFamily="34" charset="-120"/>
              </a:rPr>
              <a:t>　</a:t>
            </a:r>
            <a:r>
              <a:rPr kumimoji="0" lang="zh-TW" altLang="en-US" b="1">
                <a:solidFill>
                  <a:srgbClr val="0000FF"/>
                </a:solidFill>
                <a:latin typeface="微軟正黑體" panose="020B0604030504040204" pitchFamily="34" charset="-120"/>
                <a:ea typeface="微軟正黑體" panose="020B0604030504040204" pitchFamily="34" charset="-120"/>
              </a:rPr>
              <a:t>本法之</a:t>
            </a:r>
            <a:r>
              <a:rPr kumimoji="0" lang="zh-TW" altLang="en-US" b="1" u="sng">
                <a:solidFill>
                  <a:srgbClr val="006600"/>
                </a:solidFill>
                <a:latin typeface="微軟正黑體" panose="020B0604030504040204" pitchFamily="34" charset="-120"/>
                <a:ea typeface="微軟正黑體" panose="020B0604030504040204" pitchFamily="34" charset="-120"/>
              </a:rPr>
              <a:t>主管機關為行政院</a:t>
            </a:r>
            <a:r>
              <a:rPr kumimoji="0" lang="zh-TW" altLang="en-US" b="1">
                <a:solidFill>
                  <a:srgbClr val="0000FF"/>
                </a:solidFill>
                <a:latin typeface="微軟正黑體" panose="020B0604030504040204" pitchFamily="34" charset="-120"/>
                <a:ea typeface="微軟正黑體" panose="020B0604030504040204" pitchFamily="34" charset="-120"/>
              </a:rPr>
              <a:t>。</a:t>
            </a:r>
            <a:endParaRPr kumimoji="0" lang="en-US" altLang="zh-TW" b="1">
              <a:solidFill>
                <a:srgbClr val="0000FF"/>
              </a:solidFill>
              <a:latin typeface="微軟正黑體" panose="020B0604030504040204" pitchFamily="34" charset="-120"/>
              <a:ea typeface="微軟正黑體" panose="020B0604030504040204" pitchFamily="34" charset="-120"/>
            </a:endParaRPr>
          </a:p>
          <a:p>
            <a:pPr marL="623888" indent="-623888" algn="just" eaLnBrk="1" hangingPunct="1">
              <a:lnSpc>
                <a:spcPts val="2600"/>
              </a:lnSpc>
              <a:spcBef>
                <a:spcPts val="1200"/>
              </a:spcBef>
              <a:defRPr/>
            </a:pPr>
            <a:r>
              <a:rPr kumimoji="0" lang="zh-TW" altLang="en-US" b="1">
                <a:solidFill>
                  <a:srgbClr val="006600"/>
                </a:solidFill>
                <a:latin typeface="微軟正黑體" panose="020B0604030504040204" pitchFamily="34" charset="-120"/>
                <a:ea typeface="微軟正黑體" panose="020B0604030504040204" pitchFamily="34" charset="-120"/>
              </a:rPr>
              <a:t>第</a:t>
            </a:r>
            <a:r>
              <a:rPr kumimoji="0" lang="en-US" altLang="zh-TW" b="1">
                <a:solidFill>
                  <a:srgbClr val="006600"/>
                </a:solidFill>
                <a:latin typeface="微軟正黑體" panose="020B0604030504040204" pitchFamily="34" charset="-120"/>
                <a:ea typeface="微軟正黑體" panose="020B0604030504040204" pitchFamily="34" charset="-120"/>
              </a:rPr>
              <a:t>3</a:t>
            </a:r>
            <a:r>
              <a:rPr kumimoji="0" lang="zh-TW" altLang="en-US" b="1">
                <a:solidFill>
                  <a:srgbClr val="006600"/>
                </a:solidFill>
                <a:latin typeface="微軟正黑體" panose="020B0604030504040204" pitchFamily="34" charset="-120"/>
                <a:ea typeface="微軟正黑體" panose="020B0604030504040204" pitchFamily="34" charset="-120"/>
              </a:rPr>
              <a:t>條</a:t>
            </a:r>
            <a:r>
              <a:rPr kumimoji="0" lang="zh-TW" altLang="en-US" b="1">
                <a:solidFill>
                  <a:srgbClr val="0000FF"/>
                </a:solidFill>
                <a:latin typeface="微軟正黑體" panose="020B0604030504040204" pitchFamily="34" charset="-120"/>
                <a:ea typeface="微軟正黑體" panose="020B0604030504040204" pitchFamily="34" charset="-120"/>
              </a:rPr>
              <a:t>　</a:t>
            </a:r>
            <a:endParaRPr kumimoji="0" lang="en-US" altLang="zh-TW" b="1">
              <a:solidFill>
                <a:srgbClr val="0000FF"/>
              </a:solidFill>
              <a:latin typeface="微軟正黑體" panose="020B0604030504040204" pitchFamily="34" charset="-120"/>
              <a:ea typeface="微軟正黑體" panose="020B0604030504040204" pitchFamily="34" charset="-120"/>
            </a:endParaRP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本法用詞，定義如下：</a:t>
            </a:r>
            <a:endParaRPr kumimoji="0" lang="en-US" altLang="zh-TW" b="1">
              <a:solidFill>
                <a:srgbClr val="0000FF"/>
              </a:solidFill>
              <a:latin typeface="微軟正黑體" panose="020B0604030504040204" pitchFamily="34" charset="-120"/>
              <a:ea typeface="微軟正黑體" panose="020B0604030504040204" pitchFamily="34" charset="-120"/>
            </a:endParaRP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五、</a:t>
            </a:r>
            <a:r>
              <a:rPr kumimoji="0" lang="zh-TW" altLang="en-US" b="1" u="sng">
                <a:solidFill>
                  <a:srgbClr val="660033"/>
                </a:solidFill>
                <a:latin typeface="微軟正黑體" panose="020B0604030504040204" pitchFamily="34" charset="-120"/>
                <a:ea typeface="微軟正黑體" panose="020B0604030504040204" pitchFamily="34" charset="-120"/>
              </a:rPr>
              <a:t>公務機關</a:t>
            </a:r>
            <a:r>
              <a:rPr kumimoji="0" lang="zh-TW" altLang="en-US" b="1">
                <a:solidFill>
                  <a:srgbClr val="0000FF"/>
                </a:solidFill>
                <a:latin typeface="微軟正黑體" panose="020B0604030504040204" pitchFamily="34" charset="-120"/>
                <a:ea typeface="微軟正黑體" panose="020B0604030504040204" pitchFamily="34" charset="-120"/>
              </a:rPr>
              <a:t>：指依法行使公權力之中央、地方機關（構）或公法人。但不包括軍事機關及情報機關。</a:t>
            </a: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六、</a:t>
            </a:r>
            <a:r>
              <a:rPr kumimoji="0" lang="zh-TW" altLang="en-US" b="1" u="sng">
                <a:solidFill>
                  <a:srgbClr val="660033"/>
                </a:solidFill>
                <a:latin typeface="微軟正黑體" panose="020B0604030504040204" pitchFamily="34" charset="-120"/>
                <a:ea typeface="微軟正黑體" panose="020B0604030504040204" pitchFamily="34" charset="-120"/>
              </a:rPr>
              <a:t>特定非公務機關</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u="sng">
                <a:solidFill>
                  <a:srgbClr val="0000FF"/>
                </a:solidFill>
                <a:latin typeface="微軟正黑體" panose="020B0604030504040204" pitchFamily="34" charset="-120"/>
                <a:ea typeface="微軟正黑體" panose="020B0604030504040204" pitchFamily="34" charset="-120"/>
              </a:rPr>
              <a:t>指</a:t>
            </a:r>
            <a:r>
              <a:rPr kumimoji="0" lang="zh-TW" altLang="en-US" b="1" u="sng">
                <a:solidFill>
                  <a:srgbClr val="006600"/>
                </a:solidFill>
                <a:latin typeface="微軟正黑體" panose="020B0604030504040204" pitchFamily="34" charset="-120"/>
                <a:ea typeface="微軟正黑體" panose="020B0604030504040204" pitchFamily="34" charset="-120"/>
              </a:rPr>
              <a:t>關鍵基礎設施提供</a:t>
            </a:r>
            <a:r>
              <a:rPr kumimoji="0" lang="zh-TW" altLang="en-US" b="1" u="sng">
                <a:solidFill>
                  <a:srgbClr val="0000FF"/>
                </a:solidFill>
                <a:latin typeface="微軟正黑體" panose="020B0604030504040204" pitchFamily="34" charset="-120"/>
                <a:ea typeface="微軟正黑體" panose="020B0604030504040204" pitchFamily="34" charset="-120"/>
              </a:rPr>
              <a:t>者、</a:t>
            </a:r>
            <a:r>
              <a:rPr kumimoji="0" lang="zh-TW" altLang="en-US" b="1" u="sng">
                <a:solidFill>
                  <a:srgbClr val="006600"/>
                </a:solidFill>
                <a:latin typeface="微軟正黑體" panose="020B0604030504040204" pitchFamily="34" charset="-120"/>
                <a:ea typeface="微軟正黑體" panose="020B0604030504040204" pitchFamily="34" charset="-120"/>
              </a:rPr>
              <a:t>公營事業</a:t>
            </a:r>
            <a:r>
              <a:rPr kumimoji="0" lang="zh-TW" altLang="en-US" b="1" u="sng">
                <a:solidFill>
                  <a:srgbClr val="0000FF"/>
                </a:solidFill>
                <a:latin typeface="微軟正黑體" panose="020B0604030504040204" pitchFamily="34" charset="-120"/>
                <a:ea typeface="微軟正黑體" panose="020B0604030504040204" pitchFamily="34" charset="-120"/>
              </a:rPr>
              <a:t>及</a:t>
            </a:r>
            <a:r>
              <a:rPr kumimoji="0" lang="zh-TW" altLang="en-US" b="1" u="sng">
                <a:solidFill>
                  <a:srgbClr val="006600"/>
                </a:solidFill>
                <a:latin typeface="微軟正黑體" panose="020B0604030504040204" pitchFamily="34" charset="-120"/>
                <a:ea typeface="微軟正黑體" panose="020B0604030504040204" pitchFamily="34" charset="-120"/>
              </a:rPr>
              <a:t>政府捐助之財團法人</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七、</a:t>
            </a:r>
            <a:r>
              <a:rPr kumimoji="0" lang="zh-TW" altLang="en-US" b="1" u="sng">
                <a:solidFill>
                  <a:srgbClr val="660033"/>
                </a:solidFill>
                <a:latin typeface="微軟正黑體" panose="020B0604030504040204" pitchFamily="34" charset="-120"/>
                <a:ea typeface="微軟正黑體" panose="020B0604030504040204" pitchFamily="34" charset="-120"/>
              </a:rPr>
              <a:t>關鍵基礎設施</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u="sng">
                <a:solidFill>
                  <a:srgbClr val="0000FF"/>
                </a:solidFill>
                <a:uFill>
                  <a:solidFill>
                    <a:srgbClr val="006600"/>
                  </a:solidFill>
                </a:uFill>
                <a:latin typeface="微軟正黑體" panose="020B0604030504040204" pitchFamily="34" charset="-120"/>
                <a:ea typeface="微軟正黑體" panose="020B0604030504040204" pitchFamily="34" charset="-120"/>
              </a:rPr>
              <a:t>指實體或虛擬資產、系統或網路，其功能一旦停止運作或效能降低，對國家安全、社會公共利益、國民生活或經濟活動有重大影響之虞</a:t>
            </a:r>
            <a:r>
              <a:rPr kumimoji="0" lang="zh-TW" altLang="en-US" b="1">
                <a:solidFill>
                  <a:srgbClr val="0000FF"/>
                </a:solidFill>
                <a:latin typeface="微軟正黑體" panose="020B0604030504040204" pitchFamily="34" charset="-120"/>
                <a:ea typeface="微軟正黑體" panose="020B0604030504040204" pitchFamily="34" charset="-120"/>
              </a:rPr>
              <a:t>，經主管機關定期檢視並公告之領域。</a:t>
            </a:r>
            <a:endParaRPr kumimoji="0" lang="en-US" altLang="zh-TW" b="1">
              <a:solidFill>
                <a:srgbClr val="0000FF"/>
              </a:solidFill>
              <a:latin typeface="微軟正黑體" panose="020B0604030504040204" pitchFamily="34" charset="-120"/>
              <a:ea typeface="微軟正黑體" panose="020B0604030504040204" pitchFamily="34" charset="-120"/>
            </a:endParaRP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八、</a:t>
            </a:r>
            <a:r>
              <a:rPr kumimoji="0" lang="zh-TW" altLang="en-US" b="1" u="sng">
                <a:solidFill>
                  <a:srgbClr val="660033"/>
                </a:solidFill>
                <a:latin typeface="微軟正黑體" panose="020B0604030504040204" pitchFamily="34" charset="-120"/>
                <a:ea typeface="微軟正黑體" panose="020B0604030504040204" pitchFamily="34" charset="-120"/>
              </a:rPr>
              <a:t>關鍵基礎設施提供者</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spc="-100">
                <a:solidFill>
                  <a:srgbClr val="0000FF"/>
                </a:solidFill>
                <a:latin typeface="微軟正黑體" panose="020B0604030504040204" pitchFamily="34" charset="-120"/>
                <a:ea typeface="微軟正黑體" panose="020B0604030504040204" pitchFamily="34" charset="-120"/>
              </a:rPr>
              <a:t>指維運或提供關鍵基礎設施之全部或一部，經中央目的事業主管機關指定，並報主管機關核定者。</a:t>
            </a:r>
          </a:p>
          <a:p>
            <a:pPr marL="623888" indent="-623888" algn="just" eaLnBrk="1" hangingPunct="1">
              <a:lnSpc>
                <a:spcPts val="2600"/>
              </a:lnSpc>
              <a:defRPr/>
            </a:pPr>
            <a:r>
              <a:rPr kumimoji="0" lang="zh-TW" altLang="en-US" b="1">
                <a:solidFill>
                  <a:srgbClr val="0000FF"/>
                </a:solidFill>
                <a:latin typeface="微軟正黑體" panose="020B0604030504040204" pitchFamily="34" charset="-120"/>
                <a:ea typeface="微軟正黑體" panose="020B0604030504040204" pitchFamily="34" charset="-120"/>
              </a:rPr>
              <a:t>九、</a:t>
            </a:r>
            <a:r>
              <a:rPr kumimoji="0" lang="zh-TW" altLang="en-US" b="1" u="sng">
                <a:solidFill>
                  <a:srgbClr val="660033"/>
                </a:solidFill>
                <a:latin typeface="微軟正黑體" panose="020B0604030504040204" pitchFamily="34" charset="-120"/>
                <a:ea typeface="微軟正黑體" panose="020B0604030504040204" pitchFamily="34" charset="-120"/>
              </a:rPr>
              <a:t>政府捐助之財團法人</a:t>
            </a:r>
            <a:r>
              <a:rPr kumimoji="0" lang="zh-TW" altLang="en-US" b="1">
                <a:solidFill>
                  <a:srgbClr val="0000FF"/>
                </a:solidFill>
                <a:latin typeface="微軟正黑體" panose="020B0604030504040204" pitchFamily="34" charset="-120"/>
                <a:ea typeface="微軟正黑體" panose="020B0604030504040204" pitchFamily="34" charset="-120"/>
              </a:rPr>
              <a:t>：指其營運及資金運用計畫應依預算法第</a:t>
            </a:r>
            <a:r>
              <a:rPr kumimoji="0" lang="en-US" altLang="zh-TW" b="1">
                <a:solidFill>
                  <a:srgbClr val="0000FF"/>
                </a:solidFill>
                <a:latin typeface="微軟正黑體" panose="020B0604030504040204" pitchFamily="34" charset="-120"/>
                <a:ea typeface="微軟正黑體" panose="020B0604030504040204" pitchFamily="34" charset="-120"/>
              </a:rPr>
              <a:t>41</a:t>
            </a:r>
            <a:r>
              <a:rPr kumimoji="0" lang="zh-TW" altLang="en-US" b="1">
                <a:solidFill>
                  <a:srgbClr val="0000FF"/>
                </a:solidFill>
                <a:latin typeface="微軟正黑體" panose="020B0604030504040204" pitchFamily="34" charset="-120"/>
                <a:ea typeface="微軟正黑體" panose="020B0604030504040204" pitchFamily="34" charset="-120"/>
              </a:rPr>
              <a:t>條第</a:t>
            </a:r>
            <a:r>
              <a:rPr kumimoji="0" lang="en-US" altLang="zh-TW" b="1">
                <a:solidFill>
                  <a:srgbClr val="0000FF"/>
                </a:solidFill>
                <a:latin typeface="微軟正黑體" panose="020B0604030504040204" pitchFamily="34" charset="-120"/>
                <a:ea typeface="微軟正黑體" panose="020B0604030504040204" pitchFamily="34" charset="-120"/>
              </a:rPr>
              <a:t>4</a:t>
            </a:r>
            <a:r>
              <a:rPr kumimoji="0" lang="zh-TW" altLang="en-US" b="1">
                <a:solidFill>
                  <a:srgbClr val="0000FF"/>
                </a:solidFill>
                <a:latin typeface="微軟正黑體" panose="020B0604030504040204" pitchFamily="34" charset="-120"/>
                <a:ea typeface="微軟正黑體" panose="020B0604030504040204" pitchFamily="34" charset="-120"/>
              </a:rPr>
              <a:t>項規定送立法院，及其年度預算書應依同條第</a:t>
            </a:r>
            <a:r>
              <a:rPr kumimoji="0" lang="en-US" altLang="zh-TW" b="1">
                <a:solidFill>
                  <a:srgbClr val="0000FF"/>
                </a:solidFill>
                <a:latin typeface="微軟正黑體" panose="020B0604030504040204" pitchFamily="34" charset="-120"/>
                <a:ea typeface="微軟正黑體" panose="020B0604030504040204" pitchFamily="34" charset="-120"/>
              </a:rPr>
              <a:t>4</a:t>
            </a:r>
            <a:r>
              <a:rPr kumimoji="0" lang="zh-TW" altLang="en-US" b="1">
                <a:solidFill>
                  <a:srgbClr val="0000FF"/>
                </a:solidFill>
                <a:latin typeface="微軟正黑體" panose="020B0604030504040204" pitchFamily="34" charset="-120"/>
                <a:ea typeface="微軟正黑體" panose="020B0604030504040204" pitchFamily="34" charset="-120"/>
              </a:rPr>
              <a:t>項規定送立法院審議之財團法人。</a:t>
            </a:r>
          </a:p>
        </p:txBody>
      </p:sp>
      <p:sp>
        <p:nvSpPr>
          <p:cNvPr id="7" name="雲朵形圖說文字 6"/>
          <p:cNvSpPr/>
          <p:nvPr/>
        </p:nvSpPr>
        <p:spPr>
          <a:xfrm>
            <a:off x="5508104" y="1089025"/>
            <a:ext cx="3024336" cy="935819"/>
          </a:xfrm>
          <a:prstGeom prst="cloudCallout">
            <a:avLst>
              <a:gd name="adj1" fmla="val -48743"/>
              <a:gd name="adj2" fmla="val 60943"/>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smtClean="0">
                <a:solidFill>
                  <a:prstClr val="black"/>
                </a:solidFill>
                <a:latin typeface="微軟正黑體" panose="020B0604030504040204" pitchFamily="34" charset="-120"/>
              </a:rPr>
              <a:t>認識用詞！</a:t>
            </a:r>
            <a:endParaRPr lang="zh-TW" altLang="en-US" sz="2800" b="1">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418083363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a:xfrm>
            <a:off x="8065015" y="358270"/>
            <a:ext cx="758825" cy="247650"/>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AC6F833-6785-489B-8632-984B60C8564B}" type="slidenum">
              <a:rPr lang="en-US" altLang="zh-TW" sz="1400" smtClean="0">
                <a:solidFill>
                  <a:srgbClr val="AD1F1F"/>
                </a:solidFill>
                <a:latin typeface="Times New Roman" panose="02020603050405020304" pitchFamily="18" charset="0"/>
              </a:rPr>
              <a:pPr>
                <a:spcBef>
                  <a:spcPct val="0"/>
                </a:spcBef>
                <a:buClrTx/>
                <a:buSzTx/>
                <a:buFontTx/>
                <a:buNone/>
                <a:defRPr/>
              </a:pPr>
              <a:t>128</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p:nvPr>
        </p:nvSpPr>
        <p:spPr>
          <a:xfrm>
            <a:off x="2154067" y="260648"/>
            <a:ext cx="4578173" cy="466303"/>
          </a:xfrm>
          <a:solidFill>
            <a:schemeClr val="bg1">
              <a:lumMod val="85000"/>
            </a:schemeClr>
          </a:solidFill>
          <a:scene3d>
            <a:camera prst="orthographicFront"/>
            <a:lightRig rig="threePt" dir="t"/>
          </a:scene3d>
          <a:sp3d>
            <a:bevelT prst="angle"/>
          </a:sp3d>
        </p:spPr>
        <p:txBody>
          <a:bodyPr wrap="square" lIns="91440" tIns="45720" rIns="91440" bIns="45720" numCol="1" anchorCtr="0" compatLnSpc="1">
            <a:prstTxWarp prst="textNoShape">
              <a:avLst/>
            </a:prstTxWarp>
            <a:noAutofit/>
          </a:bodyPr>
          <a:lstStyle/>
          <a:p>
            <a:pPr algn="ctr" eaLnBrk="1" hangingPunct="1">
              <a:defRPr/>
            </a:pPr>
            <a:r>
              <a:rPr lang="zh-TW" altLang="en-US" sz="3000" b="1" cap="none">
                <a:solidFill>
                  <a:srgbClr val="003399"/>
                </a:solidFill>
                <a:effectLst/>
                <a:latin typeface="+mj-ea"/>
              </a:rPr>
              <a:t>關鍵基礎</a:t>
            </a:r>
            <a:r>
              <a:rPr lang="zh-TW" altLang="en-US" sz="3000" b="1" cap="none" smtClean="0">
                <a:solidFill>
                  <a:srgbClr val="003399"/>
                </a:solidFill>
                <a:effectLst/>
                <a:latin typeface="+mj-ea"/>
              </a:rPr>
              <a:t>設施之國安防護</a:t>
            </a:r>
            <a:endParaRPr lang="zh-TW" altLang="en-US" sz="3000" b="1" cap="none">
              <a:solidFill>
                <a:srgbClr val="003399"/>
              </a:solidFill>
              <a:effectLst/>
              <a:latin typeface="+mj-ea"/>
            </a:endParaRPr>
          </a:p>
        </p:txBody>
      </p:sp>
      <p:sp>
        <p:nvSpPr>
          <p:cNvPr id="6" name="文字方塊 5"/>
          <p:cNvSpPr txBox="1"/>
          <p:nvPr/>
        </p:nvSpPr>
        <p:spPr>
          <a:xfrm>
            <a:off x="290466" y="764704"/>
            <a:ext cx="8316913" cy="1292662"/>
          </a:xfrm>
          <a:prstGeom prst="rect">
            <a:avLst/>
          </a:prstGeom>
          <a:noFill/>
        </p:spPr>
        <p:txBody>
          <a:bodyPr>
            <a:spAutoFit/>
          </a:bodyPr>
          <a:lstStyle/>
          <a:p>
            <a:pPr algn="just" eaLnBrk="1" hangingPunct="1">
              <a:defRPr/>
            </a:pPr>
            <a:r>
              <a:rPr kumimoji="0" lang="zh-TW" altLang="en-US" sz="2600" b="1" smtClean="0">
                <a:solidFill>
                  <a:srgbClr val="0000FF"/>
                </a:solidFill>
                <a:latin typeface="微軟正黑體" panose="020B0604030504040204" pitchFamily="34" charset="-120"/>
                <a:ea typeface="微軟正黑體" panose="020B0604030504040204" pitchFamily="34" charset="-120"/>
              </a:rPr>
              <a:t>行政院公告我國</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關鍵基礎設施</a:t>
            </a:r>
            <a:r>
              <a:rPr kumimoji="0" lang="zh-TW" altLang="en-US" sz="2600" b="1">
                <a:solidFill>
                  <a:srgbClr val="0000FF"/>
                </a:solidFill>
                <a:latin typeface="微軟正黑體" panose="020B0604030504040204" pitchFamily="34" charset="-120"/>
                <a:ea typeface="微軟正黑體" panose="020B0604030504040204" pitchFamily="34" charset="-120"/>
              </a:rPr>
              <a:t>依功能屬性區分為</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八大領域</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能源</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水資源</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通訊傳播</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交通</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銀行與金融</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緊急救援與醫院</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中央與地方政府機關及高科技園區</a:t>
            </a:r>
            <a:r>
              <a:rPr kumimoji="0" lang="zh-TW" altLang="en-US" sz="2600" b="1" smtClean="0">
                <a:solidFill>
                  <a:srgbClr val="0000FF"/>
                </a:solidFill>
                <a:latin typeface="微軟正黑體" panose="020B0604030504040204" pitchFamily="34" charset="-120"/>
                <a:ea typeface="微軟正黑體" panose="020B0604030504040204" pitchFamily="34" charset="-120"/>
              </a:rPr>
              <a:t>。</a:t>
            </a: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395536" y="2216150"/>
            <a:ext cx="8424936" cy="4505325"/>
          </a:xfrm>
          <a:prstGeom prst="rect">
            <a:avLst/>
          </a:prstGeom>
          <a:ln>
            <a:solidFill>
              <a:srgbClr val="660033"/>
            </a:solidFill>
          </a:ln>
        </p:spPr>
      </p:pic>
    </p:spTree>
    <p:extLst>
      <p:ext uri="{BB962C8B-B14F-4D97-AF65-F5344CB8AC3E}">
        <p14:creationId xmlns:p14="http://schemas.microsoft.com/office/powerpoint/2010/main" val="75272597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129</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2195736" y="188640"/>
            <a:ext cx="4248472" cy="86409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0000FF"/>
                </a:solidFill>
                <a:latin typeface="微軟正黑體" panose="020B0604030504040204" pitchFamily="34" charset="-120"/>
              </a:rPr>
              <a:t>稽  核  案  例</a:t>
            </a:r>
          </a:p>
        </p:txBody>
      </p:sp>
      <p:sp>
        <p:nvSpPr>
          <p:cNvPr id="4" name="雲朵形圖說文字 3"/>
          <p:cNvSpPr/>
          <p:nvPr/>
        </p:nvSpPr>
        <p:spPr>
          <a:xfrm>
            <a:off x="899592" y="1556792"/>
            <a:ext cx="7848872" cy="4608512"/>
          </a:xfrm>
          <a:prstGeom prst="cloudCallout">
            <a:avLst>
              <a:gd name="adj1" fmla="val -54645"/>
              <a:gd name="adj2" fmla="val -3685"/>
            </a:avLst>
          </a:prstGeom>
          <a:blipFill>
            <a:blip r:embed="rId3"/>
            <a:tile tx="0" ty="0" sx="100000" sy="100000" flip="none" algn="tl"/>
          </a:blip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25475" indent="-625475" algn="just"/>
            <a:r>
              <a:rPr lang="zh-TW" altLang="en-US" sz="2600" b="1" smtClean="0">
                <a:solidFill>
                  <a:srgbClr val="C00000"/>
                </a:solidFill>
                <a:latin typeface="微軟正黑體" panose="020B0604030504040204" pitchFamily="34" charset="-120"/>
              </a:rPr>
              <a:t>例一：</a:t>
            </a:r>
            <a:endParaRPr lang="en-US" altLang="zh-TW" sz="2600" b="1" smtClean="0">
              <a:solidFill>
                <a:srgbClr val="C00000"/>
              </a:solidFill>
              <a:latin typeface="微軟正黑體" panose="020B0604030504040204" pitchFamily="34" charset="-120"/>
            </a:endParaRPr>
          </a:p>
          <a:p>
            <a:pPr algn="just"/>
            <a:r>
              <a:rPr lang="en-US" altLang="zh-TW" sz="2600" b="1" smtClean="0">
                <a:solidFill>
                  <a:prstClr val="black"/>
                </a:solidFill>
                <a:latin typeface="微軟正黑體" panose="020B0604030504040204" pitchFamily="34" charset="-120"/>
              </a:rPr>
              <a:t>4,000</a:t>
            </a:r>
            <a:r>
              <a:rPr lang="zh-TW" altLang="en-US" sz="2600" b="1" smtClean="0">
                <a:solidFill>
                  <a:prstClr val="black"/>
                </a:solidFill>
                <a:latin typeface="微軟正黑體" panose="020B0604030504040204" pitchFamily="34" charset="-120"/>
              </a:rPr>
              <a:t>餘萬元之整修工程工期</a:t>
            </a:r>
            <a:r>
              <a:rPr lang="en-US" altLang="zh-TW" sz="2600" b="1" smtClean="0">
                <a:solidFill>
                  <a:prstClr val="black"/>
                </a:solidFill>
                <a:latin typeface="微軟正黑體" panose="020B0604030504040204" pitchFamily="34" charset="-120"/>
              </a:rPr>
              <a:t>217</a:t>
            </a:r>
            <a:r>
              <a:rPr lang="zh-TW" altLang="en-US" sz="2600" b="1" smtClean="0">
                <a:solidFill>
                  <a:prstClr val="black"/>
                </a:solidFill>
                <a:latin typeface="微軟正黑體" panose="020B0604030504040204" pitchFamily="34" charset="-120"/>
              </a:rPr>
              <a:t>天，履約結果無法如期完工？</a:t>
            </a:r>
            <a:endParaRPr lang="en-US" altLang="zh-TW" sz="2600" b="1" smtClean="0">
              <a:solidFill>
                <a:prstClr val="black"/>
              </a:solidFill>
              <a:latin typeface="微軟正黑體" panose="020B0604030504040204" pitchFamily="34" charset="-120"/>
            </a:endParaRPr>
          </a:p>
          <a:p>
            <a:pPr marL="625475" indent="-625475" algn="just"/>
            <a:r>
              <a:rPr lang="zh-TW" altLang="en-US" sz="2600" b="1">
                <a:solidFill>
                  <a:srgbClr val="C00000"/>
                </a:solidFill>
                <a:latin typeface="微軟正黑體" panose="020B0604030504040204" pitchFamily="34" charset="-120"/>
              </a:rPr>
              <a:t>例</a:t>
            </a:r>
            <a:r>
              <a:rPr lang="zh-TW" altLang="en-US" sz="2600" b="1" smtClean="0">
                <a:solidFill>
                  <a:srgbClr val="C00000"/>
                </a:solidFill>
                <a:latin typeface="微軟正黑體" panose="020B0604030504040204" pitchFamily="34" charset="-120"/>
              </a:rPr>
              <a:t>二：</a:t>
            </a:r>
            <a:endParaRPr lang="en-US" altLang="zh-TW" sz="2600" b="1" smtClean="0">
              <a:solidFill>
                <a:srgbClr val="C00000"/>
              </a:solidFill>
              <a:latin typeface="微軟正黑體" panose="020B0604030504040204" pitchFamily="34" charset="-120"/>
            </a:endParaRPr>
          </a:p>
          <a:p>
            <a:pPr algn="just"/>
            <a:r>
              <a:rPr lang="zh-TW" altLang="en-US" sz="2600" b="1" smtClean="0">
                <a:solidFill>
                  <a:prstClr val="black"/>
                </a:solidFill>
                <a:latin typeface="微軟正黑體" panose="020B0604030504040204" pitchFamily="34" charset="-120"/>
              </a:rPr>
              <a:t>室內整修工程於二月份第１次公告時履約期限為同年</a:t>
            </a:r>
            <a:r>
              <a:rPr lang="en-US" altLang="zh-TW" sz="2600" b="1" smtClean="0">
                <a:solidFill>
                  <a:prstClr val="black"/>
                </a:solidFill>
                <a:latin typeface="微軟正黑體" panose="020B0604030504040204" pitchFamily="34" charset="-120"/>
              </a:rPr>
              <a:t>10</a:t>
            </a:r>
            <a:r>
              <a:rPr lang="zh-TW" altLang="en-US" sz="2600" b="1" smtClean="0">
                <a:solidFill>
                  <a:prstClr val="black"/>
                </a:solidFill>
                <a:latin typeface="微軟正黑體" panose="020B0604030504040204" pitchFamily="34" charset="-120"/>
              </a:rPr>
              <a:t>月</a:t>
            </a:r>
            <a:r>
              <a:rPr lang="en-US" altLang="zh-TW" sz="2600" b="1" smtClean="0">
                <a:solidFill>
                  <a:prstClr val="black"/>
                </a:solidFill>
                <a:latin typeface="微軟正黑體" panose="020B0604030504040204" pitchFamily="34" charset="-120"/>
              </a:rPr>
              <a:t>31</a:t>
            </a:r>
            <a:r>
              <a:rPr lang="zh-TW" altLang="en-US" sz="2600" b="1" smtClean="0">
                <a:solidFill>
                  <a:prstClr val="black"/>
                </a:solidFill>
                <a:latin typeface="微軟正黑體" panose="020B0604030504040204" pitchFamily="34" charset="-120"/>
              </a:rPr>
              <a:t>日，流標多次後於四月份決標，</a:t>
            </a:r>
            <a:r>
              <a:rPr lang="zh-TW" altLang="en-US" sz="2600" b="1">
                <a:solidFill>
                  <a:prstClr val="black"/>
                </a:solidFill>
                <a:latin typeface="微軟正黑體" panose="020B0604030504040204" pitchFamily="34" charset="-120"/>
              </a:rPr>
              <a:t>履約</a:t>
            </a:r>
            <a:r>
              <a:rPr lang="zh-TW" altLang="en-US" sz="2600" b="1" smtClean="0">
                <a:solidFill>
                  <a:prstClr val="black"/>
                </a:solidFill>
                <a:latin typeface="微軟正黑體" panose="020B0604030504040204" pitchFamily="34" charset="-120"/>
              </a:rPr>
              <a:t>期限仍為</a:t>
            </a:r>
            <a:r>
              <a:rPr lang="en-US" altLang="zh-TW" sz="2600" b="1" smtClean="0">
                <a:solidFill>
                  <a:prstClr val="black"/>
                </a:solidFill>
                <a:latin typeface="微軟正黑體" panose="020B0604030504040204" pitchFamily="34" charset="-120"/>
              </a:rPr>
              <a:t>10</a:t>
            </a:r>
            <a:r>
              <a:rPr lang="zh-TW" altLang="en-US" sz="2600" b="1">
                <a:solidFill>
                  <a:prstClr val="black"/>
                </a:solidFill>
                <a:latin typeface="微軟正黑體" panose="020B0604030504040204" pitchFamily="34" charset="-120"/>
              </a:rPr>
              <a:t>月</a:t>
            </a:r>
            <a:r>
              <a:rPr lang="en-US" altLang="zh-TW" sz="2600" b="1">
                <a:solidFill>
                  <a:prstClr val="black"/>
                </a:solidFill>
                <a:latin typeface="微軟正黑體" panose="020B0604030504040204" pitchFamily="34" charset="-120"/>
              </a:rPr>
              <a:t>31</a:t>
            </a:r>
            <a:r>
              <a:rPr lang="zh-TW" altLang="en-US" sz="2600" b="1" smtClean="0">
                <a:solidFill>
                  <a:prstClr val="black"/>
                </a:solidFill>
                <a:latin typeface="微軟正黑體" panose="020B0604030504040204" pitchFamily="34" charset="-120"/>
              </a:rPr>
              <a:t>日</a:t>
            </a:r>
            <a:r>
              <a:rPr lang="zh-TW" altLang="en-US" sz="2600" b="1">
                <a:solidFill>
                  <a:prstClr val="black"/>
                </a:solidFill>
                <a:latin typeface="微軟正黑體" panose="020B0604030504040204" pitchFamily="34" charset="-120"/>
              </a:rPr>
              <a:t>？</a:t>
            </a:r>
          </a:p>
        </p:txBody>
      </p:sp>
    </p:spTree>
    <p:extLst>
      <p:ext uri="{BB962C8B-B14F-4D97-AF65-F5344CB8AC3E}">
        <p14:creationId xmlns:p14="http://schemas.microsoft.com/office/powerpoint/2010/main" val="25751182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130</a:t>
            </a:fld>
            <a:endParaRPr lang="en-US" altLang="zh-TW" sz="1400">
              <a:solidFill>
                <a:srgbClr val="AD1F1F"/>
              </a:solidFill>
              <a:latin typeface="Times New Roman" panose="02020603050405020304" pitchFamily="18" charset="0"/>
            </a:endParaRPr>
          </a:p>
        </p:txBody>
      </p:sp>
      <p:sp>
        <p:nvSpPr>
          <p:cNvPr id="4" name="Rectangle 3"/>
          <p:cNvSpPr>
            <a:spLocks noGrp="1" noChangeArrowheads="1"/>
          </p:cNvSpPr>
          <p:nvPr>
            <p:ph sz="half" idx="1"/>
          </p:nvPr>
        </p:nvSpPr>
        <p:spPr>
          <a:xfrm>
            <a:off x="323528" y="556510"/>
            <a:ext cx="8640960" cy="5320762"/>
          </a:xfrm>
        </p:spPr>
        <p:txBody>
          <a:bodyPr/>
          <a:lstStyle/>
          <a:p>
            <a:pPr marL="358775" indent="-358775" eaLnBrk="1" hangingPunct="1">
              <a:spcBef>
                <a:spcPts val="1200"/>
              </a:spcBef>
              <a:spcAft>
                <a:spcPts val="0"/>
              </a:spcAft>
              <a:buClrTx/>
              <a:buFont typeface="Wingdings" panose="05000000000000000000" pitchFamily="2" charset="2"/>
              <a:buChar char="n"/>
              <a:defRPr/>
            </a:pPr>
            <a:r>
              <a:rPr lang="zh-TW" altLang="en-US" b="1" smtClean="0">
                <a:solidFill>
                  <a:srgbClr val="0000FF"/>
                </a:solidFill>
                <a:latin typeface="微軟正黑體" panose="020B0604030504040204" pitchFamily="34" charset="-120"/>
              </a:rPr>
              <a:t>採購契約要項第</a:t>
            </a:r>
            <a:r>
              <a:rPr lang="en-US" altLang="zh-TW" b="1" smtClean="0">
                <a:solidFill>
                  <a:srgbClr val="0000FF"/>
                </a:solidFill>
                <a:latin typeface="微軟正黑體" panose="020B0604030504040204" pitchFamily="34" charset="-120"/>
              </a:rPr>
              <a:t>43</a:t>
            </a:r>
            <a:r>
              <a:rPr lang="zh-TW" altLang="en-US" b="1" smtClean="0">
                <a:solidFill>
                  <a:srgbClr val="0000FF"/>
                </a:solidFill>
                <a:latin typeface="微軟正黑體" panose="020B0604030504040204" pitchFamily="34" charset="-120"/>
              </a:rPr>
              <a:t>點</a:t>
            </a:r>
            <a:r>
              <a:rPr lang="en-US" altLang="zh-TW" b="1" smtClean="0">
                <a:solidFill>
                  <a:srgbClr val="800000"/>
                </a:solidFill>
                <a:latin typeface="微軟正黑體" panose="020B0604030504040204" pitchFamily="34" charset="-120"/>
              </a:rPr>
              <a:t>(</a:t>
            </a:r>
            <a:r>
              <a:rPr lang="zh-TW" altLang="en-US" b="1">
                <a:solidFill>
                  <a:srgbClr val="800000"/>
                </a:solidFill>
                <a:latin typeface="微軟正黑體" panose="020B0604030504040204" pitchFamily="34" charset="-120"/>
              </a:rPr>
              <a:t>履約期限之訂定</a:t>
            </a:r>
            <a:r>
              <a:rPr lang="en-US" altLang="zh-TW" b="1" smtClean="0">
                <a:solidFill>
                  <a:srgbClr val="800000"/>
                </a:solidFill>
                <a:latin typeface="微軟正黑體" panose="020B0604030504040204" pitchFamily="34" charset="-120"/>
              </a:rPr>
              <a:t>)</a:t>
            </a:r>
          </a:p>
          <a:p>
            <a:pPr marL="0" indent="0" eaLnBrk="1" hangingPunct="1">
              <a:spcBef>
                <a:spcPts val="1200"/>
              </a:spcBef>
              <a:spcAft>
                <a:spcPts val="0"/>
              </a:spcAft>
              <a:buClrTx/>
              <a:buNone/>
              <a:defRPr/>
            </a:pPr>
            <a:r>
              <a:rPr lang="zh-TW" altLang="en-US" b="1">
                <a:solidFill>
                  <a:schemeClr val="tx1"/>
                </a:solidFill>
                <a:latin typeface="微軟正黑體" panose="020B0604030504040204" pitchFamily="34" charset="-120"/>
              </a:rPr>
              <a:t>履約期限之訂定，得為下列方式之一，由機關載明</a:t>
            </a:r>
            <a:r>
              <a:rPr lang="zh-TW" altLang="en-US" b="1" smtClean="0">
                <a:solidFill>
                  <a:schemeClr val="tx1"/>
                </a:solidFill>
                <a:latin typeface="微軟正黑體" panose="020B0604030504040204" pitchFamily="34" charset="-120"/>
              </a:rPr>
              <a:t>於契約：</a:t>
            </a:r>
            <a:endParaRPr lang="en-US" altLang="zh-TW" b="1" smtClean="0">
              <a:solidFill>
                <a:schemeClr val="tx1"/>
              </a:solidFill>
              <a:latin typeface="微軟正黑體" panose="020B0604030504040204" pitchFamily="34" charset="-120"/>
            </a:endParaRP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一</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自決</a:t>
            </a:r>
            <a:r>
              <a:rPr lang="zh-TW" altLang="en-US" b="1">
                <a:solidFill>
                  <a:schemeClr val="tx1"/>
                </a:solidFill>
                <a:latin typeface="微軟正黑體" panose="020B0604030504040204" pitchFamily="34" charset="-120"/>
              </a:rPr>
              <a:t>標日、簽約日或機關通知日之次日起一定期間內完成</a:t>
            </a:r>
            <a:r>
              <a:rPr lang="zh-TW" altLang="en-US" b="1" smtClean="0">
                <a:solidFill>
                  <a:schemeClr val="tx1"/>
                </a:solidFill>
                <a:latin typeface="微軟正黑體" panose="020B0604030504040204" pitchFamily="34" charset="-120"/>
              </a:rPr>
              <a:t>契約規定</a:t>
            </a:r>
            <a:r>
              <a:rPr lang="zh-TW" altLang="en-US" b="1">
                <a:solidFill>
                  <a:schemeClr val="tx1"/>
                </a:solidFill>
                <a:latin typeface="微軟正黑體" panose="020B0604030504040204" pitchFamily="34" charset="-120"/>
              </a:rPr>
              <a:t>之事項。</a:t>
            </a: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二</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於</a:t>
            </a:r>
            <a:r>
              <a:rPr lang="zh-TW" altLang="en-US" b="1">
                <a:solidFill>
                  <a:schemeClr val="tx1"/>
                </a:solidFill>
                <a:latin typeface="微軟正黑體" panose="020B0604030504040204" pitchFamily="34" charset="-120"/>
              </a:rPr>
              <a:t>預先訂明之期限前完成契約規定之事項。</a:t>
            </a: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三</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自</a:t>
            </a:r>
            <a:r>
              <a:rPr lang="zh-TW" altLang="en-US" b="1">
                <a:solidFill>
                  <a:schemeClr val="tx1"/>
                </a:solidFill>
                <a:latin typeface="微軟正黑體" panose="020B0604030504040204" pitchFamily="34" charset="-120"/>
              </a:rPr>
              <a:t>廠商收到機關之信用狀、預付款或其他類似情形之次日起</a:t>
            </a:r>
            <a:r>
              <a:rPr lang="zh-TW" altLang="en-US" b="1" smtClean="0">
                <a:solidFill>
                  <a:schemeClr val="tx1"/>
                </a:solidFill>
                <a:latin typeface="微軟正黑體" panose="020B0604030504040204" pitchFamily="34" charset="-120"/>
              </a:rPr>
              <a:t>一定</a:t>
            </a:r>
            <a:r>
              <a:rPr lang="zh-TW" altLang="en-US" b="1">
                <a:solidFill>
                  <a:schemeClr val="tx1"/>
                </a:solidFill>
                <a:latin typeface="微軟正黑體" panose="020B0604030504040204" pitchFamily="34" charset="-120"/>
              </a:rPr>
              <a:t>期間內完成契約規定之事項。</a:t>
            </a: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四</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就</a:t>
            </a:r>
            <a:r>
              <a:rPr lang="zh-TW" altLang="en-US" b="1">
                <a:solidFill>
                  <a:schemeClr val="tx1"/>
                </a:solidFill>
                <a:latin typeface="微軟正黑體" panose="020B0604030504040204" pitchFamily="34" charset="-120"/>
              </a:rPr>
              <a:t>履約各重要階段或分批供應之部分分別訂明其期限。</a:t>
            </a: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五</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其他</a:t>
            </a:r>
            <a:r>
              <a:rPr lang="zh-TW" altLang="en-US" b="1">
                <a:solidFill>
                  <a:schemeClr val="tx1"/>
                </a:solidFill>
                <a:latin typeface="微軟正黑體" panose="020B0604030504040204" pitchFamily="34" charset="-120"/>
              </a:rPr>
              <a:t>約定之方式。</a:t>
            </a:r>
          </a:p>
        </p:txBody>
      </p:sp>
    </p:spTree>
    <p:extLst>
      <p:ext uri="{BB962C8B-B14F-4D97-AF65-F5344CB8AC3E}">
        <p14:creationId xmlns:p14="http://schemas.microsoft.com/office/powerpoint/2010/main" val="29222197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131</a:t>
            </a:fld>
            <a:endParaRPr lang="en-US" altLang="zh-TW" sz="1400">
              <a:solidFill>
                <a:srgbClr val="AD1F1F"/>
              </a:solidFill>
              <a:latin typeface="Times New Roman" panose="02020603050405020304" pitchFamily="18" charset="0"/>
            </a:endParaRPr>
          </a:p>
        </p:txBody>
      </p:sp>
      <p:sp>
        <p:nvSpPr>
          <p:cNvPr id="4" name="Rectangle 3"/>
          <p:cNvSpPr>
            <a:spLocks noGrp="1" noChangeArrowheads="1"/>
          </p:cNvSpPr>
          <p:nvPr>
            <p:ph sz="half" idx="1"/>
          </p:nvPr>
        </p:nvSpPr>
        <p:spPr>
          <a:xfrm>
            <a:off x="323528" y="548680"/>
            <a:ext cx="8640960" cy="4144970"/>
          </a:xfrm>
        </p:spPr>
        <p:txBody>
          <a:bodyPr/>
          <a:lstStyle/>
          <a:p>
            <a:pPr marL="358775" indent="-358775" eaLnBrk="1" hangingPunct="1">
              <a:spcBef>
                <a:spcPts val="1200"/>
              </a:spcBef>
              <a:spcAft>
                <a:spcPts val="0"/>
              </a:spcAft>
              <a:buClrTx/>
              <a:buFont typeface="Wingdings" panose="05000000000000000000" pitchFamily="2" charset="2"/>
              <a:buChar char="n"/>
              <a:defRPr/>
            </a:pPr>
            <a:r>
              <a:rPr lang="zh-TW" altLang="en-US" b="1" smtClean="0">
                <a:solidFill>
                  <a:srgbClr val="0000FF"/>
                </a:solidFill>
                <a:latin typeface="微軟正黑體" panose="020B0604030504040204" pitchFamily="34" charset="-120"/>
              </a:rPr>
              <a:t>採購契約要項第</a:t>
            </a:r>
            <a:r>
              <a:rPr lang="en-US" altLang="zh-TW" b="1" smtClean="0">
                <a:solidFill>
                  <a:srgbClr val="0000FF"/>
                </a:solidFill>
                <a:latin typeface="微軟正黑體" panose="020B0604030504040204" pitchFamily="34" charset="-120"/>
              </a:rPr>
              <a:t>44</a:t>
            </a:r>
            <a:r>
              <a:rPr lang="zh-TW" altLang="en-US" b="1" smtClean="0">
                <a:solidFill>
                  <a:srgbClr val="0000FF"/>
                </a:solidFill>
                <a:latin typeface="微軟正黑體" panose="020B0604030504040204" pitchFamily="34" charset="-120"/>
              </a:rPr>
              <a:t>點</a:t>
            </a:r>
            <a:r>
              <a:rPr lang="en-US" altLang="zh-TW" b="1" smtClean="0">
                <a:solidFill>
                  <a:srgbClr val="800000"/>
                </a:solidFill>
                <a:latin typeface="微軟正黑體" panose="020B0604030504040204" pitchFamily="34" charset="-120"/>
              </a:rPr>
              <a:t>(</a:t>
            </a:r>
            <a:r>
              <a:rPr lang="zh-TW" altLang="en-US" b="1">
                <a:solidFill>
                  <a:srgbClr val="800000"/>
                </a:solidFill>
                <a:latin typeface="微軟正黑體" panose="020B0604030504040204" pitchFamily="34" charset="-120"/>
              </a:rPr>
              <a:t>履約期間之計算</a:t>
            </a:r>
            <a:r>
              <a:rPr lang="en-US" altLang="zh-TW" b="1" smtClean="0">
                <a:solidFill>
                  <a:srgbClr val="800000"/>
                </a:solidFill>
                <a:latin typeface="微軟正黑體" panose="020B0604030504040204" pitchFamily="34" charset="-120"/>
              </a:rPr>
              <a:t>)</a:t>
            </a:r>
          </a:p>
          <a:p>
            <a:pPr marL="0" indent="0" eaLnBrk="1" hangingPunct="1">
              <a:spcBef>
                <a:spcPts val="1200"/>
              </a:spcBef>
              <a:spcAft>
                <a:spcPts val="0"/>
              </a:spcAft>
              <a:buClrTx/>
              <a:buNone/>
              <a:defRPr/>
            </a:pPr>
            <a:r>
              <a:rPr lang="zh-TW" altLang="en-US" b="1">
                <a:solidFill>
                  <a:schemeClr val="tx1"/>
                </a:solidFill>
                <a:latin typeface="微軟正黑體" panose="020B0604030504040204" pitchFamily="34" charset="-120"/>
              </a:rPr>
              <a:t>履約期間之計算，除契約另有規定者外，得為下列方式之一，</a:t>
            </a:r>
            <a:r>
              <a:rPr lang="zh-TW" altLang="en-US" b="1" smtClean="0">
                <a:solidFill>
                  <a:schemeClr val="tx1"/>
                </a:solidFill>
                <a:latin typeface="微軟正黑體" panose="020B0604030504040204" pitchFamily="34" charset="-120"/>
              </a:rPr>
              <a:t>由機關</a:t>
            </a:r>
            <a:r>
              <a:rPr lang="zh-TW" altLang="en-US" b="1">
                <a:solidFill>
                  <a:schemeClr val="tx1"/>
                </a:solidFill>
                <a:latin typeface="微軟正黑體" panose="020B0604030504040204" pitchFamily="34" charset="-120"/>
              </a:rPr>
              <a:t>載明於契約：</a:t>
            </a:r>
            <a:endParaRPr lang="en-US" altLang="zh-TW" b="1" smtClean="0">
              <a:solidFill>
                <a:schemeClr val="tx1"/>
              </a:solidFill>
              <a:latin typeface="微軟正黑體" panose="020B0604030504040204" pitchFamily="34" charset="-120"/>
            </a:endParaRP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一</a:t>
            </a:r>
            <a:r>
              <a:rPr lang="en-US" altLang="zh-TW" b="1" smtClean="0">
                <a:solidFill>
                  <a:schemeClr val="tx1"/>
                </a:solidFill>
                <a:latin typeface="微軟正黑體" panose="020B0604030504040204" pitchFamily="34" charset="-120"/>
              </a:rPr>
              <a:t>)</a:t>
            </a:r>
            <a:r>
              <a:rPr lang="zh-TW" altLang="en-US" b="1" u="sng">
                <a:solidFill>
                  <a:srgbClr val="006600"/>
                </a:solidFill>
                <a:uFill>
                  <a:solidFill>
                    <a:srgbClr val="FF0000"/>
                  </a:solidFill>
                </a:uFill>
                <a:latin typeface="微軟正黑體" panose="020B0604030504040204" pitchFamily="34" charset="-120"/>
              </a:rPr>
              <a:t>以限期完成者</a:t>
            </a:r>
            <a:r>
              <a:rPr lang="zh-TW" altLang="en-US" b="1">
                <a:solidFill>
                  <a:schemeClr val="tx1"/>
                </a:solidFill>
                <a:latin typeface="微軟正黑體" panose="020B0604030504040204" pitchFamily="34" charset="-120"/>
              </a:rPr>
              <a:t>。星期例假日、國定假日或其他休息日</a:t>
            </a:r>
            <a:r>
              <a:rPr lang="zh-TW" altLang="en-US" b="1" u="sng">
                <a:solidFill>
                  <a:srgbClr val="006600"/>
                </a:solidFill>
                <a:uFill>
                  <a:solidFill>
                    <a:srgbClr val="FF0000"/>
                  </a:solidFill>
                </a:uFill>
                <a:latin typeface="微軟正黑體" panose="020B0604030504040204" pitchFamily="34" charset="-120"/>
              </a:rPr>
              <a:t>均應計入</a:t>
            </a:r>
            <a:r>
              <a:rPr lang="zh-TW" altLang="en-US" b="1" smtClean="0">
                <a:solidFill>
                  <a:schemeClr val="tx1"/>
                </a:solidFill>
                <a:latin typeface="微軟正黑體" panose="020B0604030504040204" pitchFamily="34" charset="-120"/>
              </a:rPr>
              <a:t>。</a:t>
            </a:r>
            <a:endParaRPr lang="zh-TW" altLang="en-US" b="1">
              <a:solidFill>
                <a:schemeClr val="tx1"/>
              </a:solidFill>
              <a:latin typeface="微軟正黑體" panose="020B0604030504040204" pitchFamily="34" charset="-120"/>
            </a:endParaRP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二</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以</a:t>
            </a:r>
            <a:r>
              <a:rPr lang="zh-TW" altLang="en-US" b="1">
                <a:solidFill>
                  <a:schemeClr val="tx1"/>
                </a:solidFill>
                <a:latin typeface="微軟正黑體" panose="020B0604030504040204" pitchFamily="34" charset="-120"/>
              </a:rPr>
              <a:t>日曆天計者。星期例假日、國定假日或其他休息日，是否</a:t>
            </a:r>
            <a:r>
              <a:rPr lang="zh-TW" altLang="en-US" b="1" smtClean="0">
                <a:solidFill>
                  <a:schemeClr val="tx1"/>
                </a:solidFill>
                <a:latin typeface="微軟正黑體" panose="020B0604030504040204" pitchFamily="34" charset="-120"/>
              </a:rPr>
              <a:t>計入</a:t>
            </a:r>
            <a:r>
              <a:rPr lang="zh-TW" altLang="en-US" b="1">
                <a:solidFill>
                  <a:schemeClr val="tx1"/>
                </a:solidFill>
                <a:latin typeface="微軟正黑體" panose="020B0604030504040204" pitchFamily="34" charset="-120"/>
              </a:rPr>
              <a:t>，應於契約中明定。</a:t>
            </a:r>
          </a:p>
          <a:p>
            <a:pPr marL="625475" indent="-625475" eaLnBrk="1" hangingPunct="1">
              <a:spcBef>
                <a:spcPts val="0"/>
              </a:spcBef>
              <a:spcAft>
                <a:spcPts val="0"/>
              </a:spcAft>
              <a:buClrTx/>
              <a:buNone/>
              <a:defRPr/>
            </a:pPr>
            <a:r>
              <a:rPr lang="en-US" altLang="zh-TW" b="1" smtClean="0">
                <a:solidFill>
                  <a:schemeClr val="tx1"/>
                </a:solidFill>
                <a:latin typeface="微軟正黑體" panose="020B0604030504040204" pitchFamily="34" charset="-120"/>
              </a:rPr>
              <a:t>(</a:t>
            </a:r>
            <a:r>
              <a:rPr lang="zh-TW" altLang="en-US" b="1">
                <a:solidFill>
                  <a:schemeClr val="tx1"/>
                </a:solidFill>
                <a:latin typeface="微軟正黑體" panose="020B0604030504040204" pitchFamily="34" charset="-120"/>
              </a:rPr>
              <a:t>三</a:t>
            </a:r>
            <a:r>
              <a:rPr lang="en-US" altLang="zh-TW" b="1" smtClean="0">
                <a:solidFill>
                  <a:schemeClr val="tx1"/>
                </a:solidFill>
                <a:latin typeface="微軟正黑體" panose="020B0604030504040204" pitchFamily="34" charset="-120"/>
              </a:rPr>
              <a:t>)</a:t>
            </a:r>
            <a:r>
              <a:rPr lang="zh-TW" altLang="en-US" b="1" smtClean="0">
                <a:solidFill>
                  <a:schemeClr val="tx1"/>
                </a:solidFill>
                <a:latin typeface="微軟正黑體" panose="020B0604030504040204" pitchFamily="34" charset="-120"/>
              </a:rPr>
              <a:t>以</a:t>
            </a:r>
            <a:r>
              <a:rPr lang="zh-TW" altLang="en-US" b="1">
                <a:solidFill>
                  <a:schemeClr val="tx1"/>
                </a:solidFill>
                <a:latin typeface="微軟正黑體" panose="020B0604030504040204" pitchFamily="34" charset="-120"/>
              </a:rPr>
              <a:t>工作天計者。星期例假日、國定假日或其他休息日，均應</a:t>
            </a:r>
            <a:r>
              <a:rPr lang="zh-TW" altLang="en-US" b="1" smtClean="0">
                <a:solidFill>
                  <a:schemeClr val="tx1"/>
                </a:solidFill>
                <a:latin typeface="微軟正黑體" panose="020B0604030504040204" pitchFamily="34" charset="-120"/>
              </a:rPr>
              <a:t>不計</a:t>
            </a:r>
            <a:r>
              <a:rPr lang="zh-TW" altLang="en-US" b="1">
                <a:solidFill>
                  <a:schemeClr val="tx1"/>
                </a:solidFill>
                <a:latin typeface="微軟正黑體" panose="020B0604030504040204" pitchFamily="34" charset="-120"/>
              </a:rPr>
              <a:t>入。</a:t>
            </a:r>
          </a:p>
        </p:txBody>
      </p:sp>
    </p:spTree>
    <p:extLst>
      <p:ext uri="{BB962C8B-B14F-4D97-AF65-F5344CB8AC3E}">
        <p14:creationId xmlns:p14="http://schemas.microsoft.com/office/powerpoint/2010/main" val="346510857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a:xfrm>
            <a:off x="8145178" y="216131"/>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132</a:t>
            </a:fld>
            <a:endParaRPr lang="en-US" altLang="zh-TW" sz="1400">
              <a:solidFill>
                <a:srgbClr val="AD1F1F"/>
              </a:solidFill>
              <a:latin typeface="Times New Roman" panose="02020603050405020304" pitchFamily="18" charset="0"/>
            </a:endParaRPr>
          </a:p>
        </p:txBody>
      </p:sp>
      <p:sp>
        <p:nvSpPr>
          <p:cNvPr id="4" name="Rectangle 3"/>
          <p:cNvSpPr>
            <a:spLocks noGrp="1" noChangeArrowheads="1"/>
          </p:cNvSpPr>
          <p:nvPr>
            <p:ph sz="half" idx="1"/>
          </p:nvPr>
        </p:nvSpPr>
        <p:spPr>
          <a:xfrm>
            <a:off x="251520" y="147731"/>
            <a:ext cx="4680520" cy="494377"/>
          </a:xfrm>
        </p:spPr>
        <p:txBody>
          <a:bodyPr/>
          <a:lstStyle/>
          <a:p>
            <a:pPr marL="0" indent="0" eaLnBrk="1" hangingPunct="1">
              <a:spcBef>
                <a:spcPts val="1200"/>
              </a:spcBef>
              <a:spcAft>
                <a:spcPts val="0"/>
              </a:spcAft>
              <a:buClrTx/>
              <a:buNone/>
              <a:defRPr/>
            </a:pPr>
            <a:r>
              <a:rPr lang="en-US" altLang="zh-TW" b="1" smtClean="0">
                <a:solidFill>
                  <a:schemeClr val="tx1"/>
                </a:solidFill>
                <a:latin typeface="微軟正黑體" panose="020B0604030504040204" pitchFamily="34" charset="-120"/>
              </a:rPr>
              <a:t>1.1 </a:t>
            </a:r>
            <a:r>
              <a:rPr lang="zh-TW" altLang="en-US" b="1" smtClean="0">
                <a:solidFill>
                  <a:schemeClr val="tx1"/>
                </a:solidFill>
                <a:latin typeface="微軟正黑體" panose="020B0604030504040204" pitchFamily="34" charset="-120"/>
              </a:rPr>
              <a:t>影響</a:t>
            </a:r>
            <a:r>
              <a:rPr lang="zh-TW" altLang="en-US" b="1">
                <a:solidFill>
                  <a:schemeClr val="tx1"/>
                </a:solidFill>
                <a:latin typeface="微軟正黑體" panose="020B0604030504040204" pitchFamily="34" charset="-120"/>
              </a:rPr>
              <a:t>工程</a:t>
            </a:r>
            <a:r>
              <a:rPr lang="zh-TW" altLang="en-US" b="1" smtClean="0">
                <a:solidFill>
                  <a:schemeClr val="tx1"/>
                </a:solidFill>
                <a:latin typeface="微軟正黑體" panose="020B0604030504040204" pitchFamily="34" charset="-120"/>
              </a:rPr>
              <a:t>進度之因素</a:t>
            </a:r>
            <a:endParaRPr lang="zh-TW" altLang="en-US" b="1">
              <a:solidFill>
                <a:schemeClr val="tx1"/>
              </a:solidFill>
              <a:latin typeface="微軟正黑體" panose="020B0604030504040204" pitchFamily="34" charset="-120"/>
            </a:endParaRPr>
          </a:p>
        </p:txBody>
      </p:sp>
      <p:sp>
        <p:nvSpPr>
          <p:cNvPr id="2" name="矩形 1"/>
          <p:cNvSpPr/>
          <p:nvPr/>
        </p:nvSpPr>
        <p:spPr>
          <a:xfrm>
            <a:off x="323528" y="1340768"/>
            <a:ext cx="2016224" cy="504056"/>
          </a:xfrm>
          <a:prstGeom prst="rect">
            <a:avLst/>
          </a:prstGeom>
          <a:noFill/>
          <a:ln w="381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srgbClr val="000066"/>
                </a:solidFill>
              </a:rPr>
              <a:t>可歸責機關</a:t>
            </a:r>
            <a:endParaRPr lang="zh-TW" altLang="en-US" b="1">
              <a:solidFill>
                <a:srgbClr val="000066"/>
              </a:solidFill>
            </a:endParaRPr>
          </a:p>
        </p:txBody>
      </p:sp>
      <p:sp>
        <p:nvSpPr>
          <p:cNvPr id="6" name="矩形 5"/>
          <p:cNvSpPr/>
          <p:nvPr/>
        </p:nvSpPr>
        <p:spPr>
          <a:xfrm>
            <a:off x="3059832" y="836712"/>
            <a:ext cx="5832648" cy="2304256"/>
          </a:xfrm>
          <a:prstGeom prst="rect">
            <a:avLst/>
          </a:prstGeom>
          <a:noFill/>
          <a:ln w="381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lgn="just">
              <a:buClr>
                <a:srgbClr val="0000FF"/>
              </a:buClr>
              <a:buSzPct val="70000"/>
              <a:buFont typeface="Wingdings" panose="05000000000000000000" pitchFamily="2" charset="2"/>
              <a:buChar char="n"/>
            </a:pPr>
            <a:r>
              <a:rPr lang="zh-TW" altLang="en-US" b="1" smtClean="0">
                <a:solidFill>
                  <a:srgbClr val="000066"/>
                </a:solidFill>
              </a:rPr>
              <a:t>用地取得及</a:t>
            </a:r>
            <a:r>
              <a:rPr lang="zh-TW" altLang="en-US" b="1">
                <a:solidFill>
                  <a:srgbClr val="000066"/>
                </a:solidFill>
              </a:rPr>
              <a:t>拆遷</a:t>
            </a:r>
            <a:r>
              <a:rPr lang="zh-TW" altLang="en-US" b="1" smtClean="0">
                <a:solidFill>
                  <a:srgbClr val="000066"/>
                </a:solidFill>
              </a:rPr>
              <a:t>遲緩</a:t>
            </a:r>
            <a:endParaRPr lang="zh-TW" altLang="en-US" b="1">
              <a:solidFill>
                <a:srgbClr val="000066"/>
              </a:solidFill>
            </a:endParaRPr>
          </a:p>
          <a:p>
            <a:pPr marL="266700" indent="-266700" algn="just">
              <a:buClr>
                <a:srgbClr val="0000FF"/>
              </a:buClr>
              <a:buSzPct val="70000"/>
              <a:buFont typeface="Wingdings" panose="05000000000000000000" pitchFamily="2" charset="2"/>
              <a:buChar char="n"/>
            </a:pPr>
            <a:r>
              <a:rPr lang="zh-TW" altLang="en-US" b="1">
                <a:solidFill>
                  <a:srgbClr val="000066"/>
                </a:solidFill>
              </a:rPr>
              <a:t>待辦變更</a:t>
            </a:r>
            <a:r>
              <a:rPr lang="zh-TW" altLang="en-US" b="1" smtClean="0">
                <a:solidFill>
                  <a:srgbClr val="000066"/>
                </a:solidFill>
              </a:rPr>
              <a:t>設計 </a:t>
            </a:r>
            <a:endParaRPr lang="zh-TW" altLang="en-US" b="1">
              <a:solidFill>
                <a:srgbClr val="000066"/>
              </a:solidFill>
            </a:endParaRPr>
          </a:p>
          <a:p>
            <a:pPr marL="266700" indent="-266700" algn="just">
              <a:buClr>
                <a:srgbClr val="0000FF"/>
              </a:buClr>
              <a:buSzPct val="70000"/>
              <a:buFont typeface="Wingdings" panose="05000000000000000000" pitchFamily="2" charset="2"/>
              <a:buChar char="n"/>
            </a:pPr>
            <a:r>
              <a:rPr lang="zh-TW" altLang="en-US" b="1">
                <a:solidFill>
                  <a:srgbClr val="000066"/>
                </a:solidFill>
              </a:rPr>
              <a:t>未依規定期限領照、開工或建造執照逾期後重新請</a:t>
            </a:r>
            <a:r>
              <a:rPr lang="zh-TW" altLang="en-US" b="1" smtClean="0">
                <a:solidFill>
                  <a:srgbClr val="000066"/>
                </a:solidFill>
              </a:rPr>
              <a:t>照</a:t>
            </a:r>
            <a:endParaRPr lang="zh-TW" altLang="en-US" b="1">
              <a:solidFill>
                <a:srgbClr val="000066"/>
              </a:solidFill>
            </a:endParaRPr>
          </a:p>
          <a:p>
            <a:pPr marL="266700" indent="-266700" algn="just">
              <a:buClr>
                <a:srgbClr val="0000FF"/>
              </a:buClr>
              <a:buSzPct val="70000"/>
              <a:buFont typeface="Wingdings" panose="05000000000000000000" pitchFamily="2" charset="2"/>
              <a:buChar char="n"/>
            </a:pPr>
            <a:r>
              <a:rPr lang="zh-TW" altLang="en-US" b="1">
                <a:solidFill>
                  <a:srgbClr val="000066"/>
                </a:solidFill>
              </a:rPr>
              <a:t>同時施工廠商間未能密切協調配合，致互相干擾影響工</a:t>
            </a:r>
            <a:r>
              <a:rPr lang="zh-TW" altLang="en-US" b="1" smtClean="0">
                <a:solidFill>
                  <a:srgbClr val="000066"/>
                </a:solidFill>
              </a:rPr>
              <a:t>進</a:t>
            </a:r>
            <a:endParaRPr lang="zh-TW" altLang="en-US" b="1">
              <a:solidFill>
                <a:srgbClr val="000066"/>
              </a:solidFill>
            </a:endParaRPr>
          </a:p>
        </p:txBody>
      </p:sp>
      <p:cxnSp>
        <p:nvCxnSpPr>
          <p:cNvPr id="15" name="肘形接點 14"/>
          <p:cNvCxnSpPr/>
          <p:nvPr/>
        </p:nvCxnSpPr>
        <p:spPr>
          <a:xfrm>
            <a:off x="2366013" y="1592796"/>
            <a:ext cx="693819" cy="540060"/>
          </a:xfrm>
          <a:prstGeom prst="bentConnector3">
            <a:avLst>
              <a:gd name="adj1" fmla="val 4666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23528" y="3789040"/>
            <a:ext cx="2016224" cy="504056"/>
          </a:xfrm>
          <a:prstGeom prst="rect">
            <a:avLst/>
          </a:prstGeom>
          <a:noFill/>
          <a:ln w="38100">
            <a:solidFill>
              <a:srgbClr val="8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srgbClr val="006600"/>
                </a:solidFill>
              </a:rPr>
              <a:t>可歸責廠商</a:t>
            </a:r>
            <a:endParaRPr lang="zh-TW" altLang="en-US" b="1">
              <a:solidFill>
                <a:srgbClr val="006600"/>
              </a:solidFill>
            </a:endParaRPr>
          </a:p>
        </p:txBody>
      </p:sp>
      <p:sp>
        <p:nvSpPr>
          <p:cNvPr id="19" name="矩形 18"/>
          <p:cNvSpPr/>
          <p:nvPr/>
        </p:nvSpPr>
        <p:spPr>
          <a:xfrm>
            <a:off x="3059832" y="3356992"/>
            <a:ext cx="5832648" cy="2304256"/>
          </a:xfrm>
          <a:prstGeom prst="rect">
            <a:avLst/>
          </a:prstGeom>
          <a:noFill/>
          <a:ln w="38100">
            <a:solidFill>
              <a:srgbClr val="8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遇變故無力承擔</a:t>
            </a:r>
            <a:r>
              <a:rPr lang="zh-TW" altLang="en-US" sz="2200" b="1" smtClean="0">
                <a:solidFill>
                  <a:srgbClr val="006600"/>
                </a:solidFill>
              </a:rPr>
              <a:t>風險致無法</a:t>
            </a:r>
            <a:r>
              <a:rPr lang="zh-TW" altLang="en-US" sz="2200" b="1">
                <a:solidFill>
                  <a:srgbClr val="006600"/>
                </a:solidFill>
              </a:rPr>
              <a:t>順利</a:t>
            </a:r>
            <a:r>
              <a:rPr lang="zh-TW" altLang="en-US" sz="2200" b="1" smtClean="0">
                <a:solidFill>
                  <a:srgbClr val="006600"/>
                </a:solidFill>
              </a:rPr>
              <a:t>推動</a:t>
            </a:r>
            <a:r>
              <a:rPr lang="zh-TW" altLang="en-US" sz="2200" b="1">
                <a:solidFill>
                  <a:srgbClr val="006600"/>
                </a:solidFill>
              </a:rPr>
              <a:t>或</a:t>
            </a:r>
            <a:r>
              <a:rPr lang="zh-TW" altLang="en-US" sz="2200" b="1" smtClean="0">
                <a:solidFill>
                  <a:srgbClr val="006600"/>
                </a:solidFill>
              </a:rPr>
              <a:t>停工 </a:t>
            </a:r>
            <a:endParaRPr lang="zh-TW" altLang="en-US" sz="2200" b="1">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財力、管理能力、施工經驗</a:t>
            </a:r>
            <a:r>
              <a:rPr lang="zh-TW" altLang="en-US" sz="2200" b="1" smtClean="0">
                <a:solidFill>
                  <a:srgbClr val="006600"/>
                </a:solidFill>
              </a:rPr>
              <a:t>不足</a:t>
            </a:r>
            <a:endParaRPr lang="zh-TW" altLang="en-US" sz="2200" b="1">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低價搶</a:t>
            </a:r>
            <a:r>
              <a:rPr lang="zh-TW" altLang="en-US" sz="2200" b="1" smtClean="0">
                <a:solidFill>
                  <a:srgbClr val="006600"/>
                </a:solidFill>
              </a:rPr>
              <a:t>標洽</a:t>
            </a:r>
            <a:r>
              <a:rPr lang="zh-TW" altLang="en-US" sz="2200" b="1">
                <a:solidFill>
                  <a:srgbClr val="006600"/>
                </a:solidFill>
              </a:rPr>
              <a:t>邀分</a:t>
            </a:r>
            <a:r>
              <a:rPr lang="zh-TW" altLang="en-US" sz="2200" b="1" smtClean="0">
                <a:solidFill>
                  <a:srgbClr val="006600"/>
                </a:solidFill>
              </a:rPr>
              <a:t>包商</a:t>
            </a:r>
            <a:r>
              <a:rPr lang="zh-TW" altLang="en-US" sz="2200" b="1">
                <a:solidFill>
                  <a:srgbClr val="006600"/>
                </a:solidFill>
              </a:rPr>
              <a:t>費時或分</a:t>
            </a:r>
            <a:r>
              <a:rPr lang="zh-TW" altLang="en-US" sz="2200" b="1" smtClean="0">
                <a:solidFill>
                  <a:srgbClr val="006600"/>
                </a:solidFill>
              </a:rPr>
              <a:t>包商</a:t>
            </a:r>
            <a:r>
              <a:rPr lang="zh-TW" altLang="en-US" sz="2200" b="1">
                <a:solidFill>
                  <a:srgbClr val="006600"/>
                </a:solidFill>
              </a:rPr>
              <a:t>能力</a:t>
            </a:r>
            <a:r>
              <a:rPr lang="zh-TW" altLang="en-US" sz="2200" b="1" smtClean="0">
                <a:solidFill>
                  <a:srgbClr val="006600"/>
                </a:solidFill>
              </a:rPr>
              <a:t>不足</a:t>
            </a:r>
            <a:endParaRPr lang="en-US" altLang="zh-TW" sz="2200" b="1" smtClean="0">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發生工安</a:t>
            </a:r>
            <a:r>
              <a:rPr lang="zh-TW" altLang="en-US" sz="2200" b="1" smtClean="0">
                <a:solidFill>
                  <a:srgbClr val="006600"/>
                </a:solidFill>
              </a:rPr>
              <a:t>意外遭</a:t>
            </a:r>
            <a:r>
              <a:rPr lang="zh-TW" altLang="en-US" sz="2200" b="1">
                <a:solidFill>
                  <a:srgbClr val="006600"/>
                </a:solidFill>
              </a:rPr>
              <a:t>勒令</a:t>
            </a:r>
            <a:r>
              <a:rPr lang="zh-TW" altLang="en-US" sz="2200" b="1" smtClean="0">
                <a:solidFill>
                  <a:srgbClr val="006600"/>
                </a:solidFill>
              </a:rPr>
              <a:t>停工或</a:t>
            </a:r>
            <a:r>
              <a:rPr lang="zh-TW" altLang="en-US" sz="2200" b="1">
                <a:solidFill>
                  <a:srgbClr val="006600"/>
                </a:solidFill>
              </a:rPr>
              <a:t>因遭阻擾</a:t>
            </a:r>
            <a:r>
              <a:rPr lang="zh-TW" altLang="en-US" sz="2200" b="1" smtClean="0">
                <a:solidFill>
                  <a:srgbClr val="006600"/>
                </a:solidFill>
              </a:rPr>
              <a:t>施工</a:t>
            </a:r>
            <a:endParaRPr lang="zh-TW" altLang="en-US" sz="2200" b="1">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施工計畫、品質</a:t>
            </a:r>
            <a:r>
              <a:rPr lang="zh-TW" altLang="en-US" sz="2200" b="1" smtClean="0">
                <a:solidFill>
                  <a:srgbClr val="006600"/>
                </a:solidFill>
              </a:rPr>
              <a:t>計畫</a:t>
            </a:r>
            <a:r>
              <a:rPr lang="en-US" altLang="zh-TW" sz="2200" b="1" smtClean="0">
                <a:solidFill>
                  <a:srgbClr val="006600"/>
                </a:solidFill>
              </a:rPr>
              <a:t>...</a:t>
            </a:r>
            <a:r>
              <a:rPr lang="zh-TW" altLang="en-US" sz="2200" b="1" smtClean="0">
                <a:solidFill>
                  <a:srgbClr val="006600"/>
                </a:solidFill>
              </a:rPr>
              <a:t>等未</a:t>
            </a:r>
            <a:r>
              <a:rPr lang="zh-TW" altLang="en-US" sz="2200" b="1">
                <a:solidFill>
                  <a:srgbClr val="006600"/>
                </a:solidFill>
              </a:rPr>
              <a:t>奉</a:t>
            </a:r>
            <a:r>
              <a:rPr lang="zh-TW" altLang="en-US" sz="2200" b="1" smtClean="0">
                <a:solidFill>
                  <a:srgbClr val="006600"/>
                </a:solidFill>
              </a:rPr>
              <a:t>准無法開工</a:t>
            </a:r>
            <a:endParaRPr lang="zh-TW" altLang="en-US" sz="2200" b="1">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未依契約規定履約，遭機關通知暫停</a:t>
            </a:r>
            <a:r>
              <a:rPr lang="zh-TW" altLang="en-US" sz="2200" b="1" smtClean="0">
                <a:solidFill>
                  <a:srgbClr val="006600"/>
                </a:solidFill>
              </a:rPr>
              <a:t>執行</a:t>
            </a:r>
            <a:endParaRPr lang="zh-TW" altLang="en-US" sz="2200" b="1">
              <a:solidFill>
                <a:srgbClr val="006600"/>
              </a:solidFill>
            </a:endParaRPr>
          </a:p>
          <a:p>
            <a:pPr marL="266700" indent="-266700" algn="just">
              <a:lnSpc>
                <a:spcPts val="2500"/>
              </a:lnSpc>
              <a:buClr>
                <a:srgbClr val="FBEEC9">
                  <a:lumMod val="50000"/>
                </a:srgbClr>
              </a:buClr>
              <a:buSzPct val="70000"/>
              <a:buFont typeface="Wingdings" panose="05000000000000000000" pitchFamily="2" charset="2"/>
              <a:buChar char="n"/>
            </a:pPr>
            <a:r>
              <a:rPr lang="zh-TW" altLang="en-US" sz="2200" b="1">
                <a:solidFill>
                  <a:srgbClr val="006600"/>
                </a:solidFill>
              </a:rPr>
              <a:t>統包工程之設計未能通過</a:t>
            </a:r>
            <a:r>
              <a:rPr lang="zh-TW" altLang="en-US" sz="2200" b="1" smtClean="0">
                <a:solidFill>
                  <a:srgbClr val="006600"/>
                </a:solidFill>
              </a:rPr>
              <a:t>審查，不得</a:t>
            </a:r>
            <a:r>
              <a:rPr lang="zh-TW" altLang="en-US" sz="2200" b="1">
                <a:solidFill>
                  <a:srgbClr val="006600"/>
                </a:solidFill>
              </a:rPr>
              <a:t>施工</a:t>
            </a:r>
          </a:p>
        </p:txBody>
      </p:sp>
      <p:cxnSp>
        <p:nvCxnSpPr>
          <p:cNvPr id="20" name="肘形接點 19"/>
          <p:cNvCxnSpPr/>
          <p:nvPr/>
        </p:nvCxnSpPr>
        <p:spPr>
          <a:xfrm>
            <a:off x="2366013" y="4023066"/>
            <a:ext cx="693819" cy="540060"/>
          </a:xfrm>
          <a:prstGeom prst="bentConnector3">
            <a:avLst>
              <a:gd name="adj1" fmla="val 4666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3528" y="6021288"/>
            <a:ext cx="2016224" cy="504056"/>
          </a:xfrm>
          <a:prstGeom prst="rect">
            <a:avLst/>
          </a:prstGeom>
          <a:noFill/>
          <a:ln w="38100">
            <a:solidFill>
              <a:srgbClr val="0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srgbClr val="000000"/>
                </a:solidFill>
              </a:rPr>
              <a:t>可歸責雙方</a:t>
            </a:r>
            <a:endParaRPr lang="zh-TW" altLang="en-US" b="1">
              <a:solidFill>
                <a:srgbClr val="000000"/>
              </a:solidFill>
            </a:endParaRPr>
          </a:p>
        </p:txBody>
      </p:sp>
      <p:sp>
        <p:nvSpPr>
          <p:cNvPr id="22" name="矩形 21"/>
          <p:cNvSpPr/>
          <p:nvPr/>
        </p:nvSpPr>
        <p:spPr>
          <a:xfrm>
            <a:off x="3059832" y="5877272"/>
            <a:ext cx="5832648" cy="792088"/>
          </a:xfrm>
          <a:prstGeom prst="rect">
            <a:avLst/>
          </a:prstGeom>
          <a:no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lgn="just">
              <a:lnSpc>
                <a:spcPts val="2500"/>
              </a:lnSpc>
              <a:buClr>
                <a:srgbClr val="000066"/>
              </a:buClr>
              <a:buSzPct val="70000"/>
              <a:buFont typeface="Wingdings" panose="05000000000000000000" pitchFamily="2" charset="2"/>
              <a:buChar char="n"/>
            </a:pPr>
            <a:r>
              <a:rPr lang="zh-TW" altLang="en-US" sz="2200" b="1" smtClean="0">
                <a:solidFill>
                  <a:srgbClr val="000000"/>
                </a:solidFill>
              </a:rPr>
              <a:t>颱風、豪雨、地震、疫情、異常氣候等天災</a:t>
            </a:r>
            <a:endParaRPr lang="en-US" altLang="zh-TW" sz="2200" b="1" smtClean="0">
              <a:solidFill>
                <a:srgbClr val="000000"/>
              </a:solidFill>
            </a:endParaRPr>
          </a:p>
          <a:p>
            <a:pPr marL="266700" indent="-266700" algn="just">
              <a:lnSpc>
                <a:spcPts val="2500"/>
              </a:lnSpc>
              <a:buClr>
                <a:srgbClr val="000066"/>
              </a:buClr>
              <a:buSzPct val="70000"/>
              <a:buFont typeface="Wingdings" panose="05000000000000000000" pitchFamily="2" charset="2"/>
              <a:buChar char="n"/>
            </a:pPr>
            <a:r>
              <a:rPr lang="zh-TW" altLang="en-US" sz="2200" b="1" smtClean="0">
                <a:solidFill>
                  <a:srgbClr val="000000"/>
                </a:solidFill>
              </a:rPr>
              <a:t>地質狀況與預期有顯著差異</a:t>
            </a:r>
            <a:endParaRPr lang="zh-TW" altLang="en-US" sz="2200" b="1">
              <a:solidFill>
                <a:srgbClr val="000000"/>
              </a:solidFill>
            </a:endParaRPr>
          </a:p>
        </p:txBody>
      </p:sp>
      <p:cxnSp>
        <p:nvCxnSpPr>
          <p:cNvPr id="24" name="直線單箭頭接點 23"/>
          <p:cNvCxnSpPr>
            <a:endCxn id="22" idx="1"/>
          </p:cNvCxnSpPr>
          <p:nvPr/>
        </p:nvCxnSpPr>
        <p:spPr>
          <a:xfrm flipV="1">
            <a:off x="2366013" y="6273316"/>
            <a:ext cx="693819" cy="1122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768547"/>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133</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100808" y="2204864"/>
            <a:ext cx="7128792" cy="115212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a:solidFill>
                  <a:srgbClr val="000099"/>
                </a:solidFill>
                <a:latin typeface="微軟正黑體" panose="020B0604030504040204" pitchFamily="34" charset="-120"/>
              </a:rPr>
              <a:t>1.2 </a:t>
            </a:r>
            <a:r>
              <a:rPr lang="zh-TW" altLang="en-US" sz="3600" b="1">
                <a:solidFill>
                  <a:srgbClr val="000099"/>
                </a:solidFill>
                <a:latin typeface="微軟正黑體" panose="020B0604030504040204" pitchFamily="34" charset="-120"/>
              </a:rPr>
              <a:t>履約期限約定、施工預定進度</a:t>
            </a:r>
            <a:endParaRPr lang="zh-TW" altLang="en-US" sz="3600" b="1" smtClean="0">
              <a:solidFill>
                <a:srgbClr val="000099"/>
              </a:solidFill>
              <a:latin typeface="微軟正黑體" panose="020B0604030504040204" pitchFamily="34" charset="-120"/>
            </a:endParaRPr>
          </a:p>
        </p:txBody>
      </p:sp>
    </p:spTree>
    <p:extLst>
      <p:ext uri="{BB962C8B-B14F-4D97-AF65-F5344CB8AC3E}">
        <p14:creationId xmlns:p14="http://schemas.microsoft.com/office/powerpoint/2010/main" val="60381890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D374D91-6669-4415-863B-05456BB334E3}" type="slidenum">
              <a:rPr lang="en-US" altLang="zh-TW" sz="1400" smtClean="0">
                <a:solidFill>
                  <a:srgbClr val="AD1F1F"/>
                </a:solidFill>
                <a:latin typeface="Times New Roman" panose="02020603050405020304" pitchFamily="18" charset="0"/>
              </a:rPr>
              <a:pPr>
                <a:spcBef>
                  <a:spcPct val="0"/>
                </a:spcBef>
                <a:buClrTx/>
                <a:buSzTx/>
                <a:buFontTx/>
                <a:buNone/>
                <a:defRPr/>
              </a:pPr>
              <a:t>134</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A0587FB-0626-4B74-922A-7709CCB07767}"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134</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6147" name="Text Box 4"/>
          <p:cNvSpPr txBox="1">
            <a:spLocks noChangeArrowheads="1"/>
          </p:cNvSpPr>
          <p:nvPr/>
        </p:nvSpPr>
        <p:spPr bwMode="auto">
          <a:xfrm>
            <a:off x="288862" y="1119510"/>
            <a:ext cx="8531610" cy="4832092"/>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indent="-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一</a:t>
            </a:r>
            <a:r>
              <a:rPr lang="zh-TW" altLang="en-US" sz="2800" b="1" smtClean="0">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為使</a:t>
            </a:r>
            <a:r>
              <a:rPr lang="zh-TW" altLang="en-US" sz="2800" b="1">
                <a:solidFill>
                  <a:srgbClr val="000066"/>
                </a:solidFill>
                <a:latin typeface="微軟正黑體" panose="020B0604030504040204" pitchFamily="34" charset="-120"/>
                <a:ea typeface="微軟正黑體" panose="020B0604030504040204" pitchFamily="34" charset="-120"/>
              </a:rPr>
              <a:t>公共</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工程</a:t>
            </a:r>
            <a:r>
              <a:rPr lang="zh-TW" altLang="en-US" sz="2800" b="1">
                <a:solidFill>
                  <a:srgbClr val="000066"/>
                </a:solidFill>
                <a:latin typeface="微軟正黑體" panose="020B0604030504040204" pitchFamily="34" charset="-120"/>
                <a:ea typeface="微軟正黑體" panose="020B0604030504040204" pitchFamily="34" charset="-120"/>
              </a:rPr>
              <a:t>計畫</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順利推展</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避免發生開工後即停工、終止或解除契約情形</a:t>
            </a:r>
            <a:r>
              <a:rPr lang="zh-TW" altLang="en-US" sz="2800" b="1">
                <a:solidFill>
                  <a:srgbClr val="000066"/>
                </a:solidFill>
                <a:latin typeface="微軟正黑體" panose="020B0604030504040204" pitchFamily="34" charset="-120"/>
                <a:ea typeface="微軟正黑體" panose="020B0604030504040204" pitchFamily="34" charset="-120"/>
              </a:rPr>
              <a:t>，期能有效執行政府預算並維護廠商權益，特訂定本注意事項。</a:t>
            </a:r>
          </a:p>
          <a:p>
            <a:pPr marL="363538" indent="-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二</a:t>
            </a:r>
            <a:r>
              <a:rPr lang="zh-TW" altLang="en-US" sz="2800" b="1" smtClean="0">
                <a:solidFill>
                  <a:srgbClr val="000066"/>
                </a:solidFill>
                <a:latin typeface="微軟正黑體" panose="020B0604030504040204" pitchFamily="34" charset="-120"/>
                <a:ea typeface="微軟正黑體" panose="020B0604030504040204" pitchFamily="34" charset="-120"/>
              </a:rPr>
              <a:t>、機關辦理</a:t>
            </a:r>
            <a:r>
              <a:rPr lang="zh-TW" altLang="en-US" sz="2800" b="1">
                <a:solidFill>
                  <a:srgbClr val="000066"/>
                </a:solidFill>
                <a:latin typeface="微軟正黑體" panose="020B0604030504040204" pitchFamily="34" charset="-120"/>
                <a:ea typeface="微軟正黑體" panose="020B0604030504040204" pitchFamily="34" charset="-120"/>
              </a:rPr>
              <a:t>公共工程開工條件檢核，除依法令完成相關事項外，應依本注意事項辦理。</a:t>
            </a:r>
          </a:p>
          <a:p>
            <a:pPr marL="363538" indent="-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三</a:t>
            </a:r>
            <a:r>
              <a:rPr lang="zh-TW" altLang="en-US" sz="2800" b="1" smtClean="0">
                <a:solidFill>
                  <a:srgbClr val="000066"/>
                </a:solidFill>
                <a:latin typeface="微軟正黑體" panose="020B0604030504040204" pitchFamily="34" charset="-120"/>
                <a:ea typeface="微軟正黑體" panose="020B0604030504040204" pitchFamily="34" charset="-120"/>
              </a:rPr>
              <a:t>、本</a:t>
            </a:r>
            <a:r>
              <a:rPr lang="zh-TW" altLang="en-US" sz="2800" b="1">
                <a:solidFill>
                  <a:srgbClr val="000066"/>
                </a:solidFill>
                <a:latin typeface="微軟正黑體" panose="020B0604030504040204" pitchFamily="34" charset="-120"/>
                <a:ea typeface="微軟正黑體" panose="020B0604030504040204" pitchFamily="34" charset="-120"/>
              </a:rPr>
              <a:t>注意事項所稱</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公共工程</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指單一標案預算金額</a:t>
            </a:r>
            <a:r>
              <a:rPr lang="zh-TW" altLang="en-US" sz="2800" b="1" u="sng" smtClean="0">
                <a:solidFill>
                  <a:srgbClr val="000066"/>
                </a:solidFill>
                <a:uFill>
                  <a:solidFill>
                    <a:srgbClr val="800000"/>
                  </a:solidFill>
                </a:uFill>
                <a:latin typeface="微軟正黑體" panose="020B0604030504040204" pitchFamily="34" charset="-120"/>
                <a:ea typeface="微軟正黑體" panose="020B0604030504040204" pitchFamily="34" charset="-120"/>
              </a:rPr>
              <a:t>達</a:t>
            </a:r>
            <a:r>
              <a:rPr lang="en-US" altLang="zh-TW" sz="2800" b="1" u="sng" smtClean="0">
                <a:solidFill>
                  <a:srgbClr val="C00000"/>
                </a:solidFill>
                <a:uFill>
                  <a:solidFill>
                    <a:srgbClr val="800000"/>
                  </a:solidFill>
                </a:uFill>
                <a:latin typeface="微軟正黑體" panose="020B0604030504040204" pitchFamily="34" charset="-120"/>
                <a:ea typeface="微軟正黑體" panose="020B0604030504040204" pitchFamily="34" charset="-120"/>
              </a:rPr>
              <a:t>150</a:t>
            </a:r>
            <a:r>
              <a:rPr lang="zh-TW" altLang="en-US" sz="2800" b="1" u="sng" smtClean="0">
                <a:solidFill>
                  <a:srgbClr val="000066"/>
                </a:solidFill>
                <a:uFill>
                  <a:solidFill>
                    <a:srgbClr val="800000"/>
                  </a:solidFill>
                </a:uFill>
                <a:latin typeface="微軟正黑體" panose="020B0604030504040204" pitchFamily="34" charset="-120"/>
                <a:ea typeface="微軟正黑體" panose="020B0604030504040204" pitchFamily="34" charset="-120"/>
              </a:rPr>
              <a:t>萬</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元以上之工程</a:t>
            </a:r>
            <a:r>
              <a:rPr lang="zh-TW" altLang="en-US" sz="2800" b="1">
                <a:solidFill>
                  <a:srgbClr val="000066"/>
                </a:solidFill>
                <a:latin typeface="微軟正黑體" panose="020B0604030504040204" pitchFamily="34" charset="-120"/>
                <a:ea typeface="微軟正黑體" panose="020B0604030504040204" pitchFamily="34" charset="-120"/>
              </a:rPr>
              <a:t>。</a:t>
            </a:r>
          </a:p>
          <a:p>
            <a:pPr marL="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機關辦理</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未</a:t>
            </a:r>
            <a:r>
              <a:rPr lang="zh-TW" altLang="en-US" sz="2800" b="1" u="sng" smtClean="0">
                <a:solidFill>
                  <a:srgbClr val="000066"/>
                </a:solidFill>
                <a:uFill>
                  <a:solidFill>
                    <a:srgbClr val="800000"/>
                  </a:solidFill>
                </a:uFill>
                <a:latin typeface="微軟正黑體" panose="020B0604030504040204" pitchFamily="34" charset="-120"/>
                <a:ea typeface="微軟正黑體" panose="020B0604030504040204" pitchFamily="34" charset="-120"/>
              </a:rPr>
              <a:t>達</a:t>
            </a:r>
            <a:r>
              <a:rPr lang="en-US" altLang="zh-TW" sz="2800" b="1" u="sng">
                <a:solidFill>
                  <a:srgbClr val="C00000"/>
                </a:solidFill>
                <a:uFill>
                  <a:solidFill>
                    <a:srgbClr val="800000"/>
                  </a:solidFill>
                </a:uFill>
                <a:latin typeface="微軟正黑體" panose="020B0604030504040204" pitchFamily="34" charset="-120"/>
                <a:ea typeface="微軟正黑體" panose="020B0604030504040204" pitchFamily="34" charset="-120"/>
              </a:rPr>
              <a:t>150</a:t>
            </a:r>
            <a:r>
              <a:rPr lang="zh-TW" altLang="en-US" sz="2800" b="1" u="sng" smtClean="0">
                <a:solidFill>
                  <a:srgbClr val="000066"/>
                </a:solidFill>
                <a:uFill>
                  <a:solidFill>
                    <a:srgbClr val="800000"/>
                  </a:solidFill>
                </a:uFill>
                <a:latin typeface="微軟正黑體" panose="020B0604030504040204" pitchFamily="34" charset="-120"/>
                <a:ea typeface="微軟正黑體" panose="020B0604030504040204" pitchFamily="34" charset="-120"/>
              </a:rPr>
              <a:t>萬元</a:t>
            </a:r>
            <a:r>
              <a:rPr lang="zh-TW" altLang="en-US" sz="2800" b="1" smtClean="0">
                <a:solidFill>
                  <a:srgbClr val="000066"/>
                </a:solidFill>
                <a:latin typeface="微軟正黑體" panose="020B0604030504040204" pitchFamily="34" charset="-120"/>
                <a:ea typeface="微軟正黑體" panose="020B0604030504040204" pitchFamily="34" charset="-120"/>
              </a:rPr>
              <a:t>之</a:t>
            </a:r>
            <a:r>
              <a:rPr lang="zh-TW" altLang="en-US" sz="2800" b="1">
                <a:solidFill>
                  <a:srgbClr val="000066"/>
                </a:solidFill>
                <a:latin typeface="微軟正黑體" panose="020B0604030504040204" pitchFamily="34" charset="-120"/>
                <a:ea typeface="微軟正黑體" panose="020B0604030504040204" pitchFamily="34" charset="-120"/>
              </a:rPr>
              <a:t>工程，</a:t>
            </a: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得比照</a:t>
            </a:r>
            <a:r>
              <a:rPr lang="zh-TW" altLang="en-US" sz="2800" b="1" smtClean="0">
                <a:solidFill>
                  <a:srgbClr val="000066"/>
                </a:solidFill>
                <a:latin typeface="微軟正黑體" panose="020B0604030504040204" pitchFamily="34" charset="-120"/>
                <a:ea typeface="微軟正黑體" panose="020B0604030504040204" pitchFamily="34" charset="-120"/>
              </a:rPr>
              <a:t>辦理</a:t>
            </a:r>
            <a:r>
              <a:rPr lang="zh-TW" altLang="en-US" sz="2800" b="1">
                <a:solidFill>
                  <a:srgbClr val="000066"/>
                </a:solidFill>
                <a:latin typeface="微軟正黑體" panose="020B0604030504040204" pitchFamily="34" charset="-120"/>
                <a:ea typeface="微軟正黑體" panose="020B0604030504040204" pitchFamily="34" charset="-120"/>
              </a:rPr>
              <a:t>。</a:t>
            </a:r>
          </a:p>
          <a:p>
            <a:pPr marL="363538" algn="just" eaLnBrk="1" hangingPunct="1">
              <a:spcBef>
                <a:spcPts val="0"/>
              </a:spcBef>
              <a:buClr>
                <a:srgbClr val="C00000"/>
              </a:buClr>
              <a:buSzPct val="90000"/>
              <a:defRPr/>
            </a:pPr>
            <a:r>
              <a:rPr lang="zh-TW" altLang="en-US" sz="2800" b="1" u="sng">
                <a:solidFill>
                  <a:srgbClr val="000066"/>
                </a:solidFill>
                <a:uFill>
                  <a:solidFill>
                    <a:srgbClr val="800000"/>
                  </a:solidFill>
                </a:uFill>
                <a:latin typeface="微軟正黑體" panose="020B0604030504040204" pitchFamily="34" charset="-120"/>
                <a:ea typeface="微軟正黑體" panose="020B0604030504040204" pitchFamily="34" charset="-120"/>
              </a:rPr>
              <a:t>搶修、搶險工程、以開口契約或統包方式辦理之工程不適用本注意事項</a:t>
            </a:r>
            <a:r>
              <a:rPr lang="zh-TW" altLang="en-US" sz="2800" b="1">
                <a:solidFill>
                  <a:srgbClr val="000066"/>
                </a:solidFill>
                <a:latin typeface="微軟正黑體" panose="020B0604030504040204" pitchFamily="34" charset="-120"/>
                <a:ea typeface="微軟正黑體" panose="020B0604030504040204" pitchFamily="34" charset="-120"/>
              </a:rPr>
              <a:t>，其執行過程得參照</a:t>
            </a:r>
            <a:r>
              <a:rPr lang="zh-TW" altLang="en-US" sz="2800" b="1" smtClean="0">
                <a:solidFill>
                  <a:srgbClr val="000066"/>
                </a:solidFill>
                <a:latin typeface="微軟正黑體" panose="020B0604030504040204" pitchFamily="34" charset="-120"/>
                <a:ea typeface="微軟正黑體" panose="020B0604030504040204" pitchFamily="34" charset="-120"/>
              </a:rPr>
              <a:t>第</a:t>
            </a:r>
            <a:r>
              <a:rPr lang="en-US" altLang="zh-TW" sz="2800" b="1" smtClean="0">
                <a:solidFill>
                  <a:srgbClr val="000066"/>
                </a:solidFill>
                <a:latin typeface="微軟正黑體" panose="020B0604030504040204" pitchFamily="34" charset="-120"/>
                <a:ea typeface="微軟正黑體" panose="020B0604030504040204" pitchFamily="34" charset="-120"/>
              </a:rPr>
              <a:t>4</a:t>
            </a:r>
            <a:r>
              <a:rPr lang="zh-TW" altLang="en-US" sz="2800" b="1" smtClean="0">
                <a:solidFill>
                  <a:srgbClr val="000066"/>
                </a:solidFill>
                <a:latin typeface="微軟正黑體" panose="020B0604030504040204" pitchFamily="34" charset="-120"/>
                <a:ea typeface="微軟正黑體" panose="020B0604030504040204" pitchFamily="34" charset="-120"/>
              </a:rPr>
              <a:t>點</a:t>
            </a:r>
            <a:r>
              <a:rPr lang="zh-TW" altLang="en-US" sz="2800" b="1">
                <a:solidFill>
                  <a:srgbClr val="000066"/>
                </a:solidFill>
                <a:latin typeface="微軟正黑體" panose="020B0604030504040204" pitchFamily="34" charset="-120"/>
                <a:ea typeface="微軟正黑體" panose="020B0604030504040204" pitchFamily="34" charset="-120"/>
              </a:rPr>
              <a:t>附件一所列項目自行檢討</a:t>
            </a:r>
            <a:r>
              <a:rPr lang="zh-TW" altLang="en-US" sz="2800" b="1" smtClean="0">
                <a:solidFill>
                  <a:srgbClr val="000066"/>
                </a:solidFill>
                <a:latin typeface="微軟正黑體" panose="020B0604030504040204" pitchFamily="34" charset="-120"/>
                <a:ea typeface="微軟正黑體" panose="020B0604030504040204" pitchFamily="34" charset="-120"/>
              </a:rPr>
              <a:t>。</a:t>
            </a:r>
            <a:endPar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endParaRPr>
          </a:p>
        </p:txBody>
      </p:sp>
      <p:sp>
        <p:nvSpPr>
          <p:cNvPr id="7" name="Rectangle 2"/>
          <p:cNvSpPr>
            <a:spLocks noChangeArrowheads="1"/>
          </p:cNvSpPr>
          <p:nvPr/>
        </p:nvSpPr>
        <p:spPr bwMode="auto">
          <a:xfrm>
            <a:off x="1043608" y="404664"/>
            <a:ext cx="5039669"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srgbClr val="0000FF"/>
                </a:solidFill>
                <a:latin typeface="微軟正黑體" panose="020B0604030504040204" pitchFamily="34" charset="-120"/>
                <a:ea typeface="微軟正黑體" panose="020B0604030504040204" pitchFamily="34" charset="-120"/>
              </a:rPr>
              <a:t>公共工程開工要件注意事項</a:t>
            </a:r>
            <a:endParaRPr kumimoji="0" lang="zh-TW" altLang="en-US" sz="2800" b="1">
              <a:solidFill>
                <a:srgbClr val="000066"/>
              </a:solidFill>
              <a:latin typeface="微軟正黑體" panose="020B0604030504040204" pitchFamily="34" charset="-120"/>
              <a:ea typeface="微軟正黑體" panose="020B0604030504040204" pitchFamily="34" charset="-120"/>
            </a:endParaRPr>
          </a:p>
        </p:txBody>
      </p:sp>
      <p:sp>
        <p:nvSpPr>
          <p:cNvPr id="8" name="Rectangle 2"/>
          <p:cNvSpPr>
            <a:spLocks noChangeArrowheads="1"/>
          </p:cNvSpPr>
          <p:nvPr/>
        </p:nvSpPr>
        <p:spPr bwMode="auto">
          <a:xfrm>
            <a:off x="6142421" y="404664"/>
            <a:ext cx="2650472"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algn="just" eaLnBrk="1" hangingPunct="1">
              <a:defRPr/>
            </a:pPr>
            <a:r>
              <a:rPr kumimoji="0" lang="en-US" altLang="zh-TW" sz="2000" b="1" smtClean="0">
                <a:solidFill>
                  <a:prstClr val="black"/>
                </a:solidFill>
                <a:latin typeface="微軟正黑體" panose="020B0604030504040204" pitchFamily="34" charset="-120"/>
                <a:ea typeface="微軟正黑體" panose="020B0604030504040204" pitchFamily="34" charset="-120"/>
              </a:rPr>
              <a:t>112.03.24</a:t>
            </a:r>
            <a:r>
              <a:rPr kumimoji="0" lang="zh-TW" altLang="en-US" sz="2000" b="1" smtClean="0">
                <a:solidFill>
                  <a:prstClr val="black"/>
                </a:solidFill>
                <a:latin typeface="微軟正黑體" panose="020B0604030504040204" pitchFamily="34" charset="-120"/>
                <a:ea typeface="微軟正黑體" panose="020B0604030504040204" pitchFamily="34" charset="-120"/>
              </a:rPr>
              <a:t>工程</a:t>
            </a:r>
            <a:r>
              <a:rPr kumimoji="0" lang="zh-TW" altLang="en-US" sz="2000" b="1">
                <a:solidFill>
                  <a:prstClr val="black"/>
                </a:solidFill>
                <a:latin typeface="微軟正黑體" panose="020B0604030504040204" pitchFamily="34" charset="-120"/>
                <a:ea typeface="微軟正黑體" panose="020B0604030504040204" pitchFamily="34" charset="-120"/>
              </a:rPr>
              <a:t>管字</a:t>
            </a:r>
            <a:r>
              <a:rPr kumimoji="0" lang="zh-TW" altLang="en-US" sz="2000" b="1" smtClean="0">
                <a:solidFill>
                  <a:prstClr val="black"/>
                </a:solidFill>
                <a:latin typeface="微軟正黑體" panose="020B0604030504040204" pitchFamily="34" charset="-120"/>
                <a:ea typeface="微軟正黑體" panose="020B0604030504040204" pitchFamily="34" charset="-120"/>
              </a:rPr>
              <a:t>第</a:t>
            </a:r>
            <a:r>
              <a:rPr kumimoji="0" lang="en-US" altLang="zh-TW" sz="2000" b="1">
                <a:solidFill>
                  <a:prstClr val="black"/>
                </a:solidFill>
                <a:latin typeface="微軟正黑體" panose="020B0604030504040204" pitchFamily="34" charset="-120"/>
                <a:ea typeface="微軟正黑體" panose="020B0604030504040204" pitchFamily="34" charset="-120"/>
              </a:rPr>
              <a:t>1120300057</a:t>
            </a:r>
            <a:r>
              <a:rPr kumimoji="0" lang="zh-TW" altLang="en-US" sz="2000" b="1" smtClean="0">
                <a:solidFill>
                  <a:prstClr val="black"/>
                </a:solidFill>
                <a:latin typeface="微軟正黑體" panose="020B0604030504040204" pitchFamily="34" charset="-120"/>
                <a:ea typeface="微軟正黑體" panose="020B0604030504040204" pitchFamily="34" charset="-120"/>
              </a:rPr>
              <a:t>號函</a:t>
            </a:r>
            <a:endParaRPr kumimoji="0" lang="zh-TW" altLang="en-US" sz="2000"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9374145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D374D91-6669-4415-863B-05456BB334E3}" type="slidenum">
              <a:rPr lang="en-US" altLang="zh-TW" sz="1400" smtClean="0">
                <a:solidFill>
                  <a:srgbClr val="AD1F1F"/>
                </a:solidFill>
                <a:latin typeface="Times New Roman" panose="02020603050405020304" pitchFamily="18" charset="0"/>
              </a:rPr>
              <a:pPr>
                <a:spcBef>
                  <a:spcPct val="0"/>
                </a:spcBef>
                <a:buClrTx/>
                <a:buSzTx/>
                <a:buFontTx/>
                <a:buNone/>
                <a:defRPr/>
              </a:pPr>
              <a:t>135</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A0587FB-0626-4B74-922A-7709CCB07767}"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135</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6147" name="Text Box 4"/>
          <p:cNvSpPr txBox="1">
            <a:spLocks noChangeArrowheads="1"/>
          </p:cNvSpPr>
          <p:nvPr/>
        </p:nvSpPr>
        <p:spPr bwMode="auto">
          <a:xfrm>
            <a:off x="179512" y="1124744"/>
            <a:ext cx="8808913" cy="5262979"/>
          </a:xfrm>
          <a:prstGeom prst="rect">
            <a:avLst/>
          </a:prstGeom>
          <a:noFill/>
          <a:ln w="9525">
            <a:noFill/>
            <a:miter lim="800000"/>
            <a:headEnd/>
            <a:tailEnd/>
          </a:ln>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536575" indent="-282575" eaLnBrk="0" hangingPunct="0">
              <a:defRPr kumimoji="1" sz="2400">
                <a:solidFill>
                  <a:schemeClr val="tx1"/>
                </a:solidFill>
                <a:latin typeface="Times New Roman" pitchFamily="18" charset="0"/>
                <a:ea typeface="新細明體" charset="-120"/>
              </a:defRPr>
            </a:lvl2pPr>
            <a:lvl3pPr marL="987425" indent="-144463"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indent="-363538" algn="just" eaLnBrk="1" hangingPunct="1">
              <a:spcBef>
                <a:spcPts val="0"/>
              </a:spcBef>
              <a:buClr>
                <a:srgbClr val="C00000"/>
              </a:buClr>
              <a:buSzPct val="90000"/>
              <a:defRPr/>
            </a:pPr>
            <a:r>
              <a:rPr lang="zh-TW" altLang="en-US" sz="2800" b="1" smtClean="0">
                <a:solidFill>
                  <a:srgbClr val="000066"/>
                </a:solidFill>
                <a:latin typeface="微軟正黑體" panose="020B0604030504040204" pitchFamily="34" charset="-120"/>
                <a:ea typeface="微軟正黑體" panose="020B0604030504040204" pitchFamily="34" charset="-120"/>
              </a:rPr>
              <a:t>四、辦理</a:t>
            </a:r>
            <a:r>
              <a:rPr lang="zh-TW" altLang="en-US" sz="2800" b="1">
                <a:solidFill>
                  <a:srgbClr val="000066"/>
                </a:solidFill>
                <a:latin typeface="微軟正黑體" panose="020B0604030504040204" pitchFamily="34" charset="-120"/>
                <a:ea typeface="微軟正黑體" panose="020B0604030504040204" pitchFamily="34" charset="-120"/>
              </a:rPr>
              <a:t>公共</a:t>
            </a:r>
            <a:r>
              <a:rPr lang="zh-TW" altLang="en-US" sz="2800" b="1" smtClean="0">
                <a:solidFill>
                  <a:srgbClr val="000066"/>
                </a:solidFill>
                <a:latin typeface="微軟正黑體" panose="020B0604030504040204" pitchFamily="34" charset="-120"/>
                <a:ea typeface="微軟正黑體" panose="020B0604030504040204" pitchFamily="34" charset="-120"/>
              </a:rPr>
              <a:t>工程</a:t>
            </a:r>
            <a:r>
              <a:rPr lang="zh-TW" altLang="en-US" sz="2800" b="1" u="sng" smtClean="0">
                <a:solidFill>
                  <a:srgbClr val="000066"/>
                </a:solidFill>
                <a:uFill>
                  <a:solidFill>
                    <a:srgbClr val="FF0000"/>
                  </a:solidFill>
                </a:uFill>
                <a:latin typeface="微軟正黑體" panose="020B0604030504040204" pitchFamily="34" charset="-120"/>
                <a:ea typeface="微軟正黑體" panose="020B0604030504040204" pitchFamily="34" charset="-120"/>
              </a:rPr>
              <a:t>應</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自規劃設計階段即預先檢討</a:t>
            </a:r>
            <a:r>
              <a:rPr lang="zh-TW" altLang="en-US" sz="2800" b="1">
                <a:solidFill>
                  <a:srgbClr val="000066"/>
                </a:solidFill>
                <a:latin typeface="微軟正黑體" panose="020B0604030504040204" pitchFamily="34" charset="-120"/>
                <a:ea typeface="微軟正黑體" panose="020B0604030504040204" pitchFamily="34" charset="-120"/>
              </a:rPr>
              <a:t>「公共工程開工管制條件機關應辦事項檢核表</a:t>
            </a:r>
            <a:r>
              <a:rPr lang="zh-TW" altLang="en-US" sz="2800" b="1" smtClean="0">
                <a:solidFill>
                  <a:srgbClr val="000066"/>
                </a:solidFill>
                <a:latin typeface="微軟正黑體" panose="020B0604030504040204" pitchFamily="34" charset="-120"/>
                <a:ea typeface="微軟正黑體" panose="020B0604030504040204" pitchFamily="34" charset="-120"/>
              </a:rPr>
              <a:t>」所</a:t>
            </a:r>
            <a:r>
              <a:rPr lang="zh-TW" altLang="en-US" sz="2800" b="1">
                <a:solidFill>
                  <a:srgbClr val="000066"/>
                </a:solidFill>
                <a:latin typeface="微軟正黑體" panose="020B0604030504040204" pitchFamily="34" charset="-120"/>
                <a:ea typeface="微軟正黑體" panose="020B0604030504040204" pitchFamily="34" charset="-120"/>
              </a:rPr>
              <a:t>列項目，妥善排定作業時程，並</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於招標前確實辦理完成並檢核</a:t>
            </a:r>
            <a:r>
              <a:rPr lang="zh-TW" altLang="en-US" sz="2800" b="1" smtClean="0">
                <a:solidFill>
                  <a:srgbClr val="000066"/>
                </a:solidFill>
                <a:latin typeface="微軟正黑體" panose="020B0604030504040204" pitchFamily="34" charset="-120"/>
                <a:ea typeface="微軟正黑體" panose="020B0604030504040204" pitchFamily="34" charset="-120"/>
              </a:rPr>
              <a:t>。</a:t>
            </a:r>
            <a:endParaRPr lang="en-US" altLang="zh-TW" sz="2800" b="1" smtClean="0">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五</a:t>
            </a:r>
            <a:r>
              <a:rPr lang="zh-TW" altLang="en-US" sz="2800" b="1" smtClean="0">
                <a:solidFill>
                  <a:srgbClr val="000066"/>
                </a:solidFill>
                <a:latin typeface="微軟正黑體" panose="020B0604030504040204" pitchFamily="34" charset="-120"/>
                <a:ea typeface="微軟正黑體" panose="020B0604030504040204" pitchFamily="34" charset="-120"/>
              </a:rPr>
              <a:t>、工程</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招標前</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應</a:t>
            </a:r>
            <a:r>
              <a:rPr lang="zh-TW" altLang="en-US" sz="2800" b="1">
                <a:solidFill>
                  <a:srgbClr val="000066"/>
                </a:solidFill>
                <a:latin typeface="微軟正黑體" panose="020B0604030504040204" pitchFamily="34" charset="-120"/>
                <a:ea typeface="微軟正黑體" panose="020B0604030504040204" pitchFamily="34" charset="-120"/>
              </a:rPr>
              <a:t>查填機關應辦事項檢核表，並</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經</a:t>
            </a:r>
            <a:r>
              <a:rPr lang="zh-TW" altLang="en-US" sz="2800" b="1">
                <a:solidFill>
                  <a:srgbClr val="000066"/>
                </a:solidFill>
                <a:latin typeface="微軟正黑體" panose="020B0604030504040204" pitchFamily="34" charset="-120"/>
                <a:ea typeface="微軟正黑體" panose="020B0604030504040204" pitchFamily="34" charset="-120"/>
              </a:rPr>
              <a:t>機關首長或其授權人員</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核定</a:t>
            </a:r>
            <a:r>
              <a:rPr lang="zh-TW" altLang="en-US" sz="2800" b="1" smtClean="0">
                <a:solidFill>
                  <a:srgbClr val="000066"/>
                </a:solidFill>
                <a:latin typeface="微軟正黑體" panose="020B0604030504040204" pitchFamily="34" charset="-120"/>
                <a:ea typeface="微軟正黑體" panose="020B0604030504040204" pitchFamily="34" charset="-120"/>
              </a:rPr>
              <a:t>，如作業流程。</a:t>
            </a:r>
            <a:endParaRPr lang="zh-TW" altLang="en-US" sz="2800" b="1">
              <a:solidFill>
                <a:srgbClr val="000066"/>
              </a:solidFill>
              <a:latin typeface="微軟正黑體" panose="020B0604030504040204" pitchFamily="34" charset="-120"/>
              <a:ea typeface="微軟正黑體" panose="020B0604030504040204" pitchFamily="34" charset="-120"/>
            </a:endParaRPr>
          </a:p>
          <a:p>
            <a:pPr marL="363538" indent="-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六、機關應辦事</a:t>
            </a:r>
            <a:r>
              <a:rPr lang="zh-TW" altLang="en-US" sz="2800" b="1" smtClean="0">
                <a:solidFill>
                  <a:srgbClr val="000066"/>
                </a:solidFill>
                <a:latin typeface="微軟正黑體" panose="020B0604030504040204" pitchFamily="34" charset="-120"/>
                <a:ea typeface="微軟正黑體" panose="020B0604030504040204" pitchFamily="34" charset="-120"/>
              </a:rPr>
              <a:t>項</a:t>
            </a:r>
            <a:r>
              <a:rPr lang="zh-TW" altLang="en-US" sz="2800" b="1" u="sng" smtClean="0">
                <a:solidFill>
                  <a:srgbClr val="000066"/>
                </a:solidFill>
                <a:uFill>
                  <a:solidFill>
                    <a:srgbClr val="FF0000"/>
                  </a:solidFill>
                </a:uFill>
                <a:latin typeface="微軟正黑體" panose="020B0604030504040204" pitchFamily="34" charset="-120"/>
                <a:ea typeface="微軟正黑體" panose="020B0604030504040204" pitchFamily="34" charset="-120"/>
              </a:rPr>
              <a:t>如檢核</a:t>
            </a:r>
            <a:r>
              <a:rPr lang="zh-TW" altLang="en-US" sz="2800" b="1">
                <a:solidFill>
                  <a:srgbClr val="000066"/>
                </a:solidFill>
                <a:latin typeface="微軟正黑體" panose="020B0604030504040204" pitchFamily="34" charset="-120"/>
                <a:ea typeface="微軟正黑體" panose="020B0604030504040204" pitchFamily="34" charset="-120"/>
              </a:rPr>
              <a:t>結果為</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「無需辦理」或「已完成」</a:t>
            </a:r>
            <a:r>
              <a:rPr lang="zh-TW" altLang="en-US" sz="2800" b="1" smtClean="0">
                <a:solidFill>
                  <a:srgbClr val="000066"/>
                </a:solidFill>
                <a:latin typeface="微軟正黑體" panose="020B0604030504040204" pitchFamily="34" charset="-120"/>
                <a:ea typeface="微軟正黑體" panose="020B0604030504040204" pitchFamily="34" charset="-120"/>
              </a:rPr>
              <a:t>，</a:t>
            </a:r>
            <a:r>
              <a:rPr lang="zh-TW" altLang="en-US" sz="2800" b="1" u="sng" smtClean="0">
                <a:solidFill>
                  <a:srgbClr val="000066"/>
                </a:solidFill>
                <a:uFill>
                  <a:solidFill>
                    <a:srgbClr val="FF0000"/>
                  </a:solidFill>
                </a:uFill>
                <a:latin typeface="微軟正黑體" panose="020B0604030504040204" pitchFamily="34" charset="-120"/>
                <a:ea typeface="微軟正黑體" panose="020B0604030504040204" pitchFamily="34" charset="-120"/>
              </a:rPr>
              <a:t>可</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續行</a:t>
            </a:r>
            <a:r>
              <a:rPr lang="zh-TW" altLang="en-US" sz="2800" b="1">
                <a:solidFill>
                  <a:srgbClr val="000066"/>
                </a:solidFill>
                <a:latin typeface="微軟正黑體" panose="020B0604030504040204" pitchFamily="34" charset="-120"/>
                <a:ea typeface="微軟正黑體" panose="020B0604030504040204" pitchFamily="34" charset="-120"/>
              </a:rPr>
              <a:t>辦理</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招標</a:t>
            </a:r>
            <a:r>
              <a:rPr lang="zh-TW" altLang="en-US" sz="2800" b="1">
                <a:solidFill>
                  <a:srgbClr val="000066"/>
                </a:solidFill>
                <a:latin typeface="微軟正黑體" panose="020B0604030504040204" pitchFamily="34" charset="-120"/>
                <a:ea typeface="微軟正黑體" panose="020B0604030504040204" pitchFamily="34" charset="-120"/>
              </a:rPr>
              <a:t>工作；</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如有項目</a:t>
            </a:r>
            <a:r>
              <a:rPr lang="zh-TW" altLang="en-US" sz="2800" b="1">
                <a:solidFill>
                  <a:srgbClr val="000066"/>
                </a:solidFill>
                <a:latin typeface="微軟正黑體" panose="020B0604030504040204" pitchFamily="34" charset="-120"/>
                <a:ea typeface="微軟正黑體" panose="020B0604030504040204" pitchFamily="34" charset="-120"/>
              </a:rPr>
              <a:t>檢核結果為</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「未完成」</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除有個案特殊情形報經上級機關同意後始得進行招標外</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應於完成後始得招標</a:t>
            </a:r>
            <a:r>
              <a:rPr lang="zh-TW" altLang="en-US" sz="2800" b="1">
                <a:solidFill>
                  <a:srgbClr val="000066"/>
                </a:solidFill>
                <a:latin typeface="微軟正黑體" panose="020B0604030504040204" pitchFamily="34" charset="-120"/>
                <a:ea typeface="微軟正黑體" panose="020B0604030504040204" pitchFamily="34" charset="-120"/>
              </a:rPr>
              <a:t>。</a:t>
            </a:r>
          </a:p>
          <a:p>
            <a:pPr marL="363538" algn="just" eaLnBrk="1" hangingPunct="1">
              <a:spcBef>
                <a:spcPts val="0"/>
              </a:spcBef>
              <a:buClr>
                <a:srgbClr val="C00000"/>
              </a:buClr>
              <a:buSzPct val="90000"/>
              <a:defRPr/>
            </a:pPr>
            <a:r>
              <a:rPr lang="zh-TW" altLang="en-US" sz="2800" b="1">
                <a:solidFill>
                  <a:srgbClr val="000066"/>
                </a:solidFill>
                <a:latin typeface="微軟正黑體" panose="020B0604030504040204" pitchFamily="34" charset="-120"/>
                <a:ea typeface="微軟正黑體" panose="020B0604030504040204" pitchFamily="34" charset="-120"/>
              </a:rPr>
              <a:t>前項所定</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報經上級機關同意後始得進行招標</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上級機關得衡酌機關作業能力及執行效率</a:t>
            </a:r>
            <a:r>
              <a:rPr lang="zh-TW" altLang="en-US" sz="2800" b="1">
                <a:solidFill>
                  <a:srgbClr val="000066"/>
                </a:solidFill>
                <a:latin typeface="微軟正黑體" panose="020B0604030504040204" pitchFamily="34" charset="-120"/>
                <a:ea typeface="微軟正黑體" panose="020B0604030504040204" pitchFamily="34" charset="-120"/>
              </a:rPr>
              <a:t>，</a:t>
            </a:r>
            <a:r>
              <a:rPr lang="zh-TW" altLang="en-US" sz="2800" b="1" u="sng">
                <a:solidFill>
                  <a:srgbClr val="000066"/>
                </a:solidFill>
                <a:uFill>
                  <a:solidFill>
                    <a:srgbClr val="FF0000"/>
                  </a:solidFill>
                </a:uFill>
                <a:latin typeface="微軟正黑體" panose="020B0604030504040204" pitchFamily="34" charset="-120"/>
                <a:ea typeface="微軟正黑體" panose="020B0604030504040204" pitchFamily="34" charset="-120"/>
              </a:rPr>
              <a:t>授權機關自行辦理</a:t>
            </a:r>
            <a:r>
              <a:rPr lang="zh-TW" altLang="en-US" sz="2800" b="1">
                <a:solidFill>
                  <a:srgbClr val="000066"/>
                </a:solidFill>
                <a:latin typeface="微軟正黑體" panose="020B0604030504040204" pitchFamily="34" charset="-120"/>
                <a:ea typeface="微軟正黑體" panose="020B0604030504040204" pitchFamily="34" charset="-120"/>
              </a:rPr>
              <a:t>。</a:t>
            </a:r>
          </a:p>
        </p:txBody>
      </p:sp>
      <p:sp>
        <p:nvSpPr>
          <p:cNvPr id="7" name="Rectangle 2"/>
          <p:cNvSpPr>
            <a:spLocks noChangeArrowheads="1"/>
          </p:cNvSpPr>
          <p:nvPr/>
        </p:nvSpPr>
        <p:spPr bwMode="auto">
          <a:xfrm>
            <a:off x="1043608" y="404664"/>
            <a:ext cx="5039669"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srgbClr val="0000FF"/>
                </a:solidFill>
                <a:latin typeface="微軟正黑體" panose="020B0604030504040204" pitchFamily="34" charset="-120"/>
                <a:ea typeface="微軟正黑體" panose="020B0604030504040204" pitchFamily="34" charset="-120"/>
              </a:rPr>
              <a:t>公共工程開工要件注意事項</a:t>
            </a:r>
            <a:endParaRPr kumimoji="0" lang="zh-TW" altLang="en-US" sz="2800" b="1">
              <a:solidFill>
                <a:srgbClr val="000066"/>
              </a:solidFill>
              <a:latin typeface="微軟正黑體" panose="020B0604030504040204" pitchFamily="34" charset="-120"/>
              <a:ea typeface="微軟正黑體" panose="020B0604030504040204" pitchFamily="34" charset="-120"/>
            </a:endParaRPr>
          </a:p>
        </p:txBody>
      </p:sp>
      <p:sp>
        <p:nvSpPr>
          <p:cNvPr id="8" name="Rectangle 2"/>
          <p:cNvSpPr>
            <a:spLocks noChangeArrowheads="1"/>
          </p:cNvSpPr>
          <p:nvPr/>
        </p:nvSpPr>
        <p:spPr bwMode="auto">
          <a:xfrm>
            <a:off x="6142421" y="404664"/>
            <a:ext cx="2650472"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algn="just" eaLnBrk="1" hangingPunct="1">
              <a:defRPr/>
            </a:pPr>
            <a:r>
              <a:rPr kumimoji="0" lang="en-US" altLang="zh-TW" sz="2000" b="1" smtClean="0">
                <a:solidFill>
                  <a:prstClr val="black"/>
                </a:solidFill>
                <a:latin typeface="微軟正黑體" panose="020B0604030504040204" pitchFamily="34" charset="-120"/>
                <a:ea typeface="微軟正黑體" panose="020B0604030504040204" pitchFamily="34" charset="-120"/>
              </a:rPr>
              <a:t>112.03.24</a:t>
            </a:r>
            <a:r>
              <a:rPr kumimoji="0" lang="zh-TW" altLang="en-US" sz="2000" b="1" smtClean="0">
                <a:solidFill>
                  <a:prstClr val="black"/>
                </a:solidFill>
                <a:latin typeface="微軟正黑體" panose="020B0604030504040204" pitchFamily="34" charset="-120"/>
                <a:ea typeface="微軟正黑體" panose="020B0604030504040204" pitchFamily="34" charset="-120"/>
              </a:rPr>
              <a:t>工程</a:t>
            </a:r>
            <a:r>
              <a:rPr kumimoji="0" lang="zh-TW" altLang="en-US" sz="2000" b="1">
                <a:solidFill>
                  <a:prstClr val="black"/>
                </a:solidFill>
                <a:latin typeface="微軟正黑體" panose="020B0604030504040204" pitchFamily="34" charset="-120"/>
                <a:ea typeface="微軟正黑體" panose="020B0604030504040204" pitchFamily="34" charset="-120"/>
              </a:rPr>
              <a:t>管字</a:t>
            </a:r>
            <a:r>
              <a:rPr kumimoji="0" lang="zh-TW" altLang="en-US" sz="2000" b="1" smtClean="0">
                <a:solidFill>
                  <a:prstClr val="black"/>
                </a:solidFill>
                <a:latin typeface="微軟正黑體" panose="020B0604030504040204" pitchFamily="34" charset="-120"/>
                <a:ea typeface="微軟正黑體" panose="020B0604030504040204" pitchFamily="34" charset="-120"/>
              </a:rPr>
              <a:t>第</a:t>
            </a:r>
            <a:r>
              <a:rPr kumimoji="0" lang="en-US" altLang="zh-TW" sz="2000" b="1">
                <a:solidFill>
                  <a:prstClr val="black"/>
                </a:solidFill>
                <a:latin typeface="微軟正黑體" panose="020B0604030504040204" pitchFamily="34" charset="-120"/>
                <a:ea typeface="微軟正黑體" panose="020B0604030504040204" pitchFamily="34" charset="-120"/>
              </a:rPr>
              <a:t>1120300057</a:t>
            </a:r>
            <a:r>
              <a:rPr kumimoji="0" lang="zh-TW" altLang="en-US" sz="2000" b="1" smtClean="0">
                <a:solidFill>
                  <a:prstClr val="black"/>
                </a:solidFill>
                <a:latin typeface="微軟正黑體" panose="020B0604030504040204" pitchFamily="34" charset="-120"/>
                <a:ea typeface="微軟正黑體" panose="020B0604030504040204" pitchFamily="34" charset="-120"/>
              </a:rPr>
              <a:t>號函</a:t>
            </a:r>
            <a:endParaRPr kumimoji="0" lang="zh-TW" altLang="en-US" sz="2000"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3964369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80226" name="投影片編號版面配置區 5"/>
          <p:cNvSpPr>
            <a:spLocks noGrp="1"/>
          </p:cNvSpPr>
          <p:nvPr>
            <p:ph type="sldNum" sz="quarter" idx="12"/>
          </p:nvPr>
        </p:nvSpPr>
        <p:spPr>
          <a:xfrm>
            <a:off x="84138" y="6375400"/>
            <a:ext cx="887412"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BA01BA08-299D-4124-9C38-F482E40FB2E2}" type="slidenum">
              <a:rPr kumimoji="0" lang="zh-TW" altLang="en-US" sz="2400" smtClean="0">
                <a:solidFill>
                  <a:srgbClr val="003399"/>
                </a:solidFill>
                <a:latin typeface="Times New Roman" panose="02020603050405020304" pitchFamily="18" charset="0"/>
              </a:rPr>
              <a:pPr>
                <a:spcBef>
                  <a:spcPct val="0"/>
                </a:spcBef>
                <a:buClrTx/>
                <a:buSzTx/>
                <a:buFontTx/>
                <a:buNone/>
              </a:pPr>
              <a:t>136</a:t>
            </a:fld>
            <a:endParaRPr kumimoji="0" lang="en-US" altLang="zh-TW" sz="2400" smtClean="0">
              <a:solidFill>
                <a:srgbClr val="003399"/>
              </a:solidFill>
              <a:latin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1809750" y="80628"/>
            <a:ext cx="5750582" cy="6700913"/>
          </a:xfrm>
          <a:prstGeom prst="rect">
            <a:avLst/>
          </a:prstGeom>
          <a:ln>
            <a:solidFill>
              <a:srgbClr val="660033"/>
            </a:solidFill>
          </a:ln>
        </p:spPr>
      </p:pic>
      <p:sp>
        <p:nvSpPr>
          <p:cNvPr id="8" name="Rectangle 2">
            <a:extLst/>
          </p:cNvPr>
          <p:cNvSpPr>
            <a:spLocks noGrp="1" noChangeArrowheads="1"/>
          </p:cNvSpPr>
          <p:nvPr>
            <p:ph type="title"/>
          </p:nvPr>
        </p:nvSpPr>
        <p:spPr>
          <a:xfrm>
            <a:off x="1107317" y="296614"/>
            <a:ext cx="539750" cy="6264734"/>
          </a:xfrm>
        </p:spPr>
        <p:txBody>
          <a:bodyPr/>
          <a:lstStyle/>
          <a:p>
            <a:pPr eaLnBrk="1" hangingPunct="1">
              <a:defRPr/>
            </a:pPr>
            <a:r>
              <a:rPr lang="zh-TW" altLang="zh-TW" sz="2400" smtClean="0">
                <a:solidFill>
                  <a:srgbClr val="003399"/>
                </a:solidFill>
                <a:effectLst>
                  <a:outerShdw blurRad="38100" dist="38100" dir="2700000" algn="tl">
                    <a:srgbClr val="C0C0C0"/>
                  </a:outerShdw>
                </a:effectLst>
                <a:ea typeface="標楷體" pitchFamily="65" charset="-120"/>
              </a:rPr>
              <a:t>公共</a:t>
            </a:r>
            <a:r>
              <a:rPr lang="zh-TW" altLang="zh-TW" sz="2400" dirty="0">
                <a:solidFill>
                  <a:srgbClr val="003399"/>
                </a:solidFill>
                <a:effectLst>
                  <a:outerShdw blurRad="38100" dist="38100" dir="2700000" algn="tl">
                    <a:srgbClr val="C0C0C0"/>
                  </a:outerShdw>
                </a:effectLst>
                <a:ea typeface="標楷體" pitchFamily="65" charset="-120"/>
              </a:rPr>
              <a:t>工程開工</a:t>
            </a:r>
            <a:r>
              <a:rPr lang="zh-TW" altLang="zh-TW" sz="2400">
                <a:solidFill>
                  <a:srgbClr val="003399"/>
                </a:solidFill>
                <a:effectLst>
                  <a:outerShdw blurRad="38100" dist="38100" dir="2700000" algn="tl">
                    <a:srgbClr val="C0C0C0"/>
                  </a:outerShdw>
                </a:effectLst>
                <a:ea typeface="標楷體" pitchFamily="65" charset="-120"/>
              </a:rPr>
              <a:t>管制</a:t>
            </a:r>
            <a:r>
              <a:rPr lang="zh-TW" altLang="zh-TW" sz="2400" smtClean="0">
                <a:solidFill>
                  <a:srgbClr val="003399"/>
                </a:solidFill>
                <a:effectLst>
                  <a:outerShdw blurRad="38100" dist="38100" dir="2700000" algn="tl">
                    <a:srgbClr val="C0C0C0"/>
                  </a:outerShdw>
                </a:effectLst>
                <a:ea typeface="標楷體" pitchFamily="65" charset="-120"/>
              </a:rPr>
              <a:t>條件</a:t>
            </a:r>
            <a:r>
              <a:rPr lang="zh-TW" altLang="en-US" sz="2400" smtClean="0">
                <a:solidFill>
                  <a:srgbClr val="003399"/>
                </a:solidFill>
                <a:effectLst>
                  <a:outerShdw blurRad="38100" dist="38100" dir="2700000" algn="tl">
                    <a:srgbClr val="C0C0C0"/>
                  </a:outerShdw>
                </a:effectLst>
                <a:ea typeface="標楷體" pitchFamily="65" charset="-120"/>
              </a:rPr>
              <a:t>機關</a:t>
            </a:r>
            <a:r>
              <a:rPr lang="zh-TW" altLang="zh-TW" sz="2400" smtClean="0">
                <a:solidFill>
                  <a:srgbClr val="003399"/>
                </a:solidFill>
                <a:effectLst>
                  <a:outerShdw blurRad="38100" dist="38100" dir="2700000" algn="tl">
                    <a:srgbClr val="C0C0C0"/>
                  </a:outerShdw>
                </a:effectLst>
                <a:ea typeface="標楷體" pitchFamily="65" charset="-120"/>
              </a:rPr>
              <a:t>應</a:t>
            </a:r>
            <a:r>
              <a:rPr lang="zh-TW" altLang="zh-TW" sz="2400" dirty="0">
                <a:solidFill>
                  <a:srgbClr val="003399"/>
                </a:solidFill>
                <a:effectLst>
                  <a:outerShdw blurRad="38100" dist="38100" dir="2700000" algn="tl">
                    <a:srgbClr val="C0C0C0"/>
                  </a:outerShdw>
                </a:effectLst>
                <a:ea typeface="標楷體" pitchFamily="65" charset="-120"/>
              </a:rPr>
              <a:t>辦事項檢核表</a:t>
            </a:r>
            <a:endParaRPr lang="en-US" altLang="zh-TW" sz="2400" dirty="0">
              <a:solidFill>
                <a:srgbClr val="003399"/>
              </a:solidFill>
              <a:effectLst>
                <a:outerShdw blurRad="38100" dist="38100" dir="2700000" algn="tl">
                  <a:srgbClr val="C0C0C0"/>
                </a:outerShdw>
              </a:effectLst>
              <a:ea typeface="標楷體" pitchFamily="65" charset="-120"/>
            </a:endParaRPr>
          </a:p>
        </p:txBody>
      </p:sp>
    </p:spTree>
    <p:extLst>
      <p:ext uri="{BB962C8B-B14F-4D97-AF65-F5344CB8AC3E}">
        <p14:creationId xmlns:p14="http://schemas.microsoft.com/office/powerpoint/2010/main" val="106330429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80226" name="投影片編號版面配置區 5"/>
          <p:cNvSpPr>
            <a:spLocks noGrp="1"/>
          </p:cNvSpPr>
          <p:nvPr>
            <p:ph type="sldNum" sz="quarter" idx="12"/>
          </p:nvPr>
        </p:nvSpPr>
        <p:spPr>
          <a:xfrm>
            <a:off x="84138" y="6375400"/>
            <a:ext cx="887412"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BA01BA08-299D-4124-9C38-F482E40FB2E2}" type="slidenum">
              <a:rPr kumimoji="0" lang="zh-TW" altLang="en-US" sz="2400" smtClean="0">
                <a:solidFill>
                  <a:srgbClr val="003399"/>
                </a:solidFill>
                <a:latin typeface="Times New Roman" panose="02020603050405020304" pitchFamily="18" charset="0"/>
              </a:rPr>
              <a:pPr>
                <a:spcBef>
                  <a:spcPct val="0"/>
                </a:spcBef>
                <a:buClrTx/>
                <a:buSzTx/>
                <a:buFontTx/>
                <a:buNone/>
              </a:pPr>
              <a:t>137</a:t>
            </a:fld>
            <a:endParaRPr kumimoji="0" lang="en-US" altLang="zh-TW" sz="2400" smtClean="0">
              <a:solidFill>
                <a:srgbClr val="003399"/>
              </a:solidFill>
              <a:latin typeface="Times New Roman" panose="02020603050405020304" pitchFamily="18" charset="0"/>
            </a:endParaRPr>
          </a:p>
        </p:txBody>
      </p:sp>
      <p:sp>
        <p:nvSpPr>
          <p:cNvPr id="6" name="Rectangle 2">
            <a:extLst/>
          </p:cNvPr>
          <p:cNvSpPr>
            <a:spLocks noGrp="1" noChangeArrowheads="1"/>
          </p:cNvSpPr>
          <p:nvPr>
            <p:ph type="title"/>
          </p:nvPr>
        </p:nvSpPr>
        <p:spPr>
          <a:xfrm>
            <a:off x="1107317" y="296614"/>
            <a:ext cx="539750" cy="6264734"/>
          </a:xfrm>
        </p:spPr>
        <p:txBody>
          <a:bodyPr/>
          <a:lstStyle/>
          <a:p>
            <a:pPr eaLnBrk="1" hangingPunct="1">
              <a:defRPr/>
            </a:pPr>
            <a:r>
              <a:rPr lang="zh-TW" altLang="zh-TW" sz="2400" smtClean="0">
                <a:solidFill>
                  <a:srgbClr val="003399"/>
                </a:solidFill>
                <a:effectLst>
                  <a:outerShdw blurRad="38100" dist="38100" dir="2700000" algn="tl">
                    <a:srgbClr val="C0C0C0"/>
                  </a:outerShdw>
                </a:effectLst>
                <a:ea typeface="標楷體" pitchFamily="65" charset="-120"/>
              </a:rPr>
              <a:t>公共</a:t>
            </a:r>
            <a:r>
              <a:rPr lang="zh-TW" altLang="zh-TW" sz="2400" dirty="0">
                <a:solidFill>
                  <a:srgbClr val="003399"/>
                </a:solidFill>
                <a:effectLst>
                  <a:outerShdw blurRad="38100" dist="38100" dir="2700000" algn="tl">
                    <a:srgbClr val="C0C0C0"/>
                  </a:outerShdw>
                </a:effectLst>
                <a:ea typeface="標楷體" pitchFamily="65" charset="-120"/>
              </a:rPr>
              <a:t>工程開工</a:t>
            </a:r>
            <a:r>
              <a:rPr lang="zh-TW" altLang="zh-TW" sz="2400">
                <a:solidFill>
                  <a:srgbClr val="003399"/>
                </a:solidFill>
                <a:effectLst>
                  <a:outerShdw blurRad="38100" dist="38100" dir="2700000" algn="tl">
                    <a:srgbClr val="C0C0C0"/>
                  </a:outerShdw>
                </a:effectLst>
                <a:ea typeface="標楷體" pitchFamily="65" charset="-120"/>
              </a:rPr>
              <a:t>管制</a:t>
            </a:r>
            <a:r>
              <a:rPr lang="zh-TW" altLang="zh-TW" sz="2400" smtClean="0">
                <a:solidFill>
                  <a:srgbClr val="003399"/>
                </a:solidFill>
                <a:effectLst>
                  <a:outerShdw blurRad="38100" dist="38100" dir="2700000" algn="tl">
                    <a:srgbClr val="C0C0C0"/>
                  </a:outerShdw>
                </a:effectLst>
                <a:ea typeface="標楷體" pitchFamily="65" charset="-120"/>
              </a:rPr>
              <a:t>條件</a:t>
            </a:r>
            <a:r>
              <a:rPr lang="zh-TW" altLang="en-US" sz="2400" smtClean="0">
                <a:solidFill>
                  <a:srgbClr val="003399"/>
                </a:solidFill>
                <a:effectLst>
                  <a:outerShdw blurRad="38100" dist="38100" dir="2700000" algn="tl">
                    <a:srgbClr val="C0C0C0"/>
                  </a:outerShdw>
                </a:effectLst>
                <a:ea typeface="標楷體" pitchFamily="65" charset="-120"/>
              </a:rPr>
              <a:t>機關</a:t>
            </a:r>
            <a:r>
              <a:rPr lang="zh-TW" altLang="zh-TW" sz="2400" smtClean="0">
                <a:solidFill>
                  <a:srgbClr val="003399"/>
                </a:solidFill>
                <a:effectLst>
                  <a:outerShdw blurRad="38100" dist="38100" dir="2700000" algn="tl">
                    <a:srgbClr val="C0C0C0"/>
                  </a:outerShdw>
                </a:effectLst>
                <a:ea typeface="標楷體" pitchFamily="65" charset="-120"/>
              </a:rPr>
              <a:t>應</a:t>
            </a:r>
            <a:r>
              <a:rPr lang="zh-TW" altLang="zh-TW" sz="2400" dirty="0">
                <a:solidFill>
                  <a:srgbClr val="003399"/>
                </a:solidFill>
                <a:effectLst>
                  <a:outerShdw blurRad="38100" dist="38100" dir="2700000" algn="tl">
                    <a:srgbClr val="C0C0C0"/>
                  </a:outerShdw>
                </a:effectLst>
                <a:ea typeface="標楷體" pitchFamily="65" charset="-120"/>
              </a:rPr>
              <a:t>辦事項檢核表</a:t>
            </a:r>
            <a:endParaRPr lang="en-US" altLang="zh-TW" sz="2400" dirty="0">
              <a:solidFill>
                <a:srgbClr val="003399"/>
              </a:solidFill>
              <a:effectLst>
                <a:outerShdw blurRad="38100" dist="38100" dir="2700000" algn="tl">
                  <a:srgbClr val="C0C0C0"/>
                </a:outerShdw>
              </a:effectLst>
              <a:ea typeface="標楷體" pitchFamily="65" charset="-120"/>
            </a:endParaRPr>
          </a:p>
        </p:txBody>
      </p:sp>
      <p:pic>
        <p:nvPicPr>
          <p:cNvPr id="2" name="圖片 1"/>
          <p:cNvPicPr>
            <a:picLocks noChangeAspect="1"/>
          </p:cNvPicPr>
          <p:nvPr/>
        </p:nvPicPr>
        <p:blipFill>
          <a:blip r:embed="rId3"/>
          <a:stretch>
            <a:fillRect/>
          </a:stretch>
        </p:blipFill>
        <p:spPr>
          <a:xfrm>
            <a:off x="1763688" y="116632"/>
            <a:ext cx="6120680" cy="6677025"/>
          </a:xfrm>
          <a:prstGeom prst="rect">
            <a:avLst/>
          </a:prstGeom>
          <a:ln>
            <a:solidFill>
              <a:srgbClr val="660033"/>
            </a:solidFill>
          </a:ln>
        </p:spPr>
      </p:pic>
    </p:spTree>
    <p:extLst>
      <p:ext uri="{BB962C8B-B14F-4D97-AF65-F5344CB8AC3E}">
        <p14:creationId xmlns:p14="http://schemas.microsoft.com/office/powerpoint/2010/main" val="35024353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138</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168155" y="188640"/>
            <a:ext cx="4868341"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工程</a:t>
            </a:r>
            <a:r>
              <a:rPr lang="zh-TW" altLang="en-US" sz="2800" smtClean="0">
                <a:solidFill>
                  <a:srgbClr val="003399"/>
                </a:solidFill>
                <a:latin typeface="微軟正黑體" panose="020B0604030504040204" pitchFamily="34" charset="-120"/>
                <a:cs typeface="Times New Roman" panose="02020603050405020304" pitchFamily="18" charset="0"/>
              </a:rPr>
              <a:t>採購契約第</a:t>
            </a:r>
            <a:r>
              <a:rPr lang="en-US" altLang="zh-TW" sz="2800" smtClean="0">
                <a:solidFill>
                  <a:srgbClr val="003399"/>
                </a:solidFill>
                <a:latin typeface="微軟正黑體" panose="020B0604030504040204" pitchFamily="34" charset="-120"/>
                <a:cs typeface="Times New Roman" panose="02020603050405020304" pitchFamily="18" charset="0"/>
              </a:rPr>
              <a:t>7</a:t>
            </a:r>
            <a:r>
              <a:rPr lang="zh-TW" altLang="en-US" sz="2800" smtClean="0">
                <a:solidFill>
                  <a:srgbClr val="003399"/>
                </a:solidFill>
                <a:latin typeface="微軟正黑體" panose="020B0604030504040204" pitchFamily="34" charset="-120"/>
                <a:cs typeface="Times New Roman" panose="02020603050405020304" pitchFamily="18" charset="0"/>
              </a:rPr>
              <a:t>條</a:t>
            </a:r>
            <a:r>
              <a:rPr lang="zh-TW" altLang="en-US" sz="2800">
                <a:solidFill>
                  <a:srgbClr val="003399"/>
                </a:solidFill>
                <a:latin typeface="微軟正黑體" panose="020B0604030504040204" pitchFamily="34" charset="-120"/>
                <a:cs typeface="Times New Roman" panose="02020603050405020304" pitchFamily="18" charset="0"/>
              </a:rPr>
              <a:t> </a:t>
            </a:r>
            <a:r>
              <a:rPr lang="zh-TW" altLang="en-US" sz="2800" smtClean="0">
                <a:solidFill>
                  <a:srgbClr val="003399"/>
                </a:solidFill>
                <a:latin typeface="微軟正黑體" panose="020B0604030504040204" pitchFamily="34" charset="-120"/>
                <a:cs typeface="Times New Roman" panose="02020603050405020304" pitchFamily="18" charset="0"/>
              </a:rPr>
              <a:t>履約期限</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260648"/>
            <a:ext cx="8621712" cy="6597352"/>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一</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履約</a:t>
            </a:r>
            <a:r>
              <a:rPr kumimoji="0" lang="zh-TW" altLang="en-US" b="1" smtClean="0">
                <a:solidFill>
                  <a:srgbClr val="0000FF"/>
                </a:solidFill>
                <a:latin typeface="微軟正黑體" panose="020B0604030504040204" pitchFamily="34" charset="-120"/>
                <a:ea typeface="微軟正黑體" panose="020B0604030504040204" pitchFamily="34" charset="-120"/>
              </a:rPr>
              <a:t>期限</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招標</a:t>
            </a:r>
            <a:r>
              <a:rPr kumimoji="0" lang="zh-TW" altLang="en-US" b="1">
                <a:solidFill>
                  <a:srgbClr val="0000FF"/>
                </a:solidFill>
                <a:latin typeface="微軟正黑體" panose="020B0604030504040204" pitchFamily="34" charset="-120"/>
                <a:ea typeface="微軟正黑體" panose="020B0604030504040204" pitchFamily="34" charset="-120"/>
              </a:rPr>
              <a:t>時載</a:t>
            </a:r>
            <a:r>
              <a:rPr kumimoji="0" lang="zh-TW" altLang="en-US" b="1" smtClean="0">
                <a:solidFill>
                  <a:srgbClr val="0000FF"/>
                </a:solidFill>
                <a:latin typeface="微軟正黑體" panose="020B0604030504040204" pitchFamily="34" charset="-120"/>
                <a:ea typeface="微軟正黑體" panose="020B0604030504040204" pitchFamily="34" charset="-120"/>
              </a:rPr>
              <a:t>明</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a:t>
            </a:r>
            <a:endParaRPr kumimoji="0" lang="zh-TW" altLang="en-US" b="1">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工程之施工：</a:t>
            </a:r>
          </a:p>
          <a:p>
            <a:pPr marL="633413" lvl="1" indent="-563563" algn="just" eaLnBrk="1" hangingPunct="1">
              <a:spcBef>
                <a:spcPts val="0"/>
              </a:spcBef>
              <a:buClr>
                <a:srgbClr val="006600"/>
              </a:buClr>
              <a:buSzPct val="75000"/>
              <a:defRPr/>
            </a:pPr>
            <a:r>
              <a:rPr kumimoji="0" lang="zh-TW" altLang="en-US" b="1">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mtClean="0">
                <a:solidFill>
                  <a:srgbClr val="0000FF"/>
                </a:solidFill>
                <a:latin typeface="微軟正黑體" panose="020B0604030504040204" pitchFamily="34" charset="-120"/>
                <a:ea typeface="微軟正黑體" panose="020B0604030504040204" pitchFamily="34" charset="-120"/>
              </a:rPr>
              <a:t>應於</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 年</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月</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日</a:t>
            </a:r>
            <a:r>
              <a:rPr kumimoji="0" lang="zh-TW" altLang="en-US" b="1">
                <a:solidFill>
                  <a:srgbClr val="0000FF"/>
                </a:solidFill>
                <a:latin typeface="微軟正黑體" panose="020B0604030504040204" pitchFamily="34" charset="-120"/>
                <a:ea typeface="微軟正黑體" panose="020B0604030504040204" pitchFamily="34" charset="-120"/>
              </a:rPr>
              <a:t>以前竣工。</a:t>
            </a:r>
          </a:p>
          <a:p>
            <a:pPr marL="358775" lvl="1" indent="-288925" algn="just" eaLnBrk="1" hangingPunct="1">
              <a:spcBef>
                <a:spcPts val="0"/>
              </a:spcBef>
              <a:buClr>
                <a:srgbClr val="006600"/>
              </a:buClr>
              <a:buSzPct val="75000"/>
              <a:defRPr/>
            </a:pPr>
            <a:r>
              <a:rPr kumimoji="0" lang="zh-TW" altLang="en-US" b="1">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應於</a:t>
            </a:r>
            <a:r>
              <a:rPr kumimoji="0" lang="en-US" altLang="zh-TW" b="1" spc="-100" smtClean="0">
                <a:solidFill>
                  <a:srgbClr val="0000FF"/>
                </a:solidFill>
                <a:latin typeface="微軟正黑體" panose="020B0604030504040204" pitchFamily="34" charset="-120"/>
                <a:ea typeface="微軟正黑體" panose="020B0604030504040204" pitchFamily="34" charset="-120"/>
              </a:rPr>
              <a:t>(</a:t>
            </a:r>
            <a:r>
              <a:rPr kumimoji="0" lang="zh-TW" altLang="en-US" b="1" spc="-100" smtClean="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決</a:t>
            </a:r>
            <a:r>
              <a:rPr kumimoji="0" lang="zh-TW" altLang="en-US" b="1" spc="-100">
                <a:solidFill>
                  <a:srgbClr val="0000FF"/>
                </a:solidFill>
                <a:latin typeface="微軟正黑體" panose="020B0604030504040204" pitchFamily="34" charset="-120"/>
                <a:ea typeface="微軟正黑體" panose="020B0604030504040204" pitchFamily="34" charset="-120"/>
              </a:rPr>
              <a:t>標</a:t>
            </a:r>
            <a:r>
              <a:rPr kumimoji="0" lang="zh-TW" altLang="en-US" b="1" spc="-100" smtClean="0">
                <a:solidFill>
                  <a:srgbClr val="0000FF"/>
                </a:solidFill>
                <a:latin typeface="微軟正黑體" panose="020B0604030504040204" pitchFamily="34" charset="-120"/>
                <a:ea typeface="微軟正黑體" panose="020B0604030504040204" pitchFamily="34" charset="-120"/>
              </a:rPr>
              <a:t>日</a:t>
            </a:r>
            <a:r>
              <a:rPr kumimoji="0" lang="zh-TW" altLang="en-US" b="1" spc="-10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機關</a:t>
            </a:r>
            <a:r>
              <a:rPr kumimoji="0" lang="zh-TW" altLang="en-US" b="1" spc="-100">
                <a:solidFill>
                  <a:srgbClr val="0000FF"/>
                </a:solidFill>
                <a:latin typeface="微軟正黑體" panose="020B0604030504040204" pitchFamily="34" charset="-120"/>
                <a:ea typeface="微軟正黑體" panose="020B0604030504040204" pitchFamily="34" charset="-120"/>
              </a:rPr>
              <a:t>簽約</a:t>
            </a:r>
            <a:r>
              <a:rPr kumimoji="0" lang="zh-TW" altLang="en-US" b="1" spc="-100" smtClean="0">
                <a:solidFill>
                  <a:srgbClr val="0000FF"/>
                </a:solidFill>
                <a:latin typeface="微軟正黑體" panose="020B0604030504040204" pitchFamily="34" charset="-120"/>
                <a:ea typeface="微軟正黑體" panose="020B0604030504040204" pitchFamily="34" charset="-120"/>
              </a:rPr>
              <a:t>日</a:t>
            </a:r>
            <a:r>
              <a:rPr kumimoji="0" lang="zh-TW" altLang="en-US" b="1" spc="-10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機關</a:t>
            </a:r>
            <a:r>
              <a:rPr kumimoji="0" lang="zh-TW" altLang="en-US" b="1" spc="-100">
                <a:solidFill>
                  <a:srgbClr val="0000FF"/>
                </a:solidFill>
                <a:latin typeface="微軟正黑體" panose="020B0604030504040204" pitchFamily="34" charset="-120"/>
                <a:ea typeface="微軟正黑體" panose="020B0604030504040204" pitchFamily="34" charset="-120"/>
              </a:rPr>
              <a:t>通知</a:t>
            </a:r>
            <a:r>
              <a:rPr kumimoji="0" lang="zh-TW" altLang="en-US" b="1" spc="-100" smtClean="0">
                <a:solidFill>
                  <a:srgbClr val="0000FF"/>
                </a:solidFill>
                <a:latin typeface="微軟正黑體" panose="020B0604030504040204" pitchFamily="34" charset="-120"/>
                <a:ea typeface="微軟正黑體" panose="020B0604030504040204" pitchFamily="34" charset="-120"/>
              </a:rPr>
              <a:t>日</a:t>
            </a:r>
            <a:r>
              <a:rPr kumimoji="0" lang="en-US" altLang="zh-TW" b="1" spc="-100" smtClean="0">
                <a:solidFill>
                  <a:srgbClr val="0000FF"/>
                </a:solidFill>
                <a:latin typeface="微軟正黑體" panose="020B0604030504040204" pitchFamily="34" charset="-120"/>
                <a:ea typeface="微軟正黑體" panose="020B0604030504040204" pitchFamily="34" charset="-120"/>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起</a:t>
            </a:r>
            <a:r>
              <a:rPr kumimoji="0" lang="zh-TW" altLang="en-US" b="1" u="sng" spc="-100" smtClean="0">
                <a:solidFill>
                  <a:srgbClr val="0000FF"/>
                </a:solidFill>
                <a:latin typeface="微軟正黑體" panose="020B0604030504040204" pitchFamily="34" charset="-120"/>
                <a:ea typeface="微軟正黑體" panose="020B0604030504040204" pitchFamily="34" charset="-120"/>
              </a:rPr>
              <a:t>    </a:t>
            </a:r>
            <a:r>
              <a:rPr kumimoji="0" lang="zh-TW" altLang="en-US" b="1" spc="-100" smtClean="0">
                <a:solidFill>
                  <a:srgbClr val="0000FF"/>
                </a:solidFill>
                <a:latin typeface="微軟正黑體" panose="020B0604030504040204" pitchFamily="34" charset="-120"/>
                <a:ea typeface="微軟正黑體" panose="020B0604030504040204" pitchFamily="34" charset="-120"/>
              </a:rPr>
              <a:t>日</a:t>
            </a:r>
            <a:r>
              <a:rPr kumimoji="0" lang="zh-TW" altLang="en-US" b="1" spc="-100">
                <a:solidFill>
                  <a:srgbClr val="0000FF"/>
                </a:solidFill>
                <a:latin typeface="微軟正黑體" panose="020B0604030504040204" pitchFamily="34" charset="-120"/>
                <a:ea typeface="微軟正黑體" panose="020B0604030504040204" pitchFamily="34" charset="-120"/>
              </a:rPr>
              <a:t>內開工，並於開工之日</a:t>
            </a:r>
            <a:r>
              <a:rPr kumimoji="0" lang="zh-TW" altLang="en-US" b="1" spc="-100" smtClean="0">
                <a:solidFill>
                  <a:srgbClr val="0000FF"/>
                </a:solidFill>
                <a:latin typeface="微軟正黑體" panose="020B0604030504040204" pitchFamily="34" charset="-120"/>
                <a:ea typeface="微軟正黑體" panose="020B0604030504040204" pitchFamily="34" charset="-120"/>
              </a:rPr>
              <a:t>起</a:t>
            </a:r>
            <a:r>
              <a:rPr kumimoji="0" lang="zh-TW" altLang="en-US" b="1" u="sng" spc="-100" smtClean="0">
                <a:solidFill>
                  <a:srgbClr val="0000FF"/>
                </a:solidFill>
                <a:latin typeface="微軟正黑體" panose="020B0604030504040204" pitchFamily="34" charset="-120"/>
                <a:ea typeface="微軟正黑體" panose="020B0604030504040204" pitchFamily="34" charset="-120"/>
              </a:rPr>
              <a:t>   </a:t>
            </a:r>
            <a:r>
              <a:rPr kumimoji="0" lang="zh-TW" altLang="en-US" b="1" spc="-100" smtClean="0">
                <a:solidFill>
                  <a:srgbClr val="0000FF"/>
                </a:solidFill>
                <a:latin typeface="微軟正黑體" panose="020B0604030504040204" pitchFamily="34" charset="-120"/>
                <a:ea typeface="微軟正黑體" panose="020B0604030504040204" pitchFamily="34" charset="-120"/>
              </a:rPr>
              <a:t>日</a:t>
            </a:r>
            <a:r>
              <a:rPr kumimoji="0" lang="zh-TW" altLang="en-US" b="1" spc="-100">
                <a:solidFill>
                  <a:srgbClr val="0000FF"/>
                </a:solidFill>
                <a:latin typeface="微軟正黑體" panose="020B0604030504040204" pitchFamily="34" charset="-120"/>
                <a:ea typeface="微軟正黑體" panose="020B0604030504040204" pitchFamily="34" charset="-120"/>
              </a:rPr>
              <a:t>內竣工。預計竣工日期</a:t>
            </a:r>
            <a:r>
              <a:rPr kumimoji="0" lang="zh-TW" altLang="en-US" b="1" spc="-100" smtClean="0">
                <a:solidFill>
                  <a:srgbClr val="0000FF"/>
                </a:solidFill>
                <a:latin typeface="微軟正黑體" panose="020B0604030504040204" pitchFamily="34" charset="-120"/>
                <a:ea typeface="微軟正黑體" panose="020B0604030504040204" pitchFamily="34" charset="-120"/>
              </a:rPr>
              <a:t>為</a:t>
            </a:r>
            <a:r>
              <a:rPr kumimoji="0" lang="zh-TW" altLang="en-US" b="1" u="sng" spc="-100" smtClean="0">
                <a:solidFill>
                  <a:srgbClr val="0000FF"/>
                </a:solidFill>
                <a:latin typeface="微軟正黑體" panose="020B0604030504040204" pitchFamily="34" charset="-120"/>
                <a:ea typeface="微軟正黑體" panose="020B0604030504040204" pitchFamily="34" charset="-120"/>
              </a:rPr>
              <a:t>    </a:t>
            </a:r>
            <a:r>
              <a:rPr kumimoji="0" lang="zh-TW" altLang="en-US" b="1" spc="-100" smtClean="0">
                <a:solidFill>
                  <a:srgbClr val="0000FF"/>
                </a:solidFill>
                <a:latin typeface="微軟正黑體" panose="020B0604030504040204" pitchFamily="34" charset="-120"/>
                <a:ea typeface="微軟正黑體" panose="020B0604030504040204" pitchFamily="34" charset="-120"/>
              </a:rPr>
              <a:t>年</a:t>
            </a:r>
            <a:r>
              <a:rPr kumimoji="0" lang="zh-TW" altLang="en-US" b="1" u="sng" spc="-100" smtClean="0">
                <a:solidFill>
                  <a:srgbClr val="0000FF"/>
                </a:solidFill>
                <a:latin typeface="微軟正黑體" panose="020B0604030504040204" pitchFamily="34" charset="-120"/>
                <a:ea typeface="微軟正黑體" panose="020B0604030504040204" pitchFamily="34" charset="-120"/>
              </a:rPr>
              <a:t>    </a:t>
            </a:r>
            <a:r>
              <a:rPr kumimoji="0" lang="zh-TW" altLang="en-US" b="1" spc="-100" smtClean="0">
                <a:solidFill>
                  <a:srgbClr val="0000FF"/>
                </a:solidFill>
                <a:latin typeface="微軟正黑體" panose="020B0604030504040204" pitchFamily="34" charset="-120"/>
                <a:ea typeface="微軟正黑體" panose="020B0604030504040204" pitchFamily="34" charset="-120"/>
              </a:rPr>
              <a:t>月   日</a:t>
            </a:r>
            <a:r>
              <a:rPr kumimoji="0" lang="zh-TW" altLang="en-US" b="1" spc="-100">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a:solidFill>
                  <a:srgbClr val="0000FF"/>
                </a:solidFill>
                <a:latin typeface="微軟正黑體" panose="020B0604030504040204" pitchFamily="34" charset="-120"/>
                <a:ea typeface="微軟正黑體" panose="020B0604030504040204" pitchFamily="34" charset="-120"/>
              </a:rPr>
              <a:t>本契約所稱</a:t>
            </a:r>
            <a:r>
              <a:rPr kumimoji="0" lang="zh-TW" altLang="en-US" b="1" smtClean="0">
                <a:solidFill>
                  <a:srgbClr val="0000FF"/>
                </a:solidFill>
                <a:latin typeface="微軟正黑體" panose="020B0604030504040204" pitchFamily="34" charset="-120"/>
                <a:ea typeface="微軟正黑體" panose="020B0604030504040204" pitchFamily="34" charset="-120"/>
              </a:rPr>
              <a:t>日</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天</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數</a:t>
            </a:r>
            <a:r>
              <a:rPr kumimoji="0" lang="zh-TW" altLang="en-US" b="1">
                <a:solidFill>
                  <a:srgbClr val="0000FF"/>
                </a:solidFill>
                <a:latin typeface="微軟正黑體" panose="020B0604030504040204" pitchFamily="34" charset="-120"/>
                <a:ea typeface="微軟正黑體" panose="020B0604030504040204" pitchFamily="34" charset="-120"/>
              </a:rPr>
              <a:t>，除已明定為日曆天或工作天者外，</a:t>
            </a:r>
            <a:r>
              <a:rPr kumimoji="0" lang="zh-TW" altLang="en-US" b="1" smtClean="0">
                <a:solidFill>
                  <a:srgbClr val="0000FF"/>
                </a:solidFill>
                <a:latin typeface="微軟正黑體" panose="020B0604030504040204" pitchFamily="34" charset="-120"/>
                <a:ea typeface="微軟正黑體" panose="020B0604030504040204" pitchFamily="34" charset="-120"/>
              </a:rPr>
              <a:t>以</a:t>
            </a:r>
            <a:r>
              <a:rPr kumimoji="0" lang="zh-TW" altLang="en-US" b="1">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mtClean="0">
                <a:solidFill>
                  <a:srgbClr val="0000FF"/>
                </a:solidFill>
                <a:latin typeface="微軟正黑體" panose="020B0604030504040204" pitchFamily="34" charset="-120"/>
                <a:ea typeface="微軟正黑體" panose="020B0604030504040204" pitchFamily="34" charset="-120"/>
              </a:rPr>
              <a:t>日曆天</a:t>
            </a:r>
            <a:r>
              <a:rPr kumimoji="0" lang="zh-TW" altLang="en-US" b="1">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mtClean="0">
                <a:solidFill>
                  <a:srgbClr val="0000FF"/>
                </a:solidFill>
                <a:latin typeface="微軟正黑體" panose="020B0604030504040204" pitchFamily="34" charset="-120"/>
                <a:ea typeface="微軟正黑體" panose="020B0604030504040204" pitchFamily="34" charset="-120"/>
              </a:rPr>
              <a:t>工作</a:t>
            </a:r>
            <a:r>
              <a:rPr kumimoji="0" lang="zh-TW" altLang="en-US" b="1">
                <a:solidFill>
                  <a:srgbClr val="0000FF"/>
                </a:solidFill>
                <a:latin typeface="微軟正黑體" panose="020B0604030504040204" pitchFamily="34" charset="-120"/>
                <a:ea typeface="微軟正黑體" panose="020B0604030504040204" pitchFamily="34" charset="-120"/>
              </a:rPr>
              <a:t>天</a:t>
            </a:r>
            <a:r>
              <a:rPr kumimoji="0" lang="zh-TW" altLang="en-US" b="1" smtClean="0">
                <a:solidFill>
                  <a:srgbClr val="0000FF"/>
                </a:solidFill>
                <a:latin typeface="微軟正黑體" panose="020B0604030504040204" pitchFamily="34" charset="-120"/>
                <a:ea typeface="微軟正黑體" panose="020B0604030504040204" pitchFamily="34" charset="-120"/>
              </a:rPr>
              <a:t>計算</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於</a:t>
            </a:r>
            <a:r>
              <a:rPr kumimoji="0" lang="zh-TW" altLang="en-US" b="1">
                <a:solidFill>
                  <a:srgbClr val="0000FF"/>
                </a:solidFill>
                <a:latin typeface="微軟正黑體" panose="020B0604030504040204" pitchFamily="34" charset="-120"/>
                <a:ea typeface="微軟正黑體" panose="020B0604030504040204" pitchFamily="34" charset="-120"/>
              </a:rPr>
              <a:t>招標時勾選；</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未勾選為工作天</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a:t>
            </a:r>
            <a:endParaRPr kumimoji="0" lang="zh-TW" altLang="en-US" b="1">
              <a:solidFill>
                <a:srgbClr val="0000FF"/>
              </a:solidFill>
              <a:latin typeface="微軟正黑體" panose="020B0604030504040204" pitchFamily="34" charset="-120"/>
              <a:ea typeface="微軟正黑體" panose="020B0604030504040204" pitchFamily="34" charset="-120"/>
            </a:endParaRP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spc="-100">
                <a:solidFill>
                  <a:srgbClr val="0000FF"/>
                </a:solidFill>
                <a:latin typeface="微軟正黑體" panose="020B0604030504040204" pitchFamily="34" charset="-120"/>
                <a:ea typeface="微軟正黑體" panose="020B0604030504040204" pitchFamily="34" charset="-120"/>
              </a:rPr>
              <a:t>以日曆天計算者，所有日數，包括</a:t>
            </a:r>
            <a:r>
              <a:rPr kumimoji="0" lang="en-US" altLang="zh-TW" b="1" spc="-100">
                <a:solidFill>
                  <a:srgbClr val="0000FF"/>
                </a:solidFill>
                <a:latin typeface="微軟正黑體" panose="020B0604030504040204" pitchFamily="34" charset="-120"/>
                <a:ea typeface="微軟正黑體" panose="020B0604030504040204" pitchFamily="34" charset="-120"/>
              </a:rPr>
              <a:t>(2)</a:t>
            </a:r>
            <a:r>
              <a:rPr kumimoji="0" lang="zh-TW" altLang="en-US" b="1" spc="-100">
                <a:solidFill>
                  <a:srgbClr val="0000FF"/>
                </a:solidFill>
                <a:latin typeface="微軟正黑體" panose="020B0604030504040204" pitchFamily="34" charset="-120"/>
                <a:ea typeface="微軟正黑體" panose="020B0604030504040204" pitchFamily="34" charset="-120"/>
              </a:rPr>
              <a:t>所載之放假日，均應計入。但投標文件截止收件日前未可得知之放假日，不予計入。</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以工作天計算者</a:t>
            </a:r>
            <a:r>
              <a:rPr kumimoji="0" lang="zh-TW" altLang="en-US" b="1" u="sng">
                <a:solidFill>
                  <a:srgbClr val="0000FF"/>
                </a:solidFill>
                <a:uFill>
                  <a:solidFill>
                    <a:srgbClr val="FF0000"/>
                  </a:solidFill>
                </a:uFill>
                <a:latin typeface="微軟正黑體" panose="020B0604030504040204" pitchFamily="34" charset="-120"/>
                <a:ea typeface="微軟正黑體" panose="020B0604030504040204" pitchFamily="34" charset="-120"/>
              </a:rPr>
              <a:t>，下列放假日，</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均應不計入</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a.</a:t>
            </a:r>
            <a:r>
              <a:rPr kumimoji="0" lang="zh-TW" altLang="en-US" b="1">
                <a:solidFill>
                  <a:srgbClr val="0000FF"/>
                </a:solidFill>
                <a:latin typeface="微軟正黑體" panose="020B0604030504040204" pitchFamily="34" charset="-120"/>
                <a:ea typeface="微軟正黑體" panose="020B0604030504040204" pitchFamily="34" charset="-120"/>
              </a:rPr>
              <a:t>星期六（補行上班日除外）及星期日。但與</a:t>
            </a:r>
            <a:r>
              <a:rPr kumimoji="0" lang="en-US" altLang="zh-TW" b="1">
                <a:solidFill>
                  <a:srgbClr val="0000FF"/>
                </a:solidFill>
                <a:latin typeface="微軟正黑體" panose="020B0604030504040204" pitchFamily="34" charset="-120"/>
                <a:ea typeface="微軟正黑體" panose="020B0604030504040204" pitchFamily="34" charset="-120"/>
              </a:rPr>
              <a:t>b</a:t>
            </a:r>
            <a:r>
              <a:rPr kumimoji="0" lang="zh-TW" altLang="en-US" b="1">
                <a:solidFill>
                  <a:srgbClr val="0000FF"/>
                </a:solidFill>
                <a:latin typeface="微軟正黑體" panose="020B0604030504040204" pitchFamily="34" charset="-120"/>
                <a:ea typeface="微軟正黑體" panose="020B0604030504040204" pitchFamily="34" charset="-120"/>
              </a:rPr>
              <a:t>至</a:t>
            </a:r>
            <a:r>
              <a:rPr kumimoji="0" lang="en-US" altLang="zh-TW" b="1">
                <a:solidFill>
                  <a:srgbClr val="0000FF"/>
                </a:solidFill>
                <a:latin typeface="微軟正黑體" panose="020B0604030504040204" pitchFamily="34" charset="-120"/>
                <a:ea typeface="微軟正黑體" panose="020B0604030504040204" pitchFamily="34" charset="-120"/>
              </a:rPr>
              <a:t>e</a:t>
            </a:r>
            <a:r>
              <a:rPr kumimoji="0" lang="zh-TW" altLang="en-US" b="1">
                <a:solidFill>
                  <a:srgbClr val="0000FF"/>
                </a:solidFill>
                <a:latin typeface="微軟正黑體" panose="020B0604030504040204" pitchFamily="34" charset="-120"/>
                <a:ea typeface="微軟正黑體" panose="020B0604030504040204" pitchFamily="34" charset="-120"/>
              </a:rPr>
              <a:t>放假日相互重疊者，不得重複計算</a:t>
            </a:r>
            <a:r>
              <a:rPr kumimoji="0" lang="zh-TW" altLang="en-US" b="1" smtClean="0">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b="1" spc="-100">
                <a:solidFill>
                  <a:srgbClr val="0000FF"/>
                </a:solidFill>
                <a:latin typeface="微軟正黑體" panose="020B0604030504040204" pitchFamily="34" charset="-120"/>
                <a:ea typeface="微軟正黑體" panose="020B0604030504040204" pitchFamily="34" charset="-120"/>
              </a:rPr>
              <a:t>b.</a:t>
            </a:r>
            <a:r>
              <a:rPr kumimoji="0" lang="zh-TW" altLang="en-US" b="1" spc="-100" smtClean="0">
                <a:solidFill>
                  <a:srgbClr val="0000FF"/>
                </a:solidFill>
                <a:latin typeface="微軟正黑體" panose="020B0604030504040204" pitchFamily="34" charset="-120"/>
                <a:ea typeface="微軟正黑體" panose="020B0604030504040204" pitchFamily="34" charset="-120"/>
              </a:rPr>
              <a:t>依</a:t>
            </a:r>
            <a:r>
              <a:rPr kumimoji="0" lang="en-US" altLang="zh-TW" b="1" spc="-100" smtClean="0">
                <a:solidFill>
                  <a:srgbClr val="0000FF"/>
                </a:solidFill>
                <a:latin typeface="微軟正黑體" panose="020B0604030504040204" pitchFamily="34" charset="-120"/>
                <a:ea typeface="微軟正黑體" panose="020B0604030504040204" pitchFamily="34" charset="-120"/>
              </a:rPr>
              <a:t>[</a:t>
            </a:r>
            <a:r>
              <a:rPr kumimoji="0" lang="zh-TW" altLang="en-US" b="1" spc="-100" smtClean="0">
                <a:solidFill>
                  <a:prstClr val="black"/>
                </a:solidFill>
                <a:latin typeface="微軟正黑體" panose="020B0604030504040204" pitchFamily="34" charset="-120"/>
                <a:ea typeface="微軟正黑體" panose="020B0604030504040204" pitchFamily="34" charset="-120"/>
              </a:rPr>
              <a:t>紀</a:t>
            </a:r>
            <a:r>
              <a:rPr kumimoji="0" lang="zh-TW" altLang="en-US" b="1" spc="-100">
                <a:solidFill>
                  <a:prstClr val="black"/>
                </a:solidFill>
                <a:latin typeface="微軟正黑體" panose="020B0604030504040204" pitchFamily="34" charset="-120"/>
                <a:ea typeface="微軟正黑體" panose="020B0604030504040204" pitchFamily="34" charset="-120"/>
              </a:rPr>
              <a:t>念日及節日實施</a:t>
            </a:r>
            <a:r>
              <a:rPr kumimoji="0" lang="zh-TW" altLang="en-US" b="1" spc="-100" smtClean="0">
                <a:solidFill>
                  <a:prstClr val="black"/>
                </a:solidFill>
                <a:latin typeface="微軟正黑體" panose="020B0604030504040204" pitchFamily="34" charset="-120"/>
                <a:ea typeface="微軟正黑體" panose="020B0604030504040204" pitchFamily="34" charset="-120"/>
              </a:rPr>
              <a:t>辦法</a:t>
            </a:r>
            <a:r>
              <a:rPr kumimoji="0" lang="en-US" altLang="zh-TW" b="1" spc="-100" smtClean="0">
                <a:solidFill>
                  <a:srgbClr val="0000FF"/>
                </a:solidFill>
                <a:latin typeface="微軟正黑體" panose="020B0604030504040204" pitchFamily="34" charset="-120"/>
                <a:ea typeface="微軟正黑體" panose="020B0604030504040204" pitchFamily="34" charset="-120"/>
              </a:rPr>
              <a:t>]</a:t>
            </a:r>
            <a:r>
              <a:rPr kumimoji="0" lang="zh-TW" altLang="en-US" b="1" spc="-100" smtClean="0">
                <a:solidFill>
                  <a:srgbClr val="0000FF"/>
                </a:solidFill>
                <a:latin typeface="微軟正黑體" panose="020B0604030504040204" pitchFamily="34" charset="-120"/>
                <a:ea typeface="微軟正黑體" panose="020B0604030504040204" pitchFamily="34" charset="-120"/>
              </a:rPr>
              <a:t>規定</a:t>
            </a:r>
            <a:r>
              <a:rPr kumimoji="0" lang="zh-TW" altLang="en-US" b="1" spc="-100">
                <a:solidFill>
                  <a:srgbClr val="0000FF"/>
                </a:solidFill>
                <a:latin typeface="微軟正黑體" panose="020B0604030504040204" pitchFamily="34" charset="-120"/>
                <a:ea typeface="微軟正黑體" panose="020B0604030504040204" pitchFamily="34" charset="-120"/>
              </a:rPr>
              <a:t>放假之紀念日、節日及其補假。</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c.</a:t>
            </a:r>
            <a:r>
              <a:rPr kumimoji="0" lang="zh-TW" altLang="en-US" b="1">
                <a:solidFill>
                  <a:srgbClr val="0000FF"/>
                </a:solidFill>
                <a:latin typeface="微軟正黑體" panose="020B0604030504040204" pitchFamily="34" charset="-120"/>
                <a:ea typeface="微軟正黑體" panose="020B0604030504040204" pitchFamily="34" charset="-120"/>
              </a:rPr>
              <a:t>軍人節（</a:t>
            </a:r>
            <a:r>
              <a:rPr kumimoji="0" lang="en-US" altLang="zh-TW" b="1">
                <a:solidFill>
                  <a:srgbClr val="0000FF"/>
                </a:solidFill>
                <a:latin typeface="微軟正黑體" panose="020B0604030504040204" pitchFamily="34" charset="-120"/>
                <a:ea typeface="微軟正黑體" panose="020B0604030504040204" pitchFamily="34" charset="-120"/>
              </a:rPr>
              <a:t>9</a:t>
            </a:r>
            <a:r>
              <a:rPr kumimoji="0" lang="zh-TW" altLang="en-US" b="1">
                <a:solidFill>
                  <a:srgbClr val="0000FF"/>
                </a:solidFill>
                <a:latin typeface="微軟正黑體" panose="020B0604030504040204" pitchFamily="34" charset="-120"/>
                <a:ea typeface="微軟正黑體" panose="020B0604030504040204" pitchFamily="34" charset="-120"/>
              </a:rPr>
              <a:t>月</a:t>
            </a:r>
            <a:r>
              <a:rPr kumimoji="0" lang="en-US" altLang="zh-TW" b="1">
                <a:solidFill>
                  <a:srgbClr val="0000FF"/>
                </a:solidFill>
                <a:latin typeface="微軟正黑體" panose="020B0604030504040204" pitchFamily="34" charset="-120"/>
                <a:ea typeface="微軟正黑體" panose="020B0604030504040204" pitchFamily="34" charset="-120"/>
              </a:rPr>
              <a:t>3</a:t>
            </a:r>
            <a:r>
              <a:rPr kumimoji="0" lang="zh-TW" altLang="en-US" b="1">
                <a:solidFill>
                  <a:srgbClr val="0000FF"/>
                </a:solidFill>
                <a:latin typeface="微軟正黑體" panose="020B0604030504040204" pitchFamily="34" charset="-120"/>
                <a:ea typeface="微軟正黑體" panose="020B0604030504040204" pitchFamily="34" charset="-120"/>
              </a:rPr>
              <a:t>日）之放假及補假（依國防部規定，但以國軍之工程為限）。</a:t>
            </a:r>
          </a:p>
          <a:p>
            <a:pPr marL="633413" lvl="1" indent="-563563" algn="just" eaLnBrk="1" hangingPunct="1">
              <a:spcBef>
                <a:spcPts val="0"/>
              </a:spcBef>
              <a:buClr>
                <a:srgbClr val="006600"/>
              </a:buClr>
              <a:buSzPct val="75000"/>
              <a:defRPr/>
            </a:pPr>
            <a:r>
              <a:rPr kumimoji="0" lang="en-US" altLang="zh-TW" b="1" smtClean="0">
                <a:solidFill>
                  <a:srgbClr val="0000FF"/>
                </a:solidFill>
                <a:latin typeface="微軟正黑體" panose="020B0604030504040204" pitchFamily="34" charset="-120"/>
                <a:ea typeface="微軟正黑體" panose="020B0604030504040204" pitchFamily="34" charset="-120"/>
              </a:rPr>
              <a:t>d.</a:t>
            </a:r>
            <a:r>
              <a:rPr kumimoji="0" lang="zh-TW" altLang="en-US" b="1" smtClean="0">
                <a:solidFill>
                  <a:srgbClr val="0000FF"/>
                </a:solidFill>
                <a:latin typeface="微軟正黑體" panose="020B0604030504040204" pitchFamily="34" charset="-120"/>
                <a:ea typeface="微軟正黑體" panose="020B0604030504040204" pitchFamily="34" charset="-120"/>
              </a:rPr>
              <a:t>行政院人事行政總處公布之調整放假日。</a:t>
            </a:r>
          </a:p>
          <a:p>
            <a:pPr marL="358775" lvl="1" indent="-288925" algn="just" eaLnBrk="1" hangingPunct="1">
              <a:spcBef>
                <a:spcPts val="0"/>
              </a:spcBef>
              <a:buClr>
                <a:srgbClr val="006600"/>
              </a:buClr>
              <a:buSzPct val="75000"/>
              <a:defRPr/>
            </a:pPr>
            <a:r>
              <a:rPr kumimoji="0" lang="en-US" altLang="zh-TW" b="1" smtClean="0">
                <a:solidFill>
                  <a:srgbClr val="0000FF"/>
                </a:solidFill>
                <a:latin typeface="微軟正黑體" panose="020B0604030504040204" pitchFamily="34" charset="-120"/>
                <a:ea typeface="微軟正黑體" panose="020B0604030504040204" pitchFamily="34" charset="-120"/>
              </a:rPr>
              <a:t>e.</a:t>
            </a:r>
            <a:r>
              <a:rPr kumimoji="0" lang="zh-TW" altLang="en-US" b="1" smtClean="0">
                <a:solidFill>
                  <a:srgbClr val="0000FF"/>
                </a:solidFill>
                <a:latin typeface="微軟正黑體" panose="020B0604030504040204" pitchFamily="34" charset="-120"/>
                <a:ea typeface="微軟正黑體" panose="020B0604030504040204" pitchFamily="34" charset="-120"/>
              </a:rPr>
              <a:t>全國性選舉投票日及行政院所屬中央各業務主管機關公告放假者。</a:t>
            </a:r>
          </a:p>
          <a:p>
            <a:pPr marL="633413" lvl="1" indent="-563563" algn="just" eaLnBrk="1" hangingPunct="1">
              <a:spcBef>
                <a:spcPts val="0"/>
              </a:spcBef>
              <a:buClr>
                <a:srgbClr val="006600"/>
              </a:buClr>
              <a:buSzPct val="75000"/>
              <a:defRPr/>
            </a:pP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4653220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139</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168155" y="188640"/>
            <a:ext cx="4868341"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工程</a:t>
            </a:r>
            <a:r>
              <a:rPr lang="zh-TW" altLang="en-US" sz="2800" smtClean="0">
                <a:solidFill>
                  <a:srgbClr val="003399"/>
                </a:solidFill>
                <a:latin typeface="微軟正黑體" panose="020B0604030504040204" pitchFamily="34" charset="-120"/>
                <a:cs typeface="Times New Roman" panose="02020603050405020304" pitchFamily="18" charset="0"/>
              </a:rPr>
              <a:t>採購契約第</a:t>
            </a:r>
            <a:r>
              <a:rPr lang="en-US" altLang="zh-TW" sz="2800" smtClean="0">
                <a:solidFill>
                  <a:srgbClr val="003399"/>
                </a:solidFill>
                <a:latin typeface="微軟正黑體" panose="020B0604030504040204" pitchFamily="34" charset="-120"/>
                <a:cs typeface="Times New Roman" panose="02020603050405020304" pitchFamily="18" charset="0"/>
              </a:rPr>
              <a:t>7</a:t>
            </a:r>
            <a:r>
              <a:rPr lang="zh-TW" altLang="en-US" sz="2800" smtClean="0">
                <a:solidFill>
                  <a:srgbClr val="003399"/>
                </a:solidFill>
                <a:latin typeface="微軟正黑體" panose="020B0604030504040204" pitchFamily="34" charset="-120"/>
                <a:cs typeface="Times New Roman" panose="02020603050405020304" pitchFamily="18" charset="0"/>
              </a:rPr>
              <a:t>條</a:t>
            </a:r>
            <a:r>
              <a:rPr lang="zh-TW" altLang="en-US" sz="2800">
                <a:solidFill>
                  <a:srgbClr val="003399"/>
                </a:solidFill>
                <a:latin typeface="微軟正黑體" panose="020B0604030504040204" pitchFamily="34" charset="-120"/>
                <a:cs typeface="Times New Roman" panose="02020603050405020304" pitchFamily="18" charset="0"/>
              </a:rPr>
              <a:t> </a:t>
            </a:r>
            <a:r>
              <a:rPr lang="zh-TW" altLang="en-US" sz="2800" smtClean="0">
                <a:solidFill>
                  <a:srgbClr val="003399"/>
                </a:solidFill>
                <a:latin typeface="微軟正黑體" panose="020B0604030504040204" pitchFamily="34" charset="-120"/>
                <a:cs typeface="Times New Roman" panose="02020603050405020304" pitchFamily="18" charset="0"/>
              </a:rPr>
              <a:t>履約期限</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648072"/>
            <a:ext cx="8621712" cy="5949280"/>
          </a:xfrm>
          <a:prstGeom prst="rect">
            <a:avLst/>
          </a:prstGeom>
          <a:noFill/>
          <a:ln w="9525">
            <a:noFill/>
            <a:miter lim="800000"/>
            <a:headEnd/>
            <a:tailEnd/>
          </a:ln>
          <a:effectLst/>
        </p:spPr>
        <p:txBody>
          <a:bodyPr/>
          <a:lstStyle/>
          <a:p>
            <a:pPr marL="358775" lvl="1" indent="-288925" algn="just" eaLnBrk="1" hangingPunct="1">
              <a:spcBef>
                <a:spcPts val="0"/>
              </a:spcBef>
              <a:buClr>
                <a:srgbClr val="006600"/>
              </a:buClr>
              <a:buSzPct val="75000"/>
              <a:defRPr/>
            </a:pPr>
            <a:r>
              <a:rPr kumimoji="0" lang="en-US" altLang="zh-TW" b="1" smtClean="0">
                <a:solidFill>
                  <a:srgbClr val="0000FF"/>
                </a:solidFill>
                <a:latin typeface="微軟正黑體" panose="020B0604030504040204" pitchFamily="34" charset="-120"/>
                <a:ea typeface="微軟正黑體" panose="020B0604030504040204" pitchFamily="34" charset="-120"/>
              </a:rPr>
              <a:t>3</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免計工作天之日，以不得施工為原則。廠商如欲施作，應先徵得機關書面同意，該日</a:t>
            </a:r>
            <a:r>
              <a:rPr kumimoji="0" lang="zh-TW" altLang="en-US" b="1" smtClean="0">
                <a:solidFill>
                  <a:srgbClr val="0000FF"/>
                </a:solidFill>
                <a:latin typeface="微軟正黑體" panose="020B0604030504040204" pitchFamily="34" charset="-120"/>
                <a:ea typeface="微軟正黑體" panose="020B0604030504040204" pitchFamily="34" charset="-120"/>
              </a:rPr>
              <a:t>數</a:t>
            </a:r>
            <a:r>
              <a:rPr kumimoji="0" lang="zh-TW" altLang="en-US" b="1" spc="-10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mtClean="0">
                <a:solidFill>
                  <a:srgbClr val="0000FF"/>
                </a:solidFill>
                <a:latin typeface="微軟正黑體" panose="020B0604030504040204" pitchFamily="34" charset="-120"/>
                <a:ea typeface="微軟正黑體" panose="020B0604030504040204" pitchFamily="34" charset="-120"/>
              </a:rPr>
              <a:t>應；</a:t>
            </a:r>
            <a:r>
              <a:rPr kumimoji="0" lang="zh-TW" altLang="en-US" b="1" spc="-100" smtClean="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smtClean="0">
                <a:solidFill>
                  <a:srgbClr val="0000FF"/>
                </a:solidFill>
                <a:latin typeface="微軟正黑體" panose="020B0604030504040204" pitchFamily="34" charset="-120"/>
                <a:ea typeface="微軟正黑體" panose="020B0604030504040204" pitchFamily="34" charset="-120"/>
              </a:rPr>
              <a:t>免</a:t>
            </a:r>
            <a:r>
              <a:rPr kumimoji="0" lang="zh-TW" altLang="en-US" b="1">
                <a:solidFill>
                  <a:srgbClr val="0000FF"/>
                </a:solidFill>
                <a:latin typeface="微軟正黑體" panose="020B0604030504040204" pitchFamily="34" charset="-120"/>
                <a:ea typeface="微軟正黑體" panose="020B0604030504040204" pitchFamily="34" charset="-120"/>
              </a:rPr>
              <a:t>計入工期（由機關於招標時勾選，未勾選者，免計入工期）。</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4.</a:t>
            </a:r>
            <a:r>
              <a:rPr kumimoji="0" lang="zh-TW" altLang="en-US" b="1">
                <a:solidFill>
                  <a:srgbClr val="0000FF"/>
                </a:solidFill>
                <a:latin typeface="微軟正黑體" panose="020B0604030504040204" pitchFamily="34" charset="-120"/>
                <a:ea typeface="微軟正黑體" panose="020B0604030504040204" pitchFamily="34" charset="-120"/>
              </a:rPr>
              <a:t>其他</a:t>
            </a:r>
            <a:r>
              <a:rPr kumimoji="0" lang="zh-TW" altLang="en-US" b="1" smtClean="0">
                <a:solidFill>
                  <a:srgbClr val="0000FF"/>
                </a:solidFill>
                <a:latin typeface="微軟正黑體" panose="020B0604030504040204" pitchFamily="34" charset="-120"/>
                <a:ea typeface="微軟正黑體" panose="020B0604030504040204" pitchFamily="34" charset="-120"/>
              </a:rPr>
              <a:t>：</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由機關於招標時載明）。</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二</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契約如需辦理變更，其工程項目或數量有增減時，變更部分之工期由雙方視實際需要議定增減之。</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三</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工程延期：</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履約期限內，</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有下列情形之一（且非可歸責於廠商）</a:t>
            </a:r>
            <a:r>
              <a:rPr kumimoji="0" lang="zh-TW" altLang="en-US" b="1">
                <a:solidFill>
                  <a:srgbClr val="0000FF"/>
                </a:solidFill>
                <a:latin typeface="微軟正黑體" panose="020B0604030504040204" pitchFamily="34" charset="-120"/>
                <a:ea typeface="微軟正黑體" panose="020B0604030504040204" pitchFamily="34" charset="-120"/>
              </a:rPr>
              <a:t>，致影響進度網圖要徑作業之進行，而需展延工期者，</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廠商應於事故發生或消滅</a:t>
            </a:r>
            <a:r>
              <a:rPr kumimoji="0" lang="zh-TW" altLang="en-US" b="1" u="sng" smtClean="0">
                <a:solidFill>
                  <a:prstClr val="black"/>
                </a:solidFill>
                <a:uFill>
                  <a:solidFill>
                    <a:srgbClr val="FF0000"/>
                  </a:solidFill>
                </a:uFill>
                <a:latin typeface="微軟正黑體" panose="020B0604030504040204" pitchFamily="34" charset="-120"/>
                <a:ea typeface="微軟正黑體" panose="020B0604030504040204" pitchFamily="34" charset="-120"/>
              </a:rPr>
              <a:t>後</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日內</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招標</a:t>
            </a:r>
            <a:r>
              <a:rPr kumimoji="0" lang="zh-TW" altLang="en-US" b="1">
                <a:solidFill>
                  <a:srgbClr val="0000FF"/>
                </a:solidFill>
                <a:latin typeface="微軟正黑體" panose="020B0604030504040204" pitchFamily="34" charset="-120"/>
                <a:ea typeface="微軟正黑體" panose="020B0604030504040204" pitchFamily="34" charset="-120"/>
              </a:rPr>
              <a:t>時載明；未載</a:t>
            </a:r>
            <a:r>
              <a:rPr kumimoji="0" lang="zh-TW" altLang="en-US" b="1" smtClean="0">
                <a:solidFill>
                  <a:srgbClr val="0000FF"/>
                </a:solidFill>
                <a:latin typeface="微軟正黑體" panose="020B0604030504040204" pitchFamily="34" charset="-120"/>
                <a:ea typeface="微軟正黑體" panose="020B0604030504040204" pitchFamily="34" charset="-120"/>
              </a:rPr>
              <a:t>明為</a:t>
            </a:r>
            <a:r>
              <a:rPr kumimoji="0" lang="en-US" altLang="zh-TW" b="1" u="sng">
                <a:solidFill>
                  <a:prstClr val="black"/>
                </a:solidFill>
                <a:uFill>
                  <a:solidFill>
                    <a:srgbClr val="FF0000"/>
                  </a:solidFill>
                </a:uFill>
                <a:latin typeface="微軟正黑體" panose="020B0604030504040204" pitchFamily="34" charset="-120"/>
                <a:ea typeface="微軟正黑體" panose="020B0604030504040204" pitchFamily="34" charset="-120"/>
              </a:rPr>
              <a:t>7</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日</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通知機關</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並</a:t>
            </a:r>
            <a:r>
              <a:rPr kumimoji="0" lang="zh-TW" altLang="en-US" b="1" u="sng" smtClean="0">
                <a:solidFill>
                  <a:prstClr val="black"/>
                </a:solidFill>
                <a:uFill>
                  <a:solidFill>
                    <a:srgbClr val="FF0000"/>
                  </a:solidFill>
                </a:uFill>
                <a:latin typeface="微軟正黑體" panose="020B0604030504040204" pitchFamily="34" charset="-120"/>
                <a:ea typeface="微軟正黑體" panose="020B0604030504040204" pitchFamily="34" charset="-120"/>
              </a:rPr>
              <a:t>於</a:t>
            </a:r>
            <a:r>
              <a:rPr kumimoji="0" lang="zh-TW" altLang="en-US" b="1" u="sng" smtClean="0">
                <a:solidFill>
                  <a:srgbClr val="0000FF"/>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日內</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smtClean="0">
                <a:solidFill>
                  <a:srgbClr val="0000FF"/>
                </a:solidFill>
                <a:latin typeface="微軟正黑體" panose="020B0604030504040204" pitchFamily="34" charset="-120"/>
                <a:ea typeface="微軟正黑體" panose="020B0604030504040204" pitchFamily="34" charset="-120"/>
              </a:rPr>
              <a:t>招標</a:t>
            </a:r>
            <a:r>
              <a:rPr kumimoji="0" lang="zh-TW" altLang="en-US" b="1">
                <a:solidFill>
                  <a:srgbClr val="0000FF"/>
                </a:solidFill>
                <a:latin typeface="微軟正黑體" panose="020B0604030504040204" pitchFamily="34" charset="-120"/>
                <a:ea typeface="微軟正黑體" panose="020B0604030504040204" pitchFamily="34" charset="-120"/>
              </a:rPr>
              <a:t>時載明；未載</a:t>
            </a:r>
            <a:r>
              <a:rPr kumimoji="0" lang="zh-TW" altLang="en-US" b="1" smtClean="0">
                <a:solidFill>
                  <a:srgbClr val="0000FF"/>
                </a:solidFill>
                <a:latin typeface="微軟正黑體" panose="020B0604030504040204" pitchFamily="34" charset="-120"/>
                <a:ea typeface="微軟正黑體" panose="020B0604030504040204" pitchFamily="34" charset="-120"/>
              </a:rPr>
              <a:t>明為</a:t>
            </a:r>
            <a:r>
              <a:rPr kumimoji="0" lang="en-US" altLang="zh-TW" b="1" u="sng">
                <a:solidFill>
                  <a:prstClr val="black"/>
                </a:solidFill>
                <a:uFill>
                  <a:solidFill>
                    <a:srgbClr val="FF0000"/>
                  </a:solidFill>
                </a:uFill>
                <a:latin typeface="微軟正黑體" panose="020B0604030504040204" pitchFamily="34" charset="-120"/>
                <a:ea typeface="微軟正黑體" panose="020B0604030504040204" pitchFamily="34" charset="-120"/>
              </a:rPr>
              <a:t>45</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日</a:t>
            </a:r>
            <a:r>
              <a:rPr kumimoji="0" lang="en-US" altLang="zh-TW" b="1" smtClean="0">
                <a:solidFill>
                  <a:srgbClr val="0000FF"/>
                </a:solidFill>
                <a:latin typeface="微軟正黑體" panose="020B0604030504040204" pitchFamily="34" charset="-120"/>
                <a:ea typeface="微軟正黑體" panose="020B0604030504040204" pitchFamily="34" charset="-120"/>
              </a:rPr>
              <a:t>)</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檢具事證</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以書面向機關申請展延工期</a:t>
            </a:r>
            <a:r>
              <a:rPr kumimoji="0" lang="zh-TW" altLang="en-US" b="1">
                <a:solidFill>
                  <a:srgbClr val="0000FF"/>
                </a:solidFill>
                <a:latin typeface="微軟正黑體" panose="020B0604030504040204" pitchFamily="34" charset="-120"/>
                <a:ea typeface="微軟正黑體" panose="020B0604030504040204" pitchFamily="34" charset="-120"/>
              </a:rPr>
              <a:t>。機關得審酌其情形後，以書面同意延長履約期限，不計算逾期違約金。其事由未逾半日者，以半日計；逾半日未達</a:t>
            </a: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日者，以</a:t>
            </a: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日計。</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發生第</a:t>
            </a:r>
            <a:r>
              <a:rPr kumimoji="0" lang="en-US" altLang="zh-TW" b="1">
                <a:solidFill>
                  <a:srgbClr val="0000FF"/>
                </a:solidFill>
                <a:latin typeface="微軟正黑體" panose="020B0604030504040204" pitchFamily="34" charset="-120"/>
                <a:ea typeface="微軟正黑體" panose="020B0604030504040204" pitchFamily="34" charset="-120"/>
              </a:rPr>
              <a:t>17</a:t>
            </a:r>
            <a:r>
              <a:rPr kumimoji="0" lang="zh-TW" altLang="en-US" b="1">
                <a:solidFill>
                  <a:srgbClr val="0000FF"/>
                </a:solidFill>
                <a:latin typeface="微軟正黑體" panose="020B0604030504040204" pitchFamily="34" charset="-120"/>
                <a:ea typeface="微軟正黑體" panose="020B0604030504040204" pitchFamily="34" charset="-120"/>
              </a:rPr>
              <a:t>條第</a:t>
            </a:r>
            <a:r>
              <a:rPr kumimoji="0" lang="en-US" altLang="zh-TW" b="1">
                <a:solidFill>
                  <a:srgbClr val="0000FF"/>
                </a:solidFill>
                <a:latin typeface="微軟正黑體" panose="020B0604030504040204" pitchFamily="34" charset="-120"/>
                <a:ea typeface="微軟正黑體" panose="020B0604030504040204" pitchFamily="34" charset="-120"/>
              </a:rPr>
              <a:t>5</a:t>
            </a:r>
            <a:r>
              <a:rPr kumimoji="0" lang="zh-TW" altLang="en-US" b="1">
                <a:solidFill>
                  <a:srgbClr val="0000FF"/>
                </a:solidFill>
                <a:latin typeface="微軟正黑體" panose="020B0604030504040204" pitchFamily="34" charset="-120"/>
                <a:ea typeface="微軟正黑體" panose="020B0604030504040204" pitchFamily="34" charset="-120"/>
              </a:rPr>
              <a:t>款不可抗力或不可歸責契約當事人之事故。</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因天候影響無法施工</a:t>
            </a:r>
            <a:r>
              <a:rPr kumimoji="0" lang="zh-TW" altLang="en-US" b="1" smtClean="0">
                <a:solidFill>
                  <a:srgbClr val="0000FF"/>
                </a:solidFill>
                <a:latin typeface="微軟正黑體" panose="020B0604030504040204" pitchFamily="34" charset="-120"/>
                <a:ea typeface="微軟正黑體" panose="020B0604030504040204" pitchFamily="34" charset="-120"/>
              </a:rPr>
              <a:t>。</a:t>
            </a: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7694631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140</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168155" y="188640"/>
            <a:ext cx="4868341"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工程</a:t>
            </a:r>
            <a:r>
              <a:rPr lang="zh-TW" altLang="en-US" sz="2800" smtClean="0">
                <a:solidFill>
                  <a:srgbClr val="003399"/>
                </a:solidFill>
                <a:latin typeface="微軟正黑體" panose="020B0604030504040204" pitchFamily="34" charset="-120"/>
                <a:cs typeface="Times New Roman" panose="02020603050405020304" pitchFamily="18" charset="0"/>
              </a:rPr>
              <a:t>採購契約第</a:t>
            </a:r>
            <a:r>
              <a:rPr lang="en-US" altLang="zh-TW" sz="2800" smtClean="0">
                <a:solidFill>
                  <a:srgbClr val="003399"/>
                </a:solidFill>
                <a:latin typeface="微軟正黑體" panose="020B0604030504040204" pitchFamily="34" charset="-120"/>
                <a:cs typeface="Times New Roman" panose="02020603050405020304" pitchFamily="18" charset="0"/>
              </a:rPr>
              <a:t>7</a:t>
            </a:r>
            <a:r>
              <a:rPr lang="zh-TW" altLang="en-US" sz="2800" smtClean="0">
                <a:solidFill>
                  <a:srgbClr val="003399"/>
                </a:solidFill>
                <a:latin typeface="微軟正黑體" panose="020B0604030504040204" pitchFamily="34" charset="-120"/>
                <a:cs typeface="Times New Roman" panose="02020603050405020304" pitchFamily="18" charset="0"/>
              </a:rPr>
              <a:t>條</a:t>
            </a:r>
            <a:r>
              <a:rPr lang="zh-TW" altLang="en-US" sz="2800">
                <a:solidFill>
                  <a:srgbClr val="003399"/>
                </a:solidFill>
                <a:latin typeface="微軟正黑體" panose="020B0604030504040204" pitchFamily="34" charset="-120"/>
                <a:cs typeface="Times New Roman" panose="02020603050405020304" pitchFamily="18" charset="0"/>
              </a:rPr>
              <a:t> </a:t>
            </a:r>
            <a:r>
              <a:rPr lang="zh-TW" altLang="en-US" sz="2800" smtClean="0">
                <a:solidFill>
                  <a:srgbClr val="003399"/>
                </a:solidFill>
                <a:latin typeface="微軟正黑體" panose="020B0604030504040204" pitchFamily="34" charset="-120"/>
                <a:cs typeface="Times New Roman" panose="02020603050405020304" pitchFamily="18" charset="0"/>
              </a:rPr>
              <a:t>履約期限</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548680"/>
            <a:ext cx="8621712" cy="5949280"/>
          </a:xfrm>
          <a:prstGeom prst="rect">
            <a:avLst/>
          </a:prstGeom>
          <a:noFill/>
          <a:ln w="9525">
            <a:noFill/>
            <a:miter lim="800000"/>
            <a:headEnd/>
            <a:tailEnd/>
          </a:ln>
          <a:effectLst/>
        </p:spPr>
        <p:txBody>
          <a:bodyPr/>
          <a:lstStyle/>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(3)</a:t>
            </a:r>
            <a:r>
              <a:rPr kumimoji="0" lang="zh-TW" altLang="en-US" b="1">
                <a:solidFill>
                  <a:srgbClr val="0000FF"/>
                </a:solidFill>
                <a:latin typeface="微軟正黑體" panose="020B0604030504040204" pitchFamily="34" charset="-120"/>
                <a:ea typeface="微軟正黑體" panose="020B0604030504040204" pitchFamily="34" charset="-120"/>
              </a:rPr>
              <a:t>機關要求全部或部分停工。</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(4)</a:t>
            </a:r>
            <a:r>
              <a:rPr kumimoji="0" lang="zh-TW" altLang="en-US" b="1">
                <a:solidFill>
                  <a:srgbClr val="0000FF"/>
                </a:solidFill>
                <a:latin typeface="微軟正黑體" panose="020B0604030504040204" pitchFamily="34" charset="-120"/>
                <a:ea typeface="微軟正黑體" panose="020B0604030504040204" pitchFamily="34" charset="-120"/>
              </a:rPr>
              <a:t>因辦理變更設計或增加工程數量或項目。</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(5)</a:t>
            </a:r>
            <a:r>
              <a:rPr kumimoji="0" lang="zh-TW" altLang="en-US" b="1">
                <a:solidFill>
                  <a:srgbClr val="0000FF"/>
                </a:solidFill>
                <a:latin typeface="微軟正黑體" panose="020B0604030504040204" pitchFamily="34" charset="-120"/>
                <a:ea typeface="微軟正黑體" panose="020B0604030504040204" pitchFamily="34" charset="-120"/>
              </a:rPr>
              <a:t>機關應辦事項未及時辦妥。</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(6)</a:t>
            </a:r>
            <a:r>
              <a:rPr kumimoji="0" lang="zh-TW" altLang="en-US" b="1">
                <a:solidFill>
                  <a:srgbClr val="0000FF"/>
                </a:solidFill>
                <a:latin typeface="微軟正黑體" panose="020B0604030504040204" pitchFamily="34" charset="-120"/>
                <a:ea typeface="微軟正黑體" panose="020B0604030504040204" pitchFamily="34" charset="-120"/>
              </a:rPr>
              <a:t>由機關自辦或機關之其他廠商之延誤而影響履約進度者。</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(7)</a:t>
            </a:r>
            <a:r>
              <a:rPr kumimoji="0" lang="zh-TW" altLang="en-US" b="1">
                <a:solidFill>
                  <a:srgbClr val="0000FF"/>
                </a:solidFill>
                <a:latin typeface="微軟正黑體" panose="020B0604030504040204" pitchFamily="34" charset="-120"/>
                <a:ea typeface="微軟正黑體" panose="020B0604030504040204" pitchFamily="34" charset="-120"/>
              </a:rPr>
              <a:t>機關提供之地質鑽探或地質資料，與實際情形有重大差異。</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(8)</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因傳染病或政府之行為，致發生不可預見之人員或貨物之短缺</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450850" lvl="1" indent="-381000"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(9)</a:t>
            </a:r>
            <a:r>
              <a:rPr kumimoji="0" lang="zh-TW" altLang="en-US" b="1">
                <a:solidFill>
                  <a:srgbClr val="0000FF"/>
                </a:solidFill>
                <a:latin typeface="微軟正黑體" panose="020B0604030504040204" pitchFamily="34" charset="-120"/>
                <a:ea typeface="微軟正黑體" panose="020B0604030504040204" pitchFamily="34" charset="-120"/>
              </a:rPr>
              <a:t>因機關使用或佔用本工程任何部分，但契約另有規定者，不在此限。</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(10)</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其他非可歸責於廠商之情形，經機關認定者</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前目事故之發生，致契約全部或部分必須停工時，廠商應於停工原因消滅後立即復工。</a:t>
            </a:r>
            <a:r>
              <a:rPr kumimoji="0" lang="zh-TW" altLang="en-US" b="1" u="sng">
                <a:solidFill>
                  <a:srgbClr val="006600"/>
                </a:solidFill>
                <a:uFill>
                  <a:solidFill>
                    <a:srgbClr val="FF0000"/>
                  </a:solidFill>
                </a:uFill>
                <a:latin typeface="微軟正黑體" panose="020B0604030504040204" pitchFamily="34" charset="-120"/>
                <a:ea typeface="微軟正黑體" panose="020B0604030504040204" pitchFamily="34" charset="-120"/>
              </a:rPr>
              <a:t>其停工及復工，廠商應儘速向機關提出書面報告</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3.</a:t>
            </a:r>
            <a:r>
              <a:rPr kumimoji="0" lang="zh-TW" altLang="en-US" b="1">
                <a:solidFill>
                  <a:srgbClr val="0000FF"/>
                </a:solidFill>
                <a:latin typeface="微軟正黑體" panose="020B0604030504040204" pitchFamily="34" charset="-120"/>
                <a:ea typeface="微軟正黑體" panose="020B0604030504040204" pitchFamily="34" charset="-120"/>
              </a:rPr>
              <a:t>第</a:t>
            </a: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目</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停工之展延工期</a:t>
            </a:r>
            <a:r>
              <a:rPr kumimoji="0" lang="zh-TW" altLang="en-US" b="1">
                <a:solidFill>
                  <a:srgbClr val="0000FF"/>
                </a:solidFill>
                <a:latin typeface="微軟正黑體" panose="020B0604030504040204" pitchFamily="34" charset="-120"/>
                <a:ea typeface="微軟正黑體" panose="020B0604030504040204" pitchFamily="34" charset="-120"/>
              </a:rPr>
              <a:t>，除另有規定外，</a:t>
            </a:r>
            <a:r>
              <a:rPr kumimoji="0" lang="zh-TW" altLang="en-US" b="1" u="sng">
                <a:solidFill>
                  <a:prstClr val="black"/>
                </a:solidFill>
                <a:uFill>
                  <a:solidFill>
                    <a:srgbClr val="FF0000"/>
                  </a:solidFill>
                </a:uFill>
                <a:latin typeface="微軟正黑體" panose="020B0604030504040204" pitchFamily="34" charset="-120"/>
                <a:ea typeface="微軟正黑體" panose="020B0604030504040204" pitchFamily="34" charset="-120"/>
              </a:rPr>
              <a:t>機關得依廠商報經機關核備之預定進度表之要徑核定之</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四</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履約期間自指定之日起算者，應將當日算入。履約期間自指定之日後起算者，當日不計入</a:t>
            </a:r>
            <a:r>
              <a:rPr kumimoji="0" lang="zh-TW" altLang="en-US" b="1" smtClean="0">
                <a:solidFill>
                  <a:srgbClr val="0000FF"/>
                </a:solidFill>
                <a:latin typeface="微軟正黑體" panose="020B0604030504040204" pitchFamily="34" charset="-120"/>
                <a:ea typeface="微軟正黑體" panose="020B0604030504040204" pitchFamily="34" charset="-120"/>
              </a:rPr>
              <a:t>。</a:t>
            </a: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7927738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141</a:t>
            </a:fld>
            <a:endParaRPr lang="en-US" altLang="zh-TW" sz="1400" smtClean="0">
              <a:solidFill>
                <a:srgbClr val="AD1F1F"/>
              </a:solidFill>
              <a:latin typeface="Times New Roman" panose="02020603050405020304" pitchFamily="18" charset="0"/>
            </a:endParaRPr>
          </a:p>
        </p:txBody>
      </p:sp>
      <p:sp>
        <p:nvSpPr>
          <p:cNvPr id="4" name="書卷 (水平) 3"/>
          <p:cNvSpPr/>
          <p:nvPr/>
        </p:nvSpPr>
        <p:spPr>
          <a:xfrm>
            <a:off x="1619672" y="188640"/>
            <a:ext cx="5400600" cy="86409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000" b="1">
                <a:solidFill>
                  <a:srgbClr val="0000FF"/>
                </a:solidFill>
                <a:latin typeface="微軟正黑體" panose="020B0604030504040204" pitchFamily="34" charset="-120"/>
              </a:rPr>
              <a:t>建造執照或雜項</a:t>
            </a:r>
            <a:r>
              <a:rPr lang="zh-TW" altLang="en-US" sz="3000" b="1" smtClean="0">
                <a:solidFill>
                  <a:srgbClr val="0000FF"/>
                </a:solidFill>
                <a:latin typeface="微軟正黑體" panose="020B0604030504040204" pitchFamily="34" charset="-120"/>
              </a:rPr>
              <a:t>執照之效期</a:t>
            </a:r>
          </a:p>
        </p:txBody>
      </p:sp>
      <p:sp>
        <p:nvSpPr>
          <p:cNvPr id="7" name="Rectangle 3"/>
          <p:cNvSpPr>
            <a:spLocks noGrp="1" noChangeArrowheads="1"/>
          </p:cNvSpPr>
          <p:nvPr>
            <p:ph sz="half" idx="1"/>
          </p:nvPr>
        </p:nvSpPr>
        <p:spPr>
          <a:xfrm>
            <a:off x="251520" y="1148408"/>
            <a:ext cx="8640960" cy="5448944"/>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zh-TW" altLang="en-US" b="1">
                <a:solidFill>
                  <a:srgbClr val="000066"/>
                </a:solidFill>
                <a:latin typeface="微軟正黑體" panose="020B0604030504040204" pitchFamily="34" charset="-120"/>
              </a:rPr>
              <a:t>建築法第</a:t>
            </a:r>
            <a:r>
              <a:rPr lang="en-US" altLang="zh-TW" b="1" smtClean="0">
                <a:solidFill>
                  <a:srgbClr val="000066"/>
                </a:solidFill>
                <a:latin typeface="微軟正黑體" panose="020B0604030504040204" pitchFamily="34" charset="-120"/>
              </a:rPr>
              <a:t>53</a:t>
            </a:r>
            <a:r>
              <a:rPr lang="zh-TW" altLang="en-US" b="1" smtClean="0">
                <a:solidFill>
                  <a:srgbClr val="000066"/>
                </a:solidFill>
                <a:latin typeface="微軟正黑體" panose="020B0604030504040204" pitchFamily="34" charset="-120"/>
              </a:rPr>
              <a:t>條第</a:t>
            </a:r>
            <a:r>
              <a:rPr lang="en-US" altLang="zh-TW" b="1" smtClean="0">
                <a:solidFill>
                  <a:srgbClr val="000066"/>
                </a:solidFill>
                <a:latin typeface="微軟正黑體" panose="020B0604030504040204" pitchFamily="34" charset="-120"/>
              </a:rPr>
              <a:t>2</a:t>
            </a:r>
            <a:r>
              <a:rPr lang="zh-TW" altLang="en-US" b="1" smtClean="0">
                <a:solidFill>
                  <a:srgbClr val="000066"/>
                </a:solidFill>
                <a:latin typeface="微軟正黑體" panose="020B0604030504040204" pitchFamily="34" charset="-120"/>
              </a:rPr>
              <a:t>項</a:t>
            </a:r>
            <a:r>
              <a:rPr lang="zh-TW" altLang="en-US" b="1">
                <a:solidFill>
                  <a:srgbClr val="000066"/>
                </a:solidFill>
                <a:latin typeface="微軟正黑體" panose="020B0604030504040204" pitchFamily="34" charset="-120"/>
              </a:rPr>
              <a:t>規定：</a:t>
            </a:r>
            <a:r>
              <a:rPr lang="en-US" altLang="zh-TW" b="1" smtClean="0">
                <a:solidFill>
                  <a:srgbClr val="000066"/>
                </a:solidFill>
                <a:latin typeface="微軟正黑體" panose="020B0604030504040204" pitchFamily="34" charset="-120"/>
              </a:rPr>
              <a:t>『</a:t>
            </a:r>
            <a:r>
              <a:rPr lang="zh-TW" altLang="en-US" b="1">
                <a:solidFill>
                  <a:srgbClr val="000066"/>
                </a:solidFill>
                <a:latin typeface="微軟正黑體" panose="020B0604030504040204" pitchFamily="34" charset="-120"/>
              </a:rPr>
              <a:t>前項</a:t>
            </a:r>
            <a:r>
              <a:rPr lang="zh-TW" altLang="en-US" b="1" u="sng">
                <a:solidFill>
                  <a:srgbClr val="000066"/>
                </a:solidFill>
                <a:uFill>
                  <a:solidFill>
                    <a:srgbClr val="FF0000"/>
                  </a:solidFill>
                </a:uFill>
                <a:latin typeface="微軟正黑體" panose="020B0604030504040204" pitchFamily="34" charset="-120"/>
              </a:rPr>
              <a:t>建築期限</a:t>
            </a:r>
            <a:r>
              <a:rPr lang="zh-TW" altLang="en-US" b="1">
                <a:solidFill>
                  <a:srgbClr val="000066"/>
                </a:solidFill>
                <a:latin typeface="微軟正黑體" panose="020B0604030504040204" pitchFamily="34" charset="-120"/>
              </a:rPr>
              <a:t>，</a:t>
            </a:r>
            <a:r>
              <a:rPr lang="zh-TW" altLang="en-US" b="1" u="sng">
                <a:solidFill>
                  <a:srgbClr val="000066"/>
                </a:solidFill>
                <a:uFill>
                  <a:solidFill>
                    <a:srgbClr val="FF0000"/>
                  </a:solidFill>
                </a:uFill>
                <a:latin typeface="微軟正黑體" panose="020B0604030504040204" pitchFamily="34" charset="-120"/>
              </a:rPr>
              <a:t>以開工之日起算</a:t>
            </a:r>
            <a:r>
              <a:rPr lang="zh-TW" altLang="en-US" b="1">
                <a:solidFill>
                  <a:srgbClr val="000066"/>
                </a:solidFill>
                <a:latin typeface="微軟正黑體" panose="020B0604030504040204" pitchFamily="34" charset="-120"/>
              </a:rPr>
              <a:t>。承造人因故</a:t>
            </a:r>
            <a:r>
              <a:rPr lang="zh-TW" altLang="en-US" b="1" u="sng">
                <a:solidFill>
                  <a:srgbClr val="000066"/>
                </a:solidFill>
                <a:uFill>
                  <a:solidFill>
                    <a:srgbClr val="FF0000"/>
                  </a:solidFill>
                </a:uFill>
                <a:latin typeface="微軟正黑體" panose="020B0604030504040204" pitchFamily="34" charset="-120"/>
              </a:rPr>
              <a:t>未能於建築期限內完工</a:t>
            </a:r>
            <a:r>
              <a:rPr lang="zh-TW" altLang="en-US" b="1">
                <a:solidFill>
                  <a:srgbClr val="000066"/>
                </a:solidFill>
                <a:latin typeface="微軟正黑體" panose="020B0604030504040204" pitchFamily="34" charset="-120"/>
              </a:rPr>
              <a:t>時，</a:t>
            </a:r>
            <a:r>
              <a:rPr lang="zh-TW" altLang="en-US" b="1" u="sng">
                <a:solidFill>
                  <a:srgbClr val="000066"/>
                </a:solidFill>
                <a:uFill>
                  <a:solidFill>
                    <a:srgbClr val="FF0000"/>
                  </a:solidFill>
                </a:uFill>
                <a:latin typeface="微軟正黑體" panose="020B0604030504040204" pitchFamily="34" charset="-120"/>
              </a:rPr>
              <a:t>得申請展期一年，並以一次為限</a:t>
            </a:r>
            <a:r>
              <a:rPr lang="zh-TW" altLang="en-US" b="1">
                <a:solidFill>
                  <a:srgbClr val="000066"/>
                </a:solidFill>
                <a:latin typeface="微軟正黑體" panose="020B0604030504040204" pitchFamily="34" charset="-120"/>
              </a:rPr>
              <a:t>。未依規定申請展期，或已</a:t>
            </a:r>
            <a:r>
              <a:rPr lang="zh-TW" altLang="en-US" b="1" u="sng">
                <a:solidFill>
                  <a:srgbClr val="000066"/>
                </a:solidFill>
                <a:uFill>
                  <a:solidFill>
                    <a:srgbClr val="FF0000"/>
                  </a:solidFill>
                </a:uFill>
                <a:latin typeface="微軟正黑體" panose="020B0604030504040204" pitchFamily="34" charset="-120"/>
              </a:rPr>
              <a:t>逾展期期限仍未完工</a:t>
            </a:r>
            <a:r>
              <a:rPr lang="zh-TW" altLang="en-US" b="1">
                <a:solidFill>
                  <a:srgbClr val="000066"/>
                </a:solidFill>
                <a:latin typeface="微軟正黑體" panose="020B0604030504040204" pitchFamily="34" charset="-120"/>
              </a:rPr>
              <a:t>者，其建造執照或雜項執照自規定得展期之期限屆滿之日起，</a:t>
            </a:r>
            <a:r>
              <a:rPr lang="zh-TW" altLang="en-US" b="1" u="sng">
                <a:solidFill>
                  <a:srgbClr val="000066"/>
                </a:solidFill>
                <a:uFill>
                  <a:solidFill>
                    <a:srgbClr val="FF0000"/>
                  </a:solidFill>
                </a:uFill>
                <a:latin typeface="微軟正黑體" panose="020B0604030504040204" pitchFamily="34" charset="-120"/>
              </a:rPr>
              <a:t>失其效力</a:t>
            </a:r>
            <a:r>
              <a:rPr lang="zh-TW" altLang="en-US" b="1">
                <a:solidFill>
                  <a:srgbClr val="000066"/>
                </a:solidFill>
                <a:latin typeface="微軟正黑體" panose="020B0604030504040204" pitchFamily="34" charset="-120"/>
              </a:rPr>
              <a:t>。</a:t>
            </a:r>
            <a:r>
              <a:rPr lang="en-US" altLang="zh-TW" b="1" smtClean="0">
                <a:solidFill>
                  <a:srgbClr val="000066"/>
                </a:solidFill>
                <a:latin typeface="微軟正黑體" panose="020B0604030504040204" pitchFamily="34" charset="-120"/>
              </a:rPr>
              <a:t>』</a:t>
            </a:r>
            <a:endParaRPr lang="en-US" altLang="zh-TW" b="1">
              <a:solidFill>
                <a:srgbClr val="000066"/>
              </a:solidFill>
              <a:latin typeface="微軟正黑體" panose="020B0604030504040204" pitchFamily="34" charset="-120"/>
            </a:endParaRPr>
          </a:p>
          <a:p>
            <a:pPr marL="266700" indent="-266700" eaLnBrk="1" hangingPunct="1">
              <a:spcBef>
                <a:spcPts val="1200"/>
              </a:spcBef>
              <a:spcAft>
                <a:spcPts val="0"/>
              </a:spcAft>
              <a:buClr>
                <a:srgbClr val="FF0000"/>
              </a:buClr>
              <a:buFont typeface="Wingdings" panose="05000000000000000000" pitchFamily="2" charset="2"/>
              <a:buChar char="n"/>
              <a:defRPr/>
            </a:pPr>
            <a:r>
              <a:rPr lang="zh-TW" altLang="en-US" b="1" smtClean="0">
                <a:solidFill>
                  <a:srgbClr val="000066"/>
                </a:solidFill>
                <a:latin typeface="微軟正黑體" panose="020B0604030504040204" pitchFamily="34" charset="-120"/>
              </a:rPr>
              <a:t>建築法第</a:t>
            </a:r>
            <a:r>
              <a:rPr lang="en-US" altLang="zh-TW" b="1" smtClean="0">
                <a:solidFill>
                  <a:srgbClr val="000066"/>
                </a:solidFill>
                <a:latin typeface="微軟正黑體" panose="020B0604030504040204" pitchFamily="34" charset="-120"/>
              </a:rPr>
              <a:t>54</a:t>
            </a:r>
            <a:r>
              <a:rPr lang="zh-TW" altLang="en-US" b="1" smtClean="0">
                <a:solidFill>
                  <a:srgbClr val="000066"/>
                </a:solidFill>
                <a:latin typeface="微軟正黑體" panose="020B0604030504040204" pitchFamily="34" charset="-120"/>
              </a:rPr>
              <a:t>條第</a:t>
            </a:r>
            <a:r>
              <a:rPr lang="en-US" altLang="zh-TW" b="1" smtClean="0">
                <a:solidFill>
                  <a:srgbClr val="000066"/>
                </a:solidFill>
                <a:latin typeface="微軟正黑體" panose="020B0604030504040204" pitchFamily="34" charset="-120"/>
              </a:rPr>
              <a:t>1</a:t>
            </a:r>
            <a:r>
              <a:rPr lang="zh-TW" altLang="en-US" b="1" smtClean="0">
                <a:solidFill>
                  <a:srgbClr val="000066"/>
                </a:solidFill>
                <a:latin typeface="微軟正黑體" panose="020B0604030504040204" pitchFamily="34" charset="-120"/>
              </a:rPr>
              <a:t>項規定：</a:t>
            </a:r>
            <a:r>
              <a:rPr lang="en-US" altLang="zh-TW" b="1" smtClean="0">
                <a:solidFill>
                  <a:srgbClr val="000066"/>
                </a:solidFill>
                <a:latin typeface="微軟正黑體" panose="020B0604030504040204" pitchFamily="34" charset="-120"/>
              </a:rPr>
              <a:t>『</a:t>
            </a:r>
            <a:r>
              <a:rPr lang="zh-TW" altLang="en-US" b="1">
                <a:solidFill>
                  <a:srgbClr val="000066"/>
                </a:solidFill>
                <a:latin typeface="微軟正黑體" panose="020B0604030504040204" pitchFamily="34" charset="-120"/>
              </a:rPr>
              <a:t>起造人自</a:t>
            </a:r>
            <a:r>
              <a:rPr lang="zh-TW" altLang="en-US" b="1" u="sng">
                <a:solidFill>
                  <a:srgbClr val="000066"/>
                </a:solidFill>
                <a:uFill>
                  <a:solidFill>
                    <a:srgbClr val="FF0000"/>
                  </a:solidFill>
                </a:uFill>
                <a:latin typeface="微軟正黑體" panose="020B0604030504040204" pitchFamily="34" charset="-120"/>
              </a:rPr>
              <a:t>領得建造執照或雜項執照之日起，應於六個月內開工</a:t>
            </a:r>
            <a:r>
              <a:rPr lang="zh-TW" altLang="en-US" b="1" smtClean="0">
                <a:solidFill>
                  <a:srgbClr val="000066"/>
                </a:solidFill>
                <a:latin typeface="微軟正黑體" panose="020B0604030504040204" pitchFamily="34" charset="-120"/>
              </a:rPr>
              <a:t>；</a:t>
            </a:r>
            <a:r>
              <a:rPr lang="en-US" altLang="zh-TW" b="1" smtClean="0">
                <a:solidFill>
                  <a:srgbClr val="000066"/>
                </a:solidFill>
                <a:latin typeface="微軟正黑體" panose="020B0604030504040204" pitchFamily="34" charset="-120"/>
              </a:rPr>
              <a:t>...』</a:t>
            </a:r>
            <a:r>
              <a:rPr lang="zh-TW" altLang="en-US" b="1" smtClean="0">
                <a:solidFill>
                  <a:srgbClr val="000066"/>
                </a:solidFill>
                <a:latin typeface="微軟正黑體" panose="020B0604030504040204" pitchFamily="34" charset="-120"/>
              </a:rPr>
              <a:t>；同條第</a:t>
            </a:r>
            <a:r>
              <a:rPr lang="en-US" altLang="zh-TW" b="1" smtClean="0">
                <a:solidFill>
                  <a:srgbClr val="000066"/>
                </a:solidFill>
                <a:latin typeface="微軟正黑體" panose="020B0604030504040204" pitchFamily="34" charset="-120"/>
              </a:rPr>
              <a:t>2</a:t>
            </a:r>
            <a:r>
              <a:rPr lang="zh-TW" altLang="en-US" b="1" smtClean="0">
                <a:solidFill>
                  <a:srgbClr val="000066"/>
                </a:solidFill>
                <a:latin typeface="微軟正黑體" panose="020B0604030504040204" pitchFamily="34" charset="-120"/>
              </a:rPr>
              <a:t>項規定</a:t>
            </a:r>
            <a:r>
              <a:rPr lang="en-US" altLang="zh-TW" b="1" smtClean="0">
                <a:solidFill>
                  <a:srgbClr val="000066"/>
                </a:solidFill>
                <a:latin typeface="微軟正黑體" panose="020B0604030504040204" pitchFamily="34" charset="-120"/>
              </a:rPr>
              <a:t>『</a:t>
            </a:r>
            <a:r>
              <a:rPr lang="zh-TW" altLang="en-US" b="1">
                <a:solidFill>
                  <a:srgbClr val="000066"/>
                </a:solidFill>
                <a:latin typeface="微軟正黑體" panose="020B0604030504040204" pitchFamily="34" charset="-120"/>
              </a:rPr>
              <a:t>起造人</a:t>
            </a:r>
            <a:r>
              <a:rPr lang="zh-TW" altLang="en-US" b="1" u="sng">
                <a:solidFill>
                  <a:srgbClr val="000066"/>
                </a:solidFill>
                <a:uFill>
                  <a:solidFill>
                    <a:srgbClr val="FF0000"/>
                  </a:solidFill>
                </a:uFill>
                <a:latin typeface="微軟正黑體" panose="020B0604030504040204" pitchFamily="34" charset="-120"/>
              </a:rPr>
              <a:t>因故不能於前項期限內開工</a:t>
            </a:r>
            <a:r>
              <a:rPr lang="zh-TW" altLang="en-US" b="1">
                <a:solidFill>
                  <a:srgbClr val="000066"/>
                </a:solidFill>
                <a:latin typeface="微軟正黑體" panose="020B0604030504040204" pitchFamily="34" charset="-120"/>
              </a:rPr>
              <a:t>時，應敘明原因，</a:t>
            </a:r>
            <a:r>
              <a:rPr lang="zh-TW" altLang="en-US" b="1" u="sng">
                <a:solidFill>
                  <a:srgbClr val="000066"/>
                </a:solidFill>
                <a:uFill>
                  <a:solidFill>
                    <a:srgbClr val="FF0000"/>
                  </a:solidFill>
                </a:uFill>
                <a:latin typeface="微軟正黑體" panose="020B0604030504040204" pitchFamily="34" charset="-120"/>
              </a:rPr>
              <a:t>申請展期一次，期限為三個月</a:t>
            </a:r>
            <a:r>
              <a:rPr lang="zh-TW" altLang="en-US" b="1">
                <a:solidFill>
                  <a:srgbClr val="000066"/>
                </a:solidFill>
                <a:latin typeface="微軟正黑體" panose="020B0604030504040204" pitchFamily="34" charset="-120"/>
              </a:rPr>
              <a:t>。</a:t>
            </a:r>
            <a:r>
              <a:rPr lang="zh-TW" altLang="en-US" b="1" u="sng">
                <a:solidFill>
                  <a:srgbClr val="000066"/>
                </a:solidFill>
                <a:uFill>
                  <a:solidFill>
                    <a:srgbClr val="FF0000"/>
                  </a:solidFill>
                </a:uFill>
                <a:latin typeface="微軟正黑體" panose="020B0604030504040204" pitchFamily="34" charset="-120"/>
              </a:rPr>
              <a:t>未</a:t>
            </a:r>
            <a:r>
              <a:rPr lang="zh-TW" altLang="en-US" b="1">
                <a:solidFill>
                  <a:srgbClr val="000066"/>
                </a:solidFill>
                <a:latin typeface="微軟正黑體" panose="020B0604030504040204" pitchFamily="34" charset="-120"/>
              </a:rPr>
              <a:t>依規定申請</a:t>
            </a:r>
            <a:r>
              <a:rPr lang="zh-TW" altLang="en-US" b="1" u="sng">
                <a:solidFill>
                  <a:srgbClr val="000066"/>
                </a:solidFill>
                <a:uFill>
                  <a:solidFill>
                    <a:srgbClr val="FF0000"/>
                  </a:solidFill>
                </a:uFill>
                <a:latin typeface="微軟正黑體" panose="020B0604030504040204" pitchFamily="34" charset="-120"/>
              </a:rPr>
              <a:t>展期</a:t>
            </a:r>
            <a:r>
              <a:rPr lang="zh-TW" altLang="en-US" b="1">
                <a:solidFill>
                  <a:srgbClr val="000066"/>
                </a:solidFill>
                <a:latin typeface="微軟正黑體" panose="020B0604030504040204" pitchFamily="34" charset="-120"/>
              </a:rPr>
              <a:t>，</a:t>
            </a:r>
            <a:r>
              <a:rPr lang="zh-TW" altLang="en-US" b="1" u="sng">
                <a:solidFill>
                  <a:srgbClr val="000066"/>
                </a:solidFill>
                <a:uFill>
                  <a:solidFill>
                    <a:srgbClr val="FF0000"/>
                  </a:solidFill>
                </a:uFill>
                <a:latin typeface="微軟正黑體" panose="020B0604030504040204" pitchFamily="34" charset="-120"/>
              </a:rPr>
              <a:t>或已逾展期</a:t>
            </a:r>
            <a:r>
              <a:rPr lang="zh-TW" altLang="en-US" b="1">
                <a:solidFill>
                  <a:srgbClr val="000066"/>
                </a:solidFill>
                <a:latin typeface="微軟正黑體" panose="020B0604030504040204" pitchFamily="34" charset="-120"/>
              </a:rPr>
              <a:t>期限</a:t>
            </a:r>
            <a:r>
              <a:rPr lang="zh-TW" altLang="en-US" b="1" u="sng">
                <a:solidFill>
                  <a:srgbClr val="000066"/>
                </a:solidFill>
                <a:uFill>
                  <a:solidFill>
                    <a:srgbClr val="FF0000"/>
                  </a:solidFill>
                </a:uFill>
                <a:latin typeface="微軟正黑體" panose="020B0604030504040204" pitchFamily="34" charset="-120"/>
              </a:rPr>
              <a:t>仍未開工</a:t>
            </a:r>
            <a:r>
              <a:rPr lang="zh-TW" altLang="en-US" b="1">
                <a:solidFill>
                  <a:srgbClr val="000066"/>
                </a:solidFill>
                <a:latin typeface="微軟正黑體" panose="020B0604030504040204" pitchFamily="34" charset="-120"/>
              </a:rPr>
              <a:t>者，其</a:t>
            </a:r>
            <a:r>
              <a:rPr lang="zh-TW" altLang="en-US" b="1" u="sng">
                <a:solidFill>
                  <a:srgbClr val="000066"/>
                </a:solidFill>
                <a:uFill>
                  <a:solidFill>
                    <a:srgbClr val="FF0000"/>
                  </a:solidFill>
                </a:uFill>
                <a:latin typeface="微軟正黑體" panose="020B0604030504040204" pitchFamily="34" charset="-120"/>
              </a:rPr>
              <a:t>建造執照或雜項執照</a:t>
            </a:r>
            <a:r>
              <a:rPr lang="zh-TW" altLang="en-US" b="1">
                <a:solidFill>
                  <a:srgbClr val="000066"/>
                </a:solidFill>
                <a:latin typeface="微軟正黑體" panose="020B0604030504040204" pitchFamily="34" charset="-120"/>
              </a:rPr>
              <a:t>自規定得展期之</a:t>
            </a:r>
            <a:r>
              <a:rPr lang="zh-TW" altLang="en-US" b="1" u="sng">
                <a:solidFill>
                  <a:srgbClr val="000066"/>
                </a:solidFill>
                <a:uFill>
                  <a:solidFill>
                    <a:srgbClr val="FF0000"/>
                  </a:solidFill>
                </a:uFill>
                <a:latin typeface="微軟正黑體" panose="020B0604030504040204" pitchFamily="34" charset="-120"/>
              </a:rPr>
              <a:t>期限屆滿之日起</a:t>
            </a:r>
            <a:r>
              <a:rPr lang="zh-TW" altLang="en-US" b="1">
                <a:solidFill>
                  <a:srgbClr val="000066"/>
                </a:solidFill>
                <a:latin typeface="微軟正黑體" panose="020B0604030504040204" pitchFamily="34" charset="-120"/>
              </a:rPr>
              <a:t>，</a:t>
            </a:r>
            <a:r>
              <a:rPr lang="zh-TW" altLang="en-US" b="1" u="sng">
                <a:solidFill>
                  <a:srgbClr val="000066"/>
                </a:solidFill>
                <a:uFill>
                  <a:solidFill>
                    <a:srgbClr val="FF0000"/>
                  </a:solidFill>
                </a:uFill>
                <a:latin typeface="微軟正黑體" panose="020B0604030504040204" pitchFamily="34" charset="-120"/>
              </a:rPr>
              <a:t>失其效力</a:t>
            </a:r>
            <a:r>
              <a:rPr lang="zh-TW" altLang="en-US" b="1">
                <a:solidFill>
                  <a:srgbClr val="000066"/>
                </a:solidFill>
                <a:latin typeface="微軟正黑體" panose="020B0604030504040204" pitchFamily="34" charset="-120"/>
              </a:rPr>
              <a:t>。</a:t>
            </a:r>
            <a:r>
              <a:rPr lang="en-US" altLang="zh-TW" b="1" smtClean="0">
                <a:solidFill>
                  <a:srgbClr val="000066"/>
                </a:solidFill>
                <a:latin typeface="微軟正黑體" panose="020B0604030504040204" pitchFamily="34" charset="-120"/>
              </a:rPr>
              <a:t>』 </a:t>
            </a:r>
            <a:r>
              <a:rPr lang="zh-TW" altLang="en-US" b="1" smtClean="0">
                <a:solidFill>
                  <a:srgbClr val="000066"/>
                </a:solidFill>
                <a:latin typeface="微軟正黑體" panose="020B0604030504040204" pitchFamily="34" charset="-120"/>
              </a:rPr>
              <a:t>。</a:t>
            </a:r>
            <a:endParaRPr lang="zh-TW" altLang="en-US"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346808674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142</a:t>
            </a:fld>
            <a:endParaRPr lang="en-US" altLang="zh-TW" sz="1400" smtClean="0">
              <a:solidFill>
                <a:srgbClr val="AD1F1F"/>
              </a:solidFill>
              <a:latin typeface="Times New Roman" panose="02020603050405020304" pitchFamily="18" charset="0"/>
            </a:endParaRPr>
          </a:p>
        </p:txBody>
      </p:sp>
      <p:sp>
        <p:nvSpPr>
          <p:cNvPr id="4" name="書卷 (水平) 3"/>
          <p:cNvSpPr/>
          <p:nvPr/>
        </p:nvSpPr>
        <p:spPr>
          <a:xfrm>
            <a:off x="2195736" y="188640"/>
            <a:ext cx="4248472" cy="86409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0000FF"/>
                </a:solidFill>
                <a:latin typeface="微軟正黑體" panose="020B0604030504040204" pitchFamily="34" charset="-120"/>
              </a:rPr>
              <a:t>稽  核  案  例</a:t>
            </a:r>
          </a:p>
        </p:txBody>
      </p:sp>
      <p:sp>
        <p:nvSpPr>
          <p:cNvPr id="6" name="雲朵形圖說文字 5"/>
          <p:cNvSpPr/>
          <p:nvPr/>
        </p:nvSpPr>
        <p:spPr>
          <a:xfrm>
            <a:off x="323528" y="1075214"/>
            <a:ext cx="6768752" cy="2641817"/>
          </a:xfrm>
          <a:prstGeom prst="cloudCallout">
            <a:avLst>
              <a:gd name="adj1" fmla="val -2595"/>
              <a:gd name="adj2" fmla="val 51987"/>
            </a:avLst>
          </a:prstGeom>
          <a:blipFill>
            <a:blip r:embed="rId3"/>
            <a:tile tx="0" ty="0" sx="100000" sy="100000" flip="none" algn="tl"/>
          </a:blip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25475" indent="-625475" algn="just"/>
            <a:r>
              <a:rPr lang="zh-TW" altLang="en-US" sz="2600" b="1" smtClean="0">
                <a:solidFill>
                  <a:srgbClr val="C00000"/>
                </a:solidFill>
                <a:latin typeface="微軟正黑體" panose="020B0604030504040204" pitchFamily="34" charset="-120"/>
              </a:rPr>
              <a:t>例：</a:t>
            </a:r>
            <a:endParaRPr lang="en-US" altLang="zh-TW" sz="2600" b="1" smtClean="0">
              <a:solidFill>
                <a:srgbClr val="C00000"/>
              </a:solidFill>
              <a:latin typeface="微軟正黑體" panose="020B0604030504040204" pitchFamily="34" charset="-120"/>
            </a:endParaRPr>
          </a:p>
          <a:p>
            <a:pPr algn="just"/>
            <a:r>
              <a:rPr lang="zh-TW" altLang="en-US" sz="2600" b="1" smtClean="0">
                <a:solidFill>
                  <a:prstClr val="black"/>
                </a:solidFill>
                <a:latin typeface="微軟正黑體" panose="020B0604030504040204" pitchFamily="34" charset="-120"/>
              </a:rPr>
              <a:t>機關某一拆除改建之建築物工程，招標決標後逾半年，仍未取得拆除執照，致工程遲遲無法開工？</a:t>
            </a:r>
            <a:endParaRPr lang="zh-TW" altLang="en-US" sz="2600" b="1">
              <a:solidFill>
                <a:prstClr val="black"/>
              </a:solidFill>
              <a:latin typeface="微軟正黑體" panose="020B0604030504040204" pitchFamily="34" charset="-120"/>
            </a:endParaRPr>
          </a:p>
        </p:txBody>
      </p:sp>
      <p:sp>
        <p:nvSpPr>
          <p:cNvPr id="8" name="Rectangle 3"/>
          <p:cNvSpPr>
            <a:spLocks noGrp="1" noChangeArrowheads="1"/>
          </p:cNvSpPr>
          <p:nvPr>
            <p:ph sz="half" idx="1"/>
          </p:nvPr>
        </p:nvSpPr>
        <p:spPr>
          <a:xfrm>
            <a:off x="251520" y="4077072"/>
            <a:ext cx="8640960" cy="2592288"/>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zh-TW" altLang="en-US" sz="2600" b="1" smtClean="0">
                <a:solidFill>
                  <a:srgbClr val="000066"/>
                </a:solidFill>
                <a:latin typeface="微軟正黑體" panose="020B0604030504040204" pitchFamily="34" charset="-120"/>
              </a:rPr>
              <a:t>工程採購契約第</a:t>
            </a:r>
            <a:r>
              <a:rPr lang="en-US" altLang="zh-TW" sz="2600" b="1" smtClean="0">
                <a:solidFill>
                  <a:srgbClr val="000066"/>
                </a:solidFill>
                <a:latin typeface="微軟正黑體" panose="020B0604030504040204" pitchFamily="34" charset="-120"/>
              </a:rPr>
              <a:t>21</a:t>
            </a:r>
            <a:r>
              <a:rPr lang="zh-TW" altLang="en-US" sz="2600" b="1" smtClean="0">
                <a:solidFill>
                  <a:srgbClr val="000066"/>
                </a:solidFill>
                <a:latin typeface="微軟正黑體" panose="020B0604030504040204" pitchFamily="34" charset="-120"/>
              </a:rPr>
              <a:t>條第</a:t>
            </a:r>
            <a:r>
              <a:rPr lang="en-US" altLang="zh-TW" sz="2600" b="1" smtClean="0">
                <a:solidFill>
                  <a:srgbClr val="000066"/>
                </a:solidFill>
                <a:latin typeface="微軟正黑體" panose="020B0604030504040204" pitchFamily="34" charset="-120"/>
              </a:rPr>
              <a:t>10</a:t>
            </a:r>
            <a:r>
              <a:rPr lang="zh-TW" altLang="en-US" sz="2600" b="1" smtClean="0">
                <a:solidFill>
                  <a:srgbClr val="000066"/>
                </a:solidFill>
                <a:latin typeface="微軟正黑體" panose="020B0604030504040204" pitchFamily="34" charset="-120"/>
              </a:rPr>
              <a:t>款第</a:t>
            </a:r>
            <a:r>
              <a:rPr lang="en-US" altLang="zh-TW" sz="2600" b="1" smtClean="0">
                <a:solidFill>
                  <a:srgbClr val="000066"/>
                </a:solidFill>
                <a:latin typeface="微軟正黑體" panose="020B0604030504040204" pitchFamily="34" charset="-120"/>
              </a:rPr>
              <a:t>3</a:t>
            </a:r>
            <a:r>
              <a:rPr lang="zh-TW" altLang="en-US" sz="2600" b="1" smtClean="0">
                <a:solidFill>
                  <a:srgbClr val="000066"/>
                </a:solidFill>
                <a:latin typeface="微軟正黑體" panose="020B0604030504040204" pitchFamily="34" charset="-120"/>
              </a:rPr>
              <a:t>目載明：</a:t>
            </a:r>
            <a:r>
              <a:rPr lang="en-US" altLang="zh-TW" sz="2600" b="1" smtClean="0">
                <a:solidFill>
                  <a:srgbClr val="000066"/>
                </a:solidFill>
                <a:latin typeface="微軟正黑體" panose="020B0604030504040204" pitchFamily="34" charset="-120"/>
              </a:rPr>
              <a:t>『</a:t>
            </a:r>
            <a:r>
              <a:rPr lang="zh-TW" altLang="en-US" sz="2600" b="1" u="sng">
                <a:solidFill>
                  <a:srgbClr val="006600"/>
                </a:solidFill>
                <a:uFill>
                  <a:solidFill>
                    <a:srgbClr val="FF0000"/>
                  </a:solidFill>
                </a:uFill>
                <a:latin typeface="微軟正黑體" panose="020B0604030504040204" pitchFamily="34" charset="-120"/>
              </a:rPr>
              <a:t>暫停執行期間累計逾</a:t>
            </a:r>
            <a:r>
              <a:rPr lang="zh-TW" altLang="en-US" sz="2600" b="1" u="sng" smtClean="0">
                <a:solidFill>
                  <a:srgbClr val="000066"/>
                </a:solidFill>
                <a:latin typeface="微軟正黑體" panose="020B0604030504040204" pitchFamily="34" charset="-120"/>
              </a:rPr>
              <a:t>     </a:t>
            </a:r>
            <a:r>
              <a:rPr lang="zh-TW" altLang="en-US" sz="2600" b="1" u="sng">
                <a:solidFill>
                  <a:srgbClr val="006600"/>
                </a:solidFill>
                <a:uFill>
                  <a:solidFill>
                    <a:srgbClr val="FF0000"/>
                  </a:solidFill>
                </a:uFill>
                <a:latin typeface="微軟正黑體" panose="020B0604030504040204" pitchFamily="34" charset="-120"/>
              </a:rPr>
              <a:t>個月</a:t>
            </a:r>
            <a:r>
              <a:rPr lang="zh-TW" altLang="en-US" sz="2600" b="1">
                <a:solidFill>
                  <a:srgbClr val="000066"/>
                </a:solidFill>
                <a:latin typeface="微軟正黑體" panose="020B0604030504040204" pitchFamily="34" charset="-120"/>
              </a:rPr>
              <a:t>（由機關於招標時合理訂定，如未填寫，</a:t>
            </a:r>
            <a:r>
              <a:rPr lang="zh-TW" altLang="en-US" sz="2600" b="1" u="sng">
                <a:solidFill>
                  <a:srgbClr val="006600"/>
                </a:solidFill>
                <a:uFill>
                  <a:solidFill>
                    <a:srgbClr val="FF0000"/>
                  </a:solidFill>
                </a:uFill>
                <a:latin typeface="微軟正黑體" panose="020B0604030504040204" pitchFamily="34" charset="-120"/>
              </a:rPr>
              <a:t>履約期間</a:t>
            </a:r>
            <a:r>
              <a:rPr lang="en-US" altLang="zh-TW" sz="2600" b="1" u="sng">
                <a:solidFill>
                  <a:srgbClr val="006600"/>
                </a:solidFill>
                <a:uFill>
                  <a:solidFill>
                    <a:srgbClr val="FF0000"/>
                  </a:solidFill>
                </a:uFill>
                <a:latin typeface="微軟正黑體" panose="020B0604030504040204" pitchFamily="34" charset="-120"/>
              </a:rPr>
              <a:t>1</a:t>
            </a:r>
            <a:r>
              <a:rPr lang="zh-TW" altLang="en-US" sz="2600" b="1" u="sng">
                <a:solidFill>
                  <a:srgbClr val="006600"/>
                </a:solidFill>
                <a:uFill>
                  <a:solidFill>
                    <a:srgbClr val="FF0000"/>
                  </a:solidFill>
                </a:uFill>
                <a:latin typeface="微軟正黑體" panose="020B0604030504040204" pitchFamily="34" charset="-120"/>
              </a:rPr>
              <a:t>年以上者為</a:t>
            </a:r>
            <a:r>
              <a:rPr lang="en-US" altLang="zh-TW" sz="2600" b="1" u="sng">
                <a:solidFill>
                  <a:srgbClr val="006600"/>
                </a:solidFill>
                <a:uFill>
                  <a:solidFill>
                    <a:srgbClr val="FF0000"/>
                  </a:solidFill>
                </a:uFill>
                <a:latin typeface="微軟正黑體" panose="020B0604030504040204" pitchFamily="34" charset="-120"/>
              </a:rPr>
              <a:t>6</a:t>
            </a:r>
            <a:r>
              <a:rPr lang="zh-TW" altLang="en-US" sz="2600" b="1" u="sng">
                <a:solidFill>
                  <a:srgbClr val="006600"/>
                </a:solidFill>
                <a:uFill>
                  <a:solidFill>
                    <a:srgbClr val="FF0000"/>
                  </a:solidFill>
                </a:uFill>
                <a:latin typeface="微軟正黑體" panose="020B0604030504040204" pitchFamily="34" charset="-120"/>
              </a:rPr>
              <a:t>個月；未達</a:t>
            </a:r>
            <a:r>
              <a:rPr lang="en-US" altLang="zh-TW" sz="2600" b="1" u="sng">
                <a:solidFill>
                  <a:srgbClr val="006600"/>
                </a:solidFill>
                <a:uFill>
                  <a:solidFill>
                    <a:srgbClr val="FF0000"/>
                  </a:solidFill>
                </a:uFill>
                <a:latin typeface="微軟正黑體" panose="020B0604030504040204" pitchFamily="34" charset="-120"/>
              </a:rPr>
              <a:t>1</a:t>
            </a:r>
            <a:r>
              <a:rPr lang="zh-TW" altLang="en-US" sz="2600" b="1" u="sng">
                <a:solidFill>
                  <a:srgbClr val="006600"/>
                </a:solidFill>
                <a:uFill>
                  <a:solidFill>
                    <a:srgbClr val="FF0000"/>
                  </a:solidFill>
                </a:uFill>
                <a:latin typeface="微軟正黑體" panose="020B0604030504040204" pitchFamily="34" charset="-120"/>
              </a:rPr>
              <a:t>年者為</a:t>
            </a:r>
            <a:r>
              <a:rPr lang="en-US" altLang="zh-TW" sz="2600" b="1" u="sng">
                <a:solidFill>
                  <a:srgbClr val="006600"/>
                </a:solidFill>
                <a:uFill>
                  <a:solidFill>
                    <a:srgbClr val="FF0000"/>
                  </a:solidFill>
                </a:uFill>
                <a:latin typeface="微軟正黑體" panose="020B0604030504040204" pitchFamily="34" charset="-120"/>
              </a:rPr>
              <a:t>4</a:t>
            </a:r>
            <a:r>
              <a:rPr lang="zh-TW" altLang="en-US" sz="2600" b="1" u="sng">
                <a:solidFill>
                  <a:srgbClr val="006600"/>
                </a:solidFill>
                <a:uFill>
                  <a:solidFill>
                    <a:srgbClr val="FF0000"/>
                  </a:solidFill>
                </a:uFill>
                <a:latin typeface="微軟正黑體" panose="020B0604030504040204" pitchFamily="34" charset="-120"/>
              </a:rPr>
              <a:t>個月</a:t>
            </a:r>
            <a:r>
              <a:rPr lang="zh-TW" altLang="en-US" sz="2600" b="1">
                <a:solidFill>
                  <a:srgbClr val="000066"/>
                </a:solidFill>
                <a:latin typeface="微軟正黑體" panose="020B0604030504040204" pitchFamily="34" charset="-120"/>
              </a:rPr>
              <a:t>）者，廠商得通知機關終止或解除部分或全部契約，並得向機關請求賠償因契約終止或解除而生之損害。</a:t>
            </a:r>
            <a:r>
              <a:rPr lang="zh-TW" altLang="en-US" sz="2600" b="1" u="sng">
                <a:solidFill>
                  <a:srgbClr val="006600"/>
                </a:solidFill>
                <a:uFill>
                  <a:solidFill>
                    <a:srgbClr val="FF0000"/>
                  </a:solidFill>
                </a:uFill>
                <a:latin typeface="微軟正黑體" panose="020B0604030504040204" pitchFamily="34" charset="-120"/>
              </a:rPr>
              <a:t>因可歸責於機關之情形無法開工者，亦同</a:t>
            </a:r>
            <a:r>
              <a:rPr lang="zh-TW" altLang="en-US" sz="2600" b="1" smtClean="0">
                <a:solidFill>
                  <a:srgbClr val="000066"/>
                </a:solidFill>
                <a:latin typeface="微軟正黑體" panose="020B0604030504040204" pitchFamily="34" charset="-120"/>
              </a:rPr>
              <a:t>。</a:t>
            </a:r>
            <a:r>
              <a:rPr lang="en-US" altLang="zh-TW" sz="2600" b="1" smtClean="0">
                <a:solidFill>
                  <a:srgbClr val="000066"/>
                </a:solidFill>
                <a:latin typeface="微軟正黑體" panose="020B0604030504040204" pitchFamily="34" charset="-120"/>
              </a:rPr>
              <a:t>』</a:t>
            </a:r>
            <a:endParaRPr lang="zh-TW" altLang="en-US" sz="2600"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393937426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143</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971600" y="476672"/>
            <a:ext cx="7128792" cy="158417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smtClean="0">
                <a:solidFill>
                  <a:srgbClr val="000099"/>
                </a:solidFill>
                <a:latin typeface="微軟正黑體" panose="020B0604030504040204" pitchFamily="34" charset="-120"/>
              </a:rPr>
              <a:t>1.3  </a:t>
            </a:r>
            <a:r>
              <a:rPr lang="zh-TW" altLang="en-US" sz="3600" b="1" smtClean="0">
                <a:solidFill>
                  <a:srgbClr val="000099"/>
                </a:solidFill>
                <a:latin typeface="微軟正黑體" panose="020B0604030504040204" pitchFamily="34" charset="-120"/>
              </a:rPr>
              <a:t>施工進度之管控、調整</a:t>
            </a:r>
            <a:r>
              <a:rPr lang="zh-TW" altLang="en-US" sz="3600" b="1">
                <a:solidFill>
                  <a:srgbClr val="000099"/>
                </a:solidFill>
                <a:latin typeface="微軟正黑體" panose="020B0604030504040204" pitchFamily="34" charset="-120"/>
              </a:rPr>
              <a:t>、工期核算、工期檢討</a:t>
            </a:r>
            <a:endParaRPr lang="zh-TW" altLang="en-US" sz="3600" b="1" smtClean="0">
              <a:solidFill>
                <a:srgbClr val="000099"/>
              </a:solidFill>
              <a:latin typeface="微軟正黑體" panose="020B0604030504040204" pitchFamily="34" charset="-120"/>
            </a:endParaRPr>
          </a:p>
        </p:txBody>
      </p:sp>
      <p:sp>
        <p:nvSpPr>
          <p:cNvPr id="4" name="Rectangle 3"/>
          <p:cNvSpPr>
            <a:spLocks noGrp="1" noChangeArrowheads="1"/>
          </p:cNvSpPr>
          <p:nvPr>
            <p:ph sz="half" idx="1"/>
          </p:nvPr>
        </p:nvSpPr>
        <p:spPr>
          <a:xfrm>
            <a:off x="1763688" y="2276872"/>
            <a:ext cx="6048672" cy="3024336"/>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zh-TW" altLang="en-US" b="1">
                <a:solidFill>
                  <a:srgbClr val="000066"/>
                </a:solidFill>
                <a:latin typeface="微軟正黑體" panose="020B0604030504040204" pitchFamily="34" charset="-120"/>
              </a:rPr>
              <a:t>施工進度管</a:t>
            </a:r>
            <a:r>
              <a:rPr lang="zh-TW" altLang="en-US" b="1" smtClean="0">
                <a:solidFill>
                  <a:srgbClr val="000066"/>
                </a:solidFill>
                <a:latin typeface="微軟正黑體" panose="020B0604030504040204" pitchFamily="34" charset="-120"/>
              </a:rPr>
              <a:t>理之</a:t>
            </a:r>
            <a:r>
              <a:rPr lang="zh-TW" altLang="en-US" b="1">
                <a:solidFill>
                  <a:srgbClr val="000066"/>
                </a:solidFill>
                <a:latin typeface="微軟正黑體" panose="020B0604030504040204" pitchFamily="34" charset="-120"/>
              </a:rPr>
              <a:t>五項</a:t>
            </a:r>
            <a:r>
              <a:rPr lang="zh-TW" altLang="en-US" b="1" smtClean="0">
                <a:solidFill>
                  <a:srgbClr val="000066"/>
                </a:solidFill>
                <a:latin typeface="微軟正黑體" panose="020B0604030504040204" pitchFamily="34" charset="-120"/>
              </a:rPr>
              <a:t>重要事項</a:t>
            </a:r>
            <a:r>
              <a:rPr lang="zh-TW" altLang="en-US" b="1" smtClean="0">
                <a:solidFill>
                  <a:srgbClr val="000066"/>
                </a:solidFill>
                <a:latin typeface="微軟正黑體" panose="020B0604030504040204" pitchFamily="34" charset="-120"/>
                <a:sym typeface="Wingdings" panose="05000000000000000000" pitchFamily="2" charset="2"/>
              </a:rPr>
              <a:t>：</a:t>
            </a:r>
            <a:endParaRPr lang="en-US" altLang="zh-TW" b="1" smtClean="0">
              <a:solidFill>
                <a:srgbClr val="000066"/>
              </a:solidFill>
              <a:latin typeface="微軟正黑體" panose="020B0604030504040204" pitchFamily="34" charset="-120"/>
              <a:sym typeface="Wingdings" panose="05000000000000000000" pitchFamily="2" charset="2"/>
            </a:endParaRPr>
          </a:p>
          <a:p>
            <a:pPr marL="717550" lvl="1" indent="-317500" eaLnBrk="1" hangingPunct="1">
              <a:spcBef>
                <a:spcPts val="600"/>
              </a:spcBef>
              <a:spcAft>
                <a:spcPts val="0"/>
              </a:spcAft>
              <a:buClr>
                <a:srgbClr val="0000FF"/>
              </a:buClr>
              <a:buFont typeface="Wingdings" panose="05000000000000000000" pitchFamily="2" charset="2"/>
              <a:buChar char="Ø"/>
              <a:defRPr/>
            </a:pPr>
            <a:r>
              <a:rPr lang="en-US" altLang="zh-TW" sz="2800" b="1" smtClean="0">
                <a:solidFill>
                  <a:srgbClr val="000066"/>
                </a:solidFill>
                <a:latin typeface="微軟正黑體" panose="020B0604030504040204" pitchFamily="34" charset="-120"/>
                <a:sym typeface="Wingdings" panose="05000000000000000000" pitchFamily="2" charset="2"/>
              </a:rPr>
              <a:t>(1)</a:t>
            </a:r>
            <a:r>
              <a:rPr lang="zh-TW" altLang="en-US" sz="2800" b="1" smtClean="0">
                <a:solidFill>
                  <a:srgbClr val="000066"/>
                </a:solidFill>
                <a:latin typeface="微軟正黑體" panose="020B0604030504040204" pitchFamily="34" charset="-120"/>
              </a:rPr>
              <a:t>進</a:t>
            </a:r>
            <a:r>
              <a:rPr lang="zh-TW" altLang="en-US" sz="2800" b="1">
                <a:solidFill>
                  <a:srgbClr val="000066"/>
                </a:solidFill>
                <a:latin typeface="微軟正黑體" panose="020B0604030504040204" pitchFamily="34" charset="-120"/>
              </a:rPr>
              <a:t>度資料</a:t>
            </a:r>
            <a:r>
              <a:rPr lang="zh-TW" altLang="en-US" sz="2800" b="1" smtClean="0">
                <a:solidFill>
                  <a:srgbClr val="000066"/>
                </a:solidFill>
                <a:latin typeface="微軟正黑體" panose="020B0604030504040204" pitchFamily="34" charset="-120"/>
              </a:rPr>
              <a:t>之提送；</a:t>
            </a:r>
            <a:endParaRPr lang="en-US" altLang="zh-TW" sz="2800" b="1" smtClean="0">
              <a:solidFill>
                <a:srgbClr val="000066"/>
              </a:solidFill>
              <a:latin typeface="微軟正黑體" panose="020B0604030504040204" pitchFamily="34" charset="-120"/>
            </a:endParaRPr>
          </a:p>
          <a:p>
            <a:pPr marL="717550" lvl="1" indent="-317500" eaLnBrk="1" hangingPunct="1">
              <a:spcBef>
                <a:spcPts val="600"/>
              </a:spcBef>
              <a:spcAft>
                <a:spcPts val="0"/>
              </a:spcAft>
              <a:buClr>
                <a:srgbClr val="0000FF"/>
              </a:buClr>
              <a:buFont typeface="Wingdings" panose="05000000000000000000" pitchFamily="2" charset="2"/>
              <a:buChar char="Ø"/>
              <a:defRPr/>
            </a:pPr>
            <a:r>
              <a:rPr lang="en-US" altLang="zh-TW" sz="2800" b="1" smtClean="0">
                <a:solidFill>
                  <a:srgbClr val="000066"/>
                </a:solidFill>
                <a:latin typeface="微軟正黑體" panose="020B0604030504040204" pitchFamily="34" charset="-120"/>
              </a:rPr>
              <a:t>(2)</a:t>
            </a:r>
            <a:r>
              <a:rPr lang="zh-TW" altLang="en-US" sz="2800" b="1" smtClean="0">
                <a:solidFill>
                  <a:srgbClr val="000066"/>
                </a:solidFill>
                <a:latin typeface="微軟正黑體" panose="020B0604030504040204" pitchFamily="34" charset="-120"/>
              </a:rPr>
              <a:t>更新；</a:t>
            </a:r>
            <a:endParaRPr lang="en-US" altLang="zh-TW" sz="2800" b="1" smtClean="0">
              <a:solidFill>
                <a:srgbClr val="000066"/>
              </a:solidFill>
              <a:latin typeface="微軟正黑體" panose="020B0604030504040204" pitchFamily="34" charset="-120"/>
            </a:endParaRPr>
          </a:p>
          <a:p>
            <a:pPr marL="717550" lvl="1" indent="-317500" eaLnBrk="1" hangingPunct="1">
              <a:spcBef>
                <a:spcPts val="600"/>
              </a:spcBef>
              <a:spcAft>
                <a:spcPts val="0"/>
              </a:spcAft>
              <a:buClr>
                <a:srgbClr val="0000FF"/>
              </a:buClr>
              <a:buFont typeface="Wingdings" panose="05000000000000000000" pitchFamily="2" charset="2"/>
              <a:buChar char="Ø"/>
              <a:defRPr/>
            </a:pPr>
            <a:r>
              <a:rPr lang="en-US" altLang="zh-TW" sz="2800" b="1" smtClean="0">
                <a:solidFill>
                  <a:srgbClr val="000066"/>
                </a:solidFill>
                <a:latin typeface="微軟正黑體" panose="020B0604030504040204" pitchFamily="34" charset="-120"/>
              </a:rPr>
              <a:t>(3)</a:t>
            </a:r>
            <a:r>
              <a:rPr lang="zh-TW" altLang="en-US" sz="2800" b="1" smtClean="0">
                <a:solidFill>
                  <a:srgbClr val="000066"/>
                </a:solidFill>
                <a:latin typeface="微軟正黑體" panose="020B0604030504040204" pitchFamily="34" charset="-120"/>
              </a:rPr>
              <a:t>預測；</a:t>
            </a:r>
            <a:endParaRPr lang="en-US" altLang="zh-TW" sz="2800" b="1" smtClean="0">
              <a:solidFill>
                <a:srgbClr val="000066"/>
              </a:solidFill>
              <a:latin typeface="微軟正黑體" panose="020B0604030504040204" pitchFamily="34" charset="-120"/>
            </a:endParaRPr>
          </a:p>
          <a:p>
            <a:pPr marL="717550" lvl="1" indent="-317500" eaLnBrk="1" hangingPunct="1">
              <a:spcBef>
                <a:spcPts val="600"/>
              </a:spcBef>
              <a:spcAft>
                <a:spcPts val="0"/>
              </a:spcAft>
              <a:buClr>
                <a:srgbClr val="0000FF"/>
              </a:buClr>
              <a:buFont typeface="Wingdings" panose="05000000000000000000" pitchFamily="2" charset="2"/>
              <a:buChar char="Ø"/>
              <a:defRPr/>
            </a:pPr>
            <a:r>
              <a:rPr lang="en-US" altLang="zh-TW" sz="2800" b="1" smtClean="0">
                <a:solidFill>
                  <a:srgbClr val="000066"/>
                </a:solidFill>
                <a:latin typeface="微軟正黑體" panose="020B0604030504040204" pitchFamily="34" charset="-120"/>
              </a:rPr>
              <a:t>(4)</a:t>
            </a:r>
            <a:r>
              <a:rPr lang="zh-TW" altLang="en-US" sz="2800" b="1" smtClean="0">
                <a:solidFill>
                  <a:srgbClr val="000066"/>
                </a:solidFill>
                <a:latin typeface="微軟正黑體" panose="020B0604030504040204" pitchFamily="34" charset="-120"/>
              </a:rPr>
              <a:t>修訂；</a:t>
            </a:r>
            <a:endParaRPr lang="en-US" altLang="zh-TW" sz="2800" b="1" smtClean="0">
              <a:solidFill>
                <a:srgbClr val="000066"/>
              </a:solidFill>
              <a:latin typeface="微軟正黑體" panose="020B0604030504040204" pitchFamily="34" charset="-120"/>
            </a:endParaRPr>
          </a:p>
          <a:p>
            <a:pPr marL="717550" lvl="1" indent="-317500" eaLnBrk="1" hangingPunct="1">
              <a:spcBef>
                <a:spcPts val="600"/>
              </a:spcBef>
              <a:spcAft>
                <a:spcPts val="0"/>
              </a:spcAft>
              <a:buClr>
                <a:srgbClr val="0000FF"/>
              </a:buClr>
              <a:buFont typeface="Wingdings" panose="05000000000000000000" pitchFamily="2" charset="2"/>
              <a:buChar char="Ø"/>
              <a:defRPr/>
            </a:pPr>
            <a:r>
              <a:rPr lang="en-US" altLang="zh-TW" sz="2800" b="1" smtClean="0">
                <a:solidFill>
                  <a:srgbClr val="000066"/>
                </a:solidFill>
                <a:latin typeface="微軟正黑體" panose="020B0604030504040204" pitchFamily="34" charset="-120"/>
              </a:rPr>
              <a:t>(5)</a:t>
            </a:r>
            <a:r>
              <a:rPr lang="zh-TW" altLang="en-US" sz="2800" b="1" smtClean="0">
                <a:solidFill>
                  <a:srgbClr val="000066"/>
                </a:solidFill>
                <a:latin typeface="微軟正黑體" panose="020B0604030504040204" pitchFamily="34" charset="-120"/>
              </a:rPr>
              <a:t>趕工</a:t>
            </a:r>
            <a:r>
              <a:rPr lang="zh-TW" altLang="en-US" sz="2800" b="1">
                <a:solidFill>
                  <a:srgbClr val="000066"/>
                </a:solidFill>
                <a:latin typeface="微軟正黑體" panose="020B0604030504040204" pitchFamily="34" charset="-120"/>
              </a:rPr>
              <a:t>計畫之提</a:t>
            </a:r>
            <a:r>
              <a:rPr lang="zh-TW" altLang="en-US" sz="2800" b="1" smtClean="0">
                <a:solidFill>
                  <a:srgbClr val="000066"/>
                </a:solidFill>
                <a:latin typeface="微軟正黑體" panose="020B0604030504040204" pitchFamily="34" charset="-120"/>
              </a:rPr>
              <a:t>送。</a:t>
            </a:r>
            <a:endParaRPr lang="zh-TW" altLang="en-US" sz="2800" b="1">
              <a:solidFill>
                <a:schemeClr val="tx1"/>
              </a:solidFill>
              <a:latin typeface="微軟正黑體" panose="020B0604030504040204" pitchFamily="34" charset="-120"/>
            </a:endParaRPr>
          </a:p>
        </p:txBody>
      </p:sp>
      <p:sp>
        <p:nvSpPr>
          <p:cNvPr id="3" name="向右箭號 2"/>
          <p:cNvSpPr/>
          <p:nvPr/>
        </p:nvSpPr>
        <p:spPr>
          <a:xfrm>
            <a:off x="323528" y="5442961"/>
            <a:ext cx="3528392" cy="854408"/>
          </a:xfrm>
          <a:prstGeom prst="rightArrow">
            <a:avLst/>
          </a:prstGeom>
          <a:blipFill>
            <a:blip r:embed="rId4"/>
            <a:tile tx="0" ty="0" sx="100000" sy="100000" flip="none" algn="tl"/>
          </a:blip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srgbClr val="0000FF"/>
                </a:solidFill>
              </a:rPr>
              <a:t>參考講義附件</a:t>
            </a:r>
            <a:r>
              <a:rPr lang="en-US" altLang="zh-TW" b="1" smtClean="0">
                <a:solidFill>
                  <a:srgbClr val="0000FF"/>
                </a:solidFill>
              </a:rPr>
              <a:t>-</a:t>
            </a:r>
            <a:r>
              <a:rPr lang="zh-TW" altLang="en-US" b="1" smtClean="0">
                <a:solidFill>
                  <a:srgbClr val="0000FF"/>
                </a:solidFill>
              </a:rPr>
              <a:t>附表</a:t>
            </a:r>
            <a:r>
              <a:rPr lang="en-US" altLang="zh-TW" b="1" smtClean="0">
                <a:solidFill>
                  <a:srgbClr val="0000FF"/>
                </a:solidFill>
              </a:rPr>
              <a:t>2</a:t>
            </a:r>
            <a:endParaRPr lang="zh-TW" altLang="en-US" b="1">
              <a:solidFill>
                <a:srgbClr val="0000FF"/>
              </a:solidFill>
            </a:endParaRPr>
          </a:p>
        </p:txBody>
      </p:sp>
    </p:spTree>
    <p:extLst>
      <p:ext uri="{BB962C8B-B14F-4D97-AF65-F5344CB8AC3E}">
        <p14:creationId xmlns:p14="http://schemas.microsoft.com/office/powerpoint/2010/main" val="18117623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144</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67544" y="188640"/>
            <a:ext cx="748883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en-US" altLang="zh-TW" sz="2800" smtClean="0">
                <a:solidFill>
                  <a:srgbClr val="003399"/>
                </a:solidFill>
                <a:latin typeface="微軟正黑體" panose="020B0604030504040204" pitchFamily="34" charset="-120"/>
                <a:cs typeface="Times New Roman" panose="02020603050405020304" pitchFamily="18" charset="0"/>
              </a:rPr>
              <a:t>1.3.1 </a:t>
            </a:r>
            <a:r>
              <a:rPr lang="zh-TW" altLang="en-US" sz="2800" smtClean="0">
                <a:solidFill>
                  <a:srgbClr val="003399"/>
                </a:solidFill>
                <a:latin typeface="微軟正黑體" panose="020B0604030504040204" pitchFamily="34" charset="-120"/>
                <a:cs typeface="Times New Roman" panose="02020603050405020304" pitchFamily="18" charset="0"/>
              </a:rPr>
              <a:t>進</a:t>
            </a:r>
            <a:r>
              <a:rPr lang="zh-TW" altLang="en-US" sz="2800">
                <a:solidFill>
                  <a:srgbClr val="003399"/>
                </a:solidFill>
                <a:latin typeface="微軟正黑體" panose="020B0604030504040204" pitchFamily="34" charset="-120"/>
                <a:cs typeface="Times New Roman" panose="02020603050405020304" pitchFamily="18" charset="0"/>
              </a:rPr>
              <a:t>度資料提</a:t>
            </a:r>
            <a:r>
              <a:rPr lang="zh-TW" altLang="en-US" sz="2800" smtClean="0">
                <a:solidFill>
                  <a:srgbClr val="003399"/>
                </a:solidFill>
                <a:latin typeface="微軟正黑體" panose="020B0604030504040204" pitchFamily="34" charset="-120"/>
                <a:cs typeface="Times New Roman" panose="02020603050405020304" pitchFamily="18" charset="0"/>
              </a:rPr>
              <a:t>送</a:t>
            </a:r>
            <a:r>
              <a:rPr lang="en-US" altLang="zh-TW" sz="2400" smtClean="0">
                <a:solidFill>
                  <a:srgbClr val="006600"/>
                </a:solidFill>
                <a:latin typeface="微軟正黑體" panose="020B0604030504040204" pitchFamily="34" charset="-120"/>
                <a:cs typeface="Times New Roman" panose="02020603050405020304" pitchFamily="18" charset="0"/>
              </a:rPr>
              <a:t>(</a:t>
            </a:r>
            <a:r>
              <a:rPr lang="zh-TW" altLang="en-US" sz="2400" smtClean="0">
                <a:solidFill>
                  <a:srgbClr val="006600"/>
                </a:solidFill>
                <a:latin typeface="微軟正黑體" panose="020B0604030504040204" pitchFamily="34" charset="-120"/>
                <a:cs typeface="Times New Roman" panose="02020603050405020304" pitchFamily="18" charset="0"/>
              </a:rPr>
              <a:t>工程採購契約第</a:t>
            </a:r>
            <a:r>
              <a:rPr lang="en-US" altLang="zh-TW" sz="2400">
                <a:solidFill>
                  <a:srgbClr val="006600"/>
                </a:solidFill>
                <a:latin typeface="微軟正黑體" panose="020B0604030504040204" pitchFamily="34" charset="-120"/>
                <a:cs typeface="Times New Roman" panose="02020603050405020304" pitchFamily="18" charset="0"/>
              </a:rPr>
              <a:t>9</a:t>
            </a:r>
            <a:r>
              <a:rPr lang="zh-TW" altLang="en-US" sz="2400" smtClean="0">
                <a:solidFill>
                  <a:srgbClr val="006600"/>
                </a:solidFill>
                <a:latin typeface="微軟正黑體" panose="020B0604030504040204" pitchFamily="34" charset="-120"/>
                <a:cs typeface="Times New Roman" panose="02020603050405020304" pitchFamily="18" charset="0"/>
              </a:rPr>
              <a:t>條 施工管理</a:t>
            </a:r>
            <a:r>
              <a:rPr lang="en-US" altLang="zh-TW" sz="2400" smtClean="0">
                <a:solidFill>
                  <a:srgbClr val="006600"/>
                </a:solidFill>
                <a:latin typeface="微軟正黑體" panose="020B0604030504040204" pitchFamily="34" charset="-120"/>
                <a:cs typeface="Times New Roman" panose="02020603050405020304" pitchFamily="18" charset="0"/>
              </a:rPr>
              <a:t>)</a:t>
            </a:r>
            <a:endParaRPr lang="en-US" altLang="zh-TW" sz="24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764704"/>
            <a:ext cx="8621712" cy="4941168"/>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en-US" altLang="zh-TW" sz="2600" b="1" smtClean="0">
                <a:solidFill>
                  <a:srgbClr val="800000"/>
                </a:solidFill>
                <a:latin typeface="微軟正黑體" panose="020B0604030504040204" pitchFamily="34" charset="-120"/>
                <a:ea typeface="微軟正黑體" panose="020B0604030504040204" pitchFamily="34" charset="-120"/>
              </a:rPr>
              <a:t>(</a:t>
            </a:r>
            <a:r>
              <a:rPr kumimoji="0" lang="zh-TW" altLang="en-US" sz="2600" b="1" smtClean="0">
                <a:solidFill>
                  <a:srgbClr val="800000"/>
                </a:solidFill>
                <a:latin typeface="微軟正黑體" panose="020B0604030504040204" pitchFamily="34" charset="-120"/>
                <a:ea typeface="微軟正黑體" panose="020B0604030504040204" pitchFamily="34" charset="-120"/>
              </a:rPr>
              <a:t>四</a:t>
            </a:r>
            <a:r>
              <a:rPr kumimoji="0" lang="en-US" altLang="zh-TW" sz="2600" b="1" smtClean="0">
                <a:solidFill>
                  <a:srgbClr val="800000"/>
                </a:solidFill>
                <a:latin typeface="微軟正黑體" panose="020B0604030504040204" pitchFamily="34" charset="-120"/>
                <a:ea typeface="微軟正黑體" panose="020B0604030504040204" pitchFamily="34" charset="-120"/>
              </a:rPr>
              <a:t>)</a:t>
            </a:r>
            <a:r>
              <a:rPr kumimoji="0" lang="zh-TW" altLang="en-US" sz="2600" b="1">
                <a:solidFill>
                  <a:srgbClr val="800000"/>
                </a:solidFill>
                <a:latin typeface="微軟正黑體" panose="020B0604030504040204" pitchFamily="34" charset="-120"/>
                <a:ea typeface="微軟正黑體" panose="020B0604030504040204" pitchFamily="34" charset="-120"/>
              </a:rPr>
              <a:t>施工計畫與報表：</a:t>
            </a:r>
          </a:p>
          <a:p>
            <a:pPr marL="358775" lvl="1" indent="-288925"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1</a:t>
            </a:r>
            <a:r>
              <a:rPr kumimoji="0" lang="en-US" altLang="zh-TW" sz="2600" b="1" smtClean="0">
                <a:solidFill>
                  <a:srgbClr val="0000FF"/>
                </a:solidFill>
                <a:latin typeface="微軟正黑體" panose="020B0604030504040204" pitchFamily="34" charset="-120"/>
                <a:ea typeface="微軟正黑體" panose="020B0604030504040204" pitchFamily="34" charset="-120"/>
              </a:rPr>
              <a:t>.</a:t>
            </a:r>
            <a:r>
              <a:rPr kumimoji="0" lang="zh-TW" altLang="en-US" sz="2600" b="1">
                <a:solidFill>
                  <a:srgbClr val="0000FF"/>
                </a:solidFill>
                <a:latin typeface="微軟正黑體" panose="020B0604030504040204" pitchFamily="34" charset="-120"/>
                <a:ea typeface="微軟正黑體" panose="020B0604030504040204" pitchFamily="34" charset="-120"/>
              </a:rPr>
              <a:t>廠商</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應於開工前</a:t>
            </a:r>
            <a:r>
              <a:rPr kumimoji="0" lang="zh-TW" altLang="en-US"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擬定施工順序及預定進度表等</a:t>
            </a:r>
            <a:r>
              <a:rPr kumimoji="0" lang="zh-TW" altLang="en-US" sz="2600" b="1">
                <a:solidFill>
                  <a:srgbClr val="0000FF"/>
                </a:solidFill>
                <a:latin typeface="微軟正黑體" panose="020B0604030504040204" pitchFamily="34" charset="-120"/>
                <a:ea typeface="微軟正黑體" panose="020B0604030504040204" pitchFamily="34" charset="-120"/>
              </a:rPr>
              <a:t>，並就主要施工部分敘明施工方法，繪製施工相關圖說，</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送請機關核定</a:t>
            </a:r>
            <a:r>
              <a:rPr kumimoji="0" lang="zh-TW" altLang="en-US" sz="2600" b="1">
                <a:solidFill>
                  <a:srgbClr val="0000FF"/>
                </a:solidFill>
                <a:latin typeface="微軟正黑體" panose="020B0604030504040204" pitchFamily="34" charset="-120"/>
                <a:ea typeface="微軟正黑體" panose="020B0604030504040204" pitchFamily="34" charset="-120"/>
              </a:rPr>
              <a:t>。機關為協調相關工程之配合，得指示廠商作必要之修正。</a:t>
            </a:r>
          </a:p>
          <a:p>
            <a:pPr marL="358775" lvl="1" indent="-288925"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2.</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對於汛期施工有致災風險之工程</a:t>
            </a:r>
            <a:r>
              <a:rPr kumimoji="0" lang="zh-TW" altLang="en-US" sz="2600" b="1">
                <a:solidFill>
                  <a:srgbClr val="0000FF"/>
                </a:solidFill>
                <a:latin typeface="微軟正黑體" panose="020B0604030504040204" pitchFamily="34" charset="-120"/>
                <a:ea typeface="微軟正黑體" panose="020B0604030504040204" pitchFamily="34" charset="-120"/>
              </a:rPr>
              <a:t>，廠商</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應於</a:t>
            </a:r>
            <a:r>
              <a:rPr kumimoji="0" lang="zh-TW" altLang="en-US" sz="2600" b="1">
                <a:solidFill>
                  <a:srgbClr val="0000FF"/>
                </a:solidFill>
                <a:latin typeface="微軟正黑體" panose="020B0604030504040204" pitchFamily="34" charset="-120"/>
                <a:ea typeface="微軟正黑體" panose="020B0604030504040204" pitchFamily="34" charset="-120"/>
              </a:rPr>
              <a:t>提報之</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施工計畫內納入相關防災內容</a:t>
            </a:r>
            <a:r>
              <a:rPr kumimoji="0" lang="zh-TW" altLang="en-US" sz="2600" b="1">
                <a:solidFill>
                  <a:srgbClr val="0000FF"/>
                </a:solidFill>
                <a:latin typeface="微軟正黑體" panose="020B0604030504040204" pitchFamily="34" charset="-120"/>
                <a:ea typeface="微軟正黑體" panose="020B0604030504040204" pitchFamily="34" charset="-120"/>
              </a:rPr>
              <a:t>；其內容除機關及監造單位另有規定外，重點如下：</a:t>
            </a:r>
          </a:p>
          <a:p>
            <a:pPr marL="450850" lvl="1" indent="-381000"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(1)</a:t>
            </a:r>
            <a:r>
              <a:rPr kumimoji="0" lang="zh-TW" altLang="en-US" sz="2600" b="1">
                <a:solidFill>
                  <a:srgbClr val="0000FF"/>
                </a:solidFill>
                <a:latin typeface="微軟正黑體" panose="020B0604030504040204" pitchFamily="34" charset="-120"/>
                <a:ea typeface="微軟正黑體" panose="020B0604030504040204" pitchFamily="34" charset="-120"/>
              </a:rPr>
              <a:t>充分考量汛期颱風、豪雨對工地可能造成之影響，合理安排施工順序及進度，並妥擬緊急應變及防災措施。</a:t>
            </a:r>
          </a:p>
          <a:p>
            <a:pPr marL="450850" lvl="1" indent="-381000"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(2)</a:t>
            </a:r>
            <a:r>
              <a:rPr kumimoji="0" lang="zh-TW" altLang="en-US" sz="2600" b="1">
                <a:solidFill>
                  <a:srgbClr val="0000FF"/>
                </a:solidFill>
                <a:latin typeface="微軟正黑體" panose="020B0604030504040204" pitchFamily="34" charset="-120"/>
                <a:ea typeface="微軟正黑體" panose="020B0604030504040204" pitchFamily="34" charset="-120"/>
              </a:rPr>
              <a:t>訂定</a:t>
            </a:r>
            <a:r>
              <a:rPr kumimoji="0" lang="zh-TW" altLang="en-US" sz="2600" b="1" smtClean="0">
                <a:solidFill>
                  <a:srgbClr val="0000FF"/>
                </a:solidFill>
                <a:latin typeface="微軟正黑體" panose="020B0604030504040204" pitchFamily="34" charset="-120"/>
                <a:ea typeface="微軟正黑體" panose="020B0604030504040204" pitchFamily="34" charset="-120"/>
              </a:rPr>
              <a:t>汛期</a:t>
            </a:r>
            <a:r>
              <a:rPr kumimoji="0" lang="en-US" altLang="zh-TW" sz="2600" b="1" smtClean="0">
                <a:solidFill>
                  <a:srgbClr val="0000FF"/>
                </a:solidFill>
                <a:latin typeface="微軟正黑體" panose="020B0604030504040204" pitchFamily="34" charset="-120"/>
                <a:ea typeface="微軟正黑體" panose="020B0604030504040204" pitchFamily="34" charset="-120"/>
              </a:rPr>
              <a:t>(</a:t>
            </a:r>
            <a:r>
              <a:rPr kumimoji="0" lang="zh-TW" altLang="en-US" sz="2600" b="1">
                <a:solidFill>
                  <a:srgbClr val="C00000"/>
                </a:solidFill>
                <a:latin typeface="微軟正黑體" panose="020B0604030504040204" pitchFamily="34" charset="-120"/>
                <a:ea typeface="微軟正黑體" panose="020B0604030504040204" pitchFamily="34" charset="-120"/>
              </a:rPr>
              <a:t>註：</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河川管理辦法第</a:t>
            </a:r>
            <a:r>
              <a:rPr kumimoji="0"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18</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條：防汎期間為每年</a:t>
            </a:r>
            <a:r>
              <a:rPr kumimoji="0"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5</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月</a:t>
            </a:r>
            <a:r>
              <a:rPr kumimoji="0"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1</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日至</a:t>
            </a:r>
            <a:r>
              <a:rPr kumimoji="0"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11</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月</a:t>
            </a:r>
            <a:r>
              <a:rPr kumimoji="0"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30</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日</a:t>
            </a:r>
            <a:r>
              <a:rPr kumimoji="0" lang="en-US" altLang="zh-TW" sz="2600" b="1" smtClean="0">
                <a:solidFill>
                  <a:srgbClr val="0000FF"/>
                </a:solidFill>
                <a:latin typeface="微軟正黑體" panose="020B0604030504040204" pitchFamily="34" charset="-120"/>
                <a:ea typeface="微軟正黑體" panose="020B0604030504040204" pitchFamily="34" charset="-120"/>
              </a:rPr>
              <a:t>)</a:t>
            </a:r>
            <a:r>
              <a:rPr kumimoji="0" lang="zh-TW" altLang="en-US" sz="2600" b="1" smtClean="0">
                <a:solidFill>
                  <a:srgbClr val="0000FF"/>
                </a:solidFill>
                <a:latin typeface="微軟正黑體" panose="020B0604030504040204" pitchFamily="34" charset="-120"/>
                <a:ea typeface="微軟正黑體" panose="020B0604030504040204" pitchFamily="34" charset="-120"/>
              </a:rPr>
              <a:t>工地</a:t>
            </a:r>
            <a:r>
              <a:rPr kumimoji="0" lang="zh-TW" altLang="en-US" sz="2600" b="1">
                <a:solidFill>
                  <a:srgbClr val="0000FF"/>
                </a:solidFill>
                <a:latin typeface="微軟正黑體" panose="020B0604030504040204" pitchFamily="34" charset="-120"/>
                <a:ea typeface="微軟正黑體" panose="020B0604030504040204" pitchFamily="34" charset="-120"/>
              </a:rPr>
              <a:t>防災自主檢查表，並確實辦理檢查。</a:t>
            </a:r>
          </a:p>
          <a:p>
            <a:pPr marL="450850" lvl="1" indent="-381000"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(3)</a:t>
            </a:r>
            <a:r>
              <a:rPr kumimoji="0" lang="zh-TW" altLang="en-US" sz="2600" b="1">
                <a:solidFill>
                  <a:srgbClr val="0000FF"/>
                </a:solidFill>
                <a:latin typeface="微軟正黑體" panose="020B0604030504040204" pitchFamily="34" charset="-120"/>
                <a:ea typeface="微軟正黑體" panose="020B0604030504040204" pitchFamily="34" charset="-120"/>
              </a:rPr>
              <a:t>凡涉及河川堤防之破堤或有水患之虞者，應納入防洪、破堤有關之工作項目及作業規定。</a:t>
            </a:r>
          </a:p>
          <a:p>
            <a:pPr marL="633413" lvl="1" indent="-563563" algn="just" eaLnBrk="1" hangingPunct="1">
              <a:spcBef>
                <a:spcPts val="0"/>
              </a:spcBef>
              <a:buClr>
                <a:srgbClr val="006600"/>
              </a:buClr>
              <a:buSzPct val="75000"/>
              <a:defRPr/>
            </a:pPr>
            <a:endParaRPr kumimoji="0" lang="zh-TW" altLang="en-US" sz="26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0196641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145</a:t>
            </a:fld>
            <a:endParaRPr lang="en-US" altLang="zh-TW" sz="1400" smtClean="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98438" y="332656"/>
            <a:ext cx="8621712" cy="4464496"/>
          </a:xfrm>
          <a:prstGeom prst="rect">
            <a:avLst/>
          </a:prstGeom>
          <a:noFill/>
          <a:ln w="9525">
            <a:noFill/>
            <a:miter lim="800000"/>
            <a:headEnd/>
            <a:tailEnd/>
          </a:ln>
          <a:effectLst/>
        </p:spPr>
        <p:txBody>
          <a:bodyPr/>
          <a:lstStyle/>
          <a:p>
            <a:pPr marL="358775" lvl="1" indent="-288925" algn="just" eaLnBrk="1" hangingPunct="1">
              <a:spcBef>
                <a:spcPts val="0"/>
              </a:spcBef>
              <a:buClr>
                <a:srgbClr val="006600"/>
              </a:buClr>
              <a:buSzPct val="75000"/>
              <a:defRPr/>
            </a:pPr>
            <a:r>
              <a:rPr kumimoji="0" lang="en-US" altLang="zh-TW" sz="2600" b="1" smtClean="0">
                <a:solidFill>
                  <a:srgbClr val="0000FF"/>
                </a:solidFill>
                <a:latin typeface="微軟正黑體" panose="020B0604030504040204" pitchFamily="34" charset="-120"/>
                <a:ea typeface="微軟正黑體" panose="020B0604030504040204" pitchFamily="34" charset="-120"/>
              </a:rPr>
              <a:t>3</a:t>
            </a:r>
            <a:r>
              <a:rPr kumimoji="0" lang="en-US" altLang="zh-TW" sz="2600" b="1">
                <a:solidFill>
                  <a:srgbClr val="0000FF"/>
                </a:solidFill>
                <a:latin typeface="微軟正黑體" panose="020B0604030504040204" pitchFamily="34" charset="-120"/>
                <a:ea typeface="微軟正黑體" panose="020B0604030504040204" pitchFamily="34" charset="-120"/>
              </a:rPr>
              <a:t>.</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預定進度表之格式及細節，</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應標示施工詳圖送審日期、主要器材設備訂購與進場之日期、各項工作之起始日期、各類別工人調派配置日期及人數</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等，</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並標示</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契約之</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施工要徑</a:t>
            </a:r>
            <a:r>
              <a:rPr kumimoji="0"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，俾</a:t>
            </a:r>
            <a:r>
              <a:rPr kumimoji="0"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供後續契約變更時檢核工期之依據</a:t>
            </a:r>
            <a:r>
              <a:rPr kumimoji="0" lang="zh-TW" altLang="en-US" sz="2600" b="1">
                <a:solidFill>
                  <a:srgbClr val="0000FF"/>
                </a:solidFill>
                <a:latin typeface="微軟正黑體" panose="020B0604030504040204" pitchFamily="34" charset="-120"/>
                <a:ea typeface="微軟正黑體" panose="020B0604030504040204" pitchFamily="34" charset="-120"/>
              </a:rPr>
              <a:t>。廠商在擬定前述工期時，應考量施工當地天候對契約之影響。預定進度表，經機關修正或核定者，不因此免除廠商對契約竣工期限所應負之全部責任。</a:t>
            </a:r>
          </a:p>
          <a:p>
            <a:pPr marL="358775" lvl="1" indent="-288925"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4.</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廠商應繪製職業安全衛生相關設施之施工詳圖</a:t>
            </a:r>
            <a:r>
              <a:rPr kumimoji="0" lang="zh-TW" altLang="en-US" sz="2600" b="1">
                <a:solidFill>
                  <a:srgbClr val="0000FF"/>
                </a:solidFill>
                <a:latin typeface="微軟正黑體" panose="020B0604030504040204" pitchFamily="34" charset="-120"/>
                <a:ea typeface="微軟正黑體" panose="020B0604030504040204" pitchFamily="34" charset="-120"/>
              </a:rPr>
              <a:t>。機關應確實依廠商實際施作之數量辦理估驗。</a:t>
            </a:r>
          </a:p>
          <a:p>
            <a:pPr marL="358775" lvl="1" indent="-288925"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5.</a:t>
            </a:r>
            <a:r>
              <a:rPr kumimoji="0" lang="zh-TW" altLang="en-US" sz="2600" b="1">
                <a:solidFill>
                  <a:srgbClr val="0000FF"/>
                </a:solidFill>
                <a:latin typeface="微軟正黑體" panose="020B0604030504040204" pitchFamily="34" charset="-120"/>
                <a:ea typeface="微軟正黑體" panose="020B0604030504040204" pitchFamily="34" charset="-120"/>
              </a:rPr>
              <a:t>廠商於契約施工期間，應按機關同意之格式，按約定之時間，填寫施工日誌，送請機關核備</a:t>
            </a:r>
            <a:r>
              <a:rPr kumimoji="0" lang="zh-TW" altLang="en-US" sz="2600" b="1" smtClean="0">
                <a:solidFill>
                  <a:srgbClr val="0000FF"/>
                </a:solidFill>
                <a:latin typeface="微軟正黑體" panose="020B0604030504040204" pitchFamily="34" charset="-120"/>
                <a:ea typeface="微軟正黑體" panose="020B0604030504040204" pitchFamily="34" charset="-120"/>
              </a:rPr>
              <a:t>。</a:t>
            </a:r>
            <a:endParaRPr kumimoji="0" lang="zh-TW" altLang="en-US" sz="2600" b="1">
              <a:solidFill>
                <a:srgbClr val="0000FF"/>
              </a:solidFill>
              <a:latin typeface="微軟正黑體" panose="020B0604030504040204" pitchFamily="34" charset="-120"/>
              <a:ea typeface="微軟正黑體" panose="020B0604030504040204" pitchFamily="34" charset="-120"/>
            </a:endParaRPr>
          </a:p>
        </p:txBody>
      </p:sp>
      <p:sp>
        <p:nvSpPr>
          <p:cNvPr id="7" name="Rectangle 3"/>
          <p:cNvSpPr>
            <a:spLocks noGrp="1" noChangeArrowheads="1"/>
          </p:cNvSpPr>
          <p:nvPr>
            <p:ph sz="half" idx="1"/>
          </p:nvPr>
        </p:nvSpPr>
        <p:spPr>
          <a:xfrm>
            <a:off x="323528" y="5133528"/>
            <a:ext cx="8640960" cy="1535832"/>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zh-TW" altLang="en-US" sz="2400" b="1">
                <a:solidFill>
                  <a:srgbClr val="000066"/>
                </a:solidFill>
                <a:latin typeface="微軟正黑體" panose="020B0604030504040204" pitchFamily="34" charset="-120"/>
              </a:rPr>
              <a:t>預定進度表，經主辦機關修正或核定者，不因此</a:t>
            </a:r>
            <a:r>
              <a:rPr lang="zh-TW" altLang="en-US" sz="2400" b="1" smtClean="0">
                <a:solidFill>
                  <a:srgbClr val="000066"/>
                </a:solidFill>
                <a:latin typeface="微軟正黑體" panose="020B0604030504040204" pitchFamily="34" charset="-120"/>
              </a:rPr>
              <a:t>免除</a:t>
            </a:r>
            <a:r>
              <a:rPr lang="zh-TW" altLang="en-US" sz="2400" b="1">
                <a:solidFill>
                  <a:srgbClr val="000066"/>
                </a:solidFill>
                <a:latin typeface="微軟正黑體" panose="020B0604030504040204" pitchFamily="34" charset="-120"/>
              </a:rPr>
              <a:t>施工廠商對契約竣工期限所應負之全部責任。 </a:t>
            </a:r>
          </a:p>
          <a:p>
            <a:pPr marL="266700" indent="-266700" eaLnBrk="1" hangingPunct="1">
              <a:spcBef>
                <a:spcPts val="0"/>
              </a:spcBef>
              <a:spcAft>
                <a:spcPts val="0"/>
              </a:spcAft>
              <a:buClr>
                <a:srgbClr val="FF0000"/>
              </a:buClr>
              <a:buFont typeface="Wingdings" panose="05000000000000000000" pitchFamily="2" charset="2"/>
              <a:buChar char="n"/>
              <a:defRPr/>
            </a:pPr>
            <a:r>
              <a:rPr lang="zh-TW" altLang="en-US" sz="2400" b="1" smtClean="0">
                <a:solidFill>
                  <a:srgbClr val="000066"/>
                </a:solidFill>
                <a:latin typeface="微軟正黑體" panose="020B0604030504040204" pitchFamily="34" charset="-120"/>
              </a:rPr>
              <a:t>依</a:t>
            </a:r>
            <a:r>
              <a:rPr lang="zh-TW" altLang="en-US" sz="2400" b="1">
                <a:solidFill>
                  <a:srgbClr val="000066"/>
                </a:solidFill>
                <a:latin typeface="微軟正黑體" panose="020B0604030504040204" pitchFamily="34" charset="-120"/>
              </a:rPr>
              <a:t>契約約定，檢討進度資料之提送流程，完成</a:t>
            </a:r>
            <a:r>
              <a:rPr lang="zh-TW" altLang="en-US" sz="2400" b="1" smtClean="0">
                <a:solidFill>
                  <a:srgbClr val="000066"/>
                </a:solidFill>
                <a:latin typeface="微軟正黑體" panose="020B0604030504040204" pitchFamily="34" charset="-120"/>
              </a:rPr>
              <a:t>時限及</a:t>
            </a:r>
            <a:r>
              <a:rPr lang="zh-TW" altLang="en-US" sz="2400" b="1">
                <a:solidFill>
                  <a:srgbClr val="000066"/>
                </a:solidFill>
                <a:latin typeface="微軟正黑體" panose="020B0604030504040204" pitchFamily="34" charset="-120"/>
              </a:rPr>
              <a:t>優先順序</a:t>
            </a:r>
            <a:r>
              <a:rPr lang="zh-TW" altLang="en-US" sz="2400" b="1" smtClean="0">
                <a:solidFill>
                  <a:srgbClr val="000066"/>
                </a:solidFill>
                <a:latin typeface="微軟正黑體" panose="020B0604030504040204" pitchFamily="34" charset="-120"/>
              </a:rPr>
              <a:t>。</a:t>
            </a:r>
            <a:endParaRPr lang="zh-TW" altLang="en-US" sz="2400" b="1">
              <a:solidFill>
                <a:schemeClr val="tx1"/>
              </a:solidFill>
              <a:latin typeface="微軟正黑體" panose="020B0604030504040204" pitchFamily="34" charset="-120"/>
            </a:endParaRPr>
          </a:p>
        </p:txBody>
      </p:sp>
      <p:cxnSp>
        <p:nvCxnSpPr>
          <p:cNvPr id="3" name="直線接點 2"/>
          <p:cNvCxnSpPr/>
          <p:nvPr/>
        </p:nvCxnSpPr>
        <p:spPr>
          <a:xfrm>
            <a:off x="251520" y="5085184"/>
            <a:ext cx="876605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54065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146</a:t>
            </a:fld>
            <a:endParaRPr lang="en-US" altLang="zh-TW" sz="1400" smtClean="0">
              <a:solidFill>
                <a:srgbClr val="AD1F1F"/>
              </a:solidFill>
              <a:latin typeface="Times New Roman" panose="02020603050405020304" pitchFamily="18" charset="0"/>
            </a:endParaRPr>
          </a:p>
        </p:txBody>
      </p:sp>
      <p:sp>
        <p:nvSpPr>
          <p:cNvPr id="8" name="Rectangle 2">
            <a:extLst/>
          </p:cNvPr>
          <p:cNvSpPr>
            <a:spLocks noGrp="1" noChangeArrowheads="1"/>
          </p:cNvSpPr>
          <p:nvPr>
            <p:ph type="title"/>
          </p:nvPr>
        </p:nvSpPr>
        <p:spPr>
          <a:xfrm>
            <a:off x="611560" y="404664"/>
            <a:ext cx="7776864" cy="599505"/>
          </a:xfrm>
          <a:solidFill>
            <a:srgbClr val="000066"/>
          </a:solidFill>
        </p:spPr>
        <p:txBody>
          <a:bodyPr>
            <a:normAutofit/>
          </a:bodyPr>
          <a:lstStyle/>
          <a:p>
            <a:pPr algn="ctr" eaLnBrk="1" hangingPunct="1">
              <a:defRPr/>
            </a:pPr>
            <a:r>
              <a:rPr lang="zh-TW" altLang="en-US" sz="3000" b="1">
                <a:solidFill>
                  <a:schemeClr val="bg1"/>
                </a:solidFill>
                <a:effectLst/>
                <a:latin typeface="+mj-ea"/>
              </a:rPr>
              <a:t>施工階段契約約定權責分工</a:t>
            </a:r>
            <a:r>
              <a:rPr lang="zh-TW" altLang="en-US" sz="3000" b="1" smtClean="0">
                <a:solidFill>
                  <a:schemeClr val="bg1"/>
                </a:solidFill>
                <a:effectLst/>
                <a:latin typeface="+mj-ea"/>
              </a:rPr>
              <a:t>表</a:t>
            </a:r>
            <a:r>
              <a:rPr lang="en-US" altLang="zh-TW" sz="2800" b="1" smtClean="0">
                <a:solidFill>
                  <a:srgbClr val="FFFF00"/>
                </a:solidFill>
                <a:effectLst/>
                <a:latin typeface="+mj-ea"/>
              </a:rPr>
              <a:t>(</a:t>
            </a:r>
            <a:r>
              <a:rPr lang="zh-TW" altLang="en-US" sz="2800" b="1" smtClean="0">
                <a:solidFill>
                  <a:srgbClr val="FFFF00"/>
                </a:solidFill>
                <a:effectLst/>
                <a:latin typeface="+mj-ea"/>
              </a:rPr>
              <a:t>例，有</a:t>
            </a:r>
            <a:r>
              <a:rPr lang="en-US" altLang="zh-TW" sz="2800" b="1" smtClean="0">
                <a:solidFill>
                  <a:srgbClr val="FFFF00"/>
                </a:solidFill>
                <a:effectLst/>
                <a:latin typeface="+mj-ea"/>
              </a:rPr>
              <a:t>PCM)</a:t>
            </a:r>
            <a:endParaRPr lang="zh-TW" altLang="en-US" sz="2800" b="1" dirty="0">
              <a:solidFill>
                <a:srgbClr val="FFFF00"/>
              </a:solidFill>
              <a:effectLst/>
              <a:latin typeface="+mj-ea"/>
            </a:endParaRPr>
          </a:p>
        </p:txBody>
      </p:sp>
      <p:pic>
        <p:nvPicPr>
          <p:cNvPr id="3" name="圖片 2"/>
          <p:cNvPicPr>
            <a:picLocks noChangeAspect="1"/>
          </p:cNvPicPr>
          <p:nvPr/>
        </p:nvPicPr>
        <p:blipFill>
          <a:blip r:embed="rId3"/>
          <a:stretch>
            <a:fillRect/>
          </a:stretch>
        </p:blipFill>
        <p:spPr>
          <a:xfrm>
            <a:off x="323528" y="1124744"/>
            <a:ext cx="8496944" cy="5600803"/>
          </a:xfrm>
          <a:prstGeom prst="rect">
            <a:avLst/>
          </a:prstGeom>
          <a:ln>
            <a:solidFill>
              <a:srgbClr val="000066"/>
            </a:solidFill>
          </a:ln>
        </p:spPr>
      </p:pic>
      <p:pic>
        <p:nvPicPr>
          <p:cNvPr id="4" name="圖片 3"/>
          <p:cNvPicPr>
            <a:picLocks noChangeAspect="1"/>
          </p:cNvPicPr>
          <p:nvPr/>
        </p:nvPicPr>
        <p:blipFill>
          <a:blip r:embed="rId4"/>
          <a:stretch>
            <a:fillRect/>
          </a:stretch>
        </p:blipFill>
        <p:spPr>
          <a:xfrm>
            <a:off x="683568" y="1628800"/>
            <a:ext cx="8136904" cy="5086350"/>
          </a:xfrm>
          <a:prstGeom prst="rect">
            <a:avLst/>
          </a:prstGeom>
        </p:spPr>
      </p:pic>
      <p:sp>
        <p:nvSpPr>
          <p:cNvPr id="2" name="矩形 1"/>
          <p:cNvSpPr/>
          <p:nvPr/>
        </p:nvSpPr>
        <p:spPr>
          <a:xfrm>
            <a:off x="683568" y="1628800"/>
            <a:ext cx="8136904" cy="273630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125439057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147</a:t>
            </a:fld>
            <a:endParaRPr lang="en-US" altLang="zh-TW" sz="1400" smtClean="0">
              <a:solidFill>
                <a:srgbClr val="AD1F1F"/>
              </a:solidFill>
              <a:latin typeface="Times New Roman" panose="02020603050405020304" pitchFamily="18" charset="0"/>
            </a:endParaRPr>
          </a:p>
        </p:txBody>
      </p:sp>
      <p:sp>
        <p:nvSpPr>
          <p:cNvPr id="7" name="Rectangle 3"/>
          <p:cNvSpPr>
            <a:spLocks noGrp="1" noChangeArrowheads="1"/>
          </p:cNvSpPr>
          <p:nvPr>
            <p:ph sz="half" idx="1"/>
          </p:nvPr>
        </p:nvSpPr>
        <p:spPr>
          <a:xfrm>
            <a:off x="251520" y="548680"/>
            <a:ext cx="8640960" cy="6048672"/>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en-US" altLang="zh-TW" b="1" smtClean="0">
                <a:solidFill>
                  <a:srgbClr val="000066"/>
                </a:solidFill>
                <a:latin typeface="微軟正黑體" panose="020B0604030504040204" pitchFamily="34" charset="-120"/>
              </a:rPr>
              <a:t>1.3.2 </a:t>
            </a:r>
            <a:r>
              <a:rPr lang="zh-TW" altLang="en-US" b="1" u="sng">
                <a:solidFill>
                  <a:srgbClr val="000066"/>
                </a:solidFill>
                <a:uFill>
                  <a:solidFill>
                    <a:srgbClr val="C00000"/>
                  </a:solidFill>
                </a:uFill>
                <a:latin typeface="微軟正黑體" panose="020B0604030504040204" pitchFamily="34" charset="-120"/>
              </a:rPr>
              <a:t>監造單位審查及管制施工廠商之施工計畫、預定進度、趕工計畫、工期展延與其他送審案件</a:t>
            </a:r>
            <a:r>
              <a:rPr lang="zh-TW" altLang="en-US" b="1">
                <a:solidFill>
                  <a:srgbClr val="000066"/>
                </a:solidFill>
                <a:latin typeface="微軟正黑體" panose="020B0604030504040204" pitchFamily="34" charset="-120"/>
              </a:rPr>
              <a:t>，並</a:t>
            </a:r>
            <a:r>
              <a:rPr lang="zh-TW" altLang="en-US" b="1" u="sng">
                <a:solidFill>
                  <a:srgbClr val="000066"/>
                </a:solidFill>
                <a:uFill>
                  <a:solidFill>
                    <a:srgbClr val="C00000"/>
                  </a:solidFill>
                </a:uFill>
                <a:latin typeface="微軟正黑體" panose="020B0604030504040204" pitchFamily="34" charset="-120"/>
              </a:rPr>
              <a:t>依監造計畫</a:t>
            </a:r>
            <a:r>
              <a:rPr lang="zh-TW" altLang="en-US" b="1">
                <a:solidFill>
                  <a:srgbClr val="000066"/>
                </a:solidFill>
                <a:latin typeface="微軟正黑體" panose="020B0604030504040204" pitchFamily="34" charset="-120"/>
              </a:rPr>
              <a:t>所訂整體施工計畫審查重點表，</a:t>
            </a:r>
            <a:r>
              <a:rPr lang="zh-TW" altLang="en-US" b="1" u="sng">
                <a:solidFill>
                  <a:srgbClr val="000066"/>
                </a:solidFill>
                <a:uFill>
                  <a:solidFill>
                    <a:srgbClr val="C00000"/>
                  </a:solidFill>
                </a:uFill>
                <a:latin typeface="微軟正黑體" panose="020B0604030504040204" pitchFamily="34" charset="-120"/>
              </a:rPr>
              <a:t>落實審查施工廠商之進度管理</a:t>
            </a:r>
            <a:r>
              <a:rPr lang="zh-TW" altLang="en-US" b="1">
                <a:solidFill>
                  <a:srgbClr val="000066"/>
                </a:solidFill>
                <a:latin typeface="微軟正黑體" panose="020B0604030504040204" pitchFamily="34" charset="-120"/>
              </a:rPr>
              <a:t>工作項目</a:t>
            </a:r>
            <a:r>
              <a:rPr lang="zh-TW" altLang="en-US" b="1" smtClean="0">
                <a:solidFill>
                  <a:srgbClr val="000066"/>
                </a:solidFill>
                <a:latin typeface="微軟正黑體" panose="020B0604030504040204" pitchFamily="34" charset="-120"/>
              </a:rPr>
              <a:t>。</a:t>
            </a:r>
            <a:endParaRPr lang="en-US" altLang="zh-TW" b="1" smtClean="0">
              <a:solidFill>
                <a:srgbClr val="000066"/>
              </a:solidFill>
              <a:latin typeface="微軟正黑體" panose="020B0604030504040204" pitchFamily="34" charset="-120"/>
            </a:endParaRPr>
          </a:p>
          <a:p>
            <a:pPr marL="266700" indent="-266700" eaLnBrk="1" hangingPunct="1">
              <a:spcBef>
                <a:spcPts val="1200"/>
              </a:spcBef>
              <a:spcAft>
                <a:spcPts val="0"/>
              </a:spcAft>
              <a:buClr>
                <a:srgbClr val="FF0000"/>
              </a:buClr>
              <a:buFont typeface="Wingdings" panose="05000000000000000000" pitchFamily="2" charset="2"/>
              <a:buChar char="n"/>
              <a:defRPr/>
            </a:pPr>
            <a:r>
              <a:rPr lang="en-US" altLang="zh-TW" b="1" smtClean="0">
                <a:solidFill>
                  <a:srgbClr val="000066"/>
                </a:solidFill>
                <a:latin typeface="微軟正黑體" panose="020B0604030504040204" pitchFamily="34" charset="-120"/>
              </a:rPr>
              <a:t>1.3.3  </a:t>
            </a:r>
            <a:r>
              <a:rPr lang="zh-TW" altLang="en-US" b="1" u="sng">
                <a:solidFill>
                  <a:srgbClr val="006600"/>
                </a:solidFill>
                <a:uFill>
                  <a:solidFill>
                    <a:srgbClr val="C00000"/>
                  </a:solidFill>
                </a:uFill>
                <a:latin typeface="微軟正黑體" panose="020B0604030504040204" pitchFamily="34" charset="-120"/>
              </a:rPr>
              <a:t>進度資料更新</a:t>
            </a:r>
            <a:endParaRPr lang="en-US" altLang="zh-TW" b="1" u="sng">
              <a:solidFill>
                <a:srgbClr val="006600"/>
              </a:solidFill>
              <a:uFill>
                <a:solidFill>
                  <a:srgbClr val="C00000"/>
                </a:solidFill>
              </a:uFill>
              <a:latin typeface="微軟正黑體" panose="020B0604030504040204" pitchFamily="34" charset="-120"/>
            </a:endParaRPr>
          </a:p>
          <a:p>
            <a:pPr marL="266700" indent="0" eaLnBrk="1" hangingPunct="1">
              <a:spcBef>
                <a:spcPts val="0"/>
              </a:spcBef>
              <a:spcAft>
                <a:spcPts val="0"/>
              </a:spcAft>
              <a:buClr>
                <a:srgbClr val="FF0000"/>
              </a:buClr>
              <a:buNone/>
              <a:defRPr/>
            </a:pPr>
            <a:r>
              <a:rPr lang="zh-TW" altLang="en-US" b="1">
                <a:solidFill>
                  <a:srgbClr val="000066"/>
                </a:solidFill>
                <a:latin typeface="微軟正黑體" panose="020B0604030504040204" pitchFamily="34" charset="-120"/>
              </a:rPr>
              <a:t>施工廠商依契約約定，</a:t>
            </a:r>
            <a:r>
              <a:rPr lang="zh-TW" altLang="en-US" b="1" u="sng">
                <a:solidFill>
                  <a:srgbClr val="000066"/>
                </a:solidFill>
                <a:uFill>
                  <a:solidFill>
                    <a:srgbClr val="C00000"/>
                  </a:solidFill>
                </a:uFill>
                <a:latin typeface="微軟正黑體" panose="020B0604030504040204" pitchFamily="34" charset="-120"/>
              </a:rPr>
              <a:t>落實更新實際進度表</a:t>
            </a:r>
            <a:r>
              <a:rPr lang="zh-TW" altLang="en-US" b="1">
                <a:solidFill>
                  <a:srgbClr val="000066"/>
                </a:solidFill>
                <a:latin typeface="微軟正黑體" panose="020B0604030504040204" pitchFamily="34" charset="-120"/>
              </a:rPr>
              <a:t>等相關進度執行資料。 </a:t>
            </a:r>
          </a:p>
          <a:p>
            <a:pPr marL="717550" indent="-450850"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(1)</a:t>
            </a:r>
            <a:r>
              <a:rPr lang="zh-TW" altLang="en-US" b="1">
                <a:solidFill>
                  <a:srgbClr val="000066"/>
                </a:solidFill>
                <a:latin typeface="微軟正黑體" panose="020B0604030504040204" pitchFamily="34" charset="-120"/>
              </a:rPr>
              <a:t>提出估驗計價文件，依公共工程估驗付款作業程序，應包括契約約定之估驗期程之施工進度報告表。 </a:t>
            </a:r>
          </a:p>
          <a:p>
            <a:pPr marL="717550" indent="-450850"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(2)</a:t>
            </a:r>
            <a:r>
              <a:rPr lang="zh-TW" altLang="en-US" b="1">
                <a:solidFill>
                  <a:srgbClr val="000066"/>
                </a:solidFill>
                <a:latin typeface="微軟正黑體" panose="020B0604030504040204" pitchFamily="34" charset="-120"/>
              </a:rPr>
              <a:t>依契約約定，檢討施工進度問題，進行施工進度協調</a:t>
            </a:r>
            <a:r>
              <a:rPr lang="zh-TW" altLang="en-US" b="1" smtClean="0">
                <a:solidFill>
                  <a:srgbClr val="000066"/>
                </a:solidFill>
                <a:latin typeface="微軟正黑體" panose="020B0604030504040204" pitchFamily="34" charset="-120"/>
              </a:rPr>
              <a:t>。</a:t>
            </a:r>
            <a:endParaRPr lang="en-US" altLang="zh-TW" b="1" smtClean="0">
              <a:solidFill>
                <a:srgbClr val="000066"/>
              </a:solidFill>
              <a:latin typeface="微軟正黑體" panose="020B0604030504040204" pitchFamily="34" charset="-120"/>
            </a:endParaRPr>
          </a:p>
          <a:p>
            <a:pPr marL="717550" indent="-450850" eaLnBrk="1" hangingPunct="1">
              <a:spcBef>
                <a:spcPts val="0"/>
              </a:spcBef>
              <a:spcAft>
                <a:spcPts val="0"/>
              </a:spcAft>
              <a:buClr>
                <a:srgbClr val="FF0000"/>
              </a:buClr>
              <a:buNone/>
              <a:defRPr/>
            </a:pPr>
            <a:r>
              <a:rPr lang="zh-TW" altLang="en-US" b="1" u="dbl">
                <a:solidFill>
                  <a:srgbClr val="0000FF"/>
                </a:solidFill>
                <a:uFill>
                  <a:solidFill>
                    <a:srgbClr val="FF0000"/>
                  </a:solidFill>
                </a:uFill>
                <a:latin typeface="微軟正黑體" panose="020B0604030504040204" pitchFamily="34" charset="-120"/>
              </a:rPr>
              <a:t>監造單位辦理施工進度更新資料之查證及管理。</a:t>
            </a:r>
            <a:endParaRPr lang="en-US" altLang="zh-TW" b="1" u="dbl">
              <a:solidFill>
                <a:srgbClr val="0000FF"/>
              </a:solidFill>
              <a:uFill>
                <a:solidFill>
                  <a:srgbClr val="FF0000"/>
                </a:solidFill>
              </a:uFill>
              <a:latin typeface="微軟正黑體" panose="020B0604030504040204" pitchFamily="34" charset="-120"/>
            </a:endParaRPr>
          </a:p>
          <a:p>
            <a:pPr marL="266700" indent="-266700" eaLnBrk="1" hangingPunct="1">
              <a:spcBef>
                <a:spcPts val="1200"/>
              </a:spcBef>
              <a:spcAft>
                <a:spcPts val="0"/>
              </a:spcAft>
              <a:buClr>
                <a:srgbClr val="FF0000"/>
              </a:buClr>
              <a:buFont typeface="Wingdings" panose="05000000000000000000" pitchFamily="2" charset="2"/>
              <a:buChar char="n"/>
              <a:defRPr/>
            </a:pPr>
            <a:endParaRPr lang="en-US" altLang="zh-TW" b="1" smtClean="0">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335571837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148</a:t>
            </a:fld>
            <a:endParaRPr lang="en-US" altLang="zh-TW" sz="1400" smtClean="0">
              <a:solidFill>
                <a:srgbClr val="AD1F1F"/>
              </a:solidFill>
              <a:latin typeface="Times New Roman" panose="02020603050405020304" pitchFamily="18" charset="0"/>
            </a:endParaRPr>
          </a:p>
        </p:txBody>
      </p:sp>
      <p:sp>
        <p:nvSpPr>
          <p:cNvPr id="7" name="Rectangle 3"/>
          <p:cNvSpPr>
            <a:spLocks noGrp="1" noChangeArrowheads="1"/>
          </p:cNvSpPr>
          <p:nvPr>
            <p:ph sz="half" idx="1"/>
          </p:nvPr>
        </p:nvSpPr>
        <p:spPr>
          <a:xfrm>
            <a:off x="251520" y="260648"/>
            <a:ext cx="8640960" cy="6408712"/>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en-US" altLang="zh-TW" b="1" smtClean="0">
                <a:solidFill>
                  <a:srgbClr val="000066"/>
                </a:solidFill>
                <a:latin typeface="微軟正黑體" panose="020B0604030504040204" pitchFamily="34" charset="-120"/>
              </a:rPr>
              <a:t>1.3.4  </a:t>
            </a:r>
            <a:r>
              <a:rPr lang="zh-TW" altLang="en-US" b="1" u="sng">
                <a:solidFill>
                  <a:srgbClr val="006600"/>
                </a:solidFill>
                <a:uFill>
                  <a:solidFill>
                    <a:srgbClr val="C00000"/>
                  </a:solidFill>
                </a:uFill>
                <a:latin typeface="微軟正黑體" panose="020B0604030504040204" pitchFamily="34" charset="-120"/>
              </a:rPr>
              <a:t>進度資料預測</a:t>
            </a:r>
            <a:endParaRPr lang="en-US" altLang="zh-TW" b="1" u="sng">
              <a:solidFill>
                <a:srgbClr val="006600"/>
              </a:solidFill>
              <a:uFill>
                <a:solidFill>
                  <a:srgbClr val="C00000"/>
                </a:solidFill>
              </a:uFill>
              <a:latin typeface="微軟正黑體" panose="020B0604030504040204" pitchFamily="34" charset="-120"/>
            </a:endParaRPr>
          </a:p>
          <a:p>
            <a:pPr marL="266700" indent="0" eaLnBrk="1" hangingPunct="1">
              <a:spcBef>
                <a:spcPts val="0"/>
              </a:spcBef>
              <a:spcAft>
                <a:spcPts val="0"/>
              </a:spcAft>
              <a:buClr>
                <a:srgbClr val="FF0000"/>
              </a:buClr>
              <a:buNone/>
              <a:defRPr/>
            </a:pPr>
            <a:r>
              <a:rPr lang="zh-TW" altLang="en-US" b="1">
                <a:solidFill>
                  <a:srgbClr val="000066"/>
                </a:solidFill>
                <a:latin typeface="微軟正黑體" panose="020B0604030504040204" pitchFamily="34" charset="-120"/>
              </a:rPr>
              <a:t>施工廠商依契約約定，計畫未來工作之程序及時間，預測進度執行資料如蒙地卡羅法</a:t>
            </a:r>
            <a:r>
              <a:rPr lang="en-US" altLang="zh-TW" b="1">
                <a:solidFill>
                  <a:srgbClr val="000066"/>
                </a:solidFill>
                <a:latin typeface="微軟正黑體" panose="020B0604030504040204" pitchFamily="34" charset="-120"/>
              </a:rPr>
              <a:t>(Monte Carlo method)</a:t>
            </a:r>
            <a:r>
              <a:rPr lang="zh-TW" altLang="en-US" b="1">
                <a:solidFill>
                  <a:srgbClr val="000066"/>
                </a:solidFill>
                <a:latin typeface="微軟正黑體" panose="020B0604030504040204" pitchFamily="34" charset="-120"/>
              </a:rPr>
              <a:t>、計畫評核術 </a:t>
            </a:r>
            <a:r>
              <a:rPr lang="en-US" altLang="zh-TW" b="1">
                <a:solidFill>
                  <a:srgbClr val="000066"/>
                </a:solidFill>
                <a:latin typeface="微軟正黑體" panose="020B0604030504040204" pitchFamily="34" charset="-120"/>
              </a:rPr>
              <a:t>(Program Evaluation and Review Technique</a:t>
            </a:r>
            <a:r>
              <a:rPr lang="zh-TW" altLang="en-US" b="1">
                <a:solidFill>
                  <a:srgbClr val="000066"/>
                </a:solidFill>
                <a:latin typeface="微軟正黑體" panose="020B0604030504040204" pitchFamily="34" charset="-120"/>
              </a:rPr>
              <a:t>；</a:t>
            </a:r>
            <a:r>
              <a:rPr lang="en-US" altLang="zh-TW" b="1">
                <a:solidFill>
                  <a:srgbClr val="000066"/>
                </a:solidFill>
                <a:latin typeface="微軟正黑體" panose="020B0604030504040204" pitchFamily="34" charset="-120"/>
              </a:rPr>
              <a:t>PERT)</a:t>
            </a:r>
            <a:r>
              <a:rPr lang="zh-TW" altLang="en-US" b="1">
                <a:solidFill>
                  <a:srgbClr val="000066"/>
                </a:solidFill>
                <a:latin typeface="微軟正黑體" panose="020B0604030504040204" pitchFamily="34" charset="-120"/>
              </a:rPr>
              <a:t>、專家問卷法或風險評估等</a:t>
            </a:r>
            <a:r>
              <a:rPr lang="zh-TW" altLang="en-US" b="1" smtClean="0">
                <a:solidFill>
                  <a:srgbClr val="000066"/>
                </a:solidFill>
                <a:latin typeface="微軟正黑體" panose="020B0604030504040204" pitchFamily="34" charset="-120"/>
              </a:rPr>
              <a:t>。</a:t>
            </a:r>
            <a:endParaRPr lang="en-US" altLang="zh-TW" b="1">
              <a:solidFill>
                <a:srgbClr val="000066"/>
              </a:solidFill>
              <a:latin typeface="微軟正黑體" panose="020B0604030504040204" pitchFamily="34" charset="-120"/>
            </a:endParaRPr>
          </a:p>
          <a:p>
            <a:pPr marL="266700" indent="-266700" eaLnBrk="1" hangingPunct="1">
              <a:spcBef>
                <a:spcPts val="1200"/>
              </a:spcBef>
              <a:spcAft>
                <a:spcPts val="0"/>
              </a:spcAft>
              <a:buClr>
                <a:srgbClr val="FF0000"/>
              </a:buClr>
              <a:buFont typeface="Wingdings" panose="05000000000000000000" pitchFamily="2" charset="2"/>
              <a:buChar char="n"/>
              <a:defRPr/>
            </a:pPr>
            <a:r>
              <a:rPr lang="en-US" altLang="zh-TW" b="1" smtClean="0">
                <a:solidFill>
                  <a:srgbClr val="000066"/>
                </a:solidFill>
                <a:latin typeface="微軟正黑體" panose="020B0604030504040204" pitchFamily="34" charset="-120"/>
              </a:rPr>
              <a:t>1.3.5 </a:t>
            </a:r>
            <a:r>
              <a:rPr lang="zh-TW" altLang="en-US" b="1" u="sng">
                <a:solidFill>
                  <a:srgbClr val="006600"/>
                </a:solidFill>
                <a:uFill>
                  <a:solidFill>
                    <a:srgbClr val="C00000"/>
                  </a:solidFill>
                </a:uFill>
                <a:latin typeface="微軟正黑體" panose="020B0604030504040204" pitchFamily="34" charset="-120"/>
              </a:rPr>
              <a:t>進度資料修訂</a:t>
            </a:r>
            <a:endParaRPr lang="en-US" altLang="zh-TW" b="1" u="sng">
              <a:solidFill>
                <a:srgbClr val="006600"/>
              </a:solidFill>
              <a:uFill>
                <a:solidFill>
                  <a:srgbClr val="C00000"/>
                </a:solidFill>
              </a:uFill>
              <a:latin typeface="微軟正黑體" panose="020B0604030504040204" pitchFamily="34" charset="-120"/>
            </a:endParaRPr>
          </a:p>
          <a:p>
            <a:pPr marL="531813" indent="-265113" algn="just"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1.</a:t>
            </a:r>
            <a:r>
              <a:rPr lang="zh-TW" altLang="en-US" b="1">
                <a:solidFill>
                  <a:srgbClr val="000066"/>
                </a:solidFill>
                <a:latin typeface="微軟正黑體" panose="020B0604030504040204" pitchFamily="34" charset="-120"/>
              </a:rPr>
              <a:t>施工廠商依工程採購契約，如有符合契約約定</a:t>
            </a:r>
            <a:r>
              <a:rPr lang="zh-TW" altLang="en-US" b="1" smtClean="0">
                <a:solidFill>
                  <a:srgbClr val="000066"/>
                </a:solidFill>
                <a:latin typeface="微軟正黑體" panose="020B0604030504040204" pitchFamily="34" charset="-120"/>
              </a:rPr>
              <a:t>情形（</a:t>
            </a:r>
            <a:r>
              <a:rPr lang="zh-TW" altLang="en-US" b="1">
                <a:solidFill>
                  <a:srgbClr val="000066"/>
                </a:solidFill>
                <a:latin typeface="微軟正黑體" panose="020B0604030504040204" pitchFamily="34" charset="-120"/>
              </a:rPr>
              <a:t>例如</a:t>
            </a:r>
            <a:r>
              <a:rPr lang="zh-TW" altLang="en-US" b="1" u="sng">
                <a:solidFill>
                  <a:srgbClr val="000066"/>
                </a:solidFill>
                <a:uFill>
                  <a:solidFill>
                    <a:srgbClr val="C00000"/>
                  </a:solidFill>
                </a:uFill>
                <a:latin typeface="微軟正黑體" panose="020B0604030504040204" pitchFamily="34" charset="-120"/>
              </a:rPr>
              <a:t>非可歸責於施工廠商</a:t>
            </a:r>
            <a:r>
              <a:rPr lang="zh-TW" altLang="en-US" b="1">
                <a:solidFill>
                  <a:srgbClr val="000066"/>
                </a:solidFill>
                <a:latin typeface="微軟正黑體" panose="020B0604030504040204" pitchFamily="34" charset="-120"/>
              </a:rPr>
              <a:t>者），致</a:t>
            </a:r>
            <a:r>
              <a:rPr lang="zh-TW" altLang="en-US" b="1" u="sng">
                <a:solidFill>
                  <a:srgbClr val="000066"/>
                </a:solidFill>
                <a:uFill>
                  <a:solidFill>
                    <a:srgbClr val="C00000"/>
                  </a:solidFill>
                </a:uFill>
                <a:latin typeface="微軟正黑體" panose="020B0604030504040204" pitchFamily="34" charset="-120"/>
              </a:rPr>
              <a:t>影響進度規劃要徑作業</a:t>
            </a:r>
            <a:r>
              <a:rPr lang="zh-TW" altLang="en-US" b="1">
                <a:solidFill>
                  <a:srgbClr val="000066"/>
                </a:solidFill>
                <a:latin typeface="微軟正黑體" panose="020B0604030504040204" pitchFamily="34" charset="-120"/>
              </a:rPr>
              <a:t>之進行，而</a:t>
            </a:r>
            <a:r>
              <a:rPr lang="zh-TW" altLang="en-US" b="1" u="sng">
                <a:solidFill>
                  <a:srgbClr val="000066"/>
                </a:solidFill>
                <a:uFill>
                  <a:solidFill>
                    <a:srgbClr val="C00000"/>
                  </a:solidFill>
                </a:uFill>
                <a:latin typeface="微軟正黑體" panose="020B0604030504040204" pitchFamily="34" charset="-120"/>
              </a:rPr>
              <a:t>需展延工期者</a:t>
            </a:r>
            <a:r>
              <a:rPr lang="zh-TW" altLang="en-US" b="1">
                <a:solidFill>
                  <a:srgbClr val="000066"/>
                </a:solidFill>
                <a:latin typeface="微軟正黑體" panose="020B0604030504040204" pitchFamily="34" charset="-120"/>
              </a:rPr>
              <a:t>，施工廠商</a:t>
            </a:r>
            <a:r>
              <a:rPr lang="zh-TW" altLang="en-US" b="1" u="sng">
                <a:solidFill>
                  <a:srgbClr val="000066"/>
                </a:solidFill>
                <a:uFill>
                  <a:solidFill>
                    <a:srgbClr val="C00000"/>
                  </a:solidFill>
                </a:uFill>
                <a:latin typeface="微軟正黑體" panose="020B0604030504040204" pitchFamily="34" charset="-120"/>
              </a:rPr>
              <a:t>應檢具事證以書面向主辦機關提出申請</a:t>
            </a:r>
            <a:r>
              <a:rPr lang="zh-TW" altLang="en-US" b="1">
                <a:solidFill>
                  <a:srgbClr val="000066"/>
                </a:solidFill>
                <a:latin typeface="微軟正黑體" panose="020B0604030504040204" pitchFamily="34" charset="-120"/>
              </a:rPr>
              <a:t>，經主辦機關</a:t>
            </a:r>
            <a:r>
              <a:rPr lang="zh-TW" altLang="en-US" b="1" smtClean="0">
                <a:solidFill>
                  <a:srgbClr val="000066"/>
                </a:solidFill>
                <a:latin typeface="微軟正黑體" panose="020B0604030504040204" pitchFamily="34" charset="-120"/>
              </a:rPr>
              <a:t>核定後</a:t>
            </a:r>
            <a:r>
              <a:rPr lang="zh-TW" altLang="en-US" b="1">
                <a:solidFill>
                  <a:srgbClr val="000066"/>
                </a:solidFill>
                <a:latin typeface="微軟正黑體" panose="020B0604030504040204" pitchFamily="34" charset="-120"/>
              </a:rPr>
              <a:t>辦理修訂預定進度表。 </a:t>
            </a:r>
          </a:p>
          <a:p>
            <a:pPr marL="531813" indent="-265113"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2.</a:t>
            </a:r>
            <a:r>
              <a:rPr lang="zh-TW" altLang="en-US" b="1" u="dbl">
                <a:solidFill>
                  <a:srgbClr val="0000FF"/>
                </a:solidFill>
                <a:uFill>
                  <a:solidFill>
                    <a:srgbClr val="FF0000"/>
                  </a:solidFill>
                </a:uFill>
                <a:latin typeface="微軟正黑體" panose="020B0604030504040204" pitchFamily="34" charset="-120"/>
              </a:rPr>
              <a:t>監造單位辦理工期展延及修訂進度之審查及管制</a:t>
            </a:r>
            <a:r>
              <a:rPr lang="zh-TW" altLang="en-US" b="1" u="dbl" smtClean="0">
                <a:solidFill>
                  <a:srgbClr val="0000FF"/>
                </a:solidFill>
                <a:uFill>
                  <a:solidFill>
                    <a:srgbClr val="FF0000"/>
                  </a:solidFill>
                </a:uFill>
                <a:latin typeface="微軟正黑體" panose="020B0604030504040204" pitchFamily="34" charset="-120"/>
              </a:rPr>
              <a:t>事宜</a:t>
            </a:r>
            <a:r>
              <a:rPr lang="zh-TW" altLang="en-US" b="1">
                <a:solidFill>
                  <a:srgbClr val="000066"/>
                </a:solidFill>
                <a:latin typeface="微軟正黑體" panose="020B0604030504040204" pitchFamily="34" charset="-120"/>
              </a:rPr>
              <a:t>。</a:t>
            </a:r>
            <a:endParaRPr lang="en-US" altLang="zh-TW" b="1" smtClean="0">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238628042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149</a:t>
            </a:fld>
            <a:endParaRPr lang="en-US" altLang="zh-TW" sz="1400" smtClean="0">
              <a:solidFill>
                <a:srgbClr val="AD1F1F"/>
              </a:solidFill>
              <a:latin typeface="Times New Roman" panose="02020603050405020304" pitchFamily="18" charset="0"/>
            </a:endParaRPr>
          </a:p>
        </p:txBody>
      </p:sp>
      <p:sp>
        <p:nvSpPr>
          <p:cNvPr id="7" name="Rectangle 3"/>
          <p:cNvSpPr>
            <a:spLocks noGrp="1" noChangeArrowheads="1"/>
          </p:cNvSpPr>
          <p:nvPr>
            <p:ph sz="half" idx="1"/>
          </p:nvPr>
        </p:nvSpPr>
        <p:spPr>
          <a:xfrm>
            <a:off x="327711" y="332656"/>
            <a:ext cx="8640960" cy="5904656"/>
          </a:xfrm>
        </p:spPr>
        <p:txBody>
          <a:bodyPr/>
          <a:lstStyle/>
          <a:p>
            <a:pPr marL="266700" indent="-266700" eaLnBrk="1" hangingPunct="1">
              <a:spcBef>
                <a:spcPts val="1200"/>
              </a:spcBef>
              <a:spcAft>
                <a:spcPts val="0"/>
              </a:spcAft>
              <a:buClr>
                <a:srgbClr val="FF0000"/>
              </a:buClr>
              <a:buFont typeface="Wingdings" panose="05000000000000000000" pitchFamily="2" charset="2"/>
              <a:buChar char="n"/>
              <a:defRPr/>
            </a:pPr>
            <a:r>
              <a:rPr lang="en-US" altLang="zh-TW" b="1" smtClean="0">
                <a:solidFill>
                  <a:srgbClr val="000066"/>
                </a:solidFill>
                <a:latin typeface="微軟正黑體" panose="020B0604030504040204" pitchFamily="34" charset="-120"/>
              </a:rPr>
              <a:t>1.3.6 </a:t>
            </a:r>
            <a:r>
              <a:rPr lang="zh-TW" altLang="en-US" b="1" u="sng" smtClean="0">
                <a:solidFill>
                  <a:srgbClr val="006600"/>
                </a:solidFill>
                <a:uFill>
                  <a:solidFill>
                    <a:srgbClr val="FF0000"/>
                  </a:solidFill>
                </a:uFill>
                <a:latin typeface="微軟正黑體" panose="020B0604030504040204" pitchFamily="34" charset="-120"/>
              </a:rPr>
              <a:t>趕工計畫</a:t>
            </a:r>
            <a:endParaRPr lang="en-US" altLang="zh-TW" b="1" u="sng" smtClean="0">
              <a:solidFill>
                <a:srgbClr val="006600"/>
              </a:solidFill>
              <a:uFill>
                <a:solidFill>
                  <a:srgbClr val="FF0000"/>
                </a:solidFill>
              </a:uFill>
              <a:latin typeface="微軟正黑體" panose="020B0604030504040204" pitchFamily="34" charset="-120"/>
            </a:endParaRPr>
          </a:p>
          <a:p>
            <a:pPr marL="625475" indent="-358775" eaLnBrk="1" hangingPunct="1">
              <a:spcBef>
                <a:spcPts val="0"/>
              </a:spcBef>
              <a:spcAft>
                <a:spcPts val="0"/>
              </a:spcAft>
              <a:buClr>
                <a:srgbClr val="FF0000"/>
              </a:buClr>
              <a:buNone/>
              <a:defRPr/>
            </a:pPr>
            <a:r>
              <a:rPr lang="zh-TW" altLang="en-US" b="1" smtClean="0">
                <a:solidFill>
                  <a:srgbClr val="000066"/>
                </a:solidFill>
                <a:latin typeface="微軟正黑體" panose="020B0604030504040204" pitchFamily="34" charset="-120"/>
              </a:rPr>
              <a:t> </a:t>
            </a:r>
            <a:r>
              <a:rPr lang="en-US" altLang="zh-TW" b="1">
                <a:solidFill>
                  <a:srgbClr val="000066"/>
                </a:solidFill>
                <a:latin typeface="微軟正黑體" panose="020B0604030504040204" pitchFamily="34" charset="-120"/>
              </a:rPr>
              <a:t>1.</a:t>
            </a:r>
            <a:r>
              <a:rPr lang="zh-TW" altLang="en-US" b="1">
                <a:solidFill>
                  <a:srgbClr val="000066"/>
                </a:solidFill>
                <a:latin typeface="微軟正黑體" panose="020B0604030504040204" pitchFamily="34" charset="-120"/>
              </a:rPr>
              <a:t>進度未落後，</a:t>
            </a:r>
            <a:r>
              <a:rPr lang="zh-TW" altLang="en-US" b="1" u="sng">
                <a:solidFill>
                  <a:srgbClr val="006600"/>
                </a:solidFill>
                <a:uFill>
                  <a:solidFill>
                    <a:srgbClr val="C00000"/>
                  </a:solidFill>
                </a:uFill>
                <a:latin typeface="微軟正黑體" panose="020B0604030504040204" pitchFamily="34" charset="-120"/>
              </a:rPr>
              <a:t>如縮減工期</a:t>
            </a:r>
            <a:r>
              <a:rPr lang="zh-TW" altLang="en-US" b="1">
                <a:solidFill>
                  <a:srgbClr val="000066"/>
                </a:solidFill>
                <a:latin typeface="微軟正黑體" panose="020B0604030504040204" pitchFamily="34" charset="-120"/>
              </a:rPr>
              <a:t>，對工程計畫執行</a:t>
            </a:r>
            <a:r>
              <a:rPr lang="zh-TW" altLang="en-US" b="1" u="sng">
                <a:solidFill>
                  <a:srgbClr val="006600"/>
                </a:solidFill>
                <a:uFill>
                  <a:solidFill>
                    <a:srgbClr val="C00000"/>
                  </a:solidFill>
                </a:uFill>
                <a:latin typeface="微軟正黑體" panose="020B0604030504040204" pitchFamily="34" charset="-120"/>
              </a:rPr>
              <a:t>有助益或具有重大效益</a:t>
            </a:r>
            <a:r>
              <a:rPr lang="zh-TW" altLang="en-US" b="1">
                <a:solidFill>
                  <a:srgbClr val="000066"/>
                </a:solidFill>
                <a:latin typeface="微軟正黑體" panose="020B0604030504040204" pitchFamily="34" charset="-120"/>
              </a:rPr>
              <a:t>，或工程標案延後開工或進度落</a:t>
            </a:r>
            <a:r>
              <a:rPr lang="zh-TW" altLang="en-US" b="1" smtClean="0">
                <a:solidFill>
                  <a:srgbClr val="000066"/>
                </a:solidFill>
                <a:latin typeface="微軟正黑體" panose="020B0604030504040204" pitchFamily="34" charset="-120"/>
              </a:rPr>
              <a:t>後</a:t>
            </a:r>
            <a:r>
              <a:rPr lang="zh-TW" altLang="en-US" b="1" u="sng">
                <a:solidFill>
                  <a:srgbClr val="006600"/>
                </a:solidFill>
                <a:uFill>
                  <a:solidFill>
                    <a:srgbClr val="C00000"/>
                  </a:solidFill>
                </a:uFill>
                <a:latin typeface="微軟正黑體" panose="020B0604030504040204" pitchFamily="34" charset="-120"/>
              </a:rPr>
              <a:t>非屬施工廠商責任</a:t>
            </a:r>
            <a:r>
              <a:rPr lang="zh-TW" altLang="en-US" b="1">
                <a:solidFill>
                  <a:srgbClr val="000066"/>
                </a:solidFill>
                <a:latin typeface="微軟正黑體" panose="020B0604030504040204" pitchFamily="34" charset="-120"/>
              </a:rPr>
              <a:t>，其</a:t>
            </a:r>
            <a:r>
              <a:rPr lang="zh-TW" altLang="en-US" b="1" u="sng">
                <a:solidFill>
                  <a:srgbClr val="006600"/>
                </a:solidFill>
                <a:uFill>
                  <a:solidFill>
                    <a:srgbClr val="C00000"/>
                  </a:solidFill>
                </a:uFill>
                <a:latin typeface="微軟正黑體" panose="020B0604030504040204" pitchFamily="34" charset="-120"/>
              </a:rPr>
              <a:t>符合</a:t>
            </a:r>
            <a:r>
              <a:rPr lang="zh-TW" altLang="en-US" b="1" u="sng">
                <a:solidFill>
                  <a:srgbClr val="800000"/>
                </a:solidFill>
                <a:uFill>
                  <a:solidFill>
                    <a:srgbClr val="C00000"/>
                  </a:solidFill>
                </a:uFill>
                <a:latin typeface="微軟正黑體" panose="020B0604030504040204" pitchFamily="34" charset="-120"/>
              </a:rPr>
              <a:t>公共工程趕工實施要點</a:t>
            </a:r>
            <a:r>
              <a:rPr lang="zh-TW" altLang="en-US" b="1" u="sng">
                <a:solidFill>
                  <a:srgbClr val="006600"/>
                </a:solidFill>
                <a:uFill>
                  <a:solidFill>
                    <a:srgbClr val="C00000"/>
                  </a:solidFill>
                </a:uFill>
                <a:latin typeface="微軟正黑體" panose="020B0604030504040204" pitchFamily="34" charset="-120"/>
              </a:rPr>
              <a:t>所定情形者</a:t>
            </a:r>
            <a:r>
              <a:rPr lang="zh-TW" altLang="en-US" b="1">
                <a:solidFill>
                  <a:srgbClr val="000066"/>
                </a:solidFill>
                <a:latin typeface="微軟正黑體" panose="020B0604030504040204" pitchFamily="34" charset="-120"/>
              </a:rPr>
              <a:t>，主辦機關得</a:t>
            </a:r>
            <a:r>
              <a:rPr lang="zh-TW" altLang="en-US" b="1" u="sng">
                <a:solidFill>
                  <a:srgbClr val="006600"/>
                </a:solidFill>
                <a:uFill>
                  <a:solidFill>
                    <a:srgbClr val="C00000"/>
                  </a:solidFill>
                </a:uFill>
                <a:latin typeface="微軟正黑體" panose="020B0604030504040204" pitchFamily="34" charset="-120"/>
              </a:rPr>
              <a:t>檢討趕工效益</a:t>
            </a:r>
            <a:r>
              <a:rPr lang="zh-TW" altLang="en-US" b="1">
                <a:solidFill>
                  <a:srgbClr val="000066"/>
                </a:solidFill>
                <a:latin typeface="微軟正黑體" panose="020B0604030504040204" pitchFamily="34" charset="-120"/>
              </a:rPr>
              <a:t>，訂定</a:t>
            </a:r>
            <a:r>
              <a:rPr lang="zh-TW" altLang="en-US" b="1" u="sng">
                <a:solidFill>
                  <a:srgbClr val="006600"/>
                </a:solidFill>
                <a:uFill>
                  <a:solidFill>
                    <a:srgbClr val="C00000"/>
                  </a:solidFill>
                </a:uFill>
                <a:latin typeface="微軟正黑體" panose="020B0604030504040204" pitchFamily="34" charset="-120"/>
              </a:rPr>
              <a:t>趕工期限目標及方案</a:t>
            </a:r>
            <a:r>
              <a:rPr lang="zh-TW" altLang="en-US" b="1">
                <a:solidFill>
                  <a:srgbClr val="000066"/>
                </a:solidFill>
                <a:latin typeface="微軟正黑體" panose="020B0604030504040204" pitchFamily="34" charset="-120"/>
              </a:rPr>
              <a:t>。 </a:t>
            </a:r>
          </a:p>
          <a:p>
            <a:pPr marL="531813" indent="-265113" algn="just"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2.</a:t>
            </a:r>
            <a:r>
              <a:rPr lang="zh-TW" altLang="en-US" b="1">
                <a:solidFill>
                  <a:srgbClr val="000066"/>
                </a:solidFill>
                <a:latin typeface="微軟正黑體" panose="020B0604030504040204" pitchFamily="34" charset="-120"/>
              </a:rPr>
              <a:t>進度落後屬施工廠商責任者，依</a:t>
            </a:r>
            <a:r>
              <a:rPr lang="zh-TW" altLang="en-US" b="1" u="sng">
                <a:solidFill>
                  <a:srgbClr val="800000"/>
                </a:solidFill>
                <a:uFill>
                  <a:solidFill>
                    <a:srgbClr val="C00000"/>
                  </a:solidFill>
                </a:uFill>
                <a:latin typeface="微軟正黑體" panose="020B0604030504040204" pitchFamily="34" charset="-120"/>
              </a:rPr>
              <a:t>工程採購契約</a:t>
            </a:r>
            <a:r>
              <a:rPr lang="zh-TW" altLang="en-US" b="1">
                <a:solidFill>
                  <a:srgbClr val="000066"/>
                </a:solidFill>
                <a:latin typeface="微軟正黑體" panose="020B0604030504040204" pitchFamily="34" charset="-120"/>
              </a:rPr>
              <a:t>及</a:t>
            </a:r>
            <a:r>
              <a:rPr lang="zh-TW" altLang="en-US" b="1" u="sng">
                <a:solidFill>
                  <a:srgbClr val="800000"/>
                </a:solidFill>
                <a:uFill>
                  <a:solidFill>
                    <a:srgbClr val="C00000"/>
                  </a:solidFill>
                </a:uFill>
                <a:latin typeface="微軟正黑體" panose="020B0604030504040204" pitchFamily="34" charset="-120"/>
              </a:rPr>
              <a:t>公共工程廠商延誤履約進度處理要點</a:t>
            </a:r>
            <a:r>
              <a:rPr lang="zh-TW" altLang="en-US" b="1" smtClean="0">
                <a:solidFill>
                  <a:srgbClr val="000066"/>
                </a:solidFill>
                <a:latin typeface="微軟正黑體" panose="020B0604030504040204" pitchFamily="34" charset="-120"/>
              </a:rPr>
              <a:t>，實際</a:t>
            </a:r>
            <a:r>
              <a:rPr lang="zh-TW" altLang="en-US" b="1">
                <a:solidFill>
                  <a:srgbClr val="000066"/>
                </a:solidFill>
                <a:latin typeface="微軟正黑體" panose="020B0604030504040204" pitchFamily="34" charset="-120"/>
              </a:rPr>
              <a:t>進</a:t>
            </a:r>
            <a:r>
              <a:rPr lang="zh-TW" altLang="en-US" b="1" smtClean="0">
                <a:solidFill>
                  <a:srgbClr val="000066"/>
                </a:solidFill>
                <a:latin typeface="微軟正黑體" panose="020B0604030504040204" pitchFamily="34" charset="-120"/>
              </a:rPr>
              <a:t>度</a:t>
            </a:r>
            <a:r>
              <a:rPr lang="zh-TW" altLang="en-US" b="1" u="sng">
                <a:solidFill>
                  <a:srgbClr val="006600"/>
                </a:solidFill>
                <a:uFill>
                  <a:solidFill>
                    <a:srgbClr val="C00000"/>
                  </a:solidFill>
                </a:uFill>
                <a:latin typeface="微軟正黑體" panose="020B0604030504040204" pitchFamily="34" charset="-120"/>
              </a:rPr>
              <a:t>落後達</a:t>
            </a:r>
            <a:r>
              <a:rPr lang="zh-TW" altLang="en-US" b="1">
                <a:solidFill>
                  <a:srgbClr val="000066"/>
                </a:solidFill>
                <a:latin typeface="微軟正黑體" panose="020B0604030504040204" pitchFamily="34" charset="-120"/>
              </a:rPr>
              <a:t>契約</a:t>
            </a:r>
            <a:r>
              <a:rPr lang="zh-TW" altLang="en-US" b="1" u="sng">
                <a:solidFill>
                  <a:srgbClr val="006600"/>
                </a:solidFill>
                <a:uFill>
                  <a:solidFill>
                    <a:srgbClr val="C00000"/>
                  </a:solidFill>
                </a:uFill>
                <a:latin typeface="微軟正黑體" panose="020B0604030504040204" pitchFamily="34" charset="-120"/>
              </a:rPr>
              <a:t>約定幅度</a:t>
            </a:r>
            <a:r>
              <a:rPr lang="zh-TW" altLang="en-US" b="1">
                <a:solidFill>
                  <a:srgbClr val="000066"/>
                </a:solidFill>
                <a:latin typeface="微軟正黑體" panose="020B0604030504040204" pitchFamily="34" charset="-120"/>
              </a:rPr>
              <a:t>，且</a:t>
            </a:r>
            <a:r>
              <a:rPr lang="zh-TW" altLang="en-US" b="1" smtClean="0">
                <a:solidFill>
                  <a:srgbClr val="000066"/>
                </a:solidFill>
                <a:latin typeface="微軟正黑體" panose="020B0604030504040204" pitchFamily="34" charset="-120"/>
              </a:rPr>
              <a:t>經通知</a:t>
            </a:r>
            <a:r>
              <a:rPr lang="zh-TW" altLang="en-US" b="1">
                <a:solidFill>
                  <a:srgbClr val="000066"/>
                </a:solidFill>
                <a:latin typeface="微軟正黑體" panose="020B0604030504040204" pitchFamily="34" charset="-120"/>
              </a:rPr>
              <a:t>限期改善</a:t>
            </a:r>
            <a:r>
              <a:rPr lang="zh-TW" altLang="en-US" b="1" u="sng">
                <a:solidFill>
                  <a:srgbClr val="006600"/>
                </a:solidFill>
                <a:uFill>
                  <a:solidFill>
                    <a:srgbClr val="C00000"/>
                  </a:solidFill>
                </a:uFill>
                <a:latin typeface="微軟正黑體" panose="020B0604030504040204" pitchFamily="34" charset="-120"/>
              </a:rPr>
              <a:t>未積極改善</a:t>
            </a:r>
            <a:r>
              <a:rPr lang="zh-TW" altLang="en-US" b="1">
                <a:solidFill>
                  <a:srgbClr val="000066"/>
                </a:solidFill>
                <a:latin typeface="微軟正黑體" panose="020B0604030504040204" pitchFamily="34" charset="-120"/>
              </a:rPr>
              <a:t>者</a:t>
            </a:r>
            <a:r>
              <a:rPr lang="zh-TW" altLang="en-US" b="1" smtClean="0">
                <a:solidFill>
                  <a:srgbClr val="000066"/>
                </a:solidFill>
                <a:latin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rPr>
              <a:t>得暫停給付估驗計價款至情形消滅為止</a:t>
            </a:r>
            <a:r>
              <a:rPr lang="zh-TW" altLang="en-US" b="1">
                <a:solidFill>
                  <a:srgbClr val="000066"/>
                </a:solidFill>
                <a:latin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rPr>
              <a:t>但</a:t>
            </a:r>
            <a:r>
              <a:rPr lang="zh-TW" altLang="en-US" b="1">
                <a:solidFill>
                  <a:srgbClr val="000066"/>
                </a:solidFill>
                <a:latin typeface="微軟正黑體" panose="020B0604030504040204" pitchFamily="34" charset="-120"/>
              </a:rPr>
              <a:t>廠商</a:t>
            </a:r>
            <a:r>
              <a:rPr lang="zh-TW" altLang="en-US" b="1" u="sng">
                <a:solidFill>
                  <a:srgbClr val="006600"/>
                </a:solidFill>
                <a:uFill>
                  <a:solidFill>
                    <a:srgbClr val="C00000"/>
                  </a:solidFill>
                </a:uFill>
                <a:latin typeface="微軟正黑體" panose="020B0604030504040204" pitchFamily="34" charset="-120"/>
              </a:rPr>
              <a:t>如提報趕工計畫經</a:t>
            </a:r>
            <a:r>
              <a:rPr lang="zh-TW" altLang="en-US" b="1">
                <a:solidFill>
                  <a:srgbClr val="000066"/>
                </a:solidFill>
                <a:latin typeface="微軟正黑體" panose="020B0604030504040204" pitchFamily="34" charset="-120"/>
              </a:rPr>
              <a:t>機關</a:t>
            </a:r>
            <a:r>
              <a:rPr lang="zh-TW" altLang="en-US" b="1" u="sng">
                <a:solidFill>
                  <a:srgbClr val="006600"/>
                </a:solidFill>
                <a:uFill>
                  <a:solidFill>
                    <a:srgbClr val="C00000"/>
                  </a:solidFill>
                </a:uFill>
                <a:latin typeface="微軟正黑體" panose="020B0604030504040204" pitchFamily="34" charset="-120"/>
              </a:rPr>
              <a:t>核可</a:t>
            </a:r>
            <a:r>
              <a:rPr lang="zh-TW" altLang="en-US" b="1">
                <a:solidFill>
                  <a:srgbClr val="000066"/>
                </a:solidFill>
                <a:latin typeface="微軟正黑體" panose="020B0604030504040204" pitchFamily="34" charset="-120"/>
              </a:rPr>
              <a:t>並</a:t>
            </a:r>
            <a:r>
              <a:rPr lang="zh-TW" altLang="en-US" b="1" u="sng">
                <a:solidFill>
                  <a:srgbClr val="006600"/>
                </a:solidFill>
                <a:uFill>
                  <a:solidFill>
                    <a:srgbClr val="C00000"/>
                  </a:solidFill>
                </a:uFill>
                <a:latin typeface="微軟正黑體" panose="020B0604030504040204" pitchFamily="34" charset="-120"/>
              </a:rPr>
              <a:t>據以實施</a:t>
            </a:r>
            <a:r>
              <a:rPr lang="zh-TW" altLang="en-US" b="1">
                <a:solidFill>
                  <a:srgbClr val="000066"/>
                </a:solidFill>
                <a:latin typeface="微軟正黑體" panose="020B0604030504040204" pitchFamily="34" charset="-120"/>
              </a:rPr>
              <a:t>後，其進度</a:t>
            </a:r>
            <a:r>
              <a:rPr lang="zh-TW" altLang="en-US" b="1" u="sng">
                <a:solidFill>
                  <a:srgbClr val="006600"/>
                </a:solidFill>
                <a:uFill>
                  <a:solidFill>
                    <a:srgbClr val="C00000"/>
                  </a:solidFill>
                </a:uFill>
                <a:latin typeface="微軟正黑體" panose="020B0604030504040204" pitchFamily="34" charset="-120"/>
              </a:rPr>
              <a:t>落後</a:t>
            </a:r>
            <a:r>
              <a:rPr lang="zh-TW" altLang="en-US" b="1">
                <a:solidFill>
                  <a:srgbClr val="000066"/>
                </a:solidFill>
                <a:latin typeface="微軟正黑體" panose="020B0604030504040204" pitchFamily="34" charset="-120"/>
              </a:rPr>
              <a:t>情形</a:t>
            </a:r>
            <a:r>
              <a:rPr lang="zh-TW" altLang="en-US" b="1" smtClean="0">
                <a:solidFill>
                  <a:srgbClr val="000066"/>
                </a:solidFill>
                <a:latin typeface="微軟正黑體" panose="020B0604030504040204" pitchFamily="34" charset="-120"/>
              </a:rPr>
              <a:t>經認定</a:t>
            </a:r>
            <a:r>
              <a:rPr lang="zh-TW" altLang="en-US" b="1" u="sng">
                <a:solidFill>
                  <a:srgbClr val="006600"/>
                </a:solidFill>
                <a:uFill>
                  <a:solidFill>
                    <a:srgbClr val="C00000"/>
                  </a:solidFill>
                </a:uFill>
                <a:latin typeface="微軟正黑體" panose="020B0604030504040204" pitchFamily="34" charset="-120"/>
              </a:rPr>
              <a:t>已有改善</a:t>
            </a:r>
            <a:r>
              <a:rPr lang="zh-TW" altLang="en-US" b="1">
                <a:solidFill>
                  <a:srgbClr val="000066"/>
                </a:solidFill>
                <a:latin typeface="微軟正黑體" panose="020B0604030504040204" pitchFamily="34" charset="-120"/>
              </a:rPr>
              <a:t>者</a:t>
            </a:r>
            <a:r>
              <a:rPr lang="zh-TW" altLang="en-US" b="1" smtClean="0">
                <a:solidFill>
                  <a:srgbClr val="000066"/>
                </a:solidFill>
                <a:latin typeface="微軟正黑體" panose="020B0604030504040204" pitchFamily="34" charset="-120"/>
              </a:rPr>
              <a:t>，得</a:t>
            </a:r>
            <a:r>
              <a:rPr lang="zh-TW" altLang="en-US" b="1">
                <a:solidFill>
                  <a:srgbClr val="000066"/>
                </a:solidFill>
                <a:latin typeface="微軟正黑體" panose="020B0604030504040204" pitchFamily="34" charset="-120"/>
              </a:rPr>
              <a:t>恢復核發</a:t>
            </a:r>
            <a:r>
              <a:rPr lang="zh-TW" altLang="en-US" b="1" smtClean="0">
                <a:solidFill>
                  <a:srgbClr val="000066"/>
                </a:solidFill>
                <a:latin typeface="微軟正黑體" panose="020B0604030504040204" pitchFamily="34" charset="-120"/>
              </a:rPr>
              <a:t>估驗</a:t>
            </a:r>
            <a:r>
              <a:rPr lang="zh-TW" altLang="en-US" b="1">
                <a:solidFill>
                  <a:srgbClr val="000066"/>
                </a:solidFill>
                <a:latin typeface="微軟正黑體" panose="020B0604030504040204" pitchFamily="34" charset="-120"/>
              </a:rPr>
              <a:t>計價款。 </a:t>
            </a:r>
            <a:endParaRPr lang="en-US" altLang="zh-TW" b="1">
              <a:solidFill>
                <a:srgbClr val="000066"/>
              </a:solidFill>
              <a:latin typeface="微軟正黑體" panose="020B0604030504040204" pitchFamily="34" charset="-120"/>
            </a:endParaRPr>
          </a:p>
          <a:p>
            <a:pPr marL="266700" indent="0" eaLnBrk="1" hangingPunct="1">
              <a:spcBef>
                <a:spcPts val="0"/>
              </a:spcBef>
              <a:spcAft>
                <a:spcPts val="0"/>
              </a:spcAft>
              <a:buClr>
                <a:srgbClr val="FF0000"/>
              </a:buClr>
              <a:buNone/>
              <a:defRPr/>
            </a:pPr>
            <a:r>
              <a:rPr lang="en-US" altLang="zh-TW" b="1">
                <a:solidFill>
                  <a:srgbClr val="000066"/>
                </a:solidFill>
                <a:latin typeface="微軟正黑體" panose="020B0604030504040204" pitchFamily="34" charset="-120"/>
              </a:rPr>
              <a:t>3.</a:t>
            </a:r>
            <a:r>
              <a:rPr lang="zh-TW" altLang="en-US" b="1">
                <a:solidFill>
                  <a:srgbClr val="000066"/>
                </a:solidFill>
                <a:latin typeface="微軟正黑體" panose="020B0604030504040204" pitchFamily="34" charset="-120"/>
              </a:rPr>
              <a:t>監造單位辦理</a:t>
            </a:r>
            <a:r>
              <a:rPr lang="zh-TW" altLang="en-US" b="1" u="sng">
                <a:solidFill>
                  <a:srgbClr val="006600"/>
                </a:solidFill>
                <a:uFill>
                  <a:solidFill>
                    <a:srgbClr val="C00000"/>
                  </a:solidFill>
                </a:uFill>
                <a:latin typeface="微軟正黑體" panose="020B0604030504040204" pitchFamily="34" charset="-120"/>
              </a:rPr>
              <a:t>審查及管制</a:t>
            </a:r>
            <a:r>
              <a:rPr lang="zh-TW" altLang="en-US" b="1">
                <a:solidFill>
                  <a:srgbClr val="000066"/>
                </a:solidFill>
                <a:latin typeface="微軟正黑體" panose="020B0604030504040204" pitchFamily="34" charset="-120"/>
              </a:rPr>
              <a:t>趕工計畫（含趕工進</a:t>
            </a:r>
            <a:r>
              <a:rPr lang="zh-TW" altLang="en-US" b="1" smtClean="0">
                <a:solidFill>
                  <a:srgbClr val="000066"/>
                </a:solidFill>
                <a:latin typeface="微軟正黑體" panose="020B0604030504040204" pitchFamily="34" charset="-120"/>
              </a:rPr>
              <a:t>度）。</a:t>
            </a:r>
            <a:endParaRPr lang="zh-TW" altLang="en-US"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85182055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150</a:t>
            </a:fld>
            <a:endParaRPr lang="en-US" altLang="zh-TW" sz="1400" smtClean="0">
              <a:solidFill>
                <a:srgbClr val="AD1F1F"/>
              </a:solidFill>
              <a:latin typeface="Times New Roman" panose="02020603050405020304" pitchFamily="18" charset="0"/>
            </a:endParaRPr>
          </a:p>
        </p:txBody>
      </p:sp>
      <p:sp>
        <p:nvSpPr>
          <p:cNvPr id="7" name="Rectangle 3"/>
          <p:cNvSpPr>
            <a:spLocks noGrp="1" noChangeArrowheads="1"/>
          </p:cNvSpPr>
          <p:nvPr>
            <p:ph sz="half" idx="1"/>
          </p:nvPr>
        </p:nvSpPr>
        <p:spPr>
          <a:xfrm>
            <a:off x="323528" y="764704"/>
            <a:ext cx="8564769" cy="2088232"/>
          </a:xfrm>
        </p:spPr>
        <p:txBody>
          <a:bodyPr/>
          <a:lstStyle/>
          <a:p>
            <a:pPr marL="266700" indent="-266700" algn="just" eaLnBrk="1" hangingPunct="1">
              <a:spcBef>
                <a:spcPts val="1200"/>
              </a:spcBef>
              <a:spcAft>
                <a:spcPts val="0"/>
              </a:spcAft>
              <a:buClr>
                <a:srgbClr val="FF0000"/>
              </a:buClr>
              <a:buFont typeface="Wingdings" panose="05000000000000000000" pitchFamily="2" charset="2"/>
              <a:buChar char="n"/>
              <a:defRPr/>
            </a:pPr>
            <a:r>
              <a:rPr lang="en-US" altLang="zh-TW" sz="3000" b="1" smtClean="0">
                <a:solidFill>
                  <a:srgbClr val="000066"/>
                </a:solidFill>
                <a:latin typeface="微軟正黑體" panose="020B0604030504040204" pitchFamily="34" charset="-120"/>
              </a:rPr>
              <a:t>1.3.7 </a:t>
            </a:r>
            <a:r>
              <a:rPr lang="zh-TW" altLang="en-US" sz="3000" b="1" u="sng">
                <a:solidFill>
                  <a:srgbClr val="006600"/>
                </a:solidFill>
                <a:uFill>
                  <a:solidFill>
                    <a:srgbClr val="C00000"/>
                  </a:solidFill>
                </a:uFill>
                <a:latin typeface="微軟正黑體" panose="020B0604030504040204" pitchFamily="34" charset="-120"/>
              </a:rPr>
              <a:t>專案管理</a:t>
            </a:r>
            <a:r>
              <a:rPr lang="zh-TW" altLang="en-US" sz="3000" b="1">
                <a:solidFill>
                  <a:srgbClr val="000066"/>
                </a:solidFill>
                <a:latin typeface="微軟正黑體" panose="020B0604030504040204" pitchFamily="34" charset="-120"/>
              </a:rPr>
              <a:t>單位</a:t>
            </a:r>
            <a:r>
              <a:rPr lang="zh-TW" altLang="en-US" sz="3000" b="1" u="sng">
                <a:solidFill>
                  <a:srgbClr val="006600"/>
                </a:solidFill>
                <a:uFill>
                  <a:solidFill>
                    <a:srgbClr val="C00000"/>
                  </a:solidFill>
                </a:uFill>
                <a:latin typeface="微軟正黑體" panose="020B0604030504040204" pitchFamily="34" charset="-120"/>
              </a:rPr>
              <a:t>審定</a:t>
            </a:r>
            <a:r>
              <a:rPr lang="zh-TW" altLang="en-US" sz="3000" b="1">
                <a:solidFill>
                  <a:srgbClr val="000066"/>
                </a:solidFill>
                <a:latin typeface="微軟正黑體" panose="020B0604030504040204" pitchFamily="34" charset="-120"/>
              </a:rPr>
              <a:t>進度資料、更新、預測、工期展</a:t>
            </a:r>
            <a:r>
              <a:rPr lang="zh-TW" altLang="en-US" sz="3000" b="1" smtClean="0">
                <a:solidFill>
                  <a:srgbClr val="000066"/>
                </a:solidFill>
                <a:latin typeface="微軟正黑體" panose="020B0604030504040204" pitchFamily="34" charset="-120"/>
              </a:rPr>
              <a:t>延、修訂及趕工計畫。 </a:t>
            </a:r>
            <a:endParaRPr lang="zh-TW" altLang="en-US" sz="3000" b="1">
              <a:solidFill>
                <a:srgbClr val="000066"/>
              </a:solidFill>
              <a:latin typeface="微軟正黑體" panose="020B0604030504040204" pitchFamily="34" charset="-120"/>
            </a:endParaRPr>
          </a:p>
          <a:p>
            <a:pPr marL="266700" indent="-266700" algn="just" eaLnBrk="1" hangingPunct="1">
              <a:spcBef>
                <a:spcPts val="1200"/>
              </a:spcBef>
              <a:spcAft>
                <a:spcPts val="0"/>
              </a:spcAft>
              <a:buClr>
                <a:srgbClr val="FF0000"/>
              </a:buClr>
              <a:buFont typeface="Wingdings" panose="05000000000000000000" pitchFamily="2" charset="2"/>
              <a:buChar char="n"/>
              <a:defRPr/>
            </a:pPr>
            <a:r>
              <a:rPr lang="en-US" altLang="zh-TW" sz="3000" b="1" smtClean="0">
                <a:solidFill>
                  <a:srgbClr val="000066"/>
                </a:solidFill>
                <a:latin typeface="微軟正黑體" panose="020B0604030504040204" pitchFamily="34" charset="-120"/>
              </a:rPr>
              <a:t>1.3.8 </a:t>
            </a:r>
            <a:r>
              <a:rPr lang="zh-TW" altLang="en-US" sz="3000" b="1" u="sng">
                <a:solidFill>
                  <a:srgbClr val="006600"/>
                </a:solidFill>
                <a:uFill>
                  <a:solidFill>
                    <a:srgbClr val="C00000"/>
                  </a:solidFill>
                </a:uFill>
                <a:latin typeface="微軟正黑體" panose="020B0604030504040204" pitchFamily="34" charset="-120"/>
              </a:rPr>
              <a:t>主辦機關核定</a:t>
            </a:r>
            <a:r>
              <a:rPr lang="zh-TW" altLang="en-US" sz="3000" b="1">
                <a:solidFill>
                  <a:srgbClr val="000066"/>
                </a:solidFill>
                <a:latin typeface="微軟正黑體" panose="020B0604030504040204" pitchFamily="34" charset="-120"/>
              </a:rPr>
              <a:t>進度資</a:t>
            </a:r>
            <a:r>
              <a:rPr lang="zh-TW" altLang="en-US" sz="3000" b="1" smtClean="0">
                <a:solidFill>
                  <a:srgbClr val="000066"/>
                </a:solidFill>
                <a:latin typeface="微軟正黑體" panose="020B0604030504040204" pitchFamily="34" charset="-120"/>
              </a:rPr>
              <a:t>料</a:t>
            </a:r>
            <a:r>
              <a:rPr lang="zh-TW" altLang="en-US" sz="3000" b="1">
                <a:solidFill>
                  <a:srgbClr val="000066"/>
                </a:solidFill>
                <a:latin typeface="微軟正黑體" panose="020B0604030504040204" pitchFamily="34" charset="-120"/>
              </a:rPr>
              <a:t>、更新、</a:t>
            </a:r>
            <a:r>
              <a:rPr lang="zh-TW" altLang="en-US" sz="3000" b="1" smtClean="0">
                <a:solidFill>
                  <a:srgbClr val="000066"/>
                </a:solidFill>
                <a:latin typeface="微軟正黑體" panose="020B0604030504040204" pitchFamily="34" charset="-120"/>
              </a:rPr>
              <a:t>預測</a:t>
            </a:r>
            <a:r>
              <a:rPr lang="zh-TW" altLang="en-US" sz="3000" b="1">
                <a:solidFill>
                  <a:srgbClr val="000066"/>
                </a:solidFill>
                <a:latin typeface="微軟正黑體" panose="020B0604030504040204" pitchFamily="34" charset="-120"/>
              </a:rPr>
              <a:t>、</a:t>
            </a:r>
            <a:r>
              <a:rPr lang="zh-TW" altLang="en-US" sz="3000" b="1" smtClean="0">
                <a:solidFill>
                  <a:srgbClr val="000066"/>
                </a:solidFill>
                <a:latin typeface="微軟正黑體" panose="020B0604030504040204" pitchFamily="34" charset="-120"/>
              </a:rPr>
              <a:t>工期展延</a:t>
            </a:r>
            <a:r>
              <a:rPr lang="zh-TW" altLang="en-US" sz="3000" b="1">
                <a:solidFill>
                  <a:srgbClr val="000066"/>
                </a:solidFill>
                <a:latin typeface="微軟正黑體" panose="020B0604030504040204" pitchFamily="34" charset="-120"/>
              </a:rPr>
              <a:t>、修訂及趕工計畫</a:t>
            </a:r>
            <a:r>
              <a:rPr lang="zh-TW" altLang="en-US" sz="3000" b="1" smtClean="0">
                <a:solidFill>
                  <a:srgbClr val="000066"/>
                </a:solidFill>
                <a:latin typeface="微軟正黑體" panose="020B0604030504040204" pitchFamily="34" charset="-120"/>
              </a:rPr>
              <a:t>。</a:t>
            </a:r>
            <a:endParaRPr lang="zh-TW" altLang="en-US" sz="3000" b="1">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300945976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151</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403648" y="2276872"/>
            <a:ext cx="6552728" cy="158417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smtClean="0">
                <a:solidFill>
                  <a:srgbClr val="000099"/>
                </a:solidFill>
                <a:latin typeface="微軟正黑體" panose="020B0604030504040204" pitchFamily="34" charset="-120"/>
              </a:rPr>
              <a:t>1.4  </a:t>
            </a:r>
            <a:r>
              <a:rPr lang="zh-TW" altLang="en-US" sz="3600" b="1" smtClean="0">
                <a:solidFill>
                  <a:srgbClr val="000099"/>
                </a:solidFill>
                <a:latin typeface="微軟正黑體" panose="020B0604030504040204" pitchFamily="34" charset="-120"/>
              </a:rPr>
              <a:t>廠商</a:t>
            </a:r>
            <a:r>
              <a:rPr lang="zh-TW" altLang="en-US" sz="3600" b="1">
                <a:solidFill>
                  <a:srgbClr val="000099"/>
                </a:solidFill>
                <a:latin typeface="微軟正黑體" panose="020B0604030504040204" pitchFamily="34" charset="-120"/>
              </a:rPr>
              <a:t>延誤履約</a:t>
            </a:r>
            <a:r>
              <a:rPr lang="zh-TW" altLang="en-US" sz="3600" b="1" smtClean="0">
                <a:solidFill>
                  <a:srgbClr val="000099"/>
                </a:solidFill>
                <a:latin typeface="微軟正黑體" panose="020B0604030504040204" pitchFamily="34" charset="-120"/>
              </a:rPr>
              <a:t>進度之處置</a:t>
            </a:r>
          </a:p>
        </p:txBody>
      </p:sp>
    </p:spTree>
    <p:extLst>
      <p:ext uri="{BB962C8B-B14F-4D97-AF65-F5344CB8AC3E}">
        <p14:creationId xmlns:p14="http://schemas.microsoft.com/office/powerpoint/2010/main" val="145003027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5769037"/>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600" b="1">
                <a:solidFill>
                  <a:srgbClr val="C00000"/>
                </a:solidFill>
                <a:latin typeface="微軟正黑體" panose="020B0604030504040204" pitchFamily="34" charset="-120"/>
                <a:ea typeface="微軟正黑體" panose="020B0604030504040204" pitchFamily="34" charset="-120"/>
              </a:rPr>
              <a:t>二</a:t>
            </a:r>
            <a:r>
              <a:rPr lang="zh-TW" altLang="en-US" sz="2600" b="1" smtClean="0">
                <a:solidFill>
                  <a:srgbClr val="C00000"/>
                </a:solidFill>
                <a:latin typeface="微軟正黑體" panose="020B0604030504040204" pitchFamily="34" charset="-120"/>
                <a:ea typeface="微軟正黑體" panose="020B0604030504040204" pitchFamily="34" charset="-120"/>
              </a:rPr>
              <a:t>、</a:t>
            </a:r>
            <a:r>
              <a:rPr lang="zh-TW" altLang="en-US" sz="2600" b="1" smtClean="0">
                <a:solidFill>
                  <a:srgbClr val="000099"/>
                </a:solidFill>
                <a:latin typeface="微軟正黑體" panose="020B0604030504040204" pitchFamily="34" charset="-120"/>
                <a:ea typeface="微軟正黑體" panose="020B0604030504040204" pitchFamily="34" charset="-120"/>
              </a:rPr>
              <a:t>本</a:t>
            </a:r>
            <a:r>
              <a:rPr lang="zh-TW" altLang="en-US" sz="2600" b="1">
                <a:solidFill>
                  <a:srgbClr val="000099"/>
                </a:solidFill>
                <a:latin typeface="微軟正黑體" panose="020B0604030504040204" pitchFamily="34" charset="-120"/>
                <a:ea typeface="微軟正黑體" panose="020B0604030504040204" pitchFamily="34" charset="-120"/>
              </a:rPr>
              <a:t>要點所稱</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廠商延誤履約進度</a:t>
            </a:r>
            <a:r>
              <a:rPr lang="zh-TW" altLang="en-US" sz="2600" b="1">
                <a:solidFill>
                  <a:srgbClr val="000099"/>
                </a:solidFill>
                <a:latin typeface="微軟正黑體" panose="020B0604030504040204" pitchFamily="34" charset="-120"/>
                <a:ea typeface="微軟正黑體" panose="020B0604030504040204" pitchFamily="34" charset="-120"/>
              </a:rPr>
              <a:t>案件，</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依契約</a:t>
            </a:r>
            <a:r>
              <a:rPr lang="zh-TW" altLang="en-US" sz="2600" b="1">
                <a:solidFill>
                  <a:srgbClr val="000099"/>
                </a:solidFill>
                <a:latin typeface="微軟正黑體" panose="020B0604030504040204" pitchFamily="34" charset="-120"/>
                <a:ea typeface="微軟正黑體" panose="020B0604030504040204" pitchFamily="34" charset="-120"/>
              </a:rPr>
              <a:t>文件之規定</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認定</a:t>
            </a:r>
            <a:r>
              <a:rPr lang="zh-TW" altLang="en-US" sz="2600" b="1">
                <a:solidFill>
                  <a:srgbClr val="000099"/>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契約</a:t>
            </a:r>
            <a:r>
              <a:rPr lang="zh-TW" altLang="en-US" sz="2600" b="1">
                <a:solidFill>
                  <a:srgbClr val="000099"/>
                </a:solidFill>
                <a:latin typeface="微軟正黑體" panose="020B0604030504040204" pitchFamily="34" charset="-120"/>
                <a:ea typeface="微軟正黑體" panose="020B0604030504040204" pitchFamily="34" charset="-120"/>
              </a:rPr>
              <a:t>文件</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未規定者</a:t>
            </a:r>
            <a:r>
              <a:rPr lang="zh-TW" altLang="en-US" sz="2600" b="1">
                <a:solidFill>
                  <a:srgbClr val="000099"/>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為</a:t>
            </a:r>
            <a:r>
              <a:rPr lang="zh-TW" altLang="en-US" sz="2600" b="1">
                <a:solidFill>
                  <a:srgbClr val="000099"/>
                </a:solidFill>
                <a:latin typeface="微軟正黑體" panose="020B0604030504040204" pitchFamily="34" charset="-120"/>
                <a:ea typeface="微軟正黑體" panose="020B0604030504040204" pitchFamily="34" charset="-120"/>
              </a:rPr>
              <a:t>公共工程</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因可歸責於廠商之事由，致施工進度</a:t>
            </a:r>
            <a:r>
              <a:rPr lang="zh-TW" altLang="en-US" sz="2600" b="1" u="sng">
                <a:solidFill>
                  <a:srgbClr val="0000FF"/>
                </a:solidFill>
                <a:uFill>
                  <a:solidFill>
                    <a:srgbClr val="C00000"/>
                  </a:solidFill>
                </a:uFill>
                <a:latin typeface="微軟正黑體" panose="020B0604030504040204" pitchFamily="34" charset="-120"/>
                <a:ea typeface="微軟正黑體" panose="020B0604030504040204" pitchFamily="34" charset="-120"/>
              </a:rPr>
              <a:t>落後百分之五以上</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者</a:t>
            </a:r>
            <a:r>
              <a:rPr lang="zh-TW" altLang="en-US" sz="2600" b="1">
                <a:solidFill>
                  <a:srgbClr val="000099"/>
                </a:solidFill>
                <a:latin typeface="微軟正黑體" panose="020B0604030504040204" pitchFamily="34" charset="-120"/>
                <a:ea typeface="微軟正黑體" panose="020B0604030504040204" pitchFamily="34" charset="-120"/>
              </a:rPr>
              <a:t>。</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、機關</a:t>
            </a:r>
            <a:r>
              <a:rPr lang="zh-TW" altLang="en-US" sz="2600" b="1" u="sng">
                <a:solidFill>
                  <a:srgbClr val="000099"/>
                </a:solidFill>
                <a:uFill>
                  <a:solidFill>
                    <a:srgbClr val="C00000"/>
                  </a:solidFill>
                </a:uFill>
                <a:latin typeface="微軟正黑體" panose="020B0604030504040204" pitchFamily="34" charset="-120"/>
                <a:ea typeface="微軟正黑體" panose="020B0604030504040204" pitchFamily="34" charset="-120"/>
              </a:rPr>
              <a:t>處理廠商延誤履約進度</a:t>
            </a:r>
            <a:r>
              <a:rPr lang="zh-TW" altLang="en-US" sz="2600" b="1">
                <a:solidFill>
                  <a:srgbClr val="000099"/>
                </a:solidFill>
                <a:latin typeface="微軟正黑體" panose="020B0604030504040204" pitchFamily="34" charset="-120"/>
                <a:ea typeface="微軟正黑體" panose="020B0604030504040204" pitchFamily="34" charset="-120"/>
              </a:rPr>
              <a:t>案件，得視機關與廠商所訂契約</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以下簡稱契約</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smtClean="0">
                <a:solidFill>
                  <a:srgbClr val="000099"/>
                </a:solidFill>
                <a:latin typeface="微軟正黑體" panose="020B0604030504040204" pitchFamily="34" charset="-120"/>
                <a:ea typeface="微軟正黑體" panose="020B0604030504040204" pitchFamily="34" charset="-120"/>
              </a:rPr>
              <a:t>之規定</a:t>
            </a:r>
            <a:r>
              <a:rPr lang="zh-TW" altLang="en-US" sz="2600" b="1">
                <a:solidFill>
                  <a:srgbClr val="000099"/>
                </a:solidFill>
                <a:latin typeface="微軟正黑體" panose="020B0604030504040204" pitchFamily="34" charset="-120"/>
                <a:ea typeface="微軟正黑體" panose="020B0604030504040204" pitchFamily="34" charset="-120"/>
              </a:rPr>
              <a:t>及廠商履約情形，</a:t>
            </a:r>
            <a:r>
              <a:rPr lang="zh-TW" altLang="en-US" sz="2600" b="1" u="sng">
                <a:solidFill>
                  <a:srgbClr val="000099"/>
                </a:solidFill>
                <a:uFill>
                  <a:solidFill>
                    <a:srgbClr val="C00000"/>
                  </a:solidFill>
                </a:uFill>
                <a:latin typeface="微軟正黑體" panose="020B0604030504040204" pitchFamily="34" charset="-120"/>
                <a:ea typeface="微軟正黑體" panose="020B0604030504040204" pitchFamily="34" charset="-120"/>
              </a:rPr>
              <a:t>依下列方式之一處理</a:t>
            </a:r>
            <a:r>
              <a:rPr lang="zh-TW" altLang="en-US" sz="2600" b="1">
                <a:solidFill>
                  <a:srgbClr val="000099"/>
                </a:solidFill>
                <a:latin typeface="微軟正黑體" panose="020B0604030504040204" pitchFamily="34" charset="-120"/>
                <a:ea typeface="微軟正黑體" panose="020B0604030504040204" pitchFamily="34" charset="-120"/>
              </a:rPr>
              <a:t>：</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a:t>
            </a:r>
            <a:r>
              <a:rPr lang="zh-TW" altLang="en-US" sz="2600" b="1" smtClean="0">
                <a:solidFill>
                  <a:srgbClr val="000099"/>
                </a:solidFill>
                <a:latin typeface="微軟正黑體" panose="020B0604030504040204" pitchFamily="34" charset="-120"/>
                <a:ea typeface="微軟正黑體" panose="020B0604030504040204" pitchFamily="34" charset="-120"/>
              </a:rPr>
              <a:t>）通知</a:t>
            </a:r>
            <a:r>
              <a:rPr lang="zh-TW" altLang="en-US" sz="2600" b="1">
                <a:solidFill>
                  <a:srgbClr val="000099"/>
                </a:solidFill>
                <a:latin typeface="微軟正黑體" panose="020B0604030504040204" pitchFamily="34" charset="-120"/>
                <a:ea typeface="微軟正黑體" panose="020B0604030504040204" pitchFamily="34" charset="-120"/>
              </a:rPr>
              <a:t>廠商限期改善。</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）通知</a:t>
            </a:r>
            <a:r>
              <a:rPr lang="zh-TW" altLang="en-US" sz="2600" b="1">
                <a:solidFill>
                  <a:srgbClr val="000099"/>
                </a:solidFill>
                <a:latin typeface="微軟正黑體" panose="020B0604030504040204" pitchFamily="34" charset="-120"/>
                <a:ea typeface="微軟正黑體" panose="020B0604030504040204" pitchFamily="34" charset="-120"/>
              </a:rPr>
              <a:t>連帶保證廠商履約。</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）以</a:t>
            </a:r>
            <a:r>
              <a:rPr lang="zh-TW" altLang="en-US" sz="2600" b="1">
                <a:solidFill>
                  <a:srgbClr val="000099"/>
                </a:solidFill>
                <a:latin typeface="微軟正黑體" panose="020B0604030504040204" pitchFamily="34" charset="-120"/>
                <a:ea typeface="微軟正黑體" panose="020B0604030504040204" pitchFamily="34" charset="-120"/>
              </a:rPr>
              <a:t>監督付款方式，由分包廠商繼續施工。</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（四</a:t>
            </a:r>
            <a:r>
              <a:rPr lang="zh-TW" altLang="en-US" sz="2600" b="1" smtClean="0">
                <a:solidFill>
                  <a:srgbClr val="000099"/>
                </a:solidFill>
                <a:latin typeface="微軟正黑體" panose="020B0604030504040204" pitchFamily="34" charset="-120"/>
                <a:ea typeface="微軟正黑體" panose="020B0604030504040204" pitchFamily="34" charset="-120"/>
              </a:rPr>
              <a:t>）終止</a:t>
            </a:r>
            <a:r>
              <a:rPr lang="zh-TW" altLang="en-US" sz="2600" b="1">
                <a:solidFill>
                  <a:srgbClr val="000099"/>
                </a:solidFill>
                <a:latin typeface="微軟正黑體" panose="020B0604030504040204" pitchFamily="34" charset="-120"/>
                <a:ea typeface="微軟正黑體" panose="020B0604030504040204" pitchFamily="34" charset="-120"/>
              </a:rPr>
              <a:t>或解除契約，重行招標。</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（五</a:t>
            </a:r>
            <a:r>
              <a:rPr lang="zh-TW" altLang="en-US" sz="2600" b="1" smtClean="0">
                <a:solidFill>
                  <a:srgbClr val="000099"/>
                </a:solidFill>
                <a:latin typeface="微軟正黑體" panose="020B0604030504040204" pitchFamily="34" charset="-120"/>
                <a:ea typeface="微軟正黑體" panose="020B0604030504040204" pitchFamily="34" charset="-120"/>
              </a:rPr>
              <a:t>）其他</a:t>
            </a:r>
            <a:r>
              <a:rPr lang="zh-TW" altLang="en-US" sz="2600" b="1">
                <a:solidFill>
                  <a:srgbClr val="000099"/>
                </a:solidFill>
                <a:latin typeface="微軟正黑體" panose="020B0604030504040204" pitchFamily="34" charset="-120"/>
                <a:ea typeface="微軟正黑體" panose="020B0604030504040204" pitchFamily="34" charset="-120"/>
              </a:rPr>
              <a:t>經機關認定並訂明於契約之方式</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0" indent="0" algn="just" eaLnBrk="1" hangingPunct="1">
              <a:spcBef>
                <a:spcPts val="1200"/>
              </a:spcBef>
              <a:spcAft>
                <a:spcPts val="0"/>
              </a:spcAft>
              <a:buSzPct val="70000"/>
              <a:defRPr/>
            </a:pPr>
            <a:r>
              <a:rPr kumimoji="0" lang="zh-TW" altLang="en-US" b="1">
                <a:solidFill>
                  <a:srgbClr val="000066"/>
                </a:solidFill>
                <a:latin typeface="微軟正黑體" panose="020B0604030504040204" pitchFamily="34" charset="-120"/>
                <a:ea typeface="微軟正黑體" panose="020B0604030504040204" pitchFamily="34" charset="-120"/>
              </a:rPr>
              <a:t>「公共工程廠商延誤履約進度處理要點」</a:t>
            </a:r>
            <a:r>
              <a:rPr kumimoji="0" lang="zh-TW" altLang="en-US" b="1">
                <a:solidFill>
                  <a:srgbClr val="C00000"/>
                </a:solidFill>
                <a:latin typeface="微軟正黑體" panose="020B0604030504040204" pitchFamily="34" charset="-120"/>
                <a:ea typeface="微軟正黑體" panose="020B0604030504040204" pitchFamily="34" charset="-120"/>
              </a:rPr>
              <a:t>下載路徑</a:t>
            </a:r>
            <a:r>
              <a:rPr kumimoji="0" lang="zh-TW" altLang="en-US" b="1">
                <a:solidFill>
                  <a:srgbClr val="000066"/>
                </a:solidFill>
                <a:latin typeface="微軟正黑體" panose="020B0604030504040204" pitchFamily="34" charset="-120"/>
                <a:ea typeface="微軟正黑體" panose="020B0604030504040204" pitchFamily="34" charset="-120"/>
              </a:rPr>
              <a:t>：</a:t>
            </a:r>
            <a:endParaRPr kumimoji="0" lang="en-US" altLang="zh-TW" b="1">
              <a:solidFill>
                <a:srgbClr val="000066"/>
              </a:solidFill>
              <a:latin typeface="微軟正黑體" panose="020B0604030504040204" pitchFamily="34" charset="-120"/>
              <a:ea typeface="微軟正黑體" panose="020B0604030504040204" pitchFamily="34" charset="-120"/>
            </a:endParaRPr>
          </a:p>
          <a:p>
            <a:pPr marL="0" indent="0" algn="just" eaLnBrk="1" hangingPunct="1">
              <a:spcBef>
                <a:spcPts val="0"/>
              </a:spcBef>
              <a:spcAft>
                <a:spcPts val="0"/>
              </a:spcAft>
              <a:buSzPct val="70000"/>
              <a:defRPr/>
            </a:pPr>
            <a:r>
              <a:rPr kumimoji="0" lang="zh-TW" altLang="en-US" b="1">
                <a:solidFill>
                  <a:srgbClr val="0000FF"/>
                </a:solidFill>
                <a:latin typeface="微軟正黑體" panose="020B0604030504040204" pitchFamily="34" charset="-120"/>
                <a:ea typeface="微軟正黑體" panose="020B0604030504040204" pitchFamily="34" charset="-120"/>
              </a:rPr>
              <a:t>工程會首頁</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工程管理</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工程管理相關規定</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行政規則</a:t>
            </a:r>
            <a:r>
              <a:rPr kumimoji="0" lang="en-US" altLang="zh-TW" b="1">
                <a:solidFill>
                  <a:srgbClr val="0000FF"/>
                </a:solidFill>
                <a:latin typeface="微軟正黑體" panose="020B0604030504040204" pitchFamily="34" charset="-120"/>
                <a:ea typeface="微軟正黑體" panose="020B0604030504040204" pitchFamily="34" charset="-120"/>
              </a:rPr>
              <a:t>/91.11.18 </a:t>
            </a:r>
            <a:r>
              <a:rPr kumimoji="0" lang="zh-TW" altLang="en-US" b="1">
                <a:solidFill>
                  <a:srgbClr val="0000FF"/>
                </a:solidFill>
                <a:latin typeface="微軟正黑體" panose="020B0604030504040204" pitchFamily="34" charset="-120"/>
                <a:ea typeface="微軟正黑體" panose="020B0604030504040204" pitchFamily="34" charset="-120"/>
              </a:rPr>
              <a:t>公共工程廠商延誤履約進度處理</a:t>
            </a:r>
            <a:r>
              <a:rPr kumimoji="0" lang="zh-TW" altLang="en-US" b="1" smtClean="0">
                <a:solidFill>
                  <a:srgbClr val="0000FF"/>
                </a:solidFill>
                <a:latin typeface="微軟正黑體" panose="020B0604030504040204" pitchFamily="34" charset="-120"/>
                <a:ea typeface="微軟正黑體" panose="020B0604030504040204" pitchFamily="34" charset="-120"/>
              </a:rPr>
              <a:t>要點</a:t>
            </a:r>
            <a:endParaRPr lang="zh-TW" altLang="en-US" sz="2600" b="1" dirty="0">
              <a:solidFill>
                <a:srgbClr val="0000FF"/>
              </a:solidFill>
              <a:latin typeface="微軟正黑體" panose="020B0604030504040204" pitchFamily="34" charset="-120"/>
              <a:ea typeface="微軟正黑體" panose="020B0604030504040204" pitchFamily="34" charset="-120"/>
            </a:endParaRPr>
          </a:p>
        </p:txBody>
      </p:sp>
      <p:sp>
        <p:nvSpPr>
          <p:cNvPr id="98306" name="Rectangle 2"/>
          <p:cNvSpPr>
            <a:spLocks noChangeArrowheads="1"/>
          </p:cNvSpPr>
          <p:nvPr/>
        </p:nvSpPr>
        <p:spPr bwMode="auto">
          <a:xfrm>
            <a:off x="2783997" y="216113"/>
            <a:ext cx="3576699" cy="6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prstClr val="black"/>
                </a:solidFill>
                <a:latin typeface="微軟正黑體" panose="020B0604030504040204" pitchFamily="34" charset="-120"/>
                <a:ea typeface="微軟正黑體" panose="020B0604030504040204" pitchFamily="34" charset="-120"/>
              </a:rPr>
              <a:t>公共工程廠商延誤履約進度</a:t>
            </a:r>
            <a:r>
              <a:rPr kumimoji="0" lang="zh-TW" altLang="en-US" sz="3000" b="1" smtClean="0">
                <a:solidFill>
                  <a:prstClr val="black"/>
                </a:solidFill>
                <a:latin typeface="微軟正黑體" panose="020B0604030504040204" pitchFamily="34" charset="-120"/>
                <a:ea typeface="微軟正黑體" panose="020B0604030504040204" pitchFamily="34" charset="-120"/>
              </a:rPr>
              <a:t>處理要點</a:t>
            </a:r>
            <a:endParaRPr kumimoji="0" lang="zh-TW" altLang="en-US" sz="3000" b="1">
              <a:solidFill>
                <a:prstClr val="black"/>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152</a:t>
            </a:fld>
            <a:endParaRPr lang="en-US" altLang="zh-TW" sz="1800">
              <a:solidFill>
                <a:srgbClr val="080808"/>
              </a:solidFill>
            </a:endParaRPr>
          </a:p>
        </p:txBody>
      </p:sp>
      <p:sp>
        <p:nvSpPr>
          <p:cNvPr id="5" name="Rectangle 2"/>
          <p:cNvSpPr>
            <a:spLocks noChangeArrowheads="1"/>
          </p:cNvSpPr>
          <p:nvPr/>
        </p:nvSpPr>
        <p:spPr bwMode="auto">
          <a:xfrm>
            <a:off x="6012160" y="116632"/>
            <a:ext cx="3027006"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smtClean="0">
                <a:solidFill>
                  <a:srgbClr val="800000"/>
                </a:solidFill>
                <a:latin typeface="微軟正黑體" panose="020B0604030504040204" pitchFamily="34" charset="-120"/>
                <a:ea typeface="微軟正黑體" panose="020B0604030504040204" pitchFamily="34" charset="-120"/>
              </a:rPr>
              <a:t>91.11.18</a:t>
            </a:r>
            <a:r>
              <a:rPr kumimoji="0" lang="zh-TW" altLang="en-US" sz="2200" b="1">
                <a:solidFill>
                  <a:srgbClr val="800000"/>
                </a:solidFill>
                <a:latin typeface="微軟正黑體" panose="020B0604030504040204" pitchFamily="34" charset="-120"/>
                <a:ea typeface="微軟正黑體" panose="020B0604030504040204" pitchFamily="34" charset="-120"/>
              </a:rPr>
              <a:t>行政院院臺工</a:t>
            </a:r>
            <a:r>
              <a:rPr kumimoji="0" lang="zh-TW" altLang="en-US" sz="2200" b="1" smtClean="0">
                <a:solidFill>
                  <a:srgbClr val="800000"/>
                </a:solidFill>
                <a:latin typeface="微軟正黑體" panose="020B0604030504040204" pitchFamily="34" charset="-120"/>
                <a:ea typeface="微軟正黑體" panose="020B0604030504040204" pitchFamily="34" charset="-120"/>
              </a:rPr>
              <a:t>字第</a:t>
            </a:r>
            <a:r>
              <a:rPr kumimoji="0" lang="en-US" altLang="zh-TW" sz="2200" b="1" smtClean="0">
                <a:solidFill>
                  <a:srgbClr val="800000"/>
                </a:solidFill>
                <a:latin typeface="微軟正黑體" panose="020B0604030504040204" pitchFamily="34" charset="-120"/>
                <a:ea typeface="微軟正黑體" panose="020B0604030504040204" pitchFamily="34" charset="-120"/>
              </a:rPr>
              <a:t>0910046387</a:t>
            </a:r>
            <a:r>
              <a:rPr kumimoji="0" lang="zh-TW" altLang="en-US" sz="2200" b="1" smtClean="0">
                <a:solidFill>
                  <a:srgbClr val="800000"/>
                </a:solidFill>
                <a:latin typeface="微軟正黑體" panose="020B0604030504040204" pitchFamily="34" charset="-120"/>
                <a:ea typeface="微軟正黑體" panose="020B0604030504040204" pitchFamily="34" charset="-120"/>
              </a:rPr>
              <a:t>號</a:t>
            </a:r>
            <a:r>
              <a:rPr kumimoji="0" lang="zh-TW" altLang="en-US" sz="2200" b="1">
                <a:solidFill>
                  <a:srgbClr val="800000"/>
                </a:solidFill>
                <a:latin typeface="微軟正黑體" panose="020B0604030504040204" pitchFamily="34" charset="-120"/>
                <a:ea typeface="微軟正黑體" panose="020B0604030504040204" pitchFamily="34" charset="-120"/>
              </a:rPr>
              <a:t>函</a:t>
            </a:r>
          </a:p>
        </p:txBody>
      </p:sp>
    </p:spTree>
    <p:extLst>
      <p:ext uri="{BB962C8B-B14F-4D97-AF65-F5344CB8AC3E}">
        <p14:creationId xmlns:p14="http://schemas.microsoft.com/office/powerpoint/2010/main" val="16067392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980728"/>
            <a:ext cx="8641655" cy="5256584"/>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四、</a:t>
            </a:r>
            <a:r>
              <a:rPr lang="zh-TW" altLang="en-US" sz="2800" b="1">
                <a:solidFill>
                  <a:srgbClr val="000099"/>
                </a:solidFill>
                <a:latin typeface="微軟正黑體" panose="020B0604030504040204" pitchFamily="34" charset="-120"/>
                <a:ea typeface="微軟正黑體" panose="020B0604030504040204" pitchFamily="34" charset="-120"/>
              </a:rPr>
              <a:t>機關</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為前點處理方式</a:t>
            </a:r>
            <a:r>
              <a:rPr lang="zh-TW" altLang="en-US" sz="2800" b="1">
                <a:solidFill>
                  <a:srgbClr val="000099"/>
                </a:solidFill>
                <a:latin typeface="微軟正黑體" panose="020B0604030504040204" pitchFamily="34" charset="-120"/>
                <a:ea typeface="微軟正黑體" panose="020B0604030504040204" pitchFamily="34" charset="-120"/>
              </a:rPr>
              <a:t>之決定或採擇，</a:t>
            </a:r>
            <a:r>
              <a:rPr lang="zh-TW" altLang="en-US" sz="2800" b="1" u="sng">
                <a:solidFill>
                  <a:srgbClr val="C00000"/>
                </a:solidFill>
                <a:uFill>
                  <a:solidFill>
                    <a:srgbClr val="C00000"/>
                  </a:solidFill>
                </a:uFill>
                <a:latin typeface="微軟正黑體" panose="020B0604030504040204" pitchFamily="34" charset="-120"/>
                <a:ea typeface="微軟正黑體" panose="020B0604030504040204" pitchFamily="34" charset="-120"/>
              </a:rPr>
              <a:t>應</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就下列事項綜合評估</a:t>
            </a:r>
            <a:r>
              <a:rPr lang="zh-TW" altLang="en-US" sz="2800" b="1">
                <a:solidFill>
                  <a:srgbClr val="000099"/>
                </a:solidFill>
                <a:latin typeface="微軟正黑體" panose="020B0604030504040204" pitchFamily="34" charset="-120"/>
                <a:ea typeface="微軟正黑體" panose="020B0604030504040204" pitchFamily="34" charset="-120"/>
              </a:rPr>
              <a:t>：</a:t>
            </a:r>
          </a:p>
          <a:p>
            <a:pPr marL="358775" lvl="2" indent="-358775" algn="just" eaLnBrk="1" hangingPunct="1">
              <a:spcBef>
                <a:spcPts val="0"/>
              </a:spcBef>
              <a:buClr>
                <a:srgbClr val="0000FF"/>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（一</a:t>
            </a:r>
            <a:r>
              <a:rPr lang="zh-TW" altLang="en-US" sz="2800" b="1">
                <a:solidFill>
                  <a:srgbClr val="000099"/>
                </a:solidFill>
                <a:latin typeface="微軟正黑體" panose="020B0604030504040204" pitchFamily="34" charset="-120"/>
                <a:ea typeface="微軟正黑體" panose="020B0604030504040204" pitchFamily="34" charset="-120"/>
              </a:rPr>
              <a:t>）當時工程之進展情形。</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（二</a:t>
            </a:r>
            <a:r>
              <a:rPr lang="zh-TW" altLang="en-US" sz="2800" b="1" smtClean="0">
                <a:solidFill>
                  <a:srgbClr val="000099"/>
                </a:solidFill>
                <a:latin typeface="微軟正黑體" panose="020B0604030504040204" pitchFamily="34" charset="-120"/>
                <a:ea typeface="微軟正黑體" panose="020B0604030504040204" pitchFamily="34" charset="-120"/>
              </a:rPr>
              <a:t>）該</a:t>
            </a:r>
            <a:r>
              <a:rPr lang="zh-TW" altLang="en-US" sz="2800" b="1">
                <a:solidFill>
                  <a:srgbClr val="000099"/>
                </a:solidFill>
                <a:latin typeface="微軟正黑體" panose="020B0604030504040204" pitchFamily="34" charset="-120"/>
                <a:ea typeface="微軟正黑體" panose="020B0604030504040204" pitchFamily="34" charset="-120"/>
              </a:rPr>
              <a:t>工程對整體或後續工程可能產生之影響。</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（三</a:t>
            </a:r>
            <a:r>
              <a:rPr lang="zh-TW" altLang="en-US" sz="2800" b="1" smtClean="0">
                <a:solidFill>
                  <a:srgbClr val="000099"/>
                </a:solidFill>
                <a:latin typeface="微軟正黑體" panose="020B0604030504040204" pitchFamily="34" charset="-120"/>
                <a:ea typeface="微軟正黑體" panose="020B0604030504040204" pitchFamily="34" charset="-120"/>
              </a:rPr>
              <a:t>）該</a:t>
            </a:r>
            <a:r>
              <a:rPr lang="zh-TW" altLang="en-US" sz="2800" b="1">
                <a:solidFill>
                  <a:srgbClr val="000099"/>
                </a:solidFill>
                <a:latin typeface="微軟正黑體" panose="020B0604030504040204" pitchFamily="34" charset="-120"/>
                <a:ea typeface="微軟正黑體" panose="020B0604030504040204" pitchFamily="34" charset="-120"/>
              </a:rPr>
              <a:t>工程之急迫性。</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（四</a:t>
            </a:r>
            <a:r>
              <a:rPr lang="zh-TW" altLang="en-US" sz="2800" b="1" smtClean="0">
                <a:solidFill>
                  <a:srgbClr val="000099"/>
                </a:solidFill>
                <a:latin typeface="微軟正黑體" panose="020B0604030504040204" pitchFamily="34" charset="-120"/>
                <a:ea typeface="微軟正黑體" panose="020B0604030504040204" pitchFamily="34" charset="-120"/>
              </a:rPr>
              <a:t>）廠商</a:t>
            </a:r>
            <a:r>
              <a:rPr lang="zh-TW" altLang="en-US" sz="2800" b="1">
                <a:solidFill>
                  <a:srgbClr val="000099"/>
                </a:solidFill>
                <a:latin typeface="微軟正黑體" panose="020B0604030504040204" pitchFamily="34" charset="-120"/>
                <a:ea typeface="微軟正黑體" panose="020B0604030504040204" pitchFamily="34" charset="-120"/>
              </a:rPr>
              <a:t>之履約能力及意願。</a:t>
            </a:r>
          </a:p>
          <a:p>
            <a:pPr marL="1076325" lvl="2" indent="-107632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（五</a:t>
            </a:r>
            <a:r>
              <a:rPr lang="zh-TW" altLang="en-US" sz="2800" b="1" smtClean="0">
                <a:solidFill>
                  <a:srgbClr val="000099"/>
                </a:solidFill>
                <a:latin typeface="微軟正黑體" panose="020B0604030504040204" pitchFamily="34" charset="-120"/>
                <a:ea typeface="微軟正黑體" panose="020B0604030504040204" pitchFamily="34" charset="-120"/>
              </a:rPr>
              <a:t>）</a:t>
            </a:r>
            <a:r>
              <a:rPr lang="zh-TW" altLang="en-US" sz="2800" b="1" spc="-100" smtClean="0">
                <a:solidFill>
                  <a:srgbClr val="000099"/>
                </a:solidFill>
                <a:latin typeface="微軟正黑體" panose="020B0604030504040204" pitchFamily="34" charset="-120"/>
                <a:ea typeface="微軟正黑體" panose="020B0604030504040204" pitchFamily="34" charset="-120"/>
              </a:rPr>
              <a:t>機關</a:t>
            </a:r>
            <a:r>
              <a:rPr lang="zh-TW" altLang="en-US" sz="2800" b="1" spc="-100">
                <a:solidFill>
                  <a:srgbClr val="000099"/>
                </a:solidFill>
                <a:latin typeface="微軟正黑體" panose="020B0604030504040204" pitchFamily="34" charset="-120"/>
                <a:ea typeface="微軟正黑體" panose="020B0604030504040204" pitchFamily="34" charset="-120"/>
              </a:rPr>
              <a:t>所掌握之未付工程款、保留款及履約保證金等額度。</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（六</a:t>
            </a:r>
            <a:r>
              <a:rPr lang="zh-TW" altLang="en-US" sz="2800" b="1" smtClean="0">
                <a:solidFill>
                  <a:srgbClr val="000099"/>
                </a:solidFill>
                <a:latin typeface="微軟正黑體" panose="020B0604030504040204" pitchFamily="34" charset="-120"/>
                <a:ea typeface="微軟正黑體" panose="020B0604030504040204" pitchFamily="34" charset="-120"/>
              </a:rPr>
              <a:t>）處理</a:t>
            </a:r>
            <a:r>
              <a:rPr lang="zh-TW" altLang="en-US" sz="2800" b="1">
                <a:solidFill>
                  <a:srgbClr val="000099"/>
                </a:solidFill>
                <a:latin typeface="微軟正黑體" panose="020B0604030504040204" pitchFamily="34" charset="-120"/>
                <a:ea typeface="微軟正黑體" panose="020B0604030504040204" pitchFamily="34" charset="-120"/>
              </a:rPr>
              <a:t>所需時間及額外成本多寡。</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（七</a:t>
            </a:r>
            <a:r>
              <a:rPr lang="zh-TW" altLang="en-US" sz="2800" b="1" smtClean="0">
                <a:solidFill>
                  <a:srgbClr val="000099"/>
                </a:solidFill>
                <a:latin typeface="微軟正黑體" panose="020B0604030504040204" pitchFamily="34" charset="-120"/>
                <a:ea typeface="微軟正黑體" panose="020B0604030504040204" pitchFamily="34" charset="-120"/>
              </a:rPr>
              <a:t>）可能</a:t>
            </a:r>
            <a:r>
              <a:rPr lang="zh-TW" altLang="en-US" sz="2800" b="1">
                <a:solidFill>
                  <a:srgbClr val="000099"/>
                </a:solidFill>
                <a:latin typeface="微軟正黑體" panose="020B0604030504040204" pitchFamily="34" charset="-120"/>
                <a:ea typeface="微軟正黑體" panose="020B0604030504040204" pitchFamily="34" charset="-120"/>
              </a:rPr>
              <a:t>造成問題之複雜程度及發生糾紛之可能性</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0"/>
              </a:spcBef>
              <a:buClr>
                <a:srgbClr val="0000FF"/>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a:t>
            </a:r>
            <a:r>
              <a:rPr lang="zh-TW" altLang="en-US" sz="2800" b="1">
                <a:solidFill>
                  <a:srgbClr val="000099"/>
                </a:solidFill>
                <a:latin typeface="微軟正黑體" panose="020B0604030504040204" pitchFamily="34" charset="-120"/>
                <a:ea typeface="微軟正黑體" panose="020B0604030504040204" pitchFamily="34" charset="-120"/>
              </a:rPr>
              <a:t>八</a:t>
            </a:r>
            <a:r>
              <a:rPr lang="zh-TW" altLang="en-US" sz="2800" b="1" smtClean="0">
                <a:solidFill>
                  <a:srgbClr val="000099"/>
                </a:solidFill>
                <a:latin typeface="微軟正黑體" panose="020B0604030504040204" pitchFamily="34" charset="-120"/>
                <a:ea typeface="微軟正黑體" panose="020B0604030504040204" pitchFamily="34" charset="-120"/>
              </a:rPr>
              <a:t>）與</a:t>
            </a:r>
            <a:r>
              <a:rPr lang="zh-TW" altLang="en-US" sz="2800" b="1">
                <a:solidFill>
                  <a:srgbClr val="000099"/>
                </a:solidFill>
                <a:latin typeface="微軟正黑體" panose="020B0604030504040204" pitchFamily="34" charset="-120"/>
                <a:ea typeface="微軟正黑體" panose="020B0604030504040204" pitchFamily="34" charset="-120"/>
              </a:rPr>
              <a:t>公共利益之相關性。</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（九</a:t>
            </a:r>
            <a:r>
              <a:rPr lang="zh-TW" altLang="en-US" sz="2800" b="1" smtClean="0">
                <a:solidFill>
                  <a:srgbClr val="000099"/>
                </a:solidFill>
                <a:latin typeface="微軟正黑體" panose="020B0604030504040204" pitchFamily="34" charset="-120"/>
                <a:ea typeface="微軟正黑體" panose="020B0604030504040204" pitchFamily="34" charset="-120"/>
              </a:rPr>
              <a:t>）其他</a:t>
            </a:r>
            <a:r>
              <a:rPr lang="zh-TW" altLang="en-US" sz="2800" b="1">
                <a:solidFill>
                  <a:srgbClr val="000099"/>
                </a:solidFill>
                <a:latin typeface="微軟正黑體" panose="020B0604030504040204" pitchFamily="34" charset="-120"/>
                <a:ea typeface="微軟正黑體" panose="020B0604030504040204" pitchFamily="34" charset="-120"/>
              </a:rPr>
              <a:t>特殊考量事項</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smtClean="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153</a:t>
            </a:fld>
            <a:endParaRPr lang="en-US" altLang="zh-TW" sz="1800">
              <a:solidFill>
                <a:srgbClr val="080808"/>
              </a:solidFill>
            </a:endParaRPr>
          </a:p>
        </p:txBody>
      </p:sp>
    </p:spTree>
    <p:extLst>
      <p:ext uri="{BB962C8B-B14F-4D97-AF65-F5344CB8AC3E}">
        <p14:creationId xmlns:p14="http://schemas.microsoft.com/office/powerpoint/2010/main" val="1198160916"/>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692696"/>
            <a:ext cx="8641655" cy="4032448"/>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五、廠商</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延誤履約</a:t>
            </a:r>
            <a:r>
              <a:rPr lang="zh-TW" altLang="en-US" sz="2800" b="1">
                <a:solidFill>
                  <a:srgbClr val="000099"/>
                </a:solidFill>
                <a:latin typeface="微軟正黑體" panose="020B0604030504040204" pitchFamily="34" charset="-120"/>
                <a:ea typeface="微軟正黑體" panose="020B0604030504040204" pitchFamily="34" charset="-120"/>
              </a:rPr>
              <a:t>進度案件，契約訂有予以廠商限期改善規定者，</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a:t>
            </a:r>
            <a:r>
              <a:rPr lang="zh-TW" altLang="en-US" sz="2800" b="1">
                <a:solidFill>
                  <a:srgbClr val="000099"/>
                </a:solidFill>
                <a:latin typeface="微軟正黑體" panose="020B0604030504040204" pitchFamily="34" charset="-120"/>
                <a:ea typeface="微軟正黑體" panose="020B0604030504040204" pitchFamily="34" charset="-120"/>
              </a:rPr>
              <a:t>依契約規定</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通知廠商限期改善</a:t>
            </a:r>
            <a:r>
              <a:rPr lang="zh-TW" altLang="en-US" sz="2800" b="1">
                <a:solidFill>
                  <a:srgbClr val="000099"/>
                </a:solidFill>
                <a:latin typeface="微軟正黑體" panose="020B0604030504040204" pitchFamily="34" charset="-120"/>
                <a:ea typeface="微軟正黑體" panose="020B0604030504040204" pitchFamily="34" charset="-120"/>
              </a:rPr>
              <a:t>；契約訂</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有連帶保證廠商者</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並通知連帶保證廠商</a:t>
            </a:r>
            <a:r>
              <a:rPr lang="zh-TW" altLang="en-US" sz="2800" b="1">
                <a:solidFill>
                  <a:srgbClr val="000099"/>
                </a:solidFill>
                <a:latin typeface="微軟正黑體" panose="020B0604030504040204" pitchFamily="34" charset="-120"/>
                <a:ea typeface="微軟正黑體" panose="020B0604030504040204" pitchFamily="34" charset="-120"/>
              </a:rPr>
              <a:t>。</a:t>
            </a:r>
          </a:p>
          <a:p>
            <a:pPr marL="358775" lvl="2" indent="0"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如因可歸責於廠商之事由，致進度落後達一定程度，且</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經通知限期改善後未積極改善者</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得</a:t>
            </a:r>
            <a:r>
              <a:rPr lang="zh-TW" altLang="en-US" sz="2800" b="1">
                <a:solidFill>
                  <a:srgbClr val="000099"/>
                </a:solidFill>
                <a:latin typeface="微軟正黑體" panose="020B0604030504040204" pitchFamily="34" charset="-120"/>
                <a:ea typeface="微軟正黑體" panose="020B0604030504040204" pitchFamily="34" charset="-120"/>
              </a:rPr>
              <a:t>依契約規定</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暫停核發估驗計價款</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smtClean="0">
              <a:solidFill>
                <a:srgbClr val="000099"/>
              </a:solidFill>
              <a:latin typeface="微軟正黑體" panose="020B0604030504040204" pitchFamily="34" charset="-120"/>
              <a:ea typeface="微軟正黑體" panose="020B0604030504040204" pitchFamily="34" charset="-120"/>
            </a:endParaRPr>
          </a:p>
          <a:p>
            <a:pPr marL="358775" lvl="2" indent="0" algn="just" eaLnBrk="1" hangingPunct="1">
              <a:spcBef>
                <a:spcPts val="0"/>
              </a:spcBef>
              <a:buClr>
                <a:srgbClr val="0000FF"/>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前項</a:t>
            </a:r>
            <a:r>
              <a:rPr lang="zh-TW" altLang="en-US" sz="2800" b="1">
                <a:solidFill>
                  <a:srgbClr val="000099"/>
                </a:solidFill>
                <a:latin typeface="微軟正黑體" panose="020B0604030504040204" pitchFamily="34" charset="-120"/>
                <a:ea typeface="微軟正黑體" panose="020B0604030504040204" pitchFamily="34" charset="-120"/>
              </a:rPr>
              <a:t>情形，</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如廠商提報趕工計畫</a:t>
            </a:r>
            <a:r>
              <a:rPr lang="zh-TW" altLang="en-US" sz="2800" b="1">
                <a:solidFill>
                  <a:srgbClr val="000099"/>
                </a:solidFill>
                <a:latin typeface="微軟正黑體" panose="020B0604030504040204" pitchFamily="34" charset="-120"/>
                <a:ea typeface="微軟正黑體" panose="020B0604030504040204" pitchFamily="34" charset="-120"/>
              </a:rPr>
              <a:t>經機關核可並據以實施後，其進度落後情形經機關認定已</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有改善者</a:t>
            </a:r>
            <a:r>
              <a:rPr lang="zh-TW" altLang="en-US" sz="2800" b="1" smtClean="0">
                <a:solidFill>
                  <a:srgbClr val="000099"/>
                </a:solidFill>
                <a:latin typeface="微軟正黑體" panose="020B0604030504040204" pitchFamily="34" charset="-120"/>
                <a:ea typeface="微軟正黑體" panose="020B0604030504040204" pitchFamily="34" charset="-120"/>
              </a:rPr>
              <a:t>，</a:t>
            </a:r>
            <a:r>
              <a:rPr lang="zh-TW" altLang="en-US" sz="28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得</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恢復核發估驗計價款</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zh-TW" altLang="en-US" sz="2800" b="1"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154</a:t>
            </a:fld>
            <a:endParaRPr lang="en-US" altLang="zh-TW" sz="1800">
              <a:solidFill>
                <a:srgbClr val="080808"/>
              </a:solidFill>
            </a:endParaRPr>
          </a:p>
        </p:txBody>
      </p:sp>
    </p:spTree>
    <p:extLst>
      <p:ext uri="{BB962C8B-B14F-4D97-AF65-F5344CB8AC3E}">
        <p14:creationId xmlns:p14="http://schemas.microsoft.com/office/powerpoint/2010/main" val="105347165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155</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547664" y="2420888"/>
            <a:ext cx="6264696" cy="158417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smtClean="0">
                <a:solidFill>
                  <a:srgbClr val="C00000"/>
                </a:solidFill>
                <a:latin typeface="微軟正黑體" panose="020B0604030504040204" pitchFamily="34" charset="-120"/>
              </a:rPr>
              <a:t>1.4.1</a:t>
            </a:r>
            <a:r>
              <a:rPr lang="en-US" altLang="zh-TW" sz="3600" b="1" smtClean="0">
                <a:solidFill>
                  <a:srgbClr val="000099"/>
                </a:solidFill>
                <a:latin typeface="微軟正黑體" panose="020B0604030504040204" pitchFamily="34" charset="-120"/>
              </a:rPr>
              <a:t>  </a:t>
            </a:r>
            <a:r>
              <a:rPr lang="zh-TW" altLang="en-US" sz="3600" b="1" smtClean="0">
                <a:solidFill>
                  <a:srgbClr val="000099"/>
                </a:solidFill>
                <a:latin typeface="微軟正黑體" panose="020B0604030504040204" pitchFamily="34" charset="-120"/>
              </a:rPr>
              <a:t>倘有連帶保證廠商之處置原則</a:t>
            </a:r>
          </a:p>
        </p:txBody>
      </p:sp>
    </p:spTree>
    <p:extLst>
      <p:ext uri="{BB962C8B-B14F-4D97-AF65-F5344CB8AC3E}">
        <p14:creationId xmlns:p14="http://schemas.microsoft.com/office/powerpoint/2010/main" val="190075816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4716301"/>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800" b="1">
                <a:solidFill>
                  <a:srgbClr val="C00000"/>
                </a:solidFill>
                <a:latin typeface="微軟正黑體" panose="020B0604030504040204" pitchFamily="34" charset="-120"/>
                <a:ea typeface="微軟正黑體" panose="020B0604030504040204" pitchFamily="34" charset="-120"/>
              </a:rPr>
              <a:t>六、</a:t>
            </a:r>
            <a:r>
              <a:rPr lang="zh-TW" altLang="en-US" sz="2800" b="1">
                <a:solidFill>
                  <a:srgbClr val="000099"/>
                </a:solidFill>
                <a:latin typeface="微軟正黑體" panose="020B0604030504040204" pitchFamily="34" charset="-120"/>
                <a:ea typeface="微軟正黑體" panose="020B0604030504040204" pitchFamily="34" charset="-120"/>
              </a:rPr>
              <a:t>契約訂有連帶保證廠商者</a:t>
            </a:r>
            <a:r>
              <a:rPr lang="zh-TW" altLang="en-US" sz="2800" b="1" smtClean="0">
                <a:solidFill>
                  <a:srgbClr val="000099"/>
                </a:solidFill>
                <a:latin typeface="微軟正黑體" panose="020B0604030504040204" pitchFamily="34" charset="-120"/>
                <a:ea typeface="微軟正黑體" panose="020B0604030504040204" pitchFamily="34" charset="-120"/>
              </a:rPr>
              <a:t>，除</a:t>
            </a:r>
            <a:r>
              <a:rPr lang="zh-TW" altLang="en-US" sz="2800" b="1">
                <a:solidFill>
                  <a:srgbClr val="000099"/>
                </a:solidFill>
                <a:latin typeface="微軟正黑體" panose="020B0604030504040204" pitchFamily="34" charset="-120"/>
                <a:ea typeface="微軟正黑體" panose="020B0604030504040204" pitchFamily="34" charset="-120"/>
              </a:rPr>
              <a:t>應依</a:t>
            </a:r>
            <a:r>
              <a:rPr lang="zh-TW" altLang="en-US" sz="2800" b="1" u="sng" smtClean="0">
                <a:solidFill>
                  <a:srgbClr val="0000FF"/>
                </a:solidFill>
                <a:uFill>
                  <a:solidFill>
                    <a:srgbClr val="C00000"/>
                  </a:solidFill>
                </a:uFill>
                <a:latin typeface="微軟正黑體" panose="020B0604030504040204" pitchFamily="34" charset="-120"/>
                <a:ea typeface="微軟正黑體" panose="020B0604030504040204" pitchFamily="34" charset="-120"/>
              </a:rPr>
              <a:t>押保辦法</a:t>
            </a:r>
            <a:r>
              <a:rPr lang="zh-TW" altLang="en-US" sz="2800" b="1" smtClean="0">
                <a:solidFill>
                  <a:srgbClr val="000099"/>
                </a:solidFill>
                <a:latin typeface="微軟正黑體" panose="020B0604030504040204" pitchFamily="34" charset="-120"/>
                <a:ea typeface="微軟正黑體" panose="020B0604030504040204" pitchFamily="34" charset="-120"/>
              </a:rPr>
              <a:t>第</a:t>
            </a:r>
            <a:r>
              <a:rPr lang="en-US" altLang="zh-TW" sz="2800" b="1" smtClean="0">
                <a:solidFill>
                  <a:srgbClr val="000099"/>
                </a:solidFill>
                <a:latin typeface="微軟正黑體" panose="020B0604030504040204" pitchFamily="34" charset="-120"/>
                <a:ea typeface="微軟正黑體" panose="020B0604030504040204" pitchFamily="34" charset="-120"/>
              </a:rPr>
              <a:t>33</a:t>
            </a:r>
            <a:r>
              <a:rPr lang="zh-TW" altLang="en-US" sz="2800" b="1" smtClean="0">
                <a:solidFill>
                  <a:srgbClr val="000099"/>
                </a:solidFill>
                <a:latin typeface="微軟正黑體" panose="020B0604030504040204" pitchFamily="34" charset="-120"/>
                <a:ea typeface="微軟正黑體" panose="020B0604030504040204" pitchFamily="34" charset="-120"/>
              </a:rPr>
              <a:t>條之</a:t>
            </a:r>
            <a:r>
              <a:rPr lang="en-US" altLang="zh-TW" sz="2800" b="1" smtClean="0">
                <a:solidFill>
                  <a:srgbClr val="000099"/>
                </a:solidFill>
                <a:latin typeface="微軟正黑體" panose="020B0604030504040204" pitchFamily="34" charset="-120"/>
                <a:ea typeface="微軟正黑體" panose="020B0604030504040204" pitchFamily="34" charset="-120"/>
              </a:rPr>
              <a:t>3</a:t>
            </a:r>
            <a:r>
              <a:rPr lang="zh-TW" altLang="en-US" sz="2800" b="1" smtClean="0">
                <a:solidFill>
                  <a:srgbClr val="000099"/>
                </a:solidFill>
                <a:latin typeface="微軟正黑體" panose="020B0604030504040204" pitchFamily="34" charset="-120"/>
                <a:ea typeface="微軟正黑體" panose="020B0604030504040204" pitchFamily="34" charset="-120"/>
              </a:rPr>
              <a:t>規定</a:t>
            </a:r>
            <a:r>
              <a:rPr lang="zh-TW" altLang="en-US" sz="2800" b="1">
                <a:solidFill>
                  <a:srgbClr val="000099"/>
                </a:solidFill>
                <a:latin typeface="微軟正黑體" panose="020B0604030504040204" pitchFamily="34" charset="-120"/>
                <a:ea typeface="微軟正黑體" panose="020B0604030504040204" pitchFamily="34" charset="-120"/>
              </a:rPr>
              <a:t>辦理外，</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契約應載明連帶保證廠商之權利、義務與責任及連帶保證廠商之更換時機</a:t>
            </a:r>
            <a:r>
              <a:rPr lang="zh-TW" altLang="en-US" sz="2800" b="1">
                <a:solidFill>
                  <a:srgbClr val="000099"/>
                </a:solidFill>
                <a:latin typeface="微軟正黑體" panose="020B0604030504040204" pitchFamily="34" charset="-120"/>
                <a:ea typeface="微軟正黑體" panose="020B0604030504040204" pitchFamily="34" charset="-120"/>
              </a:rPr>
              <a:t>。</a:t>
            </a:r>
          </a:p>
          <a:p>
            <a:pPr marL="358775" lvl="2" indent="-358775" algn="just" eaLnBrk="1" hangingPunct="1">
              <a:spcBef>
                <a:spcPts val="120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七</a:t>
            </a:r>
            <a:r>
              <a:rPr lang="zh-TW" altLang="en-US" sz="2800" b="1" smtClean="0">
                <a:solidFill>
                  <a:srgbClr val="000099"/>
                </a:solidFill>
                <a:latin typeface="微軟正黑體" panose="020B0604030504040204" pitchFamily="34" charset="-120"/>
                <a:ea typeface="微軟正黑體" panose="020B0604030504040204" pitchFamily="34" charset="-120"/>
              </a:rPr>
              <a:t>、契約</a:t>
            </a:r>
            <a:r>
              <a:rPr lang="zh-TW" altLang="en-US" sz="2800" b="1">
                <a:solidFill>
                  <a:srgbClr val="000099"/>
                </a:solidFill>
                <a:latin typeface="微軟正黑體" panose="020B0604030504040204" pitchFamily="34" charset="-120"/>
                <a:ea typeface="微軟正黑體" panose="020B0604030504040204" pitchFamily="34" charset="-120"/>
              </a:rPr>
              <a:t>訂有連帶保證廠商責任規定者，如廠商延誤履約進度，經機關評估宜由</a:t>
            </a:r>
            <a:r>
              <a:rPr lang="zh-TW" altLang="en-US" sz="2800" b="1" smtClean="0">
                <a:solidFill>
                  <a:srgbClr val="000099"/>
                </a:solidFill>
                <a:latin typeface="微軟正黑體" panose="020B0604030504040204" pitchFamily="34" charset="-120"/>
                <a:ea typeface="微軟正黑體" panose="020B0604030504040204" pitchFamily="34" charset="-120"/>
              </a:rPr>
              <a:t>連帶保證</a:t>
            </a:r>
            <a:r>
              <a:rPr lang="zh-TW" altLang="en-US" sz="2800" b="1">
                <a:solidFill>
                  <a:srgbClr val="000099"/>
                </a:solidFill>
                <a:latin typeface="微軟正黑體" panose="020B0604030504040204" pitchFamily="34" charset="-120"/>
                <a:ea typeface="微軟正黑體" panose="020B0604030504040204" pitchFamily="34" charset="-120"/>
              </a:rPr>
              <a:t>廠商接辦時，機關應依契約規定通知連帶保證廠商履約。</a:t>
            </a:r>
          </a:p>
          <a:p>
            <a:pPr marL="358775" lvl="2" indent="0" algn="just" eaLnBrk="1" hangingPunct="1">
              <a:spcBef>
                <a:spcPts val="0"/>
              </a:spcBef>
              <a:buClr>
                <a:srgbClr val="0000FF"/>
              </a:buClr>
              <a:buSzPct val="75000"/>
              <a:defRPr/>
            </a:pP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連帶保證廠商經機關通知</a:t>
            </a:r>
            <a:r>
              <a:rPr lang="zh-TW" altLang="en-US" sz="2800" b="1">
                <a:solidFill>
                  <a:srgbClr val="000099"/>
                </a:solidFill>
                <a:latin typeface="微軟正黑體" panose="020B0604030504040204" pitchFamily="34" charset="-120"/>
                <a:ea typeface="微軟正黑體" panose="020B0604030504040204" pitchFamily="34" charset="-120"/>
              </a:rPr>
              <a:t>後，</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於期限內未依規定履約</a:t>
            </a:r>
            <a:r>
              <a:rPr lang="zh-TW" altLang="en-US" sz="2800" b="1">
                <a:solidFill>
                  <a:srgbClr val="000099"/>
                </a:solidFill>
                <a:latin typeface="微軟正黑體" panose="020B0604030504040204" pitchFamily="34" charset="-120"/>
                <a:ea typeface="微軟正黑體" panose="020B0604030504040204" pitchFamily="34" charset="-120"/>
              </a:rPr>
              <a:t>時</a:t>
            </a:r>
            <a:r>
              <a:rPr lang="zh-TW" altLang="en-US" sz="2800" b="1" smtClean="0">
                <a:solidFill>
                  <a:srgbClr val="000099"/>
                </a:solidFill>
                <a:latin typeface="微軟正黑體" panose="020B0604030504040204" pitchFamily="34" charset="-120"/>
                <a:ea typeface="微軟正黑體" panose="020B0604030504040204" pitchFamily="34" charset="-120"/>
              </a:rPr>
              <a:t>，</a:t>
            </a:r>
            <a:r>
              <a:rPr lang="zh-TW" altLang="en-US" sz="28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應向</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連帶保證廠商請求賠償</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120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八</a:t>
            </a:r>
            <a:r>
              <a:rPr lang="zh-TW" altLang="en-US" sz="2800" b="1" smtClean="0">
                <a:solidFill>
                  <a:srgbClr val="000099"/>
                </a:solidFill>
                <a:latin typeface="微軟正黑體" panose="020B0604030504040204" pitchFamily="34" charset="-120"/>
                <a:ea typeface="微軟正黑體" panose="020B0604030504040204" pitchFamily="34" charset="-120"/>
              </a:rPr>
              <a:t>、通知</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連帶保證廠商履約</a:t>
            </a:r>
            <a:r>
              <a:rPr lang="zh-TW" altLang="en-US" sz="2800" b="1">
                <a:solidFill>
                  <a:srgbClr val="000099"/>
                </a:solidFill>
                <a:latin typeface="微軟正黑體" panose="020B0604030504040204" pitchFamily="34" charset="-120"/>
                <a:ea typeface="微軟正黑體" panose="020B0604030504040204" pitchFamily="34" charset="-120"/>
              </a:rPr>
              <a:t>時，</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得</a:t>
            </a:r>
            <a:r>
              <a:rPr lang="zh-TW" altLang="en-US" sz="2800" b="1">
                <a:solidFill>
                  <a:srgbClr val="000099"/>
                </a:solidFill>
                <a:latin typeface="微軟正黑體" panose="020B0604030504040204" pitchFamily="34" charset="-120"/>
                <a:ea typeface="微軟正黑體" panose="020B0604030504040204" pitchFamily="34" charset="-120"/>
              </a:rPr>
              <a:t>考量公共利益及連帶保證廠商申請之動員進場施工時間，</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重新核定工期</a:t>
            </a:r>
            <a:r>
              <a:rPr lang="zh-TW" altLang="en-US" sz="2800" b="1">
                <a:solidFill>
                  <a:srgbClr val="000099"/>
                </a:solidFill>
                <a:latin typeface="微軟正黑體" panose="020B0604030504040204" pitchFamily="34" charset="-120"/>
                <a:ea typeface="微軟正黑體" panose="020B0604030504040204" pitchFamily="34" charset="-120"/>
              </a:rPr>
              <a:t>；連帶保證廠商</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如有異議</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應循</a:t>
            </a:r>
            <a:r>
              <a:rPr lang="zh-TW" altLang="en-US" sz="2800" b="1">
                <a:solidFill>
                  <a:srgbClr val="000099"/>
                </a:solidFill>
                <a:latin typeface="微軟正黑體" panose="020B0604030504040204" pitchFamily="34" charset="-120"/>
                <a:ea typeface="微軟正黑體" panose="020B0604030504040204" pitchFamily="34" charset="-120"/>
              </a:rPr>
              <a:t>政府採購法第</a:t>
            </a:r>
            <a:r>
              <a:rPr lang="en-US" altLang="zh-TW" sz="2800" b="1">
                <a:solidFill>
                  <a:srgbClr val="000099"/>
                </a:solidFill>
                <a:latin typeface="微軟正黑體" panose="020B0604030504040204" pitchFamily="34" charset="-120"/>
                <a:ea typeface="微軟正黑體" panose="020B0604030504040204" pitchFamily="34" charset="-120"/>
              </a:rPr>
              <a:t>85</a:t>
            </a:r>
            <a:r>
              <a:rPr lang="zh-TW" altLang="en-US" sz="2800" b="1">
                <a:solidFill>
                  <a:srgbClr val="000099"/>
                </a:solidFill>
                <a:latin typeface="微軟正黑體" panose="020B0604030504040204" pitchFamily="34" charset="-120"/>
                <a:ea typeface="微軟正黑體" panose="020B0604030504040204" pitchFamily="34" charset="-120"/>
              </a:rPr>
              <a:t>條之</a:t>
            </a:r>
            <a:r>
              <a:rPr lang="en-US" altLang="zh-TW" sz="2800" b="1">
                <a:solidFill>
                  <a:srgbClr val="000099"/>
                </a:solidFill>
                <a:latin typeface="微軟正黑體" panose="020B0604030504040204" pitchFamily="34" charset="-120"/>
                <a:ea typeface="微軟正黑體" panose="020B0604030504040204" pitchFamily="34" charset="-120"/>
              </a:rPr>
              <a:t>1</a:t>
            </a:r>
            <a:r>
              <a:rPr lang="zh-TW" altLang="en-US" sz="2800" b="1">
                <a:solidFill>
                  <a:srgbClr val="000099"/>
                </a:solidFill>
                <a:latin typeface="微軟正黑體" panose="020B0604030504040204" pitchFamily="34" charset="-120"/>
                <a:ea typeface="微軟正黑體" panose="020B0604030504040204" pitchFamily="34" charset="-120"/>
              </a:rPr>
              <a:t>所定之</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履約爭議處理機制解決</a:t>
            </a:r>
            <a:r>
              <a:rPr lang="zh-TW" altLang="en-US" sz="2800" b="1">
                <a:solidFill>
                  <a:srgbClr val="000099"/>
                </a:solidFill>
                <a:latin typeface="微軟正黑體" panose="020B0604030504040204" pitchFamily="34" charset="-120"/>
                <a:ea typeface="微軟正黑體" panose="020B0604030504040204" pitchFamily="34" charset="-120"/>
              </a:rPr>
              <a:t>。</a:t>
            </a:r>
          </a:p>
          <a:p>
            <a:pPr marL="0" lvl="2" indent="0" algn="just" eaLnBrk="1" hangingPunct="1">
              <a:spcBef>
                <a:spcPts val="0"/>
              </a:spcBef>
              <a:buClr>
                <a:srgbClr val="0000FF"/>
              </a:buClr>
              <a:buSzPct val="75000"/>
              <a:defRPr/>
            </a:pP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156</a:t>
            </a:fld>
            <a:endParaRPr lang="en-US" altLang="zh-TW" sz="1800">
              <a:solidFill>
                <a:srgbClr val="080808"/>
              </a:solidFill>
            </a:endParaRPr>
          </a:p>
        </p:txBody>
      </p:sp>
      <p:sp>
        <p:nvSpPr>
          <p:cNvPr id="6" name="Rectangle 2"/>
          <p:cNvSpPr>
            <a:spLocks noChangeArrowheads="1"/>
          </p:cNvSpPr>
          <p:nvPr/>
        </p:nvSpPr>
        <p:spPr bwMode="auto">
          <a:xfrm>
            <a:off x="2783997" y="216113"/>
            <a:ext cx="3576699" cy="6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prstClr val="black"/>
                </a:solidFill>
                <a:latin typeface="微軟正黑體" panose="020B0604030504040204" pitchFamily="34" charset="-120"/>
                <a:ea typeface="微軟正黑體" panose="020B0604030504040204" pitchFamily="34" charset="-120"/>
              </a:rPr>
              <a:t>公共工程廠商延誤履約進度</a:t>
            </a:r>
            <a:r>
              <a:rPr kumimoji="0" lang="zh-TW" altLang="en-US" sz="3000" b="1" smtClean="0">
                <a:solidFill>
                  <a:prstClr val="black"/>
                </a:solidFill>
                <a:latin typeface="微軟正黑體" panose="020B0604030504040204" pitchFamily="34" charset="-120"/>
                <a:ea typeface="微軟正黑體" panose="020B0604030504040204" pitchFamily="34" charset="-120"/>
              </a:rPr>
              <a:t>處理要點</a:t>
            </a:r>
            <a:endParaRPr kumimoji="0" lang="zh-TW" altLang="en-US" sz="3000" b="1">
              <a:solidFill>
                <a:prstClr val="black"/>
              </a:solidFill>
              <a:latin typeface="微軟正黑體" panose="020B0604030504040204" pitchFamily="34" charset="-120"/>
              <a:ea typeface="微軟正黑體" panose="020B0604030504040204" pitchFamily="34" charset="-120"/>
            </a:endParaRPr>
          </a:p>
        </p:txBody>
      </p:sp>
      <p:sp>
        <p:nvSpPr>
          <p:cNvPr id="7" name="Rectangle 2"/>
          <p:cNvSpPr>
            <a:spLocks noChangeArrowheads="1"/>
          </p:cNvSpPr>
          <p:nvPr/>
        </p:nvSpPr>
        <p:spPr bwMode="auto">
          <a:xfrm>
            <a:off x="6012160" y="116632"/>
            <a:ext cx="3027006"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smtClean="0">
                <a:solidFill>
                  <a:srgbClr val="800000"/>
                </a:solidFill>
                <a:latin typeface="微軟正黑體" panose="020B0604030504040204" pitchFamily="34" charset="-120"/>
                <a:ea typeface="微軟正黑體" panose="020B0604030504040204" pitchFamily="34" charset="-120"/>
              </a:rPr>
              <a:t>91.11.18</a:t>
            </a:r>
            <a:r>
              <a:rPr kumimoji="0" lang="zh-TW" altLang="en-US" sz="2200" b="1">
                <a:solidFill>
                  <a:srgbClr val="800000"/>
                </a:solidFill>
                <a:latin typeface="微軟正黑體" panose="020B0604030504040204" pitchFamily="34" charset="-120"/>
                <a:ea typeface="微軟正黑體" panose="020B0604030504040204" pitchFamily="34" charset="-120"/>
              </a:rPr>
              <a:t>行政院院臺工</a:t>
            </a:r>
            <a:r>
              <a:rPr kumimoji="0" lang="zh-TW" altLang="en-US" sz="2200" b="1" smtClean="0">
                <a:solidFill>
                  <a:srgbClr val="800000"/>
                </a:solidFill>
                <a:latin typeface="微軟正黑體" panose="020B0604030504040204" pitchFamily="34" charset="-120"/>
                <a:ea typeface="微軟正黑體" panose="020B0604030504040204" pitchFamily="34" charset="-120"/>
              </a:rPr>
              <a:t>字第</a:t>
            </a:r>
            <a:r>
              <a:rPr kumimoji="0" lang="en-US" altLang="zh-TW" sz="2200" b="1" smtClean="0">
                <a:solidFill>
                  <a:srgbClr val="800000"/>
                </a:solidFill>
                <a:latin typeface="微軟正黑體" panose="020B0604030504040204" pitchFamily="34" charset="-120"/>
                <a:ea typeface="微軟正黑體" panose="020B0604030504040204" pitchFamily="34" charset="-120"/>
              </a:rPr>
              <a:t>0910046387</a:t>
            </a:r>
            <a:r>
              <a:rPr kumimoji="0" lang="zh-TW" altLang="en-US" sz="2200" b="1" smtClean="0">
                <a:solidFill>
                  <a:srgbClr val="800000"/>
                </a:solidFill>
                <a:latin typeface="微軟正黑體" panose="020B0604030504040204" pitchFamily="34" charset="-120"/>
                <a:ea typeface="微軟正黑體" panose="020B0604030504040204" pitchFamily="34" charset="-120"/>
              </a:rPr>
              <a:t>號</a:t>
            </a:r>
            <a:r>
              <a:rPr kumimoji="0" lang="zh-TW" altLang="en-US" sz="2200" b="1">
                <a:solidFill>
                  <a:srgbClr val="800000"/>
                </a:solidFill>
                <a:latin typeface="微軟正黑體" panose="020B0604030504040204" pitchFamily="34" charset="-120"/>
                <a:ea typeface="微軟正黑體" panose="020B0604030504040204" pitchFamily="34" charset="-120"/>
              </a:rPr>
              <a:t>函</a:t>
            </a:r>
          </a:p>
        </p:txBody>
      </p:sp>
    </p:spTree>
    <p:extLst>
      <p:ext uri="{BB962C8B-B14F-4D97-AF65-F5344CB8AC3E}">
        <p14:creationId xmlns:p14="http://schemas.microsoft.com/office/powerpoint/2010/main" val="3778427766"/>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584907"/>
            <a:ext cx="8641655" cy="3996221"/>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九</a:t>
            </a:r>
            <a:r>
              <a:rPr lang="zh-TW" altLang="en-US" sz="2800" b="1" smtClean="0">
                <a:solidFill>
                  <a:srgbClr val="000099"/>
                </a:solidFill>
                <a:latin typeface="微軟正黑體" panose="020B0604030504040204" pitchFamily="34" charset="-120"/>
                <a:ea typeface="微軟正黑體" panose="020B0604030504040204" pitchFamily="34" charset="-120"/>
              </a:rPr>
              <a:t>、</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連帶保證廠商接辦後</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應就下列事項釐清或確認，並以書面提報機關同意</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（一</a:t>
            </a:r>
            <a:r>
              <a:rPr lang="zh-TW" altLang="en-US" sz="2800" b="1" smtClean="0">
                <a:solidFill>
                  <a:srgbClr val="000099"/>
                </a:solidFill>
                <a:latin typeface="微軟正黑體" panose="020B0604030504040204" pitchFamily="34" charset="-120"/>
                <a:ea typeface="微軟正黑體" panose="020B0604030504040204" pitchFamily="34" charset="-120"/>
              </a:rPr>
              <a:t>）各項</a:t>
            </a:r>
            <a:r>
              <a:rPr lang="zh-TW" altLang="en-US" sz="2800" b="1">
                <a:solidFill>
                  <a:srgbClr val="000099"/>
                </a:solidFill>
                <a:latin typeface="微軟正黑體" panose="020B0604030504040204" pitchFamily="34" charset="-120"/>
                <a:ea typeface="微軟正黑體" panose="020B0604030504040204" pitchFamily="34" charset="-120"/>
              </a:rPr>
              <a:t>工作銜接之安排。</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（二</a:t>
            </a:r>
            <a:r>
              <a:rPr lang="zh-TW" altLang="en-US" sz="2800" b="1" smtClean="0">
                <a:solidFill>
                  <a:srgbClr val="000099"/>
                </a:solidFill>
                <a:latin typeface="微軟正黑體" panose="020B0604030504040204" pitchFamily="34" charset="-120"/>
                <a:ea typeface="微軟正黑體" panose="020B0604030504040204" pitchFamily="34" charset="-120"/>
              </a:rPr>
              <a:t>）原</a:t>
            </a:r>
            <a:r>
              <a:rPr lang="zh-TW" altLang="en-US" sz="2800" b="1">
                <a:solidFill>
                  <a:srgbClr val="000099"/>
                </a:solidFill>
                <a:latin typeface="微軟正黑體" panose="020B0604030504040204" pitchFamily="34" charset="-120"/>
                <a:ea typeface="微軟正黑體" panose="020B0604030504040204" pitchFamily="34" charset="-120"/>
              </a:rPr>
              <a:t>分包廠商後續事宜之處理。</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（三</a:t>
            </a:r>
            <a:r>
              <a:rPr lang="zh-TW" altLang="en-US" sz="2800" b="1" smtClean="0">
                <a:solidFill>
                  <a:srgbClr val="000099"/>
                </a:solidFill>
                <a:latin typeface="微軟正黑體" panose="020B0604030504040204" pitchFamily="34" charset="-120"/>
                <a:ea typeface="微軟正黑體" panose="020B0604030504040204" pitchFamily="34" charset="-120"/>
              </a:rPr>
              <a:t>）工程</a:t>
            </a:r>
            <a:r>
              <a:rPr lang="zh-TW" altLang="en-US" sz="2800" b="1">
                <a:solidFill>
                  <a:srgbClr val="000099"/>
                </a:solidFill>
                <a:latin typeface="微軟正黑體" panose="020B0604030504040204" pitchFamily="34" charset="-120"/>
                <a:ea typeface="微軟正黑體" panose="020B0604030504040204" pitchFamily="34" charset="-120"/>
              </a:rPr>
              <a:t>預付款扣回方式。</a:t>
            </a:r>
          </a:p>
          <a:p>
            <a:pPr marL="1076325" lvl="2" indent="-107632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（四</a:t>
            </a:r>
            <a:r>
              <a:rPr lang="zh-TW" altLang="en-US" sz="2800" b="1" smtClean="0">
                <a:solidFill>
                  <a:srgbClr val="000099"/>
                </a:solidFill>
                <a:latin typeface="微軟正黑體" panose="020B0604030504040204" pitchFamily="34" charset="-120"/>
                <a:ea typeface="微軟正黑體" panose="020B0604030504040204" pitchFamily="34" charset="-120"/>
              </a:rPr>
              <a:t>）已</a:t>
            </a:r>
            <a:r>
              <a:rPr lang="zh-TW" altLang="en-US" sz="2800" b="1">
                <a:solidFill>
                  <a:srgbClr val="000099"/>
                </a:solidFill>
                <a:latin typeface="微軟正黑體" panose="020B0604030504040204" pitchFamily="34" charset="-120"/>
                <a:ea typeface="微軟正黑體" panose="020B0604030504040204" pitchFamily="34" charset="-120"/>
              </a:rPr>
              <a:t>施作未請領工程款廠商是否同意由其請領；同意者，其證明文件。</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（五</a:t>
            </a:r>
            <a:r>
              <a:rPr lang="zh-TW" altLang="en-US" sz="2800" b="1" smtClean="0">
                <a:solidFill>
                  <a:srgbClr val="000099"/>
                </a:solidFill>
                <a:latin typeface="微軟正黑體" panose="020B0604030504040204" pitchFamily="34" charset="-120"/>
                <a:ea typeface="微軟正黑體" panose="020B0604030504040204" pitchFamily="34" charset="-120"/>
              </a:rPr>
              <a:t>）工程</a:t>
            </a:r>
            <a:r>
              <a:rPr lang="zh-TW" altLang="en-US" sz="2800" b="1">
                <a:solidFill>
                  <a:srgbClr val="000099"/>
                </a:solidFill>
                <a:latin typeface="微軟正黑體" panose="020B0604030504040204" pitchFamily="34" charset="-120"/>
                <a:ea typeface="微軟正黑體" panose="020B0604030504040204" pitchFamily="34" charset="-120"/>
              </a:rPr>
              <a:t>款請領發票之開立及撥付方式。</a:t>
            </a:r>
          </a:p>
          <a:p>
            <a:pPr marL="358775" lvl="2" indent="-358775" algn="just" eaLnBrk="1" hangingPunct="1">
              <a:spcBef>
                <a:spcPts val="0"/>
              </a:spcBef>
              <a:buClr>
                <a:srgbClr val="0000FF"/>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（六</a:t>
            </a:r>
            <a:r>
              <a:rPr lang="zh-TW" altLang="en-US" sz="2800" b="1" smtClean="0">
                <a:solidFill>
                  <a:srgbClr val="000099"/>
                </a:solidFill>
                <a:latin typeface="微軟正黑體" panose="020B0604030504040204" pitchFamily="34" charset="-120"/>
                <a:ea typeface="微軟正黑體" panose="020B0604030504040204" pitchFamily="34" charset="-120"/>
              </a:rPr>
              <a:t>）其他</a:t>
            </a:r>
            <a:r>
              <a:rPr lang="zh-TW" altLang="en-US" sz="2800" b="1">
                <a:solidFill>
                  <a:srgbClr val="000099"/>
                </a:solidFill>
                <a:latin typeface="微軟正黑體" panose="020B0604030504040204" pitchFamily="34" charset="-120"/>
                <a:ea typeface="微軟正黑體" panose="020B0604030504040204" pitchFamily="34" charset="-120"/>
              </a:rPr>
              <a:t>應澄清或確認之事項。</a:t>
            </a:r>
            <a:endParaRPr lang="zh-TW" altLang="en-US" sz="2800" b="1"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157</a:t>
            </a:fld>
            <a:endParaRPr lang="en-US" altLang="zh-TW" sz="1800">
              <a:solidFill>
                <a:srgbClr val="080808"/>
              </a:solidFill>
            </a:endParaRPr>
          </a:p>
        </p:txBody>
      </p:sp>
    </p:spTree>
    <p:extLst>
      <p:ext uri="{BB962C8B-B14F-4D97-AF65-F5344CB8AC3E}">
        <p14:creationId xmlns:p14="http://schemas.microsoft.com/office/powerpoint/2010/main" val="76418635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158</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547664" y="2420888"/>
            <a:ext cx="6264696" cy="158417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smtClean="0">
                <a:solidFill>
                  <a:srgbClr val="C00000"/>
                </a:solidFill>
                <a:latin typeface="微軟正黑體" panose="020B0604030504040204" pitchFamily="34" charset="-120"/>
              </a:rPr>
              <a:t>1.4.2</a:t>
            </a:r>
            <a:r>
              <a:rPr lang="en-US" altLang="zh-TW" sz="3600" b="1" smtClean="0">
                <a:solidFill>
                  <a:srgbClr val="000099"/>
                </a:solidFill>
                <a:latin typeface="微軟正黑體" panose="020B0604030504040204" pitchFamily="34" charset="-120"/>
              </a:rPr>
              <a:t> </a:t>
            </a:r>
            <a:r>
              <a:rPr lang="zh-TW" altLang="en-US" sz="3600" b="1" smtClean="0">
                <a:solidFill>
                  <a:srgbClr val="000099"/>
                </a:solidFill>
                <a:latin typeface="微軟正黑體" panose="020B0604030504040204" pitchFamily="34" charset="-120"/>
              </a:rPr>
              <a:t>如何</a:t>
            </a:r>
            <a:r>
              <a:rPr lang="zh-TW" altLang="en-US" sz="3600" b="1">
                <a:solidFill>
                  <a:srgbClr val="000099"/>
                </a:solidFill>
                <a:latin typeface="微軟正黑體" panose="020B0604030504040204" pitchFamily="34" charset="-120"/>
              </a:rPr>
              <a:t>採行監督付款機制</a:t>
            </a:r>
            <a:endParaRPr lang="zh-TW" altLang="en-US" sz="3600" b="1" smtClean="0">
              <a:solidFill>
                <a:srgbClr val="000099"/>
              </a:solidFill>
              <a:latin typeface="微軟正黑體" panose="020B0604030504040204" pitchFamily="34" charset="-120"/>
            </a:endParaRPr>
          </a:p>
        </p:txBody>
      </p:sp>
    </p:spTree>
    <p:extLst>
      <p:ext uri="{BB962C8B-B14F-4D97-AF65-F5344CB8AC3E}">
        <p14:creationId xmlns:p14="http://schemas.microsoft.com/office/powerpoint/2010/main" val="111493015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088963"/>
            <a:ext cx="8641655" cy="4716301"/>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a:t>
            </a:r>
            <a:r>
              <a:rPr lang="zh-TW" altLang="en-US" sz="2600" b="1">
                <a:solidFill>
                  <a:srgbClr val="000099"/>
                </a:solidFill>
                <a:latin typeface="微軟正黑體" panose="020B0604030504040204" pitchFamily="34" charset="-120"/>
                <a:ea typeface="微軟正黑體" panose="020B0604030504040204" pitchFamily="34" charset="-120"/>
              </a:rPr>
              <a:t>廠商</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延誤履約</a:t>
            </a:r>
            <a:r>
              <a:rPr lang="zh-TW" altLang="en-US" sz="2600" b="1">
                <a:solidFill>
                  <a:srgbClr val="000099"/>
                </a:solidFill>
                <a:latin typeface="微軟正黑體" panose="020B0604030504040204" pitchFamily="34" charset="-120"/>
                <a:ea typeface="微軟正黑體" panose="020B0604030504040204" pitchFamily="34" charset="-120"/>
              </a:rPr>
              <a:t>進度</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案件</a:t>
            </a:r>
            <a:r>
              <a:rPr lang="zh-TW" altLang="en-US" sz="2600" b="1">
                <a:solidFill>
                  <a:srgbClr val="000099"/>
                </a:solidFill>
                <a:latin typeface="微軟正黑體" panose="020B0604030504040204" pitchFamily="34" charset="-120"/>
                <a:ea typeface="微軟正黑體" panose="020B0604030504040204" pitchFamily="34" charset="-120"/>
              </a:rPr>
              <a:t>，如施工</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進度已達</a:t>
            </a:r>
            <a:r>
              <a:rPr lang="en-US" altLang="zh-TW"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75%</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以上</a:t>
            </a:r>
            <a:r>
              <a:rPr lang="zh-TW" altLang="en-US" sz="2600" b="1">
                <a:solidFill>
                  <a:srgbClr val="000099"/>
                </a:solidFill>
                <a:latin typeface="微軟正黑體" panose="020B0604030504040204" pitchFamily="34" charset="-120"/>
                <a:ea typeface="微軟正黑體" panose="020B0604030504040204" pitchFamily="34" charset="-120"/>
              </a:rPr>
              <a:t>，機關得</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經評估後</a:t>
            </a:r>
            <a:r>
              <a:rPr lang="zh-TW" altLang="en-US" sz="2600" b="1" smtClean="0">
                <a:solidFill>
                  <a:srgbClr val="000099"/>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同意廠商及分包廠商共同申請採監督付款方式，由分包廠商繼續施工</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1200"/>
              </a:spcBef>
              <a:buClr>
                <a:srgbClr val="0000FF"/>
              </a:buClr>
              <a:buSzPct val="75000"/>
              <a:defRPr/>
            </a:pPr>
            <a:r>
              <a:rPr lang="zh-TW" altLang="en-US" sz="2600" b="1">
                <a:solidFill>
                  <a:srgbClr val="C00000"/>
                </a:solidFill>
                <a:latin typeface="微軟正黑體" panose="020B0604030504040204" pitchFamily="34" charset="-120"/>
                <a:ea typeface="微軟正黑體" panose="020B0604030504040204" pitchFamily="34" charset="-120"/>
              </a:rPr>
              <a:t>十一</a:t>
            </a:r>
            <a:r>
              <a:rPr lang="zh-TW" altLang="en-US" sz="2600" b="1" smtClean="0">
                <a:solidFill>
                  <a:srgbClr val="C00000"/>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依前點規定申請採監督付款時，</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應先與分包廠商簽訂協議書</a:t>
            </a:r>
            <a:r>
              <a:rPr lang="zh-TW" altLang="en-US" sz="2600" b="1">
                <a:solidFill>
                  <a:srgbClr val="000099"/>
                </a:solidFill>
                <a:latin typeface="微軟正黑體" panose="020B0604030504040204" pitchFamily="34" charset="-120"/>
                <a:ea typeface="微軟正黑體" panose="020B0604030504040204" pitchFamily="34" charset="-120"/>
              </a:rPr>
              <a:t>，將協議書</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依公證法送經認證</a:t>
            </a:r>
            <a:r>
              <a:rPr lang="zh-TW" altLang="en-US" sz="2600" b="1">
                <a:solidFill>
                  <a:srgbClr val="000099"/>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其有連帶保證廠商者，並應先徵得連帶保證廠商同意</a:t>
            </a:r>
            <a:r>
              <a:rPr lang="zh-TW" altLang="en-US" sz="2600" b="1">
                <a:solidFill>
                  <a:srgbClr val="000099"/>
                </a:solidFill>
                <a:latin typeface="微軟正黑體" panose="020B0604030504040204" pitchFamily="34" charset="-120"/>
                <a:ea typeface="微軟正黑體" panose="020B0604030504040204" pitchFamily="34" charset="-120"/>
              </a:rPr>
              <a:t>。前項</a:t>
            </a:r>
            <a:r>
              <a:rPr lang="zh-TW" altLang="en-US" sz="2600" b="1" smtClean="0">
                <a:solidFill>
                  <a:srgbClr val="000099"/>
                </a:solidFill>
                <a:latin typeface="微軟正黑體" panose="020B0604030504040204" pitchFamily="34" charset="-120"/>
                <a:ea typeface="微軟正黑體" panose="020B0604030504040204" pitchFamily="34" charset="-120"/>
              </a:rPr>
              <a:t>協議書</a:t>
            </a:r>
            <a:r>
              <a:rPr lang="zh-TW" altLang="en-US" sz="2600" b="1">
                <a:solidFill>
                  <a:srgbClr val="000099"/>
                </a:solidFill>
                <a:latin typeface="微軟正黑體" panose="020B0604030504040204" pitchFamily="34" charset="-120"/>
                <a:ea typeface="微軟正黑體" panose="020B0604030504040204" pitchFamily="34" charset="-120"/>
              </a:rPr>
              <a:t>，應載明下列事項：</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（一）繼續施作工程之範圍。</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同意將繼續施作後之各期工程估驗款之全部或一部債權，讓與分</a:t>
            </a:r>
            <a:r>
              <a:rPr lang="zh-TW" altLang="en-US" sz="2600" b="1" smtClean="0">
                <a:solidFill>
                  <a:srgbClr val="000099"/>
                </a:solidFill>
                <a:latin typeface="微軟正黑體" panose="020B0604030504040204" pitchFamily="34" charset="-120"/>
                <a:ea typeface="微軟正黑體" panose="020B0604030504040204" pitchFamily="34" charset="-120"/>
              </a:rPr>
              <a:t>包廠商</a:t>
            </a:r>
            <a:r>
              <a:rPr lang="zh-TW" altLang="en-US" sz="2600" b="1">
                <a:solidFill>
                  <a:srgbClr val="000099"/>
                </a:solidFill>
                <a:latin typeface="微軟正黑體" panose="020B0604030504040204" pitchFamily="34" charset="-120"/>
                <a:ea typeface="微軟正黑體" panose="020B0604030504040204" pitchFamily="34" charset="-120"/>
              </a:rPr>
              <a:t>。</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與分包廠商雙方同意，就分包廠商繼續施作部分，對機關連帶負</a:t>
            </a:r>
            <a:r>
              <a:rPr lang="zh-TW" altLang="en-US" sz="2600" b="1" smtClean="0">
                <a:solidFill>
                  <a:srgbClr val="000099"/>
                </a:solidFill>
                <a:latin typeface="微軟正黑體" panose="020B0604030504040204" pitchFamily="34" charset="-120"/>
                <a:ea typeface="微軟正黑體" panose="020B0604030504040204" pitchFamily="34" charset="-120"/>
              </a:rPr>
              <a:t>瑕疵</a:t>
            </a:r>
            <a:r>
              <a:rPr lang="zh-TW" altLang="en-US" sz="2600" b="1">
                <a:solidFill>
                  <a:srgbClr val="000099"/>
                </a:solidFill>
                <a:latin typeface="微軟正黑體" panose="020B0604030504040204" pitchFamily="34" charset="-120"/>
                <a:ea typeface="微軟正黑體" panose="020B0604030504040204" pitchFamily="34" charset="-120"/>
              </a:rPr>
              <a:t>擔保責任。</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（四</a:t>
            </a:r>
            <a:r>
              <a:rPr lang="zh-TW" altLang="en-US" sz="2600" b="1" smtClean="0">
                <a:solidFill>
                  <a:srgbClr val="000099"/>
                </a:solidFill>
                <a:latin typeface="微軟正黑體" panose="020B0604030504040204" pitchFamily="34" charset="-120"/>
                <a:ea typeface="微軟正黑體" panose="020B0604030504040204" pitchFamily="34" charset="-120"/>
              </a:rPr>
              <a:t>）繼續</a:t>
            </a:r>
            <a:r>
              <a:rPr lang="zh-TW" altLang="en-US" sz="2600" b="1">
                <a:solidFill>
                  <a:srgbClr val="000099"/>
                </a:solidFill>
                <a:latin typeface="微軟正黑體" panose="020B0604030504040204" pitchFamily="34" charset="-120"/>
                <a:ea typeface="微軟正黑體" panose="020B0604030504040204" pitchFamily="34" charset="-120"/>
              </a:rPr>
              <a:t>施作部分工料款之支付估算、支付名冊、支付方式及工程款支付</a:t>
            </a:r>
            <a:r>
              <a:rPr lang="zh-TW" altLang="en-US" sz="2600" b="1" smtClean="0">
                <a:solidFill>
                  <a:srgbClr val="000099"/>
                </a:solidFill>
                <a:latin typeface="微軟正黑體" panose="020B0604030504040204" pitchFamily="34" charset="-120"/>
                <a:ea typeface="微軟正黑體" panose="020B0604030504040204" pitchFamily="34" charset="-120"/>
              </a:rPr>
              <a:t>明細</a:t>
            </a:r>
            <a:r>
              <a:rPr lang="zh-TW" altLang="en-US" sz="2600" b="1">
                <a:solidFill>
                  <a:srgbClr val="000099"/>
                </a:solidFill>
                <a:latin typeface="微軟正黑體" panose="020B0604030504040204" pitchFamily="34" charset="-120"/>
                <a:ea typeface="微軟正黑體" panose="020B0604030504040204" pitchFamily="34" charset="-120"/>
              </a:rPr>
              <a:t>表</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dirty="0">
              <a:solidFill>
                <a:srgbClr val="0000FF"/>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159</a:t>
            </a:fld>
            <a:endParaRPr lang="en-US" altLang="zh-TW" sz="1800">
              <a:solidFill>
                <a:srgbClr val="080808"/>
              </a:solidFill>
            </a:endParaRPr>
          </a:p>
        </p:txBody>
      </p:sp>
      <p:sp>
        <p:nvSpPr>
          <p:cNvPr id="6" name="Rectangle 2"/>
          <p:cNvSpPr>
            <a:spLocks noChangeArrowheads="1"/>
          </p:cNvSpPr>
          <p:nvPr/>
        </p:nvSpPr>
        <p:spPr bwMode="auto">
          <a:xfrm>
            <a:off x="2783997" y="216113"/>
            <a:ext cx="3576699" cy="6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prstClr val="black"/>
                </a:solidFill>
                <a:latin typeface="微軟正黑體" panose="020B0604030504040204" pitchFamily="34" charset="-120"/>
                <a:ea typeface="微軟正黑體" panose="020B0604030504040204" pitchFamily="34" charset="-120"/>
              </a:rPr>
              <a:t>公共工程廠商延誤履約進度</a:t>
            </a:r>
            <a:r>
              <a:rPr kumimoji="0" lang="zh-TW" altLang="en-US" sz="3000" b="1" smtClean="0">
                <a:solidFill>
                  <a:prstClr val="black"/>
                </a:solidFill>
                <a:latin typeface="微軟正黑體" panose="020B0604030504040204" pitchFamily="34" charset="-120"/>
                <a:ea typeface="微軟正黑體" panose="020B0604030504040204" pitchFamily="34" charset="-120"/>
              </a:rPr>
              <a:t>處理要點</a:t>
            </a:r>
            <a:endParaRPr kumimoji="0" lang="zh-TW" altLang="en-US" sz="3000" b="1">
              <a:solidFill>
                <a:prstClr val="black"/>
              </a:solidFill>
              <a:latin typeface="微軟正黑體" panose="020B0604030504040204" pitchFamily="34" charset="-120"/>
              <a:ea typeface="微軟正黑體" panose="020B0604030504040204" pitchFamily="34" charset="-120"/>
            </a:endParaRPr>
          </a:p>
        </p:txBody>
      </p:sp>
      <p:sp>
        <p:nvSpPr>
          <p:cNvPr id="7" name="Rectangle 2"/>
          <p:cNvSpPr>
            <a:spLocks noChangeArrowheads="1"/>
          </p:cNvSpPr>
          <p:nvPr/>
        </p:nvSpPr>
        <p:spPr bwMode="auto">
          <a:xfrm>
            <a:off x="6012160" y="116632"/>
            <a:ext cx="3027006"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smtClean="0">
                <a:solidFill>
                  <a:srgbClr val="800000"/>
                </a:solidFill>
                <a:latin typeface="微軟正黑體" panose="020B0604030504040204" pitchFamily="34" charset="-120"/>
                <a:ea typeface="微軟正黑體" panose="020B0604030504040204" pitchFamily="34" charset="-120"/>
              </a:rPr>
              <a:t>91.11.18</a:t>
            </a:r>
            <a:r>
              <a:rPr kumimoji="0" lang="zh-TW" altLang="en-US" sz="2200" b="1">
                <a:solidFill>
                  <a:srgbClr val="800000"/>
                </a:solidFill>
                <a:latin typeface="微軟正黑體" panose="020B0604030504040204" pitchFamily="34" charset="-120"/>
                <a:ea typeface="微軟正黑體" panose="020B0604030504040204" pitchFamily="34" charset="-120"/>
              </a:rPr>
              <a:t>行政院院臺工</a:t>
            </a:r>
            <a:r>
              <a:rPr kumimoji="0" lang="zh-TW" altLang="en-US" sz="2200" b="1" smtClean="0">
                <a:solidFill>
                  <a:srgbClr val="800000"/>
                </a:solidFill>
                <a:latin typeface="微軟正黑體" panose="020B0604030504040204" pitchFamily="34" charset="-120"/>
                <a:ea typeface="微軟正黑體" panose="020B0604030504040204" pitchFamily="34" charset="-120"/>
              </a:rPr>
              <a:t>字第</a:t>
            </a:r>
            <a:r>
              <a:rPr kumimoji="0" lang="en-US" altLang="zh-TW" sz="2200" b="1" smtClean="0">
                <a:solidFill>
                  <a:srgbClr val="800000"/>
                </a:solidFill>
                <a:latin typeface="微軟正黑體" panose="020B0604030504040204" pitchFamily="34" charset="-120"/>
                <a:ea typeface="微軟正黑體" panose="020B0604030504040204" pitchFamily="34" charset="-120"/>
              </a:rPr>
              <a:t>0910046387</a:t>
            </a:r>
            <a:r>
              <a:rPr kumimoji="0" lang="zh-TW" altLang="en-US" sz="2200" b="1" smtClean="0">
                <a:solidFill>
                  <a:srgbClr val="800000"/>
                </a:solidFill>
                <a:latin typeface="微軟正黑體" panose="020B0604030504040204" pitchFamily="34" charset="-120"/>
                <a:ea typeface="微軟正黑體" panose="020B0604030504040204" pitchFamily="34" charset="-120"/>
              </a:rPr>
              <a:t>號</a:t>
            </a:r>
            <a:r>
              <a:rPr kumimoji="0" lang="zh-TW" altLang="en-US" sz="2200" b="1">
                <a:solidFill>
                  <a:srgbClr val="800000"/>
                </a:solidFill>
                <a:latin typeface="微軟正黑體" panose="020B0604030504040204" pitchFamily="34" charset="-120"/>
                <a:ea typeface="微軟正黑體" panose="020B0604030504040204" pitchFamily="34" charset="-120"/>
              </a:rPr>
              <a:t>函</a:t>
            </a:r>
          </a:p>
        </p:txBody>
      </p:sp>
    </p:spTree>
    <p:extLst>
      <p:ext uri="{BB962C8B-B14F-4D97-AF65-F5344CB8AC3E}">
        <p14:creationId xmlns:p14="http://schemas.microsoft.com/office/powerpoint/2010/main" val="138787524"/>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273211"/>
            <a:ext cx="8641655" cy="6252133"/>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984250" lvl="2" indent="-984250" algn="just" eaLnBrk="1" hangingPunct="1">
              <a:spcBef>
                <a:spcPts val="0"/>
              </a:spcBef>
              <a:buClr>
                <a:srgbClr val="0000FF"/>
              </a:buClr>
              <a:buSzPct val="75000"/>
              <a:defRPr/>
            </a:pPr>
            <a:r>
              <a:rPr lang="zh-TW" altLang="en-US" sz="2600" b="1" smtClean="0">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五</a:t>
            </a:r>
            <a:r>
              <a:rPr lang="zh-TW" altLang="en-US" sz="2600" b="1" smtClean="0">
                <a:solidFill>
                  <a:srgbClr val="000099"/>
                </a:solid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已施作尚未領取工程款之支付方式。</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（六</a:t>
            </a:r>
            <a:r>
              <a:rPr lang="zh-TW" altLang="en-US" sz="2600" b="1" smtClean="0">
                <a:solidFill>
                  <a:srgbClr val="000099"/>
                </a:solidFill>
                <a:latin typeface="微軟正黑體" panose="020B0604030504040204" pitchFamily="34" charset="-120"/>
                <a:ea typeface="微軟正黑體" panose="020B0604030504040204" pitchFamily="34" charset="-120"/>
              </a:rPr>
              <a:t>）工程</a:t>
            </a:r>
            <a:r>
              <a:rPr lang="zh-TW" altLang="en-US" sz="2600" b="1">
                <a:solidFill>
                  <a:srgbClr val="000099"/>
                </a:solidFill>
                <a:latin typeface="微軟正黑體" panose="020B0604030504040204" pitchFamily="34" charset="-120"/>
                <a:ea typeface="微軟正黑體" panose="020B0604030504040204" pitchFamily="34" charset="-120"/>
              </a:rPr>
              <a:t>履約保證金、差額保證金、物價指數調整費、估驗計價保留款、</a:t>
            </a:r>
            <a:r>
              <a:rPr lang="zh-TW" altLang="en-US" sz="2600" b="1" smtClean="0">
                <a:solidFill>
                  <a:srgbClr val="000099"/>
                </a:solidFill>
                <a:latin typeface="微軟正黑體" panose="020B0604030504040204" pitchFamily="34" charset="-120"/>
                <a:ea typeface="微軟正黑體" panose="020B0604030504040204" pitchFamily="34" charset="-120"/>
              </a:rPr>
              <a:t>驗收</a:t>
            </a:r>
            <a:r>
              <a:rPr lang="zh-TW" altLang="en-US" sz="2600" b="1">
                <a:solidFill>
                  <a:srgbClr val="000099"/>
                </a:solidFill>
                <a:latin typeface="微軟正黑體" panose="020B0604030504040204" pitchFamily="34" charset="-120"/>
                <a:ea typeface="微軟正黑體" panose="020B0604030504040204" pitchFamily="34" charset="-120"/>
              </a:rPr>
              <a:t>後尾款、其他擔保等發還或支付方式。</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（七</a:t>
            </a:r>
            <a:r>
              <a:rPr lang="zh-TW" altLang="en-US" sz="2600" b="1" smtClean="0">
                <a:solidFill>
                  <a:srgbClr val="000099"/>
                </a:solidFill>
                <a:latin typeface="微軟正黑體" panose="020B0604030504040204" pitchFamily="34" charset="-120"/>
                <a:ea typeface="微軟正黑體" panose="020B0604030504040204" pitchFamily="34" charset="-120"/>
              </a:rPr>
              <a:t>）工程</a:t>
            </a:r>
            <a:r>
              <a:rPr lang="zh-TW" altLang="en-US" sz="2600" b="1">
                <a:solidFill>
                  <a:srgbClr val="000099"/>
                </a:solidFill>
                <a:latin typeface="微軟正黑體" panose="020B0604030504040204" pitchFamily="34" charset="-120"/>
                <a:ea typeface="微軟正黑體" panose="020B0604030504040204" pitchFamily="34" charset="-120"/>
              </a:rPr>
              <a:t>保固責任歸屬及其保固金繳交、退還方式。</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（八</a:t>
            </a:r>
            <a:r>
              <a:rPr lang="zh-TW" altLang="en-US" sz="2600" b="1" smtClean="0">
                <a:solidFill>
                  <a:srgbClr val="000099"/>
                </a:solidFill>
                <a:latin typeface="微軟正黑體" panose="020B0604030504040204" pitchFamily="34" charset="-120"/>
                <a:ea typeface="微軟正黑體" panose="020B0604030504040204" pitchFamily="34" charset="-120"/>
              </a:rPr>
              <a:t>）工程</a:t>
            </a:r>
            <a:r>
              <a:rPr lang="zh-TW" altLang="en-US" sz="2600" b="1">
                <a:solidFill>
                  <a:srgbClr val="000099"/>
                </a:solidFill>
                <a:latin typeface="微軟正黑體" panose="020B0604030504040204" pitchFamily="34" charset="-120"/>
                <a:ea typeface="微軟正黑體" panose="020B0604030504040204" pitchFamily="34" charset="-120"/>
              </a:rPr>
              <a:t>款請領發票由廠商或分包廠商開立。</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（九</a:t>
            </a:r>
            <a:r>
              <a:rPr lang="zh-TW" altLang="en-US" sz="2600" b="1" smtClean="0">
                <a:solidFill>
                  <a:srgbClr val="000099"/>
                </a:solidFill>
                <a:latin typeface="微軟正黑體" panose="020B0604030504040204" pitchFamily="34" charset="-120"/>
                <a:ea typeface="微軟正黑體" panose="020B0604030504040204" pitchFamily="34" charset="-120"/>
              </a:rPr>
              <a:t>）協議</a:t>
            </a:r>
            <a:r>
              <a:rPr lang="zh-TW" altLang="en-US" sz="2600" b="1">
                <a:solidFill>
                  <a:srgbClr val="000099"/>
                </a:solidFill>
                <a:latin typeface="微軟正黑體" panose="020B0604030504040204" pitchFamily="34" charset="-120"/>
                <a:ea typeface="微軟正黑體" panose="020B0604030504040204" pitchFamily="34" charset="-120"/>
              </a:rPr>
              <a:t>之生效日期</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1200"/>
              </a:spcBef>
              <a:buClr>
                <a:srgbClr val="0000FF"/>
              </a:buClr>
              <a:buSzPct val="75000"/>
              <a:defRPr/>
            </a:pPr>
            <a:r>
              <a:rPr lang="zh-TW" altLang="en-US" sz="2600" b="1">
                <a:solidFill>
                  <a:srgbClr val="C00000"/>
                </a:solidFill>
                <a:latin typeface="微軟正黑體" panose="020B0604030504040204" pitchFamily="34" charset="-120"/>
                <a:ea typeface="微軟正黑體" panose="020B0604030504040204" pitchFamily="34" charset="-120"/>
              </a:rPr>
              <a:t>十二</a:t>
            </a:r>
            <a:r>
              <a:rPr lang="zh-TW" altLang="en-US" sz="2600" b="1" smtClean="0">
                <a:solidFill>
                  <a:srgbClr val="C00000"/>
                </a:solidFill>
                <a:latin typeface="微軟正黑體" panose="020B0604030504040204" pitchFamily="34" charset="-120"/>
                <a:ea typeface="微軟正黑體" panose="020B0604030504040204" pitchFamily="34" charset="-120"/>
              </a:rPr>
              <a:t>、</a:t>
            </a:r>
            <a:r>
              <a:rPr lang="zh-TW" altLang="en-US" sz="2600" b="1" smtClean="0">
                <a:solidFill>
                  <a:srgbClr val="000099"/>
                </a:solidFill>
                <a:latin typeface="微軟正黑體" panose="020B0604030504040204" pitchFamily="34" charset="-120"/>
                <a:ea typeface="微軟正黑體" panose="020B0604030504040204" pitchFamily="34" charset="-120"/>
              </a:rPr>
              <a:t>於</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審核監督付款</a:t>
            </a:r>
            <a:r>
              <a:rPr lang="zh-TW" altLang="en-US" sz="2600" b="1">
                <a:solidFill>
                  <a:srgbClr val="000099"/>
                </a:solidFill>
                <a:latin typeface="微軟正黑體" panose="020B0604030504040204" pitchFamily="34" charset="-120"/>
                <a:ea typeface="微軟正黑體" panose="020B0604030504040204" pitchFamily="34" charset="-120"/>
              </a:rPr>
              <a:t>之申請</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時</a:t>
            </a:r>
            <a:r>
              <a:rPr lang="zh-TW" altLang="en-US" sz="2600" b="1">
                <a:solidFill>
                  <a:srgbClr val="000099"/>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注意事項</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（一）施工進度是否已達</a:t>
            </a:r>
            <a:r>
              <a:rPr lang="zh-TW" altLang="en-US" sz="2600" b="1" smtClean="0">
                <a:solidFill>
                  <a:srgbClr val="000099"/>
                </a:solidFill>
                <a:latin typeface="微軟正黑體" panose="020B0604030504040204" pitchFamily="34" charset="-120"/>
                <a:ea typeface="微軟正黑體" panose="020B0604030504040204" pitchFamily="34" charset="-120"/>
              </a:rPr>
              <a:t>第</a:t>
            </a:r>
            <a:r>
              <a:rPr lang="en-US" altLang="zh-TW" sz="2600" b="1" smtClean="0">
                <a:solidFill>
                  <a:srgbClr val="000099"/>
                </a:solidFill>
                <a:latin typeface="微軟正黑體" panose="020B0604030504040204" pitchFamily="34" charset="-120"/>
                <a:ea typeface="微軟正黑體" panose="020B0604030504040204" pitchFamily="34" charset="-120"/>
              </a:rPr>
              <a:t>10</a:t>
            </a:r>
            <a:r>
              <a:rPr lang="zh-TW" altLang="en-US" sz="2600" b="1" smtClean="0">
                <a:solidFill>
                  <a:srgbClr val="000099"/>
                </a:solidFill>
                <a:latin typeface="微軟正黑體" panose="020B0604030504040204" pitchFamily="34" charset="-120"/>
                <a:ea typeface="微軟正黑體" panose="020B0604030504040204" pitchFamily="34" charset="-120"/>
              </a:rPr>
              <a:t>點</a:t>
            </a:r>
            <a:r>
              <a:rPr lang="zh-TW" altLang="en-US" sz="2600" b="1">
                <a:solidFill>
                  <a:srgbClr val="000099"/>
                </a:solidFill>
                <a:latin typeface="微軟正黑體" panose="020B0604030504040204" pitchFamily="34" charset="-120"/>
                <a:ea typeface="微軟正黑體" panose="020B0604030504040204" pitchFamily="34" charset="-120"/>
              </a:rPr>
              <a:t>所</a:t>
            </a:r>
            <a:r>
              <a:rPr lang="zh-TW" altLang="en-US" sz="2600" b="1" smtClean="0">
                <a:solidFill>
                  <a:srgbClr val="000099"/>
                </a:solidFill>
                <a:latin typeface="微軟正黑體" panose="020B0604030504040204" pitchFamily="34" charset="-120"/>
                <a:ea typeface="微軟正黑體" panose="020B0604030504040204" pitchFamily="34" charset="-120"/>
              </a:rPr>
              <a:t>定</a:t>
            </a:r>
            <a:r>
              <a:rPr lang="en-US" altLang="zh-TW" sz="2600" b="1" smtClean="0">
                <a:solidFill>
                  <a:srgbClr val="000099"/>
                </a:solidFill>
                <a:latin typeface="微軟正黑體" panose="020B0604030504040204" pitchFamily="34" charset="-120"/>
                <a:ea typeface="微軟正黑體" panose="020B0604030504040204" pitchFamily="34" charset="-120"/>
              </a:rPr>
              <a:t>75%</a:t>
            </a:r>
            <a:r>
              <a:rPr lang="zh-TW" altLang="en-US" sz="2600" b="1" smtClean="0">
                <a:solidFill>
                  <a:srgbClr val="000099"/>
                </a:solidFill>
                <a:latin typeface="微軟正黑體" panose="020B0604030504040204" pitchFamily="34" charset="-120"/>
                <a:ea typeface="微軟正黑體" panose="020B0604030504040204" pitchFamily="34" charset="-120"/>
              </a:rPr>
              <a:t>以上</a:t>
            </a:r>
            <a:r>
              <a:rPr lang="zh-TW" altLang="en-US" sz="2600" b="1">
                <a:solidFill>
                  <a:srgbClr val="000099"/>
                </a:solidFill>
                <a:latin typeface="微軟正黑體" panose="020B0604030504040204" pitchFamily="34" charset="-120"/>
                <a:ea typeface="微軟正黑體" panose="020B0604030504040204" pitchFamily="34" charset="-120"/>
              </a:rPr>
              <a:t>。</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）各</a:t>
            </a:r>
            <a:r>
              <a:rPr lang="zh-TW" altLang="en-US" sz="2600" b="1">
                <a:solidFill>
                  <a:srgbClr val="000099"/>
                </a:solidFill>
                <a:latin typeface="微軟正黑體" panose="020B0604030504040204" pitchFamily="34" charset="-120"/>
                <a:ea typeface="微軟正黑體" panose="020B0604030504040204" pitchFamily="34" charset="-120"/>
              </a:rPr>
              <a:t>分包廠商是否具有繼續施工之能力。</a:t>
            </a:r>
          </a:p>
          <a:p>
            <a:pPr marL="358775" lvl="2" indent="-358775"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及分包廠商是否已提出經認證之協議書。</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（四）有連帶保證廠商者，是否已依</a:t>
            </a:r>
            <a:r>
              <a:rPr lang="zh-TW" altLang="en-US" sz="2600" b="1" smtClean="0">
                <a:solidFill>
                  <a:srgbClr val="000099"/>
                </a:solidFill>
                <a:latin typeface="微軟正黑體" panose="020B0604030504040204" pitchFamily="34" charset="-120"/>
                <a:ea typeface="微軟正黑體" panose="020B0604030504040204" pitchFamily="34" charset="-120"/>
              </a:rPr>
              <a:t>第</a:t>
            </a:r>
            <a:r>
              <a:rPr lang="en-US" altLang="zh-TW" sz="2600" b="1" smtClean="0">
                <a:solidFill>
                  <a:srgbClr val="000099"/>
                </a:solidFill>
                <a:latin typeface="微軟正黑體" panose="020B0604030504040204" pitchFamily="34" charset="-120"/>
                <a:ea typeface="微軟正黑體" panose="020B0604030504040204" pitchFamily="34" charset="-120"/>
              </a:rPr>
              <a:t>11</a:t>
            </a:r>
            <a:r>
              <a:rPr lang="zh-TW" altLang="en-US" sz="2600" b="1" smtClean="0">
                <a:solidFill>
                  <a:srgbClr val="000099"/>
                </a:solidFill>
                <a:latin typeface="微軟正黑體" panose="020B0604030504040204" pitchFamily="34" charset="-120"/>
                <a:ea typeface="微軟正黑體" panose="020B0604030504040204" pitchFamily="34" charset="-120"/>
              </a:rPr>
              <a:t>點第</a:t>
            </a:r>
            <a:r>
              <a:rPr lang="en-US" altLang="zh-TW" sz="2600" b="1" smtClean="0">
                <a:solidFill>
                  <a:srgbClr val="000099"/>
                </a:solidFill>
                <a:latin typeface="微軟正黑體" panose="020B0604030504040204" pitchFamily="34" charset="-120"/>
                <a:ea typeface="微軟正黑體" panose="020B0604030504040204" pitchFamily="34" charset="-120"/>
              </a:rPr>
              <a:t>1</a:t>
            </a:r>
            <a:r>
              <a:rPr lang="zh-TW" altLang="en-US" sz="2600" b="1" smtClean="0">
                <a:solidFill>
                  <a:srgbClr val="000099"/>
                </a:solidFill>
                <a:latin typeface="微軟正黑體" panose="020B0604030504040204" pitchFamily="34" charset="-120"/>
                <a:ea typeface="微軟正黑體" panose="020B0604030504040204" pitchFamily="34" charset="-120"/>
              </a:rPr>
              <a:t>項</a:t>
            </a:r>
            <a:r>
              <a:rPr lang="zh-TW" altLang="en-US" sz="2600" b="1">
                <a:solidFill>
                  <a:srgbClr val="000099"/>
                </a:solidFill>
                <a:latin typeface="微軟正黑體" panose="020B0604030504040204" pitchFamily="34" charset="-120"/>
                <a:ea typeface="微軟正黑體" panose="020B0604030504040204" pitchFamily="34" charset="-120"/>
              </a:rPr>
              <a:t>規定徵得連帶保證廠商同意。</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（五）廠商之其他債權人是否已聲請強制執行，致監督付款無法辦理。</a:t>
            </a:r>
            <a:endParaRPr lang="zh-TW" altLang="en-US" sz="2600" b="1"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160</a:t>
            </a:fld>
            <a:endParaRPr lang="en-US" altLang="zh-TW" sz="1800">
              <a:solidFill>
                <a:srgbClr val="080808"/>
              </a:solidFill>
            </a:endParaRPr>
          </a:p>
        </p:txBody>
      </p:sp>
    </p:spTree>
    <p:extLst>
      <p:ext uri="{BB962C8B-B14F-4D97-AF65-F5344CB8AC3E}">
        <p14:creationId xmlns:p14="http://schemas.microsoft.com/office/powerpoint/2010/main" val="417140612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620688"/>
            <a:ext cx="8641655" cy="5856312"/>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a:t>
            </a:r>
            <a:r>
              <a:rPr lang="zh-TW" altLang="en-US" sz="2600" b="1">
                <a:solidFill>
                  <a:srgbClr val="C00000"/>
                </a:solidFill>
                <a:latin typeface="微軟正黑體" panose="020B0604030504040204" pitchFamily="34" charset="-120"/>
                <a:ea typeface="微軟正黑體" panose="020B0604030504040204" pitchFamily="34" charset="-120"/>
              </a:rPr>
              <a:t>三</a:t>
            </a:r>
            <a:r>
              <a:rPr lang="zh-TW" altLang="en-US" sz="2600" b="1" smtClean="0">
                <a:solidFill>
                  <a:srgbClr val="C00000"/>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監督付款</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之程序</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a:solidFill>
                <a:srgbClr val="000099"/>
              </a:solidFill>
              <a:latin typeface="微軟正黑體" panose="020B0604030504040204" pitchFamily="34" charset="-120"/>
              <a:ea typeface="微軟正黑體" panose="020B0604030504040204" pitchFamily="34" charset="-120"/>
            </a:endParaRP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（一）廠商或分包廠商依契約及協議書規定請領工程款，並檢附工程款支付</a:t>
            </a:r>
            <a:r>
              <a:rPr lang="zh-TW" altLang="en-US" sz="2600" b="1" smtClean="0">
                <a:solidFill>
                  <a:srgbClr val="000099"/>
                </a:solidFill>
                <a:latin typeface="微軟正黑體" panose="020B0604030504040204" pitchFamily="34" charset="-120"/>
                <a:ea typeface="微軟正黑體" panose="020B0604030504040204" pitchFamily="34" charset="-120"/>
              </a:rPr>
              <a:t>明細</a:t>
            </a:r>
            <a:r>
              <a:rPr lang="zh-TW" altLang="en-US" sz="2600" b="1">
                <a:solidFill>
                  <a:srgbClr val="000099"/>
                </a:solidFill>
                <a:latin typeface="微軟正黑體" panose="020B0604030504040204" pitchFamily="34" charset="-120"/>
                <a:ea typeface="微軟正黑體" panose="020B0604030504040204" pitchFamily="34" charset="-120"/>
              </a:rPr>
              <a:t>表及廠商或分包廠商所開立相關請款證明文件，經機關核實後，據以付款。</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）廠商</a:t>
            </a:r>
            <a:r>
              <a:rPr lang="zh-TW" altLang="en-US" sz="2600" b="1">
                <a:solidFill>
                  <a:srgbClr val="000099"/>
                </a:solidFill>
                <a:latin typeface="微軟正黑體" panose="020B0604030504040204" pitchFamily="34" charset="-120"/>
                <a:ea typeface="微軟正黑體" panose="020B0604030504040204" pitchFamily="34" charset="-120"/>
              </a:rPr>
              <a:t>已領預付款者，應先予以扣除。</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）機關</a:t>
            </a:r>
            <a:r>
              <a:rPr lang="zh-TW" altLang="en-US" sz="2600" b="1">
                <a:solidFill>
                  <a:srgbClr val="000099"/>
                </a:solidFill>
                <a:latin typeface="微軟正黑體" panose="020B0604030504040204" pitchFamily="34" charset="-120"/>
                <a:ea typeface="微軟正黑體" panose="020B0604030504040204" pitchFamily="34" charset="-120"/>
              </a:rPr>
              <a:t>付款時，應依協議書所定付款方式，撥付廠商或</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及</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分包廠商</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358775" lvl="2" indent="-358775"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十四、</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監督</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付款</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應予</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停辦之情形</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a:solidFill>
                <a:srgbClr val="000099"/>
              </a:solidFill>
              <a:latin typeface="微軟正黑體" panose="020B0604030504040204" pitchFamily="34" charset="-120"/>
              <a:ea typeface="微軟正黑體" panose="020B0604030504040204" pitchFamily="34" charset="-120"/>
            </a:endParaRP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a:t>
            </a:r>
            <a:r>
              <a:rPr lang="zh-TW" altLang="en-US" sz="2600" b="1" smtClean="0">
                <a:solidFill>
                  <a:srgbClr val="000099"/>
                </a:solidFill>
                <a:latin typeface="微軟正黑體" panose="020B0604030504040204" pitchFamily="34" charset="-120"/>
                <a:ea typeface="微軟正黑體" panose="020B0604030504040204" pitchFamily="34" charset="-120"/>
              </a:rPr>
              <a:t>）法院</a:t>
            </a:r>
            <a:r>
              <a:rPr lang="zh-TW" altLang="en-US" sz="2600" b="1">
                <a:solidFill>
                  <a:srgbClr val="000099"/>
                </a:solidFill>
                <a:latin typeface="微軟正黑體" panose="020B0604030504040204" pitchFamily="34" charset="-120"/>
                <a:ea typeface="微軟正黑體" panose="020B0604030504040204" pitchFamily="34" charset="-120"/>
              </a:rPr>
              <a:t>通知機關執行扣押命令，致影響監督付款時。</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）分</a:t>
            </a:r>
            <a:r>
              <a:rPr lang="zh-TW" altLang="en-US" sz="2600" b="1">
                <a:solidFill>
                  <a:srgbClr val="000099"/>
                </a:solidFill>
                <a:latin typeface="微軟正黑體" panose="020B0604030504040204" pitchFamily="34" charset="-120"/>
                <a:ea typeface="微軟正黑體" panose="020B0604030504040204" pitchFamily="34" charset="-120"/>
              </a:rPr>
              <a:t>包廠商經機關認定無法繼續履約，或施工進度落後情形未積極</a:t>
            </a:r>
            <a:r>
              <a:rPr lang="zh-TW" altLang="en-US" sz="2600" b="1" smtClean="0">
                <a:solidFill>
                  <a:srgbClr val="000099"/>
                </a:solidFill>
                <a:latin typeface="微軟正黑體" panose="020B0604030504040204" pitchFamily="34" charset="-120"/>
                <a:ea typeface="微軟正黑體" panose="020B0604030504040204" pitchFamily="34" charset="-120"/>
              </a:rPr>
              <a:t>改善者。</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984250" lvl="2" indent="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監督付款，於支付工程尾款後停止辦理；如有剩餘款，除協議書另有約定者外，應</a:t>
            </a:r>
            <a:r>
              <a:rPr lang="zh-TW" altLang="en-US" sz="2600" b="1" smtClean="0">
                <a:solidFill>
                  <a:srgbClr val="000099"/>
                </a:solidFill>
                <a:latin typeface="微軟正黑體" panose="020B0604030504040204" pitchFamily="34" charset="-120"/>
                <a:ea typeface="微軟正黑體" panose="020B0604030504040204" pitchFamily="34" charset="-120"/>
              </a:rPr>
              <a:t>撥付</a:t>
            </a:r>
            <a:r>
              <a:rPr lang="zh-TW" altLang="en-US" sz="2600" b="1">
                <a:solidFill>
                  <a:srgbClr val="000099"/>
                </a:solidFill>
                <a:latin typeface="微軟正黑體" panose="020B0604030504040204" pitchFamily="34" charset="-120"/>
                <a:ea typeface="微軟正黑體" panose="020B0604030504040204" pitchFamily="34" charset="-120"/>
              </a:rPr>
              <a:t>廠商。</a:t>
            </a: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161</a:t>
            </a:fld>
            <a:endParaRPr lang="en-US" altLang="zh-TW" sz="1800">
              <a:solidFill>
                <a:srgbClr val="080808"/>
              </a:solidFill>
            </a:endParaRPr>
          </a:p>
        </p:txBody>
      </p:sp>
    </p:spTree>
    <p:extLst>
      <p:ext uri="{BB962C8B-B14F-4D97-AF65-F5344CB8AC3E}">
        <p14:creationId xmlns:p14="http://schemas.microsoft.com/office/powerpoint/2010/main" val="3391285848"/>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162</a:t>
            </a:fld>
            <a:endParaRPr lang="en-US" altLang="zh-TW" sz="1400" smtClean="0">
              <a:solidFill>
                <a:srgbClr val="AD1F1F"/>
              </a:solidFill>
              <a:latin typeface="Times New Roman" panose="02020603050405020304" pitchFamily="18" charset="0"/>
            </a:endParaRPr>
          </a:p>
        </p:txBody>
      </p:sp>
      <p:sp>
        <p:nvSpPr>
          <p:cNvPr id="2" name="書卷 (水平) 1"/>
          <p:cNvSpPr/>
          <p:nvPr/>
        </p:nvSpPr>
        <p:spPr>
          <a:xfrm>
            <a:off x="1547664" y="2420888"/>
            <a:ext cx="6552728" cy="216024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600" b="1" smtClean="0">
                <a:solidFill>
                  <a:srgbClr val="C00000"/>
                </a:solidFill>
                <a:latin typeface="微軟正黑體" panose="020B0604030504040204" pitchFamily="34" charset="-120"/>
              </a:rPr>
              <a:t>1.4.3 </a:t>
            </a:r>
            <a:r>
              <a:rPr lang="zh-TW" altLang="en-US" sz="3600" b="1" smtClean="0">
                <a:solidFill>
                  <a:srgbClr val="000099"/>
                </a:solidFill>
                <a:latin typeface="微軟正黑體" panose="020B0604030504040204" pitchFamily="34" charset="-120"/>
              </a:rPr>
              <a:t>終止</a:t>
            </a:r>
            <a:r>
              <a:rPr lang="zh-TW" altLang="en-US" sz="3600" b="1">
                <a:solidFill>
                  <a:srgbClr val="000099"/>
                </a:solidFill>
                <a:latin typeface="微軟正黑體" panose="020B0604030504040204" pitchFamily="34" charset="-120"/>
              </a:rPr>
              <a:t>或解除契約</a:t>
            </a:r>
            <a:r>
              <a:rPr lang="zh-TW" altLang="en-US" sz="3600" b="1" smtClean="0">
                <a:solidFill>
                  <a:srgbClr val="000099"/>
                </a:solidFill>
                <a:latin typeface="微軟正黑體" panose="020B0604030504040204" pitchFamily="34" charset="-120"/>
              </a:rPr>
              <a:t>之處置</a:t>
            </a:r>
            <a:endParaRPr lang="en-US" altLang="zh-TW" sz="3600" b="1" smtClean="0">
              <a:solidFill>
                <a:srgbClr val="000099"/>
              </a:solidFill>
              <a:latin typeface="微軟正黑體" panose="020B0604030504040204" pitchFamily="34" charset="-120"/>
            </a:endParaRPr>
          </a:p>
          <a:p>
            <a:pPr algn="ctr" eaLnBrk="1" hangingPunct="1">
              <a:defRPr/>
            </a:pPr>
            <a:r>
              <a:rPr lang="en-US" altLang="zh-TW" sz="3600" b="1" smtClean="0">
                <a:solidFill>
                  <a:srgbClr val="000099"/>
                </a:solidFill>
                <a:latin typeface="微軟正黑體" panose="020B0604030504040204" pitchFamily="34" charset="-120"/>
              </a:rPr>
              <a:t>(</a:t>
            </a:r>
            <a:r>
              <a:rPr lang="zh-TW" altLang="en-US" sz="3600" b="1" smtClean="0">
                <a:solidFill>
                  <a:srgbClr val="000099"/>
                </a:solidFill>
                <a:latin typeface="微軟正黑體" panose="020B0604030504040204" pitchFamily="34" charset="-120"/>
              </a:rPr>
              <a:t>可歸責廠商</a:t>
            </a:r>
            <a:r>
              <a:rPr lang="en-US" altLang="zh-TW" sz="3600" b="1" smtClean="0">
                <a:solidFill>
                  <a:srgbClr val="000099"/>
                </a:solidFill>
                <a:latin typeface="微軟正黑體" panose="020B0604030504040204" pitchFamily="34" charset="-120"/>
              </a:rPr>
              <a:t>)</a:t>
            </a:r>
            <a:endParaRPr lang="zh-TW" altLang="en-US" sz="3600" b="1" smtClean="0">
              <a:solidFill>
                <a:srgbClr val="000099"/>
              </a:solidFill>
              <a:latin typeface="微軟正黑體" panose="020B0604030504040204" pitchFamily="34" charset="-120"/>
            </a:endParaRPr>
          </a:p>
        </p:txBody>
      </p:sp>
    </p:spTree>
    <p:extLst>
      <p:ext uri="{BB962C8B-B14F-4D97-AF65-F5344CB8AC3E}">
        <p14:creationId xmlns:p14="http://schemas.microsoft.com/office/powerpoint/2010/main" val="45914779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1196752"/>
            <a:ext cx="8641655" cy="3816424"/>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十五、</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應於招標文件中訂</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明廠商違約得</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終止或解除契約之規定，其</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內容應</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載</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明事項</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a:solidFill>
                <a:srgbClr val="000099"/>
              </a:solidFill>
              <a:latin typeface="微軟正黑體" panose="020B0604030504040204" pitchFamily="34" charset="-120"/>
              <a:ea typeface="微軟正黑體" panose="020B0604030504040204" pitchFamily="34" charset="-120"/>
            </a:endParaRP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（一）機關得通知廠商終止或解除契約之條件。</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）終止</a:t>
            </a:r>
            <a:r>
              <a:rPr lang="zh-TW" altLang="en-US" sz="2600" b="1">
                <a:solidFill>
                  <a:srgbClr val="000099"/>
                </a:solidFill>
                <a:latin typeface="微軟正黑體" panose="020B0604030504040204" pitchFamily="34" charset="-120"/>
                <a:ea typeface="微軟正黑體" panose="020B0604030504040204" pitchFamily="34" charset="-120"/>
              </a:rPr>
              <a:t>或解除契約後，廠商應配合辦理之事項包括負責遣散工人、負責</a:t>
            </a:r>
            <a:r>
              <a:rPr lang="zh-TW" altLang="en-US" sz="2600" b="1" smtClean="0">
                <a:solidFill>
                  <a:srgbClr val="000099"/>
                </a:solidFill>
                <a:latin typeface="微軟正黑體" panose="020B0604030504040204" pitchFamily="34" charset="-120"/>
                <a:ea typeface="微軟正黑體" panose="020B0604030504040204" pitchFamily="34" charset="-120"/>
              </a:rPr>
              <a:t>維護</a:t>
            </a:r>
            <a:r>
              <a:rPr lang="zh-TW" altLang="en-US" sz="2600" b="1">
                <a:solidFill>
                  <a:srgbClr val="000099"/>
                </a:solidFill>
                <a:latin typeface="微軟正黑體" panose="020B0604030504040204" pitchFamily="34" charset="-120"/>
                <a:ea typeface="微軟正黑體" panose="020B0604030504040204" pitchFamily="34" charset="-120"/>
              </a:rPr>
              <a:t>工程至機關接管為止，並配合機關辦理結算。</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）終止</a:t>
            </a:r>
            <a:r>
              <a:rPr lang="zh-TW" altLang="en-US" sz="2600" b="1">
                <a:solidFill>
                  <a:srgbClr val="000099"/>
                </a:solidFill>
                <a:latin typeface="微軟正黑體" panose="020B0604030504040204" pitchFamily="34" charset="-120"/>
                <a:ea typeface="微軟正黑體" panose="020B0604030504040204" pitchFamily="34" charset="-120"/>
              </a:rPr>
              <a:t>或解除契約後，機關得採取之措施。</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（四</a:t>
            </a:r>
            <a:r>
              <a:rPr lang="zh-TW" altLang="en-US" sz="2600" b="1" smtClean="0">
                <a:solidFill>
                  <a:srgbClr val="000099"/>
                </a:solidFill>
                <a:latin typeface="微軟正黑體" panose="020B0604030504040204" pitchFamily="34" charset="-120"/>
                <a:ea typeface="微軟正黑體" panose="020B0604030504040204" pitchFamily="34" charset="-120"/>
              </a:rPr>
              <a:t>）終止</a:t>
            </a:r>
            <a:r>
              <a:rPr lang="zh-TW" altLang="en-US" sz="2600" b="1">
                <a:solidFill>
                  <a:srgbClr val="000099"/>
                </a:solidFill>
                <a:latin typeface="微軟正黑體" panose="020B0604030504040204" pitchFamily="34" charset="-120"/>
                <a:ea typeface="微軟正黑體" panose="020B0604030504040204" pitchFamily="34" charset="-120"/>
              </a:rPr>
              <a:t>或解除契約後，工程款之處理原則。</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（五</a:t>
            </a:r>
            <a:r>
              <a:rPr lang="zh-TW" altLang="en-US" sz="2600" b="1" smtClean="0">
                <a:solidFill>
                  <a:srgbClr val="000099"/>
                </a:solidFill>
                <a:latin typeface="微軟正黑體" panose="020B0604030504040204" pitchFamily="34" charset="-120"/>
                <a:ea typeface="微軟正黑體" panose="020B0604030504040204" pitchFamily="34" charset="-120"/>
              </a:rPr>
              <a:t>）終止</a:t>
            </a:r>
            <a:r>
              <a:rPr lang="zh-TW" altLang="en-US" sz="2600" b="1">
                <a:solidFill>
                  <a:srgbClr val="000099"/>
                </a:solidFill>
                <a:latin typeface="微軟正黑體" panose="020B0604030504040204" pitchFamily="34" charset="-120"/>
                <a:ea typeface="微軟正黑體" panose="020B0604030504040204" pitchFamily="34" charset="-120"/>
              </a:rPr>
              <a:t>或解除契約後，機關所受損害之求償等。</a:t>
            </a: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163</a:t>
            </a:fld>
            <a:endParaRPr lang="en-US" altLang="zh-TW" sz="1800">
              <a:solidFill>
                <a:srgbClr val="080808"/>
              </a:solidFill>
            </a:endParaRPr>
          </a:p>
        </p:txBody>
      </p:sp>
      <p:sp>
        <p:nvSpPr>
          <p:cNvPr id="5" name="Rectangle 2"/>
          <p:cNvSpPr>
            <a:spLocks noChangeArrowheads="1"/>
          </p:cNvSpPr>
          <p:nvPr/>
        </p:nvSpPr>
        <p:spPr bwMode="auto">
          <a:xfrm>
            <a:off x="2783997" y="216113"/>
            <a:ext cx="3576699" cy="6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000" b="1">
                <a:solidFill>
                  <a:prstClr val="black"/>
                </a:solidFill>
                <a:latin typeface="微軟正黑體" panose="020B0604030504040204" pitchFamily="34" charset="-120"/>
                <a:ea typeface="微軟正黑體" panose="020B0604030504040204" pitchFamily="34" charset="-120"/>
              </a:rPr>
              <a:t>公共工程廠商延誤履約進度</a:t>
            </a:r>
            <a:r>
              <a:rPr kumimoji="0" lang="zh-TW" altLang="en-US" sz="3000" b="1" smtClean="0">
                <a:solidFill>
                  <a:prstClr val="black"/>
                </a:solidFill>
                <a:latin typeface="微軟正黑體" panose="020B0604030504040204" pitchFamily="34" charset="-120"/>
                <a:ea typeface="微軟正黑體" panose="020B0604030504040204" pitchFamily="34" charset="-120"/>
              </a:rPr>
              <a:t>處理要點</a:t>
            </a:r>
            <a:endParaRPr kumimoji="0" lang="zh-TW" altLang="en-US" sz="3000" b="1">
              <a:solidFill>
                <a:prstClr val="black"/>
              </a:solidFill>
              <a:latin typeface="微軟正黑體" panose="020B0604030504040204" pitchFamily="34" charset="-120"/>
              <a:ea typeface="微軟正黑體" panose="020B0604030504040204" pitchFamily="34" charset="-120"/>
            </a:endParaRPr>
          </a:p>
        </p:txBody>
      </p:sp>
      <p:sp>
        <p:nvSpPr>
          <p:cNvPr id="6" name="Rectangle 2"/>
          <p:cNvSpPr>
            <a:spLocks noChangeArrowheads="1"/>
          </p:cNvSpPr>
          <p:nvPr/>
        </p:nvSpPr>
        <p:spPr bwMode="auto">
          <a:xfrm>
            <a:off x="6012160" y="116632"/>
            <a:ext cx="3027006"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smtClean="0">
                <a:solidFill>
                  <a:srgbClr val="800000"/>
                </a:solidFill>
                <a:latin typeface="微軟正黑體" panose="020B0604030504040204" pitchFamily="34" charset="-120"/>
                <a:ea typeface="微軟正黑體" panose="020B0604030504040204" pitchFamily="34" charset="-120"/>
              </a:rPr>
              <a:t>91.11.18</a:t>
            </a:r>
            <a:r>
              <a:rPr kumimoji="0" lang="zh-TW" altLang="en-US" sz="2200" b="1">
                <a:solidFill>
                  <a:srgbClr val="800000"/>
                </a:solidFill>
                <a:latin typeface="微軟正黑體" panose="020B0604030504040204" pitchFamily="34" charset="-120"/>
                <a:ea typeface="微軟正黑體" panose="020B0604030504040204" pitchFamily="34" charset="-120"/>
              </a:rPr>
              <a:t>行政院院臺工</a:t>
            </a:r>
            <a:r>
              <a:rPr kumimoji="0" lang="zh-TW" altLang="en-US" sz="2200" b="1" smtClean="0">
                <a:solidFill>
                  <a:srgbClr val="800000"/>
                </a:solidFill>
                <a:latin typeface="微軟正黑體" panose="020B0604030504040204" pitchFamily="34" charset="-120"/>
                <a:ea typeface="微軟正黑體" panose="020B0604030504040204" pitchFamily="34" charset="-120"/>
              </a:rPr>
              <a:t>字第</a:t>
            </a:r>
            <a:r>
              <a:rPr kumimoji="0" lang="en-US" altLang="zh-TW" sz="2200" b="1" smtClean="0">
                <a:solidFill>
                  <a:srgbClr val="800000"/>
                </a:solidFill>
                <a:latin typeface="微軟正黑體" panose="020B0604030504040204" pitchFamily="34" charset="-120"/>
                <a:ea typeface="微軟正黑體" panose="020B0604030504040204" pitchFamily="34" charset="-120"/>
              </a:rPr>
              <a:t>0910046387</a:t>
            </a:r>
            <a:r>
              <a:rPr kumimoji="0" lang="zh-TW" altLang="en-US" sz="2200" b="1" smtClean="0">
                <a:solidFill>
                  <a:srgbClr val="800000"/>
                </a:solidFill>
                <a:latin typeface="微軟正黑體" panose="020B0604030504040204" pitchFamily="34" charset="-120"/>
                <a:ea typeface="微軟正黑體" panose="020B0604030504040204" pitchFamily="34" charset="-120"/>
              </a:rPr>
              <a:t>號</a:t>
            </a:r>
            <a:r>
              <a:rPr kumimoji="0" lang="zh-TW" altLang="en-US" sz="2200" b="1">
                <a:solidFill>
                  <a:srgbClr val="800000"/>
                </a:solidFill>
                <a:latin typeface="微軟正黑體" panose="020B0604030504040204" pitchFamily="34" charset="-120"/>
                <a:ea typeface="微軟正黑體" panose="020B0604030504040204" pitchFamily="34" charset="-120"/>
              </a:rPr>
              <a:t>函</a:t>
            </a:r>
          </a:p>
        </p:txBody>
      </p:sp>
    </p:spTree>
    <p:extLst>
      <p:ext uri="{BB962C8B-B14F-4D97-AF65-F5344CB8AC3E}">
        <p14:creationId xmlns:p14="http://schemas.microsoft.com/office/powerpoint/2010/main" val="17699037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417227"/>
            <a:ext cx="8641655" cy="5604061"/>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58775" lvl="2" indent="-358775"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十六、</a:t>
            </a:r>
            <a:r>
              <a:rPr lang="zh-TW" altLang="en-US" sz="2600" b="1">
                <a:solidFill>
                  <a:srgbClr val="000099"/>
                </a:solidFill>
                <a:latin typeface="微軟正黑體" panose="020B0604030504040204" pitchFamily="34" charset="-120"/>
                <a:ea typeface="微軟正黑體" panose="020B0604030504040204" pitchFamily="34" charset="-120"/>
              </a:rPr>
              <a:t>辦理終止或解除</a:t>
            </a:r>
            <a:r>
              <a:rPr lang="zh-TW" altLang="en-US" sz="2600" b="1" smtClean="0">
                <a:solidFill>
                  <a:srgbClr val="000099"/>
                </a:solidFill>
                <a:latin typeface="微軟正黑體" panose="020B0604030504040204" pitchFamily="34" charset="-120"/>
                <a:ea typeface="微軟正黑體" panose="020B0604030504040204" pitchFamily="34" charset="-120"/>
              </a:rPr>
              <a:t>契約</a:t>
            </a:r>
            <a:r>
              <a:rPr lang="zh-TW" altLang="en-US" sz="2600"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應注意事項</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zh-TW" altLang="en-US" sz="2600" b="1">
              <a:solidFill>
                <a:srgbClr val="000099"/>
              </a:solidFill>
              <a:latin typeface="微軟正黑體" panose="020B0604030504040204" pitchFamily="34" charset="-120"/>
              <a:ea typeface="微軟正黑體" panose="020B0604030504040204" pitchFamily="34" charset="-120"/>
            </a:endParaRP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（一）自通知廠商終止或解除契約日起，停發廠商之工程款，包括尚未領取</a:t>
            </a:r>
            <a:r>
              <a:rPr lang="zh-TW" altLang="en-US" sz="2600" b="1" smtClean="0">
                <a:solidFill>
                  <a:srgbClr val="000099"/>
                </a:solidFill>
                <a:latin typeface="微軟正黑體" panose="020B0604030504040204" pitchFamily="34" charset="-120"/>
                <a:ea typeface="微軟正黑體" panose="020B0604030504040204" pitchFamily="34" charset="-120"/>
              </a:rPr>
              <a:t>之工程</a:t>
            </a:r>
            <a:r>
              <a:rPr lang="zh-TW" altLang="en-US" sz="2600" b="1">
                <a:solidFill>
                  <a:srgbClr val="000099"/>
                </a:solidFill>
                <a:latin typeface="微軟正黑體" panose="020B0604030504040204" pitchFamily="34" charset="-120"/>
                <a:ea typeface="微軟正黑體" panose="020B0604030504040204" pitchFamily="34" charset="-120"/>
              </a:rPr>
              <a:t>估驗款及全部保留款等款項，且依契約規定不發還廠商之履約保證金。</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（二</a:t>
            </a:r>
            <a:r>
              <a:rPr lang="zh-TW" altLang="en-US" sz="2600" b="1" smtClean="0">
                <a:solidFill>
                  <a:srgbClr val="000099"/>
                </a:solidFill>
                <a:latin typeface="微軟正黑體" panose="020B0604030504040204" pitchFamily="34" charset="-120"/>
                <a:ea typeface="微軟正黑體" panose="020B0604030504040204" pitchFamily="34" charset="-120"/>
              </a:rPr>
              <a:t>）辦理</a:t>
            </a:r>
            <a:r>
              <a:rPr lang="zh-TW" altLang="en-US" sz="2600" b="1">
                <a:solidFill>
                  <a:srgbClr val="000099"/>
                </a:solidFill>
                <a:latin typeface="微軟正黑體" panose="020B0604030504040204" pitchFamily="34" charset="-120"/>
                <a:ea typeface="微軟正黑體" panose="020B0604030504040204" pitchFamily="34" charset="-120"/>
              </a:rPr>
              <a:t>工地接管時，應嚴格管理廠商與其分包廠商人員、車輛之進出，</a:t>
            </a:r>
            <a:r>
              <a:rPr lang="zh-TW" altLang="en-US" sz="2600" b="1" smtClean="0">
                <a:solidFill>
                  <a:srgbClr val="000099"/>
                </a:solidFill>
                <a:latin typeface="微軟正黑體" panose="020B0604030504040204" pitchFamily="34" charset="-120"/>
                <a:ea typeface="微軟正黑體" panose="020B0604030504040204" pitchFamily="34" charset="-120"/>
              </a:rPr>
              <a:t>必要</a:t>
            </a:r>
            <a:r>
              <a:rPr lang="zh-TW" altLang="en-US" sz="2600" b="1">
                <a:solidFill>
                  <a:srgbClr val="000099"/>
                </a:solidFill>
                <a:latin typeface="微軟正黑體" panose="020B0604030504040204" pitchFamily="34" charset="-120"/>
                <a:ea typeface="微軟正黑體" panose="020B0604030504040204" pitchFamily="34" charset="-120"/>
              </a:rPr>
              <a:t>時得洽商警政機關或聘僱保全人員協助辦理。</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（三</a:t>
            </a:r>
            <a:r>
              <a:rPr lang="zh-TW" altLang="en-US" sz="2600" b="1" smtClean="0">
                <a:solidFill>
                  <a:srgbClr val="000099"/>
                </a:solidFill>
                <a:latin typeface="微軟正黑體" panose="020B0604030504040204" pitchFamily="34" charset="-120"/>
                <a:ea typeface="微軟正黑體" panose="020B0604030504040204" pitchFamily="34" charset="-120"/>
              </a:rPr>
              <a:t>）對於</a:t>
            </a:r>
            <a:r>
              <a:rPr lang="zh-TW" altLang="en-US" sz="2600" b="1">
                <a:solidFill>
                  <a:srgbClr val="000099"/>
                </a:solidFill>
                <a:latin typeface="微軟正黑體" panose="020B0604030504040204" pitchFamily="34" charset="-120"/>
                <a:ea typeface="微軟正黑體" panose="020B0604030504040204" pitchFamily="34" charset="-120"/>
              </a:rPr>
              <a:t>廠商運至工地之合格器材，應詳加清點，並依契約規定辦理。</a:t>
            </a:r>
          </a:p>
          <a:p>
            <a:pPr marL="984250" lvl="2" indent="-984250" algn="just" eaLnBrk="1" hangingPunct="1">
              <a:spcBef>
                <a:spcPts val="0"/>
              </a:spcBef>
              <a:buClr>
                <a:srgbClr val="0000FF"/>
              </a:buClr>
              <a:buSzPct val="75000"/>
              <a:defRPr/>
            </a:pPr>
            <a:r>
              <a:rPr lang="zh-TW" altLang="en-US" sz="2600" b="1">
                <a:solidFill>
                  <a:srgbClr val="000099"/>
                </a:solidFill>
                <a:latin typeface="微軟正黑體" panose="020B0604030504040204" pitchFamily="34" charset="-120"/>
                <a:ea typeface="微軟正黑體" panose="020B0604030504040204" pitchFamily="34" charset="-120"/>
              </a:rPr>
              <a:t>（四</a:t>
            </a:r>
            <a:r>
              <a:rPr lang="zh-TW" altLang="en-US" sz="2600" b="1" smtClean="0">
                <a:solidFill>
                  <a:srgbClr val="000099"/>
                </a:solidFill>
                <a:latin typeface="微軟正黑體" panose="020B0604030504040204" pitchFamily="34" charset="-120"/>
                <a:ea typeface="微軟正黑體" panose="020B0604030504040204" pitchFamily="34" charset="-120"/>
              </a:rPr>
              <a:t>）對於</a:t>
            </a:r>
            <a:r>
              <a:rPr lang="zh-TW" altLang="en-US" sz="2600" b="1">
                <a:solidFill>
                  <a:srgbClr val="000099"/>
                </a:solidFill>
                <a:latin typeface="微軟正黑體" panose="020B0604030504040204" pitchFamily="34" charset="-120"/>
                <a:ea typeface="微軟正黑體" panose="020B0604030504040204" pitchFamily="34" charset="-120"/>
              </a:rPr>
              <a:t>已施作完成之工作項目及數量，應會同監造單位及廠商辦理結算</a:t>
            </a:r>
            <a:r>
              <a:rPr lang="zh-TW" altLang="en-US" sz="2600" b="1" smtClean="0">
                <a:solidFill>
                  <a:srgbClr val="000099"/>
                </a:solidFill>
                <a:latin typeface="微軟正黑體" panose="020B0604030504040204" pitchFamily="34" charset="-120"/>
                <a:ea typeface="微軟正黑體" panose="020B0604030504040204" pitchFamily="34" charset="-120"/>
              </a:rPr>
              <a:t>，並</a:t>
            </a:r>
            <a:r>
              <a:rPr lang="zh-TW" altLang="en-US" sz="2600" b="1">
                <a:solidFill>
                  <a:srgbClr val="000099"/>
                </a:solidFill>
                <a:latin typeface="微軟正黑體" panose="020B0604030504040204" pitchFamily="34" charset="-120"/>
                <a:ea typeface="微軟正黑體" panose="020B0604030504040204" pitchFamily="34" charset="-120"/>
              </a:rPr>
              <a:t>拍照存證；廠商不會同辦理時，機關得逕行辦理結算。必要時，得洽請公正</a:t>
            </a:r>
            <a:r>
              <a:rPr lang="zh-TW" altLang="en-US" sz="2600" b="1" smtClean="0">
                <a:solidFill>
                  <a:srgbClr val="000099"/>
                </a:solidFill>
                <a:latin typeface="微軟正黑體" panose="020B0604030504040204" pitchFamily="34" charset="-120"/>
                <a:ea typeface="微軟正黑體" panose="020B0604030504040204" pitchFamily="34" charset="-120"/>
              </a:rPr>
              <a:t>、專業</a:t>
            </a:r>
            <a:r>
              <a:rPr lang="zh-TW" altLang="en-US" sz="2600" b="1">
                <a:solidFill>
                  <a:srgbClr val="000099"/>
                </a:solidFill>
                <a:latin typeface="微軟正黑體" panose="020B0604030504040204" pitchFamily="34" charset="-120"/>
                <a:ea typeface="微軟正黑體" panose="020B0604030504040204" pitchFamily="34" charset="-120"/>
              </a:rPr>
              <a:t>之鑑定機構協助辦理。</a:t>
            </a:r>
            <a:endParaRPr lang="zh-TW" altLang="en-US" sz="2600" b="1"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164</a:t>
            </a:fld>
            <a:endParaRPr lang="en-US" altLang="zh-TW" sz="1800">
              <a:solidFill>
                <a:srgbClr val="080808"/>
              </a:solidFill>
            </a:endParaRPr>
          </a:p>
        </p:txBody>
      </p:sp>
    </p:spTree>
    <p:extLst>
      <p:ext uri="{BB962C8B-B14F-4D97-AF65-F5344CB8AC3E}">
        <p14:creationId xmlns:p14="http://schemas.microsoft.com/office/powerpoint/2010/main" val="1804301000"/>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51520" y="692696"/>
            <a:ext cx="8424936" cy="2723741"/>
          </a:xfrm>
          <a:prstGeom prst="rect">
            <a:avLst/>
          </a:prstGeom>
          <a:noFill/>
          <a:ln w="9525">
            <a:noFill/>
            <a:miter lim="800000"/>
            <a:headEnd/>
            <a:tailEnd/>
          </a:ln>
          <a:effectLst/>
        </p:spPr>
        <p:txBody>
          <a:bodyPr/>
          <a:lstStyle>
            <a:lvl1pPr marL="174625" indent="-174625" eaLnBrk="0" hangingPunct="0">
              <a:defRPr kumimoji="1" sz="2400">
                <a:solidFill>
                  <a:schemeClr val="tx1"/>
                </a:solidFill>
                <a:latin typeface="Times New Roman" pitchFamily="18" charset="0"/>
                <a:ea typeface="新細明體" charset="-120"/>
              </a:defRPr>
            </a:lvl1pPr>
            <a:lvl2pPr marL="536575" indent="-182563" eaLnBrk="0" hangingPunct="0">
              <a:defRPr kumimoji="1" sz="2400">
                <a:solidFill>
                  <a:schemeClr val="tx1"/>
                </a:solidFill>
                <a:latin typeface="Times New Roman" pitchFamily="18" charset="0"/>
                <a:ea typeface="新細明體" charset="-120"/>
              </a:defRPr>
            </a:lvl2pPr>
            <a:lvl3pPr marL="860425" indent="-144463" eaLnBrk="0" hangingPunct="0">
              <a:defRPr kumimoji="1" sz="2400">
                <a:solidFill>
                  <a:schemeClr val="tx1"/>
                </a:solidFill>
                <a:latin typeface="Times New Roman" pitchFamily="18" charset="0"/>
                <a:ea typeface="新細明體" charset="-120"/>
              </a:defRPr>
            </a:lvl3pPr>
            <a:lvl4pPr marL="1268413"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717550" lvl="2" indent="-717550"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十七、</a:t>
            </a:r>
            <a:r>
              <a:rPr lang="zh-TW" altLang="en-US" sz="2600" b="1">
                <a:solidFill>
                  <a:srgbClr val="000099"/>
                </a:solidFill>
                <a:latin typeface="微軟正黑體" panose="020B0604030504040204" pitchFamily="34" charset="-120"/>
                <a:ea typeface="微軟正黑體" panose="020B0604030504040204" pitchFamily="34" charset="-120"/>
              </a:rPr>
              <a:t>機關辦理重行招標之招標文件，應訂明原契約保證、保險與保固責任之延續</a:t>
            </a:r>
            <a:r>
              <a:rPr lang="zh-TW" altLang="en-US" sz="2600" b="1" smtClean="0">
                <a:solidFill>
                  <a:srgbClr val="000099"/>
                </a:solidFill>
                <a:latin typeface="微軟正黑體" panose="020B0604030504040204" pitchFamily="34" charset="-120"/>
                <a:ea typeface="微軟正黑體" panose="020B0604030504040204" pitchFamily="34" charset="-120"/>
              </a:rPr>
              <a:t>或更新</a:t>
            </a:r>
            <a:r>
              <a:rPr lang="zh-TW" altLang="en-US" sz="2600" b="1">
                <a:solidFill>
                  <a:srgbClr val="000099"/>
                </a:solidFill>
                <a:latin typeface="微軟正黑體" panose="020B0604030504040204" pitchFamily="34" charset="-120"/>
                <a:ea typeface="微軟正黑體" panose="020B0604030504040204" pitchFamily="34" charset="-120"/>
              </a:rPr>
              <a:t>、未完成工程項目之銜接及工期之起算等事項</a:t>
            </a:r>
            <a:r>
              <a:rPr lang="zh-TW" altLang="en-US"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smtClean="0">
              <a:solidFill>
                <a:srgbClr val="000099"/>
              </a:solidFill>
              <a:latin typeface="微軟正黑體" panose="020B0604030504040204" pitchFamily="34" charset="-120"/>
              <a:ea typeface="微軟正黑體" panose="020B0604030504040204" pitchFamily="34" charset="-120"/>
            </a:endParaRPr>
          </a:p>
          <a:p>
            <a:pPr marL="717550" lvl="2" indent="-717550" algn="just" eaLnBrk="1" hangingPunct="1">
              <a:spcBef>
                <a:spcPts val="1200"/>
              </a:spcBef>
              <a:buClr>
                <a:srgbClr val="0000FF"/>
              </a:buClr>
              <a:buSzPct val="75000"/>
              <a:defRPr/>
            </a:pPr>
            <a:r>
              <a:rPr lang="zh-TW" altLang="en-US" sz="2600" b="1" smtClean="0">
                <a:solidFill>
                  <a:srgbClr val="C00000"/>
                </a:solidFill>
                <a:latin typeface="微軟正黑體" panose="020B0604030504040204" pitchFamily="34" charset="-120"/>
                <a:ea typeface="微軟正黑體" panose="020B0604030504040204" pitchFamily="34" charset="-120"/>
              </a:rPr>
              <a:t>十八、</a:t>
            </a:r>
            <a:r>
              <a:rPr lang="zh-TW" altLang="en-US" sz="2600" b="1">
                <a:solidFill>
                  <a:srgbClr val="000099"/>
                </a:solidFill>
                <a:latin typeface="微軟正黑體" panose="020B0604030504040204" pitchFamily="34" charset="-120"/>
                <a:ea typeface="微軟正黑體" panose="020B0604030504040204" pitchFamily="34" charset="-120"/>
              </a:rPr>
              <a:t>工程施工進度</a:t>
            </a:r>
            <a:r>
              <a:rPr lang="zh-TW" altLang="en-US" sz="2600" b="1" smtClean="0">
                <a:solidFill>
                  <a:srgbClr val="000099"/>
                </a:solidFill>
                <a:latin typeface="微軟正黑體" panose="020B0604030504040204" pitchFamily="34" charset="-120"/>
                <a:ea typeface="微軟正黑體" panose="020B0604030504040204" pitchFamily="34" charset="-120"/>
              </a:rPr>
              <a:t>達</a:t>
            </a:r>
            <a:r>
              <a:rPr lang="en-US" altLang="zh-TW" sz="2600" b="1" smtClean="0">
                <a:solidFill>
                  <a:srgbClr val="000099"/>
                </a:solidFill>
                <a:latin typeface="微軟正黑體" panose="020B0604030504040204" pitchFamily="34" charset="-120"/>
                <a:ea typeface="微軟正黑體" panose="020B0604030504040204" pitchFamily="34" charset="-120"/>
              </a:rPr>
              <a:t>95%</a:t>
            </a:r>
            <a:r>
              <a:rPr lang="zh-TW" altLang="en-US" sz="2600" b="1" smtClean="0">
                <a:solidFill>
                  <a:srgbClr val="000099"/>
                </a:solidFill>
                <a:latin typeface="微軟正黑體" panose="020B0604030504040204" pitchFamily="34" charset="-120"/>
                <a:ea typeface="微軟正黑體" panose="020B0604030504040204" pitchFamily="34" charset="-120"/>
              </a:rPr>
              <a:t>以上</a:t>
            </a:r>
            <a:r>
              <a:rPr lang="zh-TW" altLang="en-US" sz="2600" b="1">
                <a:solidFill>
                  <a:srgbClr val="000099"/>
                </a:solidFill>
                <a:latin typeface="微軟正黑體" panose="020B0604030504040204" pitchFamily="34" charset="-120"/>
                <a:ea typeface="微軟正黑體" panose="020B0604030504040204" pitchFamily="34" charset="-120"/>
              </a:rPr>
              <a:t>，而落後未達百分之五者，得準用本要點</a:t>
            </a:r>
            <a:r>
              <a:rPr lang="zh-TW" altLang="en-US" sz="2600" b="1" smtClean="0">
                <a:solidFill>
                  <a:srgbClr val="000099"/>
                </a:solidFill>
                <a:latin typeface="微軟正黑體" panose="020B0604030504040204" pitchFamily="34" charset="-120"/>
                <a:ea typeface="微軟正黑體" panose="020B0604030504040204" pitchFamily="34" charset="-120"/>
              </a:rPr>
              <a:t>之規定</a:t>
            </a:r>
            <a:r>
              <a:rPr lang="zh-TW" altLang="en-US" sz="2600" b="1">
                <a:solidFill>
                  <a:srgbClr val="000099"/>
                </a:solidFill>
                <a:latin typeface="微軟正黑體" panose="020B0604030504040204" pitchFamily="34" charset="-120"/>
                <a:ea typeface="微軟正黑體" panose="020B0604030504040204" pitchFamily="34" charset="-120"/>
              </a:rPr>
              <a:t>處理。</a:t>
            </a:r>
            <a:endParaRPr lang="en-US" altLang="zh-TW" sz="2600" b="1">
              <a:solidFill>
                <a:srgbClr val="000099"/>
              </a:solidFill>
              <a:latin typeface="微軟正黑體" panose="020B0604030504040204" pitchFamily="34" charset="-120"/>
              <a:ea typeface="微軟正黑體" panose="020B0604030504040204" pitchFamily="34" charset="-120"/>
            </a:endParaRPr>
          </a:p>
          <a:p>
            <a:pPr marL="717550" lvl="2" indent="-717550" algn="just" eaLnBrk="1" hangingPunct="1">
              <a:spcBef>
                <a:spcPts val="1200"/>
              </a:spcBef>
              <a:buClr>
                <a:srgbClr val="0000FF"/>
              </a:buClr>
              <a:buSzPct val="75000"/>
              <a:defRPr/>
            </a:pPr>
            <a:endParaRPr lang="zh-TW" altLang="en-US" sz="2600" b="1"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229600" y="6477000"/>
            <a:ext cx="762000" cy="381000"/>
          </a:xfrm>
        </p:spPr>
        <p:txBody>
          <a:bodyPr/>
          <a:lstStyle/>
          <a:p>
            <a:pPr>
              <a:defRPr/>
            </a:pPr>
            <a:fld id="{CEDBF080-2439-46AB-9D26-5910A8C1A38D}" type="slidenum">
              <a:rPr lang="en-US" altLang="zh-TW" sz="1800" smtClean="0">
                <a:solidFill>
                  <a:srgbClr val="080808"/>
                </a:solidFill>
              </a:rPr>
              <a:pPr>
                <a:defRPr/>
              </a:pPr>
              <a:t>165</a:t>
            </a:fld>
            <a:endParaRPr lang="en-US" altLang="zh-TW" sz="1800">
              <a:solidFill>
                <a:srgbClr val="080808"/>
              </a:solidFill>
            </a:endParaRPr>
          </a:p>
        </p:txBody>
      </p:sp>
    </p:spTree>
    <p:extLst>
      <p:ext uri="{BB962C8B-B14F-4D97-AF65-F5344CB8AC3E}">
        <p14:creationId xmlns:p14="http://schemas.microsoft.com/office/powerpoint/2010/main" val="3874145249"/>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F64240-BEC5-4DF6-9D3C-700F522A6B88}" type="slidenum">
              <a:rPr lang="en-US" altLang="zh-TW" sz="1400" smtClean="0">
                <a:solidFill>
                  <a:srgbClr val="AD1F1F"/>
                </a:solidFill>
                <a:latin typeface="Times New Roman" panose="02020603050405020304" pitchFamily="18" charset="0"/>
              </a:rPr>
              <a:pPr>
                <a:spcBef>
                  <a:spcPct val="0"/>
                </a:spcBef>
                <a:buClrTx/>
                <a:buSzTx/>
                <a:buFontTx/>
                <a:buNone/>
                <a:defRPr/>
              </a:pPr>
              <a:t>166</a:t>
            </a:fld>
            <a:endParaRPr lang="en-US" altLang="zh-TW" sz="1400">
              <a:solidFill>
                <a:srgbClr val="AD1F1F"/>
              </a:solidFill>
              <a:latin typeface="Times New Roman" panose="02020603050405020304" pitchFamily="18" charset="0"/>
            </a:endParaRPr>
          </a:p>
        </p:txBody>
      </p:sp>
      <p:sp>
        <p:nvSpPr>
          <p:cNvPr id="7" name="Rectangle 1026">
            <a:extLst>
              <a:ext uri="{FF2B5EF4-FFF2-40B4-BE49-F238E27FC236}"/>
            </a:extLst>
          </p:cNvPr>
          <p:cNvSpPr txBox="1">
            <a:spLocks noChangeArrowheads="1"/>
          </p:cNvSpPr>
          <p:nvPr/>
        </p:nvSpPr>
        <p:spPr bwMode="auto">
          <a:xfrm>
            <a:off x="611560" y="260648"/>
            <a:ext cx="5112568"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en-US" altLang="zh-TW" sz="3200" smtClean="0">
                <a:solidFill>
                  <a:srgbClr val="0000FF"/>
                </a:solidFill>
                <a:latin typeface="微軟正黑體" panose="020B0604030504040204" pitchFamily="34" charset="-120"/>
              </a:rPr>
              <a:t>1.5  </a:t>
            </a:r>
            <a:r>
              <a:rPr lang="zh-TW" altLang="en-US" sz="3200" smtClean="0">
                <a:solidFill>
                  <a:srgbClr val="0000FF"/>
                </a:solidFill>
                <a:latin typeface="微軟正黑體" panose="020B0604030504040204" pitchFamily="34" charset="-120"/>
              </a:rPr>
              <a:t>辦理契約變更考量原則</a:t>
            </a:r>
            <a:endParaRPr lang="en-US" altLang="zh-TW" sz="2000" dirty="0">
              <a:solidFill>
                <a:srgbClr val="CC3300"/>
              </a:solidFill>
              <a:latin typeface="微軟正黑體" panose="020B0604030504040204" pitchFamily="34" charset="-120"/>
            </a:endParaRPr>
          </a:p>
        </p:txBody>
      </p:sp>
      <p:sp>
        <p:nvSpPr>
          <p:cNvPr id="8" name="雲朵形圖說文字 7">
            <a:extLst>
              <a:ext uri="{FF2B5EF4-FFF2-40B4-BE49-F238E27FC236}"/>
            </a:extLst>
          </p:cNvPr>
          <p:cNvSpPr/>
          <p:nvPr/>
        </p:nvSpPr>
        <p:spPr bwMode="auto">
          <a:xfrm>
            <a:off x="323850" y="1665288"/>
            <a:ext cx="8351838" cy="4644032"/>
          </a:xfrm>
          <a:prstGeom prst="cloudCallout">
            <a:avLst>
              <a:gd name="adj1" fmla="val -8169"/>
              <a:gd name="adj2" fmla="val -61562"/>
            </a:avLst>
          </a:prstGeom>
          <a:blipFill>
            <a:blip r:embed="rId3"/>
            <a:tile tx="0" ty="0" sx="100000" sy="100000" flip="none" algn="tl"/>
          </a:blipFill>
          <a:ln w="9525" cap="flat" cmpd="sng" algn="ctr">
            <a:solidFill>
              <a:schemeClr val="tx1"/>
            </a:solidFill>
            <a:prstDash val="solid"/>
            <a:miter lim="800000"/>
            <a:headEnd type="none" w="med" len="med"/>
            <a:tailEnd type="none" w="med" len="med"/>
          </a:ln>
          <a:effectLst/>
        </p:spPr>
        <p:txBody>
          <a:bodyPr wrap="none"/>
          <a:lstStyle/>
          <a:p>
            <a:pPr marL="457200" indent="-457200" eaLnBrk="1" hangingPunct="1">
              <a:lnSpc>
                <a:spcPts val="3500"/>
              </a:lnSpc>
              <a:buClr>
                <a:srgbClr val="C00000"/>
              </a:buClr>
              <a:buSzPct val="85000"/>
              <a:buFont typeface="Wingdings" panose="05000000000000000000" pitchFamily="2" charset="2"/>
              <a:buChar char="ü"/>
              <a:defRPr/>
            </a:pPr>
            <a:r>
              <a:rPr lang="zh-TW" altLang="en-US" sz="2800" b="1" dirty="0">
                <a:solidFill>
                  <a:srgbClr val="100278"/>
                </a:solidFill>
                <a:latin typeface="微軟正黑體" panose="020B0604030504040204" pitchFamily="34" charset="-120"/>
                <a:ea typeface="微軟正黑體" panose="020B0604030504040204" pitchFamily="34" charset="-120"/>
              </a:rPr>
              <a:t>變更追加事項應與原招標目的相關。</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457200" indent="-457200" eaLnBrk="1" hangingPunct="1">
              <a:lnSpc>
                <a:spcPts val="3500"/>
              </a:lnSpc>
              <a:buClr>
                <a:srgbClr val="C00000"/>
              </a:buClr>
              <a:buSzPct val="85000"/>
              <a:buFont typeface="Wingdings" panose="05000000000000000000" pitchFamily="2" charset="2"/>
              <a:buChar char="ü"/>
              <a:defRPr/>
            </a:pPr>
            <a:r>
              <a:rPr lang="zh-TW" altLang="en-US" sz="2800" b="1" dirty="0">
                <a:solidFill>
                  <a:srgbClr val="100278"/>
                </a:solidFill>
                <a:latin typeface="微軟正黑體" panose="020B0604030504040204" pitchFamily="34" charset="-120"/>
                <a:ea typeface="微軟正黑體" panose="020B0604030504040204" pitchFamily="34" charset="-120"/>
              </a:rPr>
              <a:t>確認</a:t>
            </a:r>
            <a:r>
              <a:rPr lang="zh-TW" altLang="en-US" sz="2800" b="1">
                <a:solidFill>
                  <a:srgbClr val="100278"/>
                </a:solidFill>
                <a:latin typeface="微軟正黑體" panose="020B0604030504040204" pitchFamily="34" charset="-120"/>
                <a:ea typeface="微軟正黑體" panose="020B0604030504040204" pitchFamily="34" charset="-120"/>
              </a:rPr>
              <a:t>變更需書面</a:t>
            </a:r>
            <a:r>
              <a:rPr lang="zh-TW" altLang="en-US" sz="2800" b="1" dirty="0">
                <a:solidFill>
                  <a:srgbClr val="100278"/>
                </a:solidFill>
                <a:latin typeface="微軟正黑體" panose="020B0604030504040204" pitchFamily="34" charset="-120"/>
                <a:ea typeface="微軟正黑體" panose="020B0604030504040204" pitchFamily="34" charset="-120"/>
              </a:rPr>
              <a:t>化</a:t>
            </a:r>
            <a:r>
              <a:rPr lang="en-US" altLang="zh-TW" sz="2800" b="1" dirty="0">
                <a:solidFill>
                  <a:srgbClr val="100278"/>
                </a:solidFill>
                <a:latin typeface="微軟正黑體" panose="020B0604030504040204" pitchFamily="34" charset="-120"/>
                <a:ea typeface="微軟正黑體" panose="020B0604030504040204" pitchFamily="34" charset="-120"/>
              </a:rPr>
              <a:t>(</a:t>
            </a:r>
            <a:r>
              <a:rPr lang="zh-TW" altLang="en-US" sz="2800" b="1" dirty="0">
                <a:solidFill>
                  <a:srgbClr val="100278"/>
                </a:solidFill>
                <a:latin typeface="微軟正黑體" panose="020B0604030504040204" pitchFamily="34" charset="-120"/>
                <a:ea typeface="微軟正黑體" panose="020B0604030504040204" pitchFamily="34" charset="-120"/>
              </a:rPr>
              <a:t>如會議</a:t>
            </a:r>
            <a:r>
              <a:rPr lang="zh-TW" altLang="en-US" sz="2800" b="1">
                <a:solidFill>
                  <a:srgbClr val="100278"/>
                </a:solidFill>
                <a:latin typeface="微軟正黑體" panose="020B0604030504040204" pitchFamily="34" charset="-120"/>
                <a:ea typeface="微軟正黑體" panose="020B0604030504040204" pitchFamily="34" charset="-120"/>
              </a:rPr>
              <a:t>紀錄、會勘</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450850" eaLnBrk="1" hangingPunct="1">
              <a:lnSpc>
                <a:spcPts val="3500"/>
              </a:lnSpc>
              <a:buClr>
                <a:srgbClr val="C00000"/>
              </a:buClr>
              <a:buSzPct val="85000"/>
              <a:defRPr/>
            </a:pPr>
            <a:r>
              <a:rPr lang="zh-TW" altLang="en-US" sz="2800" b="1">
                <a:solidFill>
                  <a:srgbClr val="100278"/>
                </a:solidFill>
                <a:latin typeface="微軟正黑體" panose="020B0604030504040204" pitchFamily="34" charset="-120"/>
                <a:ea typeface="微軟正黑體" panose="020B0604030504040204" pitchFamily="34" charset="-120"/>
              </a:rPr>
              <a:t>紀錄</a:t>
            </a:r>
            <a:r>
              <a:rPr lang="zh-TW" altLang="en-US" sz="2800" b="1" dirty="0">
                <a:solidFill>
                  <a:srgbClr val="100278"/>
                </a:solidFill>
                <a:latin typeface="微軟正黑體" panose="020B0604030504040204" pitchFamily="34" charset="-120"/>
                <a:ea typeface="微軟正黑體" panose="020B0604030504040204" pitchFamily="34" charset="-120"/>
              </a:rPr>
              <a:t>、函文等</a:t>
            </a:r>
            <a:r>
              <a:rPr lang="en-US" altLang="zh-TW" sz="2800" b="1" dirty="0">
                <a:solidFill>
                  <a:srgbClr val="100278"/>
                </a:solidFill>
                <a:latin typeface="微軟正黑體" panose="020B0604030504040204" pitchFamily="34" charset="-120"/>
                <a:ea typeface="微軟正黑體" panose="020B0604030504040204" pitchFamily="34" charset="-120"/>
              </a:rPr>
              <a:t>)</a:t>
            </a:r>
            <a:r>
              <a:rPr lang="zh-TW" altLang="en-US" sz="2800" b="1" dirty="0">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457200" indent="-457200" eaLnBrk="1" hangingPunct="1">
              <a:lnSpc>
                <a:spcPts val="3500"/>
              </a:lnSpc>
              <a:buClr>
                <a:srgbClr val="C00000"/>
              </a:buClr>
              <a:buSzPct val="85000"/>
              <a:buFont typeface="Wingdings" panose="05000000000000000000" pitchFamily="2" charset="2"/>
              <a:buChar char="ü"/>
              <a:defRPr/>
            </a:pPr>
            <a:r>
              <a:rPr lang="zh-TW" altLang="en-US" sz="2800" b="1" smtClean="0">
                <a:solidFill>
                  <a:srgbClr val="100278"/>
                </a:solidFill>
                <a:latin typeface="微軟正黑體" panose="020B0604030504040204" pitchFamily="34" charset="-120"/>
                <a:ea typeface="微軟正黑體" panose="020B0604030504040204" pitchFamily="34" charset="-120"/>
              </a:rPr>
              <a:t>相關廠商責任之檢討追究</a:t>
            </a:r>
            <a:r>
              <a:rPr lang="en-US" altLang="zh-TW" sz="2800" b="1" dirty="0">
                <a:solidFill>
                  <a:srgbClr val="100278"/>
                </a:solidFill>
                <a:latin typeface="微軟正黑體" panose="020B0604030504040204" pitchFamily="34" charset="-120"/>
                <a:ea typeface="微軟正黑體" panose="020B0604030504040204" pitchFamily="34" charset="-120"/>
              </a:rPr>
              <a:t>(</a:t>
            </a:r>
            <a:r>
              <a:rPr lang="zh-TW" altLang="en-US" sz="2800" b="1" dirty="0">
                <a:solidFill>
                  <a:srgbClr val="100278"/>
                </a:solidFill>
                <a:latin typeface="微軟正黑體" panose="020B0604030504040204" pitchFamily="34" charset="-120"/>
                <a:ea typeface="微軟正黑體" panose="020B0604030504040204" pitchFamily="34" charset="-120"/>
              </a:rPr>
              <a:t>如契約價</a:t>
            </a:r>
            <a:r>
              <a:rPr lang="zh-TW" altLang="en-US" sz="2800" b="1">
                <a:solidFill>
                  <a:srgbClr val="100278"/>
                </a:solidFill>
                <a:latin typeface="微軟正黑體" panose="020B0604030504040204" pitchFamily="34" charset="-120"/>
                <a:ea typeface="微軟正黑體" panose="020B0604030504040204" pitchFamily="34" charset="-120"/>
              </a:rPr>
              <a:t>金</a:t>
            </a:r>
            <a:r>
              <a:rPr lang="zh-TW" altLang="en-US" sz="2800" b="1" smtClean="0">
                <a:solidFill>
                  <a:srgbClr val="100278"/>
                </a:solidFill>
                <a:latin typeface="微軟正黑體" panose="020B0604030504040204" pitchFamily="34" charset="-120"/>
                <a:ea typeface="微軟正黑體" panose="020B0604030504040204" pitchFamily="34" charset="-120"/>
              </a:rPr>
              <a:t>之</a:t>
            </a:r>
            <a:endParaRPr lang="en-US" altLang="zh-TW" sz="2800" b="1" smtClean="0">
              <a:solidFill>
                <a:srgbClr val="100278"/>
              </a:solidFill>
              <a:latin typeface="微軟正黑體" panose="020B0604030504040204" pitchFamily="34" charset="-120"/>
              <a:ea typeface="微軟正黑體" panose="020B0604030504040204" pitchFamily="34" charset="-120"/>
            </a:endParaRPr>
          </a:p>
          <a:p>
            <a:pPr marL="449263" eaLnBrk="1" hangingPunct="1">
              <a:lnSpc>
                <a:spcPts val="3500"/>
              </a:lnSpc>
              <a:buClr>
                <a:srgbClr val="C00000"/>
              </a:buClr>
              <a:buSzPct val="85000"/>
              <a:defRPr/>
            </a:pPr>
            <a:r>
              <a:rPr lang="zh-TW" altLang="en-US" sz="2800" b="1" smtClean="0">
                <a:solidFill>
                  <a:srgbClr val="100278"/>
                </a:solidFill>
                <a:latin typeface="微軟正黑體" panose="020B0604030504040204" pitchFamily="34" charset="-120"/>
                <a:ea typeface="微軟正黑體" panose="020B0604030504040204" pitchFamily="34" charset="-120"/>
              </a:rPr>
              <a:t>扣</a:t>
            </a:r>
            <a:r>
              <a:rPr lang="zh-TW" altLang="en-US" sz="2800" b="1" dirty="0">
                <a:solidFill>
                  <a:srgbClr val="100278"/>
                </a:solidFill>
                <a:latin typeface="微軟正黑體" panose="020B0604030504040204" pitchFamily="34" charset="-120"/>
                <a:ea typeface="微軟正黑體" panose="020B0604030504040204" pitchFamily="34" charset="-120"/>
              </a:rPr>
              <a:t>罰</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smtClean="0">
                <a:solidFill>
                  <a:srgbClr val="100278"/>
                </a:solidFill>
                <a:latin typeface="微軟正黑體" panose="020B0604030504040204" pitchFamily="34" charset="-120"/>
                <a:ea typeface="微軟正黑體" panose="020B0604030504040204" pitchFamily="34" charset="-120"/>
              </a:rPr>
              <a:t>技服</a:t>
            </a:r>
            <a:r>
              <a:rPr lang="zh-TW" altLang="en-US" sz="2800" b="1" dirty="0">
                <a:solidFill>
                  <a:srgbClr val="100278"/>
                </a:solidFill>
                <a:latin typeface="微軟正黑體" panose="020B0604030504040204" pitchFamily="34" charset="-120"/>
                <a:ea typeface="微軟正黑體" panose="020B0604030504040204" pitchFamily="34" charset="-120"/>
              </a:rPr>
              <a:t>人員移送懲戒等</a:t>
            </a:r>
            <a:r>
              <a:rPr lang="en-US" altLang="zh-TW" sz="2800" b="1" dirty="0">
                <a:solidFill>
                  <a:srgbClr val="100278"/>
                </a:solidFill>
                <a:latin typeface="微軟正黑體" panose="020B0604030504040204" pitchFamily="34" charset="-120"/>
                <a:ea typeface="微軟正黑體" panose="020B0604030504040204" pitchFamily="34" charset="-120"/>
              </a:rPr>
              <a:t>)</a:t>
            </a:r>
            <a:r>
              <a:rPr lang="zh-TW" altLang="en-US" sz="2800" b="1" dirty="0">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457200" indent="-457200" eaLnBrk="1" hangingPunct="1">
              <a:lnSpc>
                <a:spcPts val="3500"/>
              </a:lnSpc>
              <a:buClr>
                <a:srgbClr val="C00000"/>
              </a:buClr>
              <a:buSzPct val="85000"/>
              <a:buFont typeface="Wingdings" panose="05000000000000000000" pitchFamily="2" charset="2"/>
              <a:buChar char="ü"/>
              <a:defRPr/>
            </a:pPr>
            <a:r>
              <a:rPr lang="zh-TW" altLang="en-US" sz="2800" b="1">
                <a:solidFill>
                  <a:srgbClr val="100278"/>
                </a:solidFill>
                <a:latin typeface="微軟正黑體" panose="020B0604030504040204" pitchFamily="34" charset="-120"/>
                <a:ea typeface="微軟正黑體" panose="020B0604030504040204" pitchFamily="34" charset="-120"/>
              </a:rPr>
              <a:t>結算驗收</a:t>
            </a:r>
            <a:r>
              <a:rPr lang="zh-TW" altLang="en-US" sz="2800" b="1" smtClean="0">
                <a:solidFill>
                  <a:srgbClr val="100278"/>
                </a:solidFill>
                <a:latin typeface="微軟正黑體" panose="020B0604030504040204" pitchFamily="34" charset="-120"/>
                <a:ea typeface="微軟正黑體" panose="020B0604030504040204" pitchFamily="34" charset="-120"/>
              </a:rPr>
              <a:t>前補</a:t>
            </a:r>
            <a:r>
              <a:rPr lang="zh-TW" altLang="en-US" sz="2800" b="1" dirty="0">
                <a:solidFill>
                  <a:srgbClr val="100278"/>
                </a:solidFill>
                <a:latin typeface="微軟正黑體" panose="020B0604030504040204" pitchFamily="34" charset="-120"/>
                <a:ea typeface="微軟正黑體" panose="020B0604030504040204" pitchFamily="34" charset="-120"/>
              </a:rPr>
              <a:t>辦</a:t>
            </a:r>
            <a:r>
              <a:rPr lang="zh-TW" altLang="en-US" sz="2800" b="1">
                <a:solidFill>
                  <a:srgbClr val="100278"/>
                </a:solidFill>
                <a:latin typeface="微軟正黑體" panose="020B0604030504040204" pitchFamily="34" charset="-120"/>
                <a:ea typeface="微軟正黑體" panose="020B0604030504040204" pitchFamily="34" charset="-120"/>
              </a:rPr>
              <a:t>契約</a:t>
            </a:r>
            <a:r>
              <a:rPr lang="zh-TW" altLang="en-US" sz="2800" b="1" smtClean="0">
                <a:solidFill>
                  <a:srgbClr val="100278"/>
                </a:solidFill>
                <a:latin typeface="微軟正黑體" panose="020B0604030504040204" pitchFamily="34" charset="-120"/>
                <a:ea typeface="微軟正黑體" panose="020B0604030504040204" pitchFamily="34" charset="-120"/>
              </a:rPr>
              <a:t>變更程序尚屬</a:t>
            </a:r>
            <a:endParaRPr lang="en-US" altLang="zh-TW" sz="2800" b="1" smtClean="0">
              <a:solidFill>
                <a:srgbClr val="100278"/>
              </a:solidFill>
              <a:latin typeface="微軟正黑體" panose="020B0604030504040204" pitchFamily="34" charset="-120"/>
              <a:ea typeface="微軟正黑體" panose="020B0604030504040204" pitchFamily="34" charset="-120"/>
            </a:endParaRPr>
          </a:p>
          <a:p>
            <a:pPr marL="450850" eaLnBrk="1" hangingPunct="1">
              <a:lnSpc>
                <a:spcPts val="3500"/>
              </a:lnSpc>
              <a:buClr>
                <a:srgbClr val="C00000"/>
              </a:buClr>
              <a:buSzPct val="85000"/>
              <a:defRPr/>
            </a:pPr>
            <a:r>
              <a:rPr lang="zh-TW" altLang="en-US" sz="2800" b="1">
                <a:solidFill>
                  <a:srgbClr val="100278"/>
                </a:solidFill>
                <a:latin typeface="微軟正黑體" panose="020B0604030504040204" pitchFamily="34" charset="-120"/>
                <a:ea typeface="微軟正黑體" panose="020B0604030504040204" pitchFamily="34" charset="-120"/>
              </a:rPr>
              <a:t>合理</a:t>
            </a:r>
            <a:r>
              <a:rPr lang="zh-TW" altLang="en-US" sz="2800" b="1" smtClean="0">
                <a:solidFill>
                  <a:srgbClr val="100278"/>
                </a:solidFill>
                <a:latin typeface="微軟正黑體" panose="020B0604030504040204" pitchFamily="34" charset="-120"/>
                <a:ea typeface="微軟正黑體" panose="020B0604030504040204" pitchFamily="34" charset="-120"/>
              </a:rPr>
              <a:t>可行。</a:t>
            </a:r>
            <a:endParaRPr lang="zh-TW" altLang="en-US" sz="28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89995574"/>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F64240-BEC5-4DF6-9D3C-700F522A6B88}" type="slidenum">
              <a:rPr lang="en-US" altLang="zh-TW" sz="1400" smtClean="0">
                <a:solidFill>
                  <a:srgbClr val="AD1F1F"/>
                </a:solidFill>
                <a:latin typeface="Times New Roman" panose="02020603050405020304" pitchFamily="18" charset="0"/>
              </a:rPr>
              <a:pPr>
                <a:spcBef>
                  <a:spcPct val="0"/>
                </a:spcBef>
                <a:buClrTx/>
                <a:buSzTx/>
                <a:buFontTx/>
                <a:buNone/>
                <a:defRPr/>
              </a:pPr>
              <a:t>167</a:t>
            </a:fld>
            <a:endParaRPr lang="en-US" altLang="zh-TW" sz="1400">
              <a:solidFill>
                <a:srgbClr val="AD1F1F"/>
              </a:solidFill>
              <a:latin typeface="Times New Roman" panose="02020603050405020304" pitchFamily="18" charset="0"/>
            </a:endParaRPr>
          </a:p>
        </p:txBody>
      </p:sp>
      <p:sp>
        <p:nvSpPr>
          <p:cNvPr id="7" name="Rectangle 1026">
            <a:extLst>
              <a:ext uri="{FF2B5EF4-FFF2-40B4-BE49-F238E27FC236}"/>
            </a:extLst>
          </p:cNvPr>
          <p:cNvSpPr txBox="1">
            <a:spLocks noChangeArrowheads="1"/>
          </p:cNvSpPr>
          <p:nvPr/>
        </p:nvSpPr>
        <p:spPr bwMode="auto">
          <a:xfrm>
            <a:off x="330960" y="368660"/>
            <a:ext cx="6984454" cy="58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4000" smtClean="0">
                <a:solidFill>
                  <a:srgbClr val="0000FF"/>
                </a:solidFill>
                <a:latin typeface="微軟正黑體" panose="020B0604030504040204" pitchFamily="34" charset="-120"/>
              </a:rPr>
              <a:t>工程採購衍生變更設計情形</a:t>
            </a:r>
            <a:endParaRPr lang="en-US" altLang="zh-TW" sz="4000" dirty="0">
              <a:solidFill>
                <a:srgbClr val="CC3300"/>
              </a:solidFill>
              <a:latin typeface="微軟正黑體" panose="020B0604030504040204" pitchFamily="34" charset="-120"/>
            </a:endParaRPr>
          </a:p>
        </p:txBody>
      </p:sp>
      <p:sp>
        <p:nvSpPr>
          <p:cNvPr id="8" name="雲朵形圖說文字 7">
            <a:extLst>
              <a:ext uri="{FF2B5EF4-FFF2-40B4-BE49-F238E27FC236}"/>
            </a:extLst>
          </p:cNvPr>
          <p:cNvSpPr/>
          <p:nvPr/>
        </p:nvSpPr>
        <p:spPr bwMode="auto">
          <a:xfrm>
            <a:off x="323850" y="1688356"/>
            <a:ext cx="8351838" cy="4787900"/>
          </a:xfrm>
          <a:prstGeom prst="cloudCallout">
            <a:avLst>
              <a:gd name="adj1" fmla="val -16649"/>
              <a:gd name="adj2" fmla="val -59128"/>
            </a:avLst>
          </a:prstGeom>
          <a:blipFill>
            <a:blip r:embed="rId3"/>
            <a:tile tx="0" ty="0" sx="100000" sy="100000" flip="none" algn="tl"/>
          </a:blipFill>
          <a:ln w="9525" cap="flat" cmpd="sng" algn="ctr">
            <a:solidFill>
              <a:schemeClr val="tx1"/>
            </a:solidFill>
            <a:prstDash val="solid"/>
            <a:miter lim="800000"/>
            <a:headEnd type="none" w="med" len="med"/>
            <a:tailEnd type="none" w="med" len="med"/>
          </a:ln>
          <a:effectLst/>
        </p:spPr>
        <p:txBody>
          <a:bodyPr wrap="none"/>
          <a:lstStyle/>
          <a:p>
            <a:pPr marL="457200" indent="-457200" eaLnBrk="1" hangingPunct="1">
              <a:buClr>
                <a:srgbClr val="C00000"/>
              </a:buClr>
              <a:buSzPct val="8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機關因需求改變、法規</a:t>
            </a:r>
            <a:r>
              <a:rPr lang="zh-TW" altLang="en-US" sz="2800" b="1">
                <a:solidFill>
                  <a:prstClr val="black"/>
                </a:solidFill>
                <a:latin typeface="微軟正黑體" panose="020B0604030504040204" pitchFamily="34" charset="-120"/>
                <a:ea typeface="微軟正黑體" panose="020B0604030504040204" pitchFamily="34" charset="-120"/>
              </a:rPr>
              <a:t>修訂、安全</a:t>
            </a:r>
            <a:r>
              <a:rPr lang="zh-TW" altLang="en-US" sz="2800" b="1" smtClean="0">
                <a:solidFill>
                  <a:prstClr val="black"/>
                </a:solidFill>
                <a:latin typeface="微軟正黑體" panose="020B0604030504040204" pitchFamily="34" charset="-120"/>
                <a:ea typeface="微軟正黑體" panose="020B0604030504040204" pitchFamily="34" charset="-120"/>
              </a:rPr>
              <a:t>顧慮</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r>
              <a:rPr lang="zh-TW" altLang="en-US" sz="2800" b="1" smtClean="0">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地形</a:t>
            </a:r>
            <a:r>
              <a:rPr lang="zh-TW" altLang="en-US" sz="2800" b="1" smtClean="0">
                <a:solidFill>
                  <a:prstClr val="black"/>
                </a:solidFill>
                <a:latin typeface="微軟正黑體" panose="020B0604030504040204" pitchFamily="34" charset="-120"/>
                <a:ea typeface="微軟正黑體" panose="020B0604030504040204" pitchFamily="34" charset="-120"/>
              </a:rPr>
              <a:t>變更、地質及</a:t>
            </a:r>
            <a:r>
              <a:rPr lang="zh-TW" altLang="en-US" sz="2800" b="1">
                <a:solidFill>
                  <a:prstClr val="black"/>
                </a:solidFill>
                <a:latin typeface="微軟正黑體" panose="020B0604030504040204" pitchFamily="34" charset="-120"/>
                <a:ea typeface="微軟正黑體" panose="020B0604030504040204" pitchFamily="34" charset="-120"/>
              </a:rPr>
              <a:t>地下物情況變異</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r>
              <a:rPr lang="zh-TW" altLang="en-US" sz="2800" b="1" smtClean="0">
                <a:solidFill>
                  <a:prstClr val="black"/>
                </a:solidFill>
                <a:latin typeface="微軟正黑體" panose="020B0604030504040204" pitchFamily="34" charset="-120"/>
                <a:ea typeface="微軟正黑體" panose="020B0604030504040204" pitchFamily="34" charset="-120"/>
              </a:rPr>
              <a:t>科技</a:t>
            </a:r>
            <a:r>
              <a:rPr lang="zh-TW" altLang="en-US" sz="2800" b="1">
                <a:solidFill>
                  <a:prstClr val="black"/>
                </a:solidFill>
                <a:latin typeface="微軟正黑體" panose="020B0604030504040204" pitchFamily="34" charset="-120"/>
                <a:ea typeface="微軟正黑體" panose="020B0604030504040204" pitchFamily="34" charset="-120"/>
              </a:rPr>
              <a:t>進步</a:t>
            </a:r>
            <a:r>
              <a:rPr lang="zh-TW" altLang="en-US" sz="2800" b="1" smtClean="0">
                <a:solidFill>
                  <a:prstClr val="black"/>
                </a:solidFill>
                <a:latin typeface="微軟正黑體" panose="020B0604030504040204" pitchFamily="34" charset="-120"/>
                <a:ea typeface="微軟正黑體" panose="020B0604030504040204" pitchFamily="34" charset="-120"/>
              </a:rPr>
              <a:t>，配合整體</a:t>
            </a:r>
            <a:r>
              <a:rPr lang="zh-TW" altLang="en-US" sz="2800" b="1">
                <a:solidFill>
                  <a:prstClr val="black"/>
                </a:solidFill>
                <a:latin typeface="微軟正黑體" panose="020B0604030504040204" pitchFamily="34" charset="-120"/>
                <a:ea typeface="微軟正黑體" panose="020B0604030504040204" pitchFamily="34" charset="-120"/>
              </a:rPr>
              <a:t>運作或政策</a:t>
            </a:r>
            <a:r>
              <a:rPr lang="zh-TW" altLang="en-US" sz="2800" b="1" smtClean="0">
                <a:solidFill>
                  <a:prstClr val="black"/>
                </a:solidFill>
                <a:latin typeface="微軟正黑體" panose="020B0604030504040204" pitchFamily="34" charset="-120"/>
                <a:ea typeface="微軟正黑體" panose="020B0604030504040204" pitchFamily="34" charset="-120"/>
              </a:rPr>
              <a:t>推動，</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r>
              <a:rPr lang="zh-TW" altLang="en-US" sz="2800" b="1" smtClean="0">
                <a:solidFill>
                  <a:prstClr val="black"/>
                </a:solidFill>
                <a:latin typeface="微軟正黑體" panose="020B0604030504040204" pitchFamily="34" charset="-120"/>
                <a:ea typeface="微軟正黑體" panose="020B0604030504040204" pitchFamily="34" charset="-120"/>
              </a:rPr>
              <a:t>於契約約定範圍</a:t>
            </a:r>
            <a:r>
              <a:rPr lang="zh-TW" altLang="en-US" sz="2800" b="1">
                <a:solidFill>
                  <a:prstClr val="black"/>
                </a:solidFill>
                <a:latin typeface="微軟正黑體" panose="020B0604030504040204" pitchFamily="34" charset="-120"/>
                <a:ea typeface="微軟正黑體" panose="020B0604030504040204" pitchFamily="34" charset="-120"/>
              </a:rPr>
              <a:t>內通知廠商變更契約。</a:t>
            </a:r>
            <a:endParaRPr lang="en-US" altLang="zh-TW" sz="2800" b="1" dirty="0">
              <a:solidFill>
                <a:prstClr val="black"/>
              </a:solidFill>
              <a:latin typeface="微軟正黑體" panose="020B0604030504040204" pitchFamily="34" charset="-120"/>
              <a:ea typeface="微軟正黑體" panose="020B0604030504040204" pitchFamily="34" charset="-120"/>
            </a:endParaRPr>
          </a:p>
          <a:p>
            <a:pPr marL="457200" indent="-457200" eaLnBrk="1" hangingPunct="1">
              <a:buClr>
                <a:srgbClr val="C00000"/>
              </a:buClr>
              <a:buSzPct val="8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設計廠商</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技術服務廠商</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因設計疏漏、</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r>
              <a:rPr lang="zh-TW" altLang="en-US" sz="2800" b="1" smtClean="0">
                <a:solidFill>
                  <a:prstClr val="black"/>
                </a:solidFill>
                <a:latin typeface="微軟正黑體" panose="020B0604030504040204" pitchFamily="34" charset="-120"/>
                <a:ea typeface="微軟正黑體" panose="020B0604030504040204" pitchFamily="34" charset="-120"/>
              </a:rPr>
              <a:t>設計錯誤辦理變更。</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57200" indent="-457200" eaLnBrk="1" hangingPunct="1">
              <a:buClr>
                <a:srgbClr val="C00000"/>
              </a:buClr>
              <a:buSzPct val="8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施工廠商要求變更</a:t>
            </a:r>
            <a:r>
              <a:rPr lang="zh-TW" altLang="en-US" sz="2800" b="1">
                <a:solidFill>
                  <a:prstClr val="black"/>
                </a:solidFill>
                <a:latin typeface="微軟正黑體" panose="020B0604030504040204" pitchFamily="34" charset="-120"/>
                <a:ea typeface="微軟正黑體" panose="020B0604030504040204" pitchFamily="34" charset="-120"/>
              </a:rPr>
              <a:t>。</a:t>
            </a:r>
            <a:endParaRPr lang="en-US" altLang="zh-TW" sz="2800" b="1">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endParaRPr lang="zh-TW" altLang="en-US"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60791210"/>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2B24F15-54EE-4F5A-A9DD-6E57F5A72032}" type="slidenum">
              <a:rPr lang="en-US" altLang="zh-TW" sz="1400" smtClean="0">
                <a:solidFill>
                  <a:srgbClr val="AD1F1F"/>
                </a:solidFill>
                <a:latin typeface="Times New Roman" panose="02020603050405020304" pitchFamily="18" charset="0"/>
              </a:rPr>
              <a:pPr>
                <a:spcBef>
                  <a:spcPct val="0"/>
                </a:spcBef>
                <a:buClrTx/>
                <a:buSzTx/>
                <a:buFontTx/>
                <a:buNone/>
                <a:defRPr/>
              </a:pPr>
              <a:t>168</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539552" y="404664"/>
            <a:ext cx="7560840" cy="646331"/>
          </a:xfrm>
          <a:prstGeom prst="rect">
            <a:avLst/>
          </a:prstGeom>
          <a:noFill/>
        </p:spPr>
        <p:txBody>
          <a:bodyPr wrap="square">
            <a:spAutoFit/>
          </a:bodyPr>
          <a:lstStyle/>
          <a:p>
            <a:pPr>
              <a:defRPr/>
            </a:pPr>
            <a:r>
              <a:rPr lang="zh-TW" altLang="en-US" sz="3600" b="1" smtClean="0">
                <a:solidFill>
                  <a:srgbClr val="000066"/>
                </a:solidFill>
                <a:latin typeface="微軟正黑體" panose="020B0604030504040204" pitchFamily="34" charset="-120"/>
                <a:ea typeface="微軟正黑體" panose="020B0604030504040204" pitchFamily="34" charset="-120"/>
              </a:rPr>
              <a:t>採購契約範本有關契約變更規定</a:t>
            </a:r>
            <a:endParaRPr lang="zh-TW" altLang="en-US" sz="3600">
              <a:solidFill>
                <a:srgbClr val="000066"/>
              </a:solidFill>
              <a:latin typeface="微軟正黑體" panose="020B0604030504040204" pitchFamily="34" charset="-120"/>
              <a:ea typeface="微軟正黑體" panose="020B0604030504040204" pitchFamily="34" charset="-120"/>
            </a:endParaRPr>
          </a:p>
        </p:txBody>
      </p:sp>
      <p:sp>
        <p:nvSpPr>
          <p:cNvPr id="6" name="雲朵形圖說文字 5"/>
          <p:cNvSpPr/>
          <p:nvPr/>
        </p:nvSpPr>
        <p:spPr>
          <a:xfrm>
            <a:off x="467544" y="1050995"/>
            <a:ext cx="8280919" cy="5114309"/>
          </a:xfrm>
          <a:prstGeom prst="cloudCallout">
            <a:avLst>
              <a:gd name="adj1" fmla="val -13956"/>
              <a:gd name="adj2" fmla="val 52614"/>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C00000"/>
              </a:buClr>
              <a:buFont typeface="Wingdings" panose="05000000000000000000" pitchFamily="2" charset="2"/>
              <a:buChar char="n"/>
            </a:pPr>
            <a:r>
              <a:rPr lang="zh-TW" altLang="en-US" sz="3200" b="1" u="sng" smtClean="0">
                <a:solidFill>
                  <a:srgbClr val="0000FF"/>
                </a:solidFill>
                <a:latin typeface="微軟正黑體" panose="020B0604030504040204" pitchFamily="34" charset="-120"/>
              </a:rPr>
              <a:t>工程</a:t>
            </a:r>
            <a:r>
              <a:rPr lang="zh-TW" altLang="en-US" sz="3200" b="1" u="sng">
                <a:solidFill>
                  <a:srgbClr val="0000FF"/>
                </a:solidFill>
                <a:latin typeface="微軟正黑體" panose="020B0604030504040204" pitchFamily="34" charset="-120"/>
              </a:rPr>
              <a:t>採購契約</a:t>
            </a:r>
            <a:r>
              <a:rPr lang="zh-TW" altLang="en-US" sz="3200" b="1" u="sng" smtClean="0">
                <a:solidFill>
                  <a:srgbClr val="0000FF"/>
                </a:solidFill>
                <a:latin typeface="微軟正黑體" panose="020B0604030504040204" pitchFamily="34" charset="-120"/>
              </a:rPr>
              <a:t>範本</a:t>
            </a:r>
            <a:r>
              <a:rPr lang="zh-TW" altLang="en-US" sz="3200" b="1" smtClean="0">
                <a:solidFill>
                  <a:srgbClr val="0000FF"/>
                </a:solidFill>
                <a:latin typeface="微軟正黑體" panose="020B0604030504040204" pitchFamily="34" charset="-120"/>
              </a:rPr>
              <a:t>第</a:t>
            </a:r>
            <a:r>
              <a:rPr lang="en-US" altLang="zh-TW" sz="3200" b="1" smtClean="0">
                <a:solidFill>
                  <a:srgbClr val="0000FF"/>
                </a:solidFill>
                <a:latin typeface="微軟正黑體" panose="020B0604030504040204" pitchFamily="34" charset="-120"/>
              </a:rPr>
              <a:t>20</a:t>
            </a:r>
            <a:r>
              <a:rPr lang="zh-TW" altLang="en-US" sz="3200" b="1" smtClean="0">
                <a:solidFill>
                  <a:srgbClr val="0000FF"/>
                </a:solidFill>
                <a:latin typeface="微軟正黑體" panose="020B0604030504040204" pitchFamily="34" charset="-120"/>
              </a:rPr>
              <a:t>條</a:t>
            </a:r>
            <a:endParaRPr lang="en-US" altLang="zh-TW" sz="3200" b="1" smtClean="0">
              <a:solidFill>
                <a:srgbClr val="0000FF"/>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3200" b="1" u="sng" smtClean="0">
                <a:solidFill>
                  <a:srgbClr val="006600"/>
                </a:solidFill>
                <a:latin typeface="微軟正黑體" panose="020B0604030504040204" pitchFamily="34" charset="-120"/>
              </a:rPr>
              <a:t>公共</a:t>
            </a:r>
            <a:r>
              <a:rPr lang="zh-TW" altLang="en-US" sz="3200" b="1" u="sng">
                <a:solidFill>
                  <a:srgbClr val="006600"/>
                </a:solidFill>
                <a:latin typeface="微軟正黑體" panose="020B0604030504040204" pitchFamily="34" charset="-120"/>
              </a:rPr>
              <a:t>工程技術服務契約範本</a:t>
            </a:r>
            <a:r>
              <a:rPr lang="zh-TW" altLang="en-US" sz="3200" b="1" smtClean="0">
                <a:solidFill>
                  <a:srgbClr val="0000FF"/>
                </a:solidFill>
                <a:latin typeface="微軟正黑體" panose="020B0604030504040204" pitchFamily="34" charset="-120"/>
              </a:rPr>
              <a:t>第</a:t>
            </a:r>
            <a:r>
              <a:rPr lang="en-US" altLang="zh-TW" sz="3200" b="1" smtClean="0">
                <a:solidFill>
                  <a:srgbClr val="0000FF"/>
                </a:solidFill>
                <a:latin typeface="微軟正黑體" panose="020B0604030504040204" pitchFamily="34" charset="-120"/>
              </a:rPr>
              <a:t>15</a:t>
            </a:r>
            <a:r>
              <a:rPr lang="zh-TW" altLang="en-US" sz="3200" b="1" smtClean="0">
                <a:solidFill>
                  <a:srgbClr val="0000FF"/>
                </a:solidFill>
                <a:latin typeface="微軟正黑體" panose="020B0604030504040204" pitchFamily="34" charset="-120"/>
              </a:rPr>
              <a:t>條</a:t>
            </a:r>
            <a:endParaRPr lang="en-US" altLang="zh-TW" sz="3200" b="1" smtClean="0">
              <a:solidFill>
                <a:srgbClr val="0000FF"/>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3200" b="1" u="sng" smtClean="0">
                <a:solidFill>
                  <a:srgbClr val="0000FF"/>
                </a:solidFill>
                <a:latin typeface="微軟正黑體" panose="020B0604030504040204" pitchFamily="34" charset="-120"/>
              </a:rPr>
              <a:t>統包工程</a:t>
            </a:r>
            <a:r>
              <a:rPr lang="zh-TW" altLang="en-US" sz="3200" b="1" u="sng">
                <a:solidFill>
                  <a:srgbClr val="0000FF"/>
                </a:solidFill>
                <a:latin typeface="微軟正黑體" panose="020B0604030504040204" pitchFamily="34" charset="-120"/>
              </a:rPr>
              <a:t>採購契約範本</a:t>
            </a:r>
            <a:r>
              <a:rPr lang="zh-TW" altLang="en-US" sz="3200" b="1">
                <a:solidFill>
                  <a:srgbClr val="0000FF"/>
                </a:solidFill>
                <a:latin typeface="微軟正黑體" panose="020B0604030504040204" pitchFamily="34" charset="-120"/>
              </a:rPr>
              <a:t>第</a:t>
            </a:r>
            <a:r>
              <a:rPr lang="en-US" altLang="zh-TW" sz="3200" b="1" smtClean="0">
                <a:solidFill>
                  <a:srgbClr val="0000FF"/>
                </a:solidFill>
                <a:latin typeface="微軟正黑體" panose="020B0604030504040204" pitchFamily="34" charset="-120"/>
              </a:rPr>
              <a:t>21</a:t>
            </a:r>
            <a:r>
              <a:rPr lang="zh-TW" altLang="en-US" sz="3200" b="1" smtClean="0">
                <a:solidFill>
                  <a:srgbClr val="0000FF"/>
                </a:solidFill>
                <a:latin typeface="微軟正黑體" panose="020B0604030504040204" pitchFamily="34" charset="-120"/>
              </a:rPr>
              <a:t>條</a:t>
            </a:r>
            <a:endParaRPr lang="en-US" altLang="zh-TW" sz="3200" b="1" smtClean="0">
              <a:solidFill>
                <a:srgbClr val="0000FF"/>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3200" b="1" smtClean="0">
                <a:solidFill>
                  <a:srgbClr val="0000FF"/>
                </a:solidFill>
                <a:latin typeface="微軟正黑體" panose="020B0604030504040204" pitchFamily="34" charset="-120"/>
              </a:rPr>
              <a:t>財物採購</a:t>
            </a:r>
            <a:r>
              <a:rPr lang="zh-TW" altLang="en-US" sz="3200" b="1">
                <a:solidFill>
                  <a:srgbClr val="0000FF"/>
                </a:solidFill>
                <a:latin typeface="微軟正黑體" panose="020B0604030504040204" pitchFamily="34" charset="-120"/>
              </a:rPr>
              <a:t>契約範本第</a:t>
            </a:r>
            <a:r>
              <a:rPr lang="en-US" altLang="zh-TW" sz="3200" b="1" smtClean="0">
                <a:solidFill>
                  <a:srgbClr val="0000FF"/>
                </a:solidFill>
                <a:latin typeface="微軟正黑體" panose="020B0604030504040204" pitchFamily="34" charset="-120"/>
              </a:rPr>
              <a:t>16</a:t>
            </a:r>
            <a:r>
              <a:rPr lang="zh-TW" altLang="en-US" sz="3200" b="1" smtClean="0">
                <a:solidFill>
                  <a:srgbClr val="0000FF"/>
                </a:solidFill>
                <a:latin typeface="微軟正黑體" panose="020B0604030504040204" pitchFamily="34" charset="-120"/>
              </a:rPr>
              <a:t>條</a:t>
            </a:r>
            <a:endParaRPr lang="en-US" altLang="zh-TW" sz="3200" b="1" smtClean="0">
              <a:solidFill>
                <a:srgbClr val="0000FF"/>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3200" b="1" u="sng" smtClean="0">
                <a:solidFill>
                  <a:srgbClr val="006600"/>
                </a:solidFill>
                <a:latin typeface="微軟正黑體" panose="020B0604030504040204" pitchFamily="34" charset="-120"/>
              </a:rPr>
              <a:t>勞務採購契約</a:t>
            </a:r>
            <a:r>
              <a:rPr lang="zh-TW" altLang="en-US" sz="3200" b="1" u="sng">
                <a:solidFill>
                  <a:srgbClr val="006600"/>
                </a:solidFill>
                <a:latin typeface="微軟正黑體" panose="020B0604030504040204" pitchFamily="34" charset="-120"/>
              </a:rPr>
              <a:t>範本</a:t>
            </a:r>
            <a:r>
              <a:rPr lang="zh-TW" altLang="en-US" sz="3200" b="1">
                <a:solidFill>
                  <a:srgbClr val="0000FF"/>
                </a:solidFill>
                <a:latin typeface="微軟正黑體" panose="020B0604030504040204" pitchFamily="34" charset="-120"/>
              </a:rPr>
              <a:t>第</a:t>
            </a:r>
            <a:r>
              <a:rPr lang="en-US" altLang="zh-TW" sz="3200" b="1">
                <a:solidFill>
                  <a:srgbClr val="0000FF"/>
                </a:solidFill>
                <a:latin typeface="微軟正黑體" panose="020B0604030504040204" pitchFamily="34" charset="-120"/>
              </a:rPr>
              <a:t>15</a:t>
            </a:r>
            <a:r>
              <a:rPr lang="zh-TW" altLang="en-US" sz="3200" b="1">
                <a:solidFill>
                  <a:srgbClr val="0000FF"/>
                </a:solidFill>
                <a:latin typeface="微軟正黑體" panose="020B0604030504040204" pitchFamily="34" charset="-120"/>
              </a:rPr>
              <a:t>條</a:t>
            </a:r>
            <a:endParaRPr lang="en-US" altLang="zh-TW" sz="3200" b="1" smtClean="0">
              <a:solidFill>
                <a:srgbClr val="0000FF"/>
              </a:solidFill>
              <a:latin typeface="微軟正黑體" panose="020B0604030504040204" pitchFamily="34" charset="-120"/>
            </a:endParaRPr>
          </a:p>
        </p:txBody>
      </p:sp>
    </p:spTree>
    <p:extLst>
      <p:ext uri="{BB962C8B-B14F-4D97-AF65-F5344CB8AC3E}">
        <p14:creationId xmlns:p14="http://schemas.microsoft.com/office/powerpoint/2010/main" val="2129425141"/>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1A65339-9ED1-4F53-8CA2-D30887F33CEB}" type="slidenum">
              <a:rPr lang="en-US" altLang="zh-TW" sz="1400" smtClean="0">
                <a:solidFill>
                  <a:srgbClr val="AD1F1F"/>
                </a:solidFill>
                <a:latin typeface="Times New Roman" panose="02020603050405020304" pitchFamily="18" charset="0"/>
              </a:rPr>
              <a:pPr>
                <a:spcBef>
                  <a:spcPct val="0"/>
                </a:spcBef>
                <a:buClrTx/>
                <a:buSzTx/>
                <a:buFontTx/>
                <a:buNone/>
                <a:defRPr/>
              </a:pPr>
              <a:t>169</a:t>
            </a:fld>
            <a:endParaRPr lang="en-US" altLang="zh-TW" sz="1400">
              <a:solidFill>
                <a:srgbClr val="AD1F1F"/>
              </a:solidFill>
              <a:latin typeface="Times New Roman" panose="02020603050405020304" pitchFamily="18" charset="0"/>
            </a:endParaRPr>
          </a:p>
        </p:txBody>
      </p:sp>
      <p:sp>
        <p:nvSpPr>
          <p:cNvPr id="4" name="Rectangle 1026">
            <a:extLst>
              <a:ext uri="{FF2B5EF4-FFF2-40B4-BE49-F238E27FC236}"/>
            </a:extLst>
          </p:cNvPr>
          <p:cNvSpPr txBox="1">
            <a:spLocks noChangeArrowheads="1"/>
          </p:cNvSpPr>
          <p:nvPr/>
        </p:nvSpPr>
        <p:spPr bwMode="auto">
          <a:xfrm>
            <a:off x="323850" y="404664"/>
            <a:ext cx="4608513" cy="5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a:solidFill>
                  <a:srgbClr val="0000FF"/>
                </a:solidFill>
                <a:latin typeface="微軟正黑體" panose="020B0604030504040204" pitchFamily="34" charset="-120"/>
              </a:rPr>
              <a:t>契約</a:t>
            </a:r>
            <a:r>
              <a:rPr lang="zh-TW" altLang="en-US" sz="3200" smtClean="0">
                <a:solidFill>
                  <a:srgbClr val="0000FF"/>
                </a:solidFill>
                <a:latin typeface="微軟正黑體" panose="020B0604030504040204" pitchFamily="34" charset="-120"/>
              </a:rPr>
              <a:t>變更內涵及規定</a:t>
            </a:r>
            <a:endParaRPr lang="en-US" altLang="zh-TW" sz="2000" dirty="0">
              <a:solidFill>
                <a:srgbClr val="CC3300"/>
              </a:solidFill>
              <a:latin typeface="微軟正黑體" panose="020B0604030504040204" pitchFamily="34" charset="-120"/>
            </a:endParaRPr>
          </a:p>
        </p:txBody>
      </p:sp>
      <p:sp>
        <p:nvSpPr>
          <p:cNvPr id="6" name="Rectangle 1027">
            <a:extLst>
              <a:ext uri="{FF2B5EF4-FFF2-40B4-BE49-F238E27FC236}"/>
            </a:extLst>
          </p:cNvPr>
          <p:cNvSpPr txBox="1">
            <a:spLocks noChangeArrowheads="1"/>
          </p:cNvSpPr>
          <p:nvPr/>
        </p:nvSpPr>
        <p:spPr bwMode="auto">
          <a:xfrm>
            <a:off x="250825" y="1196975"/>
            <a:ext cx="8515350"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536575" indent="-311150" algn="just" eaLnBrk="1" hangingPunct="1">
              <a:buClr>
                <a:srgbClr val="0000FF"/>
              </a:buClr>
              <a:buSzPct val="75000"/>
              <a:buFont typeface="Wingdings" panose="05000000000000000000" pitchFamily="2" charset="2"/>
              <a:buChar char="n"/>
              <a:defRPr/>
            </a:pPr>
            <a:r>
              <a:rPr kumimoji="0" lang="en-US" altLang="zh-TW" sz="2400" b="1" smtClean="0">
                <a:solidFill>
                  <a:srgbClr val="000099"/>
                </a:solidFill>
                <a:latin typeface="微軟正黑體" panose="020B0604030504040204" pitchFamily="34" charset="-120"/>
              </a:rPr>
              <a:t>『</a:t>
            </a:r>
            <a:r>
              <a:rPr kumimoji="0" lang="zh-TW" altLang="en-US" sz="2400" b="1" smtClean="0">
                <a:solidFill>
                  <a:srgbClr val="000099"/>
                </a:solidFill>
                <a:latin typeface="微軟正黑體" panose="020B0604030504040204" pitchFamily="34" charset="-120"/>
              </a:rPr>
              <a:t>採購</a:t>
            </a:r>
            <a:r>
              <a:rPr kumimoji="0" lang="zh-TW" altLang="en-US" sz="2400" b="1">
                <a:solidFill>
                  <a:srgbClr val="000099"/>
                </a:solidFill>
                <a:latin typeface="微軟正黑體" panose="020B0604030504040204" pitchFamily="34" charset="-120"/>
              </a:rPr>
              <a:t>契約變更或加減價核准監辦備查規定</a:t>
            </a:r>
            <a:r>
              <a:rPr kumimoji="0" lang="zh-TW" altLang="en-US" sz="2400" b="1" smtClean="0">
                <a:solidFill>
                  <a:srgbClr val="000099"/>
                </a:solidFill>
                <a:latin typeface="微軟正黑體" panose="020B0604030504040204" pitchFamily="34" charset="-120"/>
              </a:rPr>
              <a:t>一覽表</a:t>
            </a:r>
            <a:r>
              <a:rPr kumimoji="0" lang="en-US" altLang="zh-TW" sz="2400" b="1" smtClean="0">
                <a:solidFill>
                  <a:srgbClr val="000099"/>
                </a:solidFill>
                <a:latin typeface="微軟正黑體" panose="020B0604030504040204" pitchFamily="34" charset="-120"/>
              </a:rPr>
              <a:t>』</a:t>
            </a:r>
            <a:r>
              <a:rPr kumimoji="0" lang="zh-TW" altLang="en-US" sz="2400" b="1" smtClean="0">
                <a:solidFill>
                  <a:srgbClr val="000099"/>
                </a:solidFill>
                <a:latin typeface="微軟正黑體" panose="020B0604030504040204" pitchFamily="34" charset="-120"/>
              </a:rPr>
              <a:t>附記</a:t>
            </a:r>
            <a:r>
              <a:rPr kumimoji="0" lang="en-US" altLang="zh-TW" sz="2400" b="1" smtClean="0">
                <a:solidFill>
                  <a:srgbClr val="000099"/>
                </a:solidFill>
                <a:latin typeface="微軟正黑體" panose="020B0604030504040204" pitchFamily="34" charset="-120"/>
              </a:rPr>
              <a:t>(</a:t>
            </a:r>
            <a:r>
              <a:rPr kumimoji="0" lang="zh-TW" altLang="en-US" sz="2400" b="1" smtClean="0">
                <a:solidFill>
                  <a:srgbClr val="000099"/>
                </a:solidFill>
                <a:latin typeface="微軟正黑體" panose="020B0604030504040204" pitchFamily="34" charset="-120"/>
              </a:rPr>
              <a:t>一</a:t>
            </a:r>
            <a:r>
              <a:rPr kumimoji="0" lang="en-US" altLang="zh-TW" sz="2400" b="1" smtClean="0">
                <a:solidFill>
                  <a:srgbClr val="000099"/>
                </a:solidFill>
                <a:latin typeface="微軟正黑體" panose="020B0604030504040204" pitchFamily="34" charset="-120"/>
              </a:rPr>
              <a:t>)</a:t>
            </a:r>
            <a:r>
              <a:rPr kumimoji="0" lang="zh-TW" altLang="en-US" sz="2400" b="1" u="sng" smtClean="0">
                <a:solidFill>
                  <a:srgbClr val="800000"/>
                </a:solidFill>
                <a:latin typeface="微軟正黑體" panose="020B0604030504040204" pitchFamily="34" charset="-120"/>
              </a:rPr>
              <a:t>契約</a:t>
            </a:r>
            <a:r>
              <a:rPr kumimoji="0" lang="zh-TW" altLang="en-US" sz="2400" b="1" u="sng">
                <a:solidFill>
                  <a:srgbClr val="800000"/>
                </a:solidFill>
                <a:latin typeface="微軟正黑體" panose="020B0604030504040204" pitchFamily="34" charset="-120"/>
              </a:rPr>
              <a:t>變更</a:t>
            </a:r>
            <a:r>
              <a:rPr kumimoji="0" lang="zh-TW" altLang="en-US" sz="2400" b="1">
                <a:solidFill>
                  <a:srgbClr val="006600"/>
                </a:solidFill>
                <a:latin typeface="微軟正黑體" panose="020B0604030504040204" pitchFamily="34" charset="-120"/>
              </a:rPr>
              <a:t>，</a:t>
            </a:r>
            <a:r>
              <a:rPr kumimoji="0" lang="zh-TW" altLang="en-US" sz="2400" b="1" u="sng">
                <a:solidFill>
                  <a:srgbClr val="006600"/>
                </a:solidFill>
                <a:latin typeface="微軟正黑體" panose="020B0604030504040204" pitchFamily="34" charset="-120"/>
              </a:rPr>
              <a:t>指原契約標的之規格、價格、數量或條款之變更，並包括追加契約以外之新增工作項目</a:t>
            </a:r>
            <a:r>
              <a:rPr kumimoji="0" lang="zh-TW" altLang="en-US" sz="2400" b="1">
                <a:solidFill>
                  <a:srgbClr val="006600"/>
                </a:solidFill>
                <a:latin typeface="微軟正黑體" panose="020B0604030504040204" pitchFamily="34" charset="-120"/>
              </a:rPr>
              <a:t>；其變更，得分別適用採購法</a:t>
            </a:r>
            <a:r>
              <a:rPr kumimoji="0" lang="zh-TW" altLang="en-US" sz="2400" b="1" smtClean="0">
                <a:solidFill>
                  <a:srgbClr val="006600"/>
                </a:solidFill>
                <a:latin typeface="微軟正黑體" panose="020B0604030504040204" pitchFamily="34" charset="-120"/>
              </a:rPr>
              <a:t>第</a:t>
            </a:r>
            <a:r>
              <a:rPr kumimoji="0" lang="en-US" altLang="zh-TW" sz="2400" b="1" smtClean="0">
                <a:solidFill>
                  <a:srgbClr val="006600"/>
                </a:solidFill>
                <a:latin typeface="微軟正黑體" panose="020B0604030504040204" pitchFamily="34" charset="-120"/>
              </a:rPr>
              <a:t>22</a:t>
            </a:r>
            <a:r>
              <a:rPr kumimoji="0" lang="zh-TW" altLang="en-US" sz="2400" b="1" smtClean="0">
                <a:solidFill>
                  <a:srgbClr val="006600"/>
                </a:solidFill>
                <a:latin typeface="微軟正黑體" panose="020B0604030504040204" pitchFamily="34" charset="-120"/>
              </a:rPr>
              <a:t>條第</a:t>
            </a:r>
            <a:r>
              <a:rPr kumimoji="0" lang="en-US" altLang="zh-TW" sz="2400" b="1" smtClean="0">
                <a:solidFill>
                  <a:srgbClr val="006600"/>
                </a:solidFill>
                <a:latin typeface="微軟正黑體" panose="020B0604030504040204" pitchFamily="34" charset="-120"/>
              </a:rPr>
              <a:t>1</a:t>
            </a:r>
            <a:r>
              <a:rPr kumimoji="0" lang="zh-TW" altLang="en-US" sz="2400" b="1" smtClean="0">
                <a:solidFill>
                  <a:srgbClr val="006600"/>
                </a:solidFill>
                <a:latin typeface="微軟正黑體" panose="020B0604030504040204" pitchFamily="34" charset="-120"/>
              </a:rPr>
              <a:t>項</a:t>
            </a:r>
            <a:r>
              <a:rPr kumimoji="0" lang="zh-TW" altLang="en-US" sz="2400" b="1">
                <a:solidFill>
                  <a:srgbClr val="006600"/>
                </a:solidFill>
                <a:latin typeface="微軟正黑體" panose="020B0604030504040204" pitchFamily="34" charset="-120"/>
              </a:rPr>
              <a:t>各款情形為之，但</a:t>
            </a:r>
            <a:r>
              <a:rPr kumimoji="0" lang="zh-TW" altLang="en-US" sz="2400" b="1" u="sng">
                <a:solidFill>
                  <a:srgbClr val="0000FF"/>
                </a:solidFill>
                <a:latin typeface="微軟正黑體" panose="020B0604030504040204" pitchFamily="34" charset="-120"/>
              </a:rPr>
              <a:t>變更部分之累計金額應合計之</a:t>
            </a:r>
            <a:r>
              <a:rPr kumimoji="0" lang="zh-TW" altLang="en-US" sz="2400" b="1" smtClean="0">
                <a:solidFill>
                  <a:srgbClr val="006600"/>
                </a:solidFill>
                <a:latin typeface="微軟正黑體" panose="020B0604030504040204" pitchFamily="34" charset="-120"/>
              </a:rPr>
              <a:t>。</a:t>
            </a:r>
            <a:endParaRPr kumimoji="0" lang="en-US" altLang="zh-TW" sz="2400" b="1" smtClean="0">
              <a:solidFill>
                <a:srgbClr val="006600"/>
              </a:solidFill>
              <a:latin typeface="微軟正黑體" panose="020B0604030504040204" pitchFamily="34" charset="-120"/>
            </a:endParaRPr>
          </a:p>
          <a:p>
            <a:pPr marL="538163" indent="0" algn="just" eaLnBrk="1" hangingPunct="1">
              <a:buClr>
                <a:srgbClr val="0000FF"/>
              </a:buClr>
              <a:buSzPct val="75000"/>
              <a:buFont typeface="Wingdings 2" panose="05020102010507070707" pitchFamily="18" charset="2"/>
              <a:buNone/>
              <a:defRPr/>
            </a:pPr>
            <a:r>
              <a:rPr kumimoji="0" lang="en-US" altLang="zh-TW" sz="2400" b="1" smtClean="0">
                <a:solidFill>
                  <a:srgbClr val="000099"/>
                </a:solidFill>
                <a:latin typeface="微軟正黑體" panose="020B0604030504040204" pitchFamily="34" charset="-120"/>
              </a:rPr>
              <a:t>(</a:t>
            </a:r>
            <a:r>
              <a:rPr kumimoji="0" lang="zh-TW" altLang="en-US" sz="2400" b="1" smtClean="0">
                <a:solidFill>
                  <a:srgbClr val="000099"/>
                </a:solidFill>
                <a:latin typeface="微軟正黑體" panose="020B0604030504040204" pitchFamily="34" charset="-120"/>
              </a:rPr>
              <a:t>二</a:t>
            </a:r>
            <a:r>
              <a:rPr kumimoji="0" lang="en-US" altLang="zh-TW" sz="2400" b="1" smtClean="0">
                <a:solidFill>
                  <a:srgbClr val="000099"/>
                </a:solidFill>
                <a:latin typeface="微軟正黑體" panose="020B0604030504040204" pitchFamily="34" charset="-120"/>
              </a:rPr>
              <a:t>)</a:t>
            </a:r>
            <a:r>
              <a:rPr kumimoji="0" lang="zh-TW" altLang="en-US" sz="2400" b="1" u="sng" smtClean="0">
                <a:solidFill>
                  <a:srgbClr val="C00000"/>
                </a:solidFill>
                <a:latin typeface="微軟正黑體" panose="020B0604030504040204" pitchFamily="34" charset="-120"/>
              </a:rPr>
              <a:t>變更</a:t>
            </a:r>
            <a:r>
              <a:rPr kumimoji="0" lang="zh-TW" altLang="en-US" sz="2400" b="1">
                <a:solidFill>
                  <a:srgbClr val="000099"/>
                </a:solidFill>
                <a:latin typeface="微軟正黑體" panose="020B0604030504040204" pitchFamily="34" charset="-120"/>
              </a:rPr>
              <a:t>部分之</a:t>
            </a:r>
            <a:r>
              <a:rPr kumimoji="0" lang="zh-TW" altLang="en-US" sz="2400" b="1" u="sng">
                <a:solidFill>
                  <a:srgbClr val="C00000"/>
                </a:solidFill>
                <a:latin typeface="微軟正黑體" panose="020B0604030504040204" pitchFamily="34" charset="-120"/>
              </a:rPr>
              <a:t>累計金額</a:t>
            </a:r>
            <a:r>
              <a:rPr kumimoji="0" lang="zh-TW" altLang="en-US" sz="2400" b="1">
                <a:solidFill>
                  <a:srgbClr val="000099"/>
                </a:solidFill>
                <a:latin typeface="微軟正黑體" panose="020B0604030504040204" pitchFamily="34" charset="-120"/>
              </a:rPr>
              <a:t>，指契約價金變更之</a:t>
            </a:r>
            <a:r>
              <a:rPr kumimoji="0" lang="zh-TW" altLang="en-US" sz="2400" b="1" u="sng">
                <a:solidFill>
                  <a:srgbClr val="C00000"/>
                </a:solidFill>
                <a:latin typeface="微軟正黑體" panose="020B0604030504040204" pitchFamily="34" charset="-120"/>
              </a:rPr>
              <a:t>「加帳金額」及「減帳絕對值」合計</a:t>
            </a:r>
            <a:r>
              <a:rPr kumimoji="0" lang="zh-TW" altLang="en-US" sz="2400" b="1">
                <a:solidFill>
                  <a:srgbClr val="000099"/>
                </a:solidFill>
                <a:latin typeface="微軟正黑體" panose="020B0604030504040204" pitchFamily="34" charset="-120"/>
              </a:rPr>
              <a:t>之累計金額。</a:t>
            </a:r>
            <a:endParaRPr kumimoji="0" lang="en-US" altLang="zh-TW" sz="2400" b="1" smtClean="0">
              <a:solidFill>
                <a:srgbClr val="006600"/>
              </a:solidFill>
              <a:latin typeface="微軟正黑體" panose="020B0604030504040204" pitchFamily="34" charset="-120"/>
            </a:endParaRPr>
          </a:p>
          <a:p>
            <a:pPr marL="536575" indent="-274638" algn="just" eaLnBrk="1" hangingPunct="1">
              <a:buClr>
                <a:srgbClr val="0000FF"/>
              </a:buClr>
              <a:buSzPct val="75000"/>
              <a:buFont typeface="Wingdings" panose="05000000000000000000" pitchFamily="2" charset="2"/>
              <a:buChar char="n"/>
              <a:defRPr/>
            </a:pPr>
            <a:r>
              <a:rPr lang="zh-TW" altLang="en-US" sz="2400" b="1" smtClean="0">
                <a:solidFill>
                  <a:srgbClr val="0000FF"/>
                </a:solidFill>
                <a:latin typeface="微軟正黑體" panose="020B0604030504040204" pitchFamily="34" charset="-120"/>
                <a:cs typeface="Times New Roman" panose="02020603050405020304" pitchFamily="18" charset="0"/>
              </a:rPr>
              <a:t>採購法第</a:t>
            </a:r>
            <a:r>
              <a:rPr lang="en-US" altLang="zh-TW" sz="2400" b="1" smtClean="0">
                <a:solidFill>
                  <a:srgbClr val="0000FF"/>
                </a:solidFill>
                <a:latin typeface="微軟正黑體" panose="020B0604030504040204" pitchFamily="34" charset="-120"/>
                <a:cs typeface="Times New Roman" panose="02020603050405020304" pitchFamily="18" charset="0"/>
              </a:rPr>
              <a:t>22</a:t>
            </a:r>
            <a:r>
              <a:rPr lang="zh-TW" altLang="en-US" sz="2400" b="1" smtClean="0">
                <a:solidFill>
                  <a:srgbClr val="0000FF"/>
                </a:solidFill>
                <a:latin typeface="微軟正黑體" panose="020B0604030504040204" pitchFamily="34" charset="-120"/>
                <a:cs typeface="Times New Roman" panose="02020603050405020304" pitchFamily="18" charset="0"/>
              </a:rPr>
              <a:t>條第</a:t>
            </a:r>
            <a:r>
              <a:rPr lang="en-US" altLang="zh-TW" sz="2400" b="1" smtClean="0">
                <a:solidFill>
                  <a:srgbClr val="0000FF"/>
                </a:solidFill>
                <a:latin typeface="微軟正黑體" panose="020B0604030504040204" pitchFamily="34" charset="-120"/>
                <a:cs typeface="Times New Roman" panose="02020603050405020304" pitchFamily="18" charset="0"/>
              </a:rPr>
              <a:t>1</a:t>
            </a:r>
            <a:r>
              <a:rPr lang="zh-TW" altLang="en-US" sz="2400" b="1" smtClean="0">
                <a:solidFill>
                  <a:srgbClr val="0000FF"/>
                </a:solidFill>
                <a:latin typeface="微軟正黑體" panose="020B0604030504040204" pitchFamily="34" charset="-120"/>
                <a:cs typeface="Times New Roman" panose="02020603050405020304" pitchFamily="18" charset="0"/>
              </a:rPr>
              <a:t>項第</a:t>
            </a:r>
            <a:r>
              <a:rPr lang="en-US" altLang="zh-TW" sz="2400" b="1" smtClean="0">
                <a:solidFill>
                  <a:srgbClr val="0000FF"/>
                </a:solidFill>
                <a:latin typeface="微軟正黑體" panose="020B0604030504040204" pitchFamily="34" charset="-120"/>
                <a:cs typeface="Times New Roman" panose="02020603050405020304" pitchFamily="18" charset="0"/>
              </a:rPr>
              <a:t>6</a:t>
            </a:r>
            <a:r>
              <a:rPr lang="zh-TW" altLang="en-US" sz="2400" b="1">
                <a:solidFill>
                  <a:srgbClr val="0000FF"/>
                </a:solidFill>
                <a:latin typeface="微軟正黑體" panose="020B0604030504040204" pitchFamily="34" charset="-120"/>
                <a:cs typeface="Times New Roman" panose="02020603050405020304" pitchFamily="18" charset="0"/>
              </a:rPr>
              <a:t>款：「</a:t>
            </a:r>
            <a:r>
              <a:rPr lang="zh-TW" altLang="en-US" sz="2400" b="1">
                <a:solidFill>
                  <a:srgbClr val="006600"/>
                </a:solidFill>
                <a:latin typeface="微軟正黑體" panose="020B0604030504040204" pitchFamily="34" charset="-120"/>
                <a:cs typeface="Times New Roman" panose="02020603050405020304" pitchFamily="18" charset="0"/>
              </a:rPr>
              <a:t>在原招標目的範圍內，因未能預見之情形，</a:t>
            </a:r>
            <a:r>
              <a:rPr lang="zh-TW" altLang="en-US" sz="2400" b="1" u="sng">
                <a:solidFill>
                  <a:srgbClr val="006600"/>
                </a:solidFill>
                <a:latin typeface="微軟正黑體" panose="020B0604030504040204" pitchFamily="34" charset="-120"/>
                <a:cs typeface="Times New Roman" panose="02020603050405020304" pitchFamily="18" charset="0"/>
              </a:rPr>
              <a:t>必須追加契約以外之</a:t>
            </a:r>
            <a:r>
              <a:rPr lang="zh-TW" altLang="en-US" sz="2400" b="1" u="sng" smtClean="0">
                <a:solidFill>
                  <a:srgbClr val="C00000"/>
                </a:solidFill>
                <a:latin typeface="微軟正黑體" panose="020B0604030504040204" pitchFamily="34" charset="-120"/>
                <a:cs typeface="Times New Roman" panose="02020603050405020304" pitchFamily="18" charset="0"/>
              </a:rPr>
              <a:t>工程</a:t>
            </a:r>
            <a:r>
              <a:rPr lang="zh-TW" altLang="en-US" sz="2400" b="1" smtClean="0">
                <a:solidFill>
                  <a:srgbClr val="006600"/>
                </a:solidFill>
                <a:latin typeface="微軟正黑體" panose="020B0604030504040204" pitchFamily="34" charset="-120"/>
                <a:cs typeface="Times New Roman" panose="02020603050405020304" pitchFamily="18" charset="0"/>
              </a:rPr>
              <a:t>，</a:t>
            </a:r>
            <a:r>
              <a:rPr lang="zh-TW" altLang="en-US" sz="2400" b="1">
                <a:solidFill>
                  <a:srgbClr val="006600"/>
                </a:solidFill>
                <a:latin typeface="微軟正黑體" panose="020B0604030504040204" pitchFamily="34" charset="-120"/>
                <a:cs typeface="Times New Roman" panose="02020603050405020304" pitchFamily="18" charset="0"/>
              </a:rPr>
              <a:t>如另行招標，確有產生重大不便及技術或經濟上困難之虞，非洽</a:t>
            </a:r>
            <a:r>
              <a:rPr lang="zh-TW" altLang="en-US" sz="2400" b="1" smtClean="0">
                <a:solidFill>
                  <a:srgbClr val="006600"/>
                </a:solidFill>
                <a:latin typeface="微軟正黑體" panose="020B0604030504040204" pitchFamily="34" charset="-120"/>
                <a:cs typeface="Times New Roman" panose="02020603050405020304" pitchFamily="18" charset="0"/>
              </a:rPr>
              <a:t>原訂約</a:t>
            </a:r>
            <a:r>
              <a:rPr lang="zh-TW" altLang="en-US" sz="2400" b="1">
                <a:solidFill>
                  <a:srgbClr val="006600"/>
                </a:solidFill>
                <a:latin typeface="微軟正黑體" panose="020B0604030504040204" pitchFamily="34" charset="-120"/>
                <a:cs typeface="Times New Roman" panose="02020603050405020304" pitchFamily="18" charset="0"/>
              </a:rPr>
              <a:t>廠商辦理，不能達契約之目的，</a:t>
            </a:r>
            <a:r>
              <a:rPr lang="zh-TW" altLang="en-US" sz="2400" b="1" u="sng">
                <a:solidFill>
                  <a:srgbClr val="C00000"/>
                </a:solidFill>
                <a:latin typeface="微軟正黑體" panose="020B0604030504040204" pitchFamily="34" charset="-120"/>
                <a:cs typeface="Times New Roman" panose="02020603050405020304" pitchFamily="18" charset="0"/>
              </a:rPr>
              <a:t>且未逾原主契約金額</a:t>
            </a:r>
            <a:r>
              <a:rPr lang="zh-TW" altLang="en-US" sz="2400" b="1" u="sng" smtClean="0">
                <a:solidFill>
                  <a:srgbClr val="C00000"/>
                </a:solidFill>
                <a:latin typeface="微軟正黑體" panose="020B0604030504040204" pitchFamily="34" charset="-120"/>
                <a:cs typeface="Times New Roman" panose="02020603050405020304" pitchFamily="18" charset="0"/>
              </a:rPr>
              <a:t>百分之五十</a:t>
            </a:r>
            <a:r>
              <a:rPr lang="zh-TW" altLang="en-US" sz="2400" b="1" smtClean="0">
                <a:solidFill>
                  <a:srgbClr val="006600"/>
                </a:solidFill>
                <a:latin typeface="微軟正黑體" panose="020B0604030504040204" pitchFamily="34" charset="-120"/>
                <a:cs typeface="Times New Roman" panose="02020603050405020304" pitchFamily="18" charset="0"/>
              </a:rPr>
              <a:t>者</a:t>
            </a:r>
            <a:r>
              <a:rPr lang="zh-TW" altLang="en-US" sz="2400" b="1">
                <a:solidFill>
                  <a:srgbClr val="006600"/>
                </a:solidFill>
                <a:latin typeface="微軟正黑體" panose="020B0604030504040204" pitchFamily="34" charset="-120"/>
                <a:cs typeface="Times New Roman" panose="02020603050405020304" pitchFamily="18" charset="0"/>
              </a:rPr>
              <a:t>。</a:t>
            </a:r>
            <a:r>
              <a:rPr lang="zh-TW" altLang="en-US" sz="2400" b="1" smtClean="0">
                <a:solidFill>
                  <a:srgbClr val="0000FF"/>
                </a:solidFill>
                <a:latin typeface="微軟正黑體" panose="020B0604030504040204" pitchFamily="34" charset="-120"/>
                <a:cs typeface="Times New Roman" panose="02020603050405020304" pitchFamily="18" charset="0"/>
              </a:rPr>
              <a:t>」</a:t>
            </a:r>
            <a:endParaRPr lang="en-US" altLang="zh-TW" sz="2400" b="1" smtClean="0">
              <a:solidFill>
                <a:srgbClr val="0000FF"/>
              </a:solidFill>
              <a:latin typeface="微軟正黑體" panose="020B0604030504040204" pitchFamily="34" charset="-120"/>
              <a:cs typeface="Times New Roman" panose="02020603050405020304" pitchFamily="18" charset="0"/>
            </a:endParaRPr>
          </a:p>
          <a:p>
            <a:pPr marL="536575" indent="-274638" algn="just" eaLnBrk="1" hangingPunct="1">
              <a:buClr>
                <a:srgbClr val="0000FF"/>
              </a:buClr>
              <a:buSzPct val="75000"/>
              <a:buFont typeface="Wingdings" panose="05000000000000000000" pitchFamily="2" charset="2"/>
              <a:buChar char="n"/>
              <a:defRPr/>
            </a:pPr>
            <a:r>
              <a:rPr lang="zh-TW" altLang="en-US" sz="2400" b="1" smtClean="0">
                <a:solidFill>
                  <a:srgbClr val="0000FF"/>
                </a:solidFill>
                <a:latin typeface="微軟正黑體" panose="020B0604030504040204" pitchFamily="34" charset="-120"/>
                <a:cs typeface="Times New Roman" panose="02020603050405020304" pitchFamily="18" charset="0"/>
              </a:rPr>
              <a:t>細則第</a:t>
            </a:r>
            <a:r>
              <a:rPr lang="en-US" altLang="zh-TW" sz="2400" b="1">
                <a:solidFill>
                  <a:srgbClr val="0000FF"/>
                </a:solidFill>
                <a:latin typeface="微軟正黑體" panose="020B0604030504040204" pitchFamily="34" charset="-120"/>
                <a:cs typeface="Times New Roman" panose="02020603050405020304" pitchFamily="18" charset="0"/>
              </a:rPr>
              <a:t>22</a:t>
            </a:r>
            <a:r>
              <a:rPr lang="zh-TW" altLang="en-US" sz="2400" b="1">
                <a:solidFill>
                  <a:srgbClr val="0000FF"/>
                </a:solidFill>
                <a:latin typeface="微軟正黑體" panose="020B0604030504040204" pitchFamily="34" charset="-120"/>
                <a:cs typeface="Times New Roman" panose="02020603050405020304" pitchFamily="18" charset="0"/>
              </a:rPr>
              <a:t>條</a:t>
            </a:r>
            <a:r>
              <a:rPr lang="zh-TW" altLang="en-US" sz="2400" b="1" smtClean="0">
                <a:solidFill>
                  <a:srgbClr val="0000FF"/>
                </a:solidFill>
                <a:latin typeface="微軟正黑體" panose="020B0604030504040204" pitchFamily="34" charset="-120"/>
                <a:cs typeface="Times New Roman" panose="02020603050405020304" pitchFamily="18" charset="0"/>
              </a:rPr>
              <a:t>第</a:t>
            </a:r>
            <a:r>
              <a:rPr lang="en-US" altLang="zh-TW" sz="2400" b="1" smtClean="0">
                <a:solidFill>
                  <a:srgbClr val="0000FF"/>
                </a:solidFill>
                <a:latin typeface="微軟正黑體" panose="020B0604030504040204" pitchFamily="34" charset="-120"/>
                <a:cs typeface="Times New Roman" panose="02020603050405020304" pitchFamily="18" charset="0"/>
              </a:rPr>
              <a:t>4</a:t>
            </a:r>
            <a:r>
              <a:rPr lang="zh-TW" altLang="en-US" sz="2400" b="1" smtClean="0">
                <a:solidFill>
                  <a:srgbClr val="0000FF"/>
                </a:solidFill>
                <a:latin typeface="微軟正黑體" panose="020B0604030504040204" pitchFamily="34" charset="-120"/>
                <a:cs typeface="Times New Roman" panose="02020603050405020304" pitchFamily="18" charset="0"/>
              </a:rPr>
              <a:t>項：「</a:t>
            </a:r>
            <a:r>
              <a:rPr lang="zh-TW" altLang="en-US" sz="2400" b="1">
                <a:solidFill>
                  <a:srgbClr val="006600"/>
                </a:solidFill>
                <a:latin typeface="微軟正黑體" panose="020B0604030504040204" pitchFamily="34" charset="-120"/>
                <a:cs typeface="Times New Roman" panose="02020603050405020304" pitchFamily="18" charset="0"/>
              </a:rPr>
              <a:t>本法</a:t>
            </a:r>
            <a:r>
              <a:rPr lang="zh-TW" altLang="en-US" sz="2400" b="1" smtClean="0">
                <a:solidFill>
                  <a:srgbClr val="006600"/>
                </a:solidFill>
                <a:latin typeface="微軟正黑體" panose="020B0604030504040204" pitchFamily="34" charset="-120"/>
                <a:cs typeface="Times New Roman" panose="02020603050405020304" pitchFamily="18" charset="0"/>
              </a:rPr>
              <a:t>第</a:t>
            </a:r>
            <a:r>
              <a:rPr lang="en-US" altLang="zh-TW" sz="2400" b="1" smtClean="0">
                <a:solidFill>
                  <a:srgbClr val="006600"/>
                </a:solidFill>
                <a:latin typeface="微軟正黑體" panose="020B0604030504040204" pitchFamily="34" charset="-120"/>
                <a:cs typeface="Times New Roman" panose="02020603050405020304" pitchFamily="18" charset="0"/>
              </a:rPr>
              <a:t>22</a:t>
            </a:r>
            <a:r>
              <a:rPr lang="zh-TW" altLang="en-US" sz="2400" b="1" smtClean="0">
                <a:solidFill>
                  <a:srgbClr val="006600"/>
                </a:solidFill>
                <a:latin typeface="微軟正黑體" panose="020B0604030504040204" pitchFamily="34" charset="-120"/>
                <a:cs typeface="Times New Roman" panose="02020603050405020304" pitchFamily="18" charset="0"/>
              </a:rPr>
              <a:t>條第</a:t>
            </a:r>
            <a:r>
              <a:rPr lang="en-US" altLang="zh-TW" sz="2400" b="1" smtClean="0">
                <a:solidFill>
                  <a:srgbClr val="006600"/>
                </a:solidFill>
                <a:latin typeface="微軟正黑體" panose="020B0604030504040204" pitchFamily="34" charset="-120"/>
                <a:cs typeface="Times New Roman" panose="02020603050405020304" pitchFamily="18" charset="0"/>
              </a:rPr>
              <a:t>1</a:t>
            </a:r>
            <a:r>
              <a:rPr lang="zh-TW" altLang="en-US" sz="2400" b="1" smtClean="0">
                <a:solidFill>
                  <a:srgbClr val="006600"/>
                </a:solidFill>
                <a:latin typeface="微軟正黑體" panose="020B0604030504040204" pitchFamily="34" charset="-120"/>
                <a:cs typeface="Times New Roman" panose="02020603050405020304" pitchFamily="18" charset="0"/>
              </a:rPr>
              <a:t>項第</a:t>
            </a:r>
            <a:r>
              <a:rPr lang="en-US" altLang="zh-TW" sz="2400" b="1" smtClean="0">
                <a:solidFill>
                  <a:srgbClr val="006600"/>
                </a:solidFill>
                <a:latin typeface="微軟正黑體" panose="020B0604030504040204" pitchFamily="34" charset="-120"/>
                <a:cs typeface="Times New Roman" panose="02020603050405020304" pitchFamily="18" charset="0"/>
              </a:rPr>
              <a:t>6</a:t>
            </a:r>
            <a:r>
              <a:rPr lang="zh-TW" altLang="en-US" sz="2400" b="1" smtClean="0">
                <a:solidFill>
                  <a:srgbClr val="006600"/>
                </a:solidFill>
                <a:latin typeface="微軟正黑體" panose="020B0604030504040204" pitchFamily="34" charset="-120"/>
                <a:cs typeface="Times New Roman" panose="02020603050405020304" pitchFamily="18" charset="0"/>
              </a:rPr>
              <a:t>款</a:t>
            </a:r>
            <a:r>
              <a:rPr lang="zh-TW" altLang="en-US" sz="2400" b="1">
                <a:solidFill>
                  <a:srgbClr val="006600"/>
                </a:solidFill>
                <a:latin typeface="微軟正黑體" panose="020B0604030504040204" pitchFamily="34" charset="-120"/>
                <a:cs typeface="Times New Roman" panose="02020603050405020304" pitchFamily="18" charset="0"/>
              </a:rPr>
              <a:t>所稱百分之五十，指</a:t>
            </a:r>
            <a:r>
              <a:rPr lang="zh-TW" altLang="en-US" sz="2400" b="1" u="sng">
                <a:solidFill>
                  <a:srgbClr val="C00000"/>
                </a:solidFill>
                <a:latin typeface="微軟正黑體" panose="020B0604030504040204" pitchFamily="34" charset="-120"/>
                <a:cs typeface="Times New Roman" panose="02020603050405020304" pitchFamily="18" charset="0"/>
              </a:rPr>
              <a:t>追加累計</a:t>
            </a:r>
            <a:r>
              <a:rPr lang="zh-TW" altLang="en-US" sz="2400" b="1">
                <a:solidFill>
                  <a:srgbClr val="006600"/>
                </a:solidFill>
                <a:latin typeface="微軟正黑體" panose="020B0604030504040204" pitchFamily="34" charset="-120"/>
                <a:cs typeface="Times New Roman" panose="02020603050405020304" pitchFamily="18" charset="0"/>
              </a:rPr>
              <a:t>金額占原主</a:t>
            </a:r>
            <a:r>
              <a:rPr lang="zh-TW" altLang="en-US" sz="2400" b="1" smtClean="0">
                <a:solidFill>
                  <a:srgbClr val="006600"/>
                </a:solidFill>
                <a:latin typeface="微軟正黑體" panose="020B0604030504040204" pitchFamily="34" charset="-120"/>
                <a:cs typeface="Times New Roman" panose="02020603050405020304" pitchFamily="18" charset="0"/>
              </a:rPr>
              <a:t>契約</a:t>
            </a:r>
            <a:r>
              <a:rPr lang="zh-TW" altLang="en-US" sz="2400" b="1">
                <a:solidFill>
                  <a:srgbClr val="006600"/>
                </a:solidFill>
                <a:latin typeface="微軟正黑體" panose="020B0604030504040204" pitchFamily="34" charset="-120"/>
                <a:cs typeface="Times New Roman" panose="02020603050405020304" pitchFamily="18" charset="0"/>
              </a:rPr>
              <a:t>金額之</a:t>
            </a:r>
            <a:r>
              <a:rPr lang="zh-TW" altLang="en-US" sz="2400" b="1" smtClean="0">
                <a:solidFill>
                  <a:srgbClr val="006600"/>
                </a:solidFill>
                <a:latin typeface="微軟正黑體" panose="020B0604030504040204" pitchFamily="34" charset="-120"/>
                <a:cs typeface="Times New Roman" panose="02020603050405020304" pitchFamily="18" charset="0"/>
              </a:rPr>
              <a:t>比率。</a:t>
            </a:r>
            <a:r>
              <a:rPr lang="zh-TW" altLang="en-US" sz="2400" b="1" smtClean="0">
                <a:solidFill>
                  <a:srgbClr val="0000FF"/>
                </a:solidFill>
                <a:latin typeface="微軟正黑體" panose="020B0604030504040204" pitchFamily="34" charset="-120"/>
                <a:cs typeface="Times New Roman" panose="02020603050405020304" pitchFamily="18" charset="0"/>
              </a:rPr>
              <a:t>」</a:t>
            </a:r>
            <a:endParaRPr kumimoji="0" lang="en-US" altLang="zh-TW" sz="2400" b="1">
              <a:solidFill>
                <a:srgbClr val="006600"/>
              </a:solidFill>
              <a:effectLst>
                <a:outerShdw blurRad="38100" dist="38100" dir="2700000" algn="tl">
                  <a:srgbClr val="000000">
                    <a:alpha val="43137"/>
                  </a:srgbClr>
                </a:outerShdw>
              </a:effectLst>
              <a:latin typeface="微軟正黑體" panose="020B0604030504040204" pitchFamily="34" charset="-120"/>
              <a:cs typeface="Times New Roman" pitchFamily="18" charset="0"/>
            </a:endParaRPr>
          </a:p>
          <a:p>
            <a:pPr marL="536575" indent="-274638" algn="just" eaLnBrk="1" hangingPunct="1">
              <a:buClr>
                <a:srgbClr val="0000FF"/>
              </a:buClr>
              <a:buSzPct val="75000"/>
              <a:buFont typeface="Wingdings" panose="05000000000000000000" pitchFamily="2" charset="2"/>
              <a:buChar char="n"/>
              <a:defRPr/>
            </a:pPr>
            <a:endParaRPr kumimoji="0" lang="en-US" altLang="zh-TW" sz="2400" b="1" dirty="0">
              <a:solidFill>
                <a:srgbClr val="006600"/>
              </a:solidFill>
              <a:effectLst>
                <a:outerShdw blurRad="38100" dist="38100" dir="2700000" algn="tl">
                  <a:srgbClr val="000000">
                    <a:alpha val="43137"/>
                  </a:srgbClr>
                </a:outerShdw>
              </a:effectLst>
              <a:latin typeface="微軟正黑體" panose="020B0604030504040204" pitchFamily="34" charset="-120"/>
              <a:cs typeface="Times New Roman" pitchFamily="18" charset="0"/>
            </a:endParaRPr>
          </a:p>
        </p:txBody>
      </p:sp>
    </p:spTree>
    <p:extLst>
      <p:ext uri="{BB962C8B-B14F-4D97-AF65-F5344CB8AC3E}">
        <p14:creationId xmlns:p14="http://schemas.microsoft.com/office/powerpoint/2010/main" val="393054911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4" name="投影片編號版面配置區 5"/>
          <p:cNvSpPr>
            <a:spLocks noGrp="1"/>
          </p:cNvSpPr>
          <p:nvPr>
            <p:ph type="sldNum" sz="quarter" idx="12"/>
          </p:nvPr>
        </p:nvSpPr>
        <p:spPr>
          <a:xfrm>
            <a:off x="84138" y="6375400"/>
            <a:ext cx="815975"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9C42226C-A269-4EC2-864C-35EBAC89F107}" type="slidenum">
              <a:rPr kumimoji="0" lang="zh-TW" altLang="en-US" sz="2400" smtClean="0">
                <a:solidFill>
                  <a:srgbClr val="003399"/>
                </a:solidFill>
                <a:latin typeface="Times New Roman" panose="02020603050405020304" pitchFamily="18" charset="0"/>
              </a:rPr>
              <a:pPr>
                <a:spcBef>
                  <a:spcPct val="0"/>
                </a:spcBef>
                <a:buClrTx/>
                <a:buSzTx/>
                <a:buFontTx/>
                <a:buNone/>
              </a:pPr>
              <a:t>170</a:t>
            </a:fld>
            <a:endParaRPr kumimoji="0" lang="en-US" altLang="zh-TW" sz="2400" smtClean="0">
              <a:solidFill>
                <a:srgbClr val="003399"/>
              </a:solidFill>
              <a:latin typeface="Times New Roman" panose="02020603050405020304" pitchFamily="18" charset="0"/>
            </a:endParaRPr>
          </a:p>
        </p:txBody>
      </p:sp>
      <p:sp>
        <p:nvSpPr>
          <p:cNvPr id="276484" name="Rectangle 4">
            <a:extLst/>
          </p:cNvPr>
          <p:cNvSpPr>
            <a:spLocks noChangeArrowheads="1"/>
          </p:cNvSpPr>
          <p:nvPr/>
        </p:nvSpPr>
        <p:spPr bwMode="auto">
          <a:xfrm>
            <a:off x="544513" y="260449"/>
            <a:ext cx="6763791" cy="576263"/>
          </a:xfrm>
          <a:prstGeom prst="rect">
            <a:avLst/>
          </a:prstGeom>
          <a:noFill/>
          <a:ln w="9525">
            <a:noFill/>
            <a:miter lim="800000"/>
            <a:headEnd/>
            <a:tailEnd/>
          </a:ln>
          <a:effectLst/>
        </p:spPr>
        <p:txBody>
          <a:bodyPr anchor="b"/>
          <a:lstStyle/>
          <a:p>
            <a:pPr eaLnBrk="1" hangingPunct="1">
              <a:lnSpc>
                <a:spcPct val="90000"/>
              </a:lnSpc>
              <a:defRPr/>
            </a:pPr>
            <a:r>
              <a:rPr lang="zh-TW" altLang="en-US" sz="3200" b="1">
                <a:solidFill>
                  <a:srgbClr val="003399"/>
                </a:solidFill>
                <a:latin typeface="微軟正黑體" panose="020B0604030504040204" pitchFamily="34" charset="-120"/>
                <a:ea typeface="微軟正黑體" panose="020B0604030504040204" pitchFamily="34" charset="-120"/>
              </a:rPr>
              <a:t>工程變更設計追加</a:t>
            </a:r>
            <a:r>
              <a:rPr lang="zh-TW" altLang="en-US" sz="3200" b="1" smtClean="0">
                <a:solidFill>
                  <a:srgbClr val="003399"/>
                </a:solidFill>
                <a:latin typeface="微軟正黑體" panose="020B0604030504040204" pitchFamily="34" charset="-120"/>
                <a:ea typeface="微軟正黑體" panose="020B0604030504040204" pitchFamily="34" charset="-120"/>
              </a:rPr>
              <a:t>累計原則</a:t>
            </a:r>
            <a:r>
              <a:rPr lang="zh-TW" altLang="en-US" sz="3200" b="1" smtClean="0">
                <a:solidFill>
                  <a:srgbClr val="006600"/>
                </a:solidFill>
                <a:latin typeface="微軟正黑體" panose="020B0604030504040204" pitchFamily="34" charset="-120"/>
                <a:ea typeface="微軟正黑體" panose="020B0604030504040204" pitchFamily="34" charset="-120"/>
              </a:rPr>
              <a:t>（</a:t>
            </a:r>
            <a:r>
              <a:rPr lang="zh-TW" altLang="en-US" sz="3200" b="1">
                <a:solidFill>
                  <a:srgbClr val="006600"/>
                </a:solidFill>
                <a:latin typeface="微軟正黑體" panose="020B0604030504040204" pitchFamily="34" charset="-120"/>
                <a:ea typeface="微軟正黑體" panose="020B0604030504040204" pitchFamily="34" charset="-120"/>
              </a:rPr>
              <a:t>案例）</a:t>
            </a:r>
            <a:endParaRPr lang="en-US" altLang="zh-TW" sz="2000" b="1" dirty="0">
              <a:solidFill>
                <a:srgbClr val="006600"/>
              </a:solidFill>
              <a:latin typeface="微軟正黑體" panose="020B0604030504040204" pitchFamily="34" charset="-120"/>
              <a:ea typeface="微軟正黑體" panose="020B0604030504040204" pitchFamily="34" charset="-120"/>
            </a:endParaRPr>
          </a:p>
        </p:txBody>
      </p:sp>
      <p:sp>
        <p:nvSpPr>
          <p:cNvPr id="202756" name="Rectangle 3"/>
          <p:cNvSpPr>
            <a:spLocks noChangeArrowheads="1"/>
          </p:cNvSpPr>
          <p:nvPr/>
        </p:nvSpPr>
        <p:spPr bwMode="auto">
          <a:xfrm>
            <a:off x="250825" y="944563"/>
            <a:ext cx="856932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3538" indent="-363538">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lgn="just" eaLnBrk="1" hangingPunct="1">
              <a:buClr>
                <a:srgbClr val="003366"/>
              </a:buClr>
              <a:buFont typeface="Wingdings" panose="05000000000000000000" pitchFamily="2" charset="2"/>
              <a:buChar char="n"/>
            </a:pPr>
            <a:r>
              <a:rPr lang="zh-TW" altLang="en-US" b="1">
                <a:solidFill>
                  <a:srgbClr val="0000FF"/>
                </a:solidFill>
                <a:latin typeface="微軟正黑體" panose="020B0604030504040204" pitchFamily="34" charset="-120"/>
                <a:ea typeface="微軟正黑體" panose="020B0604030504040204" pitchFamily="34" charset="-120"/>
              </a:rPr>
              <a:t>工程採購契約價金</a:t>
            </a:r>
            <a:r>
              <a:rPr lang="en-US" altLang="zh-TW" b="1">
                <a:solidFill>
                  <a:srgbClr val="0000FF"/>
                </a:solidFill>
                <a:latin typeface="微軟正黑體" panose="020B0604030504040204" pitchFamily="34" charset="-120"/>
                <a:ea typeface="微軟正黑體" panose="020B0604030504040204" pitchFamily="34" charset="-120"/>
              </a:rPr>
              <a:t>800</a:t>
            </a:r>
            <a:r>
              <a:rPr lang="zh-TW" altLang="en-US" b="1">
                <a:solidFill>
                  <a:srgbClr val="0000FF"/>
                </a:solidFill>
                <a:latin typeface="微軟正黑體" panose="020B0604030504040204" pitchFamily="34" charset="-120"/>
                <a:ea typeface="微軟正黑體" panose="020B0604030504040204" pitchFamily="34" charset="-120"/>
              </a:rPr>
              <a:t>萬元，履約期間辦理三次變更設計，其加減帳情形如下：</a:t>
            </a:r>
            <a:endParaRPr lang="en-US" altLang="zh-TW" b="1">
              <a:solidFill>
                <a:srgbClr val="003366"/>
              </a:solidFill>
              <a:latin typeface="微軟正黑體" panose="020B0604030504040204" pitchFamily="34" charset="-120"/>
              <a:ea typeface="微軟正黑體" panose="020B0604030504040204" pitchFamily="34" charset="-120"/>
            </a:endParaRPr>
          </a:p>
        </p:txBody>
      </p:sp>
      <p:graphicFrame>
        <p:nvGraphicFramePr>
          <p:cNvPr id="2" name="表格 1"/>
          <p:cNvGraphicFramePr>
            <a:graphicFrameLocks noGrp="1"/>
          </p:cNvGraphicFramePr>
          <p:nvPr/>
        </p:nvGraphicFramePr>
        <p:xfrm>
          <a:off x="544513" y="2055813"/>
          <a:ext cx="8275636" cy="2895600"/>
        </p:xfrm>
        <a:graphic>
          <a:graphicData uri="http://schemas.openxmlformats.org/drawingml/2006/table">
            <a:tbl>
              <a:tblPr firstRow="1" bandRow="1">
                <a:tableStyleId>{21E4AEA4-8DFA-4A89-87EB-49C32662AFE0}</a:tableStyleId>
              </a:tblPr>
              <a:tblGrid>
                <a:gridCol w="2068909"/>
                <a:gridCol w="2068909"/>
                <a:gridCol w="2068909"/>
                <a:gridCol w="2068909"/>
              </a:tblGrid>
              <a:tr h="580816">
                <a:tc>
                  <a:txBody>
                    <a:bodyPr/>
                    <a:lstStyle/>
                    <a:p>
                      <a:pPr algn="ctr"/>
                      <a:r>
                        <a:rPr lang="zh-TW" altLang="en-US" sz="2400" smtClean="0">
                          <a:solidFill>
                            <a:srgbClr val="660033"/>
                          </a:solidFill>
                          <a:latin typeface="微軟正黑體" panose="020B0604030504040204" pitchFamily="34" charset="-120"/>
                          <a:ea typeface="微軟正黑體" panose="020B0604030504040204" pitchFamily="34" charset="-120"/>
                        </a:rPr>
                        <a:t>變更設計次別</a:t>
                      </a:r>
                      <a:endParaRPr lang="zh-TW" altLang="en-US" sz="2400">
                        <a:solidFill>
                          <a:srgbClr val="660033"/>
                        </a:solidFill>
                        <a:latin typeface="微軟正黑體" panose="020B0604030504040204" pitchFamily="34" charset="-120"/>
                        <a:ea typeface="微軟正黑體" panose="020B0604030504040204" pitchFamily="34" charset="-120"/>
                      </a:endParaRPr>
                    </a:p>
                  </a:txBody>
                  <a:tcPr marL="91430" marR="91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pPr algn="ctr"/>
                      <a:r>
                        <a:rPr lang="zh-TW" altLang="en-US" sz="2400" smtClean="0">
                          <a:solidFill>
                            <a:srgbClr val="660033"/>
                          </a:solidFill>
                          <a:latin typeface="微軟正黑體" panose="020B0604030504040204" pitchFamily="34" charset="-120"/>
                          <a:ea typeface="微軟正黑體" panose="020B0604030504040204" pitchFamily="34" charset="-120"/>
                        </a:rPr>
                        <a:t>加帳</a:t>
                      </a:r>
                      <a:r>
                        <a:rPr lang="en-US" altLang="zh-TW" sz="2400" smtClean="0">
                          <a:solidFill>
                            <a:srgbClr val="660033"/>
                          </a:solidFill>
                          <a:latin typeface="微軟正黑體" panose="020B0604030504040204" pitchFamily="34" charset="-120"/>
                          <a:ea typeface="微軟正黑體" panose="020B0604030504040204" pitchFamily="34" charset="-120"/>
                        </a:rPr>
                        <a:t>(</a:t>
                      </a:r>
                      <a:r>
                        <a:rPr lang="zh-TW" altLang="en-US" sz="2400" smtClean="0">
                          <a:solidFill>
                            <a:srgbClr val="660033"/>
                          </a:solidFill>
                          <a:latin typeface="微軟正黑體" panose="020B0604030504040204" pitchFamily="34" charset="-120"/>
                          <a:ea typeface="微軟正黑體" panose="020B0604030504040204" pitchFamily="34" charset="-120"/>
                        </a:rPr>
                        <a:t>元</a:t>
                      </a:r>
                      <a:r>
                        <a:rPr lang="en-US" altLang="zh-TW" sz="2400" smtClean="0">
                          <a:solidFill>
                            <a:srgbClr val="660033"/>
                          </a:solidFill>
                          <a:latin typeface="微軟正黑體" panose="020B0604030504040204" pitchFamily="34" charset="-120"/>
                          <a:ea typeface="微軟正黑體" panose="020B0604030504040204" pitchFamily="34" charset="-120"/>
                        </a:rPr>
                        <a:t>)</a:t>
                      </a:r>
                      <a:endParaRPr lang="zh-TW" altLang="en-US" sz="2400">
                        <a:solidFill>
                          <a:srgbClr val="660033"/>
                        </a:solidFill>
                        <a:latin typeface="微軟正黑體" panose="020B0604030504040204" pitchFamily="34" charset="-120"/>
                        <a:ea typeface="微軟正黑體" panose="020B0604030504040204" pitchFamily="34" charset="-120"/>
                      </a:endParaRPr>
                    </a:p>
                  </a:txBody>
                  <a:tcPr marL="91430" marR="91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pPr algn="ctr"/>
                      <a:r>
                        <a:rPr lang="zh-TW" altLang="en-US" sz="2400" smtClean="0">
                          <a:solidFill>
                            <a:srgbClr val="660033"/>
                          </a:solidFill>
                          <a:latin typeface="微軟正黑體" panose="020B0604030504040204" pitchFamily="34" charset="-120"/>
                          <a:ea typeface="微軟正黑體" panose="020B0604030504040204" pitchFamily="34" charset="-120"/>
                        </a:rPr>
                        <a:t>減帳</a:t>
                      </a:r>
                      <a:r>
                        <a:rPr lang="en-US" altLang="zh-TW" sz="2400" smtClean="0">
                          <a:solidFill>
                            <a:srgbClr val="660033"/>
                          </a:solidFill>
                          <a:latin typeface="微軟正黑體" panose="020B0604030504040204" pitchFamily="34" charset="-120"/>
                          <a:ea typeface="微軟正黑體" panose="020B0604030504040204" pitchFamily="34" charset="-120"/>
                        </a:rPr>
                        <a:t>(</a:t>
                      </a:r>
                      <a:r>
                        <a:rPr lang="zh-TW" altLang="en-US" sz="2400" smtClean="0">
                          <a:solidFill>
                            <a:srgbClr val="660033"/>
                          </a:solidFill>
                          <a:latin typeface="微軟正黑體" panose="020B0604030504040204" pitchFamily="34" charset="-120"/>
                          <a:ea typeface="微軟正黑體" panose="020B0604030504040204" pitchFamily="34" charset="-120"/>
                        </a:rPr>
                        <a:t>元</a:t>
                      </a:r>
                      <a:r>
                        <a:rPr lang="en-US" altLang="zh-TW" sz="2400" smtClean="0">
                          <a:solidFill>
                            <a:srgbClr val="660033"/>
                          </a:solidFill>
                          <a:latin typeface="微軟正黑體" panose="020B0604030504040204" pitchFamily="34" charset="-120"/>
                          <a:ea typeface="微軟正黑體" panose="020B0604030504040204" pitchFamily="34" charset="-120"/>
                        </a:rPr>
                        <a:t>)</a:t>
                      </a:r>
                      <a:endParaRPr lang="zh-TW" altLang="en-US" sz="2400">
                        <a:solidFill>
                          <a:srgbClr val="660033"/>
                        </a:solidFill>
                        <a:latin typeface="微軟正黑體" panose="020B0604030504040204" pitchFamily="34" charset="-120"/>
                        <a:ea typeface="微軟正黑體" panose="020B0604030504040204" pitchFamily="34" charset="-120"/>
                      </a:endParaRPr>
                    </a:p>
                  </a:txBody>
                  <a:tcPr marL="91430" marR="91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pPr algn="ctr"/>
                      <a:r>
                        <a:rPr lang="zh-TW" altLang="en-US" sz="2400" smtClean="0">
                          <a:solidFill>
                            <a:srgbClr val="660033"/>
                          </a:solidFill>
                          <a:latin typeface="微軟正黑體" panose="020B0604030504040204" pitchFamily="34" charset="-120"/>
                          <a:ea typeface="微軟正黑體" panose="020B0604030504040204" pitchFamily="34" charset="-120"/>
                        </a:rPr>
                        <a:t>契約變更金額</a:t>
                      </a:r>
                      <a:endParaRPr lang="en-US" altLang="zh-TW" sz="2400" smtClean="0">
                        <a:solidFill>
                          <a:srgbClr val="660033"/>
                        </a:solidFill>
                        <a:latin typeface="微軟正黑體" panose="020B0604030504040204" pitchFamily="34" charset="-120"/>
                        <a:ea typeface="微軟正黑體" panose="020B0604030504040204" pitchFamily="34" charset="-120"/>
                      </a:endParaRPr>
                    </a:p>
                    <a:p>
                      <a:pPr algn="ctr"/>
                      <a:r>
                        <a:rPr lang="en-US" altLang="zh-TW" sz="2400" smtClean="0">
                          <a:solidFill>
                            <a:srgbClr val="660033"/>
                          </a:solidFill>
                          <a:latin typeface="微軟正黑體" panose="020B0604030504040204" pitchFamily="34" charset="-120"/>
                          <a:ea typeface="微軟正黑體" panose="020B0604030504040204" pitchFamily="34" charset="-120"/>
                        </a:rPr>
                        <a:t>(</a:t>
                      </a:r>
                      <a:r>
                        <a:rPr lang="zh-TW" altLang="en-US" sz="2400" smtClean="0">
                          <a:solidFill>
                            <a:srgbClr val="660033"/>
                          </a:solidFill>
                          <a:latin typeface="微軟正黑體" panose="020B0604030504040204" pitchFamily="34" charset="-120"/>
                          <a:ea typeface="微軟正黑體" panose="020B0604030504040204" pitchFamily="34" charset="-120"/>
                        </a:rPr>
                        <a:t>元</a:t>
                      </a:r>
                      <a:r>
                        <a:rPr lang="en-US" altLang="zh-TW" sz="2400" smtClean="0">
                          <a:solidFill>
                            <a:srgbClr val="660033"/>
                          </a:solidFill>
                          <a:latin typeface="微軟正黑體" panose="020B0604030504040204" pitchFamily="34" charset="-120"/>
                          <a:ea typeface="微軟正黑體" panose="020B0604030504040204" pitchFamily="34" charset="-120"/>
                        </a:rPr>
                        <a:t>)</a:t>
                      </a:r>
                      <a:endParaRPr lang="zh-TW" altLang="en-US" sz="2400">
                        <a:solidFill>
                          <a:srgbClr val="660033"/>
                        </a:solidFill>
                        <a:latin typeface="微軟正黑體" panose="020B0604030504040204" pitchFamily="34" charset="-120"/>
                        <a:ea typeface="微軟正黑體" panose="020B0604030504040204" pitchFamily="34" charset="-120"/>
                      </a:endParaRPr>
                    </a:p>
                  </a:txBody>
                  <a:tcPr marL="91430" marR="91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r>
              <a:tr h="454730">
                <a:tc>
                  <a:txBody>
                    <a:bodyPr/>
                    <a:lstStyle/>
                    <a:p>
                      <a:r>
                        <a:rPr lang="zh-TW" altLang="en-US" sz="2400" b="1"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第一次變更</a:t>
                      </a:r>
                      <a:endParaRPr lang="zh-TW" altLang="en-US" sz="2400"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250,000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150,000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400,000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454730">
                <a:tc>
                  <a:txBody>
                    <a:bodyPr/>
                    <a:lstStyle/>
                    <a:p>
                      <a:pPr marL="0" algn="l" defTabSz="914400" rtl="0" eaLnBrk="1" latinLnBrk="0" hangingPunct="1"/>
                      <a:r>
                        <a:rPr lang="zh-TW" altLang="en-US" sz="2400" b="1" kern="1200" smtClean="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第二次變更</a:t>
                      </a:r>
                      <a:endParaRPr lang="zh-TW" altLang="en-US" sz="2400" b="1" kern="120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1,350,000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200,000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1,550,000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4547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b="1" kern="1200" smtClean="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第三次變更</a:t>
                      </a:r>
                      <a:endParaRPr lang="zh-TW" altLang="en-US" sz="2400" b="1" kern="120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435,000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125,000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en-US" altLang="zh-TW" sz="2800" smtClean="0">
                          <a:latin typeface="Times New Roman" panose="02020603050405020304" pitchFamily="18" charset="0"/>
                          <a:cs typeface="Times New Roman" panose="02020603050405020304" pitchFamily="18" charset="0"/>
                        </a:rPr>
                        <a:t>560,000</a:t>
                      </a:r>
                      <a:endParaRPr lang="zh-TW" altLang="en-US" sz="2800">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454730">
                <a:tc>
                  <a:txBody>
                    <a:bodyPr/>
                    <a:lstStyle/>
                    <a:p>
                      <a:pPr algn="ctr"/>
                      <a:r>
                        <a:rPr lang="zh-TW" altLang="en-US" sz="2400" b="1" kern="1200" smtClean="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合　　計</a:t>
                      </a:r>
                      <a:endParaRPr lang="zh-TW" altLang="en-US" sz="2400" b="1" kern="120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en-US" altLang="zh-TW" sz="2800" smtClean="0">
                          <a:solidFill>
                            <a:srgbClr val="FF0000"/>
                          </a:solidFill>
                          <a:latin typeface="Times New Roman" panose="02020603050405020304" pitchFamily="18" charset="0"/>
                          <a:cs typeface="Times New Roman" panose="02020603050405020304" pitchFamily="18" charset="0"/>
                        </a:rPr>
                        <a:t>2,035,000</a:t>
                      </a:r>
                      <a:endParaRPr lang="zh-TW" altLang="en-US" sz="2800">
                        <a:solidFill>
                          <a:srgbClr val="FF0000"/>
                        </a:solidFill>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en-US" altLang="zh-TW" sz="2800" smtClean="0">
                          <a:solidFill>
                            <a:srgbClr val="0000FF"/>
                          </a:solidFill>
                          <a:latin typeface="Times New Roman" panose="02020603050405020304" pitchFamily="18" charset="0"/>
                          <a:cs typeface="Times New Roman" panose="02020603050405020304" pitchFamily="18" charset="0"/>
                        </a:rPr>
                        <a:t>475,000</a:t>
                      </a:r>
                      <a:endParaRPr lang="zh-TW" altLang="en-US" sz="2800">
                        <a:solidFill>
                          <a:srgbClr val="0000FF"/>
                        </a:solidFill>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en-US" altLang="zh-TW" sz="2800" smtClean="0">
                          <a:solidFill>
                            <a:srgbClr val="0000FF"/>
                          </a:solidFill>
                          <a:latin typeface="Times New Roman" panose="02020603050405020304" pitchFamily="18" charset="0"/>
                          <a:cs typeface="Times New Roman" panose="02020603050405020304" pitchFamily="18" charset="0"/>
                        </a:rPr>
                        <a:t>2,510,000</a:t>
                      </a:r>
                      <a:endParaRPr lang="zh-TW" altLang="en-US" sz="2800">
                        <a:solidFill>
                          <a:srgbClr val="0000FF"/>
                        </a:solidFill>
                        <a:latin typeface="Times New Roman" panose="02020603050405020304" pitchFamily="18" charset="0"/>
                        <a:cs typeface="Times New Roman" panose="02020603050405020304" pitchFamily="18" charset="0"/>
                      </a:endParaRPr>
                    </a:p>
                  </a:txBody>
                  <a:tcPr marL="91430" marR="914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bl>
          </a:graphicData>
        </a:graphic>
      </p:graphicFrame>
      <p:sp>
        <p:nvSpPr>
          <p:cNvPr id="202789" name="雲朵形圖說文字 2"/>
          <p:cNvSpPr>
            <a:spLocks noChangeArrowheads="1"/>
          </p:cNvSpPr>
          <p:nvPr/>
        </p:nvSpPr>
        <p:spPr bwMode="auto">
          <a:xfrm>
            <a:off x="3276600" y="5157788"/>
            <a:ext cx="4175125" cy="1619250"/>
          </a:xfrm>
          <a:prstGeom prst="cloudCallout">
            <a:avLst>
              <a:gd name="adj1" fmla="val -31162"/>
              <a:gd name="adj2" fmla="val -59088"/>
            </a:avLst>
          </a:prstGeom>
          <a:solidFill>
            <a:srgbClr val="100278"/>
          </a:solidFill>
          <a:ln w="9525" algn="ctr">
            <a:solidFill>
              <a:schemeClr val="tx1"/>
            </a:solidFill>
            <a:miter lim="800000"/>
            <a:headEnd/>
            <a:tailEnd/>
          </a:ln>
        </p:spPr>
        <p:txBody>
          <a:bodyPr wrap="none"/>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eaLnBrk="1" hangingPunct="1">
              <a:spcBef>
                <a:spcPct val="0"/>
              </a:spcBef>
              <a:buClrTx/>
              <a:buSzTx/>
              <a:buFontTx/>
              <a:buNone/>
            </a:pPr>
            <a:r>
              <a:rPr lang="zh-TW" altLang="en-US" sz="2400" b="1">
                <a:solidFill>
                  <a:srgbClr val="FFFFFF"/>
                </a:solidFill>
                <a:latin typeface="微軟正黑體" panose="020B0604030504040204" pitchFamily="34" charset="-120"/>
                <a:ea typeface="微軟正黑體" panose="020B0604030504040204" pitchFamily="34" charset="-120"/>
              </a:rPr>
              <a:t>追加累計金額</a:t>
            </a:r>
            <a:r>
              <a:rPr lang="en-US" altLang="zh-TW" sz="2400" b="1">
                <a:solidFill>
                  <a:srgbClr val="FFFFFF"/>
                </a:solidFill>
                <a:latin typeface="微軟正黑體" panose="020B0604030504040204" pitchFamily="34" charset="-120"/>
                <a:ea typeface="微軟正黑體" panose="020B0604030504040204" pitchFamily="34" charset="-120"/>
              </a:rPr>
              <a:t>203.5</a:t>
            </a:r>
            <a:r>
              <a:rPr lang="zh-TW" altLang="en-US" sz="2400" b="1">
                <a:solidFill>
                  <a:srgbClr val="FFFFFF"/>
                </a:solidFill>
                <a:latin typeface="微軟正黑體" panose="020B0604030504040204" pitchFamily="34" charset="-120"/>
                <a:ea typeface="微軟正黑體" panose="020B0604030504040204" pitchFamily="34" charset="-120"/>
              </a:rPr>
              <a:t>萬元</a:t>
            </a:r>
            <a:endParaRPr lang="en-US" altLang="zh-TW" sz="2400" b="1">
              <a:solidFill>
                <a:srgbClr val="FFFFFF"/>
              </a:solidFill>
              <a:latin typeface="微軟正黑體" panose="020B0604030504040204" pitchFamily="34" charset="-120"/>
              <a:ea typeface="微軟正黑體" panose="020B0604030504040204" pitchFamily="34" charset="-120"/>
            </a:endParaRPr>
          </a:p>
          <a:p>
            <a:pPr eaLnBrk="1" hangingPunct="1">
              <a:spcBef>
                <a:spcPct val="0"/>
              </a:spcBef>
              <a:buClrTx/>
              <a:buSzTx/>
              <a:buFontTx/>
              <a:buNone/>
            </a:pPr>
            <a:r>
              <a:rPr lang="zh-TW" altLang="en-US" sz="2400" b="1">
                <a:solidFill>
                  <a:srgbClr val="FFFFFF"/>
                </a:solidFill>
                <a:latin typeface="微軟正黑體" panose="020B0604030504040204" pitchFamily="34" charset="-120"/>
                <a:ea typeface="微軟正黑體" panose="020B0604030504040204" pitchFamily="34" charset="-120"/>
              </a:rPr>
              <a:t>，未達原主契約金額</a:t>
            </a:r>
            <a:endParaRPr lang="en-US" altLang="zh-TW" sz="2400" b="1">
              <a:solidFill>
                <a:srgbClr val="FFFFFF"/>
              </a:solidFill>
              <a:latin typeface="微軟正黑體" panose="020B0604030504040204" pitchFamily="34" charset="-120"/>
              <a:ea typeface="微軟正黑體" panose="020B0604030504040204" pitchFamily="34" charset="-120"/>
            </a:endParaRPr>
          </a:p>
          <a:p>
            <a:pPr eaLnBrk="1" hangingPunct="1">
              <a:spcBef>
                <a:spcPct val="0"/>
              </a:spcBef>
              <a:buClrTx/>
              <a:buSzTx/>
              <a:buFontTx/>
              <a:buNone/>
            </a:pPr>
            <a:r>
              <a:rPr lang="zh-TW" altLang="en-US" sz="2400" b="1">
                <a:solidFill>
                  <a:srgbClr val="FFFFFF"/>
                </a:solidFill>
                <a:latin typeface="微軟正黑體" panose="020B0604030504040204" pitchFamily="34" charset="-120"/>
                <a:ea typeface="微軟正黑體" panose="020B0604030504040204" pitchFamily="34" charset="-120"/>
              </a:rPr>
              <a:t>之</a:t>
            </a:r>
            <a:r>
              <a:rPr lang="en-US" altLang="zh-TW" sz="2400" b="1">
                <a:solidFill>
                  <a:srgbClr val="FFFFFF"/>
                </a:solidFill>
                <a:latin typeface="微軟正黑體" panose="020B0604030504040204" pitchFamily="34" charset="-120"/>
                <a:ea typeface="微軟正黑體" panose="020B0604030504040204" pitchFamily="34" charset="-120"/>
              </a:rPr>
              <a:t>50%</a:t>
            </a:r>
            <a:r>
              <a:rPr lang="zh-TW" altLang="en-US" sz="2400" b="1">
                <a:solidFill>
                  <a:srgbClr val="FFFFFF"/>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477230252"/>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7282" name="投影片編號版面配置區 5"/>
          <p:cNvSpPr>
            <a:spLocks noGrp="1"/>
          </p:cNvSpPr>
          <p:nvPr>
            <p:ph type="sldNum" sz="quarter" idx="12"/>
          </p:nvPr>
        </p:nvSpPr>
        <p:spPr>
          <a:xfrm>
            <a:off x="430965" y="116632"/>
            <a:ext cx="815454" cy="457200"/>
          </a:xfrm>
          <a:noFill/>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8F8EB680-C44F-41C1-A714-75AFFA10C302}" type="slidenum">
              <a:rPr kumimoji="0" lang="zh-TW" altLang="en-US" sz="2400" smtClean="0">
                <a:solidFill>
                  <a:srgbClr val="003399"/>
                </a:solidFill>
                <a:latin typeface="Times New Roman" panose="02020603050405020304" pitchFamily="18" charset="0"/>
              </a:rPr>
              <a:pPr>
                <a:spcBef>
                  <a:spcPct val="0"/>
                </a:spcBef>
                <a:buClrTx/>
                <a:buSzTx/>
                <a:buFontTx/>
                <a:buNone/>
              </a:pPr>
              <a:t>171</a:t>
            </a:fld>
            <a:endParaRPr kumimoji="0" lang="en-US" altLang="zh-TW" sz="2400" smtClean="0">
              <a:solidFill>
                <a:srgbClr val="003399"/>
              </a:solidFill>
              <a:latin typeface="Times New Roman" panose="02020603050405020304" pitchFamily="18" charset="0"/>
            </a:endParaRPr>
          </a:p>
        </p:txBody>
      </p:sp>
      <p:sp>
        <p:nvSpPr>
          <p:cNvPr id="103426" name="Rectangle 2">
            <a:extLst/>
          </p:cNvPr>
          <p:cNvSpPr>
            <a:spLocks noGrp="1" noChangeArrowheads="1"/>
          </p:cNvSpPr>
          <p:nvPr>
            <p:ph type="title"/>
          </p:nvPr>
        </p:nvSpPr>
        <p:spPr>
          <a:xfrm>
            <a:off x="6038019" y="116632"/>
            <a:ext cx="2854461" cy="996999"/>
          </a:xfrm>
        </p:spPr>
        <p:txBody>
          <a:bodyPr/>
          <a:lstStyle/>
          <a:p>
            <a:pPr algn="just" eaLnBrk="1" hangingPunct="1">
              <a:defRPr/>
            </a:pPr>
            <a:r>
              <a:rPr lang="zh-TW" altLang="en-US" sz="3000">
                <a:solidFill>
                  <a:srgbClr val="003399"/>
                </a:solidFill>
                <a:latin typeface="微軟正黑體" panose="020B0604030504040204" pitchFamily="34" charset="-120"/>
                <a:ea typeface="微軟正黑體" panose="020B0604030504040204" pitchFamily="34" charset="-120"/>
              </a:rPr>
              <a:t>工程</a:t>
            </a:r>
            <a:r>
              <a:rPr lang="zh-TW" altLang="en-US" sz="3000" smtClean="0">
                <a:solidFill>
                  <a:srgbClr val="003399"/>
                </a:solidFill>
                <a:latin typeface="微軟正黑體" panose="020B0604030504040204" pitchFamily="34" charset="-120"/>
                <a:ea typeface="微軟正黑體" panose="020B0604030504040204" pitchFamily="34" charset="-120"/>
              </a:rPr>
              <a:t>採購辦理變更設計考量原則</a:t>
            </a:r>
            <a:endParaRPr lang="zh-TW" altLang="en-US" sz="2400" dirty="0">
              <a:solidFill>
                <a:srgbClr val="003399"/>
              </a:solidFill>
              <a:latin typeface="微軟正黑體" panose="020B0604030504040204" pitchFamily="34" charset="-120"/>
              <a:ea typeface="微軟正黑體" panose="020B0604030504040204" pitchFamily="34" charset="-120"/>
            </a:endParaRPr>
          </a:p>
        </p:txBody>
      </p:sp>
      <p:sp>
        <p:nvSpPr>
          <p:cNvPr id="103427" name="Rectangle 3">
            <a:extLst/>
          </p:cNvPr>
          <p:cNvSpPr>
            <a:spLocks noGrp="1" noChangeArrowheads="1"/>
          </p:cNvSpPr>
          <p:nvPr>
            <p:ph type="body" idx="1"/>
          </p:nvPr>
        </p:nvSpPr>
        <p:spPr>
          <a:xfrm>
            <a:off x="395536" y="620589"/>
            <a:ext cx="8299202" cy="6408811"/>
          </a:xfrm>
        </p:spPr>
        <p:txBody>
          <a:bodyPr/>
          <a:lstStyle/>
          <a:p>
            <a:pPr marL="0" indent="0" algn="just" eaLnBrk="1" hangingPunct="1">
              <a:buNone/>
              <a:defRPr/>
            </a:pPr>
            <a:r>
              <a:rPr lang="zh-TW" altLang="en-US"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採購法</a:t>
            </a:r>
            <a:r>
              <a:rPr lang="en-US" altLang="zh-TW"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22-1-6</a:t>
            </a:r>
            <a:r>
              <a:rPr lang="zh-TW" altLang="en-US"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適用要件</a:t>
            </a:r>
            <a:endParaRPr lang="en-US" altLang="zh-TW"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r>
              <a:rPr lang="zh-TW" altLang="zh-TW" b="1" smtClean="0">
                <a:solidFill>
                  <a:srgbClr val="C00000"/>
                </a:solidFill>
                <a:latin typeface="Times New Roman" panose="02020603050405020304" pitchFamily="18" charset="0"/>
                <a:cs typeface="Times New Roman" panose="02020603050405020304" pitchFamily="18" charset="0"/>
              </a:rPr>
              <a:t>①</a:t>
            </a:r>
            <a:r>
              <a:rPr lang="zh-TW" altLang="en-US" b="1" u="heavy" smtClean="0">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在</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原招標目的範圍內</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b="1" smtClean="0">
                <a:solidFill>
                  <a:srgbClr val="C00000"/>
                </a:solidFill>
                <a:latin typeface="Times New Roman" panose="02020603050405020304" pitchFamily="18" charset="0"/>
                <a:cs typeface="Times New Roman" panose="02020603050405020304" pitchFamily="18" charset="0"/>
              </a:rPr>
              <a:t>②</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因未能預見</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之情形</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b="1" smtClean="0">
                <a:solidFill>
                  <a:srgbClr val="C00000"/>
                </a:solidFill>
                <a:latin typeface="Times New Roman" panose="02020603050405020304" pitchFamily="18" charset="0"/>
                <a:cs typeface="Times New Roman" panose="02020603050405020304" pitchFamily="18" charset="0"/>
              </a:rPr>
              <a:t>③</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必須追加契約以外之工程</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b="1" smtClean="0">
                <a:solidFill>
                  <a:srgbClr val="C00000"/>
                </a:solidFill>
                <a:latin typeface="Times New Roman" panose="02020603050405020304" pitchFamily="18" charset="0"/>
                <a:cs typeface="Times New Roman" panose="02020603050405020304" pitchFamily="18" charset="0"/>
              </a:rPr>
              <a:t>④</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如</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另行招標</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確有</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產生</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重大不便</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技術或經濟上困難</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之虞</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b="1" smtClean="0">
                <a:solidFill>
                  <a:srgbClr val="C00000"/>
                </a:solidFill>
                <a:latin typeface="Times New Roman" panose="02020603050405020304" pitchFamily="18" charset="0"/>
                <a:cs typeface="Times New Roman" panose="02020603050405020304" pitchFamily="18" charset="0"/>
              </a:rPr>
              <a:t>⑤</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非洽原</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訂約</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廠商辦理</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不能達契約</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之</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目的</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b="1" smtClean="0">
                <a:solidFill>
                  <a:srgbClr val="C00000"/>
                </a:solidFill>
                <a:latin typeface="Times New Roman" panose="02020603050405020304" pitchFamily="18" charset="0"/>
                <a:cs typeface="Times New Roman" panose="02020603050405020304" pitchFamily="18" charset="0"/>
              </a:rPr>
              <a:t>⑥</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且未逾</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原主</a:t>
            </a:r>
            <a:r>
              <a:rPr lang="zh-TW" altLang="en-US" b="1" u="heavy">
                <a:solidFill>
                  <a:srgbClr val="000000"/>
                </a:solidFill>
                <a:uFill>
                  <a:solidFill>
                    <a:srgbClr val="0000FF"/>
                  </a:solidFill>
                </a:uFill>
                <a:latin typeface="微軟正黑體" panose="020B0604030504040204" pitchFamily="34" charset="-120"/>
                <a:ea typeface="微軟正黑體" panose="020B0604030504040204" pitchFamily="34" charset="-120"/>
                <a:cs typeface="Times New Roman" panose="02020603050405020304" pitchFamily="18" charset="0"/>
              </a:rPr>
              <a:t>契約金額百分之五十</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者</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spcBef>
                <a:spcPts val="1200"/>
              </a:spcBef>
              <a:buNone/>
              <a:defRPr/>
            </a:pPr>
            <a:r>
              <a:rPr lang="zh-TW" altLang="en-US"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細則</a:t>
            </a:r>
            <a:r>
              <a:rPr lang="en-US" altLang="zh-TW"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22-4</a:t>
            </a:r>
            <a:r>
              <a:rPr lang="zh-TW" altLang="en-US"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所</a:t>
            </a:r>
            <a:r>
              <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稱百分之五十，指追加累計金額占原主契約金額之比率</a:t>
            </a:r>
            <a:r>
              <a:rPr lang="zh-TW" altLang="en-US"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b="1" smtClean="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spcBef>
                <a:spcPts val="1800"/>
              </a:spcBef>
              <a:buNone/>
              <a:defRPr/>
            </a:pPr>
            <a:r>
              <a:rPr lang="en-US" altLang="zh-TW" b="1">
                <a:solidFill>
                  <a:srgbClr val="0000FF"/>
                </a:solidFill>
                <a:latin typeface="微軟正黑體" panose="020B0604030504040204" pitchFamily="34" charset="-120"/>
                <a:ea typeface="微軟正黑體" panose="020B0604030504040204" pitchFamily="34" charset="-120"/>
              </a:rPr>
              <a:t>97</a:t>
            </a:r>
            <a:r>
              <a:rPr lang="zh-TW" altLang="en-US" b="1">
                <a:solidFill>
                  <a:srgbClr val="0000FF"/>
                </a:solidFill>
                <a:latin typeface="微軟正黑體" panose="020B0604030504040204" pitchFamily="34" charset="-120"/>
                <a:ea typeface="微軟正黑體" panose="020B0604030504040204" pitchFamily="34" charset="-120"/>
              </a:rPr>
              <a:t>年</a:t>
            </a:r>
            <a:r>
              <a:rPr lang="en-US" altLang="zh-TW" b="1">
                <a:solidFill>
                  <a:srgbClr val="0000FF"/>
                </a:solidFill>
                <a:latin typeface="微軟正黑體" panose="020B0604030504040204" pitchFamily="34" charset="-120"/>
                <a:ea typeface="微軟正黑體" panose="020B0604030504040204" pitchFamily="34" charset="-120"/>
              </a:rPr>
              <a:t>12</a:t>
            </a:r>
            <a:r>
              <a:rPr lang="zh-TW" altLang="en-US" b="1">
                <a:solidFill>
                  <a:srgbClr val="0000FF"/>
                </a:solidFill>
                <a:latin typeface="微軟正黑體" panose="020B0604030504040204" pitchFamily="34" charset="-120"/>
                <a:ea typeface="微軟正黑體" panose="020B0604030504040204" pitchFamily="34" charset="-120"/>
              </a:rPr>
              <a:t>月</a:t>
            </a:r>
            <a:r>
              <a:rPr lang="en-US" altLang="zh-TW" b="1">
                <a:solidFill>
                  <a:srgbClr val="0000FF"/>
                </a:solidFill>
                <a:latin typeface="微軟正黑體" panose="020B0604030504040204" pitchFamily="34" charset="-120"/>
                <a:ea typeface="微軟正黑體" panose="020B0604030504040204" pitchFamily="34" charset="-120"/>
              </a:rPr>
              <a:t>23</a:t>
            </a:r>
            <a:r>
              <a:rPr lang="zh-TW" altLang="en-US" b="1">
                <a:solidFill>
                  <a:srgbClr val="0000FF"/>
                </a:solidFill>
                <a:latin typeface="微軟正黑體" panose="020B0604030504040204" pitchFamily="34" charset="-120"/>
                <a:ea typeface="微軟正黑體" panose="020B0604030504040204" pitchFamily="34" charset="-120"/>
              </a:rPr>
              <a:t>日工程企字第</a:t>
            </a:r>
            <a:r>
              <a:rPr lang="en-US" altLang="zh-TW" b="1">
                <a:solidFill>
                  <a:srgbClr val="0000FF"/>
                </a:solidFill>
                <a:latin typeface="微軟正黑體" panose="020B0604030504040204" pitchFamily="34" charset="-120"/>
                <a:ea typeface="微軟正黑體" panose="020B0604030504040204" pitchFamily="34" charset="-120"/>
              </a:rPr>
              <a:t>09700536510</a:t>
            </a:r>
            <a:r>
              <a:rPr lang="zh-TW" altLang="en-US" b="1">
                <a:solidFill>
                  <a:srgbClr val="0000FF"/>
                </a:solidFill>
                <a:latin typeface="微軟正黑體" panose="020B0604030504040204" pitchFamily="34" charset="-120"/>
                <a:ea typeface="微軟正黑體" panose="020B0604030504040204" pitchFamily="34" charset="-120"/>
              </a:rPr>
              <a:t>號</a:t>
            </a:r>
            <a:r>
              <a:rPr lang="zh-TW" altLang="en-US" b="1" smtClean="0">
                <a:solidFill>
                  <a:srgbClr val="0000FF"/>
                </a:solidFill>
                <a:latin typeface="微軟正黑體" panose="020B0604030504040204" pitchFamily="34" charset="-120"/>
                <a:ea typeface="微軟正黑體" panose="020B0604030504040204" pitchFamily="34" charset="-120"/>
              </a:rPr>
              <a:t>函</a:t>
            </a:r>
            <a:endParaRPr lang="zh-TW" altLang="en-US" b="1">
              <a:solidFill>
                <a:srgbClr val="0000FF"/>
              </a:solidFill>
              <a:latin typeface="微軟正黑體" panose="020B0604030504040204" pitchFamily="34" charset="-120"/>
              <a:ea typeface="微軟正黑體" panose="020B0604030504040204" pitchFamily="34" charset="-120"/>
            </a:endParaRPr>
          </a:p>
          <a:p>
            <a:pPr marL="0" lvl="1" indent="6350" algn="just" eaLnBrk="1" hangingPunct="1">
              <a:spcBef>
                <a:spcPts val="0"/>
              </a:spcBef>
              <a:buFontTx/>
              <a:buNone/>
              <a:defRPr/>
            </a:pP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22</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條第</a:t>
            </a:r>
            <a:r>
              <a:rPr lang="en-US" altLang="zh-TW"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項第</a:t>
            </a:r>
            <a:r>
              <a:rPr lang="en-US" altLang="zh-TW"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款所稱「必須追加契約以外之工程」之情形，</a:t>
            </a:r>
            <a:r>
              <a:rPr lang="zh-TW" altLang="en-US" sz="2800" b="1" u="sng">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包括新增項目</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800" b="1" u="sng">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原契約項目數量之增加</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、原契約項目</a:t>
            </a:r>
            <a:r>
              <a:rPr lang="zh-TW" altLang="en-US" sz="2800" b="1" u="sng">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規格之變更</a:t>
            </a:r>
            <a:r>
              <a:rPr lang="zh-TW" altLang="en-US" sz="28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，回歸「未逾原主契約金額百分之五十者」之限制。</a:t>
            </a:r>
            <a:endParaRPr lang="zh-TW" altLang="en-US" sz="2800" b="1">
              <a:solidFill>
                <a:srgbClr val="00006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endParaRPr lang="en-US" altLang="zh-TW"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endParaRPr lang="zh-TW" altLang="en-US"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endParaRPr lang="zh-TW" altLang="en-US" b="1" u="sng"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543698434"/>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8306" name="投影片編號版面配置區 5"/>
          <p:cNvSpPr>
            <a:spLocks noGrp="1"/>
          </p:cNvSpPr>
          <p:nvPr>
            <p:ph type="sldNum" sz="quarter" idx="12"/>
          </p:nvPr>
        </p:nvSpPr>
        <p:spPr>
          <a:xfrm>
            <a:off x="84138" y="6375400"/>
            <a:ext cx="815454" cy="457200"/>
          </a:xfrm>
          <a:noFill/>
        </p:spPr>
        <p:txBody>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a:spcBef>
                <a:spcPct val="0"/>
              </a:spcBef>
              <a:buClrTx/>
              <a:buSzTx/>
              <a:buFontTx/>
              <a:buNone/>
            </a:pPr>
            <a:fld id="{B6D33DE5-885F-435D-8246-59336A2D0CED}" type="slidenum">
              <a:rPr kumimoji="0" lang="zh-TW" altLang="en-US" sz="2400" smtClean="0">
                <a:solidFill>
                  <a:srgbClr val="003399"/>
                </a:solidFill>
                <a:latin typeface="Times New Roman" panose="02020603050405020304" pitchFamily="18" charset="0"/>
              </a:rPr>
              <a:pPr>
                <a:spcBef>
                  <a:spcPct val="0"/>
                </a:spcBef>
                <a:buClrTx/>
                <a:buSzTx/>
                <a:buFontTx/>
                <a:buNone/>
              </a:pPr>
              <a:t>172</a:t>
            </a:fld>
            <a:endParaRPr kumimoji="0" lang="en-US" altLang="zh-TW" sz="2400" smtClean="0">
              <a:solidFill>
                <a:srgbClr val="003399"/>
              </a:solidFill>
              <a:latin typeface="Times New Roman" panose="02020603050405020304" pitchFamily="18" charset="0"/>
            </a:endParaRPr>
          </a:p>
        </p:txBody>
      </p:sp>
      <p:sp>
        <p:nvSpPr>
          <p:cNvPr id="104451" name="Rectangle 3">
            <a:extLst/>
          </p:cNvPr>
          <p:cNvSpPr>
            <a:spLocks noGrp="1" noChangeArrowheads="1"/>
          </p:cNvSpPr>
          <p:nvPr>
            <p:ph type="body" idx="1"/>
          </p:nvPr>
        </p:nvSpPr>
        <p:spPr>
          <a:xfrm>
            <a:off x="323528" y="404664"/>
            <a:ext cx="8496944" cy="2771775"/>
          </a:xfrm>
        </p:spPr>
        <p:txBody>
          <a:bodyPr/>
          <a:lstStyle/>
          <a:p>
            <a:pPr marL="0" indent="0" algn="just" eaLnBrk="1" hangingPunct="1">
              <a:buNone/>
              <a:defRPr/>
            </a:pPr>
            <a:r>
              <a:rPr lang="zh-TW" altLang="en-US" sz="3600" b="1" smtClean="0">
                <a:solidFill>
                  <a:srgbClr val="8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案例：</a:t>
            </a:r>
            <a:r>
              <a:rPr lang="zh-TW" altLang="en-US" sz="30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某一</a:t>
            </a:r>
            <a:r>
              <a:rPr lang="zh-TW" altLang="en-US" sz="30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水庫清淤工程，公開招標最低</a:t>
            </a:r>
            <a:r>
              <a:rPr lang="zh-TW" altLang="en-US" sz="30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標決標</a:t>
            </a:r>
            <a:endParaRPr lang="en-US" altLang="zh-TW" sz="30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預算金額：</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3,078</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6,000</a:t>
            </a:r>
            <a:r>
              <a:rPr lang="zh-TW" altLang="en-US" sz="30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元</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決標金額：</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1,680</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萬元；底價金額</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2,830</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萬元。</a:t>
            </a:r>
            <a:endPar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決標比例：</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59.36%</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履約期限：</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238</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日曆天</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清淤數量</a:t>
            </a:r>
            <a:r>
              <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40</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a:t>
            </a:r>
            <a:r>
              <a:rPr lang="en-US" altLang="zh-TW" sz="30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m³)</a:t>
            </a:r>
            <a:r>
              <a:rPr lang="zh-TW" altLang="en-US"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30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None/>
              <a:defRPr/>
            </a:pPr>
            <a:endParaRPr lang="zh-TW" altLang="en-US" sz="30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4" name="Rectangle 3">
            <a:extLst/>
          </p:cNvPr>
          <p:cNvSpPr txBox="1">
            <a:spLocks noChangeArrowheads="1"/>
          </p:cNvSpPr>
          <p:nvPr/>
        </p:nvSpPr>
        <p:spPr bwMode="auto">
          <a:xfrm>
            <a:off x="323528" y="3393529"/>
            <a:ext cx="8496944" cy="197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a:lstStyle>
          <a:p>
            <a:pPr marL="0" indent="0" algn="just" eaLnBrk="1" hangingPunct="1">
              <a:buClr>
                <a:srgbClr val="003366"/>
              </a:buClr>
              <a:buFont typeface="Wingdings" panose="05000000000000000000" pitchFamily="2" charset="2"/>
              <a:buNone/>
              <a:defRPr/>
            </a:pP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施工廠商</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164</a:t>
            </a:r>
            <a:r>
              <a:rPr lang="zh-TW" altLang="en-US" sz="3000" b="1" ker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日曆天完成所有清淤</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工作</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履約期限尚餘</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74</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天</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000" b="1" ker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監造單位致函</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機關為</a:t>
            </a:r>
            <a:r>
              <a:rPr lang="zh-TW" altLang="en-US" sz="3000" b="1" ker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能儘早達成水庫活化目標，建議機關擴增清淤</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數量</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3000" b="1" ker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m³</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，預估增加</a:t>
            </a:r>
            <a:r>
              <a:rPr lang="en-US" altLang="zh-TW"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800</a:t>
            </a:r>
            <a:r>
              <a:rPr lang="zh-TW" altLang="en-US" sz="3000" b="1" kern="0" smtClea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rPr>
              <a:t>萬元，嗣經機關同意辦理契約變更追加。</a:t>
            </a:r>
            <a:endParaRPr lang="en-US" altLang="zh-TW" sz="3000" b="1" kern="0">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eaLnBrk="1" hangingPunct="1">
              <a:buClr>
                <a:srgbClr val="003366"/>
              </a:buClr>
              <a:buFont typeface="Wingdings" panose="05000000000000000000" pitchFamily="2" charset="2"/>
              <a:buNone/>
              <a:defRPr/>
            </a:pPr>
            <a:endParaRPr lang="zh-TW" altLang="en-US" sz="3000" b="1" kern="0"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 name="雲朵形圖說文字 1"/>
          <p:cNvSpPr/>
          <p:nvPr/>
        </p:nvSpPr>
        <p:spPr bwMode="auto">
          <a:xfrm>
            <a:off x="1187624" y="5400633"/>
            <a:ext cx="4104456" cy="1387376"/>
          </a:xfrm>
          <a:prstGeom prst="cloudCallout">
            <a:avLst>
              <a:gd name="adj1" fmla="val 31799"/>
              <a:gd name="adj2" fmla="val -60354"/>
            </a:avLst>
          </a:prstGeom>
          <a:blipFill>
            <a:blip r:embed="rId3"/>
            <a:tile tx="0" ty="0" sx="100000" sy="100000" flip="none" algn="tl"/>
          </a:blipFill>
          <a:ln w="9525" cap="flat" cmpd="sng" algn="ctr">
            <a:solidFill>
              <a:schemeClr val="tx1"/>
            </a:solid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eaLnBrk="1" hangingPunct="1"/>
            <a:r>
              <a:rPr lang="zh-TW" altLang="en-US" sz="2600" b="1" smtClean="0">
                <a:solidFill>
                  <a:srgbClr val="800000"/>
                </a:solidFill>
                <a:latin typeface="微軟正黑體" panose="020B0604030504040204" pitchFamily="34" charset="-120"/>
                <a:ea typeface="微軟正黑體" panose="020B0604030504040204" pitchFamily="34" charset="-120"/>
              </a:rPr>
              <a:t>剖析採購法</a:t>
            </a:r>
            <a:r>
              <a:rPr lang="en-US" altLang="zh-TW" sz="2600" b="1" smtClean="0">
                <a:solidFill>
                  <a:srgbClr val="800000"/>
                </a:solidFill>
                <a:latin typeface="微軟正黑體" panose="020B0604030504040204" pitchFamily="34" charset="-120"/>
                <a:ea typeface="微軟正黑體" panose="020B0604030504040204" pitchFamily="34" charset="-120"/>
              </a:rPr>
              <a:t>§22-1-6</a:t>
            </a:r>
          </a:p>
          <a:p>
            <a:pPr eaLnBrk="1" hangingPunct="1"/>
            <a:r>
              <a:rPr lang="zh-TW" altLang="en-US" sz="2600" b="1" smtClean="0">
                <a:solidFill>
                  <a:srgbClr val="800000"/>
                </a:solidFill>
                <a:latin typeface="微軟正黑體" panose="020B0604030504040204" pitchFamily="34" charset="-120"/>
                <a:ea typeface="微軟正黑體" panose="020B0604030504040204" pitchFamily="34" charset="-120"/>
              </a:rPr>
              <a:t>之妥適性？</a:t>
            </a:r>
          </a:p>
        </p:txBody>
      </p:sp>
    </p:spTree>
    <p:extLst>
      <p:ext uri="{BB962C8B-B14F-4D97-AF65-F5344CB8AC3E}">
        <p14:creationId xmlns:p14="http://schemas.microsoft.com/office/powerpoint/2010/main" val="185081927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1A65339-9ED1-4F53-8CA2-D30887F33CEB}" type="slidenum">
              <a:rPr lang="en-US" altLang="zh-TW" sz="1400" smtClean="0">
                <a:solidFill>
                  <a:srgbClr val="AD1F1F"/>
                </a:solidFill>
                <a:latin typeface="Times New Roman" panose="02020603050405020304" pitchFamily="18" charset="0"/>
              </a:rPr>
              <a:pPr>
                <a:spcBef>
                  <a:spcPct val="0"/>
                </a:spcBef>
                <a:buClrTx/>
                <a:buSzTx/>
                <a:buFontTx/>
                <a:buNone/>
                <a:defRPr/>
              </a:pPr>
              <a:t>173</a:t>
            </a:fld>
            <a:endParaRPr lang="en-US" altLang="zh-TW" sz="1400">
              <a:solidFill>
                <a:srgbClr val="AD1F1F"/>
              </a:solidFill>
              <a:latin typeface="Times New Roman" panose="02020603050405020304" pitchFamily="18" charset="0"/>
            </a:endParaRPr>
          </a:p>
        </p:txBody>
      </p:sp>
      <p:sp>
        <p:nvSpPr>
          <p:cNvPr id="4" name="Rectangle 1026">
            <a:extLst>
              <a:ext uri="{FF2B5EF4-FFF2-40B4-BE49-F238E27FC236}"/>
            </a:extLst>
          </p:cNvPr>
          <p:cNvSpPr txBox="1">
            <a:spLocks noChangeArrowheads="1"/>
          </p:cNvSpPr>
          <p:nvPr/>
        </p:nvSpPr>
        <p:spPr bwMode="auto">
          <a:xfrm>
            <a:off x="323850" y="404664"/>
            <a:ext cx="4608513" cy="5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a:solidFill>
                  <a:srgbClr val="0000FF"/>
                </a:solidFill>
                <a:latin typeface="微軟正黑體" panose="020B0604030504040204" pitchFamily="34" charset="-120"/>
              </a:rPr>
              <a:t>契約</a:t>
            </a:r>
            <a:r>
              <a:rPr lang="zh-TW" altLang="en-US" sz="3200" smtClean="0">
                <a:solidFill>
                  <a:srgbClr val="0000FF"/>
                </a:solidFill>
                <a:latin typeface="微軟正黑體" panose="020B0604030504040204" pitchFamily="34" charset="-120"/>
              </a:rPr>
              <a:t>變更內涵及規定</a:t>
            </a:r>
            <a:endParaRPr lang="en-US" altLang="zh-TW" sz="2000" dirty="0">
              <a:solidFill>
                <a:srgbClr val="CC3300"/>
              </a:solidFill>
              <a:latin typeface="微軟正黑體" panose="020B0604030504040204" pitchFamily="34" charset="-120"/>
            </a:endParaRPr>
          </a:p>
        </p:txBody>
      </p:sp>
      <p:sp>
        <p:nvSpPr>
          <p:cNvPr id="6" name="Rectangle 1027">
            <a:extLst>
              <a:ext uri="{FF2B5EF4-FFF2-40B4-BE49-F238E27FC236}"/>
            </a:extLst>
          </p:cNvPr>
          <p:cNvSpPr txBox="1">
            <a:spLocks noChangeArrowheads="1"/>
          </p:cNvSpPr>
          <p:nvPr/>
        </p:nvSpPr>
        <p:spPr bwMode="auto">
          <a:xfrm>
            <a:off x="250825" y="1196975"/>
            <a:ext cx="8515350" cy="396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buClr>
                <a:srgbClr val="0000FF"/>
              </a:buClr>
              <a:buSzPct val="75000"/>
              <a:buFont typeface="Wingdings 2" panose="05020102010507070707" pitchFamily="18" charset="2"/>
              <a:buNone/>
              <a:defRPr/>
            </a:pPr>
            <a:r>
              <a:rPr kumimoji="0" lang="en-US" altLang="zh-TW" sz="2800" b="1" smtClean="0">
                <a:solidFill>
                  <a:srgbClr val="000099"/>
                </a:solidFill>
                <a:latin typeface="微軟正黑體" panose="020B0604030504040204" pitchFamily="34" charset="-120"/>
              </a:rPr>
              <a:t>『</a:t>
            </a:r>
            <a:r>
              <a:rPr kumimoji="0" lang="zh-TW" altLang="en-US" sz="2800" b="1" smtClean="0">
                <a:solidFill>
                  <a:srgbClr val="000099"/>
                </a:solidFill>
                <a:latin typeface="微軟正黑體" panose="020B0604030504040204" pitchFamily="34" charset="-120"/>
              </a:rPr>
              <a:t>採購</a:t>
            </a:r>
            <a:r>
              <a:rPr kumimoji="0" lang="zh-TW" altLang="en-US" sz="2800" b="1">
                <a:solidFill>
                  <a:srgbClr val="000099"/>
                </a:solidFill>
                <a:latin typeface="微軟正黑體" panose="020B0604030504040204" pitchFamily="34" charset="-120"/>
              </a:rPr>
              <a:t>契約變更或加減價核准監辦備查規定</a:t>
            </a:r>
            <a:r>
              <a:rPr kumimoji="0" lang="zh-TW" altLang="en-US" sz="2800" b="1" smtClean="0">
                <a:solidFill>
                  <a:srgbClr val="000099"/>
                </a:solidFill>
                <a:latin typeface="微軟正黑體" panose="020B0604030504040204" pitchFamily="34" charset="-120"/>
              </a:rPr>
              <a:t>一覽表</a:t>
            </a:r>
            <a:r>
              <a:rPr kumimoji="0" lang="en-US" altLang="zh-TW" sz="2800" b="1" smtClean="0">
                <a:solidFill>
                  <a:srgbClr val="000099"/>
                </a:solidFill>
                <a:latin typeface="微軟正黑體" panose="020B0604030504040204" pitchFamily="34" charset="-120"/>
              </a:rPr>
              <a:t>』</a:t>
            </a:r>
            <a:r>
              <a:rPr kumimoji="0" lang="zh-TW" altLang="en-US" sz="2800" b="1" smtClean="0">
                <a:solidFill>
                  <a:srgbClr val="000099"/>
                </a:solidFill>
                <a:latin typeface="微軟正黑體" panose="020B0604030504040204" pitchFamily="34" charset="-120"/>
              </a:rPr>
              <a:t>附記</a:t>
            </a:r>
            <a:endParaRPr kumimoji="0" lang="en-US" altLang="zh-TW" sz="2800" b="1" smtClean="0">
              <a:solidFill>
                <a:srgbClr val="000099"/>
              </a:solidFill>
              <a:latin typeface="微軟正黑體" panose="020B0604030504040204" pitchFamily="34" charset="-120"/>
            </a:endParaRPr>
          </a:p>
          <a:p>
            <a:pPr marL="534988" indent="-534988" algn="just" eaLnBrk="1" hangingPunct="1">
              <a:buClr>
                <a:srgbClr val="0000FF"/>
              </a:buClr>
              <a:buSzPct val="75000"/>
              <a:buFont typeface="Wingdings 2" panose="05020102010507070707" pitchFamily="18" charset="2"/>
              <a:buNone/>
              <a:defRPr/>
            </a:pPr>
            <a:r>
              <a:rPr kumimoji="0" lang="en-US" altLang="zh-TW" sz="2800" b="1" smtClean="0">
                <a:solidFill>
                  <a:srgbClr val="000099"/>
                </a:solidFill>
                <a:latin typeface="微軟正黑體" panose="020B0604030504040204" pitchFamily="34" charset="-120"/>
              </a:rPr>
              <a:t>(</a:t>
            </a:r>
            <a:r>
              <a:rPr kumimoji="0" lang="zh-TW" altLang="en-US" sz="2800" b="1" smtClean="0">
                <a:solidFill>
                  <a:srgbClr val="000099"/>
                </a:solidFill>
                <a:latin typeface="微軟正黑體" panose="020B0604030504040204" pitchFamily="34" charset="-120"/>
              </a:rPr>
              <a:t>一</a:t>
            </a:r>
            <a:r>
              <a:rPr kumimoji="0" lang="en-US" altLang="zh-TW" sz="2800" b="1" smtClean="0">
                <a:solidFill>
                  <a:srgbClr val="000099"/>
                </a:solidFill>
                <a:latin typeface="微軟正黑體" panose="020B0604030504040204" pitchFamily="34" charset="-120"/>
              </a:rPr>
              <a:t>)</a:t>
            </a:r>
            <a:r>
              <a:rPr kumimoji="0" lang="zh-TW" altLang="en-US" sz="2800" b="1" u="sng" smtClean="0">
                <a:solidFill>
                  <a:srgbClr val="800000"/>
                </a:solidFill>
                <a:latin typeface="微軟正黑體" panose="020B0604030504040204" pitchFamily="34" charset="-120"/>
              </a:rPr>
              <a:t>契約</a:t>
            </a:r>
            <a:r>
              <a:rPr kumimoji="0" lang="zh-TW" altLang="en-US" sz="2800" b="1" u="sng">
                <a:solidFill>
                  <a:srgbClr val="800000"/>
                </a:solidFill>
                <a:latin typeface="微軟正黑體" panose="020B0604030504040204" pitchFamily="34" charset="-120"/>
              </a:rPr>
              <a:t>變更</a:t>
            </a:r>
            <a:r>
              <a:rPr kumimoji="0" lang="zh-TW" altLang="en-US" sz="2800" b="1">
                <a:solidFill>
                  <a:srgbClr val="006600"/>
                </a:solidFill>
                <a:latin typeface="微軟正黑體" panose="020B0604030504040204" pitchFamily="34" charset="-120"/>
              </a:rPr>
              <a:t>，</a:t>
            </a:r>
            <a:r>
              <a:rPr kumimoji="0" lang="zh-TW" altLang="en-US" sz="2800" b="1" u="sng">
                <a:solidFill>
                  <a:srgbClr val="006600"/>
                </a:solidFill>
                <a:latin typeface="微軟正黑體" panose="020B0604030504040204" pitchFamily="34" charset="-120"/>
              </a:rPr>
              <a:t>指原契約標的之規格、價格、數量或條款之變更，並包括追加契約以外之新增工作項目</a:t>
            </a:r>
            <a:r>
              <a:rPr kumimoji="0" lang="zh-TW" altLang="en-US" sz="2800" b="1">
                <a:solidFill>
                  <a:srgbClr val="006600"/>
                </a:solidFill>
                <a:latin typeface="微軟正黑體" panose="020B0604030504040204" pitchFamily="34" charset="-120"/>
              </a:rPr>
              <a:t>；其變更，得分別適用採購法</a:t>
            </a:r>
            <a:r>
              <a:rPr kumimoji="0" lang="zh-TW" altLang="en-US" sz="2800" b="1" smtClean="0">
                <a:solidFill>
                  <a:srgbClr val="006600"/>
                </a:solidFill>
                <a:latin typeface="微軟正黑體" panose="020B0604030504040204" pitchFamily="34" charset="-120"/>
              </a:rPr>
              <a:t>第</a:t>
            </a:r>
            <a:r>
              <a:rPr kumimoji="0" lang="en-US" altLang="zh-TW" sz="2800" b="1" smtClean="0">
                <a:solidFill>
                  <a:srgbClr val="006600"/>
                </a:solidFill>
                <a:latin typeface="微軟正黑體" panose="020B0604030504040204" pitchFamily="34" charset="-120"/>
              </a:rPr>
              <a:t>22</a:t>
            </a:r>
            <a:r>
              <a:rPr kumimoji="0" lang="zh-TW" altLang="en-US" sz="2800" b="1" smtClean="0">
                <a:solidFill>
                  <a:srgbClr val="006600"/>
                </a:solidFill>
                <a:latin typeface="微軟正黑體" panose="020B0604030504040204" pitchFamily="34" charset="-120"/>
              </a:rPr>
              <a:t>條第</a:t>
            </a:r>
            <a:r>
              <a:rPr kumimoji="0" lang="en-US" altLang="zh-TW" sz="2800" b="1" smtClean="0">
                <a:solidFill>
                  <a:srgbClr val="006600"/>
                </a:solidFill>
                <a:latin typeface="微軟正黑體" panose="020B0604030504040204" pitchFamily="34" charset="-120"/>
              </a:rPr>
              <a:t>1</a:t>
            </a:r>
            <a:r>
              <a:rPr kumimoji="0" lang="zh-TW" altLang="en-US" sz="2800" b="1" smtClean="0">
                <a:solidFill>
                  <a:srgbClr val="006600"/>
                </a:solidFill>
                <a:latin typeface="微軟正黑體" panose="020B0604030504040204" pitchFamily="34" charset="-120"/>
              </a:rPr>
              <a:t>項</a:t>
            </a:r>
            <a:r>
              <a:rPr kumimoji="0" lang="zh-TW" altLang="en-US" sz="2800" b="1">
                <a:solidFill>
                  <a:srgbClr val="006600"/>
                </a:solidFill>
                <a:latin typeface="微軟正黑體" panose="020B0604030504040204" pitchFamily="34" charset="-120"/>
              </a:rPr>
              <a:t>各款情形為之，但</a:t>
            </a:r>
            <a:r>
              <a:rPr kumimoji="0" lang="zh-TW" altLang="en-US" sz="2800" b="1" u="sng">
                <a:solidFill>
                  <a:srgbClr val="0000FF"/>
                </a:solidFill>
                <a:latin typeface="微軟正黑體" panose="020B0604030504040204" pitchFamily="34" charset="-120"/>
              </a:rPr>
              <a:t>變更部分之累計金額應合計之</a:t>
            </a:r>
            <a:r>
              <a:rPr kumimoji="0" lang="zh-TW" altLang="en-US" sz="2800" b="1" smtClean="0">
                <a:solidFill>
                  <a:srgbClr val="006600"/>
                </a:solidFill>
                <a:latin typeface="微軟正黑體" panose="020B0604030504040204" pitchFamily="34" charset="-120"/>
              </a:rPr>
              <a:t>。</a:t>
            </a:r>
            <a:endParaRPr kumimoji="0" lang="en-US" altLang="zh-TW" sz="2800" b="1" smtClean="0">
              <a:solidFill>
                <a:srgbClr val="006600"/>
              </a:solidFill>
              <a:latin typeface="微軟正黑體" panose="020B0604030504040204" pitchFamily="34" charset="-120"/>
            </a:endParaRPr>
          </a:p>
          <a:p>
            <a:pPr marL="534988" indent="-534988" algn="just" eaLnBrk="1" hangingPunct="1">
              <a:buClr>
                <a:srgbClr val="0000FF"/>
              </a:buClr>
              <a:buSzPct val="75000"/>
              <a:buFont typeface="Wingdings 2" panose="05020102010507070707" pitchFamily="18" charset="2"/>
              <a:buNone/>
              <a:defRPr/>
            </a:pPr>
            <a:r>
              <a:rPr kumimoji="0" lang="en-US" altLang="zh-TW" sz="2800" b="1" smtClean="0">
                <a:solidFill>
                  <a:srgbClr val="000099"/>
                </a:solidFill>
                <a:latin typeface="微軟正黑體" panose="020B0604030504040204" pitchFamily="34" charset="-120"/>
              </a:rPr>
              <a:t>(</a:t>
            </a:r>
            <a:r>
              <a:rPr kumimoji="0" lang="zh-TW" altLang="en-US" sz="2800" b="1" smtClean="0">
                <a:solidFill>
                  <a:srgbClr val="000099"/>
                </a:solidFill>
                <a:latin typeface="微軟正黑體" panose="020B0604030504040204" pitchFamily="34" charset="-120"/>
              </a:rPr>
              <a:t>二</a:t>
            </a:r>
            <a:r>
              <a:rPr kumimoji="0" lang="en-US" altLang="zh-TW" sz="2800" b="1" smtClean="0">
                <a:solidFill>
                  <a:srgbClr val="000099"/>
                </a:solidFill>
                <a:latin typeface="微軟正黑體" panose="020B0604030504040204" pitchFamily="34" charset="-120"/>
              </a:rPr>
              <a:t>)</a:t>
            </a:r>
            <a:r>
              <a:rPr kumimoji="0" lang="zh-TW" altLang="en-US" sz="2800" b="1" u="sng" smtClean="0">
                <a:solidFill>
                  <a:srgbClr val="C00000"/>
                </a:solidFill>
                <a:latin typeface="微軟正黑體" panose="020B0604030504040204" pitchFamily="34" charset="-120"/>
              </a:rPr>
              <a:t>變更</a:t>
            </a:r>
            <a:r>
              <a:rPr kumimoji="0" lang="zh-TW" altLang="en-US" sz="2800" b="1">
                <a:solidFill>
                  <a:srgbClr val="000099"/>
                </a:solidFill>
                <a:latin typeface="微軟正黑體" panose="020B0604030504040204" pitchFamily="34" charset="-120"/>
              </a:rPr>
              <a:t>部分之</a:t>
            </a:r>
            <a:r>
              <a:rPr kumimoji="0" lang="zh-TW" altLang="en-US" sz="2800" b="1" u="sng">
                <a:solidFill>
                  <a:srgbClr val="C00000"/>
                </a:solidFill>
                <a:latin typeface="微軟正黑體" panose="020B0604030504040204" pitchFamily="34" charset="-120"/>
              </a:rPr>
              <a:t>累計金額</a:t>
            </a:r>
            <a:r>
              <a:rPr kumimoji="0" lang="zh-TW" altLang="en-US" sz="2800" b="1">
                <a:solidFill>
                  <a:srgbClr val="000099"/>
                </a:solidFill>
                <a:latin typeface="微軟正黑體" panose="020B0604030504040204" pitchFamily="34" charset="-120"/>
              </a:rPr>
              <a:t>，指契約價金變更之</a:t>
            </a:r>
            <a:r>
              <a:rPr kumimoji="0" lang="zh-TW" altLang="en-US" sz="2800" b="1" u="sng">
                <a:solidFill>
                  <a:srgbClr val="C00000"/>
                </a:solidFill>
                <a:latin typeface="微軟正黑體" panose="020B0604030504040204" pitchFamily="34" charset="-120"/>
              </a:rPr>
              <a:t>「加帳金額」及「減帳絕對值」合計</a:t>
            </a:r>
            <a:r>
              <a:rPr kumimoji="0" lang="zh-TW" altLang="en-US" sz="2800" b="1">
                <a:solidFill>
                  <a:srgbClr val="000099"/>
                </a:solidFill>
                <a:latin typeface="微軟正黑體" panose="020B0604030504040204" pitchFamily="34" charset="-120"/>
              </a:rPr>
              <a:t>之累計金額</a:t>
            </a:r>
            <a:r>
              <a:rPr kumimoji="0" lang="zh-TW" altLang="en-US" sz="2800" b="1" smtClean="0">
                <a:solidFill>
                  <a:srgbClr val="000099"/>
                </a:solidFill>
                <a:latin typeface="微軟正黑體" panose="020B0604030504040204" pitchFamily="34" charset="-120"/>
              </a:rPr>
              <a:t>。</a:t>
            </a:r>
            <a:endParaRPr kumimoji="0" lang="en-US" altLang="zh-TW" sz="2800" b="1" smtClean="0">
              <a:solidFill>
                <a:srgbClr val="006600"/>
              </a:solidFill>
              <a:latin typeface="微軟正黑體" panose="020B0604030504040204" pitchFamily="34" charset="-120"/>
            </a:endParaRPr>
          </a:p>
        </p:txBody>
      </p:sp>
    </p:spTree>
    <p:extLst>
      <p:ext uri="{BB962C8B-B14F-4D97-AF65-F5344CB8AC3E}">
        <p14:creationId xmlns:p14="http://schemas.microsoft.com/office/powerpoint/2010/main" val="3882884891"/>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174</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5516" y="1196751"/>
            <a:ext cx="8776084" cy="5040561"/>
          </a:xfrm>
          <a:prstGeom prst="rect">
            <a:avLst/>
          </a:prstGeom>
          <a:noFill/>
          <a:ln w="9525">
            <a:noFill/>
            <a:miter lim="800000"/>
            <a:headEnd/>
            <a:tailEnd/>
          </a:ln>
          <a:effectLst/>
        </p:spPr>
        <p:txBody>
          <a:bodyPr/>
          <a:lstStyle/>
          <a:p>
            <a:pPr marL="261938" indent="-261938" algn="just" eaLnBrk="1" hangingPunct="1">
              <a:lnSpc>
                <a:spcPts val="3400"/>
              </a:lnSpc>
              <a:spcBef>
                <a:spcPts val="0"/>
              </a:spcBef>
              <a:buClr>
                <a:prstClr val="black"/>
              </a:buClr>
              <a:buSzPct val="75000"/>
              <a:buFont typeface="Wingdings" pitchFamily="2" charset="2"/>
              <a:buChar char="l"/>
              <a:defRPr/>
            </a:pPr>
            <a:r>
              <a:rPr lang="zh-TW" altLang="en-US" sz="2800" b="1" spc="-100" smtClean="0">
                <a:solidFill>
                  <a:srgbClr val="000066"/>
                </a:solidFill>
                <a:latin typeface="微軟正黑體" panose="020B0604030504040204" pitchFamily="34" charset="-120"/>
                <a:ea typeface="微軟正黑體" panose="020B0604030504040204" pitchFamily="34" charset="-120"/>
              </a:rPr>
              <a:t>第</a:t>
            </a:r>
            <a:r>
              <a:rPr lang="en-US" altLang="zh-TW" sz="2800" b="1" spc="-100" smtClean="0">
                <a:solidFill>
                  <a:srgbClr val="000066"/>
                </a:solidFill>
                <a:latin typeface="微軟正黑體" panose="020B0604030504040204" pitchFamily="34" charset="-120"/>
                <a:ea typeface="微軟正黑體" panose="020B0604030504040204" pitchFamily="34" charset="-120"/>
              </a:rPr>
              <a:t>20</a:t>
            </a:r>
            <a:r>
              <a:rPr lang="zh-TW" altLang="en-US" sz="2800" b="1" spc="-100" smtClean="0">
                <a:solidFill>
                  <a:srgbClr val="000066"/>
                </a:solidFill>
                <a:latin typeface="微軟正黑體" panose="020B0604030504040204" pitchFamily="34" charset="-120"/>
                <a:ea typeface="微軟正黑體" panose="020B0604030504040204" pitchFamily="34" charset="-120"/>
              </a:rPr>
              <a:t>點</a:t>
            </a:r>
            <a:r>
              <a:rPr lang="en-US" altLang="zh-TW" sz="2800" b="1" spc="-100" smtClean="0">
                <a:solidFill>
                  <a:srgbClr val="AD1F1F"/>
                </a:solidFill>
                <a:latin typeface="微軟正黑體" panose="020B0604030504040204" pitchFamily="34" charset="-120"/>
                <a:ea typeface="微軟正黑體" panose="020B0604030504040204" pitchFamily="34" charset="-120"/>
              </a:rPr>
              <a:t>(</a:t>
            </a:r>
            <a:r>
              <a:rPr lang="zh-TW" altLang="en-US" sz="2800" b="1" spc="-100">
                <a:solidFill>
                  <a:srgbClr val="AD1F1F"/>
                </a:solidFill>
                <a:latin typeface="微軟正黑體" panose="020B0604030504040204" pitchFamily="34" charset="-120"/>
                <a:ea typeface="微軟正黑體" panose="020B0604030504040204" pitchFamily="34" charset="-120"/>
              </a:rPr>
              <a:t>機關通知廠商變更契約</a:t>
            </a:r>
            <a:r>
              <a:rPr lang="en-US" altLang="zh-TW" sz="2800" b="1" spc="-100" smtClean="0">
                <a:solidFill>
                  <a:srgbClr val="AD1F1F"/>
                </a:solidFill>
                <a:latin typeface="微軟正黑體" panose="020B0604030504040204" pitchFamily="34" charset="-120"/>
                <a:ea typeface="微軟正黑體" panose="020B0604030504040204" pitchFamily="34" charset="-120"/>
              </a:rPr>
              <a:t>)</a:t>
            </a:r>
            <a:endParaRPr lang="zh-TW" altLang="en-US" sz="2800" b="1" spc="-100" dirty="0">
              <a:solidFill>
                <a:srgbClr val="000066"/>
              </a:solidFill>
              <a:latin typeface="微軟正黑體" panose="020B0604030504040204" pitchFamily="34" charset="-120"/>
              <a:ea typeface="微軟正黑體" panose="020B0604030504040204" pitchFamily="34" charset="-120"/>
            </a:endParaRPr>
          </a:p>
          <a:p>
            <a:pPr marL="261938" lvl="1" indent="636588" algn="just" eaLnBrk="1" hangingPunct="1">
              <a:lnSpc>
                <a:spcPts val="3400"/>
              </a:lnSpc>
              <a:spcBef>
                <a:spcPts val="0"/>
              </a:spcBef>
              <a:buClr>
                <a:srgbClr val="006600"/>
              </a:buClr>
              <a:buSzPct val="75000"/>
              <a:defRPr/>
            </a:pPr>
            <a:r>
              <a:rPr lang="zh-TW" altLang="en-US" sz="2800" b="1" u="sng">
                <a:solidFill>
                  <a:srgbClr val="0000FF"/>
                </a:solidFill>
                <a:latin typeface="微軟正黑體" panose="020B0604030504040204" pitchFamily="34" charset="-120"/>
                <a:ea typeface="微軟正黑體" panose="020B0604030504040204" pitchFamily="34" charset="-120"/>
              </a:rPr>
              <a:t>機關</a:t>
            </a:r>
            <a:r>
              <a:rPr lang="zh-TW" altLang="en-US" sz="2800" b="1">
                <a:solidFill>
                  <a:srgbClr val="006600"/>
                </a:solidFill>
                <a:latin typeface="微軟正黑體" panose="020B0604030504040204" pitchFamily="34" charset="-120"/>
                <a:ea typeface="微軟正黑體" panose="020B0604030504040204" pitchFamily="34" charset="-120"/>
              </a:rPr>
              <a:t>於必要時得於契約所約定之範圍內</a:t>
            </a:r>
            <a:r>
              <a:rPr lang="zh-TW" altLang="en-US" sz="2800" b="1" u="sng">
                <a:solidFill>
                  <a:srgbClr val="0000FF"/>
                </a:solidFill>
                <a:latin typeface="微軟正黑體" panose="020B0604030504040204" pitchFamily="34" charset="-120"/>
                <a:ea typeface="微軟正黑體" panose="020B0604030504040204" pitchFamily="34" charset="-120"/>
              </a:rPr>
              <a:t>通知廠商變更契約</a:t>
            </a:r>
            <a:r>
              <a:rPr lang="zh-TW" altLang="en-US" sz="2800" b="1">
                <a:solidFill>
                  <a:srgbClr val="006600"/>
                </a:solidFill>
                <a:latin typeface="微軟正黑體" panose="020B0604030504040204" pitchFamily="34" charset="-120"/>
                <a:ea typeface="微軟正黑體" panose="020B0604030504040204" pitchFamily="34" charset="-120"/>
              </a:rPr>
              <a:t>。除</a:t>
            </a:r>
            <a:r>
              <a:rPr lang="zh-TW" altLang="en-US" sz="2800" b="1" smtClean="0">
                <a:solidFill>
                  <a:srgbClr val="006600"/>
                </a:solidFill>
                <a:latin typeface="微軟正黑體" panose="020B0604030504040204" pitchFamily="34" charset="-120"/>
                <a:ea typeface="微軟正黑體" panose="020B0604030504040204" pitchFamily="34" charset="-120"/>
              </a:rPr>
              <a:t>契約另</a:t>
            </a:r>
            <a:r>
              <a:rPr lang="zh-TW" altLang="en-US" sz="2800" b="1">
                <a:solidFill>
                  <a:srgbClr val="006600"/>
                </a:solidFill>
                <a:latin typeface="微軟正黑體" panose="020B0604030504040204" pitchFamily="34" charset="-120"/>
                <a:ea typeface="微軟正黑體" panose="020B0604030504040204" pitchFamily="34" charset="-120"/>
              </a:rPr>
              <a:t>有規定外，</a:t>
            </a:r>
            <a:r>
              <a:rPr lang="zh-TW" altLang="en-US" sz="2800" b="1" u="sng">
                <a:solidFill>
                  <a:srgbClr val="0000FF"/>
                </a:solidFill>
                <a:latin typeface="微軟正黑體" panose="020B0604030504040204" pitchFamily="34" charset="-120"/>
                <a:ea typeface="微軟正黑體" panose="020B0604030504040204" pitchFamily="34" charset="-120"/>
              </a:rPr>
              <a:t>廠商於接獲通知後應向機關提出契約標的、價金、履約期限、付款期程或其他契約內容須變更之相關文件</a:t>
            </a:r>
            <a:r>
              <a:rPr lang="zh-TW" altLang="en-US" sz="2800" b="1">
                <a:solidFill>
                  <a:srgbClr val="006600"/>
                </a:solidFill>
                <a:latin typeface="微軟正黑體" panose="020B0604030504040204" pitchFamily="34" charset="-120"/>
                <a:ea typeface="微軟正黑體" panose="020B0604030504040204" pitchFamily="34" charset="-120"/>
              </a:rPr>
              <a:t>。</a:t>
            </a:r>
          </a:p>
          <a:p>
            <a:pPr marL="261938" lvl="1" indent="636588" algn="just" eaLnBrk="1" hangingPunct="1">
              <a:lnSpc>
                <a:spcPts val="3400"/>
              </a:lnSpc>
              <a:spcBef>
                <a:spcPts val="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 </a:t>
            </a:r>
            <a:r>
              <a:rPr lang="zh-TW" altLang="en-US" sz="2800" b="1" smtClean="0">
                <a:solidFill>
                  <a:srgbClr val="006600"/>
                </a:solidFill>
                <a:latin typeface="微軟正黑體" panose="020B0604030504040204" pitchFamily="34" charset="-120"/>
                <a:ea typeface="微軟正黑體" panose="020B0604030504040204" pitchFamily="34" charset="-120"/>
              </a:rPr>
              <a:t>廠商</a:t>
            </a:r>
            <a:r>
              <a:rPr lang="zh-TW" altLang="en-US" sz="2800" b="1">
                <a:solidFill>
                  <a:srgbClr val="006600"/>
                </a:solidFill>
                <a:latin typeface="微軟正黑體" panose="020B0604030504040204" pitchFamily="34" charset="-120"/>
                <a:ea typeface="微軟正黑體" panose="020B0604030504040204" pitchFamily="34" charset="-120"/>
              </a:rPr>
              <a:t>於</a:t>
            </a:r>
            <a:r>
              <a:rPr lang="zh-TW" altLang="en-US" sz="2800" b="1" u="sng">
                <a:solidFill>
                  <a:srgbClr val="0000FF"/>
                </a:solidFill>
                <a:latin typeface="微軟正黑體" panose="020B0604030504040204" pitchFamily="34" charset="-120"/>
                <a:ea typeface="微軟正黑體" panose="020B0604030504040204" pitchFamily="34" charset="-120"/>
              </a:rPr>
              <a:t>機關接受</a:t>
            </a:r>
            <a:r>
              <a:rPr lang="zh-TW" altLang="en-US" sz="2800" b="1">
                <a:solidFill>
                  <a:srgbClr val="006600"/>
                </a:solidFill>
                <a:latin typeface="微軟正黑體" panose="020B0604030504040204" pitchFamily="34" charset="-120"/>
                <a:ea typeface="微軟正黑體" panose="020B0604030504040204" pitchFamily="34" charset="-120"/>
              </a:rPr>
              <a:t>其所提出須</a:t>
            </a:r>
            <a:r>
              <a:rPr lang="zh-TW" altLang="en-US" sz="2800" b="1" u="sng">
                <a:solidFill>
                  <a:srgbClr val="0000FF"/>
                </a:solidFill>
                <a:latin typeface="微軟正黑體" panose="020B0604030504040204" pitchFamily="34" charset="-120"/>
                <a:ea typeface="微軟正黑體" panose="020B0604030504040204" pitchFamily="34" charset="-120"/>
              </a:rPr>
              <a:t>變更</a:t>
            </a:r>
            <a:r>
              <a:rPr lang="zh-TW" altLang="en-US" sz="2800" b="1">
                <a:solidFill>
                  <a:srgbClr val="006600"/>
                </a:solidFill>
                <a:latin typeface="微軟正黑體" panose="020B0604030504040204" pitchFamily="34" charset="-120"/>
                <a:ea typeface="微軟正黑體" panose="020B0604030504040204" pitchFamily="34" charset="-120"/>
              </a:rPr>
              <a:t>之相關</a:t>
            </a:r>
            <a:r>
              <a:rPr lang="zh-TW" altLang="en-US" sz="2800" b="1" u="sng">
                <a:solidFill>
                  <a:srgbClr val="0000FF"/>
                </a:solidFill>
                <a:latin typeface="微軟正黑體" panose="020B0604030504040204" pitchFamily="34" charset="-120"/>
                <a:ea typeface="微軟正黑體" panose="020B0604030504040204" pitchFamily="34" charset="-120"/>
              </a:rPr>
              <a:t>文件前</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00FF"/>
                </a:solidFill>
                <a:latin typeface="微軟正黑體" panose="020B0604030504040204" pitchFamily="34" charset="-120"/>
                <a:ea typeface="微軟正黑體" panose="020B0604030504040204" pitchFamily="34" charset="-120"/>
              </a:rPr>
              <a:t>不得自行變更契約</a:t>
            </a:r>
            <a:r>
              <a:rPr lang="zh-TW" altLang="en-US" sz="2800" b="1">
                <a:solidFill>
                  <a:srgbClr val="006600"/>
                </a:solidFill>
                <a:latin typeface="微軟正黑體" panose="020B0604030504040204" pitchFamily="34" charset="-120"/>
                <a:ea typeface="微軟正黑體" panose="020B0604030504040204" pitchFamily="34" charset="-120"/>
              </a:rPr>
              <a:t>。除機關另有請求者外，廠商不得因第一項之通知而遲延其</a:t>
            </a:r>
            <a:r>
              <a:rPr lang="zh-TW" altLang="en-US" sz="2800" b="1" smtClean="0">
                <a:solidFill>
                  <a:srgbClr val="006600"/>
                </a:solidFill>
                <a:latin typeface="微軟正黑體" panose="020B0604030504040204" pitchFamily="34" charset="-120"/>
                <a:ea typeface="微軟正黑體" panose="020B0604030504040204" pitchFamily="34" charset="-120"/>
              </a:rPr>
              <a:t>履約</a:t>
            </a:r>
            <a:r>
              <a:rPr lang="zh-TW" altLang="en-US" sz="2800" b="1">
                <a:solidFill>
                  <a:srgbClr val="006600"/>
                </a:solidFill>
                <a:latin typeface="微軟正黑體" panose="020B0604030504040204" pitchFamily="34" charset="-120"/>
                <a:ea typeface="微軟正黑體" panose="020B0604030504040204" pitchFamily="34" charset="-120"/>
              </a:rPr>
              <a:t>責任。</a:t>
            </a:r>
          </a:p>
          <a:p>
            <a:pPr marL="261938" lvl="1" indent="636588" algn="just" eaLnBrk="1" hangingPunct="1">
              <a:lnSpc>
                <a:spcPts val="3400"/>
              </a:lnSpc>
              <a:spcBef>
                <a:spcPts val="0"/>
              </a:spcBef>
              <a:buClr>
                <a:srgbClr val="006600"/>
              </a:buClr>
              <a:buSzPct val="75000"/>
              <a:defRPr/>
            </a:pPr>
            <a:r>
              <a:rPr lang="zh-TW" altLang="en-US" sz="2800" b="1" u="sng">
                <a:solidFill>
                  <a:srgbClr val="0000FF"/>
                </a:solidFill>
                <a:latin typeface="微軟正黑體" panose="020B0604030504040204" pitchFamily="34" charset="-120"/>
                <a:ea typeface="微軟正黑體" panose="020B0604030504040204" pitchFamily="34" charset="-120"/>
              </a:rPr>
              <a:t>機關</a:t>
            </a:r>
            <a:r>
              <a:rPr lang="zh-TW" altLang="en-US" sz="2800" b="1">
                <a:solidFill>
                  <a:srgbClr val="006600"/>
                </a:solidFill>
                <a:latin typeface="微軟正黑體" panose="020B0604030504040204" pitchFamily="34" charset="-120"/>
                <a:ea typeface="微軟正黑體" panose="020B0604030504040204" pitchFamily="34" charset="-120"/>
              </a:rPr>
              <a:t>於</a:t>
            </a:r>
            <a:r>
              <a:rPr lang="zh-TW" altLang="en-US" sz="2800" b="1" u="sng">
                <a:solidFill>
                  <a:srgbClr val="0000FF"/>
                </a:solidFill>
                <a:latin typeface="微軟正黑體" panose="020B0604030504040204" pitchFamily="34" charset="-120"/>
                <a:ea typeface="微軟正黑體" panose="020B0604030504040204" pitchFamily="34" charset="-120"/>
              </a:rPr>
              <a:t>接受</a:t>
            </a:r>
            <a:r>
              <a:rPr lang="zh-TW" altLang="en-US" sz="2800" b="1">
                <a:solidFill>
                  <a:srgbClr val="006600"/>
                </a:solidFill>
                <a:latin typeface="微軟正黑體" panose="020B0604030504040204" pitchFamily="34" charset="-120"/>
                <a:ea typeface="微軟正黑體" panose="020B0604030504040204" pitchFamily="34" charset="-120"/>
              </a:rPr>
              <a:t>廠商所提出須變更之事項</a:t>
            </a:r>
            <a:r>
              <a:rPr lang="zh-TW" altLang="en-US" sz="2800" b="1" u="sng">
                <a:solidFill>
                  <a:srgbClr val="0000FF"/>
                </a:solidFill>
                <a:latin typeface="微軟正黑體" panose="020B0604030504040204" pitchFamily="34" charset="-120"/>
                <a:ea typeface="微軟正黑體" panose="020B0604030504040204" pitchFamily="34" charset="-120"/>
              </a:rPr>
              <a:t>前即請求廠商先行施作</a:t>
            </a:r>
            <a:r>
              <a:rPr lang="zh-TW" altLang="en-US" sz="2800" b="1" smtClean="0">
                <a:solidFill>
                  <a:srgbClr val="006600"/>
                </a:solidFill>
                <a:latin typeface="微軟正黑體" panose="020B0604030504040204" pitchFamily="34" charset="-120"/>
                <a:ea typeface="微軟正黑體" panose="020B0604030504040204" pitchFamily="34" charset="-120"/>
              </a:rPr>
              <a:t>或供應</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0000FF"/>
                </a:solidFill>
                <a:latin typeface="微軟正黑體" panose="020B0604030504040204" pitchFamily="34" charset="-120"/>
                <a:ea typeface="微軟正黑體" panose="020B0604030504040204" pitchFamily="34" charset="-120"/>
              </a:rPr>
              <a:t>其後未</a:t>
            </a:r>
            <a:r>
              <a:rPr lang="zh-TW" altLang="en-US" sz="2800" b="1">
                <a:solidFill>
                  <a:srgbClr val="006600"/>
                </a:solidFill>
                <a:latin typeface="微軟正黑體" panose="020B0604030504040204" pitchFamily="34" charset="-120"/>
                <a:ea typeface="微軟正黑體" panose="020B0604030504040204" pitchFamily="34" charset="-120"/>
              </a:rPr>
              <a:t>依原通知</a:t>
            </a:r>
            <a:r>
              <a:rPr lang="zh-TW" altLang="en-US" sz="2800" b="1" u="sng">
                <a:solidFill>
                  <a:srgbClr val="0000FF"/>
                </a:solidFill>
                <a:latin typeface="微軟正黑體" panose="020B0604030504040204" pitchFamily="34" charset="-120"/>
                <a:ea typeface="微軟正黑體" panose="020B0604030504040204" pitchFamily="34" charset="-120"/>
              </a:rPr>
              <a:t>辦理契約變更</a:t>
            </a:r>
            <a:r>
              <a:rPr lang="zh-TW" altLang="en-US" sz="2800" b="1">
                <a:solidFill>
                  <a:srgbClr val="006600"/>
                </a:solidFill>
                <a:latin typeface="微軟正黑體" panose="020B0604030504040204" pitchFamily="34" charset="-120"/>
                <a:ea typeface="微軟正黑體" panose="020B0604030504040204" pitchFamily="34" charset="-120"/>
              </a:rPr>
              <a:t>或僅部分辦理者，</a:t>
            </a:r>
            <a:r>
              <a:rPr lang="zh-TW" altLang="en-US" sz="2800" b="1" u="sng">
                <a:solidFill>
                  <a:srgbClr val="0000FF"/>
                </a:solidFill>
                <a:latin typeface="微軟正黑體" panose="020B0604030504040204" pitchFamily="34" charset="-120"/>
                <a:ea typeface="微軟正黑體" panose="020B0604030504040204" pitchFamily="34" charset="-120"/>
              </a:rPr>
              <a:t>應補償廠商</a:t>
            </a:r>
            <a:r>
              <a:rPr lang="zh-TW" altLang="en-US" sz="2800" b="1" smtClean="0">
                <a:solidFill>
                  <a:srgbClr val="006600"/>
                </a:solidFill>
                <a:latin typeface="微軟正黑體" panose="020B0604030504040204" pitchFamily="34" charset="-120"/>
                <a:ea typeface="微軟正黑體" panose="020B0604030504040204" pitchFamily="34" charset="-120"/>
              </a:rPr>
              <a:t>所</a:t>
            </a:r>
            <a:r>
              <a:rPr lang="zh-TW" altLang="en-US" sz="2800" b="1">
                <a:solidFill>
                  <a:srgbClr val="006600"/>
                </a:solidFill>
                <a:latin typeface="微軟正黑體" panose="020B0604030504040204" pitchFamily="34" charset="-120"/>
                <a:ea typeface="微軟正黑體" panose="020B0604030504040204" pitchFamily="34" charset="-120"/>
              </a:rPr>
              <a:t>增加之必要費用</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zh-TW" altLang="en-US" sz="2800" b="1">
              <a:solidFill>
                <a:srgbClr val="006600"/>
              </a:solidFill>
              <a:latin typeface="微軟正黑體" panose="020B0604030504040204" pitchFamily="34" charset="-120"/>
              <a:ea typeface="微軟正黑體" panose="020B0604030504040204" pitchFamily="34" charset="-120"/>
            </a:endParaRPr>
          </a:p>
          <a:p>
            <a:pPr marL="261938" lvl="1" indent="636588" algn="just" eaLnBrk="1" hangingPunct="1">
              <a:lnSpc>
                <a:spcPts val="3400"/>
              </a:lnSpc>
              <a:spcBef>
                <a:spcPts val="0"/>
              </a:spcBef>
              <a:buClr>
                <a:srgbClr val="006600"/>
              </a:buClr>
              <a:buSzPct val="75000"/>
              <a:tabLst>
                <a:tab pos="901700" algn="l"/>
              </a:tabLst>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5940152" y="211844"/>
            <a:ext cx="2880320" cy="787882"/>
          </a:xfrm>
          <a:prstGeom prst="horizontalScroll">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0000FF"/>
                </a:solidFill>
                <a:latin typeface="微軟正黑體" panose="020B0604030504040204" pitchFamily="34" charset="-120"/>
                <a:cs typeface="Times New Roman" panose="02020603050405020304" pitchFamily="18" charset="0"/>
              </a:rPr>
              <a:t>採購契約要項</a:t>
            </a:r>
            <a:endParaRPr lang="zh-TW" altLang="en-US" sz="3200" b="1" dirty="0">
              <a:solidFill>
                <a:srgbClr val="0000FF"/>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13711331"/>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175</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5516" y="620688"/>
            <a:ext cx="8776084" cy="6100787"/>
          </a:xfrm>
          <a:prstGeom prst="rect">
            <a:avLst/>
          </a:prstGeom>
          <a:noFill/>
          <a:ln w="9525">
            <a:noFill/>
            <a:miter lim="800000"/>
            <a:headEnd/>
            <a:tailEnd/>
          </a:ln>
          <a:effectLst/>
        </p:spPr>
        <p:txBody>
          <a:bodyPr/>
          <a:lstStyle/>
          <a:p>
            <a:pPr marL="261938" indent="-261938" algn="just" eaLnBrk="1" hangingPunct="1">
              <a:lnSpc>
                <a:spcPts val="3000"/>
              </a:lnSpc>
              <a:spcBef>
                <a:spcPts val="0"/>
              </a:spcBef>
              <a:buClr>
                <a:prstClr val="black"/>
              </a:buClr>
              <a:buSzPct val="75000"/>
              <a:buFont typeface="Wingdings" pitchFamily="2" charset="2"/>
              <a:buChar char="l"/>
              <a:defRPr/>
            </a:pPr>
            <a:r>
              <a:rPr lang="zh-TW" altLang="en-US" sz="2600" b="1" spc="-100" smtClean="0">
                <a:solidFill>
                  <a:srgbClr val="000066"/>
                </a:solidFill>
                <a:latin typeface="微軟正黑體" panose="020B0604030504040204" pitchFamily="34" charset="-120"/>
                <a:ea typeface="微軟正黑體" panose="020B0604030504040204" pitchFamily="34" charset="-120"/>
              </a:rPr>
              <a:t>第</a:t>
            </a:r>
            <a:r>
              <a:rPr lang="en-US" altLang="zh-TW" sz="2600" b="1" spc="-100" smtClean="0">
                <a:solidFill>
                  <a:srgbClr val="000066"/>
                </a:solidFill>
                <a:latin typeface="微軟正黑體" panose="020B0604030504040204" pitchFamily="34" charset="-120"/>
                <a:ea typeface="微軟正黑體" panose="020B0604030504040204" pitchFamily="34" charset="-120"/>
              </a:rPr>
              <a:t>21</a:t>
            </a:r>
            <a:r>
              <a:rPr lang="zh-TW" altLang="en-US" sz="2600" b="1" spc="-100" smtClean="0">
                <a:solidFill>
                  <a:srgbClr val="000066"/>
                </a:solidFill>
                <a:latin typeface="微軟正黑體" panose="020B0604030504040204" pitchFamily="34" charset="-120"/>
                <a:ea typeface="微軟正黑體" panose="020B0604030504040204" pitchFamily="34" charset="-120"/>
              </a:rPr>
              <a:t>點</a:t>
            </a:r>
            <a:r>
              <a:rPr lang="en-US" altLang="zh-TW" sz="2600" b="1" spc="-100" smtClean="0">
                <a:solidFill>
                  <a:srgbClr val="AD1F1F"/>
                </a:solidFill>
                <a:latin typeface="微軟正黑體" panose="020B0604030504040204" pitchFamily="34" charset="-120"/>
                <a:ea typeface="微軟正黑體" panose="020B0604030504040204" pitchFamily="34" charset="-120"/>
              </a:rPr>
              <a:t>(</a:t>
            </a:r>
            <a:r>
              <a:rPr lang="zh-TW" altLang="en-US" sz="2600" b="1" spc="-100">
                <a:solidFill>
                  <a:srgbClr val="AD1F1F"/>
                </a:solidFill>
                <a:latin typeface="微軟正黑體" panose="020B0604030504040204" pitchFamily="34" charset="-120"/>
                <a:ea typeface="微軟正黑體" panose="020B0604030504040204" pitchFamily="34" charset="-120"/>
              </a:rPr>
              <a:t>廠商要求變更契約</a:t>
            </a:r>
            <a:r>
              <a:rPr lang="en-US" altLang="zh-TW" sz="2600" b="1" spc="-100" smtClean="0">
                <a:solidFill>
                  <a:srgbClr val="AD1F1F"/>
                </a:solidFill>
                <a:latin typeface="微軟正黑體" panose="020B0604030504040204" pitchFamily="34" charset="-120"/>
                <a:ea typeface="微軟正黑體" panose="020B0604030504040204" pitchFamily="34" charset="-120"/>
              </a:rPr>
              <a:t>)</a:t>
            </a:r>
            <a:endParaRPr lang="zh-TW" altLang="en-US" sz="2600" b="1" spc="-100" dirty="0">
              <a:solidFill>
                <a:srgbClr val="000066"/>
              </a:solidFill>
              <a:latin typeface="微軟正黑體" panose="020B0604030504040204" pitchFamily="34" charset="-120"/>
              <a:ea typeface="微軟正黑體" panose="020B0604030504040204" pitchFamily="34" charset="-120"/>
            </a:endParaRPr>
          </a:p>
          <a:p>
            <a:pPr marL="261938" lvl="1" indent="636588" algn="just" eaLnBrk="1" hangingPunct="1">
              <a:lnSpc>
                <a:spcPts val="3000"/>
              </a:lnSpc>
              <a:spcBef>
                <a:spcPts val="1200"/>
              </a:spcBef>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契約約定之採購標的，其有下列情形之一者，廠商得敘明理由</a:t>
            </a:r>
            <a:r>
              <a:rPr lang="zh-TW" altLang="en-US" sz="2600" b="1" smtClean="0">
                <a:solidFill>
                  <a:srgbClr val="006600"/>
                </a:solidFill>
                <a:latin typeface="微軟正黑體" panose="020B0604030504040204" pitchFamily="34" charset="-120"/>
                <a:ea typeface="微軟正黑體" panose="020B0604030504040204" pitchFamily="34" charset="-120"/>
              </a:rPr>
              <a:t>，檢</a:t>
            </a:r>
            <a:r>
              <a:rPr lang="zh-TW" altLang="en-US" sz="2600" b="1">
                <a:solidFill>
                  <a:srgbClr val="006600"/>
                </a:solidFill>
                <a:latin typeface="微軟正黑體" panose="020B0604030504040204" pitchFamily="34" charset="-120"/>
                <a:ea typeface="微軟正黑體" panose="020B0604030504040204" pitchFamily="34" charset="-120"/>
              </a:rPr>
              <a:t>附規格、功能、效益及價格比較表，徵得機關書面同意後，</a:t>
            </a:r>
            <a:r>
              <a:rPr lang="zh-TW" altLang="en-US" sz="2600" b="1" smtClean="0">
                <a:solidFill>
                  <a:srgbClr val="006600"/>
                </a:solidFill>
                <a:latin typeface="微軟正黑體" panose="020B0604030504040204" pitchFamily="34" charset="-120"/>
                <a:ea typeface="微軟正黑體" panose="020B0604030504040204" pitchFamily="34" charset="-120"/>
              </a:rPr>
              <a:t>以其他</a:t>
            </a:r>
            <a:r>
              <a:rPr lang="zh-TW" altLang="en-US" sz="2600" b="1">
                <a:solidFill>
                  <a:srgbClr val="006600"/>
                </a:solidFill>
                <a:latin typeface="微軟正黑體" panose="020B0604030504040204" pitchFamily="34" charset="-120"/>
                <a:ea typeface="微軟正黑體" panose="020B0604030504040204" pitchFamily="34" charset="-120"/>
              </a:rPr>
              <a:t>規格、功能及效益相同或較優者代之。但不得據以增加</a:t>
            </a:r>
            <a:r>
              <a:rPr lang="zh-TW" altLang="en-US" sz="2600" b="1" smtClean="0">
                <a:solidFill>
                  <a:srgbClr val="006600"/>
                </a:solidFill>
                <a:latin typeface="微軟正黑體" panose="020B0604030504040204" pitchFamily="34" charset="-120"/>
                <a:ea typeface="微軟正黑體" panose="020B0604030504040204" pitchFamily="34" charset="-120"/>
              </a:rPr>
              <a:t>契約價</a:t>
            </a:r>
            <a:r>
              <a:rPr lang="zh-TW" altLang="en-US" sz="2600" b="1">
                <a:solidFill>
                  <a:srgbClr val="006600"/>
                </a:solidFill>
                <a:latin typeface="微軟正黑體" panose="020B0604030504040204" pitchFamily="34" charset="-120"/>
                <a:ea typeface="微軟正黑體" panose="020B0604030504040204" pitchFamily="34" charset="-120"/>
              </a:rPr>
              <a:t>金。其因而減省廠商履約費用者，應自契約價金中</a:t>
            </a:r>
            <a:r>
              <a:rPr lang="zh-TW" altLang="en-US" sz="2600" b="1" smtClean="0">
                <a:solidFill>
                  <a:srgbClr val="006600"/>
                </a:solidFill>
                <a:latin typeface="微軟正黑體" panose="020B0604030504040204" pitchFamily="34" charset="-120"/>
                <a:ea typeface="微軟正黑體" panose="020B0604030504040204" pitchFamily="34" charset="-120"/>
              </a:rPr>
              <a:t>扣除：</a:t>
            </a:r>
            <a:endParaRPr lang="zh-TW" altLang="en-US" sz="2600" b="1">
              <a:solidFill>
                <a:srgbClr val="006600"/>
              </a:solidFill>
              <a:latin typeface="微軟正黑體" panose="020B0604030504040204" pitchFamily="34" charset="-120"/>
              <a:ea typeface="微軟正黑體" panose="020B0604030504040204" pitchFamily="34" charset="-120"/>
            </a:endParaRPr>
          </a:p>
          <a:p>
            <a:pPr marL="806450" lvl="1" indent="-631825" algn="just" eaLnBrk="1" hangingPunct="1">
              <a:lnSpc>
                <a:spcPts val="3000"/>
              </a:lnSpc>
              <a:spcBef>
                <a:spcPts val="0"/>
              </a:spcBef>
              <a:buClr>
                <a:srgbClr val="006600"/>
              </a:buClr>
              <a:buSzPct val="75000"/>
              <a:tabLst>
                <a:tab pos="901700" algn="l"/>
              </a:tabLst>
              <a:defRPr/>
            </a:pPr>
            <a:r>
              <a:rPr lang="zh-TW" altLang="en-US" sz="2600" b="1" smtClean="0">
                <a:solidFill>
                  <a:srgbClr val="006600"/>
                </a:solidFill>
                <a:latin typeface="微軟正黑體" panose="020B0604030504040204" pitchFamily="34" charset="-120"/>
                <a:ea typeface="微軟正黑體" panose="020B0604030504040204" pitchFamily="34" charset="-120"/>
              </a:rPr>
              <a:t> </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006600"/>
                </a:solidFill>
                <a:latin typeface="微軟正黑體" panose="020B0604030504040204" pitchFamily="34" charset="-120"/>
                <a:ea typeface="微軟正黑體" panose="020B0604030504040204" pitchFamily="34" charset="-120"/>
              </a:rPr>
              <a:t>一</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006600"/>
                </a:solidFill>
                <a:latin typeface="微軟正黑體" panose="020B0604030504040204" pitchFamily="34" charset="-120"/>
                <a:ea typeface="微軟正黑體" panose="020B0604030504040204" pitchFamily="34" charset="-120"/>
              </a:rPr>
              <a:t>契約原標示之廠牌或型號不再製造或供應。</a:t>
            </a:r>
          </a:p>
          <a:p>
            <a:pPr marL="806450" lvl="1" indent="-631825" algn="just" eaLnBrk="1" hangingPunct="1">
              <a:lnSpc>
                <a:spcPts val="3000"/>
              </a:lnSpc>
              <a:spcBef>
                <a:spcPts val="0"/>
              </a:spcBef>
              <a:buClr>
                <a:srgbClr val="006600"/>
              </a:buClr>
              <a:buSzPct val="75000"/>
              <a:tabLst>
                <a:tab pos="901700" algn="l"/>
              </a:tabLst>
              <a:defRPr/>
            </a:pPr>
            <a:r>
              <a:rPr lang="zh-TW" altLang="en-US" sz="2600" b="1">
                <a:solidFill>
                  <a:srgbClr val="006600"/>
                </a:solidFill>
                <a:latin typeface="微軟正黑體" panose="020B0604030504040204" pitchFamily="34" charset="-120"/>
                <a:ea typeface="微軟正黑體" panose="020B0604030504040204" pitchFamily="34" charset="-120"/>
              </a:rPr>
              <a:t> </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006600"/>
                </a:solidFill>
                <a:latin typeface="微軟正黑體" panose="020B0604030504040204" pitchFamily="34" charset="-120"/>
                <a:ea typeface="微軟正黑體" panose="020B0604030504040204" pitchFamily="34" charset="-120"/>
              </a:rPr>
              <a:t>二</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smtClean="0">
                <a:solidFill>
                  <a:srgbClr val="006600"/>
                </a:solidFill>
                <a:latin typeface="微軟正黑體" panose="020B0604030504040204" pitchFamily="34" charset="-120"/>
                <a:ea typeface="微軟正黑體" panose="020B0604030504040204" pitchFamily="34" charset="-120"/>
              </a:rPr>
              <a:t>契約</a:t>
            </a:r>
            <a:r>
              <a:rPr lang="zh-TW" altLang="en-US" sz="2600" b="1">
                <a:solidFill>
                  <a:srgbClr val="006600"/>
                </a:solidFill>
                <a:latin typeface="微軟正黑體" panose="020B0604030504040204" pitchFamily="34" charset="-120"/>
                <a:ea typeface="微軟正黑體" panose="020B0604030504040204" pitchFamily="34" charset="-120"/>
              </a:rPr>
              <a:t>原標示之分包廠商不再營業或拒絕供應。</a:t>
            </a:r>
          </a:p>
          <a:p>
            <a:pPr marL="806450" lvl="1" indent="-631825" algn="just" eaLnBrk="1" hangingPunct="1">
              <a:lnSpc>
                <a:spcPts val="3000"/>
              </a:lnSpc>
              <a:spcBef>
                <a:spcPts val="0"/>
              </a:spcBef>
              <a:buClr>
                <a:srgbClr val="006600"/>
              </a:buClr>
              <a:buSzPct val="75000"/>
              <a:tabLst>
                <a:tab pos="901700" algn="l"/>
              </a:tabLst>
              <a:defRPr/>
            </a:pPr>
            <a:r>
              <a:rPr lang="zh-TW" altLang="en-US" sz="2600" b="1">
                <a:solidFill>
                  <a:srgbClr val="006600"/>
                </a:solidFill>
                <a:latin typeface="微軟正黑體" panose="020B0604030504040204" pitchFamily="34" charset="-120"/>
                <a:ea typeface="微軟正黑體" panose="020B0604030504040204" pitchFamily="34" charset="-120"/>
              </a:rPr>
              <a:t> </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006600"/>
                </a:solidFill>
                <a:latin typeface="微軟正黑體" panose="020B0604030504040204" pitchFamily="34" charset="-120"/>
                <a:ea typeface="微軟正黑體" panose="020B0604030504040204" pitchFamily="34" charset="-120"/>
              </a:rPr>
              <a:t>三</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smtClean="0">
                <a:solidFill>
                  <a:srgbClr val="006600"/>
                </a:solidFill>
                <a:latin typeface="微軟正黑體" panose="020B0604030504040204" pitchFamily="34" charset="-120"/>
                <a:ea typeface="微軟正黑體" panose="020B0604030504040204" pitchFamily="34" charset="-120"/>
              </a:rPr>
              <a:t>因</a:t>
            </a:r>
            <a:r>
              <a:rPr lang="zh-TW" altLang="en-US" sz="2600" b="1">
                <a:solidFill>
                  <a:srgbClr val="006600"/>
                </a:solidFill>
                <a:latin typeface="微軟正黑體" panose="020B0604030504040204" pitchFamily="34" charset="-120"/>
                <a:ea typeface="微軟正黑體" panose="020B0604030504040204" pitchFamily="34" charset="-120"/>
              </a:rPr>
              <a:t>不可抗力原因必須更換。</a:t>
            </a:r>
          </a:p>
          <a:p>
            <a:pPr marL="806450" lvl="1" indent="-631825" algn="just" eaLnBrk="1" hangingPunct="1">
              <a:lnSpc>
                <a:spcPts val="3000"/>
              </a:lnSpc>
              <a:spcBef>
                <a:spcPts val="0"/>
              </a:spcBef>
              <a:buClr>
                <a:srgbClr val="006600"/>
              </a:buClr>
              <a:buSzPct val="75000"/>
              <a:tabLst>
                <a:tab pos="901700" algn="l"/>
              </a:tabLst>
              <a:defRPr/>
            </a:pPr>
            <a:r>
              <a:rPr lang="zh-TW" altLang="en-US" sz="2600" b="1">
                <a:solidFill>
                  <a:srgbClr val="006600"/>
                </a:solidFill>
                <a:latin typeface="微軟正黑體" panose="020B0604030504040204" pitchFamily="34" charset="-120"/>
                <a:ea typeface="微軟正黑體" panose="020B0604030504040204" pitchFamily="34" charset="-120"/>
              </a:rPr>
              <a:t> </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006600"/>
                </a:solidFill>
                <a:latin typeface="微軟正黑體" panose="020B0604030504040204" pitchFamily="34" charset="-120"/>
                <a:ea typeface="微軟正黑體" panose="020B0604030504040204" pitchFamily="34" charset="-120"/>
              </a:rPr>
              <a:t>四</a:t>
            </a:r>
            <a:r>
              <a:rPr lang="en-US" altLang="zh-TW" sz="2600" b="1" smtClean="0">
                <a:solidFill>
                  <a:srgbClr val="006600"/>
                </a:solidFill>
                <a:latin typeface="微軟正黑體" panose="020B0604030504040204" pitchFamily="34" charset="-120"/>
                <a:ea typeface="微軟正黑體" panose="020B0604030504040204" pitchFamily="34" charset="-120"/>
              </a:rPr>
              <a:t>)</a:t>
            </a:r>
            <a:r>
              <a:rPr lang="zh-TW" altLang="en-US" sz="2600" b="1" smtClean="0">
                <a:solidFill>
                  <a:srgbClr val="006600"/>
                </a:solidFill>
                <a:latin typeface="微軟正黑體" panose="020B0604030504040204" pitchFamily="34" charset="-120"/>
                <a:ea typeface="微軟正黑體" panose="020B0604030504040204" pitchFamily="34" charset="-120"/>
              </a:rPr>
              <a:t>較</a:t>
            </a:r>
            <a:r>
              <a:rPr lang="zh-TW" altLang="en-US" sz="2600" b="1">
                <a:solidFill>
                  <a:srgbClr val="006600"/>
                </a:solidFill>
                <a:latin typeface="微軟正黑體" panose="020B0604030504040204" pitchFamily="34" charset="-120"/>
                <a:ea typeface="微軟正黑體" panose="020B0604030504040204" pitchFamily="34" charset="-120"/>
              </a:rPr>
              <a:t>契約原標示者更優或對機關更有利。</a:t>
            </a:r>
          </a:p>
          <a:p>
            <a:pPr marL="806450" lvl="1" indent="-631825" algn="just" eaLnBrk="1" hangingPunct="1">
              <a:lnSpc>
                <a:spcPts val="3000"/>
              </a:lnSpc>
              <a:spcBef>
                <a:spcPts val="0"/>
              </a:spcBef>
              <a:buClr>
                <a:srgbClr val="006600"/>
              </a:buClr>
              <a:buSzPct val="75000"/>
              <a:tabLst>
                <a:tab pos="901700" algn="l"/>
              </a:tabLst>
              <a:defRPr/>
            </a:pPr>
            <a:r>
              <a:rPr lang="zh-TW" altLang="en-US" sz="2600" b="1">
                <a:solidFill>
                  <a:srgbClr val="006600"/>
                </a:solidFill>
                <a:latin typeface="微軟正黑體" panose="020B0604030504040204" pitchFamily="34" charset="-120"/>
                <a:ea typeface="微軟正黑體" panose="020B0604030504040204" pitchFamily="34" charset="-120"/>
              </a:rPr>
              <a:t> </a:t>
            </a:r>
            <a:r>
              <a:rPr lang="en-US" altLang="zh-TW" sz="2600" b="1" u="sng" smtClean="0">
                <a:solidFill>
                  <a:prstClr val="black"/>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五</a:t>
            </a:r>
            <a:r>
              <a:rPr lang="en-US" altLang="zh-TW" sz="2600" b="1" u="sng" smtClean="0">
                <a:solidFill>
                  <a:prstClr val="black"/>
                </a:solidFill>
                <a:latin typeface="微軟正黑體" panose="020B0604030504040204" pitchFamily="34" charset="-120"/>
                <a:ea typeface="微軟正黑體" panose="020B0604030504040204" pitchFamily="34" charset="-120"/>
              </a:rPr>
              <a:t>)</a:t>
            </a:r>
            <a:r>
              <a:rPr lang="zh-TW" altLang="en-US" sz="2600" b="1" u="sng" smtClean="0">
                <a:solidFill>
                  <a:prstClr val="black"/>
                </a:solidFill>
                <a:latin typeface="微軟正黑體" panose="020B0604030504040204" pitchFamily="34" charset="-120"/>
                <a:ea typeface="微軟正黑體" panose="020B0604030504040204" pitchFamily="34" charset="-120"/>
              </a:rPr>
              <a:t>契約</a:t>
            </a:r>
            <a:r>
              <a:rPr lang="zh-TW" altLang="en-US" sz="2600" b="1" u="sng">
                <a:solidFill>
                  <a:prstClr val="black"/>
                </a:solidFill>
                <a:latin typeface="微軟正黑體" panose="020B0604030504040204" pitchFamily="34" charset="-120"/>
                <a:ea typeface="微軟正黑體" panose="020B0604030504040204" pitchFamily="34" charset="-120"/>
              </a:rPr>
              <a:t>所定技術規格違反本法</a:t>
            </a:r>
            <a:r>
              <a:rPr lang="zh-TW" altLang="en-US" sz="2600" b="1" u="sng" smtClean="0">
                <a:solidFill>
                  <a:prstClr val="black"/>
                </a:solidFill>
                <a:latin typeface="微軟正黑體" panose="020B0604030504040204" pitchFamily="34" charset="-120"/>
                <a:ea typeface="微軟正黑體" panose="020B0604030504040204" pitchFamily="34" charset="-120"/>
              </a:rPr>
              <a:t>第</a:t>
            </a:r>
            <a:r>
              <a:rPr lang="en-US" altLang="zh-TW" sz="2600" b="1" u="sng" smtClean="0">
                <a:solidFill>
                  <a:prstClr val="black"/>
                </a:solidFill>
                <a:latin typeface="微軟正黑體" panose="020B0604030504040204" pitchFamily="34" charset="-120"/>
                <a:ea typeface="微軟正黑體" panose="020B0604030504040204" pitchFamily="34" charset="-120"/>
              </a:rPr>
              <a:t>26</a:t>
            </a:r>
            <a:r>
              <a:rPr lang="zh-TW" altLang="en-US" sz="2600" b="1" u="sng" smtClean="0">
                <a:solidFill>
                  <a:prstClr val="black"/>
                </a:solidFill>
                <a:latin typeface="微軟正黑體" panose="020B0604030504040204" pitchFamily="34" charset="-120"/>
                <a:ea typeface="微軟正黑體" panose="020B0604030504040204" pitchFamily="34" charset="-120"/>
              </a:rPr>
              <a:t>條</a:t>
            </a:r>
            <a:r>
              <a:rPr lang="zh-TW" altLang="en-US" sz="2600" b="1" u="sng">
                <a:solidFill>
                  <a:prstClr val="black"/>
                </a:solidFill>
                <a:latin typeface="微軟正黑體" panose="020B0604030504040204" pitchFamily="34" charset="-120"/>
                <a:ea typeface="微軟正黑體" panose="020B0604030504040204" pitchFamily="34" charset="-120"/>
              </a:rPr>
              <a:t>規定</a:t>
            </a:r>
            <a:r>
              <a:rPr lang="zh-TW" altLang="en-US" sz="2600" b="1" u="sng" smtClean="0">
                <a:solidFill>
                  <a:prstClr val="black"/>
                </a:solidFill>
                <a:latin typeface="微軟正黑體" panose="020B0604030504040204" pitchFamily="34" charset="-120"/>
                <a:ea typeface="微軟正黑體" panose="020B0604030504040204" pitchFamily="34" charset="-120"/>
              </a:rPr>
              <a:t>。</a:t>
            </a:r>
            <a:r>
              <a:rPr lang="en-US" altLang="zh-TW" sz="2600" b="1" smtClean="0">
                <a:solidFill>
                  <a:srgbClr val="0000FF"/>
                </a:solidFill>
                <a:latin typeface="微軟正黑體" panose="020B0604030504040204" pitchFamily="34" charset="-120"/>
                <a:ea typeface="微軟正黑體" panose="020B0604030504040204" pitchFamily="34" charset="-120"/>
              </a:rPr>
              <a:t>(108.8.6</a:t>
            </a:r>
            <a:r>
              <a:rPr lang="zh-TW" altLang="en-US" sz="2600" b="1" smtClean="0">
                <a:solidFill>
                  <a:srgbClr val="0000FF"/>
                </a:solidFill>
                <a:latin typeface="微軟正黑體" panose="020B0604030504040204" pitchFamily="34" charset="-120"/>
                <a:ea typeface="微軟正黑體" panose="020B0604030504040204" pitchFamily="34" charset="-120"/>
              </a:rPr>
              <a:t>增訂</a:t>
            </a:r>
            <a:r>
              <a:rPr lang="en-US" altLang="zh-TW" sz="2600" b="1" smtClean="0">
                <a:solidFill>
                  <a:srgbClr val="0000FF"/>
                </a:solidFill>
                <a:latin typeface="微軟正黑體" panose="020B0604030504040204" pitchFamily="34" charset="-120"/>
                <a:ea typeface="微軟正黑體" panose="020B0604030504040204" pitchFamily="34" charset="-120"/>
              </a:rPr>
              <a:t>)</a:t>
            </a:r>
          </a:p>
          <a:p>
            <a:pPr marL="261938" lvl="1" indent="636588" algn="just" eaLnBrk="1" hangingPunct="1">
              <a:lnSpc>
                <a:spcPts val="3000"/>
              </a:lnSpc>
              <a:spcBef>
                <a:spcPts val="0"/>
              </a:spcBef>
              <a:buClr>
                <a:srgbClr val="006600"/>
              </a:buClr>
              <a:buSzPct val="75000"/>
              <a:tabLst>
                <a:tab pos="901700" algn="l"/>
              </a:tabLst>
              <a:defRPr/>
            </a:pPr>
            <a:r>
              <a:rPr lang="zh-TW" altLang="en-US" sz="2600" b="1" u="sng">
                <a:solidFill>
                  <a:prstClr val="black"/>
                </a:solidFill>
                <a:latin typeface="微軟正黑體" panose="020B0604030504040204" pitchFamily="34" charset="-120"/>
                <a:ea typeface="微軟正黑體" panose="020B0604030504040204" pitchFamily="34" charset="-120"/>
              </a:rPr>
              <a:t>屬前項</a:t>
            </a:r>
            <a:r>
              <a:rPr lang="zh-TW" altLang="en-US" sz="2600" b="1" u="sng" smtClean="0">
                <a:solidFill>
                  <a:prstClr val="black"/>
                </a:solidFill>
                <a:latin typeface="微軟正黑體" panose="020B0604030504040204" pitchFamily="34" charset="-120"/>
                <a:ea typeface="微軟正黑體" panose="020B0604030504040204" pitchFamily="34" charset="-120"/>
              </a:rPr>
              <a:t>第</a:t>
            </a:r>
            <a:r>
              <a:rPr lang="en-US" altLang="zh-TW" sz="2600" b="1" u="sng" smtClean="0">
                <a:solidFill>
                  <a:prstClr val="black"/>
                </a:solidFill>
                <a:latin typeface="微軟正黑體" panose="020B0604030504040204" pitchFamily="34" charset="-120"/>
                <a:ea typeface="微軟正黑體" panose="020B0604030504040204" pitchFamily="34" charset="-120"/>
              </a:rPr>
              <a:t>4</a:t>
            </a:r>
            <a:r>
              <a:rPr lang="zh-TW" altLang="en-US" sz="2600" b="1" u="sng" smtClean="0">
                <a:solidFill>
                  <a:prstClr val="black"/>
                </a:solidFill>
                <a:latin typeface="微軟正黑體" panose="020B0604030504040204" pitchFamily="34" charset="-120"/>
                <a:ea typeface="微軟正黑體" panose="020B0604030504040204" pitchFamily="34" charset="-120"/>
              </a:rPr>
              <a:t>款</a:t>
            </a:r>
            <a:r>
              <a:rPr lang="zh-TW" altLang="en-US" sz="2600" b="1" u="sng">
                <a:solidFill>
                  <a:prstClr val="black"/>
                </a:solidFill>
                <a:latin typeface="微軟正黑體" panose="020B0604030504040204" pitchFamily="34" charset="-120"/>
                <a:ea typeface="微軟正黑體" panose="020B0604030504040204" pitchFamily="34" charset="-120"/>
              </a:rPr>
              <a:t>情形，而有增加經費之必要，其經機關綜合</a:t>
            </a:r>
            <a:r>
              <a:rPr lang="zh-TW" altLang="en-US" sz="2600" b="1" u="sng" smtClean="0">
                <a:solidFill>
                  <a:prstClr val="black"/>
                </a:solidFill>
                <a:latin typeface="微軟正黑體" panose="020B0604030504040204" pitchFamily="34" charset="-120"/>
                <a:ea typeface="微軟正黑體" panose="020B0604030504040204" pitchFamily="34" charset="-120"/>
              </a:rPr>
              <a:t>評估</a:t>
            </a:r>
            <a:r>
              <a:rPr lang="zh-TW" altLang="en-US" sz="2600" b="1" u="sng">
                <a:solidFill>
                  <a:prstClr val="black"/>
                </a:solidFill>
                <a:latin typeface="微軟正黑體" panose="020B0604030504040204" pitchFamily="34" charset="-120"/>
                <a:ea typeface="微軟正黑體" panose="020B0604030504040204" pitchFamily="34" charset="-120"/>
              </a:rPr>
              <a:t>其總體效益更有利於機關者，得不受前項但書</a:t>
            </a:r>
            <a:r>
              <a:rPr lang="zh-TW" altLang="en-US" sz="2600" b="1" u="sng" smtClean="0">
                <a:solidFill>
                  <a:prstClr val="black"/>
                </a:solidFill>
                <a:latin typeface="微軟正黑體" panose="020B0604030504040204" pitchFamily="34" charset="-120"/>
                <a:ea typeface="微軟正黑體" panose="020B0604030504040204" pitchFamily="34" charset="-120"/>
              </a:rPr>
              <a:t>限制。</a:t>
            </a:r>
            <a:r>
              <a:rPr lang="en-US" altLang="zh-TW" sz="2600" b="1" smtClean="0">
                <a:solidFill>
                  <a:srgbClr val="0000FF"/>
                </a:solidFill>
                <a:latin typeface="微軟正黑體" panose="020B0604030504040204" pitchFamily="34" charset="-120"/>
                <a:ea typeface="微軟正黑體" panose="020B0604030504040204" pitchFamily="34" charset="-120"/>
              </a:rPr>
              <a:t>(108.8.6</a:t>
            </a:r>
            <a:r>
              <a:rPr lang="zh-TW" altLang="en-US" sz="2600" b="1" smtClean="0">
                <a:solidFill>
                  <a:srgbClr val="0000FF"/>
                </a:solidFill>
                <a:latin typeface="微軟正黑體" panose="020B0604030504040204" pitchFamily="34" charset="-120"/>
                <a:ea typeface="微軟正黑體" panose="020B0604030504040204" pitchFamily="34" charset="-120"/>
              </a:rPr>
              <a:t>增訂</a:t>
            </a:r>
            <a:r>
              <a:rPr lang="en-US" altLang="zh-TW" sz="2600" b="1" smtClean="0">
                <a:solidFill>
                  <a:srgbClr val="0000FF"/>
                </a:solidFill>
                <a:latin typeface="微軟正黑體" panose="020B0604030504040204" pitchFamily="34" charset="-120"/>
                <a:ea typeface="微軟正黑體" panose="020B0604030504040204" pitchFamily="34" charset="-120"/>
              </a:rPr>
              <a:t>)</a:t>
            </a:r>
            <a:endParaRPr lang="zh-TW" altLang="en-US" sz="2600" b="1">
              <a:solidFill>
                <a:srgbClr val="0000FF"/>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5868144" y="192846"/>
            <a:ext cx="2880320" cy="787882"/>
          </a:xfrm>
          <a:prstGeom prst="horizontalScroll">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srgbClr val="0000FF"/>
                </a:solidFill>
                <a:latin typeface="微軟正黑體" panose="020B0604030504040204" pitchFamily="34" charset="-120"/>
                <a:cs typeface="Times New Roman" panose="02020603050405020304" pitchFamily="18" charset="0"/>
              </a:rPr>
              <a:t>採購契約要項</a:t>
            </a:r>
            <a:endParaRPr lang="zh-TW" altLang="en-US" sz="2800" b="1" dirty="0">
              <a:solidFill>
                <a:srgbClr val="0000FF"/>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282280558"/>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5A1C268-0465-4A70-8B18-E1EAFB9F6D16}" type="slidenum">
              <a:rPr lang="en-US" altLang="zh-TW" sz="1400" smtClean="0">
                <a:solidFill>
                  <a:srgbClr val="AD1F1F"/>
                </a:solidFill>
                <a:latin typeface="Times New Roman" panose="02020603050405020304" pitchFamily="18" charset="0"/>
              </a:rPr>
              <a:pPr>
                <a:spcBef>
                  <a:spcPct val="0"/>
                </a:spcBef>
                <a:buClrTx/>
                <a:buSzTx/>
                <a:buFontTx/>
                <a:buNone/>
                <a:defRPr/>
              </a:pPr>
              <a:t>176</a:t>
            </a:fld>
            <a:endParaRPr lang="en-US" altLang="zh-TW" sz="1400">
              <a:solidFill>
                <a:srgbClr val="AD1F1F"/>
              </a:solidFill>
              <a:latin typeface="Times New Roman" panose="02020603050405020304" pitchFamily="18" charset="0"/>
            </a:endParaRPr>
          </a:p>
        </p:txBody>
      </p:sp>
      <p:sp>
        <p:nvSpPr>
          <p:cNvPr id="4" name="Rectangle 1026">
            <a:extLst>
              <a:ext uri="{FF2B5EF4-FFF2-40B4-BE49-F238E27FC236}"/>
            </a:extLst>
          </p:cNvPr>
          <p:cNvSpPr txBox="1">
            <a:spLocks noChangeArrowheads="1"/>
          </p:cNvSpPr>
          <p:nvPr/>
        </p:nvSpPr>
        <p:spPr bwMode="auto">
          <a:xfrm>
            <a:off x="395288" y="260350"/>
            <a:ext cx="374466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smtClean="0">
                <a:solidFill>
                  <a:prstClr val="black"/>
                </a:solidFill>
                <a:latin typeface="微軟正黑體" panose="020B0604030504040204" pitchFamily="34" charset="-120"/>
              </a:rPr>
              <a:t>契約變更相關函釋</a:t>
            </a:r>
            <a:endParaRPr lang="en-US" altLang="zh-TW" sz="3200" dirty="0">
              <a:solidFill>
                <a:prstClr val="black"/>
              </a:solidFill>
              <a:latin typeface="微軟正黑體" panose="020B0604030504040204" pitchFamily="34" charset="-120"/>
            </a:endParaRPr>
          </a:p>
        </p:txBody>
      </p:sp>
      <p:sp>
        <p:nvSpPr>
          <p:cNvPr id="7" name="Rectangle 1027">
            <a:extLst>
              <a:ext uri="{FF2B5EF4-FFF2-40B4-BE49-F238E27FC236}"/>
            </a:extLst>
          </p:cNvPr>
          <p:cNvSpPr txBox="1">
            <a:spLocks noChangeArrowheads="1"/>
          </p:cNvSpPr>
          <p:nvPr/>
        </p:nvSpPr>
        <p:spPr bwMode="auto">
          <a:xfrm>
            <a:off x="395288" y="1124744"/>
            <a:ext cx="85153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buClr>
                <a:srgbClr val="0000FF"/>
              </a:buClr>
              <a:buSzPct val="75000"/>
              <a:buFont typeface="Wingdings 2" panose="05020102010507070707" pitchFamily="18" charset="2"/>
              <a:buNone/>
              <a:defRPr/>
            </a:pPr>
            <a:r>
              <a:rPr lang="en-US" altLang="zh-TW" sz="2800" b="1" smtClean="0">
                <a:solidFill>
                  <a:srgbClr val="0000FF"/>
                </a:solidFill>
                <a:latin typeface="微軟正黑體" panose="020B0604030504040204" pitchFamily="34" charset="-120"/>
                <a:cs typeface="Times New Roman" panose="02020603050405020304" pitchFamily="18" charset="0"/>
              </a:rPr>
              <a:t>89</a:t>
            </a:r>
            <a:r>
              <a:rPr lang="zh-TW" altLang="en-US" sz="2800" b="1" smtClean="0">
                <a:solidFill>
                  <a:srgbClr val="0000FF"/>
                </a:solidFill>
                <a:latin typeface="微軟正黑體" panose="020B0604030504040204" pitchFamily="34" charset="-120"/>
                <a:cs typeface="Times New Roman" panose="02020603050405020304" pitchFamily="18" charset="0"/>
              </a:rPr>
              <a:t>年</a:t>
            </a:r>
            <a:r>
              <a:rPr lang="en-US" altLang="zh-TW" sz="2800" b="1" smtClean="0">
                <a:solidFill>
                  <a:srgbClr val="0000FF"/>
                </a:solidFill>
                <a:latin typeface="微軟正黑體" panose="020B0604030504040204" pitchFamily="34" charset="-120"/>
                <a:cs typeface="Times New Roman" panose="02020603050405020304" pitchFamily="18" charset="0"/>
              </a:rPr>
              <a:t>11</a:t>
            </a:r>
            <a:r>
              <a:rPr lang="zh-TW" altLang="en-US" sz="2800" b="1" smtClean="0">
                <a:solidFill>
                  <a:srgbClr val="0000FF"/>
                </a:solidFill>
                <a:latin typeface="微軟正黑體" panose="020B0604030504040204" pitchFamily="34" charset="-120"/>
                <a:cs typeface="Times New Roman" panose="02020603050405020304" pitchFamily="18" charset="0"/>
              </a:rPr>
              <a:t>月</a:t>
            </a:r>
            <a:r>
              <a:rPr lang="en-US" altLang="zh-TW" sz="2800" b="1" smtClean="0">
                <a:solidFill>
                  <a:srgbClr val="0000FF"/>
                </a:solidFill>
                <a:latin typeface="微軟正黑體" panose="020B0604030504040204" pitchFamily="34" charset="-120"/>
                <a:cs typeface="Times New Roman" panose="02020603050405020304" pitchFamily="18" charset="0"/>
              </a:rPr>
              <a:t>7</a:t>
            </a:r>
            <a:r>
              <a:rPr lang="zh-TW" altLang="en-US" sz="2800" b="1" smtClean="0">
                <a:solidFill>
                  <a:srgbClr val="0000FF"/>
                </a:solidFill>
                <a:latin typeface="微軟正黑體" panose="020B0604030504040204" pitchFamily="34" charset="-120"/>
                <a:cs typeface="Times New Roman" panose="02020603050405020304" pitchFamily="18" charset="0"/>
              </a:rPr>
              <a:t>日</a:t>
            </a:r>
            <a:r>
              <a:rPr lang="en-US" altLang="zh-TW" sz="2800" b="1" smtClean="0">
                <a:solidFill>
                  <a:srgbClr val="0000FF"/>
                </a:solidFill>
                <a:latin typeface="微軟正黑體" panose="020B0604030504040204" pitchFamily="34" charset="-120"/>
                <a:cs typeface="Times New Roman" panose="02020603050405020304" pitchFamily="18" charset="0"/>
              </a:rPr>
              <a:t>(</a:t>
            </a:r>
            <a:r>
              <a:rPr lang="zh-TW" altLang="en-US" sz="2800" b="1" smtClean="0">
                <a:solidFill>
                  <a:srgbClr val="0000FF"/>
                </a:solidFill>
                <a:latin typeface="微軟正黑體" panose="020B0604030504040204" pitchFamily="34" charset="-120"/>
                <a:cs typeface="Times New Roman" panose="02020603050405020304" pitchFamily="18" charset="0"/>
              </a:rPr>
              <a:t>八九</a:t>
            </a:r>
            <a:r>
              <a:rPr lang="en-US" altLang="zh-TW" sz="2800" b="1" smtClean="0">
                <a:solidFill>
                  <a:srgbClr val="0000FF"/>
                </a:solidFill>
                <a:latin typeface="微軟正黑體" panose="020B0604030504040204" pitchFamily="34" charset="-120"/>
                <a:cs typeface="Times New Roman" panose="02020603050405020304" pitchFamily="18" charset="0"/>
              </a:rPr>
              <a:t>)</a:t>
            </a:r>
            <a:r>
              <a:rPr lang="zh-TW" altLang="en-US" sz="2800" b="1" smtClean="0">
                <a:solidFill>
                  <a:srgbClr val="0000FF"/>
                </a:solidFill>
                <a:latin typeface="微軟正黑體" panose="020B0604030504040204" pitchFamily="34" charset="-120"/>
                <a:cs typeface="Times New Roman" panose="02020603050405020304" pitchFamily="18" charset="0"/>
              </a:rPr>
              <a:t>工程</a:t>
            </a:r>
            <a:r>
              <a:rPr lang="zh-TW" altLang="en-US" sz="2800" b="1">
                <a:solidFill>
                  <a:srgbClr val="0000FF"/>
                </a:solidFill>
                <a:latin typeface="微軟正黑體" panose="020B0604030504040204" pitchFamily="34" charset="-120"/>
                <a:cs typeface="Times New Roman" panose="02020603050405020304" pitchFamily="18" charset="0"/>
              </a:rPr>
              <a:t>企字</a:t>
            </a:r>
            <a:r>
              <a:rPr lang="zh-TW" altLang="en-US" sz="2800" b="1" smtClean="0">
                <a:solidFill>
                  <a:srgbClr val="0000FF"/>
                </a:solidFill>
                <a:latin typeface="微軟正黑體" panose="020B0604030504040204" pitchFamily="34" charset="-120"/>
                <a:cs typeface="Times New Roman" panose="02020603050405020304" pitchFamily="18" charset="0"/>
              </a:rPr>
              <a:t>第</a:t>
            </a:r>
            <a:r>
              <a:rPr lang="en-US" altLang="zh-TW" sz="2800" b="1" smtClean="0">
                <a:solidFill>
                  <a:srgbClr val="0000FF"/>
                </a:solidFill>
                <a:latin typeface="微軟正黑體" panose="020B0604030504040204" pitchFamily="34" charset="-120"/>
                <a:cs typeface="Times New Roman" panose="02020603050405020304" pitchFamily="18" charset="0"/>
              </a:rPr>
              <a:t>89030669</a:t>
            </a:r>
            <a:r>
              <a:rPr lang="zh-TW" altLang="en-US" sz="2800" b="1" smtClean="0">
                <a:solidFill>
                  <a:srgbClr val="0000FF"/>
                </a:solidFill>
                <a:latin typeface="微軟正黑體" panose="020B0604030504040204" pitchFamily="34" charset="-120"/>
                <a:cs typeface="Times New Roman" panose="02020603050405020304" pitchFamily="18" charset="0"/>
              </a:rPr>
              <a:t>號函</a:t>
            </a:r>
            <a:endParaRPr lang="en-US" altLang="zh-TW" sz="2800" b="1" smtClean="0">
              <a:solidFill>
                <a:srgbClr val="0000FF"/>
              </a:solidFill>
              <a:latin typeface="微軟正黑體" panose="020B0604030504040204" pitchFamily="34" charset="-120"/>
            </a:endParaRPr>
          </a:p>
          <a:p>
            <a:pPr marL="568325" algn="just" eaLnBrk="1" hangingPunct="1">
              <a:buClr>
                <a:srgbClr val="000066"/>
              </a:buClr>
              <a:buSzPct val="75000"/>
              <a:buFont typeface="Wingdings" panose="05000000000000000000" pitchFamily="2" charset="2"/>
              <a:buChar char="n"/>
              <a:defRPr/>
            </a:pPr>
            <a:r>
              <a:rPr lang="zh-TW" altLang="en-US" sz="2800" b="1">
                <a:solidFill>
                  <a:srgbClr val="006600"/>
                </a:solidFill>
                <a:latin typeface="微軟正黑體" panose="020B0604030504040204" pitchFamily="34" charset="-120"/>
                <a:cs typeface="Times New Roman" panose="02020603050405020304" pitchFamily="18" charset="0"/>
              </a:rPr>
              <a:t>有關「採購契約變更或加減價核准監辦備查規定一覽表」之「核准規定」欄，係指機關辦理契約變更或加減價之核准權責規定，其核准與否應考量契約變更、加減價及採限制性招標辦理之適法性及妥適性。</a:t>
            </a:r>
            <a:endParaRPr kumimoji="0" lang="en-US" altLang="zh-TW" sz="2800" b="1" dirty="0">
              <a:solidFill>
                <a:srgbClr val="000099"/>
              </a:solidFill>
              <a:latin typeface="微軟正黑體" panose="020B0604030504040204" pitchFamily="34" charset="-120"/>
              <a:cs typeface="Times New Roman" panose="02020603050405020304" pitchFamily="18" charset="0"/>
            </a:endParaRPr>
          </a:p>
        </p:txBody>
      </p:sp>
      <p:sp>
        <p:nvSpPr>
          <p:cNvPr id="8" name="Rectangle 1027">
            <a:extLst>
              <a:ext uri="{FF2B5EF4-FFF2-40B4-BE49-F238E27FC236}"/>
            </a:extLst>
          </p:cNvPr>
          <p:cNvSpPr txBox="1">
            <a:spLocks noChangeArrowheads="1"/>
          </p:cNvSpPr>
          <p:nvPr/>
        </p:nvSpPr>
        <p:spPr bwMode="auto">
          <a:xfrm>
            <a:off x="395288" y="4005064"/>
            <a:ext cx="851535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buClr>
                <a:srgbClr val="0000FF"/>
              </a:buClr>
              <a:buSzPct val="75000"/>
              <a:buFont typeface="Wingdings 2" panose="05020102010507070707" pitchFamily="18" charset="2"/>
              <a:buNone/>
              <a:defRPr/>
            </a:pPr>
            <a:r>
              <a:rPr lang="en-US" altLang="zh-TW" sz="2800" b="1" smtClean="0">
                <a:solidFill>
                  <a:srgbClr val="0000FF"/>
                </a:solidFill>
                <a:latin typeface="微軟正黑體" panose="020B0604030504040204" pitchFamily="34" charset="-120"/>
                <a:cs typeface="Times New Roman" panose="02020603050405020304" pitchFamily="18" charset="0"/>
              </a:rPr>
              <a:t>89</a:t>
            </a:r>
            <a:r>
              <a:rPr lang="zh-TW" altLang="en-US" sz="2800" b="1" smtClean="0">
                <a:solidFill>
                  <a:srgbClr val="0000FF"/>
                </a:solidFill>
                <a:latin typeface="微軟正黑體" panose="020B0604030504040204" pitchFamily="34" charset="-120"/>
                <a:cs typeface="Times New Roman" panose="02020603050405020304" pitchFamily="18" charset="0"/>
              </a:rPr>
              <a:t>年</a:t>
            </a:r>
            <a:r>
              <a:rPr lang="en-US" altLang="zh-TW" sz="2800" b="1" smtClean="0">
                <a:solidFill>
                  <a:srgbClr val="0000FF"/>
                </a:solidFill>
                <a:latin typeface="微軟正黑體" panose="020B0604030504040204" pitchFamily="34" charset="-120"/>
                <a:cs typeface="Times New Roman" panose="02020603050405020304" pitchFamily="18" charset="0"/>
              </a:rPr>
              <a:t>7</a:t>
            </a:r>
            <a:r>
              <a:rPr lang="zh-TW" altLang="en-US" sz="2800" b="1" smtClean="0">
                <a:solidFill>
                  <a:srgbClr val="0000FF"/>
                </a:solidFill>
                <a:latin typeface="微軟正黑體" panose="020B0604030504040204" pitchFamily="34" charset="-120"/>
                <a:cs typeface="Times New Roman" panose="02020603050405020304" pitchFamily="18" charset="0"/>
              </a:rPr>
              <a:t>月</a:t>
            </a:r>
            <a:r>
              <a:rPr lang="en-US" altLang="zh-TW" sz="2800" b="1" smtClean="0">
                <a:solidFill>
                  <a:srgbClr val="0000FF"/>
                </a:solidFill>
                <a:latin typeface="微軟正黑體" panose="020B0604030504040204" pitchFamily="34" charset="-120"/>
                <a:cs typeface="Times New Roman" panose="02020603050405020304" pitchFamily="18" charset="0"/>
              </a:rPr>
              <a:t>7</a:t>
            </a:r>
            <a:r>
              <a:rPr lang="zh-TW" altLang="en-US" sz="2800" b="1" smtClean="0">
                <a:solidFill>
                  <a:srgbClr val="0000FF"/>
                </a:solidFill>
                <a:latin typeface="微軟正黑體" panose="020B0604030504040204" pitchFamily="34" charset="-120"/>
                <a:cs typeface="Times New Roman" panose="02020603050405020304" pitchFamily="18" charset="0"/>
              </a:rPr>
              <a:t>日</a:t>
            </a:r>
            <a:r>
              <a:rPr lang="en-US" altLang="zh-TW" sz="2800" b="1" smtClean="0">
                <a:solidFill>
                  <a:srgbClr val="0000FF"/>
                </a:solidFill>
                <a:latin typeface="微軟正黑體" panose="020B0604030504040204" pitchFamily="34" charset="-120"/>
                <a:cs typeface="Times New Roman" panose="02020603050405020304" pitchFamily="18" charset="0"/>
              </a:rPr>
              <a:t>(</a:t>
            </a:r>
            <a:r>
              <a:rPr lang="zh-TW" altLang="en-US" sz="2800" b="1" smtClean="0">
                <a:solidFill>
                  <a:srgbClr val="0000FF"/>
                </a:solidFill>
                <a:latin typeface="微軟正黑體" panose="020B0604030504040204" pitchFamily="34" charset="-120"/>
                <a:cs typeface="Times New Roman" panose="02020603050405020304" pitchFamily="18" charset="0"/>
              </a:rPr>
              <a:t>八九</a:t>
            </a:r>
            <a:r>
              <a:rPr lang="en-US" altLang="zh-TW" sz="2800" b="1" smtClean="0">
                <a:solidFill>
                  <a:srgbClr val="0000FF"/>
                </a:solidFill>
                <a:latin typeface="微軟正黑體" panose="020B0604030504040204" pitchFamily="34" charset="-120"/>
                <a:cs typeface="Times New Roman" panose="02020603050405020304" pitchFamily="18" charset="0"/>
              </a:rPr>
              <a:t>)</a:t>
            </a:r>
            <a:r>
              <a:rPr lang="zh-TW" altLang="en-US" sz="2800" b="1" smtClean="0">
                <a:solidFill>
                  <a:srgbClr val="0000FF"/>
                </a:solidFill>
                <a:latin typeface="微軟正黑體" panose="020B0604030504040204" pitchFamily="34" charset="-120"/>
                <a:cs typeface="Times New Roman" panose="02020603050405020304" pitchFamily="18" charset="0"/>
              </a:rPr>
              <a:t>工程</a:t>
            </a:r>
            <a:r>
              <a:rPr lang="zh-TW" altLang="en-US" sz="2800" b="1">
                <a:solidFill>
                  <a:srgbClr val="0000FF"/>
                </a:solidFill>
                <a:latin typeface="微軟正黑體" panose="020B0604030504040204" pitchFamily="34" charset="-120"/>
                <a:cs typeface="Times New Roman" panose="02020603050405020304" pitchFamily="18" charset="0"/>
              </a:rPr>
              <a:t>企字</a:t>
            </a:r>
            <a:r>
              <a:rPr lang="zh-TW" altLang="en-US" sz="2800" b="1" smtClean="0">
                <a:solidFill>
                  <a:srgbClr val="0000FF"/>
                </a:solidFill>
                <a:latin typeface="微軟正黑體" panose="020B0604030504040204" pitchFamily="34" charset="-120"/>
                <a:cs typeface="Times New Roman" panose="02020603050405020304" pitchFamily="18" charset="0"/>
              </a:rPr>
              <a:t>第</a:t>
            </a:r>
            <a:r>
              <a:rPr lang="en-US" altLang="zh-TW" sz="2800" b="1" smtClean="0">
                <a:solidFill>
                  <a:srgbClr val="0000FF"/>
                </a:solidFill>
                <a:latin typeface="微軟正黑體" panose="020B0604030504040204" pitchFamily="34" charset="-120"/>
                <a:cs typeface="Times New Roman" panose="02020603050405020304" pitchFamily="18" charset="0"/>
              </a:rPr>
              <a:t>89018990</a:t>
            </a:r>
            <a:r>
              <a:rPr lang="zh-TW" altLang="en-US" sz="2800" b="1" smtClean="0">
                <a:solidFill>
                  <a:srgbClr val="0000FF"/>
                </a:solidFill>
                <a:latin typeface="微軟正黑體" panose="020B0604030504040204" pitchFamily="34" charset="-120"/>
                <a:cs typeface="Times New Roman" panose="02020603050405020304" pitchFamily="18" charset="0"/>
              </a:rPr>
              <a:t>號函</a:t>
            </a:r>
            <a:endParaRPr lang="en-US" altLang="zh-TW" sz="2800" b="1" smtClean="0">
              <a:solidFill>
                <a:srgbClr val="0000FF"/>
              </a:solidFill>
              <a:latin typeface="微軟正黑體" panose="020B0604030504040204" pitchFamily="34" charset="-120"/>
            </a:endParaRPr>
          </a:p>
          <a:p>
            <a:pPr marL="568325" algn="just" eaLnBrk="1" hangingPunct="1">
              <a:buClr>
                <a:srgbClr val="000066"/>
              </a:buClr>
              <a:buSzPct val="75000"/>
              <a:buFont typeface="Wingdings" panose="05000000000000000000" pitchFamily="2" charset="2"/>
              <a:buChar char="n"/>
              <a:defRPr/>
            </a:pPr>
            <a:r>
              <a:rPr lang="zh-TW" altLang="en-US" sz="2800" b="1">
                <a:solidFill>
                  <a:srgbClr val="006600"/>
                </a:solidFill>
                <a:latin typeface="微軟正黑體" panose="020B0604030504040204" pitchFamily="34" charset="-120"/>
                <a:cs typeface="Times New Roman" panose="02020603050405020304" pitchFamily="18" charset="0"/>
              </a:rPr>
              <a:t>機關辦理採購，其決標金額依政府採購法</a:t>
            </a:r>
            <a:r>
              <a:rPr lang="zh-TW" altLang="en-US" sz="2800" b="1" smtClean="0">
                <a:solidFill>
                  <a:srgbClr val="006600"/>
                </a:solidFill>
                <a:latin typeface="微軟正黑體" panose="020B0604030504040204" pitchFamily="34" charset="-120"/>
                <a:cs typeface="Times New Roman" panose="02020603050405020304" pitchFamily="18" charset="0"/>
              </a:rPr>
              <a:t>第</a:t>
            </a:r>
            <a:r>
              <a:rPr lang="en-US" altLang="zh-TW" sz="2800" b="1" smtClean="0">
                <a:solidFill>
                  <a:srgbClr val="006600"/>
                </a:solidFill>
                <a:latin typeface="微軟正黑體" panose="020B0604030504040204" pitchFamily="34" charset="-120"/>
                <a:cs typeface="Times New Roman" panose="02020603050405020304" pitchFamily="18" charset="0"/>
              </a:rPr>
              <a:t>61</a:t>
            </a:r>
            <a:r>
              <a:rPr lang="zh-TW" altLang="en-US" sz="2800" b="1" smtClean="0">
                <a:solidFill>
                  <a:srgbClr val="006600"/>
                </a:solidFill>
                <a:latin typeface="微軟正黑體" panose="020B0604030504040204" pitchFamily="34" charset="-120"/>
                <a:cs typeface="Times New Roman" panose="02020603050405020304" pitchFamily="18" charset="0"/>
              </a:rPr>
              <a:t>條</a:t>
            </a:r>
            <a:r>
              <a:rPr lang="en-US" altLang="zh-TW" sz="2800" b="1">
                <a:solidFill>
                  <a:srgbClr val="006600"/>
                </a:solidFill>
                <a:latin typeface="微軟正黑體" panose="020B0604030504040204" pitchFamily="34" charset="-120"/>
                <a:cs typeface="Times New Roman" panose="02020603050405020304" pitchFamily="18" charset="0"/>
              </a:rPr>
              <a:t>(</a:t>
            </a:r>
            <a:r>
              <a:rPr lang="zh-TW" altLang="en-US" sz="2800" b="1">
                <a:solidFill>
                  <a:srgbClr val="006600"/>
                </a:solidFill>
                <a:latin typeface="微軟正黑體" panose="020B0604030504040204" pitchFamily="34" charset="-120"/>
                <a:cs typeface="Times New Roman" panose="02020603050405020304" pitchFamily="18" charset="0"/>
              </a:rPr>
              <a:t>於政府採購公報刊登決標公告</a:t>
            </a:r>
            <a:r>
              <a:rPr lang="en-US" altLang="zh-TW" sz="2800" b="1">
                <a:solidFill>
                  <a:srgbClr val="006600"/>
                </a:solidFill>
                <a:latin typeface="微軟正黑體" panose="020B0604030504040204" pitchFamily="34" charset="-120"/>
                <a:cs typeface="Times New Roman" panose="02020603050405020304" pitchFamily="18" charset="0"/>
              </a:rPr>
              <a:t>)</a:t>
            </a:r>
            <a:r>
              <a:rPr lang="zh-TW" altLang="en-US" sz="2800" b="1">
                <a:solidFill>
                  <a:srgbClr val="006600"/>
                </a:solidFill>
                <a:latin typeface="微軟正黑體" panose="020B0604030504040204" pitchFamily="34" charset="-120"/>
                <a:cs typeface="Times New Roman" panose="02020603050405020304" pitchFamily="18" charset="0"/>
              </a:rPr>
              <a:t>或</a:t>
            </a:r>
            <a:r>
              <a:rPr lang="zh-TW" altLang="en-US" sz="2800" b="1" smtClean="0">
                <a:solidFill>
                  <a:srgbClr val="006600"/>
                </a:solidFill>
                <a:latin typeface="微軟正黑體" panose="020B0604030504040204" pitchFamily="34" charset="-120"/>
                <a:cs typeface="Times New Roman" panose="02020603050405020304" pitchFamily="18" charset="0"/>
              </a:rPr>
              <a:t>第</a:t>
            </a:r>
            <a:r>
              <a:rPr lang="en-US" altLang="zh-TW" sz="2800" b="1" smtClean="0">
                <a:solidFill>
                  <a:srgbClr val="006600"/>
                </a:solidFill>
                <a:latin typeface="微軟正黑體" panose="020B0604030504040204" pitchFamily="34" charset="-120"/>
                <a:cs typeface="Times New Roman" panose="02020603050405020304" pitchFamily="18" charset="0"/>
              </a:rPr>
              <a:t>62</a:t>
            </a:r>
            <a:r>
              <a:rPr lang="zh-TW" altLang="en-US" sz="2800" b="1" smtClean="0">
                <a:solidFill>
                  <a:srgbClr val="006600"/>
                </a:solidFill>
                <a:latin typeface="微軟正黑體" panose="020B0604030504040204" pitchFamily="34" charset="-120"/>
                <a:cs typeface="Times New Roman" panose="02020603050405020304" pitchFamily="18" charset="0"/>
              </a:rPr>
              <a:t>條</a:t>
            </a:r>
            <a:r>
              <a:rPr lang="en-US" altLang="zh-TW" sz="2800" b="1">
                <a:solidFill>
                  <a:srgbClr val="006600"/>
                </a:solidFill>
                <a:latin typeface="微軟正黑體" panose="020B0604030504040204" pitchFamily="34" charset="-120"/>
                <a:cs typeface="Times New Roman" panose="02020603050405020304" pitchFamily="18" charset="0"/>
              </a:rPr>
              <a:t>(</a:t>
            </a:r>
            <a:r>
              <a:rPr lang="zh-TW" altLang="en-US" sz="2800" b="1">
                <a:solidFill>
                  <a:srgbClr val="006600"/>
                </a:solidFill>
                <a:latin typeface="微軟正黑體" panose="020B0604030504040204" pitchFamily="34" charset="-120"/>
                <a:cs typeface="Times New Roman" panose="02020603050405020304" pitchFamily="18" charset="0"/>
              </a:rPr>
              <a:t>定期彙送決標資料</a:t>
            </a:r>
            <a:r>
              <a:rPr lang="en-US" altLang="zh-TW" sz="2800" b="1">
                <a:solidFill>
                  <a:srgbClr val="006600"/>
                </a:solidFill>
                <a:latin typeface="微軟正黑體" panose="020B0604030504040204" pitchFamily="34" charset="-120"/>
                <a:cs typeface="Times New Roman" panose="02020603050405020304" pitchFamily="18" charset="0"/>
              </a:rPr>
              <a:t>)</a:t>
            </a:r>
            <a:r>
              <a:rPr lang="zh-TW" altLang="en-US" sz="2800" b="1">
                <a:solidFill>
                  <a:srgbClr val="006600"/>
                </a:solidFill>
                <a:latin typeface="微軟正黑體" panose="020B0604030504040204" pitchFamily="34" charset="-120"/>
                <a:cs typeface="Times New Roman" panose="02020603050405020304" pitchFamily="18" charset="0"/>
              </a:rPr>
              <a:t>規定傳輸至本會資料庫後，如有契約變更或加減價之情形，致原決標金額增加者，該增加之金額，亦應依上揭規定辦理公告、彙送。</a:t>
            </a:r>
            <a:endParaRPr kumimoji="0" lang="en-US" altLang="zh-TW" sz="2800" b="1" dirty="0">
              <a:solidFill>
                <a:srgbClr val="000099"/>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189209464"/>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177</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107504" y="1124744"/>
            <a:ext cx="5544616" cy="412155"/>
          </a:xfrm>
          <a:prstGeom prst="rect">
            <a:avLst/>
          </a:prstGeom>
          <a:noFill/>
          <a:ln w="9525">
            <a:noFill/>
            <a:miter lim="800000"/>
            <a:headEnd/>
            <a:tailEnd/>
          </a:ln>
          <a:effectLst/>
        </p:spPr>
        <p:txBody>
          <a:bodyPr/>
          <a:lstStyle/>
          <a:p>
            <a:pPr algn="just" eaLnBrk="1" hangingPunct="1">
              <a:lnSpc>
                <a:spcPts val="3000"/>
              </a:lnSpc>
              <a:spcBef>
                <a:spcPts val="0"/>
              </a:spcBef>
              <a:buClr>
                <a:prstClr val="black"/>
              </a:buClr>
              <a:buSzPct val="75000"/>
              <a:defRPr/>
            </a:pPr>
            <a:r>
              <a:rPr lang="en-US" altLang="zh-TW" b="1" spc="-100">
                <a:solidFill>
                  <a:srgbClr val="0000FF"/>
                </a:solidFill>
                <a:latin typeface="微軟正黑體" panose="020B0604030504040204" pitchFamily="34" charset="-120"/>
                <a:ea typeface="微軟正黑體" panose="020B0604030504040204" pitchFamily="34" charset="-120"/>
              </a:rPr>
              <a:t>91</a:t>
            </a:r>
            <a:r>
              <a:rPr lang="zh-TW" altLang="en-US" b="1" spc="-100">
                <a:solidFill>
                  <a:srgbClr val="0000FF"/>
                </a:solidFill>
                <a:latin typeface="微軟正黑體" panose="020B0604030504040204" pitchFamily="34" charset="-120"/>
                <a:ea typeface="微軟正黑體" panose="020B0604030504040204" pitchFamily="34" charset="-120"/>
              </a:rPr>
              <a:t>年</a:t>
            </a:r>
            <a:r>
              <a:rPr lang="en-US" altLang="zh-TW" b="1" spc="-100">
                <a:solidFill>
                  <a:srgbClr val="0000FF"/>
                </a:solidFill>
                <a:latin typeface="微軟正黑體" panose="020B0604030504040204" pitchFamily="34" charset="-120"/>
                <a:ea typeface="微軟正黑體" panose="020B0604030504040204" pitchFamily="34" charset="-120"/>
              </a:rPr>
              <a:t>3</a:t>
            </a:r>
            <a:r>
              <a:rPr lang="zh-TW" altLang="en-US" b="1" spc="-100">
                <a:solidFill>
                  <a:srgbClr val="0000FF"/>
                </a:solidFill>
                <a:latin typeface="微軟正黑體" panose="020B0604030504040204" pitchFamily="34" charset="-120"/>
                <a:ea typeface="微軟正黑體" panose="020B0604030504040204" pitchFamily="34" charset="-120"/>
              </a:rPr>
              <a:t>月</a:t>
            </a:r>
            <a:r>
              <a:rPr lang="en-US" altLang="zh-TW" b="1" spc="-100">
                <a:solidFill>
                  <a:srgbClr val="0000FF"/>
                </a:solidFill>
                <a:latin typeface="微軟正黑體" panose="020B0604030504040204" pitchFamily="34" charset="-120"/>
                <a:ea typeface="微軟正黑體" panose="020B0604030504040204" pitchFamily="34" charset="-120"/>
              </a:rPr>
              <a:t>29</a:t>
            </a:r>
            <a:r>
              <a:rPr lang="zh-TW" altLang="en-US" b="1" spc="-100">
                <a:solidFill>
                  <a:srgbClr val="0000FF"/>
                </a:solidFill>
                <a:latin typeface="微軟正黑體" panose="020B0604030504040204" pitchFamily="34" charset="-120"/>
                <a:ea typeface="微軟正黑體" panose="020B0604030504040204" pitchFamily="34" charset="-120"/>
              </a:rPr>
              <a:t>日工程企字第</a:t>
            </a:r>
            <a:r>
              <a:rPr lang="en-US" altLang="zh-TW" b="1" spc="-100">
                <a:solidFill>
                  <a:srgbClr val="0000FF"/>
                </a:solidFill>
                <a:latin typeface="微軟正黑體" panose="020B0604030504040204" pitchFamily="34" charset="-120"/>
                <a:ea typeface="微軟正黑體" panose="020B0604030504040204" pitchFamily="34" charset="-120"/>
              </a:rPr>
              <a:t>91012359</a:t>
            </a:r>
            <a:r>
              <a:rPr lang="zh-TW" altLang="en-US" b="1" spc="-100">
                <a:solidFill>
                  <a:srgbClr val="0000FF"/>
                </a:solidFill>
                <a:latin typeface="微軟正黑體" panose="020B0604030504040204" pitchFamily="34" charset="-120"/>
                <a:ea typeface="微軟正黑體" panose="020B0604030504040204" pitchFamily="34" charset="-120"/>
              </a:rPr>
              <a:t>號令</a:t>
            </a:r>
            <a:r>
              <a:rPr lang="zh-TW" altLang="en-US" b="1" spc="-100" smtClean="0">
                <a:solidFill>
                  <a:srgbClr val="0000FF"/>
                </a:solidFill>
                <a:latin typeface="微軟正黑體" panose="020B0604030504040204" pitchFamily="34" charset="-120"/>
                <a:ea typeface="微軟正黑體" panose="020B0604030504040204" pitchFamily="34" charset="-120"/>
              </a:rPr>
              <a:t>修正</a:t>
            </a:r>
            <a:endParaRPr lang="zh-TW" altLang="en-US" sz="2800" b="1" spc="-100">
              <a:solidFill>
                <a:srgbClr val="0000FF"/>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380728" y="188640"/>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graphicFrame>
        <p:nvGraphicFramePr>
          <p:cNvPr id="2" name="表格 1"/>
          <p:cNvGraphicFramePr>
            <a:graphicFrameLocks noGrp="1"/>
          </p:cNvGraphicFramePr>
          <p:nvPr>
            <p:extLst/>
          </p:nvPr>
        </p:nvGraphicFramePr>
        <p:xfrm>
          <a:off x="179512" y="1599724"/>
          <a:ext cx="8812088" cy="5142318"/>
        </p:xfrm>
        <a:graphic>
          <a:graphicData uri="http://schemas.openxmlformats.org/drawingml/2006/table">
            <a:tbl>
              <a:tblPr/>
              <a:tblGrid>
                <a:gridCol w="367871"/>
                <a:gridCol w="2694919"/>
                <a:gridCol w="1912930"/>
                <a:gridCol w="1360984"/>
                <a:gridCol w="2475384"/>
              </a:tblGrid>
              <a:tr h="429349">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項次</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契約變更或加減價情形</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核准規定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監辦規定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備查規定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284139">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一</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辦理契約變更，不論原契約金額大小，其變更部分之</a:t>
                      </a:r>
                      <a:r>
                        <a:rPr lang="zh-TW" sz="1900" b="1" u="sng" kern="150">
                          <a:solidFill>
                            <a:srgbClr val="800000"/>
                          </a:solidFill>
                          <a:effectLst/>
                          <a:latin typeface="微軟正黑體" panose="020B0604030504040204" pitchFamily="34" charset="-120"/>
                          <a:ea typeface="微軟正黑體" panose="020B0604030504040204" pitchFamily="34" charset="-120"/>
                        </a:rPr>
                        <a:t>累計</a:t>
                      </a:r>
                      <a:r>
                        <a:rPr lang="zh-TW" sz="1900" b="1" kern="150">
                          <a:solidFill>
                            <a:srgbClr val="006600"/>
                          </a:solidFill>
                          <a:effectLst/>
                          <a:latin typeface="微軟正黑體" panose="020B0604030504040204" pitchFamily="34" charset="-120"/>
                          <a:ea typeface="微軟正黑體" panose="020B0604030504040204" pitchFamily="34" charset="-120"/>
                        </a:rPr>
                        <a:t>金額</a:t>
                      </a:r>
                      <a:r>
                        <a:rPr lang="zh-TW" sz="1900" b="1" u="sng" kern="150">
                          <a:solidFill>
                            <a:srgbClr val="800000"/>
                          </a:solidFill>
                          <a:effectLst/>
                          <a:latin typeface="微軟正黑體" panose="020B0604030504040204" pitchFamily="34" charset="-120"/>
                          <a:ea typeface="微軟正黑體" panose="020B0604030504040204" pitchFamily="34" charset="-120"/>
                        </a:rPr>
                        <a:t>未達公告金額</a:t>
                      </a:r>
                      <a:r>
                        <a:rPr lang="zh-TW" sz="1900" b="1" kern="150">
                          <a:solidFill>
                            <a:srgbClr val="006600"/>
                          </a:solidFill>
                          <a:effectLst/>
                          <a:latin typeface="微軟正黑體" panose="020B0604030504040204" pitchFamily="34" charset="-120"/>
                          <a:ea typeface="微軟正黑體" panose="020B0604030504040204" pitchFamily="34" charset="-120"/>
                        </a:rPr>
                        <a:t>。</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304800" indent="-304800"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一、適用未達公告金額採購招標辦法之核准規定。</a:t>
                      </a:r>
                    </a:p>
                    <a:p>
                      <a:pPr marL="304800" indent="-304800"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二、</a:t>
                      </a:r>
                      <a:r>
                        <a:rPr lang="zh-TW" sz="1900" b="1" kern="150" smtClean="0">
                          <a:solidFill>
                            <a:srgbClr val="006600"/>
                          </a:solidFill>
                          <a:effectLst/>
                          <a:latin typeface="微軟正黑體" panose="020B0604030504040204" pitchFamily="34" charset="-120"/>
                          <a:ea typeface="微軟正黑體" panose="020B0604030504040204" pitchFamily="34" charset="-120"/>
                        </a:rPr>
                        <a:t>有採購法第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72</a:t>
                      </a:r>
                      <a:r>
                        <a:rPr 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a:t>
                      </a:r>
                      <a:r>
                        <a:rPr lang="zh-TW" sz="1900" b="1" kern="150" smtClean="0">
                          <a:solidFill>
                            <a:srgbClr val="006600"/>
                          </a:solidFill>
                          <a:effectLst/>
                          <a:latin typeface="微軟正黑體" panose="020B0604030504040204" pitchFamily="34" charset="-120"/>
                          <a:ea typeface="微軟正黑體" panose="020B0604030504040204" pitchFamily="34" charset="-120"/>
                        </a:rPr>
                        <a:t>項</a:t>
                      </a:r>
                      <a:r>
                        <a:rPr lang="zh-TW" sz="1900" b="1" kern="150">
                          <a:solidFill>
                            <a:srgbClr val="006600"/>
                          </a:solidFill>
                          <a:effectLst/>
                          <a:latin typeface="微軟正黑體" panose="020B0604030504040204" pitchFamily="34" charset="-120"/>
                          <a:ea typeface="微軟正黑體" panose="020B0604030504040204" pitchFamily="34" charset="-120"/>
                        </a:rPr>
                        <a:t>減價收受之情形</a:t>
                      </a:r>
                      <a:r>
                        <a:rPr lang="zh-TW" sz="1900" b="1" kern="150" smtClean="0">
                          <a:solidFill>
                            <a:srgbClr val="006600"/>
                          </a:solidFill>
                          <a:effectLst/>
                          <a:latin typeface="微軟正黑體" panose="020B0604030504040204" pitchFamily="34" charset="-120"/>
                          <a:ea typeface="微軟正黑體" panose="020B0604030504040204" pitchFamily="34" charset="-120"/>
                        </a:rPr>
                        <a:t>者從</a:t>
                      </a:r>
                      <a:r>
                        <a:rPr lang="zh-TW" sz="1900" b="1" kern="150">
                          <a:solidFill>
                            <a:srgbClr val="006600"/>
                          </a:solidFill>
                          <a:effectLst/>
                          <a:latin typeface="微軟正黑體" panose="020B0604030504040204" pitchFamily="34" charset="-120"/>
                          <a:ea typeface="微軟正黑體" panose="020B0604030504040204" pitchFamily="34" charset="-120"/>
                        </a:rPr>
                        <a:t>其規定。</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採購法</a:t>
                      </a:r>
                      <a:r>
                        <a:rPr lang="zh-TW" sz="1900" b="1" kern="150" smtClean="0">
                          <a:solidFill>
                            <a:srgbClr val="006600"/>
                          </a:solidFill>
                          <a:effectLst/>
                          <a:latin typeface="微軟正黑體" panose="020B0604030504040204" pitchFamily="34" charset="-120"/>
                          <a:ea typeface="微軟正黑體" panose="020B0604030504040204" pitchFamily="34" charset="-120"/>
                        </a:rPr>
                        <a:t>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13</a:t>
                      </a:r>
                      <a:r>
                        <a:rPr 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a:t>
                      </a:r>
                      <a:r>
                        <a:rPr lang="zh-TW" sz="1900" b="1" kern="150" smtClean="0">
                          <a:solidFill>
                            <a:srgbClr val="006600"/>
                          </a:solidFill>
                          <a:effectLst/>
                          <a:latin typeface="微軟正黑體" panose="020B0604030504040204" pitchFamily="34" charset="-120"/>
                          <a:ea typeface="微軟正黑體" panose="020B0604030504040204" pitchFamily="34" charset="-120"/>
                        </a:rPr>
                        <a:t>項</a:t>
                      </a:r>
                      <a:r>
                        <a:rPr lang="zh-TW" sz="1900" b="1" kern="150">
                          <a:solidFill>
                            <a:srgbClr val="006600"/>
                          </a:solidFill>
                          <a:effectLst/>
                          <a:latin typeface="微軟正黑體" panose="020B0604030504040204" pitchFamily="34" charset="-120"/>
                          <a:ea typeface="微軟正黑體" panose="020B0604030504040204" pitchFamily="34" charset="-120"/>
                        </a:rPr>
                        <a:t>監辦規定。</a:t>
                      </a:r>
                    </a:p>
                    <a:p>
                      <a:pPr algn="just">
                        <a:lnSpc>
                          <a:spcPts val="2200"/>
                        </a:lnSpc>
                        <a:spcAft>
                          <a:spcPts val="0"/>
                        </a:spcAft>
                      </a:pPr>
                      <a:r>
                        <a:rPr lang="en-US" sz="1900" b="1" kern="150">
                          <a:solidFill>
                            <a:srgbClr val="006600"/>
                          </a:solidFill>
                          <a:effectLst/>
                          <a:latin typeface="微軟正黑體" panose="020B0604030504040204" pitchFamily="34" charset="-120"/>
                          <a:ea typeface="微軟正黑體" panose="020B0604030504040204" pitchFamily="34" charset="-120"/>
                        </a:rPr>
                        <a:t> </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查核金額以上之採購，補具辦理結果之相關文件送上級機關備查。上級機關得決定免送</a:t>
                      </a:r>
                      <a:r>
                        <a:rPr lang="zh-TW" sz="1900" b="1" kern="150" smtClean="0">
                          <a:solidFill>
                            <a:srgbClr val="006600"/>
                          </a:solidFill>
                          <a:effectLst/>
                          <a:latin typeface="微軟正黑體" panose="020B0604030504040204" pitchFamily="34" charset="-120"/>
                          <a:ea typeface="微軟正黑體" panose="020B0604030504040204" pitchFamily="34" charset="-120"/>
                        </a:rPr>
                        <a:t>備查契約</a:t>
                      </a:r>
                      <a:r>
                        <a:rPr lang="zh-TW" sz="1900" b="1" kern="150">
                          <a:solidFill>
                            <a:srgbClr val="006600"/>
                          </a:solidFill>
                          <a:effectLst/>
                          <a:latin typeface="微軟正黑體" panose="020B0604030504040204" pitchFamily="34" charset="-120"/>
                          <a:ea typeface="微軟正黑體" panose="020B0604030504040204" pitchFamily="34" charset="-120"/>
                        </a:rPr>
                        <a:t>價金變更後屬查核金額以上之採購者，除本表第四項之情形外，亦同。</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r h="2284139">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二</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辦理契約變更，其變更部分之</a:t>
                      </a:r>
                      <a:r>
                        <a:rPr lang="zh-TW" sz="1900" b="1" u="sng" kern="150">
                          <a:solidFill>
                            <a:srgbClr val="800000"/>
                          </a:solidFill>
                          <a:effectLst/>
                          <a:latin typeface="微軟正黑體" panose="020B0604030504040204" pitchFamily="34" charset="-120"/>
                          <a:ea typeface="微軟正黑體" panose="020B0604030504040204" pitchFamily="34" charset="-120"/>
                        </a:rPr>
                        <a:t>累計金額在公告金額以上，未達查核金額</a:t>
                      </a:r>
                      <a:r>
                        <a:rPr lang="zh-TW" sz="1900" b="1" kern="150">
                          <a:solidFill>
                            <a:srgbClr val="006600"/>
                          </a:solidFill>
                          <a:effectLst/>
                          <a:latin typeface="微軟正黑體" panose="020B0604030504040204" pitchFamily="34" charset="-120"/>
                          <a:ea typeface="微軟正黑體" panose="020B0604030504040204" pitchFamily="34" charset="-120"/>
                        </a:rPr>
                        <a:t>，自累計金額達公告金額之時起。加帳累計金額在公告金額以上者，並須符合採購法</a:t>
                      </a:r>
                      <a:r>
                        <a:rPr lang="zh-TW" sz="1900" b="1" kern="150" smtClean="0">
                          <a:solidFill>
                            <a:srgbClr val="006600"/>
                          </a:solidFill>
                          <a:effectLst/>
                          <a:latin typeface="微軟正黑體" panose="020B0604030504040204" pitchFamily="34" charset="-120"/>
                          <a:ea typeface="微軟正黑體" panose="020B0604030504040204" pitchFamily="34" charset="-120"/>
                        </a:rPr>
                        <a:t>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22</a:t>
                      </a:r>
                      <a:r>
                        <a:rPr 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sz="1900" b="1" kern="150" smtClean="0">
                          <a:solidFill>
                            <a:srgbClr val="006600"/>
                          </a:solidFill>
                          <a:effectLst/>
                          <a:latin typeface="微軟正黑體" panose="020B0604030504040204" pitchFamily="34" charset="-120"/>
                          <a:ea typeface="微軟正黑體" panose="020B0604030504040204" pitchFamily="34" charset="-120"/>
                        </a:rPr>
                        <a:t>項</a:t>
                      </a:r>
                      <a:r>
                        <a:rPr lang="zh-TW" sz="1900" b="1" kern="150">
                          <a:solidFill>
                            <a:srgbClr val="006600"/>
                          </a:solidFill>
                          <a:effectLst/>
                          <a:latin typeface="微軟正黑體" panose="020B0604030504040204" pitchFamily="34" charset="-120"/>
                          <a:ea typeface="微軟正黑體" panose="020B0604030504040204" pitchFamily="34" charset="-120"/>
                        </a:rPr>
                        <a:t>各款情形之一。</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304800" indent="-304800"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一、採購機關自行核准。</a:t>
                      </a:r>
                    </a:p>
                    <a:p>
                      <a:pPr marL="304800" indent="-304800"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二</a:t>
                      </a:r>
                      <a:r>
                        <a:rPr lang="zh-TW" sz="1900" b="1" kern="150" smtClean="0">
                          <a:solidFill>
                            <a:srgbClr val="006600"/>
                          </a:solidFill>
                          <a:effectLst/>
                          <a:latin typeface="微軟正黑體" panose="020B0604030504040204" pitchFamily="34" charset="-120"/>
                          <a:ea typeface="微軟正黑體" panose="020B0604030504040204" pitchFamily="34" charset="-120"/>
                        </a:rPr>
                        <a:t>、</a:t>
                      </a: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有採購法第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72</a:t>
                      </a: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a:t>
                      </a: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項減價收受之情形者從其規定</a:t>
                      </a:r>
                      <a:r>
                        <a:rPr lang="zh-TW" sz="1900" b="1" kern="150" smtClean="0">
                          <a:solidFill>
                            <a:srgbClr val="006600"/>
                          </a:solidFill>
                          <a:effectLst/>
                          <a:latin typeface="微軟正黑體" panose="020B0604030504040204" pitchFamily="34" charset="-120"/>
                          <a:ea typeface="微軟正黑體" panose="020B0604030504040204" pitchFamily="34" charset="-120"/>
                        </a:rPr>
                        <a:t>。</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採購法</a:t>
                      </a:r>
                      <a:r>
                        <a:rPr lang="zh-TW" sz="1900" b="1" kern="150" smtClean="0">
                          <a:solidFill>
                            <a:srgbClr val="006600"/>
                          </a:solidFill>
                          <a:effectLst/>
                          <a:latin typeface="微軟正黑體" panose="020B0604030504040204" pitchFamily="34" charset="-120"/>
                          <a:ea typeface="微軟正黑體" panose="020B0604030504040204" pitchFamily="34" charset="-120"/>
                        </a:rPr>
                        <a:t>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13</a:t>
                      </a:r>
                      <a:r>
                        <a:rPr 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sz="1900" b="1" kern="150" smtClean="0">
                          <a:solidFill>
                            <a:srgbClr val="006600"/>
                          </a:solidFill>
                          <a:effectLst/>
                          <a:latin typeface="微軟正黑體" panose="020B0604030504040204" pitchFamily="34" charset="-120"/>
                          <a:ea typeface="微軟正黑體" panose="020B0604030504040204" pitchFamily="34" charset="-120"/>
                        </a:rPr>
                        <a:t>項</a:t>
                      </a:r>
                      <a:r>
                        <a:rPr lang="zh-TW" sz="1900" b="1" kern="150">
                          <a:solidFill>
                            <a:srgbClr val="006600"/>
                          </a:solidFill>
                          <a:effectLst/>
                          <a:latin typeface="微軟正黑體" panose="020B0604030504040204" pitchFamily="34" charset="-120"/>
                          <a:ea typeface="微軟正黑體" panose="020B0604030504040204" pitchFamily="34" charset="-120"/>
                        </a:rPr>
                        <a:t>監辦規定。</a:t>
                      </a:r>
                    </a:p>
                    <a:p>
                      <a:pPr algn="just">
                        <a:lnSpc>
                          <a:spcPts val="2200"/>
                        </a:lnSpc>
                        <a:spcAft>
                          <a:spcPts val="0"/>
                        </a:spcAft>
                      </a:pPr>
                      <a:r>
                        <a:rPr lang="en-US" sz="1900" b="1" kern="150">
                          <a:solidFill>
                            <a:srgbClr val="006600"/>
                          </a:solidFill>
                          <a:effectLst/>
                          <a:latin typeface="微軟正黑體" panose="020B0604030504040204" pitchFamily="34" charset="-120"/>
                          <a:ea typeface="微軟正黑體" panose="020B0604030504040204" pitchFamily="34" charset="-120"/>
                        </a:rPr>
                        <a:t> </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查核金額以上之採購，補具辦理結果之相關文件送上級機關備查。上級機關得決定免送</a:t>
                      </a:r>
                      <a:r>
                        <a:rPr lang="zh-TW" sz="1900" b="1" kern="150" smtClean="0">
                          <a:solidFill>
                            <a:srgbClr val="006600"/>
                          </a:solidFill>
                          <a:effectLst/>
                          <a:latin typeface="微軟正黑體" panose="020B0604030504040204" pitchFamily="34" charset="-120"/>
                          <a:ea typeface="微軟正黑體" panose="020B0604030504040204" pitchFamily="34" charset="-120"/>
                        </a:rPr>
                        <a:t>備查契約</a:t>
                      </a:r>
                      <a:r>
                        <a:rPr lang="zh-TW" sz="1900" b="1" kern="150">
                          <a:solidFill>
                            <a:srgbClr val="006600"/>
                          </a:solidFill>
                          <a:effectLst/>
                          <a:latin typeface="微軟正黑體" panose="020B0604030504040204" pitchFamily="34" charset="-120"/>
                          <a:ea typeface="微軟正黑體" panose="020B0604030504040204" pitchFamily="34" charset="-120"/>
                        </a:rPr>
                        <a:t>價金變更後屬查核金額以上之採購者，除本表第四項之情形外，亦同。</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bl>
          </a:graphicData>
        </a:graphic>
      </p:graphicFrame>
    </p:spTree>
    <p:extLst>
      <p:ext uri="{BB962C8B-B14F-4D97-AF65-F5344CB8AC3E}">
        <p14:creationId xmlns:p14="http://schemas.microsoft.com/office/powerpoint/2010/main" val="3601602761"/>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178</a:t>
            </a:fld>
            <a:endParaRPr lang="en-US" altLang="zh-TW" sz="1400">
              <a:solidFill>
                <a:srgbClr val="AD1F1F"/>
              </a:solidFill>
              <a:latin typeface="Times New Roman" panose="02020603050405020304" pitchFamily="18" charset="0"/>
            </a:endParaRPr>
          </a:p>
        </p:txBody>
      </p:sp>
      <p:sp>
        <p:nvSpPr>
          <p:cNvPr id="6" name="書卷 (水平) 5">
            <a:extLst/>
          </p:cNvPr>
          <p:cNvSpPr/>
          <p:nvPr/>
        </p:nvSpPr>
        <p:spPr>
          <a:xfrm>
            <a:off x="380728" y="44624"/>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graphicFrame>
        <p:nvGraphicFramePr>
          <p:cNvPr id="2" name="表格 1"/>
          <p:cNvGraphicFramePr>
            <a:graphicFrameLocks noGrp="1"/>
          </p:cNvGraphicFramePr>
          <p:nvPr>
            <p:extLst/>
          </p:nvPr>
        </p:nvGraphicFramePr>
        <p:xfrm>
          <a:off x="224408" y="764704"/>
          <a:ext cx="8812088" cy="5943600"/>
        </p:xfrm>
        <a:graphic>
          <a:graphicData uri="http://schemas.openxmlformats.org/drawingml/2006/table">
            <a:tbl>
              <a:tblPr/>
              <a:tblGrid>
                <a:gridCol w="367871"/>
                <a:gridCol w="2755585"/>
                <a:gridCol w="1728192"/>
                <a:gridCol w="1512168"/>
                <a:gridCol w="2448272"/>
              </a:tblGrid>
              <a:tr h="544404">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項次</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契約變更或加減價情形</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核准規定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監辦規定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備查規定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04307">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三</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辦理契約變更，其變更部分之</a:t>
                      </a:r>
                      <a:r>
                        <a:rPr kumimoji="0" lang="zh-TW" altLang="en-US" sz="1900" b="1" u="sng" kern="150" smtClean="0">
                          <a:solidFill>
                            <a:srgbClr val="800000"/>
                          </a:solidFill>
                          <a:effectLst/>
                          <a:latin typeface="微軟正黑體" panose="020B0604030504040204" pitchFamily="34" charset="-120"/>
                          <a:ea typeface="微軟正黑體" panose="020B0604030504040204" pitchFamily="34" charset="-120"/>
                          <a:cs typeface="+mn-cs"/>
                        </a:rPr>
                        <a:t>累計金額在查核金額以上</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，自累計金額達查核金額之時起。加帳累計金額在公告金額以上者，並須符合採購法第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22</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項各款情形之一。</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304800" indent="-304800" algn="just">
                        <a:lnSpc>
                          <a:spcPts val="2200"/>
                        </a:lnSpc>
                        <a:spcAft>
                          <a:spcPts val="0"/>
                        </a:spcAft>
                      </a:pP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一、採購機關自行核准。</a:t>
                      </a:r>
                    </a:p>
                    <a:p>
                      <a:pPr marL="304800" indent="-304800" algn="just">
                        <a:lnSpc>
                          <a:spcPts val="2200"/>
                        </a:lnSpc>
                        <a:spcAft>
                          <a:spcPts val="0"/>
                        </a:spcAft>
                      </a:pP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二、有採購法第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72</a:t>
                      </a: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a:t>
                      </a: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項減價收受之情形者從其規定。</a:t>
                      </a:r>
                      <a:endParaRPr lang="zh-TW" alt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266700" indent="-266700"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一、採購法第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12</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項上級機關監辦規定。</a:t>
                      </a:r>
                    </a:p>
                    <a:p>
                      <a:pPr marL="266700" indent="-266700"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二、採購法第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項監辦規定。</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r h="1074356">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四</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契約價金變更，原「採購金額」未達查核金額，契約價金於</a:t>
                      </a:r>
                      <a:r>
                        <a:rPr lang="zh-TW" altLang="en-US" sz="1900" b="1" u="sng" kern="150" smtClean="0">
                          <a:solidFill>
                            <a:srgbClr val="800000"/>
                          </a:solidFill>
                          <a:effectLst/>
                          <a:latin typeface="微軟正黑體" panose="020B0604030504040204" pitchFamily="34" charset="-120"/>
                          <a:ea typeface="微軟正黑體" panose="020B0604030504040204" pitchFamily="34" charset="-120"/>
                        </a:rPr>
                        <a:t>變更後達查核金額之當次變更</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indent="0" algn="just">
                        <a:lnSpc>
                          <a:spcPts val="2200"/>
                        </a:lnSpc>
                        <a:spcAft>
                          <a:spcPts val="0"/>
                        </a:spcAft>
                      </a:pPr>
                      <a:r>
                        <a:rPr lang="zh-TW" sz="1900" b="1" kern="150" smtClean="0">
                          <a:solidFill>
                            <a:srgbClr val="006600"/>
                          </a:solidFill>
                          <a:effectLst/>
                          <a:latin typeface="微軟正黑體" panose="020B0604030504040204" pitchFamily="34" charset="-120"/>
                          <a:ea typeface="微軟正黑體" panose="020B0604030504040204" pitchFamily="34" charset="-120"/>
                        </a:rPr>
                        <a:t>採購</a:t>
                      </a:r>
                      <a:r>
                        <a:rPr lang="zh-TW" sz="1900" b="1" kern="150">
                          <a:solidFill>
                            <a:srgbClr val="006600"/>
                          </a:solidFill>
                          <a:effectLst/>
                          <a:latin typeface="微軟正黑體" panose="020B0604030504040204" pitchFamily="34" charset="-120"/>
                          <a:ea typeface="微軟正黑體" panose="020B0604030504040204" pitchFamily="34" charset="-120"/>
                        </a:rPr>
                        <a:t>機關自行核准</a:t>
                      </a:r>
                      <a:r>
                        <a:rPr lang="zh-TW" sz="1900" b="1" kern="150" smtClean="0">
                          <a:solidFill>
                            <a:srgbClr val="006600"/>
                          </a:solidFill>
                          <a:effectLst/>
                          <a:latin typeface="微軟正黑體" panose="020B0604030504040204" pitchFamily="34" charset="-120"/>
                          <a:ea typeface="微軟正黑體" panose="020B0604030504040204" pitchFamily="34" charset="-120"/>
                        </a:rPr>
                        <a:t>。</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sz="1900" b="1" kern="150">
                          <a:solidFill>
                            <a:srgbClr val="006600"/>
                          </a:solidFill>
                          <a:effectLst/>
                          <a:latin typeface="微軟正黑體" panose="020B0604030504040204" pitchFamily="34" charset="-120"/>
                          <a:ea typeface="微軟正黑體" panose="020B0604030504040204" pitchFamily="34" charset="-120"/>
                        </a:rPr>
                        <a:t>採購法</a:t>
                      </a:r>
                      <a:r>
                        <a:rPr lang="zh-TW" sz="1900" b="1" kern="150" smtClean="0">
                          <a:solidFill>
                            <a:srgbClr val="006600"/>
                          </a:solidFill>
                          <a:effectLst/>
                          <a:latin typeface="微軟正黑體" panose="020B0604030504040204" pitchFamily="34" charset="-120"/>
                          <a:ea typeface="微軟正黑體" panose="020B0604030504040204" pitchFamily="34" charset="-120"/>
                        </a:rPr>
                        <a:t>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13</a:t>
                      </a:r>
                      <a:r>
                        <a:rPr lang="zh-TW"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a:t>
                      </a:r>
                      <a:r>
                        <a:rPr lang="zh-TW" sz="1900" b="1" kern="150" smtClean="0">
                          <a:solidFill>
                            <a:srgbClr val="006600"/>
                          </a:solidFill>
                          <a:effectLst/>
                          <a:latin typeface="微軟正黑體" panose="020B0604030504040204" pitchFamily="34" charset="-120"/>
                          <a:ea typeface="微軟正黑體" panose="020B0604030504040204" pitchFamily="34" charset="-120"/>
                        </a:rPr>
                        <a:t>項</a:t>
                      </a:r>
                      <a:r>
                        <a:rPr lang="zh-TW" sz="1900" b="1" kern="150">
                          <a:solidFill>
                            <a:srgbClr val="006600"/>
                          </a:solidFill>
                          <a:effectLst/>
                          <a:latin typeface="微軟正黑體" panose="020B0604030504040204" pitchFamily="34" charset="-120"/>
                          <a:ea typeface="微軟正黑體" panose="020B0604030504040204" pitchFamily="34" charset="-120"/>
                        </a:rPr>
                        <a:t>監辦規定</a:t>
                      </a:r>
                      <a:r>
                        <a:rPr lang="zh-TW" sz="1900" b="1" kern="150" smtClean="0">
                          <a:solidFill>
                            <a:srgbClr val="006600"/>
                          </a:solidFill>
                          <a:effectLst/>
                          <a:latin typeface="微軟正黑體" panose="020B0604030504040204" pitchFamily="34" charset="-120"/>
                          <a:ea typeface="微軟正黑體" panose="020B0604030504040204" pitchFamily="34" charset="-120"/>
                        </a:rPr>
                        <a:t>。</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採購法第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12</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1900" b="1" kern="150" smtClean="0">
                          <a:solidFill>
                            <a:srgbClr val="006600"/>
                          </a:solidFill>
                          <a:effectLst/>
                          <a:latin typeface="微軟正黑體" panose="020B0604030504040204" pitchFamily="34" charset="-120"/>
                          <a:ea typeface="微軟正黑體" panose="020B0604030504040204" pitchFamily="34" charset="-120"/>
                        </a:rPr>
                        <a:t>2</a:t>
                      </a: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項，補具相關文件送上級機關備查</a:t>
                      </a:r>
                      <a:r>
                        <a:rPr lang="zh-TW" sz="1900" b="1" kern="150" smtClean="0">
                          <a:solidFill>
                            <a:srgbClr val="006600"/>
                          </a:solidFill>
                          <a:effectLst/>
                          <a:latin typeface="微軟正黑體" panose="020B0604030504040204" pitchFamily="34" charset="-120"/>
                          <a:ea typeface="微軟正黑體" panose="020B0604030504040204" pitchFamily="34" charset="-120"/>
                        </a:rPr>
                        <a:t>。</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r h="809380">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五</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未達查核金額之採購，不涉及契約價金之契約變更。</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marR="0" indent="0" algn="just" defTabSz="914400" rtl="0" eaLnBrk="1" fontAlgn="auto" latinLnBrk="0" hangingPunct="1">
                        <a:lnSpc>
                          <a:spcPts val="2200"/>
                        </a:lnSpc>
                        <a:spcBef>
                          <a:spcPts val="0"/>
                        </a:spcBef>
                        <a:spcAft>
                          <a:spcPts val="0"/>
                        </a:spcAft>
                        <a:buClrTx/>
                        <a:buSzTx/>
                        <a:buFontTx/>
                        <a:buNone/>
                        <a:tabLst/>
                        <a:defRPr/>
                      </a:pPr>
                      <a:r>
                        <a:rPr lang="zh-TW" altLang="zh-TW" sz="1900" b="1" kern="150" smtClean="0">
                          <a:solidFill>
                            <a:srgbClr val="006600"/>
                          </a:solidFill>
                          <a:effectLst/>
                          <a:latin typeface="微軟正黑體" panose="020B0604030504040204" pitchFamily="34" charset="-120"/>
                          <a:ea typeface="微軟正黑體" panose="020B0604030504040204" pitchFamily="34" charset="-120"/>
                        </a:rPr>
                        <a:t>採購機關自行核准。</a:t>
                      </a:r>
                    </a:p>
                    <a:p>
                      <a:pPr marL="0" indent="0" algn="just">
                        <a:lnSpc>
                          <a:spcPts val="2200"/>
                        </a:lnSpc>
                        <a:spcAft>
                          <a:spcPts val="0"/>
                        </a:spcAft>
                      </a:pP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r h="809380">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六</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marR="0" indent="0" algn="just" defTabSz="914400" rtl="0" eaLnBrk="1" fontAlgn="auto" latinLnBrk="0" hangingPunct="1">
                        <a:lnSpc>
                          <a:spcPts val="2200"/>
                        </a:lnSpc>
                        <a:spcBef>
                          <a:spcPts val="0"/>
                        </a:spcBef>
                        <a:spcAft>
                          <a:spcPts val="0"/>
                        </a:spcAft>
                        <a:buClrTx/>
                        <a:buSzTx/>
                        <a:buFontTx/>
                        <a:buNone/>
                        <a:tabLst/>
                        <a:defRPr/>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查核金額以上之採購，不涉及契約價金之契約變更。</a:t>
                      </a:r>
                      <a:endParaRPr lang="zh-TW" altLang="zh-TW" sz="1900" b="1" kern="150" smtClean="0">
                        <a:solidFill>
                          <a:srgbClr val="006600"/>
                        </a:solidFill>
                        <a:effectLst/>
                        <a:latin typeface="微軟正黑體" panose="020B0604030504040204" pitchFamily="34" charset="-120"/>
                        <a:ea typeface="微軟正黑體" panose="020B0604030504040204" pitchFamily="34" charset="-120"/>
                      </a:endParaRPr>
                    </a:p>
                    <a:p>
                      <a:pPr algn="just">
                        <a:lnSpc>
                          <a:spcPts val="2200"/>
                        </a:lnSpc>
                        <a:spcAft>
                          <a:spcPts val="0"/>
                        </a:spcAft>
                      </a:pP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indent="0"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採購機關自行核准。但上級機關另有規定者，從其規定。</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mtClean="0">
                          <a:solidFill>
                            <a:srgbClr val="006600"/>
                          </a:solidFill>
                          <a:effectLst/>
                          <a:latin typeface="微軟正黑體" panose="020B0604030504040204" pitchFamily="34" charset="-120"/>
                          <a:ea typeface="微軟正黑體" panose="020B0604030504040204" pitchFamily="34" charset="-120"/>
                        </a:rPr>
                        <a:t>上級機關另有規定者，從其規定。</a:t>
                      </a:r>
                      <a:endParaRPr lang="zh-TW" sz="19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1900" b="1" kern="150" spc="-100" baseline="0" smtClean="0">
                          <a:solidFill>
                            <a:srgbClr val="006600"/>
                          </a:solidFill>
                          <a:effectLst/>
                          <a:latin typeface="微軟正黑體" panose="020B0604030504040204" pitchFamily="34" charset="-120"/>
                          <a:ea typeface="微軟正黑體" panose="020B0604030504040204" pitchFamily="34" charset="-120"/>
                        </a:rPr>
                        <a:t>補具辦理結果之相關文件送上級機關備查，上級機關得決定免送備查。但上級機關另有規定者，從其規定。</a:t>
                      </a:r>
                      <a:endParaRPr lang="zh-TW" sz="1900" b="1" kern="150" spc="-100" baseline="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bl>
          </a:graphicData>
        </a:graphic>
      </p:graphicFrame>
    </p:spTree>
    <p:extLst>
      <p:ext uri="{BB962C8B-B14F-4D97-AF65-F5344CB8AC3E}">
        <p14:creationId xmlns:p14="http://schemas.microsoft.com/office/powerpoint/2010/main" val="363706052"/>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179</a:t>
            </a:fld>
            <a:endParaRPr lang="en-US" altLang="zh-TW" sz="1400">
              <a:solidFill>
                <a:srgbClr val="AD1F1F"/>
              </a:solidFill>
              <a:latin typeface="Times New Roman" panose="02020603050405020304" pitchFamily="18" charset="0"/>
            </a:endParaRPr>
          </a:p>
        </p:txBody>
      </p:sp>
      <p:sp>
        <p:nvSpPr>
          <p:cNvPr id="6" name="書卷 (水平) 5">
            <a:extLst/>
          </p:cNvPr>
          <p:cNvSpPr/>
          <p:nvPr/>
        </p:nvSpPr>
        <p:spPr>
          <a:xfrm>
            <a:off x="380728" y="188640"/>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graphicFrame>
        <p:nvGraphicFramePr>
          <p:cNvPr id="2" name="表格 1"/>
          <p:cNvGraphicFramePr>
            <a:graphicFrameLocks noGrp="1"/>
          </p:cNvGraphicFramePr>
          <p:nvPr>
            <p:extLst/>
          </p:nvPr>
        </p:nvGraphicFramePr>
        <p:xfrm>
          <a:off x="179512" y="1052736"/>
          <a:ext cx="8812088" cy="5634216"/>
        </p:xfrm>
        <a:graphic>
          <a:graphicData uri="http://schemas.openxmlformats.org/drawingml/2006/table">
            <a:tbl>
              <a:tblPr/>
              <a:tblGrid>
                <a:gridCol w="367871"/>
                <a:gridCol w="2440441"/>
                <a:gridCol w="1224136"/>
                <a:gridCol w="2808312"/>
                <a:gridCol w="1971328"/>
              </a:tblGrid>
              <a:tr h="864096">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項次</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契約變更或加減價情形</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核准規定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監辦規定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備查規定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421537">
                <a:tc>
                  <a:txBody>
                    <a:bodyPr/>
                    <a:lstStyle/>
                    <a:p>
                      <a:pPr algn="just">
                        <a:lnSpc>
                          <a:spcPct val="100000"/>
                        </a:lnSpc>
                        <a:spcBef>
                          <a:spcPts val="1200"/>
                        </a:spcBef>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七</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ct val="100000"/>
                        </a:lnSpc>
                        <a:spcBef>
                          <a:spcPts val="1200"/>
                        </a:spcBef>
                        <a:spcAft>
                          <a:spcPts val="0"/>
                        </a:spcAft>
                      </a:pPr>
                      <a:r>
                        <a:rPr lang="zh-TW" altLang="en-US" sz="2400" b="1" kern="150" smtClean="0">
                          <a:solidFill>
                            <a:srgbClr val="006600"/>
                          </a:solidFill>
                          <a:effectLst/>
                          <a:latin typeface="微軟正黑體" panose="020B0604030504040204" pitchFamily="34" charset="-120"/>
                          <a:ea typeface="+mn-ea"/>
                        </a:rPr>
                        <a:t>由機關決定增購，且已於原招標公告及招標文件敘明機關得就原標的決定增購之期間、數量或金額。不論原契約額。不論原契約金額大小，在該得增購之期間、數量或金額以內，依原招標文件及契約規定辦理者</a:t>
                      </a:r>
                      <a:r>
                        <a:rPr lang="zh-TW" sz="2400" b="1" kern="150" smtClean="0">
                          <a:solidFill>
                            <a:srgbClr val="006600"/>
                          </a:solidFill>
                          <a:effectLst/>
                          <a:latin typeface="微軟正黑體" panose="020B0604030504040204" pitchFamily="34" charset="-120"/>
                          <a:ea typeface="微軟正黑體" panose="020B0604030504040204" pitchFamily="34" charset="-120"/>
                        </a:rPr>
                        <a:t>。</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indent="0" algn="just">
                        <a:lnSpc>
                          <a:spcPct val="100000"/>
                        </a:lnSpc>
                        <a:spcBef>
                          <a:spcPts val="1200"/>
                        </a:spcBef>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22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7</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款情形，由採購機關自行核准</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ct val="100000"/>
                        </a:lnSpc>
                        <a:spcBef>
                          <a:spcPts val="1200"/>
                        </a:spcBef>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增購部分之累計金額</a:t>
                      </a:r>
                      <a:r>
                        <a:rPr lang="zh-TW" altLang="en-US" sz="2400" b="1" u="sng" kern="150" smtClean="0">
                          <a:solidFill>
                            <a:srgbClr val="0000FF"/>
                          </a:solidFill>
                          <a:effectLst/>
                          <a:latin typeface="微軟正黑體" panose="020B0604030504040204" pitchFamily="34" charset="-120"/>
                          <a:ea typeface="微軟正黑體" panose="020B0604030504040204" pitchFamily="34" charset="-120"/>
                        </a:rPr>
                        <a:t>未達公告金額</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項監辦規定；累計金額在</a:t>
                      </a:r>
                      <a:r>
                        <a:rPr kumimoji="0" lang="zh-TW" altLang="en-US" sz="2400" b="1" u="sng" kern="150" smtClean="0">
                          <a:solidFill>
                            <a:srgbClr val="0000FF"/>
                          </a:solidFill>
                          <a:effectLst/>
                          <a:latin typeface="微軟正黑體" panose="020B0604030504040204" pitchFamily="34" charset="-120"/>
                          <a:ea typeface="微軟正黑體" panose="020B0604030504040204" pitchFamily="34" charset="-120"/>
                          <a:cs typeface="+mn-cs"/>
                        </a:rPr>
                        <a:t>公告金額以上而未達查核</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金額者，適用採購法第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項監辦規定；累計金額在</a:t>
                      </a:r>
                      <a:r>
                        <a:rPr kumimoji="0" lang="zh-TW" altLang="en-US" sz="2400" b="1" u="sng" kern="150" smtClean="0">
                          <a:solidFill>
                            <a:srgbClr val="0000FF"/>
                          </a:solidFill>
                          <a:effectLst/>
                          <a:latin typeface="微軟正黑體" panose="020B0604030504040204" pitchFamily="34" charset="-120"/>
                          <a:ea typeface="微軟正黑體" panose="020B0604030504040204" pitchFamily="34" charset="-120"/>
                          <a:cs typeface="+mn-cs"/>
                        </a:rPr>
                        <a:t>查核金額以上</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項及第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a:t>
                      </a:r>
                      <a:r>
                        <a:rPr lang="en-US" sz="2400" b="1" kern="150">
                          <a:solidFill>
                            <a:srgbClr val="006600"/>
                          </a:solidFill>
                          <a:effectLst/>
                          <a:latin typeface="微軟正黑體" panose="020B0604030504040204" pitchFamily="34" charset="-120"/>
                          <a:ea typeface="微軟正黑體" panose="020B0604030504040204" pitchFamily="34" charset="-120"/>
                        </a:rPr>
                        <a:t> </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ct val="100000"/>
                        </a:lnSpc>
                        <a:spcBef>
                          <a:spcPts val="1200"/>
                        </a:spcBef>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查核金額以上之採購，補具辦理結果之相關文件送上級機關備查，上級機關得決定免送備查。但上級機關另有規定者，從其規定。</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bl>
          </a:graphicData>
        </a:graphic>
      </p:graphicFrame>
    </p:spTree>
    <p:extLst>
      <p:ext uri="{BB962C8B-B14F-4D97-AF65-F5344CB8AC3E}">
        <p14:creationId xmlns:p14="http://schemas.microsoft.com/office/powerpoint/2010/main" val="158404632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180</a:t>
            </a:fld>
            <a:endParaRPr lang="en-US" altLang="zh-TW" sz="1400">
              <a:solidFill>
                <a:srgbClr val="AD1F1F"/>
              </a:solidFill>
              <a:latin typeface="Times New Roman" panose="02020603050405020304" pitchFamily="18" charset="0"/>
            </a:endParaRPr>
          </a:p>
        </p:txBody>
      </p:sp>
      <p:sp>
        <p:nvSpPr>
          <p:cNvPr id="6" name="書卷 (水平) 5">
            <a:extLst/>
          </p:cNvPr>
          <p:cNvSpPr/>
          <p:nvPr/>
        </p:nvSpPr>
        <p:spPr>
          <a:xfrm>
            <a:off x="380728" y="188640"/>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graphicFrame>
        <p:nvGraphicFramePr>
          <p:cNvPr id="2" name="表格 1"/>
          <p:cNvGraphicFramePr>
            <a:graphicFrameLocks noGrp="1"/>
          </p:cNvGraphicFramePr>
          <p:nvPr>
            <p:extLst/>
          </p:nvPr>
        </p:nvGraphicFramePr>
        <p:xfrm>
          <a:off x="179512" y="1196752"/>
          <a:ext cx="8812088" cy="5417058"/>
        </p:xfrm>
        <a:graphic>
          <a:graphicData uri="http://schemas.openxmlformats.org/drawingml/2006/table">
            <a:tbl>
              <a:tblPr/>
              <a:tblGrid>
                <a:gridCol w="367871"/>
                <a:gridCol w="2440441"/>
                <a:gridCol w="1584176"/>
                <a:gridCol w="2304256"/>
                <a:gridCol w="2115344"/>
              </a:tblGrid>
              <a:tr h="931418">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項次</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契約變更或加減價情形</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核准規定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監辦規定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備查規定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06170">
                <a:tc>
                  <a:txBody>
                    <a:bodyPr/>
                    <a:lstStyle/>
                    <a:p>
                      <a:pPr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八</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2400" b="1" u="sng" kern="150" smtClean="0">
                          <a:solidFill>
                            <a:srgbClr val="800000"/>
                          </a:solidFill>
                          <a:effectLst/>
                          <a:latin typeface="微軟正黑體" panose="020B0604030504040204" pitchFamily="34" charset="-120"/>
                          <a:ea typeface="微軟正黑體" panose="020B0604030504040204" pitchFamily="34" charset="-120"/>
                        </a:rPr>
                        <a:t>由廠商決定增加供應數量或金額</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（含採購契約價金之給付係依實際施作或供應之項目及數量給付），</a:t>
                      </a:r>
                      <a:r>
                        <a:rPr lang="zh-TW" altLang="en-US" sz="2400" b="1" u="sng" kern="150" smtClean="0">
                          <a:solidFill>
                            <a:srgbClr val="006600"/>
                          </a:solidFill>
                          <a:effectLst/>
                          <a:latin typeface="微軟正黑體" panose="020B0604030504040204" pitchFamily="34" charset="-120"/>
                          <a:ea typeface="微軟正黑體" panose="020B0604030504040204" pitchFamily="34" charset="-120"/>
                        </a:rPr>
                        <a:t>且已於招標文件敘明得增加供應數量或金額之上限及計價方式</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。不論原契約金額大小，</a:t>
                      </a:r>
                      <a:r>
                        <a:rPr lang="zh-TW" altLang="en-US" sz="2400" b="1" u="sng" kern="150" smtClean="0">
                          <a:solidFill>
                            <a:srgbClr val="800000"/>
                          </a:solidFill>
                          <a:effectLst/>
                          <a:latin typeface="微軟正黑體" panose="020B0604030504040204" pitchFamily="34" charset="-120"/>
                          <a:ea typeface="微軟正黑體" panose="020B0604030504040204" pitchFamily="34" charset="-120"/>
                        </a:rPr>
                        <a:t>在該得增購之數量或金額以內</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，依原招標文件及契約規定辦理者。</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0" indent="0"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22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16</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款情形，無核准程序。</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kumimoji="0" lang="zh-TW" altLang="en-US" sz="2400" b="1" u="sng" kern="150" smtClean="0">
                          <a:solidFill>
                            <a:srgbClr val="0000FF"/>
                          </a:solidFill>
                          <a:effectLst/>
                          <a:latin typeface="微軟正黑體" panose="020B0604030504040204" pitchFamily="34" charset="-120"/>
                          <a:ea typeface="微軟正黑體" panose="020B0604030504040204" pitchFamily="34" charset="-120"/>
                          <a:cs typeface="+mn-cs"/>
                        </a:rPr>
                        <a:t>增加部分之累計金額未達公告金額</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項監辦規定；累計金額在</a:t>
                      </a:r>
                      <a:r>
                        <a:rPr kumimoji="0" lang="zh-TW" altLang="en-US" sz="2400" b="1" u="sng" kern="150" smtClean="0">
                          <a:solidFill>
                            <a:srgbClr val="0000FF"/>
                          </a:solidFill>
                          <a:effectLst/>
                          <a:latin typeface="微軟正黑體" panose="020B0604030504040204" pitchFamily="34" charset="-120"/>
                          <a:ea typeface="微軟正黑體" panose="020B0604030504040204" pitchFamily="34" charset="-120"/>
                          <a:cs typeface="+mn-cs"/>
                        </a:rPr>
                        <a:t>公告金額以上而未達查核</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金額者，適用採購法第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項監辦規定；累計金額在</a:t>
                      </a:r>
                      <a:r>
                        <a:rPr kumimoji="0" lang="zh-TW" altLang="en-US" sz="2400" b="1" u="sng" kern="150" smtClean="0">
                          <a:solidFill>
                            <a:srgbClr val="0000FF"/>
                          </a:solidFill>
                          <a:effectLst/>
                          <a:latin typeface="微軟正黑體" panose="020B0604030504040204" pitchFamily="34" charset="-120"/>
                          <a:ea typeface="微軟正黑體" panose="020B0604030504040204" pitchFamily="34" charset="-120"/>
                          <a:cs typeface="+mn-cs"/>
                        </a:rPr>
                        <a:t>查核金額以上</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者，適用採購法第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12</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項及第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13</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條第</a:t>
                      </a:r>
                      <a:r>
                        <a:rPr lang="en-US" altLang="zh-TW" sz="2400" b="1" kern="150" smtClean="0">
                          <a:solidFill>
                            <a:srgbClr val="006600"/>
                          </a:solidFill>
                          <a:effectLst/>
                          <a:latin typeface="微軟正黑體" panose="020B0604030504040204" pitchFamily="34" charset="-120"/>
                          <a:ea typeface="微軟正黑體" panose="020B0604030504040204" pitchFamily="34" charset="-120"/>
                        </a:rPr>
                        <a:t>1</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項監辦規定。</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查核金額以上之採購，補具辦理結果之相關文件送上級機關備查，上級機關得決定免送備查。但上級機關另有規定者，從其規定。</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bl>
          </a:graphicData>
        </a:graphic>
      </p:graphicFrame>
    </p:spTree>
    <p:extLst>
      <p:ext uri="{BB962C8B-B14F-4D97-AF65-F5344CB8AC3E}">
        <p14:creationId xmlns:p14="http://schemas.microsoft.com/office/powerpoint/2010/main" val="64611249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書卷 (水平) 5">
            <a:extLst/>
          </p:cNvPr>
          <p:cNvSpPr/>
          <p:nvPr/>
        </p:nvSpPr>
        <p:spPr>
          <a:xfrm>
            <a:off x="380728" y="188640"/>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graphicFrame>
        <p:nvGraphicFramePr>
          <p:cNvPr id="2" name="表格 1"/>
          <p:cNvGraphicFramePr>
            <a:graphicFrameLocks noGrp="1"/>
          </p:cNvGraphicFramePr>
          <p:nvPr>
            <p:extLst/>
          </p:nvPr>
        </p:nvGraphicFramePr>
        <p:xfrm>
          <a:off x="179512" y="1052736"/>
          <a:ext cx="8812088" cy="3816424"/>
        </p:xfrm>
        <a:graphic>
          <a:graphicData uri="http://schemas.openxmlformats.org/drawingml/2006/table">
            <a:tbl>
              <a:tblPr/>
              <a:tblGrid>
                <a:gridCol w="367871"/>
                <a:gridCol w="2656465"/>
                <a:gridCol w="2160240"/>
                <a:gridCol w="1512168"/>
                <a:gridCol w="2115344"/>
              </a:tblGrid>
              <a:tr h="766495">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項次</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契約變更或加減價情形</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核准規定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監辦規定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2200"/>
                        </a:lnSpc>
                        <a:spcAft>
                          <a:spcPts val="0"/>
                        </a:spcAft>
                      </a:pPr>
                      <a:r>
                        <a:rPr lang="zh-TW" sz="1900" b="1" kern="150">
                          <a:solidFill>
                            <a:srgbClr val="000066"/>
                          </a:solidFill>
                          <a:effectLst/>
                          <a:latin typeface="微軟正黑體" panose="020B0604030504040204" pitchFamily="34" charset="-120"/>
                          <a:ea typeface="微軟正黑體" panose="020B0604030504040204" pitchFamily="34" charset="-120"/>
                        </a:rPr>
                        <a:t>備查規定</a:t>
                      </a:r>
                    </a:p>
                  </a:txBody>
                  <a:tcPr marL="7620" marR="7620" marT="7620" marB="76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049929">
                <a:tc>
                  <a:txBody>
                    <a:bodyPr/>
                    <a:lstStyle/>
                    <a:p>
                      <a:pPr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九</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2400" b="1" u="sng" kern="150" smtClean="0">
                          <a:solidFill>
                            <a:srgbClr val="800000"/>
                          </a:solidFill>
                          <a:effectLst/>
                          <a:latin typeface="微軟正黑體" panose="020B0604030504040204" pitchFamily="34" charset="-120"/>
                          <a:ea typeface="微軟正黑體" panose="020B0604030504040204" pitchFamily="34" charset="-120"/>
                        </a:rPr>
                        <a:t>原招標文件敘明機關或廠商得就原標的決定減購或減供應之數量或金額</a:t>
                      </a: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。不論原契約金額大小，在該得減購或減供應之數量或金額以內，依原招標文件及契約所列計價方式減價。</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marL="263525" indent="-263525"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一、由機關決定減購者，由採購機關自行核准。</a:t>
                      </a:r>
                    </a:p>
                    <a:p>
                      <a:pPr marL="263525" indent="-263525"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二、由廠商決定減少供應數量或金額，不必事先徵得機關同意者，無核准程序。</a:t>
                      </a: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just">
                        <a:lnSpc>
                          <a:spcPts val="2200"/>
                        </a:lnSpc>
                        <a:spcAft>
                          <a:spcPts val="0"/>
                        </a:spcAft>
                      </a:pPr>
                      <a:r>
                        <a:rPr lang="zh-TW" altLang="en-US" sz="2400" b="1" kern="150" smtClean="0">
                          <a:solidFill>
                            <a:srgbClr val="006600"/>
                          </a:solidFill>
                          <a:effectLst/>
                          <a:latin typeface="微軟正黑體" panose="020B0604030504040204" pitchFamily="34" charset="-120"/>
                          <a:ea typeface="微軟正黑體" panose="020B0604030504040204" pitchFamily="34" charset="-120"/>
                        </a:rPr>
                        <a:t>查核金額以上之採購，補具辦理結果之相關文件送上級機關備查，上級機關得決定免送備查。但上級機關另有規定者，從其規定。</a:t>
                      </a:r>
                      <a:endParaRPr lang="zh-TW" sz="2400" b="1" kern="150">
                        <a:solidFill>
                          <a:srgbClr val="006600"/>
                        </a:solidFill>
                        <a:effectLst/>
                        <a:latin typeface="微軟正黑體" panose="020B0604030504040204" pitchFamily="34" charset="-120"/>
                        <a:ea typeface="微軟正黑體" panose="020B0604030504040204" pitchFamily="34" charset="-120"/>
                      </a:endParaRPr>
                    </a:p>
                  </a:txBody>
                  <a:tcPr marL="7620" marR="7620" marT="7620" marB="76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r>
            </a:tbl>
          </a:graphicData>
        </a:graphic>
      </p:graphicFrame>
      <p:sp>
        <p:nvSpPr>
          <p:cNvPr id="3" name="文字方塊 2"/>
          <p:cNvSpPr txBox="1"/>
          <p:nvPr/>
        </p:nvSpPr>
        <p:spPr>
          <a:xfrm>
            <a:off x="170856" y="5027692"/>
            <a:ext cx="8973144" cy="1569660"/>
          </a:xfrm>
          <a:prstGeom prst="rect">
            <a:avLst/>
          </a:prstGeom>
          <a:noFill/>
        </p:spPr>
        <p:txBody>
          <a:bodyPr wrap="square" rtlCol="0">
            <a:spAutoFit/>
          </a:bodyPr>
          <a:lstStyle/>
          <a:p>
            <a:r>
              <a:rPr lang="zh-TW" altLang="zh-TW" b="1">
                <a:solidFill>
                  <a:srgbClr val="C00000"/>
                </a:solidFill>
                <a:latin typeface="微軟正黑體" panose="020B0604030504040204" pitchFamily="34" charset="-120"/>
                <a:ea typeface="微軟正黑體" panose="020B0604030504040204" pitchFamily="34" charset="-120"/>
              </a:rPr>
              <a:t>附記：</a:t>
            </a:r>
          </a:p>
          <a:p>
            <a:pPr marL="538163" indent="-538163"/>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zh-TW" b="1" spc="-100" smtClean="0">
                <a:solidFill>
                  <a:prstClr val="black"/>
                </a:solidFill>
                <a:latin typeface="微軟正黑體" panose="020B0604030504040204" pitchFamily="34" charset="-120"/>
                <a:ea typeface="微軟正黑體" panose="020B0604030504040204" pitchFamily="34" charset="-120"/>
              </a:rPr>
              <a:t>一</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zh-TW" b="1" u="sng" spc="-100" smtClean="0">
                <a:solidFill>
                  <a:prstClr val="black"/>
                </a:solidFill>
                <a:latin typeface="微軟正黑體" panose="020B0604030504040204" pitchFamily="34" charset="-120"/>
                <a:ea typeface="微軟正黑體" panose="020B0604030504040204" pitchFamily="34" charset="-120"/>
              </a:rPr>
              <a:t>契約</a:t>
            </a:r>
            <a:r>
              <a:rPr lang="zh-TW" altLang="zh-TW" b="1" u="sng" spc="-100">
                <a:solidFill>
                  <a:prstClr val="black"/>
                </a:solidFill>
                <a:latin typeface="微軟正黑體" panose="020B0604030504040204" pitchFamily="34" charset="-120"/>
                <a:ea typeface="微軟正黑體" panose="020B0604030504040204" pitchFamily="34" charset="-120"/>
              </a:rPr>
              <a:t>變更，指原契約標的之規格、價格、數量或條款之變更，並包括追加契約以外之新增工作項目</a:t>
            </a:r>
            <a:r>
              <a:rPr lang="zh-TW" altLang="zh-TW" b="1" spc="-100">
                <a:solidFill>
                  <a:prstClr val="black"/>
                </a:solidFill>
                <a:latin typeface="微軟正黑體" panose="020B0604030504040204" pitchFamily="34" charset="-120"/>
                <a:ea typeface="微軟正黑體" panose="020B0604030504040204" pitchFamily="34" charset="-120"/>
              </a:rPr>
              <a:t>；其變更，得分別適用採購法</a:t>
            </a:r>
            <a:r>
              <a:rPr lang="zh-TW" altLang="zh-TW" b="1" spc="-100" smtClean="0">
                <a:solidFill>
                  <a:prstClr val="black"/>
                </a:solidFill>
                <a:latin typeface="微軟正黑體" panose="020B0604030504040204" pitchFamily="34" charset="-120"/>
                <a:ea typeface="微軟正黑體" panose="020B0604030504040204" pitchFamily="34" charset="-120"/>
              </a:rPr>
              <a:t>第</a:t>
            </a:r>
            <a:r>
              <a:rPr lang="en-US" altLang="zh-TW" b="1" spc="-100" smtClean="0">
                <a:solidFill>
                  <a:prstClr val="black"/>
                </a:solidFill>
                <a:latin typeface="微軟正黑體" panose="020B0604030504040204" pitchFamily="34" charset="-120"/>
                <a:ea typeface="微軟正黑體" panose="020B0604030504040204" pitchFamily="34" charset="-120"/>
              </a:rPr>
              <a:t>22</a:t>
            </a:r>
            <a:r>
              <a:rPr lang="zh-TW" altLang="zh-TW" b="1" spc="-100" smtClean="0">
                <a:solidFill>
                  <a:prstClr val="black"/>
                </a:solidFill>
                <a:latin typeface="微軟正黑體" panose="020B0604030504040204" pitchFamily="34" charset="-120"/>
                <a:ea typeface="微軟正黑體" panose="020B0604030504040204" pitchFamily="34" charset="-120"/>
              </a:rPr>
              <a:t>條第</a:t>
            </a:r>
            <a:r>
              <a:rPr lang="en-US" altLang="zh-TW" b="1" spc="-100" smtClean="0">
                <a:solidFill>
                  <a:prstClr val="black"/>
                </a:solidFill>
                <a:latin typeface="微軟正黑體" panose="020B0604030504040204" pitchFamily="34" charset="-120"/>
                <a:ea typeface="微軟正黑體" panose="020B0604030504040204" pitchFamily="34" charset="-120"/>
              </a:rPr>
              <a:t>1</a:t>
            </a:r>
            <a:r>
              <a:rPr lang="zh-TW" altLang="zh-TW" b="1" spc="-100" smtClean="0">
                <a:solidFill>
                  <a:prstClr val="black"/>
                </a:solidFill>
                <a:latin typeface="微軟正黑體" panose="020B0604030504040204" pitchFamily="34" charset="-120"/>
                <a:ea typeface="微軟正黑體" panose="020B0604030504040204" pitchFamily="34" charset="-120"/>
              </a:rPr>
              <a:t>項</a:t>
            </a:r>
            <a:r>
              <a:rPr lang="zh-TW" altLang="zh-TW" b="1" spc="-100">
                <a:solidFill>
                  <a:prstClr val="black"/>
                </a:solidFill>
                <a:latin typeface="微軟正黑體" panose="020B0604030504040204" pitchFamily="34" charset="-120"/>
                <a:ea typeface="微軟正黑體" panose="020B0604030504040204" pitchFamily="34" charset="-120"/>
              </a:rPr>
              <a:t>各款情形為之，但</a:t>
            </a:r>
            <a:r>
              <a:rPr lang="zh-TW" altLang="zh-TW" b="1" u="sng" spc="-100">
                <a:solidFill>
                  <a:srgbClr val="0000FF"/>
                </a:solidFill>
                <a:latin typeface="微軟正黑體" panose="020B0604030504040204" pitchFamily="34" charset="-120"/>
                <a:ea typeface="微軟正黑體" panose="020B0604030504040204" pitchFamily="34" charset="-120"/>
              </a:rPr>
              <a:t>變更部分之累計金額應合計之</a:t>
            </a:r>
            <a:r>
              <a:rPr lang="zh-TW" altLang="zh-TW" b="1" spc="-100">
                <a:solidFill>
                  <a:prstClr val="black"/>
                </a:solidFill>
                <a:latin typeface="微軟正黑體" panose="020B0604030504040204" pitchFamily="34" charset="-120"/>
                <a:ea typeface="微軟正黑體" panose="020B0604030504040204" pitchFamily="34" charset="-120"/>
              </a:rPr>
              <a:t>。</a:t>
            </a:r>
            <a:endParaRPr lang="zh-TW" altLang="en-US" b="1" spc="-1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98657438"/>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書卷 (水平) 5">
            <a:extLst/>
          </p:cNvPr>
          <p:cNvSpPr/>
          <p:nvPr/>
        </p:nvSpPr>
        <p:spPr>
          <a:xfrm>
            <a:off x="1187624" y="48830"/>
            <a:ext cx="7848872" cy="715874"/>
          </a:xfrm>
          <a:prstGeom prst="horizontalScroll">
            <a:avLst/>
          </a:prstGeom>
          <a:solidFill>
            <a:srgbClr val="0000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white"/>
                </a:solidFill>
                <a:latin typeface="微軟正黑體" panose="020B0604030504040204" pitchFamily="34" charset="-120"/>
                <a:cs typeface="Times New Roman" panose="02020603050405020304" pitchFamily="18" charset="0"/>
              </a:rPr>
              <a:t>採購契約變更或加減價核准監辦備查規定一覽表</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sp>
        <p:nvSpPr>
          <p:cNvPr id="3" name="文字方塊 2"/>
          <p:cNvSpPr txBox="1"/>
          <p:nvPr/>
        </p:nvSpPr>
        <p:spPr>
          <a:xfrm>
            <a:off x="170856" y="620688"/>
            <a:ext cx="8973144" cy="6001643"/>
          </a:xfrm>
          <a:prstGeom prst="rect">
            <a:avLst/>
          </a:prstGeom>
          <a:noFill/>
        </p:spPr>
        <p:txBody>
          <a:bodyPr wrap="square" rtlCol="0">
            <a:spAutoFit/>
          </a:bodyPr>
          <a:lstStyle/>
          <a:p>
            <a:pPr algn="just"/>
            <a:r>
              <a:rPr lang="zh-TW" altLang="zh-TW" b="1">
                <a:solidFill>
                  <a:srgbClr val="C00000"/>
                </a:solidFill>
                <a:latin typeface="微軟正黑體" panose="020B0604030504040204" pitchFamily="34" charset="-120"/>
                <a:ea typeface="微軟正黑體" panose="020B0604030504040204" pitchFamily="34" charset="-120"/>
              </a:rPr>
              <a:t>附記：</a:t>
            </a:r>
          </a:p>
          <a:p>
            <a:pPr marL="538163" indent="-538163" algn="just"/>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二</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變更部分之</a:t>
            </a:r>
            <a:r>
              <a:rPr lang="zh-TW" altLang="en-US" b="1" u="sng" spc="-100">
                <a:solidFill>
                  <a:srgbClr val="0000FF"/>
                </a:solidFill>
                <a:latin typeface="微軟正黑體" panose="020B0604030504040204" pitchFamily="34" charset="-120"/>
                <a:ea typeface="微軟正黑體" panose="020B0604030504040204" pitchFamily="34" charset="-120"/>
              </a:rPr>
              <a:t>累計金額</a:t>
            </a:r>
            <a:r>
              <a:rPr lang="zh-TW" altLang="en-US" b="1" spc="-100">
                <a:solidFill>
                  <a:prstClr val="black"/>
                </a:solidFill>
                <a:latin typeface="微軟正黑體" panose="020B0604030504040204" pitchFamily="34" charset="-120"/>
                <a:ea typeface="微軟正黑體" panose="020B0604030504040204" pitchFamily="34" charset="-120"/>
              </a:rPr>
              <a:t>，指契約價金變更之</a:t>
            </a:r>
            <a:r>
              <a:rPr lang="zh-TW" altLang="en-US" b="1" u="sng" spc="-100">
                <a:solidFill>
                  <a:srgbClr val="0000FF"/>
                </a:solidFill>
                <a:latin typeface="微軟正黑體" panose="020B0604030504040204" pitchFamily="34" charset="-120"/>
                <a:ea typeface="微軟正黑體" panose="020B0604030504040204" pitchFamily="34" charset="-120"/>
              </a:rPr>
              <a:t>「加帳金額」及「減帳絕對值」合計之累計金額</a:t>
            </a:r>
            <a:r>
              <a:rPr lang="zh-TW" altLang="zh-TW" b="1" spc="-100" smtClean="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三</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契約價金於</a:t>
            </a:r>
            <a:r>
              <a:rPr lang="zh-TW" altLang="en-US" b="1" u="sng" spc="-100">
                <a:solidFill>
                  <a:srgbClr val="0000FF"/>
                </a:solidFill>
                <a:latin typeface="微軟正黑體" panose="020B0604030504040204" pitchFamily="34" charset="-120"/>
                <a:ea typeface="微軟正黑體" panose="020B0604030504040204" pitchFamily="34" charset="-120"/>
              </a:rPr>
              <a:t>變更後達查核金額之</a:t>
            </a:r>
            <a:r>
              <a:rPr lang="zh-TW" altLang="en-US" b="1" u="sng" spc="-100">
                <a:solidFill>
                  <a:srgbClr val="C00000"/>
                </a:solidFill>
                <a:latin typeface="微軟正黑體" panose="020B0604030504040204" pitchFamily="34" charset="-120"/>
                <a:ea typeface="微軟正黑體" panose="020B0604030504040204" pitchFamily="34" charset="-120"/>
              </a:rPr>
              <a:t>當次以後之變更</a:t>
            </a:r>
            <a:r>
              <a:rPr lang="zh-TW" altLang="en-US" b="1" u="sng" spc="-100">
                <a:solidFill>
                  <a:srgbClr val="0000FF"/>
                </a:solidFill>
                <a:latin typeface="微軟正黑體" panose="020B0604030504040204" pitchFamily="34" charset="-120"/>
                <a:ea typeface="微軟正黑體" panose="020B0604030504040204" pitchFamily="34" charset="-120"/>
              </a:rPr>
              <a:t>，</a:t>
            </a:r>
            <a:r>
              <a:rPr lang="zh-TW" altLang="en-US" b="1" u="sng" spc="-100">
                <a:solidFill>
                  <a:srgbClr val="C00000"/>
                </a:solidFill>
                <a:latin typeface="微軟正黑體" panose="020B0604030504040204" pitchFamily="34" charset="-120"/>
                <a:ea typeface="微軟正黑體" panose="020B0604030504040204" pitchFamily="34" charset="-120"/>
              </a:rPr>
              <a:t>適用</a:t>
            </a:r>
            <a:r>
              <a:rPr lang="zh-TW" altLang="en-US" b="1" u="sng" spc="-100">
                <a:solidFill>
                  <a:srgbClr val="0000FF"/>
                </a:solidFill>
                <a:latin typeface="微軟正黑體" panose="020B0604030504040204" pitchFamily="34" charset="-120"/>
                <a:ea typeface="微軟正黑體" panose="020B0604030504040204" pitchFamily="34" charset="-120"/>
              </a:rPr>
              <a:t>查核金額以上採購之規定</a:t>
            </a:r>
            <a:r>
              <a:rPr lang="zh-TW" altLang="en-US" b="1" spc="-10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四</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核准規定」欄，係指機關辦理契約變更或加減價之核准權責規定，其</a:t>
            </a:r>
            <a:r>
              <a:rPr lang="zh-TW" altLang="en-US" b="1" u="sng" spc="-100">
                <a:solidFill>
                  <a:prstClr val="black"/>
                </a:solidFill>
                <a:latin typeface="微軟正黑體" panose="020B0604030504040204" pitchFamily="34" charset="-120"/>
                <a:ea typeface="微軟正黑體" panose="020B0604030504040204" pitchFamily="34" charset="-120"/>
              </a:rPr>
              <a:t>核准與否應考量契約變更、加減價及採限制性招標辦理之適法性及妥適性</a:t>
            </a:r>
            <a:r>
              <a:rPr lang="zh-TW" altLang="en-US" b="1" spc="-100">
                <a:solidFill>
                  <a:prstClr val="black"/>
                </a:solidFill>
                <a:latin typeface="微軟正黑體" panose="020B0604030504040204" pitchFamily="34" charset="-120"/>
                <a:ea typeface="微軟正黑體" panose="020B0604030504040204" pitchFamily="34" charset="-120"/>
              </a:rPr>
              <a:t>。</a:t>
            </a:r>
            <a:r>
              <a:rPr lang="zh-TW" altLang="en-US" b="1" spc="-100">
                <a:solidFill>
                  <a:srgbClr val="0000FF"/>
                </a:solidFill>
                <a:latin typeface="微軟正黑體" panose="020B0604030504040204" pitchFamily="34" charset="-120"/>
                <a:ea typeface="微軟正黑體" panose="020B0604030504040204" pitchFamily="34" charset="-120"/>
              </a:rPr>
              <a:t>「核准」，由機關首長或其授權人員為之</a:t>
            </a:r>
            <a:r>
              <a:rPr lang="zh-TW" altLang="en-US" b="1" spc="-10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五</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機關辦理採購，其決標金額依政府採購法</a:t>
            </a:r>
            <a:r>
              <a:rPr lang="zh-TW" altLang="en-US" b="1" spc="-100" smtClean="0">
                <a:solidFill>
                  <a:prstClr val="black"/>
                </a:solidFill>
                <a:latin typeface="微軟正黑體" panose="020B0604030504040204" pitchFamily="34" charset="-120"/>
                <a:ea typeface="微軟正黑體" panose="020B0604030504040204" pitchFamily="34" charset="-120"/>
              </a:rPr>
              <a:t>第</a:t>
            </a:r>
            <a:r>
              <a:rPr lang="en-US" altLang="zh-TW" b="1" spc="-100" smtClean="0">
                <a:solidFill>
                  <a:prstClr val="black"/>
                </a:solidFill>
                <a:latin typeface="微軟正黑體" panose="020B0604030504040204" pitchFamily="34" charset="-120"/>
                <a:ea typeface="微軟正黑體" panose="020B0604030504040204" pitchFamily="34" charset="-120"/>
              </a:rPr>
              <a:t>61</a:t>
            </a:r>
            <a:r>
              <a:rPr lang="zh-TW" altLang="en-US" b="1" spc="-100" smtClean="0">
                <a:solidFill>
                  <a:prstClr val="black"/>
                </a:solidFill>
                <a:latin typeface="微軟正黑體" panose="020B0604030504040204" pitchFamily="34" charset="-120"/>
                <a:ea typeface="微軟正黑體" panose="020B0604030504040204" pitchFamily="34" charset="-120"/>
              </a:rPr>
              <a:t>條</a:t>
            </a: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於政府採購公報刊登決標公告</a:t>
            </a: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或</a:t>
            </a:r>
            <a:r>
              <a:rPr lang="zh-TW" altLang="en-US" b="1" spc="-100" smtClean="0">
                <a:solidFill>
                  <a:prstClr val="black"/>
                </a:solidFill>
                <a:latin typeface="微軟正黑體" panose="020B0604030504040204" pitchFamily="34" charset="-120"/>
                <a:ea typeface="微軟正黑體" panose="020B0604030504040204" pitchFamily="34" charset="-120"/>
              </a:rPr>
              <a:t>第</a:t>
            </a:r>
            <a:r>
              <a:rPr lang="en-US" altLang="zh-TW" b="1" spc="-100" smtClean="0">
                <a:solidFill>
                  <a:prstClr val="black"/>
                </a:solidFill>
                <a:latin typeface="微軟正黑體" panose="020B0604030504040204" pitchFamily="34" charset="-120"/>
                <a:ea typeface="微軟正黑體" panose="020B0604030504040204" pitchFamily="34" charset="-120"/>
              </a:rPr>
              <a:t>62</a:t>
            </a:r>
            <a:r>
              <a:rPr lang="zh-TW" altLang="en-US" b="1" spc="-100" smtClean="0">
                <a:solidFill>
                  <a:prstClr val="black"/>
                </a:solidFill>
                <a:latin typeface="微軟正黑體" panose="020B0604030504040204" pitchFamily="34" charset="-120"/>
                <a:ea typeface="微軟正黑體" panose="020B0604030504040204" pitchFamily="34" charset="-120"/>
              </a:rPr>
              <a:t>條</a:t>
            </a: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定期彙送決標資料</a:t>
            </a: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規定傳輸至本會資料庫後，</a:t>
            </a:r>
            <a:r>
              <a:rPr lang="zh-TW" altLang="en-US" b="1" u="sng" spc="-100">
                <a:solidFill>
                  <a:srgbClr val="006600"/>
                </a:solidFill>
                <a:latin typeface="微軟正黑體" panose="020B0604030504040204" pitchFamily="34" charset="-120"/>
                <a:ea typeface="微軟正黑體" panose="020B0604030504040204" pitchFamily="34" charset="-120"/>
              </a:rPr>
              <a:t>如有契約變更或加減價之情形，</a:t>
            </a:r>
            <a:r>
              <a:rPr lang="zh-TW" altLang="en-US" b="1" u="sng" spc="-100">
                <a:solidFill>
                  <a:srgbClr val="800000"/>
                </a:solidFill>
                <a:latin typeface="微軟正黑體" panose="020B0604030504040204" pitchFamily="34" charset="-120"/>
                <a:ea typeface="微軟正黑體" panose="020B0604030504040204" pitchFamily="34" charset="-120"/>
              </a:rPr>
              <a:t>致原決標金額增加者，該增加之金額，亦應依上揭規定辦理公告、彙送</a:t>
            </a:r>
            <a:r>
              <a:rPr lang="zh-TW" altLang="en-US" b="1" spc="-10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六</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機關辦理</a:t>
            </a:r>
            <a:r>
              <a:rPr lang="zh-TW" altLang="en-US" b="1" u="sng" spc="-100">
                <a:solidFill>
                  <a:srgbClr val="0000FF"/>
                </a:solidFill>
                <a:latin typeface="微軟正黑體" panose="020B0604030504040204" pitchFamily="34" charset="-120"/>
                <a:ea typeface="微軟正黑體" panose="020B0604030504040204" pitchFamily="34" charset="-120"/>
              </a:rPr>
              <a:t>工程採購</a:t>
            </a:r>
            <a:r>
              <a:rPr lang="zh-TW" altLang="en-US" b="1" spc="-100">
                <a:solidFill>
                  <a:prstClr val="black"/>
                </a:solidFill>
                <a:latin typeface="微軟正黑體" panose="020B0604030504040204" pitchFamily="34" charset="-120"/>
                <a:ea typeface="微軟正黑體" panose="020B0604030504040204" pitchFamily="34" charset="-120"/>
              </a:rPr>
              <a:t>，其須辦理</a:t>
            </a:r>
            <a:r>
              <a:rPr lang="zh-TW" altLang="en-US" b="1" u="sng" spc="-100">
                <a:solidFill>
                  <a:srgbClr val="0000FF"/>
                </a:solidFill>
                <a:latin typeface="微軟正黑體" panose="020B0604030504040204" pitchFamily="34" charset="-120"/>
                <a:ea typeface="微軟正黑體" panose="020B0604030504040204" pitchFamily="34" charset="-120"/>
              </a:rPr>
              <a:t>契約變更</a:t>
            </a:r>
            <a:r>
              <a:rPr lang="zh-TW" altLang="en-US" b="1" spc="-100">
                <a:solidFill>
                  <a:prstClr val="black"/>
                </a:solidFill>
                <a:latin typeface="微軟正黑體" panose="020B0604030504040204" pitchFamily="34" charset="-120"/>
                <a:ea typeface="微軟正黑體" panose="020B0604030504040204" pitchFamily="34" charset="-120"/>
              </a:rPr>
              <a:t>而</a:t>
            </a:r>
            <a:r>
              <a:rPr lang="zh-TW" altLang="en-US" b="1" u="sng" spc="-100">
                <a:solidFill>
                  <a:srgbClr val="0000FF"/>
                </a:solidFill>
                <a:latin typeface="微軟正黑體" panose="020B0604030504040204" pitchFamily="34" charset="-120"/>
                <a:ea typeface="微軟正黑體" panose="020B0604030504040204" pitchFamily="34" charset="-120"/>
              </a:rPr>
              <a:t>有新增</a:t>
            </a:r>
            <a:r>
              <a:rPr lang="zh-TW" altLang="en-US" b="1" spc="-100">
                <a:solidFill>
                  <a:prstClr val="black"/>
                </a:solidFill>
                <a:latin typeface="微軟正黑體" panose="020B0604030504040204" pitchFamily="34" charset="-120"/>
                <a:ea typeface="微軟正黑體" panose="020B0604030504040204" pitchFamily="34" charset="-120"/>
              </a:rPr>
              <a:t>非屬原契約數量清單內所列之工程</a:t>
            </a:r>
            <a:r>
              <a:rPr lang="zh-TW" altLang="en-US" b="1" u="sng" spc="-100">
                <a:solidFill>
                  <a:srgbClr val="0000FF"/>
                </a:solidFill>
                <a:latin typeface="微軟正黑體" panose="020B0604030504040204" pitchFamily="34" charset="-120"/>
                <a:ea typeface="微軟正黑體" panose="020B0604030504040204" pitchFamily="34" charset="-120"/>
              </a:rPr>
              <a:t>項目</a:t>
            </a:r>
            <a:r>
              <a:rPr lang="zh-TW" altLang="en-US" b="1" spc="-100" smtClean="0">
                <a:solidFill>
                  <a:prstClr val="black"/>
                </a:solidFill>
                <a:latin typeface="微軟正黑體" panose="020B0604030504040204" pitchFamily="34" charset="-120"/>
                <a:ea typeface="微軟正黑體" panose="020B0604030504040204" pitchFamily="34" charset="-120"/>
              </a:rPr>
              <a:t>者</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u="sng" spc="-100" smtClean="0">
                <a:solidFill>
                  <a:srgbClr val="FF0000"/>
                </a:solidFill>
                <a:latin typeface="微軟正黑體" panose="020B0604030504040204" pitchFamily="34" charset="-120"/>
                <a:ea typeface="微軟正黑體" panose="020B0604030504040204" pitchFamily="34" charset="-120"/>
              </a:rPr>
              <a:t>不</a:t>
            </a:r>
            <a:r>
              <a:rPr lang="zh-TW" altLang="en-US" b="1" u="sng" spc="-100">
                <a:solidFill>
                  <a:srgbClr val="FF0000"/>
                </a:solidFill>
                <a:latin typeface="微軟正黑體" panose="020B0604030504040204" pitchFamily="34" charset="-120"/>
                <a:ea typeface="微軟正黑體" panose="020B0604030504040204" pitchFamily="34" charset="-120"/>
              </a:rPr>
              <a:t>包含漏列</a:t>
            </a:r>
            <a:r>
              <a:rPr lang="zh-TW" altLang="en-US" b="1" u="sng" spc="-100" smtClean="0">
                <a:solidFill>
                  <a:srgbClr val="FF0000"/>
                </a:solidFill>
                <a:latin typeface="微軟正黑體" panose="020B0604030504040204" pitchFamily="34" charset="-120"/>
                <a:ea typeface="微軟正黑體" panose="020B0604030504040204" pitchFamily="34" charset="-120"/>
              </a:rPr>
              <a:t>項目</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該</a:t>
            </a:r>
            <a:r>
              <a:rPr lang="zh-TW" altLang="en-US" b="1" u="sng" spc="-100">
                <a:solidFill>
                  <a:srgbClr val="0000FF"/>
                </a:solidFill>
                <a:latin typeface="微軟正黑體" panose="020B0604030504040204" pitchFamily="34" charset="-120"/>
                <a:ea typeface="微軟正黑體" panose="020B0604030504040204" pitchFamily="34" charset="-120"/>
              </a:rPr>
              <a:t>新增工程項目單價編列方式，應以原預算相關單價分析資料為基礎</a:t>
            </a:r>
            <a:r>
              <a:rPr lang="zh-TW" altLang="en-US" b="1" spc="-100">
                <a:solidFill>
                  <a:prstClr val="black"/>
                </a:solidFill>
                <a:latin typeface="微軟正黑體" panose="020B0604030504040204" pitchFamily="34" charset="-120"/>
                <a:ea typeface="微軟正黑體" panose="020B0604030504040204" pitchFamily="34" charset="-120"/>
              </a:rPr>
              <a:t>，並考慮市場價格波動情形。其底價訂定，並應符合政府採購法</a:t>
            </a:r>
            <a:r>
              <a:rPr lang="zh-TW" altLang="en-US" b="1" spc="-100" smtClean="0">
                <a:solidFill>
                  <a:prstClr val="black"/>
                </a:solidFill>
                <a:latin typeface="微軟正黑體" panose="020B0604030504040204" pitchFamily="34" charset="-120"/>
                <a:ea typeface="微軟正黑體" panose="020B0604030504040204" pitchFamily="34" charset="-120"/>
              </a:rPr>
              <a:t>第</a:t>
            </a:r>
            <a:r>
              <a:rPr lang="en-US" altLang="zh-TW" b="1" spc="-100" smtClean="0">
                <a:solidFill>
                  <a:prstClr val="black"/>
                </a:solidFill>
                <a:latin typeface="微軟正黑體" panose="020B0604030504040204" pitchFamily="34" charset="-120"/>
                <a:ea typeface="微軟正黑體" panose="020B0604030504040204" pitchFamily="34" charset="-120"/>
              </a:rPr>
              <a:t>46</a:t>
            </a:r>
            <a:r>
              <a:rPr lang="zh-TW" altLang="en-US" b="1" spc="-100" smtClean="0">
                <a:solidFill>
                  <a:prstClr val="black"/>
                </a:solidFill>
                <a:latin typeface="微軟正黑體" panose="020B0604030504040204" pitchFamily="34" charset="-120"/>
                <a:ea typeface="微軟正黑體" panose="020B0604030504040204" pitchFamily="34" charset="-120"/>
              </a:rPr>
              <a:t>條</a:t>
            </a:r>
            <a:r>
              <a:rPr lang="zh-TW" altLang="en-US" b="1" spc="-100">
                <a:solidFill>
                  <a:prstClr val="black"/>
                </a:solidFill>
                <a:latin typeface="微軟正黑體" panose="020B0604030504040204" pitchFamily="34" charset="-120"/>
                <a:ea typeface="微軟正黑體" panose="020B0604030504040204" pitchFamily="34" charset="-120"/>
              </a:rPr>
              <a:t>規定。</a:t>
            </a:r>
          </a:p>
        </p:txBody>
      </p:sp>
    </p:spTree>
    <p:extLst>
      <p:ext uri="{BB962C8B-B14F-4D97-AF65-F5344CB8AC3E}">
        <p14:creationId xmlns:p14="http://schemas.microsoft.com/office/powerpoint/2010/main" val="1645812639"/>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183</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395536" y="1268760"/>
            <a:ext cx="8280920" cy="3456384"/>
          </a:xfrm>
          <a:prstGeom prst="rect">
            <a:avLst/>
          </a:prstGeom>
          <a:noFill/>
          <a:ln w="9525">
            <a:noFill/>
            <a:miter lim="800000"/>
            <a:headEnd/>
            <a:tailEnd/>
          </a:ln>
          <a:effectLst/>
        </p:spPr>
        <p:txBody>
          <a:bodyPr/>
          <a:lstStyle/>
          <a:p>
            <a:pPr algn="just" eaLnBrk="1" hangingPunct="1">
              <a:lnSpc>
                <a:spcPts val="3000"/>
              </a:lnSpc>
              <a:spcBef>
                <a:spcPts val="0"/>
              </a:spcBef>
              <a:buClr>
                <a:prstClr val="black"/>
              </a:buClr>
              <a:buSzPct val="75000"/>
              <a:defRPr/>
            </a:pPr>
            <a:r>
              <a:rPr lang="en-US" altLang="zh-TW" sz="2800" b="1" spc="-100" smtClean="0">
                <a:solidFill>
                  <a:srgbClr val="0000FF"/>
                </a:solidFill>
                <a:latin typeface="微軟正黑體" panose="020B0604030504040204" pitchFamily="34" charset="-120"/>
                <a:ea typeface="微軟正黑體" panose="020B0604030504040204" pitchFamily="34" charset="-120"/>
              </a:rPr>
              <a:t>90</a:t>
            </a:r>
            <a:r>
              <a:rPr lang="zh-TW" altLang="en-US" sz="2800" b="1" spc="-100" smtClean="0">
                <a:solidFill>
                  <a:srgbClr val="0000FF"/>
                </a:solidFill>
                <a:latin typeface="微軟正黑體" panose="020B0604030504040204" pitchFamily="34" charset="-120"/>
                <a:ea typeface="微軟正黑體" panose="020B0604030504040204" pitchFamily="34" charset="-120"/>
              </a:rPr>
              <a:t>年</a:t>
            </a:r>
            <a:r>
              <a:rPr lang="en-US" altLang="zh-TW" sz="2800" b="1" spc="-100" smtClean="0">
                <a:solidFill>
                  <a:srgbClr val="0000FF"/>
                </a:solidFill>
                <a:latin typeface="微軟正黑體" panose="020B0604030504040204" pitchFamily="34" charset="-120"/>
                <a:ea typeface="微軟正黑體" panose="020B0604030504040204" pitchFamily="34" charset="-120"/>
              </a:rPr>
              <a:t>07</a:t>
            </a:r>
            <a:r>
              <a:rPr lang="zh-TW" altLang="en-US" sz="2800" b="1" spc="-100" smtClean="0">
                <a:solidFill>
                  <a:srgbClr val="0000FF"/>
                </a:solidFill>
                <a:latin typeface="微軟正黑體" panose="020B0604030504040204" pitchFamily="34" charset="-120"/>
                <a:ea typeface="微軟正黑體" panose="020B0604030504040204" pitchFamily="34" charset="-120"/>
              </a:rPr>
              <a:t>月</a:t>
            </a:r>
            <a:r>
              <a:rPr lang="en-US" altLang="zh-TW" sz="2800" b="1" spc="-100" smtClean="0">
                <a:solidFill>
                  <a:srgbClr val="0000FF"/>
                </a:solidFill>
                <a:latin typeface="微軟正黑體" panose="020B0604030504040204" pitchFamily="34" charset="-120"/>
                <a:ea typeface="微軟正黑體" panose="020B0604030504040204" pitchFamily="34" charset="-120"/>
              </a:rPr>
              <a:t>18</a:t>
            </a:r>
            <a:r>
              <a:rPr lang="zh-TW" altLang="en-US" sz="2800" b="1" spc="-100" smtClean="0">
                <a:solidFill>
                  <a:srgbClr val="0000FF"/>
                </a:solidFill>
                <a:latin typeface="微軟正黑體" panose="020B0604030504040204" pitchFamily="34" charset="-120"/>
                <a:ea typeface="微軟正黑體" panose="020B0604030504040204" pitchFamily="34" charset="-120"/>
              </a:rPr>
              <a:t>日</a:t>
            </a:r>
            <a:r>
              <a:rPr lang="en-US" altLang="zh-TW" sz="2800" b="1" spc="-100" smtClean="0">
                <a:solidFill>
                  <a:srgbClr val="0000FF"/>
                </a:solidFill>
                <a:latin typeface="微軟正黑體" panose="020B0604030504040204" pitchFamily="34" charset="-120"/>
                <a:ea typeface="微軟正黑體" panose="020B0604030504040204" pitchFamily="34" charset="-120"/>
              </a:rPr>
              <a:t>(</a:t>
            </a:r>
            <a:r>
              <a:rPr lang="zh-TW" altLang="en-US" sz="2800" b="1" spc="-100" smtClean="0">
                <a:solidFill>
                  <a:srgbClr val="0000FF"/>
                </a:solidFill>
                <a:latin typeface="微軟正黑體" panose="020B0604030504040204" pitchFamily="34" charset="-120"/>
                <a:ea typeface="微軟正黑體" panose="020B0604030504040204" pitchFamily="34" charset="-120"/>
              </a:rPr>
              <a:t>九十</a:t>
            </a:r>
            <a:r>
              <a:rPr lang="en-US" altLang="zh-TW" sz="2800" b="1" spc="-100" smtClean="0">
                <a:solidFill>
                  <a:srgbClr val="0000FF"/>
                </a:solidFill>
                <a:latin typeface="微軟正黑體" panose="020B0604030504040204" pitchFamily="34" charset="-120"/>
                <a:ea typeface="微軟正黑體" panose="020B0604030504040204" pitchFamily="34" charset="-120"/>
              </a:rPr>
              <a:t>)</a:t>
            </a:r>
            <a:r>
              <a:rPr lang="zh-TW" altLang="en-US" sz="2800" b="1" spc="-100" smtClean="0">
                <a:solidFill>
                  <a:srgbClr val="0000FF"/>
                </a:solidFill>
                <a:latin typeface="微軟正黑體" panose="020B0604030504040204" pitchFamily="34" charset="-120"/>
                <a:ea typeface="微軟正黑體" panose="020B0604030504040204" pitchFamily="34" charset="-120"/>
              </a:rPr>
              <a:t>工程</a:t>
            </a:r>
            <a:r>
              <a:rPr lang="zh-TW" altLang="en-US" sz="2800" b="1" spc="-100">
                <a:solidFill>
                  <a:srgbClr val="0000FF"/>
                </a:solidFill>
                <a:latin typeface="微軟正黑體" panose="020B0604030504040204" pitchFamily="34" charset="-120"/>
                <a:ea typeface="微軟正黑體" panose="020B0604030504040204" pitchFamily="34" charset="-120"/>
              </a:rPr>
              <a:t>企字</a:t>
            </a:r>
            <a:r>
              <a:rPr lang="zh-TW" altLang="en-US" sz="2800" b="1" spc="-100" smtClean="0">
                <a:solidFill>
                  <a:srgbClr val="0000FF"/>
                </a:solidFill>
                <a:latin typeface="微軟正黑體" panose="020B0604030504040204" pitchFamily="34" charset="-120"/>
                <a:ea typeface="微軟正黑體" panose="020B0604030504040204" pitchFamily="34" charset="-120"/>
              </a:rPr>
              <a:t>第</a:t>
            </a:r>
            <a:r>
              <a:rPr lang="en-US" altLang="zh-TW" sz="2800" b="1" spc="-100" smtClean="0">
                <a:solidFill>
                  <a:srgbClr val="0000FF"/>
                </a:solidFill>
                <a:latin typeface="微軟正黑體" panose="020B0604030504040204" pitchFamily="34" charset="-120"/>
                <a:ea typeface="微軟正黑體" panose="020B0604030504040204" pitchFamily="34" charset="-120"/>
              </a:rPr>
              <a:t>90027293</a:t>
            </a:r>
            <a:r>
              <a:rPr lang="zh-TW" altLang="en-US" sz="2800" b="1" spc="-100" smtClean="0">
                <a:solidFill>
                  <a:srgbClr val="0000FF"/>
                </a:solidFill>
                <a:latin typeface="微軟正黑體" panose="020B0604030504040204" pitchFamily="34" charset="-120"/>
                <a:ea typeface="微軟正黑體" panose="020B0604030504040204" pitchFamily="34" charset="-120"/>
              </a:rPr>
              <a:t>號</a:t>
            </a:r>
            <a:r>
              <a:rPr lang="zh-TW" altLang="en-US" sz="4400" b="1" spc="-100" smtClean="0">
                <a:solidFill>
                  <a:srgbClr val="FF0000"/>
                </a:solidFill>
                <a:latin typeface="微軟正黑體" panose="020B0604030504040204" pitchFamily="34" charset="-120"/>
                <a:ea typeface="微軟正黑體" panose="020B0604030504040204" pitchFamily="34" charset="-120"/>
              </a:rPr>
              <a:t>令</a:t>
            </a:r>
            <a:endParaRPr lang="en-US" altLang="zh-TW" sz="4400" b="1" spc="-100" smtClean="0">
              <a:solidFill>
                <a:srgbClr val="FF0000"/>
              </a:solidFill>
              <a:latin typeface="微軟正黑體" panose="020B0604030504040204" pitchFamily="34" charset="-120"/>
              <a:ea typeface="微軟正黑體" panose="020B0604030504040204" pitchFamily="34" charset="-120"/>
            </a:endParaRPr>
          </a:p>
          <a:p>
            <a:pPr algn="just" eaLnBrk="1" hangingPunct="1">
              <a:lnSpc>
                <a:spcPts val="4000"/>
              </a:lnSpc>
              <a:spcBef>
                <a:spcPts val="1200"/>
              </a:spcBef>
              <a:buClr>
                <a:prstClr val="black"/>
              </a:buClr>
              <a:buSzPct val="75000"/>
              <a:defRPr/>
            </a:pPr>
            <a:r>
              <a:rPr lang="zh-TW" altLang="en-US" sz="2800" b="1" spc="-100">
                <a:solidFill>
                  <a:srgbClr val="000066"/>
                </a:solidFill>
                <a:latin typeface="微軟正黑體" panose="020B0604030504040204" pitchFamily="34" charset="-120"/>
                <a:ea typeface="微軟正黑體" panose="020B0604030504040204" pitchFamily="34" charset="-120"/>
              </a:rPr>
              <a:t>機關辦理工程採購，其須辦理契約變更而有新增非屬原契約數量清單內所列之工程項目者（不包含漏列項目），該新增工程項目單價編列方式，應以原預算相關單價分析資料為基礎，並考慮市場價格波動情形。其底價訂定，並應符合政府採購法</a:t>
            </a:r>
            <a:r>
              <a:rPr lang="zh-TW" altLang="en-US" sz="2800" b="1" spc="-100" smtClean="0">
                <a:solidFill>
                  <a:srgbClr val="000066"/>
                </a:solidFill>
                <a:latin typeface="微軟正黑體" panose="020B0604030504040204" pitchFamily="34" charset="-120"/>
                <a:ea typeface="微軟正黑體" panose="020B0604030504040204" pitchFamily="34" charset="-120"/>
              </a:rPr>
              <a:t>第</a:t>
            </a:r>
            <a:r>
              <a:rPr lang="en-US" altLang="zh-TW" sz="2800" b="1" spc="-100" smtClean="0">
                <a:solidFill>
                  <a:srgbClr val="000066"/>
                </a:solidFill>
                <a:latin typeface="微軟正黑體" panose="020B0604030504040204" pitchFamily="34" charset="-120"/>
                <a:ea typeface="微軟正黑體" panose="020B0604030504040204" pitchFamily="34" charset="-120"/>
              </a:rPr>
              <a:t>46</a:t>
            </a:r>
            <a:r>
              <a:rPr lang="zh-TW" altLang="en-US" sz="2800" b="1" spc="-100" smtClean="0">
                <a:solidFill>
                  <a:srgbClr val="000066"/>
                </a:solidFill>
                <a:latin typeface="微軟正黑體" panose="020B0604030504040204" pitchFamily="34" charset="-120"/>
                <a:ea typeface="微軟正黑體" panose="020B0604030504040204" pitchFamily="34" charset="-120"/>
              </a:rPr>
              <a:t>條</a:t>
            </a:r>
            <a:r>
              <a:rPr lang="zh-TW" altLang="en-US" sz="2800" b="1" spc="-100">
                <a:solidFill>
                  <a:srgbClr val="000066"/>
                </a:solidFill>
                <a:latin typeface="微軟正黑體" panose="020B0604030504040204" pitchFamily="34" charset="-120"/>
                <a:ea typeface="微軟正黑體" panose="020B0604030504040204" pitchFamily="34" charset="-120"/>
              </a:rPr>
              <a:t>規定。</a:t>
            </a:r>
          </a:p>
        </p:txBody>
      </p:sp>
      <p:sp>
        <p:nvSpPr>
          <p:cNvPr id="6" name="書卷 (水平) 5">
            <a:extLst/>
          </p:cNvPr>
          <p:cNvSpPr/>
          <p:nvPr/>
        </p:nvSpPr>
        <p:spPr>
          <a:xfrm>
            <a:off x="1907704" y="116632"/>
            <a:ext cx="5400000" cy="986758"/>
          </a:xfrm>
          <a:prstGeom prst="horizontalScroll">
            <a:avLst/>
          </a:prstGeom>
          <a:solidFill>
            <a:srgbClr val="00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ts val="2800"/>
              </a:lnSpc>
              <a:defRPr/>
            </a:pPr>
            <a:r>
              <a:rPr lang="zh-TW" altLang="en-US" sz="2600" b="1">
                <a:solidFill>
                  <a:prstClr val="white"/>
                </a:solidFill>
                <a:latin typeface="微軟正黑體" panose="020B0604030504040204" pitchFamily="34" charset="-120"/>
                <a:cs typeface="Times New Roman" panose="02020603050405020304" pitchFamily="18" charset="0"/>
              </a:rPr>
              <a:t>工程採購新增項目單價編列</a:t>
            </a:r>
            <a:r>
              <a:rPr lang="zh-TW" altLang="en-US" sz="2600" b="1" smtClean="0">
                <a:solidFill>
                  <a:prstClr val="white"/>
                </a:solidFill>
                <a:latin typeface="微軟正黑體" panose="020B0604030504040204" pitchFamily="34" charset="-120"/>
                <a:cs typeface="Times New Roman" panose="02020603050405020304" pitchFamily="18" charset="0"/>
              </a:rPr>
              <a:t>方式</a:t>
            </a:r>
            <a:endParaRPr lang="en-US" altLang="zh-TW" sz="2600" b="1" smtClean="0">
              <a:solidFill>
                <a:prstClr val="white"/>
              </a:solidFill>
              <a:latin typeface="微軟正黑體" panose="020B0604030504040204" pitchFamily="34" charset="-120"/>
              <a:cs typeface="Times New Roman" panose="02020603050405020304" pitchFamily="18" charset="0"/>
            </a:endParaRPr>
          </a:p>
          <a:p>
            <a:pPr algn="ctr" eaLnBrk="1" hangingPunct="1">
              <a:lnSpc>
                <a:spcPts val="2800"/>
              </a:lnSpc>
              <a:defRPr/>
            </a:pPr>
            <a:r>
              <a:rPr lang="zh-TW" altLang="en-US" sz="2600" b="1" smtClean="0">
                <a:solidFill>
                  <a:prstClr val="white"/>
                </a:solidFill>
                <a:latin typeface="微軟正黑體" panose="020B0604030504040204" pitchFamily="34" charset="-120"/>
                <a:cs typeface="Times New Roman" panose="02020603050405020304" pitchFamily="18" charset="0"/>
              </a:rPr>
              <a:t>應</a:t>
            </a:r>
            <a:r>
              <a:rPr lang="zh-TW" altLang="en-US" sz="2600" b="1">
                <a:solidFill>
                  <a:prstClr val="white"/>
                </a:solidFill>
                <a:latin typeface="微軟正黑體" panose="020B0604030504040204" pitchFamily="34" charset="-120"/>
                <a:cs typeface="Times New Roman" panose="02020603050405020304" pitchFamily="18" charset="0"/>
              </a:rPr>
              <a:t>以原</a:t>
            </a:r>
            <a:r>
              <a:rPr lang="zh-TW" altLang="en-US" sz="2600" b="1" smtClean="0">
                <a:solidFill>
                  <a:prstClr val="white"/>
                </a:solidFill>
                <a:latin typeface="微軟正黑體" panose="020B0604030504040204" pitchFamily="34" charset="-120"/>
                <a:cs typeface="Times New Roman" panose="02020603050405020304" pitchFamily="18" charset="0"/>
              </a:rPr>
              <a:t>預算單價</a:t>
            </a:r>
            <a:r>
              <a:rPr lang="zh-TW" altLang="en-US" sz="2600" b="1">
                <a:solidFill>
                  <a:prstClr val="white"/>
                </a:solidFill>
                <a:latin typeface="微軟正黑體" panose="020B0604030504040204" pitchFamily="34" charset="-120"/>
                <a:cs typeface="Times New Roman" panose="02020603050405020304" pitchFamily="18" charset="0"/>
              </a:rPr>
              <a:t>分析資料為基礎</a:t>
            </a:r>
            <a:endParaRPr lang="zh-TW" altLang="en-US" sz="2600" b="1" dirty="0">
              <a:solidFill>
                <a:prstClr val="white"/>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04094490"/>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7E6923F-E889-42EB-87A5-5C053AF0D216}" type="slidenum">
              <a:rPr lang="en-US" altLang="zh-TW" sz="1400" smtClean="0">
                <a:solidFill>
                  <a:srgbClr val="AD1F1F"/>
                </a:solidFill>
                <a:latin typeface="Times New Roman" panose="02020603050405020304" pitchFamily="18" charset="0"/>
              </a:rPr>
              <a:pPr>
                <a:spcBef>
                  <a:spcPct val="0"/>
                </a:spcBef>
                <a:buClrTx/>
                <a:buSzTx/>
                <a:buFontTx/>
                <a:buNone/>
                <a:defRPr/>
              </a:pPr>
              <a:t>184</a:t>
            </a:fld>
            <a:endParaRPr lang="en-US" altLang="zh-TW" sz="1400">
              <a:solidFill>
                <a:srgbClr val="AD1F1F"/>
              </a:solidFill>
              <a:latin typeface="Times New Roman" panose="02020603050405020304" pitchFamily="18" charset="0"/>
            </a:endParaRPr>
          </a:p>
        </p:txBody>
      </p:sp>
      <p:sp>
        <p:nvSpPr>
          <p:cNvPr id="4" name="Rectangle 1026">
            <a:extLst>
              <a:ext uri="{FF2B5EF4-FFF2-40B4-BE49-F238E27FC236}"/>
            </a:extLst>
          </p:cNvPr>
          <p:cNvSpPr txBox="1">
            <a:spLocks noChangeArrowheads="1"/>
          </p:cNvSpPr>
          <p:nvPr/>
        </p:nvSpPr>
        <p:spPr bwMode="auto">
          <a:xfrm>
            <a:off x="323850" y="260350"/>
            <a:ext cx="790575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smtClean="0">
                <a:solidFill>
                  <a:srgbClr val="660033"/>
                </a:solidFill>
                <a:latin typeface="微軟正黑體" panose="020B0604030504040204" pitchFamily="34" charset="-120"/>
              </a:rPr>
              <a:t>舉例：</a:t>
            </a:r>
            <a:r>
              <a:rPr lang="zh-TW" altLang="en-US" sz="3200" smtClean="0">
                <a:solidFill>
                  <a:srgbClr val="100278"/>
                </a:solidFill>
                <a:latin typeface="微軟正黑體" panose="020B0604030504040204" pitchFamily="34" charset="-120"/>
              </a:rPr>
              <a:t>變更設計新增</a:t>
            </a:r>
            <a:r>
              <a:rPr lang="en-US" altLang="zh-TW" sz="3200" smtClean="0">
                <a:solidFill>
                  <a:srgbClr val="100278"/>
                </a:solidFill>
                <a:latin typeface="微軟正黑體" panose="020B0604030504040204" pitchFamily="34" charset="-120"/>
              </a:rPr>
              <a:t>[</a:t>
            </a:r>
            <a:r>
              <a:rPr lang="zh-TW" altLang="en-US" sz="3200" smtClean="0">
                <a:solidFill>
                  <a:srgbClr val="100278"/>
                </a:solidFill>
                <a:latin typeface="微軟正黑體" panose="020B0604030504040204" pitchFamily="34" charset="-120"/>
              </a:rPr>
              <a:t>地毯舖設</a:t>
            </a:r>
            <a:r>
              <a:rPr lang="en-US" altLang="zh-TW" sz="3200" smtClean="0">
                <a:solidFill>
                  <a:srgbClr val="100278"/>
                </a:solidFill>
                <a:latin typeface="微軟正黑體" panose="020B0604030504040204" pitchFamily="34" charset="-120"/>
              </a:rPr>
              <a:t>]</a:t>
            </a:r>
            <a:endParaRPr lang="en-US" altLang="zh-TW" sz="2000" dirty="0">
              <a:solidFill>
                <a:srgbClr val="100278"/>
              </a:solidFill>
              <a:latin typeface="微軟正黑體" panose="020B0604030504040204" pitchFamily="34" charset="-120"/>
            </a:endParaRPr>
          </a:p>
        </p:txBody>
      </p:sp>
      <p:sp>
        <p:nvSpPr>
          <p:cNvPr id="7" name="Rectangle 1027">
            <a:extLst>
              <a:ext uri="{FF2B5EF4-FFF2-40B4-BE49-F238E27FC236}"/>
            </a:extLst>
          </p:cNvPr>
          <p:cNvSpPr txBox="1">
            <a:spLocks noChangeArrowheads="1"/>
          </p:cNvSpPr>
          <p:nvPr/>
        </p:nvSpPr>
        <p:spPr bwMode="auto">
          <a:xfrm>
            <a:off x="179512" y="1124744"/>
            <a:ext cx="6480720" cy="61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buClr>
                <a:srgbClr val="0000FF"/>
              </a:buClr>
              <a:buSzPct val="75000"/>
              <a:buFont typeface="Wingdings 2" panose="05020102010507070707" pitchFamily="18" charset="2"/>
              <a:buNone/>
              <a:defRPr/>
            </a:pPr>
            <a:r>
              <a:rPr lang="zh-TW" altLang="en-US" sz="2400" b="1" smtClean="0">
                <a:solidFill>
                  <a:srgbClr val="0000FF"/>
                </a:solidFill>
                <a:latin typeface="微軟正黑體" panose="020B0604030504040204" pitchFamily="34" charset="-120"/>
                <a:cs typeface="Times New Roman" panose="02020603050405020304" pitchFamily="18" charset="0"/>
              </a:rPr>
              <a:t>原合約工項</a:t>
            </a:r>
            <a:r>
              <a:rPr lang="en-US" altLang="zh-TW" sz="2400" b="1" smtClean="0">
                <a:solidFill>
                  <a:srgbClr val="0000FF"/>
                </a:solidFill>
                <a:latin typeface="微軟正黑體" panose="020B0604030504040204" pitchFamily="34" charset="-120"/>
                <a:cs typeface="Times New Roman" panose="02020603050405020304" pitchFamily="18" charset="0"/>
              </a:rPr>
              <a:t>[</a:t>
            </a:r>
            <a:r>
              <a:rPr lang="zh-TW" altLang="en-US" sz="2400" b="1" smtClean="0">
                <a:solidFill>
                  <a:srgbClr val="0000FF"/>
                </a:solidFill>
                <a:latin typeface="微軟正黑體" panose="020B0604030504040204" pitchFamily="34" charset="-120"/>
                <a:cs typeface="Times New Roman" panose="02020603050405020304" pitchFamily="18" charset="0"/>
              </a:rPr>
              <a:t>場</a:t>
            </a:r>
            <a:r>
              <a:rPr lang="zh-TW" altLang="en-US" sz="2400" b="1">
                <a:solidFill>
                  <a:srgbClr val="0000FF"/>
                </a:solidFill>
                <a:latin typeface="微軟正黑體" panose="020B0604030504040204" pitchFamily="34" charset="-120"/>
                <a:cs typeface="Times New Roman" panose="02020603050405020304" pitchFamily="18" charset="0"/>
              </a:rPr>
              <a:t>鑄結構混凝土用</a:t>
            </a:r>
            <a:r>
              <a:rPr lang="zh-TW" altLang="en-US" sz="2400" b="1" smtClean="0">
                <a:solidFill>
                  <a:srgbClr val="0000FF"/>
                </a:solidFill>
                <a:latin typeface="微軟正黑體" panose="020B0604030504040204" pitchFamily="34" charset="-120"/>
                <a:cs typeface="Times New Roman" panose="02020603050405020304" pitchFamily="18" charset="0"/>
              </a:rPr>
              <a:t>模板</a:t>
            </a:r>
            <a:r>
              <a:rPr lang="en-US" altLang="zh-TW" sz="2400" b="1" smtClean="0">
                <a:solidFill>
                  <a:srgbClr val="0000FF"/>
                </a:solidFill>
                <a:latin typeface="微軟正黑體" panose="020B0604030504040204" pitchFamily="34" charset="-120"/>
                <a:cs typeface="Times New Roman" panose="02020603050405020304" pitchFamily="18" charset="0"/>
              </a:rPr>
              <a:t>]</a:t>
            </a:r>
            <a:r>
              <a:rPr lang="zh-TW" altLang="en-US" sz="2400" b="1" smtClean="0">
                <a:solidFill>
                  <a:srgbClr val="0000FF"/>
                </a:solidFill>
                <a:latin typeface="微軟正黑體" panose="020B0604030504040204" pitchFamily="34" charset="-120"/>
                <a:cs typeface="Times New Roman" panose="02020603050405020304" pitchFamily="18" charset="0"/>
              </a:rPr>
              <a:t>單價分析</a:t>
            </a:r>
            <a:endParaRPr kumimoji="0" lang="en-US" altLang="zh-TW" sz="2400" b="1" dirty="0">
              <a:solidFill>
                <a:srgbClr val="000099"/>
              </a:solidFill>
              <a:latin typeface="微軟正黑體" panose="020B0604030504040204" pitchFamily="34" charset="-120"/>
              <a:cs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323851" y="1556793"/>
            <a:ext cx="6336381" cy="2808312"/>
          </a:xfrm>
          <a:prstGeom prst="rect">
            <a:avLst/>
          </a:prstGeom>
        </p:spPr>
      </p:pic>
      <p:pic>
        <p:nvPicPr>
          <p:cNvPr id="8" name="圖片 7"/>
          <p:cNvPicPr>
            <a:picLocks noChangeAspect="1"/>
          </p:cNvPicPr>
          <p:nvPr/>
        </p:nvPicPr>
        <p:blipFill>
          <a:blip r:embed="rId4"/>
          <a:stretch>
            <a:fillRect/>
          </a:stretch>
        </p:blipFill>
        <p:spPr>
          <a:xfrm>
            <a:off x="1583668" y="4473116"/>
            <a:ext cx="5781675" cy="2248359"/>
          </a:xfrm>
          <a:prstGeom prst="rect">
            <a:avLst/>
          </a:prstGeom>
        </p:spPr>
      </p:pic>
      <p:sp>
        <p:nvSpPr>
          <p:cNvPr id="9" name="矩形 8"/>
          <p:cNvSpPr/>
          <p:nvPr/>
        </p:nvSpPr>
        <p:spPr>
          <a:xfrm>
            <a:off x="323850" y="3140968"/>
            <a:ext cx="6336382" cy="9001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1583668" y="5409220"/>
            <a:ext cx="5781675" cy="1030982"/>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弧形箭號 (左彎) 10"/>
          <p:cNvSpPr/>
          <p:nvPr/>
        </p:nvSpPr>
        <p:spPr>
          <a:xfrm rot="21164125">
            <a:off x="7539685" y="3216055"/>
            <a:ext cx="1368152" cy="2844316"/>
          </a:xfrm>
          <a:prstGeom prst="curvedLeftArrow">
            <a:avLst>
              <a:gd name="adj1" fmla="val 25000"/>
              <a:gd name="adj2" fmla="val 50000"/>
              <a:gd name="adj3" fmla="val 291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black"/>
              </a:solidFill>
            </a:endParaRPr>
          </a:p>
        </p:txBody>
      </p:sp>
      <p:sp>
        <p:nvSpPr>
          <p:cNvPr id="12" name="文字方塊 11"/>
          <p:cNvSpPr txBox="1"/>
          <p:nvPr/>
        </p:nvSpPr>
        <p:spPr>
          <a:xfrm>
            <a:off x="6984268" y="2006549"/>
            <a:ext cx="1791308" cy="1200329"/>
          </a:xfrm>
          <a:prstGeom prst="rect">
            <a:avLst/>
          </a:prstGeom>
          <a:solidFill>
            <a:srgbClr val="100278"/>
          </a:solidFill>
        </p:spPr>
        <p:txBody>
          <a:bodyPr wrap="square" rtlCol="0">
            <a:spAutoFit/>
          </a:bodyPr>
          <a:lstStyle/>
          <a:p>
            <a:pPr algn="just"/>
            <a:r>
              <a:rPr lang="zh-TW" altLang="en-US" b="1" smtClean="0">
                <a:solidFill>
                  <a:prstClr val="white"/>
                </a:solidFill>
                <a:latin typeface="微軟正黑體" panose="020B0604030504040204" pitchFamily="34" charset="-120"/>
                <a:ea typeface="微軟正黑體" panose="020B0604030504040204" pitchFamily="34" charset="-120"/>
                <a:cs typeface="Times New Roman" panose="02020603050405020304" pitchFamily="18" charset="0"/>
              </a:rPr>
              <a:t>原合約相關</a:t>
            </a:r>
            <a:r>
              <a:rPr lang="zh-TW" altLang="en-US" b="1">
                <a:solidFill>
                  <a:prstClr val="white"/>
                </a:solidFill>
                <a:latin typeface="微軟正黑體" panose="020B0604030504040204" pitchFamily="34" charset="-120"/>
                <a:ea typeface="微軟正黑體" panose="020B0604030504040204" pitchFamily="34" charset="-120"/>
                <a:cs typeface="Times New Roman" panose="02020603050405020304" pitchFamily="18" charset="0"/>
              </a:rPr>
              <a:t>單價分析資料為基礎</a:t>
            </a:r>
            <a:endParaRPr lang="zh-TW" altLang="en-US">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33014362"/>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185</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2" name="雲朵形圖說文字 1">
            <a:extLst>
              <a:ext uri="{FF2B5EF4-FFF2-40B4-BE49-F238E27FC236}"/>
            </a:extLst>
          </p:cNvPr>
          <p:cNvSpPr/>
          <p:nvPr/>
        </p:nvSpPr>
        <p:spPr>
          <a:xfrm>
            <a:off x="504240" y="1484784"/>
            <a:ext cx="8316232" cy="4992216"/>
          </a:xfrm>
          <a:prstGeom prst="cloudCallout">
            <a:avLst>
              <a:gd name="adj1" fmla="val 32212"/>
              <a:gd name="adj2" fmla="val -55891"/>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ts val="3400"/>
              </a:lnSpc>
              <a:defRPr/>
            </a:pPr>
            <a:r>
              <a:rPr lang="zh-TW" altLang="en-US" sz="3200" b="1" smtClean="0">
                <a:solidFill>
                  <a:prstClr val="black"/>
                </a:solidFill>
                <a:latin typeface="微軟正黑體" panose="020B0604030504040204" pitchFamily="34" charset="-120"/>
                <a:cs typeface="Times New Roman" panose="02020603050405020304" pitchFamily="18" charset="0"/>
              </a:rPr>
              <a:t>機關</a:t>
            </a:r>
            <a:r>
              <a:rPr lang="zh-TW" altLang="en-US" sz="3200" b="1" u="sng" smtClean="0">
                <a:solidFill>
                  <a:srgbClr val="C00000"/>
                </a:solidFill>
                <a:latin typeface="微軟正黑體" panose="020B0604030504040204" pitchFamily="34" charset="-120"/>
                <a:cs typeface="Times New Roman" panose="02020603050405020304" pitchFamily="18" charset="0"/>
              </a:rPr>
              <a:t>是否</a:t>
            </a:r>
            <a:r>
              <a:rPr lang="zh-TW" altLang="en-US" sz="3200" b="1">
                <a:solidFill>
                  <a:prstClr val="black"/>
                </a:solidFill>
                <a:latin typeface="微軟正黑體" panose="020B0604030504040204" pitchFamily="34" charset="-120"/>
                <a:cs typeface="Times New Roman" panose="02020603050405020304" pitchFamily="18" charset="0"/>
              </a:rPr>
              <a:t>同意應審酌事項：</a:t>
            </a:r>
            <a:endParaRPr lang="en-US" altLang="zh-TW" sz="3200" b="1">
              <a:solidFill>
                <a:prstClr val="black"/>
              </a:solidFill>
              <a:latin typeface="微軟正黑體" panose="020B0604030504040204" pitchFamily="34" charset="-120"/>
              <a:cs typeface="Times New Roman" panose="02020603050405020304" pitchFamily="18" charset="0"/>
            </a:endParaRPr>
          </a:p>
          <a:p>
            <a:pPr marL="447675" indent="-447675" eaLnBrk="1" hangingPunct="1">
              <a:lnSpc>
                <a:spcPts val="3400"/>
              </a:lnSpc>
              <a:defRPr/>
            </a:pPr>
            <a:r>
              <a:rPr lang="en-US" altLang="zh-TW" sz="3200" b="1">
                <a:solidFill>
                  <a:prstClr val="black"/>
                </a:solidFill>
                <a:latin typeface="微軟正黑體" panose="020B0604030504040204" pitchFamily="34" charset="-120"/>
                <a:cs typeface="Times New Roman" panose="02020603050405020304" pitchFamily="18" charset="0"/>
              </a:rPr>
              <a:t>1.</a:t>
            </a:r>
            <a:r>
              <a:rPr lang="zh-TW" altLang="en-US" sz="3200" b="1">
                <a:solidFill>
                  <a:prstClr val="black"/>
                </a:solidFill>
                <a:latin typeface="微軟正黑體" panose="020B0604030504040204" pitchFamily="34" charset="-120"/>
                <a:cs typeface="Times New Roman" panose="02020603050405020304" pitchFamily="18" charset="0"/>
              </a:rPr>
              <a:t>有無採購法第</a:t>
            </a:r>
            <a:r>
              <a:rPr lang="en-US" altLang="zh-TW" sz="3200" b="1">
                <a:solidFill>
                  <a:prstClr val="black"/>
                </a:solidFill>
                <a:latin typeface="微軟正黑體" panose="020B0604030504040204" pitchFamily="34" charset="-120"/>
                <a:cs typeface="Times New Roman" panose="02020603050405020304" pitchFamily="18" charset="0"/>
              </a:rPr>
              <a:t>50</a:t>
            </a:r>
            <a:r>
              <a:rPr lang="zh-TW" altLang="en-US" sz="3200" b="1">
                <a:solidFill>
                  <a:prstClr val="black"/>
                </a:solidFill>
                <a:latin typeface="微軟正黑體" panose="020B0604030504040204" pitchFamily="34" charset="-120"/>
                <a:cs typeface="Times New Roman" panose="02020603050405020304" pitchFamily="18" charset="0"/>
              </a:rPr>
              <a:t>條第</a:t>
            </a:r>
            <a:r>
              <a:rPr lang="en-US" altLang="zh-TW" sz="3200" b="1">
                <a:solidFill>
                  <a:prstClr val="black"/>
                </a:solidFill>
                <a:latin typeface="微軟正黑體" panose="020B0604030504040204" pitchFamily="34" charset="-120"/>
                <a:cs typeface="Times New Roman" panose="02020603050405020304" pitchFamily="18" charset="0"/>
              </a:rPr>
              <a:t>1</a:t>
            </a:r>
            <a:r>
              <a:rPr lang="zh-TW" altLang="en-US" sz="3200" b="1">
                <a:solidFill>
                  <a:prstClr val="black"/>
                </a:solidFill>
                <a:latin typeface="微軟正黑體" panose="020B0604030504040204" pitchFamily="34" charset="-120"/>
                <a:cs typeface="Times New Roman" panose="02020603050405020304" pitchFamily="18" charset="0"/>
              </a:rPr>
              <a:t>項第</a:t>
            </a:r>
            <a:r>
              <a:rPr lang="en-US" altLang="zh-TW" sz="3200" b="1">
                <a:solidFill>
                  <a:prstClr val="black"/>
                </a:solidFill>
                <a:latin typeface="微軟正黑體" panose="020B0604030504040204" pitchFamily="34" charset="-120"/>
                <a:cs typeface="Times New Roman" panose="02020603050405020304" pitchFamily="18" charset="0"/>
              </a:rPr>
              <a:t>4</a:t>
            </a:r>
            <a:r>
              <a:rPr lang="zh-TW" altLang="en-US" sz="3200" b="1">
                <a:solidFill>
                  <a:prstClr val="black"/>
                </a:solidFill>
                <a:latin typeface="微軟正黑體" panose="020B0604030504040204" pitchFamily="34" charset="-120"/>
                <a:cs typeface="Times New Roman" panose="02020603050405020304" pitchFamily="18" charset="0"/>
              </a:rPr>
              <a:t>款</a:t>
            </a:r>
            <a:r>
              <a:rPr lang="en-US" altLang="zh-TW" sz="3200" b="1">
                <a:solidFill>
                  <a:prstClr val="black"/>
                </a:solidFill>
                <a:latin typeface="微軟正黑體" panose="020B0604030504040204" pitchFamily="34" charset="-120"/>
                <a:cs typeface="Times New Roman" panose="02020603050405020304" pitchFamily="18" charset="0"/>
              </a:rPr>
              <a:t>『</a:t>
            </a:r>
            <a:r>
              <a:rPr lang="zh-TW" altLang="en-US" sz="3200" b="1">
                <a:solidFill>
                  <a:prstClr val="black"/>
                </a:solidFill>
                <a:latin typeface="微軟正黑體" panose="020B0604030504040204" pitchFamily="34" charset="-120"/>
                <a:cs typeface="Times New Roman" panose="02020603050405020304" pitchFamily="18" charset="0"/>
              </a:rPr>
              <a:t>以不實之文件投標。</a:t>
            </a:r>
            <a:r>
              <a:rPr lang="en-US" altLang="zh-TW" sz="3200" b="1">
                <a:solidFill>
                  <a:prstClr val="black"/>
                </a:solidFill>
                <a:latin typeface="微軟正黑體" panose="020B0604030504040204" pitchFamily="34" charset="-120"/>
                <a:cs typeface="Times New Roman" panose="02020603050405020304" pitchFamily="18" charset="0"/>
              </a:rPr>
              <a:t>』</a:t>
            </a:r>
            <a:r>
              <a:rPr lang="zh-TW" altLang="en-US" sz="3200" b="1">
                <a:solidFill>
                  <a:prstClr val="black"/>
                </a:solidFill>
                <a:latin typeface="微軟正黑體" panose="020B0604030504040204" pitchFamily="34" charset="-120"/>
                <a:cs typeface="Times New Roman" panose="02020603050405020304" pitchFamily="18" charset="0"/>
              </a:rPr>
              <a:t>情形。</a:t>
            </a:r>
            <a:endParaRPr lang="en-US" altLang="zh-TW" sz="3200" b="1">
              <a:solidFill>
                <a:prstClr val="black"/>
              </a:solidFill>
              <a:latin typeface="微軟正黑體" panose="020B0604030504040204" pitchFamily="34" charset="-120"/>
              <a:cs typeface="Times New Roman" panose="02020603050405020304" pitchFamily="18" charset="0"/>
            </a:endParaRPr>
          </a:p>
          <a:p>
            <a:pPr marL="447675" indent="-447675" eaLnBrk="1" hangingPunct="1">
              <a:lnSpc>
                <a:spcPts val="3400"/>
              </a:lnSpc>
              <a:defRPr/>
            </a:pPr>
            <a:r>
              <a:rPr lang="en-US" altLang="zh-TW" sz="3200" b="1">
                <a:solidFill>
                  <a:prstClr val="black"/>
                </a:solidFill>
                <a:latin typeface="微軟正黑體" panose="020B0604030504040204" pitchFamily="34" charset="-120"/>
                <a:cs typeface="Times New Roman" panose="02020603050405020304" pitchFamily="18" charset="0"/>
              </a:rPr>
              <a:t>2.</a:t>
            </a:r>
            <a:r>
              <a:rPr lang="zh-TW" altLang="en-US" sz="3200" b="1">
                <a:solidFill>
                  <a:prstClr val="black"/>
                </a:solidFill>
                <a:latin typeface="微軟正黑體" panose="020B0604030504040204" pitchFamily="34" charset="-120"/>
                <a:cs typeface="Times New Roman" panose="02020603050405020304" pitchFamily="18" charset="0"/>
              </a:rPr>
              <a:t>有無採購法第</a:t>
            </a:r>
            <a:r>
              <a:rPr lang="en-US" altLang="zh-TW" sz="3200" b="1">
                <a:solidFill>
                  <a:prstClr val="black"/>
                </a:solidFill>
                <a:latin typeface="微軟正黑體" panose="020B0604030504040204" pitchFamily="34" charset="-120"/>
                <a:cs typeface="Times New Roman" panose="02020603050405020304" pitchFamily="18" charset="0"/>
              </a:rPr>
              <a:t>101</a:t>
            </a:r>
            <a:r>
              <a:rPr lang="zh-TW" altLang="en-US" sz="3200" b="1">
                <a:solidFill>
                  <a:prstClr val="black"/>
                </a:solidFill>
                <a:latin typeface="微軟正黑體" panose="020B0604030504040204" pitchFamily="34" charset="-120"/>
                <a:cs typeface="Times New Roman" panose="02020603050405020304" pitchFamily="18" charset="0"/>
              </a:rPr>
              <a:t>條第</a:t>
            </a:r>
            <a:r>
              <a:rPr lang="en-US" altLang="zh-TW" sz="3200" b="1">
                <a:solidFill>
                  <a:prstClr val="black"/>
                </a:solidFill>
                <a:latin typeface="微軟正黑體" panose="020B0604030504040204" pitchFamily="34" charset="-120"/>
                <a:cs typeface="Times New Roman" panose="02020603050405020304" pitchFamily="18" charset="0"/>
              </a:rPr>
              <a:t>1</a:t>
            </a:r>
            <a:r>
              <a:rPr lang="zh-TW" altLang="en-US" sz="3200" b="1">
                <a:solidFill>
                  <a:prstClr val="black"/>
                </a:solidFill>
                <a:latin typeface="微軟正黑體" panose="020B0604030504040204" pitchFamily="34" charset="-120"/>
                <a:cs typeface="Times New Roman" panose="02020603050405020304" pitchFamily="18" charset="0"/>
              </a:rPr>
              <a:t>項第</a:t>
            </a:r>
            <a:r>
              <a:rPr lang="en-US" altLang="zh-TW" sz="3200" b="1">
                <a:solidFill>
                  <a:prstClr val="black"/>
                </a:solidFill>
                <a:latin typeface="微軟正黑體" panose="020B0604030504040204" pitchFamily="34" charset="-120"/>
                <a:cs typeface="Times New Roman" panose="02020603050405020304" pitchFamily="18" charset="0"/>
              </a:rPr>
              <a:t>4</a:t>
            </a:r>
            <a:r>
              <a:rPr lang="zh-TW" altLang="en-US" sz="3200" b="1">
                <a:solidFill>
                  <a:prstClr val="black"/>
                </a:solidFill>
                <a:latin typeface="微軟正黑體" panose="020B0604030504040204" pitchFamily="34" charset="-120"/>
                <a:cs typeface="Times New Roman" panose="02020603050405020304" pitchFamily="18" charset="0"/>
              </a:rPr>
              <a:t>款、第</a:t>
            </a:r>
            <a:r>
              <a:rPr lang="en-US" altLang="zh-TW" sz="3200" b="1">
                <a:solidFill>
                  <a:prstClr val="black"/>
                </a:solidFill>
                <a:latin typeface="微軟正黑體" panose="020B0604030504040204" pitchFamily="34" charset="-120"/>
                <a:cs typeface="Times New Roman" panose="02020603050405020304" pitchFamily="18" charset="0"/>
              </a:rPr>
              <a:t>12</a:t>
            </a:r>
            <a:r>
              <a:rPr lang="zh-TW" altLang="en-US" sz="3200" b="1">
                <a:solidFill>
                  <a:prstClr val="black"/>
                </a:solidFill>
                <a:latin typeface="微軟正黑體" panose="020B0604030504040204" pitchFamily="34" charset="-120"/>
                <a:cs typeface="Times New Roman" panose="02020603050405020304" pitchFamily="18" charset="0"/>
              </a:rPr>
              <a:t>款情形。</a:t>
            </a:r>
            <a:endParaRPr lang="en-US" altLang="zh-TW" sz="3200" b="1">
              <a:solidFill>
                <a:prstClr val="black"/>
              </a:solidFill>
              <a:latin typeface="微軟正黑體" panose="020B0604030504040204" pitchFamily="34" charset="-120"/>
              <a:cs typeface="Times New Roman" panose="02020603050405020304" pitchFamily="18" charset="0"/>
            </a:endParaRPr>
          </a:p>
          <a:p>
            <a:pPr marL="447675" indent="-447675" eaLnBrk="1" hangingPunct="1">
              <a:lnSpc>
                <a:spcPts val="3400"/>
              </a:lnSpc>
              <a:defRPr/>
            </a:pPr>
            <a:r>
              <a:rPr lang="en-US" altLang="zh-TW" sz="3200" b="1">
                <a:solidFill>
                  <a:prstClr val="black"/>
                </a:solidFill>
                <a:latin typeface="微軟正黑體" panose="020B0604030504040204" pitchFamily="34" charset="-120"/>
                <a:cs typeface="Times New Roman" panose="02020603050405020304" pitchFamily="18" charset="0"/>
              </a:rPr>
              <a:t>3.</a:t>
            </a:r>
            <a:r>
              <a:rPr lang="zh-TW" altLang="en-US" sz="3200" b="1">
                <a:solidFill>
                  <a:prstClr val="black"/>
                </a:solidFill>
                <a:latin typeface="微軟正黑體" panose="020B0604030504040204" pitchFamily="34" charset="-120"/>
                <a:cs typeface="Times New Roman" panose="02020603050405020304" pitchFamily="18" charset="0"/>
              </a:rPr>
              <a:t>有無採購契約要項第</a:t>
            </a:r>
            <a:r>
              <a:rPr lang="en-US" altLang="zh-TW" sz="3200" b="1">
                <a:solidFill>
                  <a:prstClr val="black"/>
                </a:solidFill>
                <a:latin typeface="微軟正黑體" panose="020B0604030504040204" pitchFamily="34" charset="-120"/>
                <a:cs typeface="Times New Roman" panose="02020603050405020304" pitchFamily="18" charset="0"/>
              </a:rPr>
              <a:t>21</a:t>
            </a:r>
            <a:r>
              <a:rPr lang="zh-TW" altLang="en-US" sz="3200" b="1">
                <a:solidFill>
                  <a:prstClr val="black"/>
                </a:solidFill>
                <a:latin typeface="微軟正黑體" panose="020B0604030504040204" pitchFamily="34" charset="-120"/>
                <a:cs typeface="Times New Roman" panose="02020603050405020304" pitchFamily="18" charset="0"/>
              </a:rPr>
              <a:t>點情形。</a:t>
            </a:r>
            <a:endParaRPr lang="zh-TW" altLang="en-US" sz="3200" b="1" dirty="0">
              <a:solidFill>
                <a:prstClr val="black"/>
              </a:solidFill>
              <a:latin typeface="微軟正黑體" panose="020B0604030504040204" pitchFamily="34" charset="-120"/>
              <a:cs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504240" y="260648"/>
            <a:ext cx="8088312" cy="900559"/>
          </a:xfrm>
          <a:prstGeom prst="rect">
            <a:avLst/>
          </a:prstGeom>
          <a:noFill/>
          <a:ln w="9525">
            <a:noFill/>
            <a:miter lim="800000"/>
            <a:headEnd/>
            <a:tailEnd/>
          </a:ln>
          <a:effectLst/>
        </p:spPr>
        <p:txBody>
          <a:bodyPr/>
          <a:lstStyle/>
          <a:p>
            <a:pPr marL="534988" lvl="1" indent="-534988" algn="just" eaLnBrk="1" hangingPunct="1">
              <a:lnSpc>
                <a:spcPts val="2800"/>
              </a:lnSpc>
              <a:spcBef>
                <a:spcPts val="0"/>
              </a:spcBef>
              <a:buClr>
                <a:srgbClr val="006600"/>
              </a:buClr>
              <a:buSzPct val="75000"/>
              <a:defRPr/>
            </a:pPr>
            <a:r>
              <a:rPr lang="en-US" altLang="zh-TW" b="1">
                <a:solidFill>
                  <a:srgbClr val="C00000"/>
                </a:solidFill>
                <a:latin typeface="微軟正黑體" panose="020B0604030504040204" pitchFamily="34" charset="-120"/>
                <a:ea typeface="微軟正黑體" panose="020B0604030504040204" pitchFamily="34" charset="-120"/>
              </a:rPr>
              <a:t>Q</a:t>
            </a:r>
            <a:r>
              <a:rPr lang="zh-TW" altLang="en-US" b="1" smtClean="0">
                <a:solidFill>
                  <a:srgbClr val="C00000"/>
                </a:solidFill>
                <a:latin typeface="微軟正黑體" panose="020B0604030504040204" pitchFamily="34" charset="-120"/>
                <a:ea typeface="微軟正黑體" panose="020B0604030504040204" pitchFamily="34" charset="-120"/>
              </a:rPr>
              <a:t>：</a:t>
            </a:r>
            <a:r>
              <a:rPr lang="zh-TW" altLang="en-US" b="1" smtClean="0">
                <a:solidFill>
                  <a:srgbClr val="000099"/>
                </a:solidFill>
                <a:latin typeface="微軟正黑體" panose="020B0604030504040204" pitchFamily="34" charset="-120"/>
                <a:ea typeface="微軟正黑體" panose="020B0604030504040204" pitchFamily="34" charset="-120"/>
              </a:rPr>
              <a:t>機關堆高機採購，開標時辦理規格審查，得標廠商履約後以投標所送廠牌型號已停產，要求契約變更？</a:t>
            </a:r>
            <a:endParaRPr lang="zh-TW" altLang="en-US" b="1"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65446213"/>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29FA1E9-E886-46A6-823C-E9A71404DFC3}" type="slidenum">
              <a:rPr lang="en-US" altLang="zh-TW" sz="1400" smtClean="0">
                <a:solidFill>
                  <a:srgbClr val="AD1F1F"/>
                </a:solidFill>
                <a:latin typeface="Times New Roman" panose="02020603050405020304" pitchFamily="18" charset="0"/>
              </a:rPr>
              <a:pPr>
                <a:spcBef>
                  <a:spcPct val="0"/>
                </a:spcBef>
                <a:buClrTx/>
                <a:buSzTx/>
                <a:buFontTx/>
                <a:buNone/>
                <a:defRPr/>
              </a:pPr>
              <a:t>186</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1187624" y="2348880"/>
            <a:ext cx="6768480" cy="1873250"/>
          </a:xfrm>
          <a:prstGeom prst="horizontalScroll">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a:solidFill>
                  <a:prstClr val="white"/>
                </a:solidFill>
                <a:latin typeface="微軟正黑體" panose="020B0604030504040204" pitchFamily="34" charset="-120"/>
              </a:rPr>
              <a:t>終止、契約解除應注意事項</a:t>
            </a:r>
            <a:endParaRPr lang="zh-TW" altLang="en-US" sz="400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30303684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187</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187</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1042863"/>
            <a:ext cx="8772909" cy="5678611"/>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ts val="0"/>
              </a:spcBef>
              <a:buClr>
                <a:prstClr val="black"/>
              </a:buClr>
              <a:buSzPct val="75000"/>
              <a:buFont typeface="Wingdings" pitchFamily="2" charset="2"/>
              <a:buChar char="l"/>
              <a:defRPr/>
            </a:pPr>
            <a:r>
              <a:rPr lang="zh-TW" altLang="en-US" b="1" smtClean="0">
                <a:solidFill>
                  <a:prstClr val="black"/>
                </a:solidFill>
                <a:latin typeface="微軟正黑體" panose="020B0604030504040204" pitchFamily="34" charset="-120"/>
                <a:ea typeface="微軟正黑體" panose="020B0604030504040204" pitchFamily="34" charset="-120"/>
              </a:rPr>
              <a:t>採購法第</a:t>
            </a:r>
            <a:r>
              <a:rPr lang="en-US" altLang="zh-TW" b="1" smtClean="0">
                <a:solidFill>
                  <a:prstClr val="black"/>
                </a:solidFill>
                <a:latin typeface="微軟正黑體" panose="020B0604030504040204" pitchFamily="34" charset="-120"/>
                <a:ea typeface="微軟正黑體" panose="020B0604030504040204" pitchFamily="34" charset="-120"/>
              </a:rPr>
              <a:t>50</a:t>
            </a:r>
            <a:r>
              <a:rPr lang="zh-TW" altLang="en-US" b="1" smtClean="0">
                <a:solidFill>
                  <a:prstClr val="black"/>
                </a:solidFill>
                <a:latin typeface="微軟正黑體" panose="020B0604030504040204" pitchFamily="34" charset="-120"/>
                <a:ea typeface="微軟正黑體" panose="020B0604030504040204" pitchFamily="34" charset="-120"/>
              </a:rPr>
              <a:t>條第</a:t>
            </a:r>
            <a:r>
              <a:rPr lang="en-US" altLang="zh-TW" b="1" smtClean="0">
                <a:solidFill>
                  <a:prstClr val="black"/>
                </a:solidFill>
                <a:latin typeface="微軟正黑體" panose="020B0604030504040204" pitchFamily="34" charset="-120"/>
                <a:ea typeface="微軟正黑體" panose="020B0604030504040204" pitchFamily="34" charset="-120"/>
              </a:rPr>
              <a:t>1</a:t>
            </a:r>
            <a:r>
              <a:rPr lang="zh-TW" altLang="en-US" b="1" smtClean="0">
                <a:solidFill>
                  <a:prstClr val="black"/>
                </a:solidFill>
                <a:latin typeface="微軟正黑體" panose="020B0604030504040204" pitchFamily="34" charset="-120"/>
                <a:ea typeface="微軟正黑體" panose="020B0604030504040204" pitchFamily="34" charset="-120"/>
              </a:rPr>
              <a:t>、</a:t>
            </a:r>
            <a:r>
              <a:rPr lang="en-US" altLang="zh-TW" b="1" smtClean="0">
                <a:solidFill>
                  <a:prstClr val="black"/>
                </a:solidFill>
                <a:latin typeface="微軟正黑體" panose="020B0604030504040204" pitchFamily="34" charset="-120"/>
                <a:ea typeface="微軟正黑體" panose="020B0604030504040204" pitchFamily="34" charset="-120"/>
              </a:rPr>
              <a:t>2</a:t>
            </a:r>
            <a:r>
              <a:rPr lang="zh-TW" altLang="en-US" b="1" smtClean="0">
                <a:solidFill>
                  <a:prstClr val="black"/>
                </a:solidFill>
                <a:latin typeface="微軟正黑體" panose="020B0604030504040204" pitchFamily="34" charset="-120"/>
                <a:ea typeface="微軟正黑體" panose="020B0604030504040204" pitchFamily="34" charset="-120"/>
              </a:rPr>
              <a:t>項</a:t>
            </a:r>
          </a:p>
          <a:p>
            <a:pPr marL="0" lvl="1" indent="363538" algn="just" eaLnBrk="1" hangingPunct="1">
              <a:spcBef>
                <a:spcPts val="0"/>
              </a:spcBef>
              <a:buClr>
                <a:srgbClr val="006600"/>
              </a:buClr>
              <a:buSzPct val="75000"/>
              <a:defRPr/>
            </a:pPr>
            <a:r>
              <a:rPr lang="zh-TW" altLang="en-US" b="1" smtClean="0">
                <a:solidFill>
                  <a:srgbClr val="100278"/>
                </a:solidFill>
                <a:latin typeface="微軟正黑體" panose="020B0604030504040204" pitchFamily="34" charset="-120"/>
                <a:ea typeface="微軟正黑體" panose="020B0604030504040204" pitchFamily="34" charset="-120"/>
              </a:rPr>
              <a:t>投標廠商有下列情形之一，經機關於開標前發現者，其所投之標應不予開標；於開標後發現者，應不決標予該廠商：</a:t>
            </a:r>
          </a:p>
          <a:p>
            <a:pPr marL="0" lvl="1" indent="0" algn="just" eaLnBrk="1" hangingPunct="1">
              <a:spcBef>
                <a:spcPts val="0"/>
              </a:spcBef>
              <a:buClr>
                <a:srgbClr val="006600"/>
              </a:buClr>
              <a:buSzPct val="75000"/>
              <a:defRPr/>
            </a:pPr>
            <a:r>
              <a:rPr lang="zh-TW" altLang="en-US" b="1" smtClean="0">
                <a:solidFill>
                  <a:srgbClr val="100278"/>
                </a:solidFill>
                <a:latin typeface="微軟正黑體" panose="020B0604030504040204" pitchFamily="34" charset="-120"/>
                <a:ea typeface="微軟正黑體" panose="020B0604030504040204" pitchFamily="34" charset="-120"/>
              </a:rPr>
              <a:t>一、未依招標文件之規定投標。</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0" lvl="1" indent="0"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p>
          <a:p>
            <a:pPr marL="0" lvl="1" indent="363538" algn="just" eaLnBrk="1" hangingPunct="1">
              <a:spcBef>
                <a:spcPts val="0"/>
              </a:spcBef>
              <a:buClr>
                <a:srgbClr val="006600"/>
              </a:buClr>
              <a:buSzPct val="75000"/>
              <a:defRPr/>
            </a:pPr>
            <a:r>
              <a:rPr lang="zh-TW" altLang="en-US" b="1">
                <a:solidFill>
                  <a:srgbClr val="100278"/>
                </a:solidFill>
                <a:latin typeface="微軟正黑體" panose="020B0604030504040204" pitchFamily="34" charset="-120"/>
                <a:ea typeface="微軟正黑體" panose="020B0604030504040204" pitchFamily="34" charset="-120"/>
              </a:rPr>
              <a:t>決標或簽約後發現得標廠商於決標前有第一項情形者，應撤銷決標、終止契約或解除契約，並得追償損失。</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但</a:t>
            </a:r>
            <a:r>
              <a:rPr lang="zh-TW" altLang="en-US" b="1">
                <a:solidFill>
                  <a:srgbClr val="100278"/>
                </a:solidFill>
                <a:latin typeface="微軟正黑體" panose="020B0604030504040204" pitchFamily="34" charset="-120"/>
                <a:ea typeface="微軟正黑體" panose="020B0604030504040204" pitchFamily="34" charset="-120"/>
              </a:rPr>
              <a:t>撤銷決標、</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終止契約或解除契約</a:t>
            </a:r>
            <a:r>
              <a:rPr lang="zh-TW" altLang="en-US" b="1">
                <a:solidFill>
                  <a:srgbClr val="100278"/>
                </a:solidFill>
                <a:latin typeface="微軟正黑體" panose="020B0604030504040204" pitchFamily="34" charset="-120"/>
                <a:ea typeface="微軟正黑體" panose="020B0604030504040204" pitchFamily="34" charset="-120"/>
              </a:rPr>
              <a:t>反不符公共利益，並經上級機關核准者，不在此限</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algn="just" eaLnBrk="1" hangingPunct="1">
              <a:spcBef>
                <a:spcPts val="0"/>
              </a:spcBef>
              <a:buClr>
                <a:prstClr val="black"/>
              </a:buClr>
              <a:buSzPct val="75000"/>
              <a:buFont typeface="Wingdings" pitchFamily="2" charset="2"/>
              <a:buChar char="l"/>
              <a:defRPr/>
            </a:pPr>
            <a:r>
              <a:rPr lang="zh-TW" altLang="en-US" b="1">
                <a:solidFill>
                  <a:prstClr val="black"/>
                </a:solidFill>
                <a:latin typeface="微軟正黑體" panose="020B0604030504040204" pitchFamily="34" charset="-120"/>
                <a:ea typeface="微軟正黑體" panose="020B0604030504040204" pitchFamily="34" charset="-120"/>
              </a:rPr>
              <a:t>採購法</a:t>
            </a:r>
            <a:r>
              <a:rPr lang="zh-TW" altLang="en-US" b="1" smtClean="0">
                <a:solidFill>
                  <a:prstClr val="black"/>
                </a:solidFill>
                <a:latin typeface="微軟正黑體" panose="020B0604030504040204" pitchFamily="34" charset="-120"/>
                <a:ea typeface="微軟正黑體" panose="020B0604030504040204" pitchFamily="34" charset="-120"/>
              </a:rPr>
              <a:t>第</a:t>
            </a:r>
            <a:r>
              <a:rPr lang="en-US" altLang="zh-TW" b="1" smtClean="0">
                <a:solidFill>
                  <a:prstClr val="black"/>
                </a:solidFill>
                <a:latin typeface="微軟正黑體" panose="020B0604030504040204" pitchFamily="34" charset="-120"/>
                <a:ea typeface="微軟正黑體" panose="020B0604030504040204" pitchFamily="34" charset="-120"/>
              </a:rPr>
              <a:t>64</a:t>
            </a:r>
            <a:r>
              <a:rPr lang="zh-TW" altLang="en-US" b="1" smtClean="0">
                <a:solidFill>
                  <a:prstClr val="black"/>
                </a:solidFill>
                <a:latin typeface="微軟正黑體" panose="020B0604030504040204" pitchFamily="34" charset="-120"/>
                <a:ea typeface="微軟正黑體" panose="020B0604030504040204" pitchFamily="34" charset="-120"/>
              </a:rPr>
              <a:t>條</a:t>
            </a:r>
            <a:endParaRPr lang="zh-TW" altLang="en-US" b="1">
              <a:solidFill>
                <a:prstClr val="black"/>
              </a:solidFill>
              <a:latin typeface="微軟正黑體" panose="020B0604030504040204" pitchFamily="34" charset="-120"/>
              <a:ea typeface="微軟正黑體" panose="020B0604030504040204" pitchFamily="34" charset="-120"/>
            </a:endParaRPr>
          </a:p>
          <a:p>
            <a:pPr marL="0" lvl="1" indent="363538" algn="just" eaLnBrk="1" hangingPunct="1">
              <a:spcBef>
                <a:spcPts val="0"/>
              </a:spcBef>
              <a:buClr>
                <a:srgbClr val="006600"/>
              </a:buClr>
              <a:buSzPct val="75000"/>
              <a:defRPr/>
            </a:pPr>
            <a:r>
              <a:rPr lang="zh-TW" altLang="en-US" b="1">
                <a:solidFill>
                  <a:srgbClr val="100278"/>
                </a:solidFill>
                <a:latin typeface="微軟正黑體" panose="020B0604030504040204" pitchFamily="34" charset="-120"/>
                <a:ea typeface="微軟正黑體" panose="020B0604030504040204" pitchFamily="34" charset="-120"/>
              </a:rPr>
              <a:t>採購契約得訂明因政策變更，廠商依契約繼續履行反而不符公共利益者，機關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a:t>
            </a:r>
            <a:r>
              <a:rPr lang="zh-TW" altLang="en-US" b="1">
                <a:solidFill>
                  <a:srgbClr val="100278"/>
                </a:solidFill>
                <a:latin typeface="微軟正黑體" panose="020B0604030504040204" pitchFamily="34" charset="-120"/>
                <a:ea typeface="微軟正黑體" panose="020B0604030504040204" pitchFamily="34" charset="-120"/>
              </a:rPr>
              <a:t>報經上級機關核准，</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終止或解除部分或全部契約</a:t>
            </a:r>
            <a:r>
              <a:rPr lang="zh-TW" altLang="en-US" b="1">
                <a:solidFill>
                  <a:srgbClr val="100278"/>
                </a:solidFill>
                <a:latin typeface="微軟正黑體" panose="020B0604030504040204" pitchFamily="34" charset="-120"/>
                <a:ea typeface="微軟正黑體" panose="020B0604030504040204" pitchFamily="34" charset="-120"/>
              </a:rPr>
              <a:t>，並補償廠商因此所生之損失。</a:t>
            </a:r>
            <a:endParaRPr lang="zh-TW" altLang="en-US" b="1">
              <a:solidFill>
                <a:srgbClr val="006600"/>
              </a:solidFill>
              <a:latin typeface="微軟正黑體" panose="020B0604030504040204" pitchFamily="34" charset="-120"/>
              <a:ea typeface="微軟正黑體" panose="020B0604030504040204" pitchFamily="34" charset="-120"/>
            </a:endParaRPr>
          </a:p>
        </p:txBody>
      </p:sp>
      <p:sp>
        <p:nvSpPr>
          <p:cNvPr id="8" name="Rectangle 2"/>
          <p:cNvSpPr>
            <a:spLocks noChangeArrowheads="1"/>
          </p:cNvSpPr>
          <p:nvPr/>
        </p:nvSpPr>
        <p:spPr bwMode="auto">
          <a:xfrm>
            <a:off x="395537" y="300038"/>
            <a:ext cx="576064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a:solidFill>
                  <a:srgbClr val="003399"/>
                </a:solidFill>
                <a:latin typeface="微軟正黑體" panose="020B0604030504040204" pitchFamily="34" charset="-120"/>
                <a:ea typeface="微軟正黑體" panose="020B0604030504040204" pitchFamily="34" charset="-120"/>
              </a:rPr>
              <a:t>終止或解除</a:t>
            </a:r>
            <a:r>
              <a:rPr kumimoji="0" lang="zh-TW" altLang="en-US" b="1" smtClean="0">
                <a:solidFill>
                  <a:srgbClr val="003399"/>
                </a:solidFill>
                <a:latin typeface="微軟正黑體" panose="020B0604030504040204" pitchFamily="34" charset="-120"/>
                <a:ea typeface="微軟正黑體" panose="020B0604030504040204" pitchFamily="34" charset="-120"/>
              </a:rPr>
              <a:t>契約相關規定</a:t>
            </a:r>
            <a:endParaRPr kumimoji="0" lang="zh-TW" altLang="en-US" b="1">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61300759"/>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188</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188</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338298"/>
            <a:ext cx="8772909" cy="6007026"/>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ts val="0"/>
              </a:spcBef>
              <a:buClr>
                <a:prstClr val="black"/>
              </a:buClr>
              <a:buSzPct val="75000"/>
              <a:buFont typeface="Wingdings" pitchFamily="2" charset="2"/>
              <a:buChar char="l"/>
              <a:defRPr/>
            </a:pPr>
            <a:r>
              <a:rPr lang="zh-TW" altLang="en-US" b="1" smtClean="0">
                <a:solidFill>
                  <a:prstClr val="black"/>
                </a:solidFill>
                <a:latin typeface="微軟正黑體" panose="020B0604030504040204" pitchFamily="34" charset="-120"/>
                <a:ea typeface="微軟正黑體" panose="020B0604030504040204" pitchFamily="34" charset="-120"/>
              </a:rPr>
              <a:t>採購</a:t>
            </a:r>
            <a:r>
              <a:rPr lang="zh-TW" altLang="en-US" b="1">
                <a:solidFill>
                  <a:prstClr val="black"/>
                </a:solidFill>
                <a:latin typeface="微軟正黑體" panose="020B0604030504040204" pitchFamily="34" charset="-120"/>
                <a:ea typeface="微軟正黑體" panose="020B0604030504040204" pitchFamily="34" charset="-120"/>
              </a:rPr>
              <a:t>法</a:t>
            </a:r>
            <a:r>
              <a:rPr lang="zh-TW" altLang="en-US" b="1" smtClean="0">
                <a:solidFill>
                  <a:prstClr val="black"/>
                </a:solidFill>
                <a:latin typeface="微軟正黑體" panose="020B0604030504040204" pitchFamily="34" charset="-120"/>
                <a:ea typeface="微軟正黑體" panose="020B0604030504040204" pitchFamily="34" charset="-120"/>
              </a:rPr>
              <a:t>第</a:t>
            </a:r>
            <a:r>
              <a:rPr lang="en-US" altLang="zh-TW" b="1" smtClean="0">
                <a:solidFill>
                  <a:prstClr val="black"/>
                </a:solidFill>
                <a:latin typeface="微軟正黑體" panose="020B0604030504040204" pitchFamily="34" charset="-120"/>
                <a:ea typeface="微軟正黑體" panose="020B0604030504040204" pitchFamily="34" charset="-120"/>
              </a:rPr>
              <a:t>66</a:t>
            </a:r>
            <a:r>
              <a:rPr lang="zh-TW" altLang="en-US" b="1" smtClean="0">
                <a:solidFill>
                  <a:prstClr val="black"/>
                </a:solidFill>
                <a:latin typeface="微軟正黑體" panose="020B0604030504040204" pitchFamily="34" charset="-120"/>
                <a:ea typeface="微軟正黑體" panose="020B0604030504040204" pitchFamily="34" charset="-120"/>
              </a:rPr>
              <a:t>條</a:t>
            </a:r>
            <a:endParaRPr lang="zh-TW" altLang="en-US" b="1">
              <a:solidFill>
                <a:prstClr val="black"/>
              </a:solidFill>
              <a:latin typeface="微軟正黑體" panose="020B0604030504040204" pitchFamily="34" charset="-120"/>
              <a:ea typeface="微軟正黑體" panose="020B0604030504040204" pitchFamily="34" charset="-120"/>
            </a:endParaRPr>
          </a:p>
          <a:p>
            <a:pPr marL="0" lvl="1" indent="363538" algn="just" eaLnBrk="1" hangingPunct="1">
              <a:spcBef>
                <a:spcPts val="0"/>
              </a:spcBef>
              <a:buClr>
                <a:srgbClr val="006600"/>
              </a:buClr>
              <a:buSzPct val="75000"/>
              <a:defRPr/>
            </a:pPr>
            <a:r>
              <a:rPr lang="zh-TW" altLang="en-US" b="1">
                <a:solidFill>
                  <a:srgbClr val="100278"/>
                </a:solidFill>
                <a:latin typeface="微軟正黑體" panose="020B0604030504040204" pitchFamily="34" charset="-120"/>
                <a:ea typeface="微軟正黑體" panose="020B0604030504040204" pitchFamily="34" charset="-120"/>
              </a:rPr>
              <a:t>得標廠商違反前條規定轉包其他廠商時，機關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得解除契約、終止契約</a:t>
            </a:r>
            <a:r>
              <a:rPr lang="zh-TW" altLang="en-US" b="1">
                <a:solidFill>
                  <a:srgbClr val="100278"/>
                </a:solidFill>
                <a:latin typeface="微軟正黑體" panose="020B0604030504040204" pitchFamily="34" charset="-120"/>
                <a:ea typeface="微軟正黑體" panose="020B0604030504040204" pitchFamily="34" charset="-120"/>
              </a:rPr>
              <a:t>或沒收保證金，並得要求損害賠償。</a:t>
            </a:r>
          </a:p>
          <a:p>
            <a:pPr marL="0" lvl="1" indent="363538" algn="just" eaLnBrk="1" hangingPunct="1">
              <a:spcBef>
                <a:spcPts val="0"/>
              </a:spcBef>
              <a:buClr>
                <a:srgbClr val="006600"/>
              </a:buClr>
              <a:buSzPct val="75000"/>
              <a:defRPr/>
            </a:pPr>
            <a:r>
              <a:rPr lang="zh-TW" altLang="en-US" b="1">
                <a:solidFill>
                  <a:srgbClr val="100278"/>
                </a:solidFill>
                <a:latin typeface="微軟正黑體" panose="020B0604030504040204" pitchFamily="34" charset="-120"/>
                <a:ea typeface="微軟正黑體" panose="020B0604030504040204" pitchFamily="34" charset="-120"/>
              </a:rPr>
              <a:t>前項轉包廠商與得標廠商對機關負連帶履行及賠償責任。再轉包者，亦同</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algn="just" eaLnBrk="1" hangingPunct="1">
              <a:spcBef>
                <a:spcPts val="1200"/>
              </a:spcBef>
              <a:buClr>
                <a:prstClr val="black"/>
              </a:buClr>
              <a:buSzPct val="75000"/>
              <a:buFont typeface="Wingdings" pitchFamily="2" charset="2"/>
              <a:buChar char="l"/>
              <a:defRPr/>
            </a:pPr>
            <a:r>
              <a:rPr lang="zh-TW" altLang="en-US" b="1" smtClean="0">
                <a:solidFill>
                  <a:prstClr val="black"/>
                </a:solidFill>
                <a:latin typeface="微軟正黑體" panose="020B0604030504040204" pitchFamily="34" charset="-120"/>
                <a:ea typeface="微軟正黑體" panose="020B0604030504040204" pitchFamily="34" charset="-120"/>
              </a:rPr>
              <a:t>工程採購契約範本第</a:t>
            </a:r>
            <a:r>
              <a:rPr lang="en-US" altLang="zh-TW" b="1" smtClean="0">
                <a:solidFill>
                  <a:prstClr val="black"/>
                </a:solidFill>
                <a:latin typeface="微軟正黑體" panose="020B0604030504040204" pitchFamily="34" charset="-120"/>
                <a:ea typeface="微軟正黑體" panose="020B0604030504040204" pitchFamily="34" charset="-120"/>
              </a:rPr>
              <a:t>9</a:t>
            </a:r>
            <a:r>
              <a:rPr lang="zh-TW" altLang="en-US" b="1" smtClean="0">
                <a:solidFill>
                  <a:prstClr val="black"/>
                </a:solidFill>
                <a:latin typeface="微軟正黑體" panose="020B0604030504040204" pitchFamily="34" charset="-120"/>
                <a:ea typeface="微軟正黑體" panose="020B0604030504040204" pitchFamily="34" charset="-120"/>
              </a:rPr>
              <a:t>條 施工管理</a:t>
            </a:r>
            <a:endParaRPr lang="zh-TW" altLang="en-US" b="1">
              <a:solidFill>
                <a:prstClr val="black"/>
              </a:solidFill>
              <a:latin typeface="微軟正黑體" panose="020B0604030504040204" pitchFamily="34" charset="-120"/>
              <a:ea typeface="微軟正黑體" panose="020B0604030504040204" pitchFamily="34" charset="-120"/>
            </a:endParaRPr>
          </a:p>
          <a:p>
            <a:pPr marL="0" lvl="1" indent="0"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十一</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轉包及分包</a:t>
            </a:r>
            <a:r>
              <a:rPr lang="zh-TW" altLang="en-US" b="1" smtClean="0">
                <a:solidFill>
                  <a:srgbClr val="100278"/>
                </a:solidFill>
                <a:latin typeface="微軟正黑體" panose="020B0604030504040204" pitchFamily="34" charset="-120"/>
                <a:ea typeface="微軟正黑體" panose="020B0604030504040204" pitchFamily="34" charset="-120"/>
              </a:rPr>
              <a:t>：</a:t>
            </a:r>
            <a:r>
              <a:rPr lang="en-US" altLang="zh-TW" b="1" smtClean="0">
                <a:solidFill>
                  <a:srgbClr val="100278"/>
                </a:solidFill>
                <a:latin typeface="微軟正黑體" panose="020B0604030504040204" pitchFamily="34" charset="-120"/>
                <a:ea typeface="微軟正黑體" panose="020B0604030504040204" pitchFamily="34" charset="-120"/>
              </a:rPr>
              <a:t>....</a:t>
            </a:r>
          </a:p>
          <a:p>
            <a:pPr marL="269875" lvl="1" indent="-269875"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5.</a:t>
            </a:r>
            <a:r>
              <a:rPr lang="zh-TW" altLang="en-US" b="1">
                <a:solidFill>
                  <a:srgbClr val="100278"/>
                </a:solidFill>
                <a:latin typeface="微軟正黑體" panose="020B0604030504040204" pitchFamily="34" charset="-120"/>
                <a:ea typeface="微軟正黑體" panose="020B0604030504040204" pitchFamily="34" charset="-120"/>
              </a:rPr>
              <a:t>廠商違反不得轉包之規定時，機關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得解除契約、終止契約或沒收保證金</a:t>
            </a:r>
            <a:r>
              <a:rPr lang="zh-TW" altLang="en-US" b="1">
                <a:solidFill>
                  <a:srgbClr val="100278"/>
                </a:solidFill>
                <a:latin typeface="微軟正黑體" panose="020B0604030504040204" pitchFamily="34" charset="-120"/>
                <a:ea typeface="微軟正黑體" panose="020B0604030504040204" pitchFamily="34" charset="-120"/>
              </a:rPr>
              <a:t>，並得要求損害賠償</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269875" lvl="1" indent="-269875"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p>
          <a:p>
            <a:pPr marL="269875" lvl="1" indent="-269875"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十三</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廠商及分包廠商履約時，</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除依規定申請聘僱或調派外籍勞工者外，均不得僱用外籍勞工</a:t>
            </a:r>
            <a:r>
              <a:rPr lang="zh-TW" altLang="en-US" b="1">
                <a:solidFill>
                  <a:srgbClr val="100278"/>
                </a:solidFill>
                <a:latin typeface="微軟正黑體" panose="020B0604030504040204" pitchFamily="34" charset="-120"/>
                <a:ea typeface="微軟正黑體" panose="020B0604030504040204" pitchFamily="34" charset="-120"/>
              </a:rPr>
              <a:t>。違法僱用外籍勞工者，機關除通知就業服務法主管機關依規定處罰外，</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情節重大</a:t>
            </a:r>
            <a:r>
              <a:rPr lang="zh-TW" altLang="en-US" b="1">
                <a:solidFill>
                  <a:srgbClr val="100278"/>
                </a:solidFill>
                <a:latin typeface="微軟正黑體" panose="020B0604030504040204" pitchFamily="34" charset="-120"/>
                <a:ea typeface="微軟正黑體" panose="020B0604030504040204" pitchFamily="34" charset="-120"/>
              </a:rPr>
              <a:t>者，</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得與廠商終止或解除契約</a:t>
            </a:r>
            <a:r>
              <a:rPr lang="zh-TW" altLang="en-US" b="1">
                <a:solidFill>
                  <a:srgbClr val="100278"/>
                </a:solidFill>
                <a:latin typeface="微軟正黑體" panose="020B0604030504040204" pitchFamily="34" charset="-120"/>
                <a:ea typeface="微軟正黑體" panose="020B0604030504040204" pitchFamily="34" charset="-120"/>
              </a:rPr>
              <a:t>。其因此造成損害者，並得向廠商請求損害賠償。</a:t>
            </a:r>
          </a:p>
        </p:txBody>
      </p:sp>
    </p:spTree>
    <p:extLst>
      <p:ext uri="{BB962C8B-B14F-4D97-AF65-F5344CB8AC3E}">
        <p14:creationId xmlns:p14="http://schemas.microsoft.com/office/powerpoint/2010/main" val="715464665"/>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189</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189</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260648"/>
            <a:ext cx="8772909" cy="5508612"/>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ts val="1200"/>
              </a:spcBef>
              <a:buClr>
                <a:prstClr val="black"/>
              </a:buClr>
              <a:buSzPct val="75000"/>
              <a:buFont typeface="Wingdings" pitchFamily="2" charset="2"/>
              <a:buChar char="l"/>
              <a:defRPr/>
            </a:pPr>
            <a:r>
              <a:rPr lang="zh-TW" altLang="en-US" b="1" smtClean="0">
                <a:solidFill>
                  <a:prstClr val="black"/>
                </a:solidFill>
                <a:latin typeface="微軟正黑體" panose="020B0604030504040204" pitchFamily="34" charset="-120"/>
                <a:ea typeface="微軟正黑體" panose="020B0604030504040204" pitchFamily="34" charset="-120"/>
              </a:rPr>
              <a:t>工程採購契約範本第</a:t>
            </a:r>
            <a:r>
              <a:rPr lang="en-US" altLang="zh-TW" b="1" smtClean="0">
                <a:solidFill>
                  <a:prstClr val="black"/>
                </a:solidFill>
                <a:latin typeface="微軟正黑體" panose="020B0604030504040204" pitchFamily="34" charset="-120"/>
                <a:ea typeface="微軟正黑體" panose="020B0604030504040204" pitchFamily="34" charset="-120"/>
              </a:rPr>
              <a:t>15</a:t>
            </a:r>
            <a:r>
              <a:rPr lang="zh-TW" altLang="en-US" b="1" smtClean="0">
                <a:solidFill>
                  <a:prstClr val="black"/>
                </a:solidFill>
                <a:latin typeface="微軟正黑體" panose="020B0604030504040204" pitchFamily="34" charset="-120"/>
                <a:ea typeface="微軟正黑體" panose="020B0604030504040204" pitchFamily="34" charset="-120"/>
              </a:rPr>
              <a:t>條 驗收</a:t>
            </a:r>
            <a:endParaRPr lang="zh-TW" altLang="en-US" b="1">
              <a:solidFill>
                <a:prstClr val="black"/>
              </a:solidFill>
              <a:latin typeface="微軟正黑體" panose="020B0604030504040204" pitchFamily="34" charset="-120"/>
              <a:ea typeface="微軟正黑體" panose="020B0604030504040204" pitchFamily="34" charset="-120"/>
            </a:endParaRP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十一</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廠商不於前款期限內改正、拒絕改正或其瑕疵不能改正，或改正次數</a:t>
            </a:r>
            <a:r>
              <a:rPr lang="zh-TW" altLang="en-US" b="1" smtClean="0">
                <a:solidFill>
                  <a:srgbClr val="100278"/>
                </a:solidFill>
                <a:latin typeface="微軟正黑體" panose="020B0604030504040204" pitchFamily="34" charset="-120"/>
                <a:ea typeface="微軟正黑體" panose="020B0604030504040204" pitchFamily="34" charset="-120"/>
              </a:rPr>
              <a:t>逾</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次</a:t>
            </a:r>
            <a:r>
              <a:rPr lang="zh-TW" altLang="en-US" b="1">
                <a:solidFill>
                  <a:srgbClr val="100278"/>
                </a:solidFill>
                <a:latin typeface="微軟正黑體" panose="020B0604030504040204" pitchFamily="34" charset="-120"/>
                <a:ea typeface="微軟正黑體" panose="020B0604030504040204" pitchFamily="34" charset="-120"/>
              </a:rPr>
              <a:t>（由機關於招標時載明；無者免填）仍未能改正者，</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機關得採行</a:t>
            </a:r>
            <a:r>
              <a:rPr lang="zh-TW" altLang="en-US" b="1">
                <a:solidFill>
                  <a:srgbClr val="100278"/>
                </a:solidFill>
                <a:latin typeface="微軟正黑體" panose="020B0604030504040204" pitchFamily="34" charset="-120"/>
                <a:ea typeface="微軟正黑體" panose="020B0604030504040204" pitchFamily="34" charset="-120"/>
              </a:rPr>
              <a:t>下列</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措施</a:t>
            </a:r>
            <a:r>
              <a:rPr lang="zh-TW" altLang="en-US" b="1">
                <a:solidFill>
                  <a:srgbClr val="100278"/>
                </a:solidFill>
                <a:latin typeface="微軟正黑體" panose="020B0604030504040204" pitchFamily="34" charset="-120"/>
                <a:ea typeface="微軟正黑體" panose="020B0604030504040204" pitchFamily="34" charset="-120"/>
              </a:rPr>
              <a:t>之一：</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自行或使第三人改正，並得向廠商請求償還改正必要之費用。</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終止或解除契約</a:t>
            </a:r>
            <a:r>
              <a:rPr lang="zh-TW" altLang="en-US" b="1">
                <a:solidFill>
                  <a:srgbClr val="100278"/>
                </a:solidFill>
                <a:latin typeface="微軟正黑體" panose="020B0604030504040204" pitchFamily="34" charset="-120"/>
                <a:ea typeface="微軟正黑體" panose="020B0604030504040204" pitchFamily="34" charset="-120"/>
              </a:rPr>
              <a:t>或減少契約價金</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algn="just" eaLnBrk="1" hangingPunct="1">
              <a:spcBef>
                <a:spcPts val="1200"/>
              </a:spcBef>
              <a:buClr>
                <a:prstClr val="black"/>
              </a:buClr>
              <a:buSzPct val="75000"/>
              <a:buFont typeface="Wingdings" pitchFamily="2" charset="2"/>
              <a:buChar char="l"/>
              <a:defRPr/>
            </a:pPr>
            <a:r>
              <a:rPr lang="zh-TW" altLang="en-US" b="1">
                <a:solidFill>
                  <a:prstClr val="black"/>
                </a:solidFill>
                <a:latin typeface="微軟正黑體" panose="020B0604030504040204" pitchFamily="34" charset="-120"/>
                <a:ea typeface="微軟正黑體" panose="020B0604030504040204" pitchFamily="34" charset="-120"/>
              </a:rPr>
              <a:t>工程採購契約範本第</a:t>
            </a:r>
            <a:r>
              <a:rPr lang="en-US" altLang="zh-TW" b="1">
                <a:solidFill>
                  <a:prstClr val="black"/>
                </a:solidFill>
                <a:latin typeface="微軟正黑體" panose="020B0604030504040204" pitchFamily="34" charset="-120"/>
                <a:ea typeface="微軟正黑體" panose="020B0604030504040204" pitchFamily="34" charset="-120"/>
              </a:rPr>
              <a:t>21</a:t>
            </a:r>
            <a:r>
              <a:rPr lang="zh-TW" altLang="en-US" b="1">
                <a:solidFill>
                  <a:prstClr val="black"/>
                </a:solidFill>
                <a:latin typeface="微軟正黑體" panose="020B0604030504040204" pitchFamily="34" charset="-120"/>
                <a:ea typeface="微軟正黑體" panose="020B0604030504040204" pitchFamily="34" charset="-120"/>
              </a:rPr>
              <a:t>條 契約終止解除及暫停執行</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一</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廠商履約有下列情形之一者，機關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得以書面通知廠商終止契約或解除契約之部分或全部</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且不補償廠商</a:t>
            </a:r>
            <a:r>
              <a:rPr lang="zh-TW" altLang="en-US" b="1">
                <a:solidFill>
                  <a:srgbClr val="100278"/>
                </a:solidFill>
                <a:latin typeface="微軟正黑體" panose="020B0604030504040204" pitchFamily="34" charset="-120"/>
                <a:ea typeface="微軟正黑體" panose="020B0604030504040204" pitchFamily="34" charset="-120"/>
              </a:rPr>
              <a:t>因此所生之</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損失</a:t>
            </a:r>
            <a:r>
              <a:rPr lang="zh-TW" altLang="en-US" b="1">
                <a:solidFill>
                  <a:srgbClr val="100278"/>
                </a:solidFill>
                <a:latin typeface="微軟正黑體" panose="020B0604030504040204" pitchFamily="34" charset="-120"/>
                <a:ea typeface="微軟正黑體" panose="020B0604030504040204" pitchFamily="34" charset="-120"/>
              </a:rPr>
              <a:t>：</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有採購法第</a:t>
            </a:r>
            <a:r>
              <a:rPr lang="en-US" altLang="zh-TW" b="1">
                <a:solidFill>
                  <a:srgbClr val="100278"/>
                </a:solidFill>
                <a:latin typeface="微軟正黑體" panose="020B0604030504040204" pitchFamily="34" charset="-120"/>
                <a:ea typeface="微軟正黑體" panose="020B0604030504040204" pitchFamily="34" charset="-120"/>
              </a:rPr>
              <a:t>50</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a:solidFill>
                  <a:srgbClr val="100278"/>
                </a:solidFill>
                <a:latin typeface="微軟正黑體" panose="020B0604030504040204" pitchFamily="34" charset="-120"/>
                <a:ea typeface="微軟正黑體" panose="020B0604030504040204" pitchFamily="34" charset="-120"/>
              </a:rPr>
              <a:t>項前段規定之情形者。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a:solidFill>
                  <a:srgbClr val="100278"/>
                </a:solidFill>
                <a:latin typeface="微軟正黑體" panose="020B0604030504040204" pitchFamily="34" charset="-120"/>
                <a:ea typeface="微軟正黑體" panose="020B0604030504040204" pitchFamily="34" charset="-120"/>
              </a:rPr>
              <a:t>有</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採購法第</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59</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條規定得終止或解除契約</a:t>
            </a:r>
            <a:r>
              <a:rPr lang="zh-TW" altLang="en-US" b="1">
                <a:solidFill>
                  <a:srgbClr val="100278"/>
                </a:solidFill>
                <a:latin typeface="微軟正黑體" panose="020B0604030504040204" pitchFamily="34" charset="-120"/>
                <a:ea typeface="微軟正黑體" panose="020B0604030504040204" pitchFamily="34" charset="-120"/>
              </a:rPr>
              <a:t>之情形者。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a:solidFill>
                  <a:srgbClr val="100278"/>
                </a:solidFill>
                <a:latin typeface="微軟正黑體" panose="020B0604030504040204" pitchFamily="34" charset="-120"/>
                <a:ea typeface="微軟正黑體" panose="020B0604030504040204" pitchFamily="34" charset="-120"/>
              </a:rPr>
              <a:t>違反不得轉包之規定者。</a:t>
            </a:r>
          </a:p>
          <a:p>
            <a:pPr marL="269875" lvl="1" indent="-269875"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4.</a:t>
            </a:r>
            <a:r>
              <a:rPr lang="zh-TW" altLang="en-US" b="1">
                <a:solidFill>
                  <a:srgbClr val="100278"/>
                </a:solidFill>
                <a:latin typeface="微軟正黑體" panose="020B0604030504040204" pitchFamily="34" charset="-120"/>
                <a:ea typeface="微軟正黑體" panose="020B0604030504040204" pitchFamily="34" charset="-120"/>
              </a:rPr>
              <a:t>廠商或其人員犯採購法第</a:t>
            </a:r>
            <a:r>
              <a:rPr lang="en-US" altLang="zh-TW" b="1">
                <a:solidFill>
                  <a:srgbClr val="100278"/>
                </a:solidFill>
                <a:latin typeface="微軟正黑體" panose="020B0604030504040204" pitchFamily="34" charset="-120"/>
                <a:ea typeface="微軟正黑體" panose="020B0604030504040204" pitchFamily="34" charset="-120"/>
              </a:rPr>
              <a:t>87</a:t>
            </a:r>
            <a:r>
              <a:rPr lang="zh-TW" altLang="en-US" b="1">
                <a:solidFill>
                  <a:srgbClr val="100278"/>
                </a:solidFill>
                <a:latin typeface="微軟正黑體" panose="020B0604030504040204" pitchFamily="34" charset="-120"/>
                <a:ea typeface="微軟正黑體" panose="020B0604030504040204" pitchFamily="34" charset="-120"/>
              </a:rPr>
              <a:t>條至第</a:t>
            </a:r>
            <a:r>
              <a:rPr lang="en-US" altLang="zh-TW" b="1">
                <a:solidFill>
                  <a:srgbClr val="100278"/>
                </a:solidFill>
                <a:latin typeface="微軟正黑體" panose="020B0604030504040204" pitchFamily="34" charset="-120"/>
                <a:ea typeface="微軟正黑體" panose="020B0604030504040204" pitchFamily="34" charset="-120"/>
              </a:rPr>
              <a:t>92</a:t>
            </a:r>
            <a:r>
              <a:rPr lang="zh-TW" altLang="en-US" b="1">
                <a:solidFill>
                  <a:srgbClr val="100278"/>
                </a:solidFill>
                <a:latin typeface="微軟正黑體" panose="020B0604030504040204" pitchFamily="34" charset="-120"/>
                <a:ea typeface="微軟正黑體" panose="020B0604030504040204" pitchFamily="34" charset="-120"/>
              </a:rPr>
              <a:t>條規定之罪，經判決有罪確定者</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269875" lvl="1" indent="-269875" algn="just" eaLnBrk="1" hangingPunct="1">
              <a:spcBef>
                <a:spcPts val="0"/>
              </a:spcBef>
              <a:buClr>
                <a:srgbClr val="006600"/>
              </a:buClr>
              <a:buSzPct val="75000"/>
              <a:defRPr/>
            </a:pPr>
            <a:endParaRPr lang="zh-TW" altLang="en-US" b="1" smtClean="0">
              <a:solidFill>
                <a:srgbClr val="100278"/>
              </a:solidFill>
              <a:latin typeface="微軟正黑體" panose="020B0604030504040204" pitchFamily="34" charset="-120"/>
              <a:ea typeface="微軟正黑體" panose="020B0604030504040204" pitchFamily="34" charset="-120"/>
            </a:endParaRPr>
          </a:p>
          <a:p>
            <a:pPr marL="363538" lvl="1" indent="-363538" algn="just" eaLnBrk="1" hangingPunct="1">
              <a:spcBef>
                <a:spcPts val="0"/>
              </a:spcBef>
              <a:buClr>
                <a:srgbClr val="006600"/>
              </a:buClr>
              <a:buSzPct val="75000"/>
              <a:defRPr/>
            </a:pPr>
            <a:endParaRPr lang="zh-TW" altLang="en-US" b="1">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70972615"/>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190</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190</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188640"/>
            <a:ext cx="8772909" cy="6084676"/>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ts val="1200"/>
              </a:spcBef>
              <a:buClr>
                <a:prstClr val="black"/>
              </a:buClr>
              <a:buSzPct val="75000"/>
              <a:buFont typeface="Wingdings" pitchFamily="2" charset="2"/>
              <a:buChar char="l"/>
              <a:defRPr/>
            </a:pPr>
            <a:r>
              <a:rPr lang="zh-TW" altLang="en-US" b="1">
                <a:solidFill>
                  <a:prstClr val="black"/>
                </a:solidFill>
                <a:latin typeface="微軟正黑體" panose="020B0604030504040204" pitchFamily="34" charset="-120"/>
                <a:ea typeface="微軟正黑體" panose="020B0604030504040204" pitchFamily="34" charset="-120"/>
              </a:rPr>
              <a:t>工程採購契約範本第</a:t>
            </a:r>
            <a:r>
              <a:rPr lang="en-US" altLang="zh-TW" b="1">
                <a:solidFill>
                  <a:prstClr val="black"/>
                </a:solidFill>
                <a:latin typeface="微軟正黑體" panose="020B0604030504040204" pitchFamily="34" charset="-120"/>
                <a:ea typeface="微軟正黑體" panose="020B0604030504040204" pitchFamily="34" charset="-120"/>
              </a:rPr>
              <a:t>21</a:t>
            </a:r>
            <a:r>
              <a:rPr lang="zh-TW" altLang="en-US" b="1">
                <a:solidFill>
                  <a:prstClr val="black"/>
                </a:solidFill>
                <a:latin typeface="微軟正黑體" panose="020B0604030504040204" pitchFamily="34" charset="-120"/>
                <a:ea typeface="微軟正黑體" panose="020B0604030504040204" pitchFamily="34" charset="-120"/>
              </a:rPr>
              <a:t>條 契約終止解除及暫停執行</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一</a:t>
            </a:r>
            <a:r>
              <a:rPr lang="en-US" altLang="zh-TW" b="1">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269875" lvl="1" indent="-269875"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5</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因可歸責於廠商之事由，致延誤履約期限，有下列情形者（由機關於招標時勾選；未勾選者，為第</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選項）：</a:t>
            </a:r>
          </a:p>
          <a:p>
            <a:pPr marL="539750" lvl="1" indent="-269875" algn="just" eaLnBrk="1" hangingPunct="1">
              <a:spcBef>
                <a:spcPts val="0"/>
              </a:spcBef>
              <a:buClr>
                <a:srgbClr val="006600"/>
              </a:buClr>
              <a:buSzPct val="75000"/>
              <a:defRPr/>
            </a:pPr>
            <a:r>
              <a:rPr lang="zh-TW" altLang="en-US" b="1" smtClean="0">
                <a:solidFill>
                  <a:srgbClr val="100278"/>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smtClean="0">
                <a:solidFill>
                  <a:srgbClr val="100278"/>
                </a:solidFill>
                <a:latin typeface="微軟正黑體" panose="020B0604030504040204" pitchFamily="34" charset="-120"/>
                <a:ea typeface="微軟正黑體" panose="020B0604030504040204" pitchFamily="34" charset="-120"/>
              </a:rPr>
              <a:t>履約</a:t>
            </a:r>
            <a:r>
              <a:rPr lang="zh-TW" altLang="en-US" b="1">
                <a:solidFill>
                  <a:srgbClr val="100278"/>
                </a:solidFill>
                <a:latin typeface="微軟正黑體" panose="020B0604030504040204" pitchFamily="34" charset="-120"/>
                <a:ea typeface="微軟正黑體" panose="020B0604030504040204" pitchFamily="34" charset="-120"/>
              </a:rPr>
              <a:t>進度</a:t>
            </a:r>
            <a:r>
              <a:rPr lang="zh-TW" altLang="en-US" b="1" smtClean="0">
                <a:solidFill>
                  <a:srgbClr val="100278"/>
                </a:solidFill>
                <a:latin typeface="微軟正黑體" panose="020B0604030504040204" pitchFamily="34" charset="-120"/>
                <a:ea typeface="微軟正黑體" panose="020B0604030504040204" pitchFamily="34" charset="-120"/>
              </a:rPr>
              <a:t>落後</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（由機關於招標時載明；未載明者為</a:t>
            </a:r>
            <a:r>
              <a:rPr lang="en-US" altLang="zh-TW" b="1">
                <a:solidFill>
                  <a:srgbClr val="100278"/>
                </a:solidFill>
                <a:latin typeface="微軟正黑體" panose="020B0604030504040204" pitchFamily="34" charset="-120"/>
                <a:ea typeface="微軟正黑體" panose="020B0604030504040204" pitchFamily="34" charset="-120"/>
              </a:rPr>
              <a:t>20%</a:t>
            </a:r>
            <a:r>
              <a:rPr lang="zh-TW" altLang="en-US" b="1">
                <a:solidFill>
                  <a:srgbClr val="100278"/>
                </a:solidFill>
                <a:latin typeface="微軟正黑體" panose="020B0604030504040204" pitchFamily="34" charset="-120"/>
                <a:ea typeface="微軟正黑體" panose="020B0604030504040204" pitchFamily="34" charset="-120"/>
              </a:rPr>
              <a:t>）以上，且日數達</a:t>
            </a:r>
            <a:r>
              <a:rPr lang="en-US" altLang="zh-TW" b="1">
                <a:solidFill>
                  <a:srgbClr val="100278"/>
                </a:solidFill>
                <a:latin typeface="微軟正黑體" panose="020B0604030504040204" pitchFamily="34" charset="-120"/>
                <a:ea typeface="微軟正黑體" panose="020B0604030504040204" pitchFamily="34" charset="-120"/>
              </a:rPr>
              <a:t>10</a:t>
            </a:r>
            <a:r>
              <a:rPr lang="zh-TW" altLang="en-US" b="1">
                <a:solidFill>
                  <a:srgbClr val="100278"/>
                </a:solidFill>
                <a:latin typeface="微軟正黑體" panose="020B0604030504040204" pitchFamily="34" charset="-120"/>
                <a:ea typeface="微軟正黑體" panose="020B0604030504040204" pitchFamily="34" charset="-120"/>
              </a:rPr>
              <a:t>日以上。百分比之計算方式如下</a:t>
            </a:r>
            <a:r>
              <a:rPr lang="zh-TW" altLang="en-US" b="1" smtClean="0">
                <a:solidFill>
                  <a:srgbClr val="100278"/>
                </a:solidFill>
                <a:latin typeface="微軟正黑體" panose="020B0604030504040204" pitchFamily="34" charset="-120"/>
                <a:ea typeface="微軟正黑體" panose="020B0604030504040204" pitchFamily="34" charset="-120"/>
              </a:rPr>
              <a:t>：</a:t>
            </a:r>
            <a:r>
              <a:rPr lang="en-US" altLang="zh-TW" b="1" smtClean="0">
                <a:solidFill>
                  <a:srgbClr val="100278"/>
                </a:solidFill>
                <a:latin typeface="微軟正黑體" panose="020B0604030504040204" pitchFamily="34" charset="-120"/>
                <a:ea typeface="微軟正黑體" panose="020B0604030504040204" pitchFamily="34" charset="-120"/>
              </a:rPr>
              <a:t>....</a:t>
            </a:r>
            <a:endParaRPr lang="zh-TW" altLang="en-US" b="1">
              <a:solidFill>
                <a:srgbClr val="100278"/>
              </a:solidFill>
              <a:latin typeface="微軟正黑體" panose="020B0604030504040204" pitchFamily="34" charset="-120"/>
              <a:ea typeface="微軟正黑體" panose="020B0604030504040204" pitchFamily="34" charset="-120"/>
            </a:endParaRPr>
          </a:p>
          <a:p>
            <a:pPr marL="363538" lvl="1" indent="-93663" algn="just" eaLnBrk="1" hangingPunct="1">
              <a:spcBef>
                <a:spcPts val="0"/>
              </a:spcBef>
              <a:buClr>
                <a:srgbClr val="006600"/>
              </a:buClr>
              <a:buSzPct val="75000"/>
              <a:defRPr/>
            </a:pPr>
            <a:r>
              <a:rPr lang="zh-TW" altLang="en-US" b="1">
                <a:solidFill>
                  <a:srgbClr val="100278"/>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smtClean="0">
                <a:solidFill>
                  <a:srgbClr val="100278"/>
                </a:solidFill>
                <a:latin typeface="微軟正黑體" panose="020B0604030504040204" pitchFamily="34" charset="-120"/>
                <a:ea typeface="微軟正黑體" panose="020B0604030504040204" pitchFamily="34" charset="-120"/>
              </a:rPr>
              <a:t>其他：</a:t>
            </a:r>
            <a:endParaRPr lang="zh-TW" altLang="en-US" b="1">
              <a:solidFill>
                <a:srgbClr val="100278"/>
              </a:solidFill>
              <a:latin typeface="微軟正黑體" panose="020B0604030504040204" pitchFamily="34" charset="-120"/>
              <a:ea typeface="微軟正黑體" panose="020B0604030504040204" pitchFamily="34" charset="-120"/>
            </a:endParaRP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6.</a:t>
            </a:r>
            <a:r>
              <a:rPr lang="zh-TW" altLang="en-US" b="1">
                <a:solidFill>
                  <a:srgbClr val="100278"/>
                </a:solidFill>
                <a:latin typeface="微軟正黑體" panose="020B0604030504040204" pitchFamily="34" charset="-120"/>
                <a:ea typeface="微軟正黑體" panose="020B0604030504040204" pitchFamily="34" charset="-120"/>
              </a:rPr>
              <a:t>偽造或變造契約或履約相關文件，經查明屬實者。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7.</a:t>
            </a:r>
            <a:r>
              <a:rPr lang="zh-TW" altLang="en-US" b="1">
                <a:solidFill>
                  <a:srgbClr val="100278"/>
                </a:solidFill>
                <a:latin typeface="微軟正黑體" panose="020B0604030504040204" pitchFamily="34" charset="-120"/>
                <a:ea typeface="微軟正黑體" panose="020B0604030504040204" pitchFamily="34" charset="-120"/>
              </a:rPr>
              <a:t>擅自減省工料情節重大者</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8.</a:t>
            </a:r>
            <a:r>
              <a:rPr lang="zh-TW" altLang="en-US" b="1">
                <a:solidFill>
                  <a:srgbClr val="100278"/>
                </a:solidFill>
                <a:latin typeface="微軟正黑體" panose="020B0604030504040204" pitchFamily="34" charset="-120"/>
                <a:ea typeface="微軟正黑體" panose="020B0604030504040204" pitchFamily="34" charset="-120"/>
              </a:rPr>
              <a:t>無正當理由而不履行契約者。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9.</a:t>
            </a:r>
            <a:r>
              <a:rPr lang="zh-TW" altLang="en-US" b="1">
                <a:solidFill>
                  <a:srgbClr val="100278"/>
                </a:solidFill>
                <a:latin typeface="微軟正黑體" panose="020B0604030504040204" pitchFamily="34" charset="-120"/>
                <a:ea typeface="微軟正黑體" panose="020B0604030504040204" pitchFamily="34" charset="-120"/>
              </a:rPr>
              <a:t>查驗或驗收不合格，且未於通知期限內依規定辦理者。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10.</a:t>
            </a:r>
            <a:r>
              <a:rPr lang="zh-TW" altLang="en-US" b="1">
                <a:solidFill>
                  <a:srgbClr val="100278"/>
                </a:solidFill>
                <a:latin typeface="微軟正黑體" panose="020B0604030504040204" pitchFamily="34" charset="-120"/>
                <a:ea typeface="微軟正黑體" panose="020B0604030504040204" pitchFamily="34" charset="-120"/>
              </a:rPr>
              <a:t>有破產或其他重大情事，致無法繼續履約者。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11.</a:t>
            </a:r>
            <a:r>
              <a:rPr lang="zh-TW" altLang="en-US" b="1">
                <a:solidFill>
                  <a:srgbClr val="100278"/>
                </a:solidFill>
                <a:latin typeface="微軟正黑體" panose="020B0604030504040204" pitchFamily="34" charset="-120"/>
                <a:ea typeface="微軟正黑體" panose="020B0604030504040204" pitchFamily="34" charset="-120"/>
              </a:rPr>
              <a:t>廠商未依契約規定履約，自接獲機關書面通知次日起</a:t>
            </a:r>
            <a:r>
              <a:rPr lang="en-US" altLang="zh-TW" b="1">
                <a:solidFill>
                  <a:srgbClr val="100278"/>
                </a:solidFill>
                <a:latin typeface="微軟正黑體" panose="020B0604030504040204" pitchFamily="34" charset="-120"/>
                <a:ea typeface="微軟正黑體" panose="020B0604030504040204" pitchFamily="34" charset="-120"/>
              </a:rPr>
              <a:t>10</a:t>
            </a:r>
            <a:r>
              <a:rPr lang="zh-TW" altLang="en-US" b="1">
                <a:solidFill>
                  <a:srgbClr val="100278"/>
                </a:solidFill>
                <a:latin typeface="微軟正黑體" panose="020B0604030504040204" pitchFamily="34" charset="-120"/>
                <a:ea typeface="微軟正黑體" panose="020B0604030504040204" pitchFamily="34" charset="-120"/>
              </a:rPr>
              <a:t>日內或書面通知所載較長期限內，仍未改正者。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12.</a:t>
            </a:r>
            <a:r>
              <a:rPr lang="zh-TW" altLang="en-US" b="1">
                <a:solidFill>
                  <a:srgbClr val="100278"/>
                </a:solidFill>
                <a:latin typeface="微軟正黑體" panose="020B0604030504040204" pitchFamily="34" charset="-120"/>
                <a:ea typeface="微軟正黑體" panose="020B0604030504040204" pitchFamily="34" charset="-120"/>
              </a:rPr>
              <a:t>違反環境保護或職業安全衛生等有關法令，情節重大者。</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13.</a:t>
            </a:r>
            <a:r>
              <a:rPr lang="zh-TW" altLang="en-US" b="1">
                <a:solidFill>
                  <a:srgbClr val="100278"/>
                </a:solidFill>
                <a:latin typeface="微軟正黑體" panose="020B0604030504040204" pitchFamily="34" charset="-120"/>
                <a:ea typeface="微軟正黑體" panose="020B0604030504040204" pitchFamily="34" charset="-120"/>
              </a:rPr>
              <a:t>違反法令或其他契約規定之情形，情節重大者</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zh-TW" altLang="en-US" b="1">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48604096"/>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191</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191</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122274"/>
            <a:ext cx="8772909" cy="5430962"/>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lvl="1" indent="-363538"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二</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機關未依前款規定通知廠商終止或解除契約者，廠商仍應依契約規定繼續履約</a:t>
            </a:r>
            <a:r>
              <a:rPr lang="zh-TW" altLang="en-US" b="1">
                <a:solidFill>
                  <a:srgbClr val="100278"/>
                </a:solidFill>
                <a:latin typeface="微軟正黑體" panose="020B0604030504040204" pitchFamily="34" charset="-120"/>
                <a:ea typeface="微軟正黑體" panose="020B0604030504040204" pitchFamily="34" charset="-120"/>
              </a:rPr>
              <a:t>。</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三</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a:t>
            </a:r>
            <a:r>
              <a:rPr lang="zh-TW" altLang="en-US" b="1">
                <a:solidFill>
                  <a:srgbClr val="100278"/>
                </a:solidFill>
                <a:latin typeface="微軟正黑體" panose="020B0604030504040204" pitchFamily="34" charset="-120"/>
                <a:ea typeface="微軟正黑體" panose="020B0604030504040204" pitchFamily="34" charset="-120"/>
              </a:rPr>
              <a:t>因第</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款情形</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接獲機關終止或解除契約通知後</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應即將該部分工程停工，負責遣散工人，將有關之機具設備及到場合格器材等就地點交機關使用</a:t>
            </a:r>
            <a:r>
              <a:rPr lang="zh-TW" altLang="en-US" b="1">
                <a:solidFill>
                  <a:srgbClr val="100278"/>
                </a:solidFill>
                <a:latin typeface="微軟正黑體" panose="020B0604030504040204" pitchFamily="34" charset="-120"/>
                <a:ea typeface="微軟正黑體" panose="020B0604030504040204" pitchFamily="34" charset="-120"/>
              </a:rPr>
              <a:t>；對於已施作完成之工作項目及數量，應會同監造單位</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工程司辦理結算，並拍照存證，廠商不會同辦理時，機關得逕行辦理結算</a:t>
            </a:r>
            <a:r>
              <a:rPr lang="zh-TW" altLang="en-US" b="1" smtClean="0">
                <a:solidFill>
                  <a:srgbClr val="100278"/>
                </a:solidFill>
                <a:latin typeface="微軟正黑體" panose="020B0604030504040204" pitchFamily="34" charset="-120"/>
                <a:ea typeface="微軟正黑體" panose="020B0604030504040204" pitchFamily="34" charset="-120"/>
              </a:rPr>
              <a:t>；</a:t>
            </a:r>
            <a:r>
              <a:rPr lang="en-US" altLang="zh-TW" b="1" smtClean="0">
                <a:solidFill>
                  <a:srgbClr val="100278"/>
                </a:solidFill>
                <a:latin typeface="微軟正黑體" panose="020B0604030504040204" pitchFamily="34" charset="-120"/>
                <a:ea typeface="微軟正黑體" panose="020B0604030504040204" pitchFamily="34" charset="-120"/>
              </a:rPr>
              <a:t>.....</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五</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契約</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因政策變更</a:t>
            </a:r>
            <a:r>
              <a:rPr lang="zh-TW" altLang="en-US" b="1">
                <a:solidFill>
                  <a:srgbClr val="100278"/>
                </a:solidFill>
                <a:latin typeface="微軟正黑體" panose="020B0604030504040204" pitchFamily="34" charset="-120"/>
                <a:ea typeface="微軟正黑體" panose="020B0604030504040204" pitchFamily="34" charset="-120"/>
              </a:rPr>
              <a:t>，廠商依契約繼續履行反而不符公共利益者，機關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得報經上級機關核准</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終止或解除部分或全部契約</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並</a:t>
            </a:r>
            <a:r>
              <a:rPr lang="zh-TW" altLang="en-US" b="1">
                <a:solidFill>
                  <a:srgbClr val="100278"/>
                </a:solidFill>
                <a:latin typeface="微軟正黑體" panose="020B0604030504040204" pitchFamily="34" charset="-120"/>
                <a:ea typeface="微軟正黑體" panose="020B0604030504040204" pitchFamily="34" charset="-120"/>
              </a:rPr>
              <a:t>與廠商協議</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補償廠商因此</a:t>
            </a:r>
            <a:r>
              <a:rPr lang="zh-TW" altLang="en-US" b="1">
                <a:solidFill>
                  <a:srgbClr val="100278"/>
                </a:solidFill>
                <a:latin typeface="微軟正黑體" panose="020B0604030504040204" pitchFamily="34" charset="-120"/>
                <a:ea typeface="微軟正黑體" panose="020B0604030504040204" pitchFamily="34" charset="-120"/>
              </a:rPr>
              <a:t>所生之</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損失</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但不包含所失利益</a:t>
            </a:r>
            <a:r>
              <a:rPr lang="zh-TW" altLang="en-US" b="1">
                <a:solidFill>
                  <a:srgbClr val="100278"/>
                </a:solidFill>
                <a:latin typeface="微軟正黑體" panose="020B0604030504040204" pitchFamily="34" charset="-120"/>
                <a:ea typeface="微軟正黑體" panose="020B0604030504040204" pitchFamily="34" charset="-120"/>
              </a:rPr>
              <a:t>。</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六</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依前款規定終止契約者，廠商於接獲機關通知前已完成且可使用之履約標的，依契約價金給付；僅部分完成尚未能使用之履約標的，機關得擇下列方式之一洽廠商為之：</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繼續予以完成，依契約價金給付。</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a:solidFill>
                  <a:srgbClr val="100278"/>
                </a:solidFill>
                <a:latin typeface="微軟正黑體" panose="020B0604030504040204" pitchFamily="34" charset="-120"/>
                <a:ea typeface="微軟正黑體" panose="020B0604030504040204" pitchFamily="34" charset="-120"/>
              </a:rPr>
              <a:t>停止製造、供應或施作。但給付廠商已發生之製造、供應或施作費用及合理之利潤。</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七</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非因政策變更且非可歸責於廠商事由</a:t>
            </a:r>
            <a:r>
              <a:rPr lang="zh-TW" altLang="en-US" b="1">
                <a:solidFill>
                  <a:srgbClr val="100278"/>
                </a:solidFill>
                <a:latin typeface="微軟正黑體" panose="020B0604030504040204" pitchFamily="34" charset="-120"/>
                <a:ea typeface="微軟正黑體" panose="020B0604030504040204" pitchFamily="34" charset="-120"/>
              </a:rPr>
              <a:t>（例如但不限於不可抗力之事由所致）</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而有終止或解除契約必要者</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準用前</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2</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款</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zh-TW" altLang="en-US" b="1">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26674252"/>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192</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192</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230286"/>
            <a:ext cx="8772909" cy="5430962"/>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lvl="1" indent="-363538"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endParaRPr lang="zh-TW" altLang="en-US" b="1" smtClean="0">
              <a:solidFill>
                <a:srgbClr val="100278"/>
              </a:solidFill>
              <a:latin typeface="微軟正黑體" panose="020B0604030504040204" pitchFamily="34" charset="-120"/>
              <a:ea typeface="微軟正黑體" panose="020B0604030504040204" pitchFamily="34" charset="-120"/>
            </a:endParaRPr>
          </a:p>
          <a:p>
            <a:pPr marL="363538" lvl="1" indent="-363538"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smtClean="0">
                <a:solidFill>
                  <a:srgbClr val="100278"/>
                </a:solidFill>
                <a:latin typeface="微軟正黑體" panose="020B0604030504040204" pitchFamily="34" charset="-120"/>
                <a:ea typeface="微軟正黑體" panose="020B0604030504040204" pitchFamily="34" charset="-120"/>
              </a:rPr>
              <a:t>十</a:t>
            </a: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因可歸責於機關</a:t>
            </a:r>
            <a:r>
              <a:rPr lang="zh-TW" altLang="en-US" b="1" smtClean="0">
                <a:solidFill>
                  <a:srgbClr val="100278"/>
                </a:solidFill>
                <a:latin typeface="微軟正黑體" panose="020B0604030504040204" pitchFamily="34" charset="-120"/>
                <a:ea typeface="微軟正黑體" panose="020B0604030504040204" pitchFamily="34" charset="-120"/>
              </a:rPr>
              <a:t>之情形，機關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通知廠商部分或全部暫停執行</a:t>
            </a:r>
            <a:r>
              <a:rPr lang="zh-TW" altLang="en-US" b="1" smtClean="0">
                <a:solidFill>
                  <a:srgbClr val="100278"/>
                </a:solidFill>
                <a:latin typeface="微軟正黑體" panose="020B0604030504040204" pitchFamily="34" charset="-120"/>
                <a:ea typeface="微軟正黑體" panose="020B0604030504040204" pitchFamily="34" charset="-120"/>
              </a:rPr>
              <a:t>（停工）：</a:t>
            </a:r>
          </a:p>
          <a:p>
            <a:pPr marL="363538" lvl="1" indent="-363538"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1</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致廠商未能依時履約者，廠商得依第</a:t>
            </a:r>
            <a:r>
              <a:rPr lang="en-US" altLang="zh-TW" b="1">
                <a:solidFill>
                  <a:srgbClr val="100278"/>
                </a:solidFill>
                <a:latin typeface="微軟正黑體" panose="020B0604030504040204" pitchFamily="34" charset="-120"/>
                <a:ea typeface="微軟正黑體" panose="020B0604030504040204" pitchFamily="34" charset="-120"/>
              </a:rPr>
              <a:t>7</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a:solidFill>
                  <a:srgbClr val="100278"/>
                </a:solidFill>
                <a:latin typeface="微軟正黑體" panose="020B0604030504040204" pitchFamily="34" charset="-120"/>
                <a:ea typeface="微軟正黑體" panose="020B0604030504040204" pitchFamily="34" charset="-120"/>
              </a:rPr>
              <a:t>款規定，申請延長履約期限；因此而增加之必要費用（例如但不限於管理費），由機關負擔。</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a:solidFill>
                  <a:srgbClr val="100278"/>
                </a:solidFill>
                <a:latin typeface="微軟正黑體" panose="020B0604030504040204" pitchFamily="34" charset="-120"/>
                <a:ea typeface="微軟正黑體" panose="020B0604030504040204" pitchFamily="34" charset="-120"/>
              </a:rPr>
              <a:t>暫停執行期間累計逾＿個月（由機關於招標時合理訂定，如未填寫，則為</a:t>
            </a: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a:solidFill>
                  <a:srgbClr val="100278"/>
                </a:solidFill>
                <a:latin typeface="微軟正黑體" panose="020B0604030504040204" pitchFamily="34" charset="-120"/>
                <a:ea typeface="微軟正黑體" panose="020B0604030504040204" pitchFamily="34" charset="-120"/>
              </a:rPr>
              <a:t>個月）者，機關應先支付已依機關指示由機關取得所有權之設備。</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a:solidFill>
                  <a:srgbClr val="100278"/>
                </a:solidFill>
                <a:latin typeface="微軟正黑體" panose="020B0604030504040204" pitchFamily="34" charset="-120"/>
                <a:ea typeface="微軟正黑體" panose="020B0604030504040204" pitchFamily="34" charset="-120"/>
              </a:rPr>
              <a:t>暫停執行期間累計逾＿個月（由機關於招標時合理訂定，如未填寫，履約期間</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年以上者為</a:t>
            </a:r>
            <a:r>
              <a:rPr lang="en-US" altLang="zh-TW" b="1">
                <a:solidFill>
                  <a:srgbClr val="100278"/>
                </a:solidFill>
                <a:latin typeface="微軟正黑體" panose="020B0604030504040204" pitchFamily="34" charset="-120"/>
                <a:ea typeface="微軟正黑體" panose="020B0604030504040204" pitchFamily="34" charset="-120"/>
              </a:rPr>
              <a:t>6</a:t>
            </a:r>
            <a:r>
              <a:rPr lang="zh-TW" altLang="en-US" b="1">
                <a:solidFill>
                  <a:srgbClr val="100278"/>
                </a:solidFill>
                <a:latin typeface="微軟正黑體" panose="020B0604030504040204" pitchFamily="34" charset="-120"/>
                <a:ea typeface="微軟正黑體" panose="020B0604030504040204" pitchFamily="34" charset="-120"/>
              </a:rPr>
              <a:t>個月；未達</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年者為</a:t>
            </a:r>
            <a:r>
              <a:rPr lang="en-US" altLang="zh-TW" b="1">
                <a:solidFill>
                  <a:srgbClr val="100278"/>
                </a:solidFill>
                <a:latin typeface="微軟正黑體" panose="020B0604030504040204" pitchFamily="34" charset="-120"/>
                <a:ea typeface="微軟正黑體" panose="020B0604030504040204" pitchFamily="34" charset="-120"/>
              </a:rPr>
              <a:t>4</a:t>
            </a:r>
            <a:r>
              <a:rPr lang="zh-TW" altLang="en-US" b="1">
                <a:solidFill>
                  <a:srgbClr val="100278"/>
                </a:solidFill>
                <a:latin typeface="微軟正黑體" panose="020B0604030504040204" pitchFamily="34" charset="-120"/>
                <a:ea typeface="微軟正黑體" panose="020B0604030504040204" pitchFamily="34" charset="-120"/>
              </a:rPr>
              <a:t>個月）者，廠商得通知機關終止或解除部分或全部契約，並得向機關請求賠償因契約終止或解除而生之損害。因可歸責於機關之情形無法開工者，亦同。</a:t>
            </a:r>
          </a:p>
        </p:txBody>
      </p:sp>
    </p:spTree>
    <p:extLst>
      <p:ext uri="{BB962C8B-B14F-4D97-AF65-F5344CB8AC3E}">
        <p14:creationId xmlns:p14="http://schemas.microsoft.com/office/powerpoint/2010/main" val="20249733"/>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193</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193</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79512" y="302294"/>
            <a:ext cx="8772909" cy="5430962"/>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十一</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因非可歸責於廠商之事由</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機關有延遲付款</a:t>
            </a:r>
            <a:r>
              <a:rPr lang="zh-TW" altLang="en-US" b="1">
                <a:solidFill>
                  <a:srgbClr val="100278"/>
                </a:solidFill>
                <a:latin typeface="微軟正黑體" panose="020B0604030504040204" pitchFamily="34" charset="-120"/>
                <a:ea typeface="微軟正黑體" panose="020B0604030504040204" pitchFamily="34" charset="-120"/>
              </a:rPr>
              <a:t>之情形：</a:t>
            </a:r>
          </a:p>
          <a:p>
            <a:pPr marL="269875" lvl="1" indent="-269875"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廠商得向機關請求加計</a:t>
            </a:r>
            <a:r>
              <a:rPr lang="zh-TW" altLang="en-US" b="1" smtClean="0">
                <a:solidFill>
                  <a:srgbClr val="100278"/>
                </a:solidFill>
                <a:latin typeface="微軟正黑體" panose="020B0604030504040204" pitchFamily="34" charset="-120"/>
                <a:ea typeface="微軟正黑體" panose="020B0604030504040204" pitchFamily="34" charset="-120"/>
              </a:rPr>
              <a:t>年息</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（由機關於招標時合理訂定，如未填寫，則依機關簽約日中華郵政股份有限公司牌告一年期郵政定期儲金機動利率）之遲延利息。</a:t>
            </a:r>
          </a:p>
          <a:p>
            <a:pPr marL="269875" lvl="1" indent="-269875"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廠商得</a:t>
            </a:r>
            <a:r>
              <a:rPr lang="zh-TW" altLang="en-US" b="1">
                <a:solidFill>
                  <a:srgbClr val="100278"/>
                </a:solidFill>
                <a:latin typeface="微軟正黑體" panose="020B0604030504040204" pitchFamily="34" charset="-120"/>
                <a:ea typeface="微軟正黑體" panose="020B0604030504040204" pitchFamily="34" charset="-120"/>
              </a:rPr>
              <a:t>於</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通知機關</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個</a:t>
            </a:r>
            <a:r>
              <a:rPr lang="zh-TW" altLang="en-US" b="1">
                <a:solidFill>
                  <a:srgbClr val="100278"/>
                </a:solidFill>
                <a:latin typeface="微軟正黑體" panose="020B0604030504040204" pitchFamily="34" charset="-120"/>
                <a:ea typeface="微軟正黑體" panose="020B0604030504040204" pitchFamily="34" charset="-120"/>
              </a:rPr>
              <a:t>月後（由機關於招標時合理訂定，如未填寫，則為</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1</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個月</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暫停或減緩施工進度</a:t>
            </a:r>
            <a:r>
              <a:rPr lang="zh-TW" altLang="en-US" b="1">
                <a:solidFill>
                  <a:srgbClr val="100278"/>
                </a:solidFill>
                <a:latin typeface="微軟正黑體" panose="020B0604030504040204" pitchFamily="34" charset="-120"/>
                <a:ea typeface="微軟正黑體" panose="020B0604030504040204" pitchFamily="34" charset="-120"/>
              </a:rPr>
              <a:t>、依第</a:t>
            </a:r>
            <a:r>
              <a:rPr lang="en-US" altLang="zh-TW" b="1">
                <a:solidFill>
                  <a:srgbClr val="100278"/>
                </a:solidFill>
                <a:latin typeface="微軟正黑體" panose="020B0604030504040204" pitchFamily="34" charset="-120"/>
                <a:ea typeface="微軟正黑體" panose="020B0604030504040204" pitchFamily="34" charset="-120"/>
              </a:rPr>
              <a:t>7</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a:solidFill>
                  <a:srgbClr val="100278"/>
                </a:solidFill>
                <a:latin typeface="微軟正黑體" panose="020B0604030504040204" pitchFamily="34" charset="-120"/>
                <a:ea typeface="微軟正黑體" panose="020B0604030504040204" pitchFamily="34" charset="-120"/>
              </a:rPr>
              <a:t>款規定，申請延長履約期限；廠商因此增加之必要費用，由機關負擔。</a:t>
            </a:r>
          </a:p>
          <a:p>
            <a:pPr marL="269875" lvl="1" indent="-269875"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延遲付款達</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個</a:t>
            </a:r>
            <a:r>
              <a:rPr lang="zh-TW" altLang="en-US" b="1">
                <a:solidFill>
                  <a:srgbClr val="100278"/>
                </a:solidFill>
                <a:latin typeface="微軟正黑體" panose="020B0604030504040204" pitchFamily="34" charset="-120"/>
                <a:ea typeface="微軟正黑體" panose="020B0604030504040204" pitchFamily="34" charset="-120"/>
              </a:rPr>
              <a:t>月（由機關於招標時合理訂定，如未填寫，則為</a:t>
            </a: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個月</a:t>
            </a:r>
            <a:r>
              <a:rPr lang="zh-TW" altLang="en-US" b="1">
                <a:solidFill>
                  <a:srgbClr val="100278"/>
                </a:solidFill>
                <a:latin typeface="微軟正黑體" panose="020B0604030504040204" pitchFamily="34" charset="-120"/>
                <a:ea typeface="微軟正黑體" panose="020B0604030504040204" pitchFamily="34" charset="-120"/>
              </a:rPr>
              <a:t>）者，</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a:t>
            </a:r>
            <a:r>
              <a:rPr lang="zh-TW" altLang="en-US" b="1">
                <a:solidFill>
                  <a:srgbClr val="100278"/>
                </a:solidFill>
                <a:latin typeface="微軟正黑體" panose="020B0604030504040204" pitchFamily="34" charset="-120"/>
                <a:ea typeface="微軟正黑體" panose="020B0604030504040204" pitchFamily="34" charset="-120"/>
              </a:rPr>
              <a:t>得通知機關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終止或解除部分或全部契約</a:t>
            </a:r>
            <a:r>
              <a:rPr lang="zh-TW" altLang="en-US" b="1">
                <a:solidFill>
                  <a:srgbClr val="100278"/>
                </a:solidFill>
                <a:latin typeface="微軟正黑體" panose="020B0604030504040204" pitchFamily="34" charset="-120"/>
                <a:ea typeface="微軟正黑體" panose="020B0604030504040204" pitchFamily="34" charset="-120"/>
              </a:rPr>
              <a:t>，並得向機關請求賠償因契約終止或解除而生之損害。</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十二</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履行契約需機關之行為始能完成</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而機關不為其行為時</a:t>
            </a:r>
            <a:r>
              <a:rPr lang="zh-TW" altLang="en-US" b="1">
                <a:solidFill>
                  <a:srgbClr val="100278"/>
                </a:solidFill>
                <a:latin typeface="微軟正黑體" panose="020B0604030504040204" pitchFamily="34" charset="-120"/>
                <a:ea typeface="微軟正黑體" panose="020B0604030504040204" pitchFamily="34" charset="-120"/>
              </a:rPr>
              <a:t>，廠商得定相當期限催告機關為之。機關不於前述期限內為其行為者，</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廠商得</a:t>
            </a:r>
            <a:r>
              <a:rPr lang="zh-TW" altLang="en-US" b="1">
                <a:solidFill>
                  <a:srgbClr val="100278"/>
                </a:solidFill>
                <a:latin typeface="微軟正黑體" panose="020B0604030504040204" pitchFamily="34" charset="-120"/>
                <a:ea typeface="微軟正黑體" panose="020B0604030504040204" pitchFamily="34" charset="-120"/>
              </a:rPr>
              <a:t>通知機關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終止或解除契約</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並得</a:t>
            </a:r>
            <a:r>
              <a:rPr lang="zh-TW" altLang="en-US" b="1">
                <a:solidFill>
                  <a:srgbClr val="100278"/>
                </a:solidFill>
                <a:latin typeface="微軟正黑體" panose="020B0604030504040204" pitchFamily="34" charset="-120"/>
                <a:ea typeface="微軟正黑體" panose="020B0604030504040204" pitchFamily="34" charset="-120"/>
              </a:rPr>
              <a:t>向機關</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請求賠償</a:t>
            </a:r>
            <a:r>
              <a:rPr lang="zh-TW" altLang="en-US" b="1">
                <a:solidFill>
                  <a:srgbClr val="100278"/>
                </a:solidFill>
                <a:latin typeface="微軟正黑體" panose="020B0604030504040204" pitchFamily="34" charset="-120"/>
                <a:ea typeface="微軟正黑體" panose="020B0604030504040204" pitchFamily="34" charset="-120"/>
              </a:rPr>
              <a:t>因契約終止或解除而生之損害。</a:t>
            </a:r>
          </a:p>
        </p:txBody>
      </p:sp>
    </p:spTree>
    <p:extLst>
      <p:ext uri="{BB962C8B-B14F-4D97-AF65-F5344CB8AC3E}">
        <p14:creationId xmlns:p14="http://schemas.microsoft.com/office/powerpoint/2010/main" val="1930070240"/>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194</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194</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79512" y="302294"/>
            <a:ext cx="8772909" cy="5863010"/>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十三</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因契約規定不可抗力之事由</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致全部工程暫停執行，暫停執行期間持續</a:t>
            </a:r>
            <a:r>
              <a:rPr lang="zh-TW" altLang="en-US"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逾</a:t>
            </a:r>
            <a:r>
              <a:rPr lang="zh-TW" altLang="en-US" b="1" u="sng" smtClean="0">
                <a:solidFill>
                  <a:srgbClr val="006600"/>
                </a:solidFill>
                <a:uFill>
                  <a:solidFill>
                    <a:srgbClr val="100278"/>
                  </a:solidFill>
                </a:u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個</a:t>
            </a:r>
            <a:r>
              <a:rPr lang="zh-TW" altLang="en-US" b="1">
                <a:solidFill>
                  <a:srgbClr val="100278"/>
                </a:solidFill>
                <a:latin typeface="微軟正黑體" panose="020B0604030504040204" pitchFamily="34" charset="-120"/>
                <a:ea typeface="微軟正黑體" panose="020B0604030504040204" pitchFamily="34" charset="-120"/>
              </a:rPr>
              <a:t>月（由機關於招標時合理訂定，如未填寫，則為</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3</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個月</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或累計</a:t>
            </a:r>
            <a:r>
              <a:rPr lang="zh-TW" altLang="en-US" b="1" u="sng" smtClean="0">
                <a:solidFill>
                  <a:srgbClr val="006600"/>
                </a:solidFill>
                <a:uFill>
                  <a:solidFill>
                    <a:srgbClr val="C00000"/>
                  </a:solidFill>
                </a:uFill>
                <a:latin typeface="微軟正黑體" panose="020B0604030504040204" pitchFamily="34" charset="-120"/>
                <a:ea typeface="微軟正黑體" panose="020B0604030504040204" pitchFamily="34" charset="-120"/>
              </a:rPr>
              <a:t>逾</a:t>
            </a:r>
            <a:r>
              <a:rPr lang="zh-TW" altLang="en-US" b="1" u="sng" smtClean="0">
                <a:solidFill>
                  <a:srgbClr val="006600"/>
                </a:solidFill>
                <a:uFill>
                  <a:solidFill>
                    <a:srgbClr val="100278"/>
                  </a:solidFill>
                </a:u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個</a:t>
            </a:r>
            <a:r>
              <a:rPr lang="zh-TW" altLang="en-US" b="1">
                <a:solidFill>
                  <a:srgbClr val="100278"/>
                </a:solidFill>
                <a:latin typeface="微軟正黑體" panose="020B0604030504040204" pitchFamily="34" charset="-120"/>
                <a:ea typeface="微軟正黑體" panose="020B0604030504040204" pitchFamily="34" charset="-120"/>
              </a:rPr>
              <a:t>月（由機關於招標時合理訂定，如未填寫，則</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為</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6</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個月</a:t>
            </a:r>
            <a:r>
              <a:rPr lang="zh-TW" altLang="en-US" b="1">
                <a:solidFill>
                  <a:srgbClr val="100278"/>
                </a:solidFill>
                <a:latin typeface="微軟正黑體" panose="020B0604030504040204" pitchFamily="34" charset="-120"/>
                <a:ea typeface="微軟正黑體" panose="020B0604030504040204" pitchFamily="34" charset="-120"/>
              </a:rPr>
              <a:t>）者，</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契約之一方得通知他方終止或解除契約</a:t>
            </a:r>
            <a:r>
              <a:rPr lang="zh-TW" altLang="en-US" b="1">
                <a:solidFill>
                  <a:srgbClr val="100278"/>
                </a:solidFill>
                <a:latin typeface="微軟正黑體" panose="020B0604030504040204" pitchFamily="34" charset="-120"/>
                <a:ea typeface="微軟正黑體" panose="020B0604030504040204" pitchFamily="34" charset="-120"/>
              </a:rPr>
              <a:t>。</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十四</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依第</a:t>
            </a:r>
            <a:r>
              <a:rPr lang="en-US" altLang="zh-TW" b="1">
                <a:solidFill>
                  <a:srgbClr val="100278"/>
                </a:solidFill>
                <a:latin typeface="微軟正黑體" panose="020B0604030504040204" pitchFamily="34" charset="-120"/>
                <a:ea typeface="微軟正黑體" panose="020B0604030504040204" pitchFamily="34" charset="-120"/>
              </a:rPr>
              <a:t>5</a:t>
            </a:r>
            <a:r>
              <a:rPr lang="zh-TW" altLang="en-US" b="1">
                <a:solidFill>
                  <a:srgbClr val="100278"/>
                </a:solidFill>
                <a:latin typeface="微軟正黑體" panose="020B0604030504040204" pitchFamily="34" charset="-120"/>
                <a:ea typeface="微軟正黑體" panose="020B0604030504040204" pitchFamily="34" charset="-120"/>
              </a:rPr>
              <a:t>款、第</a:t>
            </a:r>
            <a:r>
              <a:rPr lang="en-US" altLang="zh-TW" b="1">
                <a:solidFill>
                  <a:srgbClr val="100278"/>
                </a:solidFill>
                <a:latin typeface="微軟正黑體" panose="020B0604030504040204" pitchFamily="34" charset="-120"/>
                <a:ea typeface="微軟正黑體" panose="020B0604030504040204" pitchFamily="34" charset="-120"/>
              </a:rPr>
              <a:t>7</a:t>
            </a:r>
            <a:r>
              <a:rPr lang="zh-TW" altLang="en-US" b="1">
                <a:solidFill>
                  <a:srgbClr val="100278"/>
                </a:solidFill>
                <a:latin typeface="微軟正黑體" panose="020B0604030504040204" pitchFamily="34" charset="-120"/>
                <a:ea typeface="微軟正黑體" panose="020B0604030504040204" pitchFamily="34" charset="-120"/>
              </a:rPr>
              <a:t>款、第</a:t>
            </a:r>
            <a:r>
              <a:rPr lang="en-US" altLang="zh-TW" b="1">
                <a:solidFill>
                  <a:srgbClr val="100278"/>
                </a:solidFill>
                <a:latin typeface="微軟正黑體" panose="020B0604030504040204" pitchFamily="34" charset="-120"/>
                <a:ea typeface="微軟正黑體" panose="020B0604030504040204" pitchFamily="34" charset="-120"/>
              </a:rPr>
              <a:t>13</a:t>
            </a:r>
            <a:r>
              <a:rPr lang="zh-TW" altLang="en-US" b="1">
                <a:solidFill>
                  <a:srgbClr val="100278"/>
                </a:solidFill>
                <a:latin typeface="微軟正黑體" panose="020B0604030504040204" pitchFamily="34" charset="-120"/>
                <a:ea typeface="微軟正黑體" panose="020B0604030504040204" pitchFamily="34" charset="-120"/>
              </a:rPr>
              <a:t>款終止或解除部分或全部契約者，廠商應即將該部分工程停工，負責遣散工人，撤離機具設備，並將已獲得支付費用之所有物品移交機關使用；對於已施作完成之工作項目及數量，應會同監造單位</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工程司辦理結算，並拍照存證。廠商應依監造單位</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工程司之指示，負責實施維護人員、財產或工程安全之工作，至機關接管為止，其所須增加之必要費用，由機關負擔。機關應儘快依結算結果付款；如無第</a:t>
            </a:r>
            <a:r>
              <a:rPr lang="en-US" altLang="zh-TW" b="1">
                <a:solidFill>
                  <a:srgbClr val="100278"/>
                </a:solidFill>
                <a:latin typeface="微軟正黑體" panose="020B0604030504040204" pitchFamily="34" charset="-120"/>
                <a:ea typeface="微軟正黑體" panose="020B0604030504040204" pitchFamily="34" charset="-120"/>
              </a:rPr>
              <a:t>14</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3</a:t>
            </a:r>
            <a:r>
              <a:rPr lang="zh-TW" altLang="en-US" b="1">
                <a:solidFill>
                  <a:srgbClr val="100278"/>
                </a:solidFill>
                <a:latin typeface="微軟正黑體" panose="020B0604030504040204" pitchFamily="34" charset="-120"/>
                <a:ea typeface="微軟正黑體" panose="020B0604030504040204" pitchFamily="34" charset="-120"/>
              </a:rPr>
              <a:t>款情形，應發還保證金。</a:t>
            </a:r>
          </a:p>
          <a:p>
            <a:pPr marL="363538" lvl="1" indent="-363538"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十五</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本</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契約終止</a:t>
            </a:r>
            <a:r>
              <a:rPr lang="zh-TW" altLang="en-US" b="1">
                <a:solidFill>
                  <a:srgbClr val="100278"/>
                </a:solidFill>
                <a:latin typeface="微軟正黑體" panose="020B0604030504040204" pitchFamily="34" charset="-120"/>
                <a:ea typeface="微軟正黑體" panose="020B0604030504040204" pitchFamily="34" charset="-120"/>
              </a:rPr>
              <a:t>時，</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自終止之日起</a:t>
            </a:r>
            <a:r>
              <a:rPr lang="zh-TW" altLang="en-US" b="1">
                <a:solidFill>
                  <a:srgbClr val="100278"/>
                </a:solidFill>
                <a:latin typeface="微軟正黑體" panose="020B0604030504040204" pitchFamily="34" charset="-120"/>
                <a:ea typeface="微軟正黑體" panose="020B0604030504040204" pitchFamily="34" charset="-120"/>
              </a:rPr>
              <a:t>，雙方之權利義務即</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消滅</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契約解除</a:t>
            </a:r>
            <a:r>
              <a:rPr lang="zh-TW" altLang="en-US" b="1">
                <a:solidFill>
                  <a:srgbClr val="100278"/>
                </a:solidFill>
                <a:latin typeface="微軟正黑體" panose="020B0604030504040204" pitchFamily="34" charset="-120"/>
                <a:ea typeface="微軟正黑體" panose="020B0604030504040204" pitchFamily="34" charset="-120"/>
              </a:rPr>
              <a:t>時，</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溯及契約生效日消滅</a:t>
            </a:r>
            <a:r>
              <a:rPr lang="zh-TW" altLang="en-US" b="1">
                <a:solidFill>
                  <a:srgbClr val="100278"/>
                </a:solidFill>
                <a:latin typeface="微軟正黑體" panose="020B0604030504040204" pitchFamily="34" charset="-120"/>
                <a:ea typeface="微軟正黑體" panose="020B0604030504040204" pitchFamily="34" charset="-120"/>
              </a:rPr>
              <a:t>。雙方並互負保密義務。</a:t>
            </a:r>
          </a:p>
        </p:txBody>
      </p:sp>
    </p:spTree>
    <p:extLst>
      <p:ext uri="{BB962C8B-B14F-4D97-AF65-F5344CB8AC3E}">
        <p14:creationId xmlns:p14="http://schemas.microsoft.com/office/powerpoint/2010/main" val="3773814792"/>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195</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195</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107504" y="188640"/>
            <a:ext cx="8772909" cy="4500500"/>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ts val="1200"/>
              </a:spcBef>
              <a:buClr>
                <a:prstClr val="black"/>
              </a:buClr>
              <a:buSzPct val="75000"/>
              <a:buFont typeface="Wingdings" pitchFamily="2" charset="2"/>
              <a:buChar char="l"/>
              <a:defRPr/>
            </a:pPr>
            <a:r>
              <a:rPr lang="zh-TW" altLang="en-US" b="1">
                <a:solidFill>
                  <a:prstClr val="black"/>
                </a:solidFill>
                <a:latin typeface="微軟正黑體" panose="020B0604030504040204" pitchFamily="34" charset="-120"/>
                <a:ea typeface="微軟正黑體" panose="020B0604030504040204" pitchFamily="34" charset="-120"/>
              </a:rPr>
              <a:t>工程採購契約範本附錄</a:t>
            </a:r>
            <a:r>
              <a:rPr lang="en-US" altLang="zh-TW" b="1">
                <a:solidFill>
                  <a:prstClr val="black"/>
                </a:solidFill>
                <a:latin typeface="微軟正黑體" panose="020B0604030504040204" pitchFamily="34" charset="-120"/>
                <a:ea typeface="微軟正黑體" panose="020B0604030504040204" pitchFamily="34" charset="-120"/>
              </a:rPr>
              <a:t>1</a:t>
            </a:r>
            <a:r>
              <a:rPr lang="zh-TW" altLang="en-US" b="1">
                <a:solidFill>
                  <a:prstClr val="black"/>
                </a:solidFill>
                <a:latin typeface="微軟正黑體" panose="020B0604030504040204" pitchFamily="34" charset="-120"/>
                <a:ea typeface="微軟正黑體" panose="020B0604030504040204" pitchFamily="34" charset="-120"/>
              </a:rPr>
              <a:t>、工作安全與衛生</a:t>
            </a:r>
          </a:p>
          <a:p>
            <a:pPr marL="539750" lvl="1" indent="-539750" algn="just" eaLnBrk="1" hangingPunct="1">
              <a:spcBef>
                <a:spcPts val="0"/>
              </a:spcBef>
              <a:buClr>
                <a:srgbClr val="0066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11	</a:t>
            </a:r>
            <a:r>
              <a:rPr lang="zh-TW" altLang="en-US" b="1" smtClean="0">
                <a:solidFill>
                  <a:srgbClr val="100278"/>
                </a:solidFill>
                <a:latin typeface="微軟正黑體" panose="020B0604030504040204" pitchFamily="34" charset="-120"/>
                <a:ea typeface="微軟正黑體" panose="020B0604030504040204" pitchFamily="34" charset="-120"/>
              </a:rPr>
              <a:t>廠商</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有下列情事之一</a:t>
            </a:r>
            <a:r>
              <a:rPr lang="zh-TW" altLang="en-US" b="1">
                <a:solidFill>
                  <a:srgbClr val="100278"/>
                </a:solidFill>
                <a:latin typeface="微軟正黑體" panose="020B0604030504040204" pitchFamily="34" charset="-120"/>
                <a:ea typeface="微軟正黑體" panose="020B0604030504040204" pitchFamily="34" charset="-120"/>
              </a:rPr>
              <a:t>者，機關得視其情節輕重予以警告、依第</a:t>
            </a:r>
            <a:r>
              <a:rPr lang="en-US" altLang="zh-TW" b="1">
                <a:solidFill>
                  <a:srgbClr val="100278"/>
                </a:solidFill>
                <a:latin typeface="微軟正黑體" panose="020B0604030504040204" pitchFamily="34" charset="-120"/>
                <a:ea typeface="微軟正黑體" panose="020B0604030504040204" pitchFamily="34" charset="-120"/>
              </a:rPr>
              <a:t>11</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10</a:t>
            </a:r>
            <a:r>
              <a:rPr lang="zh-TW" altLang="en-US" b="1">
                <a:solidFill>
                  <a:srgbClr val="100278"/>
                </a:solidFill>
                <a:latin typeface="微軟正黑體" panose="020B0604030504040204" pitchFamily="34" charset="-120"/>
                <a:ea typeface="微軟正黑體" panose="020B0604030504040204" pitchFamily="34" charset="-120"/>
              </a:rPr>
              <a:t>款處理、依第</a:t>
            </a:r>
            <a:r>
              <a:rPr lang="en-US" altLang="zh-TW" b="1">
                <a:solidFill>
                  <a:srgbClr val="100278"/>
                </a:solidFill>
                <a:latin typeface="微軟正黑體" panose="020B0604030504040204" pitchFamily="34" charset="-120"/>
                <a:ea typeface="微軟正黑體" panose="020B0604030504040204" pitchFamily="34" charset="-120"/>
              </a:rPr>
              <a:t>5</a:t>
            </a:r>
            <a:r>
              <a:rPr lang="zh-TW" altLang="en-US" b="1">
                <a:solidFill>
                  <a:srgbClr val="100278"/>
                </a:solidFill>
                <a:latin typeface="微軟正黑體" panose="020B0604030504040204" pitchFamily="34" charset="-120"/>
                <a:ea typeface="微軟正黑體" panose="020B0604030504040204" pitchFamily="34" charset="-120"/>
              </a:rPr>
              <a:t>條第</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款第</a:t>
            </a:r>
            <a:r>
              <a:rPr lang="en-US" altLang="zh-TW" b="1">
                <a:solidFill>
                  <a:srgbClr val="100278"/>
                </a:solidFill>
                <a:latin typeface="微軟正黑體" panose="020B0604030504040204" pitchFamily="34" charset="-120"/>
                <a:ea typeface="微軟正黑體" panose="020B0604030504040204" pitchFamily="34" charset="-120"/>
              </a:rPr>
              <a:t>5</a:t>
            </a:r>
            <a:r>
              <a:rPr lang="zh-TW" altLang="en-US" b="1">
                <a:solidFill>
                  <a:srgbClr val="100278"/>
                </a:solidFill>
                <a:latin typeface="微軟正黑體" panose="020B0604030504040204" pitchFamily="34" charset="-120"/>
                <a:ea typeface="微軟正黑體" panose="020B0604030504040204" pitchFamily="34" charset="-120"/>
              </a:rPr>
              <a:t>目暫停給付估驗計價款，</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或依第</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21</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條第</a:t>
            </a:r>
            <a:r>
              <a:rPr lang="en-US" altLang="zh-TW" b="1" u="sng">
                <a:solidFill>
                  <a:srgbClr val="006600"/>
                </a:solidFill>
                <a:uFill>
                  <a:solidFill>
                    <a:srgbClr val="C00000"/>
                  </a:solidFill>
                </a:uFill>
                <a:latin typeface="微軟正黑體" panose="020B0604030504040204" pitchFamily="34" charset="-120"/>
                <a:ea typeface="微軟正黑體" panose="020B0604030504040204" pitchFamily="34" charset="-120"/>
              </a:rPr>
              <a:t>1</a:t>
            </a:r>
            <a:r>
              <a:rPr lang="zh-TW" altLang="en-US" b="1" u="sng">
                <a:solidFill>
                  <a:srgbClr val="006600"/>
                </a:solidFill>
                <a:uFill>
                  <a:solidFill>
                    <a:srgbClr val="C00000"/>
                  </a:solidFill>
                </a:uFill>
                <a:latin typeface="微軟正黑體" panose="020B0604030504040204" pitchFamily="34" charset="-120"/>
                <a:ea typeface="微軟正黑體" panose="020B0604030504040204" pitchFamily="34" charset="-120"/>
              </a:rPr>
              <a:t>款終止或解除契約</a:t>
            </a:r>
            <a:r>
              <a:rPr lang="zh-TW" altLang="en-US" b="1">
                <a:solidFill>
                  <a:srgbClr val="100278"/>
                </a:solidFill>
                <a:latin typeface="微軟正黑體" panose="020B0604030504040204" pitchFamily="34" charset="-120"/>
                <a:ea typeface="微軟正黑體" panose="020B0604030504040204" pitchFamily="34" charset="-120"/>
              </a:rPr>
              <a:t>：</a:t>
            </a:r>
          </a:p>
          <a:p>
            <a:pPr marL="809625" lvl="1" indent="-809625"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11.1 </a:t>
            </a:r>
            <a:r>
              <a:rPr lang="zh-TW" altLang="en-US" b="1" smtClean="0">
                <a:solidFill>
                  <a:srgbClr val="100278"/>
                </a:solidFill>
                <a:latin typeface="微軟正黑體" panose="020B0604030504040204" pitchFamily="34" charset="-120"/>
                <a:ea typeface="微軟正黑體" panose="020B0604030504040204" pitchFamily="34" charset="-120"/>
              </a:rPr>
              <a:t>有</a:t>
            </a:r>
            <a:r>
              <a:rPr lang="zh-TW" altLang="en-US" b="1">
                <a:solidFill>
                  <a:srgbClr val="100278"/>
                </a:solidFill>
                <a:latin typeface="微軟正黑體" panose="020B0604030504040204" pitchFamily="34" charset="-120"/>
                <a:ea typeface="微軟正黑體" panose="020B0604030504040204" pitchFamily="34" charset="-120"/>
              </a:rPr>
              <a:t>重大潛在危害未立即全部或部分停工，或未依機關</a:t>
            </a:r>
            <a:r>
              <a:rPr lang="zh-TW" altLang="en-US" b="1" smtClean="0">
                <a:solidFill>
                  <a:srgbClr val="100278"/>
                </a:solidFill>
                <a:latin typeface="微軟正黑體" panose="020B0604030504040204" pitchFamily="34" charset="-120"/>
                <a:ea typeface="微軟正黑體" panose="020B0604030504040204" pitchFamily="34" charset="-120"/>
              </a:rPr>
              <a:t>通知  期限</a:t>
            </a:r>
            <a:r>
              <a:rPr lang="zh-TW" altLang="en-US" b="1">
                <a:solidFill>
                  <a:srgbClr val="100278"/>
                </a:solidFill>
                <a:latin typeface="微軟正黑體" panose="020B0604030504040204" pitchFamily="34" charset="-120"/>
                <a:ea typeface="微軟正黑體" panose="020B0604030504040204" pitchFamily="34" charset="-120"/>
              </a:rPr>
              <a:t>完成改善。</a:t>
            </a:r>
          </a:p>
          <a:p>
            <a:pPr marL="363538" lvl="1" indent="-363538"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11.2  </a:t>
            </a:r>
            <a:r>
              <a:rPr lang="zh-TW" altLang="en-US" b="1" smtClean="0">
                <a:solidFill>
                  <a:srgbClr val="100278"/>
                </a:solidFill>
                <a:latin typeface="微軟正黑體" panose="020B0604030504040204" pitchFamily="34" charset="-120"/>
                <a:ea typeface="微軟正黑體" panose="020B0604030504040204" pitchFamily="34" charset="-120"/>
              </a:rPr>
              <a:t>重複</a:t>
            </a:r>
            <a:r>
              <a:rPr lang="zh-TW" altLang="en-US" b="1">
                <a:solidFill>
                  <a:srgbClr val="100278"/>
                </a:solidFill>
                <a:latin typeface="微軟正黑體" panose="020B0604030504040204" pitchFamily="34" charset="-120"/>
                <a:ea typeface="微軟正黑體" panose="020B0604030504040204" pitchFamily="34" charset="-120"/>
              </a:rPr>
              <a:t>違反同一重大缺失項目。</a:t>
            </a:r>
          </a:p>
          <a:p>
            <a:pPr marL="809625" lvl="1" indent="-809625" algn="just" eaLnBrk="1" hangingPunct="1">
              <a:spcBef>
                <a:spcPts val="0"/>
              </a:spcBef>
              <a:buClr>
                <a:srgbClr val="006600"/>
              </a:buClr>
              <a:buSzPct val="75000"/>
              <a:defRPr/>
            </a:pPr>
            <a:r>
              <a:rPr lang="en-US" altLang="zh-TW" b="1" smtClean="0">
                <a:solidFill>
                  <a:srgbClr val="100278"/>
                </a:solidFill>
                <a:latin typeface="微軟正黑體" panose="020B0604030504040204" pitchFamily="34" charset="-120"/>
                <a:ea typeface="微軟正黑體" panose="020B0604030504040204" pitchFamily="34" charset="-120"/>
              </a:rPr>
              <a:t>11.3 </a:t>
            </a:r>
            <a:r>
              <a:rPr lang="zh-TW" altLang="en-US" b="1" smtClean="0">
                <a:solidFill>
                  <a:srgbClr val="100278"/>
                </a:solidFill>
                <a:latin typeface="微軟正黑體" panose="020B0604030504040204" pitchFamily="34" charset="-120"/>
                <a:ea typeface="微軟正黑體" panose="020B0604030504040204" pitchFamily="34" charset="-120"/>
              </a:rPr>
              <a:t>不符</a:t>
            </a:r>
            <a:r>
              <a:rPr lang="zh-TW" altLang="en-US" b="1">
                <a:solidFill>
                  <a:srgbClr val="100278"/>
                </a:solidFill>
                <a:latin typeface="微軟正黑體" panose="020B0604030504040204" pitchFamily="34" charset="-120"/>
                <a:ea typeface="微軟正黑體" panose="020B0604030504040204" pitchFamily="34" charset="-120"/>
              </a:rPr>
              <a:t>法令規定，或未依核備之施工計畫書執行，經機關通知限期改正，屆期仍未改正。</a:t>
            </a:r>
          </a:p>
        </p:txBody>
      </p:sp>
    </p:spTree>
    <p:extLst>
      <p:ext uri="{BB962C8B-B14F-4D97-AF65-F5344CB8AC3E}">
        <p14:creationId xmlns:p14="http://schemas.microsoft.com/office/powerpoint/2010/main" val="3751865547"/>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2D04B3E-9F05-422E-ACAF-03D9AD75F5E4}" type="slidenum">
              <a:rPr lang="en-US" altLang="zh-TW" sz="1400" smtClean="0">
                <a:solidFill>
                  <a:srgbClr val="AD1F1F"/>
                </a:solidFill>
                <a:latin typeface="Times New Roman" panose="02020603050405020304" pitchFamily="18" charset="0"/>
              </a:rPr>
              <a:pPr>
                <a:spcBef>
                  <a:spcPct val="0"/>
                </a:spcBef>
                <a:buClrTx/>
                <a:buSzTx/>
                <a:buFontTx/>
                <a:buNone/>
                <a:defRPr/>
              </a:pPr>
              <a:t>196</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1706488" y="169476"/>
            <a:ext cx="7330008" cy="523220"/>
          </a:xfrm>
          <a:prstGeom prst="rect">
            <a:avLst/>
          </a:prstGeom>
          <a:noFill/>
        </p:spPr>
        <p:txBody>
          <a:bodyPr wrap="square">
            <a:spAutoFit/>
          </a:bodyPr>
          <a:lstStyle/>
          <a:p>
            <a:pPr marL="623888" indent="-623888" algn="just">
              <a:defRPr/>
            </a:pPr>
            <a:r>
              <a:rPr lang="zh-TW" altLang="en-US" sz="2800" b="1" smtClean="0">
                <a:solidFill>
                  <a:srgbClr val="000066"/>
                </a:solidFill>
                <a:latin typeface="微軟正黑體" panose="020B0604030504040204" pitchFamily="34" charset="-120"/>
                <a:ea typeface="微軟正黑體" panose="020B0604030504040204" pitchFamily="34" charset="-120"/>
              </a:rPr>
              <a:t>契約範本終止</a:t>
            </a:r>
            <a:r>
              <a:rPr lang="zh-TW" altLang="en-US" sz="2800" b="1">
                <a:solidFill>
                  <a:srgbClr val="000066"/>
                </a:solidFill>
                <a:latin typeface="微軟正黑體" panose="020B0604030504040204" pitchFamily="34" charset="-120"/>
                <a:ea typeface="微軟正黑體" panose="020B0604030504040204" pitchFamily="34" charset="-120"/>
              </a:rPr>
              <a:t>或解除</a:t>
            </a:r>
            <a:r>
              <a:rPr lang="zh-TW" altLang="en-US" sz="2800" b="1" smtClean="0">
                <a:solidFill>
                  <a:srgbClr val="000066"/>
                </a:solidFill>
                <a:latin typeface="微軟正黑體" panose="020B0604030504040204" pitchFamily="34" charset="-120"/>
                <a:ea typeface="微軟正黑體" panose="020B0604030504040204" pitchFamily="34" charset="-120"/>
              </a:rPr>
              <a:t>契約規定</a:t>
            </a: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u="sng" smtClean="0">
                <a:solidFill>
                  <a:srgbClr val="0000FF"/>
                </a:solidFill>
                <a:latin typeface="微軟正黑體" panose="020B0604030504040204" pitchFamily="34" charset="-120"/>
                <a:ea typeface="微軟正黑體" panose="020B0604030504040204" pitchFamily="34" charset="-120"/>
              </a:rPr>
              <a:t>非可歸責廠商</a:t>
            </a:r>
            <a:r>
              <a:rPr lang="en-US" altLang="zh-TW" sz="2800" b="1" smtClean="0">
                <a:solidFill>
                  <a:srgbClr val="000066"/>
                </a:solidFill>
                <a:latin typeface="微軟正黑體" panose="020B0604030504040204" pitchFamily="34" charset="-120"/>
                <a:ea typeface="微軟正黑體" panose="020B0604030504040204" pitchFamily="34" charset="-120"/>
              </a:rPr>
              <a:t>)</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258416" y="620688"/>
            <a:ext cx="8569325" cy="5805264"/>
          </a:xfrm>
          <a:prstGeom prst="rect">
            <a:avLst/>
          </a:prstGeom>
          <a:noFill/>
          <a:ln w="9525">
            <a:noFill/>
            <a:miter lim="800000"/>
            <a:headEnd/>
            <a:tailEnd/>
          </a:ln>
          <a:effectLst/>
        </p:spPr>
        <p:txBody>
          <a:bodyPr/>
          <a:lstStyle/>
          <a:p>
            <a:pPr marL="273050" indent="-273050" algn="just" eaLnBrk="1" hangingPunct="1">
              <a:buClr>
                <a:srgbClr val="000066"/>
              </a:buClr>
              <a:buSzPct val="75000"/>
              <a:buFont typeface="Wingdings" panose="05000000000000000000" pitchFamily="2" charset="2"/>
              <a:buChar char="n"/>
              <a:tabLst>
                <a:tab pos="273050" algn="l"/>
              </a:tabLst>
              <a:defRPr/>
            </a:pPr>
            <a:r>
              <a:rPr lang="zh-TW" altLang="en-US" b="1" smtClean="0">
                <a:solidFill>
                  <a:srgbClr val="660033"/>
                </a:solidFill>
                <a:latin typeface="微軟正黑體" panose="020B0604030504040204" pitchFamily="34" charset="-120"/>
                <a:ea typeface="微軟正黑體" panose="020B0604030504040204" pitchFamily="34" charset="-120"/>
              </a:rPr>
              <a:t>工程</a:t>
            </a:r>
            <a:r>
              <a:rPr lang="zh-TW" altLang="zh-TW" b="1">
                <a:solidFill>
                  <a:srgbClr val="000066"/>
                </a:solidFill>
                <a:latin typeface="微軟正黑體" panose="020B0604030504040204" pitchFamily="34" charset="-120"/>
                <a:ea typeface="微軟正黑體" panose="020B0604030504040204" pitchFamily="34" charset="-120"/>
              </a:rPr>
              <a:t>第</a:t>
            </a:r>
            <a:r>
              <a:rPr lang="en-US" altLang="zh-TW" b="1">
                <a:solidFill>
                  <a:srgbClr val="000066"/>
                </a:solidFill>
                <a:latin typeface="微軟正黑體" panose="020B0604030504040204" pitchFamily="34" charset="-120"/>
                <a:ea typeface="微軟正黑體" panose="020B0604030504040204" pitchFamily="34" charset="-120"/>
              </a:rPr>
              <a:t>4</a:t>
            </a:r>
            <a:r>
              <a:rPr lang="zh-TW" altLang="zh-TW" b="1">
                <a:solidFill>
                  <a:srgbClr val="000066"/>
                </a:solidFill>
                <a:latin typeface="微軟正黑體" panose="020B0604030504040204" pitchFamily="34" charset="-120"/>
                <a:ea typeface="微軟正黑體" panose="020B0604030504040204" pitchFamily="34" charset="-120"/>
              </a:rPr>
              <a:t>條</a:t>
            </a: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en-US" b="1" smtClean="0">
                <a:solidFill>
                  <a:srgbClr val="660033"/>
                </a:solidFill>
                <a:latin typeface="微軟正黑體" panose="020B0604030504040204" pitchFamily="34" charset="-120"/>
                <a:ea typeface="微軟正黑體" panose="020B0604030504040204" pitchFamily="34" charset="-120"/>
              </a:rPr>
              <a:t>保證金</a:t>
            </a: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zh-TW" b="1" smtClean="0">
                <a:solidFill>
                  <a:srgbClr val="000066"/>
                </a:solidFill>
                <a:latin typeface="微軟正黑體" panose="020B0604030504040204" pitchFamily="34" charset="-120"/>
                <a:ea typeface="微軟正黑體" panose="020B0604030504040204" pitchFamily="34" charset="-120"/>
              </a:rPr>
              <a:t> </a:t>
            </a:r>
            <a:r>
              <a:rPr lang="zh-TW" altLang="en-US" b="1" smtClean="0">
                <a:solidFill>
                  <a:srgbClr val="000066"/>
                </a:solidFill>
                <a:latin typeface="微軟正黑體" panose="020B0604030504040204" pitchFamily="34" charset="-120"/>
                <a:ea typeface="微軟正黑體" panose="020B0604030504040204" pitchFamily="34" charset="-120"/>
              </a:rPr>
              <a:t>；財物、勞務第</a:t>
            </a:r>
            <a:r>
              <a:rPr lang="en-US" altLang="zh-TW" b="1" smtClean="0">
                <a:solidFill>
                  <a:srgbClr val="000066"/>
                </a:solidFill>
                <a:latin typeface="微軟正黑體" panose="020B0604030504040204" pitchFamily="34" charset="-120"/>
                <a:ea typeface="微軟正黑體" panose="020B0604030504040204" pitchFamily="34" charset="-120"/>
              </a:rPr>
              <a:t>11</a:t>
            </a:r>
            <a:r>
              <a:rPr lang="zh-TW" altLang="en-US" b="1" smtClean="0">
                <a:solidFill>
                  <a:srgbClr val="000066"/>
                </a:solidFill>
                <a:latin typeface="微軟正黑體" panose="020B0604030504040204" pitchFamily="34" charset="-120"/>
                <a:ea typeface="微軟正黑體" panose="020B0604030504040204" pitchFamily="34" charset="-120"/>
              </a:rPr>
              <a:t>條</a:t>
            </a:r>
            <a:endParaRPr lang="en-US" altLang="zh-TW" b="1" dirty="0">
              <a:solidFill>
                <a:srgbClr val="660033"/>
              </a:solidFill>
              <a:latin typeface="微軟正黑體" panose="020B0604030504040204" pitchFamily="34" charset="-120"/>
              <a:ea typeface="微軟正黑體" panose="020B0604030504040204" pitchFamily="34" charset="-120"/>
            </a:endParaRPr>
          </a:p>
          <a:p>
            <a:pPr marL="536575" indent="-536575" algn="just" eaLnBrk="1" hangingPunct="1">
              <a:spcBef>
                <a:spcPts val="600"/>
              </a:spcBef>
              <a:buClr>
                <a:srgbClr val="00264C"/>
              </a:buClr>
              <a:buSzPct val="75000"/>
              <a:defRPr/>
            </a:pPr>
            <a:r>
              <a:rPr lang="en-US" altLang="zh-TW"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二</a:t>
            </a:r>
            <a:r>
              <a:rPr lang="en-US" altLang="zh-TW"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不可歸責於廠商之事由</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，致全部終止或解除契約，</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或暫停履約逾＿個月</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（招標</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時載明；</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未載明者，為</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個月</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）者，履約保證金應提前發還。</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但屬暫停履約者，於暫停原因消滅後應重新繳納履約保證金</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可歸責於機關之事由而暫停履約，其需延長履約保證金有效期之合理必要費用，由機關負擔</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273050" indent="-273050" algn="just" eaLnBrk="1" hangingPunct="1">
              <a:spcBef>
                <a:spcPts val="600"/>
              </a:spcBef>
              <a:buClr>
                <a:srgbClr val="000066"/>
              </a:buClr>
              <a:buSzPct val="75000"/>
              <a:buFont typeface="Wingdings" panose="05000000000000000000" pitchFamily="2" charset="2"/>
              <a:buChar char="n"/>
              <a:defRPr/>
            </a:pPr>
            <a:r>
              <a:rPr lang="zh-TW" altLang="en-US" b="1" smtClean="0">
                <a:solidFill>
                  <a:srgbClr val="660033"/>
                </a:solidFill>
                <a:latin typeface="微軟正黑體" panose="020B0604030504040204" pitchFamily="34" charset="-120"/>
                <a:ea typeface="微軟正黑體" panose="020B0604030504040204" pitchFamily="34" charset="-120"/>
              </a:rPr>
              <a:t>工程</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21</a:t>
            </a:r>
            <a:r>
              <a:rPr lang="zh-TW" altLang="en-US" b="1" smtClean="0">
                <a:solidFill>
                  <a:srgbClr val="000066"/>
                </a:solidFill>
                <a:latin typeface="微軟正黑體" panose="020B0604030504040204" pitchFamily="34" charset="-120"/>
                <a:ea typeface="微軟正黑體" panose="020B0604030504040204" pitchFamily="34" charset="-120"/>
              </a:rPr>
              <a:t>條</a:t>
            </a:r>
            <a:r>
              <a:rPr lang="en-US" altLang="zh-TW" b="1">
                <a:solidFill>
                  <a:srgbClr val="660033"/>
                </a:solidFill>
                <a:latin typeface="微軟正黑體" panose="020B0604030504040204" pitchFamily="34" charset="-120"/>
                <a:ea typeface="微軟正黑體" panose="020B0604030504040204" pitchFamily="34" charset="-120"/>
              </a:rPr>
              <a:t>[</a:t>
            </a:r>
            <a:r>
              <a:rPr lang="zh-TW" altLang="en-US" b="1">
                <a:solidFill>
                  <a:srgbClr val="660033"/>
                </a:solidFill>
                <a:latin typeface="微軟正黑體" panose="020B0604030504040204" pitchFamily="34" charset="-120"/>
                <a:ea typeface="微軟正黑體" panose="020B0604030504040204" pitchFamily="34" charset="-120"/>
              </a:rPr>
              <a:t>契約終止解除及暫停執行</a:t>
            </a:r>
            <a:r>
              <a:rPr lang="en-US" altLang="zh-TW" b="1">
                <a:solidFill>
                  <a:srgbClr val="660033"/>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10</a:t>
            </a:r>
            <a:r>
              <a:rPr lang="zh-TW" altLang="en-US" b="1" smtClean="0">
                <a:solidFill>
                  <a:srgbClr val="000066"/>
                </a:solidFill>
                <a:latin typeface="微軟正黑體" panose="020B0604030504040204" pitchFamily="34" charset="-120"/>
                <a:ea typeface="微軟正黑體" panose="020B0604030504040204" pitchFamily="34" charset="-120"/>
              </a:rPr>
              <a:t>款；財物第</a:t>
            </a:r>
            <a:r>
              <a:rPr lang="en-US" altLang="zh-TW" b="1" smtClean="0">
                <a:solidFill>
                  <a:srgbClr val="000066"/>
                </a:solidFill>
                <a:latin typeface="微軟正黑體" panose="020B0604030504040204" pitchFamily="34" charset="-120"/>
                <a:ea typeface="微軟正黑體" panose="020B0604030504040204" pitchFamily="34" charset="-120"/>
              </a:rPr>
              <a:t>17</a:t>
            </a:r>
            <a:r>
              <a:rPr lang="zh-TW" altLang="en-US" b="1" smtClean="0">
                <a:solidFill>
                  <a:srgbClr val="000066"/>
                </a:solidFill>
                <a:latin typeface="微軟正黑體" panose="020B0604030504040204" pitchFamily="34" charset="-120"/>
                <a:ea typeface="微軟正黑體" panose="020B0604030504040204" pitchFamily="34" charset="-120"/>
              </a:rPr>
              <a:t>條第</a:t>
            </a:r>
            <a:r>
              <a:rPr lang="en-US" altLang="zh-TW" b="1" smtClean="0">
                <a:solidFill>
                  <a:srgbClr val="000066"/>
                </a:solidFill>
                <a:latin typeface="微軟正黑體" panose="020B0604030504040204" pitchFamily="34" charset="-120"/>
                <a:ea typeface="微軟正黑體" panose="020B0604030504040204" pitchFamily="34" charset="-120"/>
              </a:rPr>
              <a:t>8</a:t>
            </a:r>
            <a:r>
              <a:rPr lang="zh-TW" altLang="en-US" b="1" smtClean="0">
                <a:solidFill>
                  <a:srgbClr val="000066"/>
                </a:solidFill>
                <a:latin typeface="微軟正黑體" panose="020B0604030504040204" pitchFamily="34" charset="-120"/>
                <a:ea typeface="微軟正黑體" panose="020B0604030504040204" pitchFamily="34" charset="-120"/>
              </a:rPr>
              <a:t>款；勞務第</a:t>
            </a:r>
            <a:r>
              <a:rPr lang="en-US" altLang="zh-TW" b="1" smtClean="0">
                <a:solidFill>
                  <a:srgbClr val="000066"/>
                </a:solidFill>
                <a:latin typeface="微軟正黑體" panose="020B0604030504040204" pitchFamily="34" charset="-120"/>
                <a:ea typeface="微軟正黑體" panose="020B0604030504040204" pitchFamily="34" charset="-120"/>
              </a:rPr>
              <a:t>16</a:t>
            </a:r>
            <a:r>
              <a:rPr lang="zh-TW" altLang="en-US" b="1" smtClean="0">
                <a:solidFill>
                  <a:srgbClr val="000066"/>
                </a:solidFill>
                <a:latin typeface="微軟正黑體" panose="020B0604030504040204" pitchFamily="34" charset="-120"/>
                <a:ea typeface="微軟正黑體" panose="020B0604030504040204" pitchFamily="34" charset="-120"/>
              </a:rPr>
              <a:t>條第</a:t>
            </a:r>
            <a:r>
              <a:rPr lang="en-US" altLang="zh-TW" b="1" smtClean="0">
                <a:solidFill>
                  <a:srgbClr val="000066"/>
                </a:solidFill>
                <a:latin typeface="微軟正黑體" panose="020B0604030504040204" pitchFamily="34" charset="-120"/>
                <a:ea typeface="微軟正黑體" panose="020B0604030504040204" pitchFamily="34" charset="-120"/>
              </a:rPr>
              <a:t>8</a:t>
            </a:r>
            <a:r>
              <a:rPr lang="zh-TW" altLang="en-US" b="1" smtClean="0">
                <a:solidFill>
                  <a:srgbClr val="000066"/>
                </a:solidFill>
                <a:latin typeface="微軟正黑體" panose="020B0604030504040204" pitchFamily="34" charset="-120"/>
                <a:ea typeface="微軟正黑體" panose="020B0604030504040204" pitchFamily="34" charset="-120"/>
              </a:rPr>
              <a:t>款</a:t>
            </a:r>
            <a:r>
              <a:rPr lang="en-US" altLang="zh-TW" b="1" smtClean="0">
                <a:solidFill>
                  <a:srgbClr val="000066"/>
                </a:solidFill>
                <a:latin typeface="微軟正黑體" panose="020B0604030504040204" pitchFamily="34" charset="-120"/>
                <a:ea typeface="微軟正黑體" panose="020B0604030504040204" pitchFamily="34" charset="-120"/>
              </a:rPr>
              <a:t>(</a:t>
            </a:r>
            <a:r>
              <a:rPr lang="zh-TW" altLang="en-US" b="1" u="sng" smtClean="0">
                <a:solidFill>
                  <a:srgbClr val="0000FF"/>
                </a:solidFill>
                <a:latin typeface="微軟正黑體" panose="020B0604030504040204" pitchFamily="34" charset="-120"/>
                <a:ea typeface="微軟正黑體" panose="020B0604030504040204" pitchFamily="34" charset="-120"/>
              </a:rPr>
              <a:t>第</a:t>
            </a:r>
            <a:r>
              <a:rPr lang="en-US" altLang="zh-TW" b="1" u="sng" smtClean="0">
                <a:solidFill>
                  <a:srgbClr val="0000FF"/>
                </a:solidFill>
                <a:latin typeface="微軟正黑體" panose="020B0604030504040204" pitchFamily="34" charset="-120"/>
                <a:ea typeface="微軟正黑體" panose="020B0604030504040204" pitchFamily="34" charset="-120"/>
              </a:rPr>
              <a:t>2</a:t>
            </a:r>
            <a:r>
              <a:rPr lang="zh-TW" altLang="en-US" b="1" u="sng" smtClean="0">
                <a:solidFill>
                  <a:srgbClr val="0000FF"/>
                </a:solidFill>
                <a:latin typeface="微軟正黑體" panose="020B0604030504040204" pitchFamily="34" charset="-120"/>
                <a:ea typeface="微軟正黑體" panose="020B0604030504040204" pitchFamily="34" charset="-120"/>
              </a:rPr>
              <a:t>目</a:t>
            </a:r>
            <a:r>
              <a:rPr lang="en-US" altLang="zh-TW" b="1" smtClean="0">
                <a:solidFill>
                  <a:srgbClr val="000066"/>
                </a:solidFill>
                <a:latin typeface="微軟正黑體" panose="020B0604030504040204" pitchFamily="34" charset="-120"/>
                <a:ea typeface="微軟正黑體" panose="020B0604030504040204" pitchFamily="34" charset="-120"/>
              </a:rPr>
              <a:t>)</a:t>
            </a:r>
            <a:endParaRPr lang="en-US" altLang="zh-TW" b="1">
              <a:solidFill>
                <a:srgbClr val="660033"/>
              </a:solidFill>
              <a:latin typeface="微軟正黑體" panose="020B0604030504040204" pitchFamily="34" charset="-120"/>
              <a:ea typeface="微軟正黑體" panose="020B0604030504040204" pitchFamily="34" charset="-120"/>
            </a:endParaRPr>
          </a:p>
          <a:p>
            <a:pPr marL="84138" indent="-84138" algn="just" eaLnBrk="1" hangingPunct="1">
              <a:spcBef>
                <a:spcPts val="0"/>
              </a:spcBef>
              <a:buClr>
                <a:srgbClr val="00264C"/>
              </a:buClr>
              <a:buSzPct val="75000"/>
              <a:defRPr/>
            </a:pP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可歸責於機關之情形，機關通知廠商部分或全部暫停執行（停工）</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273050" indent="-273050" algn="just" eaLnBrk="1" hangingPunct="1">
              <a:spcBef>
                <a:spcPts val="600"/>
              </a:spcBef>
              <a:buClr>
                <a:srgbClr val="00264C"/>
              </a:buClr>
              <a:buSzPct val="75000"/>
              <a:defRPr/>
            </a:pPr>
            <a:r>
              <a:rPr lang="en-US" altLang="zh-TW"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暫停執行期間累計</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逾＿個月</a:t>
            </a:r>
            <a:r>
              <a:rPr lang="zh-TW" altLang="en-US"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（招標</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時合理訂定，</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如未填寫，履約期間</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年以上者為</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個月；未達</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年者為</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4</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個月</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）者，廠商</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得</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通知機關終止或解除部分或全部契約，並得向機關請求賠償因契約終止或解除而生之損害。因可歸責於機關之情形無法開工者，亦同。</a:t>
            </a:r>
            <a:endParaRPr lang="en-US"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17747593"/>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2D04B3E-9F05-422E-ACAF-03D9AD75F5E4}" type="slidenum">
              <a:rPr lang="en-US" altLang="zh-TW" sz="1400" smtClean="0">
                <a:solidFill>
                  <a:srgbClr val="AD1F1F"/>
                </a:solidFill>
                <a:latin typeface="Times New Roman" panose="02020603050405020304" pitchFamily="18" charset="0"/>
              </a:rPr>
              <a:pPr>
                <a:spcBef>
                  <a:spcPct val="0"/>
                </a:spcBef>
                <a:buClrTx/>
                <a:buSzTx/>
                <a:buFontTx/>
                <a:buNone/>
                <a:defRPr/>
              </a:pPr>
              <a:t>197</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258416" y="1196752"/>
            <a:ext cx="8569325" cy="2520280"/>
          </a:xfrm>
          <a:prstGeom prst="rect">
            <a:avLst/>
          </a:prstGeom>
          <a:noFill/>
          <a:ln w="9525">
            <a:noFill/>
            <a:miter lim="800000"/>
            <a:headEnd/>
            <a:tailEnd/>
          </a:ln>
          <a:effectLst/>
        </p:spPr>
        <p:txBody>
          <a:bodyPr/>
          <a:lstStyle/>
          <a:p>
            <a:pPr marL="273050" indent="-273050" algn="just" eaLnBrk="1" hangingPunct="1">
              <a:spcBef>
                <a:spcPts val="600"/>
              </a:spcBef>
              <a:buClr>
                <a:srgbClr val="000066"/>
              </a:buClr>
              <a:buSzPct val="75000"/>
              <a:buFont typeface="Wingdings" panose="05000000000000000000" pitchFamily="2" charset="2"/>
              <a:buChar char="n"/>
              <a:defRPr/>
            </a:pPr>
            <a:r>
              <a:rPr lang="zh-TW" altLang="en-US" b="1">
                <a:solidFill>
                  <a:srgbClr val="660033"/>
                </a:solidFill>
                <a:latin typeface="微軟正黑體" panose="020B0604030504040204" pitchFamily="34" charset="-120"/>
                <a:ea typeface="微軟正黑體" panose="020B0604030504040204" pitchFamily="34" charset="-120"/>
              </a:rPr>
              <a:t>工程</a:t>
            </a:r>
            <a:r>
              <a:rPr lang="zh-TW" altLang="en-US" b="1">
                <a:solidFill>
                  <a:srgbClr val="000066"/>
                </a:solidFill>
                <a:latin typeface="微軟正黑體" panose="020B0604030504040204" pitchFamily="34" charset="-120"/>
                <a:ea typeface="微軟正黑體" panose="020B0604030504040204" pitchFamily="34" charset="-120"/>
              </a:rPr>
              <a:t>第</a:t>
            </a:r>
            <a:r>
              <a:rPr lang="en-US" altLang="zh-TW" b="1">
                <a:solidFill>
                  <a:srgbClr val="000066"/>
                </a:solidFill>
                <a:latin typeface="微軟正黑體" panose="020B0604030504040204" pitchFamily="34" charset="-120"/>
                <a:ea typeface="微軟正黑體" panose="020B0604030504040204" pitchFamily="34" charset="-120"/>
              </a:rPr>
              <a:t>21</a:t>
            </a:r>
            <a:r>
              <a:rPr lang="zh-TW" altLang="en-US" b="1" smtClean="0">
                <a:solidFill>
                  <a:srgbClr val="000066"/>
                </a:solidFill>
                <a:latin typeface="微軟正黑體" panose="020B0604030504040204" pitchFamily="34" charset="-120"/>
                <a:ea typeface="微軟正黑體" panose="020B0604030504040204" pitchFamily="34" charset="-120"/>
              </a:rPr>
              <a:t>條</a:t>
            </a:r>
            <a:r>
              <a:rPr lang="en-US" altLang="zh-TW" b="1">
                <a:solidFill>
                  <a:srgbClr val="660033"/>
                </a:solidFill>
                <a:latin typeface="微軟正黑體" panose="020B0604030504040204" pitchFamily="34" charset="-120"/>
                <a:ea typeface="微軟正黑體" panose="020B0604030504040204" pitchFamily="34" charset="-120"/>
              </a:rPr>
              <a:t>[</a:t>
            </a:r>
            <a:r>
              <a:rPr lang="zh-TW" altLang="en-US" b="1">
                <a:solidFill>
                  <a:srgbClr val="660033"/>
                </a:solidFill>
                <a:latin typeface="微軟正黑體" panose="020B0604030504040204" pitchFamily="34" charset="-120"/>
                <a:ea typeface="微軟正黑體" panose="020B0604030504040204" pitchFamily="34" charset="-120"/>
              </a:rPr>
              <a:t>契約終止解除及暫停執行</a:t>
            </a:r>
            <a:r>
              <a:rPr lang="en-US" altLang="zh-TW" b="1">
                <a:solidFill>
                  <a:srgbClr val="660033"/>
                </a:solidFill>
                <a:latin typeface="微軟正黑體" panose="020B0604030504040204" pitchFamily="34" charset="-120"/>
                <a:ea typeface="微軟正黑體" panose="020B0604030504040204" pitchFamily="34" charset="-120"/>
              </a:rPr>
              <a:t>]</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13</a:t>
            </a:r>
            <a:r>
              <a:rPr lang="zh-TW" altLang="en-US" b="1" smtClean="0">
                <a:solidFill>
                  <a:srgbClr val="000066"/>
                </a:solidFill>
                <a:latin typeface="微軟正黑體" panose="020B0604030504040204" pitchFamily="34" charset="-120"/>
                <a:ea typeface="微軟正黑體" panose="020B0604030504040204" pitchFamily="34" charset="-120"/>
              </a:rPr>
              <a:t>款；</a:t>
            </a:r>
            <a:r>
              <a:rPr lang="zh-TW" altLang="en-US" b="1">
                <a:solidFill>
                  <a:srgbClr val="000066"/>
                </a:solidFill>
                <a:latin typeface="微軟正黑體" panose="020B0604030504040204" pitchFamily="34" charset="-120"/>
                <a:ea typeface="微軟正黑體" panose="020B0604030504040204" pitchFamily="34" charset="-120"/>
              </a:rPr>
              <a:t>財物第</a:t>
            </a:r>
            <a:r>
              <a:rPr lang="en-US" altLang="zh-TW" b="1">
                <a:solidFill>
                  <a:srgbClr val="000066"/>
                </a:solidFill>
                <a:latin typeface="微軟正黑體" panose="020B0604030504040204" pitchFamily="34" charset="-120"/>
                <a:ea typeface="微軟正黑體" panose="020B0604030504040204" pitchFamily="34" charset="-120"/>
              </a:rPr>
              <a:t>17</a:t>
            </a:r>
            <a:r>
              <a:rPr lang="zh-TW" altLang="en-US" b="1">
                <a:solidFill>
                  <a:srgbClr val="000066"/>
                </a:solidFill>
                <a:latin typeface="微軟正黑體" panose="020B0604030504040204" pitchFamily="34" charset="-120"/>
                <a:ea typeface="微軟正黑體" panose="020B0604030504040204" pitchFamily="34" charset="-120"/>
              </a:rPr>
              <a:t>條</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11</a:t>
            </a:r>
            <a:r>
              <a:rPr lang="zh-TW" altLang="en-US" b="1" smtClean="0">
                <a:solidFill>
                  <a:srgbClr val="000066"/>
                </a:solidFill>
                <a:latin typeface="微軟正黑體" panose="020B0604030504040204" pitchFamily="34" charset="-120"/>
                <a:ea typeface="微軟正黑體" panose="020B0604030504040204" pitchFamily="34" charset="-120"/>
              </a:rPr>
              <a:t>款</a:t>
            </a:r>
            <a:r>
              <a:rPr lang="zh-TW" altLang="en-US" b="1">
                <a:solidFill>
                  <a:srgbClr val="000066"/>
                </a:solidFill>
                <a:latin typeface="微軟正黑體" panose="020B0604030504040204" pitchFamily="34" charset="-120"/>
                <a:ea typeface="微軟正黑體" panose="020B0604030504040204" pitchFamily="34" charset="-120"/>
              </a:rPr>
              <a:t>；勞務第</a:t>
            </a:r>
            <a:r>
              <a:rPr lang="en-US" altLang="zh-TW" b="1">
                <a:solidFill>
                  <a:srgbClr val="000066"/>
                </a:solidFill>
                <a:latin typeface="微軟正黑體" panose="020B0604030504040204" pitchFamily="34" charset="-120"/>
                <a:ea typeface="微軟正黑體" panose="020B0604030504040204" pitchFamily="34" charset="-120"/>
              </a:rPr>
              <a:t>16</a:t>
            </a:r>
            <a:r>
              <a:rPr lang="zh-TW" altLang="en-US" b="1" smtClean="0">
                <a:solidFill>
                  <a:srgbClr val="000066"/>
                </a:solidFill>
                <a:latin typeface="微軟正黑體" panose="020B0604030504040204" pitchFamily="34" charset="-120"/>
                <a:ea typeface="微軟正黑體" panose="020B0604030504040204" pitchFamily="34" charset="-120"/>
              </a:rPr>
              <a:t>條</a:t>
            </a:r>
            <a:r>
              <a:rPr lang="zh-TW" altLang="en-US" b="1">
                <a:solidFill>
                  <a:srgbClr val="000066"/>
                </a:solidFill>
                <a:latin typeface="微軟正黑體" panose="020B0604030504040204" pitchFamily="34" charset="-120"/>
                <a:ea typeface="微軟正黑體" panose="020B0604030504040204" pitchFamily="34" charset="-120"/>
              </a:rPr>
              <a:t>第</a:t>
            </a:r>
            <a:r>
              <a:rPr lang="en-US" altLang="zh-TW" b="1">
                <a:solidFill>
                  <a:srgbClr val="000066"/>
                </a:solidFill>
                <a:latin typeface="微軟正黑體" panose="020B0604030504040204" pitchFamily="34" charset="-120"/>
                <a:ea typeface="微軟正黑體" panose="020B0604030504040204" pitchFamily="34" charset="-120"/>
              </a:rPr>
              <a:t>13</a:t>
            </a:r>
            <a:r>
              <a:rPr lang="zh-TW" altLang="en-US" b="1">
                <a:solidFill>
                  <a:srgbClr val="000066"/>
                </a:solidFill>
                <a:latin typeface="微軟正黑體" panose="020B0604030504040204" pitchFamily="34" charset="-120"/>
                <a:ea typeface="微軟正黑體" panose="020B0604030504040204" pitchFamily="34" charset="-120"/>
              </a:rPr>
              <a:t>款</a:t>
            </a:r>
            <a:endParaRPr lang="en-US" altLang="zh-TW" b="1">
              <a:solidFill>
                <a:srgbClr val="660033"/>
              </a:solidFill>
              <a:latin typeface="微軟正黑體" panose="020B0604030504040204" pitchFamily="34" charset="-120"/>
              <a:ea typeface="微軟正黑體" panose="020B0604030504040204" pitchFamily="34" charset="-120"/>
            </a:endParaRPr>
          </a:p>
          <a:p>
            <a:pPr marL="536575" indent="-536575" algn="just" eaLnBrk="1" hangingPunct="1">
              <a:spcBef>
                <a:spcPts val="600"/>
              </a:spcBef>
              <a:buClr>
                <a:srgbClr val="00264C"/>
              </a:buClr>
              <a:buSzPct val="75000"/>
              <a:defRPr/>
            </a:pP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十三</a:t>
            </a: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因契約規定不可抗力之事由，致全部工程暫停執行，暫停執行期間持續逾＿個月</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（招標</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時合理訂定，</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如未填寫，則為</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個月</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）或累計逾＿個月</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（招標</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時合理訂定，</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如未填寫，則為</a:t>
            </a:r>
            <a:r>
              <a:rPr lang="en-US" altLang="zh-TW"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個月</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a:t>
            </a:r>
            <a:r>
              <a:rPr lang="zh-TW" altLang="en-US" b="1" u="sng">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契約之一方得通知他方終止或解除契約</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899592" y="404664"/>
            <a:ext cx="7330008" cy="523220"/>
          </a:xfrm>
          <a:prstGeom prst="rect">
            <a:avLst/>
          </a:prstGeom>
          <a:noFill/>
        </p:spPr>
        <p:txBody>
          <a:bodyPr wrap="square">
            <a:spAutoFit/>
          </a:bodyPr>
          <a:lstStyle/>
          <a:p>
            <a:pPr marL="623888" indent="-623888" algn="just">
              <a:defRPr/>
            </a:pPr>
            <a:r>
              <a:rPr lang="zh-TW" altLang="en-US" sz="2800" b="1" smtClean="0">
                <a:solidFill>
                  <a:srgbClr val="000066"/>
                </a:solidFill>
                <a:latin typeface="微軟正黑體" panose="020B0604030504040204" pitchFamily="34" charset="-120"/>
                <a:ea typeface="微軟正黑體" panose="020B0604030504040204" pitchFamily="34" charset="-120"/>
              </a:rPr>
              <a:t>契約範本終止</a:t>
            </a:r>
            <a:r>
              <a:rPr lang="zh-TW" altLang="en-US" sz="2800" b="1">
                <a:solidFill>
                  <a:srgbClr val="000066"/>
                </a:solidFill>
                <a:latin typeface="微軟正黑體" panose="020B0604030504040204" pitchFamily="34" charset="-120"/>
                <a:ea typeface="微軟正黑體" panose="020B0604030504040204" pitchFamily="34" charset="-120"/>
              </a:rPr>
              <a:t>或解除</a:t>
            </a:r>
            <a:r>
              <a:rPr lang="zh-TW" altLang="en-US" sz="2800" b="1" smtClean="0">
                <a:solidFill>
                  <a:srgbClr val="000066"/>
                </a:solidFill>
                <a:latin typeface="微軟正黑體" panose="020B0604030504040204" pitchFamily="34" charset="-120"/>
                <a:ea typeface="微軟正黑體" panose="020B0604030504040204" pitchFamily="34" charset="-120"/>
              </a:rPr>
              <a:t>契約規定</a:t>
            </a: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u="sng" smtClean="0">
                <a:solidFill>
                  <a:srgbClr val="0000FF"/>
                </a:solidFill>
                <a:latin typeface="微軟正黑體" panose="020B0604030504040204" pitchFamily="34" charset="-120"/>
                <a:ea typeface="微軟正黑體" panose="020B0604030504040204" pitchFamily="34" charset="-120"/>
              </a:rPr>
              <a:t>非可歸責廠商</a:t>
            </a:r>
            <a:r>
              <a:rPr lang="en-US" altLang="zh-TW" sz="2800" b="1" smtClean="0">
                <a:solidFill>
                  <a:srgbClr val="000066"/>
                </a:solidFill>
                <a:latin typeface="微軟正黑體" panose="020B0604030504040204" pitchFamily="34" charset="-120"/>
                <a:ea typeface="微軟正黑體" panose="020B0604030504040204" pitchFamily="34" charset="-120"/>
              </a:rPr>
              <a:t>)</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55515603"/>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2D04B3E-9F05-422E-ACAF-03D9AD75F5E4}" type="slidenum">
              <a:rPr lang="en-US" altLang="zh-TW" sz="1400" smtClean="0">
                <a:solidFill>
                  <a:srgbClr val="AD1F1F"/>
                </a:solidFill>
                <a:latin typeface="Times New Roman" panose="02020603050405020304" pitchFamily="18" charset="0"/>
              </a:rPr>
              <a:pPr>
                <a:spcBef>
                  <a:spcPct val="0"/>
                </a:spcBef>
                <a:buClrTx/>
                <a:buSzTx/>
                <a:buFontTx/>
                <a:buNone/>
                <a:defRPr/>
              </a:pPr>
              <a:t>198</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258416" y="1196752"/>
            <a:ext cx="8569325" cy="5112568"/>
          </a:xfrm>
          <a:prstGeom prst="rect">
            <a:avLst/>
          </a:prstGeom>
          <a:noFill/>
          <a:ln w="9525">
            <a:noFill/>
            <a:miter lim="800000"/>
            <a:headEnd/>
            <a:tailEnd/>
          </a:ln>
          <a:effectLst/>
        </p:spPr>
        <p:txBody>
          <a:bodyPr/>
          <a:lstStyle/>
          <a:p>
            <a:pPr marL="273050" indent="-273050" algn="just" eaLnBrk="1" hangingPunct="1">
              <a:spcBef>
                <a:spcPts val="600"/>
              </a:spcBef>
              <a:buClr>
                <a:srgbClr val="000066"/>
              </a:buClr>
              <a:buSzPct val="75000"/>
              <a:buFont typeface="Wingdings" panose="05000000000000000000" pitchFamily="2" charset="2"/>
              <a:buChar char="n"/>
              <a:defRPr/>
            </a:pPr>
            <a:r>
              <a:rPr lang="zh-TW" altLang="en-US" b="1">
                <a:solidFill>
                  <a:srgbClr val="660033"/>
                </a:solidFill>
                <a:latin typeface="微軟正黑體" panose="020B0604030504040204" pitchFamily="34" charset="-120"/>
                <a:ea typeface="微軟正黑體" panose="020B0604030504040204" pitchFamily="34" charset="-120"/>
              </a:rPr>
              <a:t>工程</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9</a:t>
            </a:r>
            <a:r>
              <a:rPr lang="zh-TW" altLang="en-US" b="1" smtClean="0">
                <a:solidFill>
                  <a:srgbClr val="000066"/>
                </a:solidFill>
                <a:latin typeface="微軟正黑體" panose="020B0604030504040204" pitchFamily="34" charset="-120"/>
                <a:ea typeface="微軟正黑體" panose="020B0604030504040204" pitchFamily="34" charset="-120"/>
              </a:rPr>
              <a:t>條</a:t>
            </a: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en-US" b="1" smtClean="0">
                <a:solidFill>
                  <a:srgbClr val="660033"/>
                </a:solidFill>
                <a:latin typeface="微軟正黑體" panose="020B0604030504040204" pitchFamily="34" charset="-120"/>
                <a:ea typeface="微軟正黑體" panose="020B0604030504040204" pitchFamily="34" charset="-120"/>
              </a:rPr>
              <a:t>履約管理</a:t>
            </a:r>
            <a:r>
              <a:rPr lang="en-US" altLang="zh-TW" b="1" smtClean="0">
                <a:solidFill>
                  <a:srgbClr val="660033"/>
                </a:solidFill>
                <a:latin typeface="微軟正黑體" panose="020B0604030504040204" pitchFamily="34" charset="-120"/>
                <a:ea typeface="微軟正黑體" panose="020B0604030504040204" pitchFamily="34" charset="-120"/>
              </a:rPr>
              <a:t>]</a:t>
            </a:r>
            <a:endParaRPr lang="en-US" altLang="zh-TW" b="1">
              <a:solidFill>
                <a:srgbClr val="660033"/>
              </a:solidFill>
              <a:latin typeface="微軟正黑體" panose="020B0604030504040204" pitchFamily="34" charset="-120"/>
              <a:ea typeface="微軟正黑體" panose="020B0604030504040204" pitchFamily="34" charset="-120"/>
            </a:endParaRPr>
          </a:p>
          <a:p>
            <a:pPr marL="536575" indent="-536575" algn="just" eaLnBrk="1" hangingPunct="1">
              <a:spcBef>
                <a:spcPts val="600"/>
              </a:spcBef>
              <a:buClr>
                <a:srgbClr val="00264C"/>
              </a:buClr>
              <a:buSzPct val="75000"/>
              <a:defRPr/>
            </a:pP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十一</a:t>
            </a: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轉包及分包</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273050" indent="-273050" algn="just" eaLnBrk="1" hangingPunct="1">
              <a:spcBef>
                <a:spcPts val="600"/>
              </a:spcBef>
              <a:buClr>
                <a:srgbClr val="00264C"/>
              </a:buClr>
              <a:buSzPct val="75000"/>
              <a:defRPr/>
            </a:pPr>
            <a:r>
              <a:rPr lang="en-US" altLang="zh-TW"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5.</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zh-TW" altLang="en-US" b="1" u="sng">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違反不得轉包</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之規定時，機關</a:t>
            </a:r>
            <a:r>
              <a:rPr lang="zh-TW" altLang="en-US" b="1" u="sng">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得解除契約、終止契約</a:t>
            </a:r>
            <a:r>
              <a:rPr lang="zh-TW" altLang="en-US"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或沒收保證金，並得要求損害賠償</a:t>
            </a:r>
            <a:r>
              <a:rPr lang="zh-TW" altLang="en-US"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273050" indent="-273050" algn="just" eaLnBrk="1" hangingPunct="1">
              <a:spcBef>
                <a:spcPts val="600"/>
              </a:spcBef>
              <a:buClr>
                <a:srgbClr val="00264C"/>
              </a:buClr>
              <a:buSzPct val="75000"/>
              <a:defRPr/>
            </a:pPr>
            <a:r>
              <a:rPr lang="en-US" altLang="zh-TW"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十三</a:t>
            </a:r>
            <a:r>
              <a:rPr lang="en-US" altLang="zh-TW"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廠商及分包廠商履約時，除依規定申請聘僱或調派外籍勞工者外，均不得僱用外籍勞工。</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違法僱用外籍勞工</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者，機關除通知就業服務法主管機關依規定處罰外，</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情節重大</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得與廠商終止或解除契約</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。其因此造成損害者，並得向廠商請求損害賠償</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273050" indent="-273050" algn="just" eaLnBrk="1" hangingPunct="1">
              <a:spcBef>
                <a:spcPts val="600"/>
              </a:spcBef>
              <a:buClr>
                <a:srgbClr val="000066"/>
              </a:buClr>
              <a:buSzPct val="75000"/>
              <a:buFont typeface="Wingdings" panose="05000000000000000000" pitchFamily="2" charset="2"/>
              <a:buChar char="n"/>
              <a:defRPr/>
            </a:pPr>
            <a:r>
              <a:rPr lang="zh-TW" altLang="en-US" b="1">
                <a:solidFill>
                  <a:srgbClr val="660033"/>
                </a:solidFill>
                <a:latin typeface="微軟正黑體" panose="020B0604030504040204" pitchFamily="34" charset="-120"/>
                <a:ea typeface="微軟正黑體" panose="020B0604030504040204" pitchFamily="34" charset="-120"/>
              </a:rPr>
              <a:t>工程</a:t>
            </a:r>
            <a:r>
              <a:rPr lang="zh-TW" altLang="en-US" b="1" smtClean="0">
                <a:solidFill>
                  <a:srgbClr val="000066"/>
                </a:solidFill>
                <a:latin typeface="微軟正黑體" panose="020B0604030504040204" pitchFamily="34" charset="-120"/>
                <a:ea typeface="微軟正黑體" panose="020B0604030504040204" pitchFamily="34" charset="-120"/>
              </a:rPr>
              <a:t>第</a:t>
            </a:r>
            <a:r>
              <a:rPr lang="en-US" altLang="zh-TW" b="1" smtClean="0">
                <a:solidFill>
                  <a:srgbClr val="000066"/>
                </a:solidFill>
                <a:latin typeface="微軟正黑體" panose="020B0604030504040204" pitchFamily="34" charset="-120"/>
                <a:ea typeface="微軟正黑體" panose="020B0604030504040204" pitchFamily="34" charset="-120"/>
              </a:rPr>
              <a:t>21</a:t>
            </a:r>
            <a:r>
              <a:rPr lang="zh-TW" altLang="en-US" b="1" smtClean="0">
                <a:solidFill>
                  <a:srgbClr val="000066"/>
                </a:solidFill>
                <a:latin typeface="微軟正黑體" panose="020B0604030504040204" pitchFamily="34" charset="-120"/>
                <a:ea typeface="微軟正黑體" panose="020B0604030504040204" pitchFamily="34" charset="-120"/>
              </a:rPr>
              <a:t>條</a:t>
            </a:r>
            <a:r>
              <a:rPr lang="en-US" altLang="zh-TW" b="1" smtClean="0">
                <a:solidFill>
                  <a:srgbClr val="660033"/>
                </a:solidFill>
                <a:latin typeface="微軟正黑體" panose="020B0604030504040204" pitchFamily="34" charset="-120"/>
                <a:ea typeface="微軟正黑體" panose="020B0604030504040204" pitchFamily="34" charset="-120"/>
              </a:rPr>
              <a:t>[</a:t>
            </a:r>
            <a:r>
              <a:rPr lang="zh-TW" altLang="en-US" b="1">
                <a:solidFill>
                  <a:srgbClr val="660033"/>
                </a:solidFill>
                <a:latin typeface="微軟正黑體" panose="020B0604030504040204" pitchFamily="34" charset="-120"/>
                <a:ea typeface="微軟正黑體" panose="020B0604030504040204" pitchFamily="34" charset="-120"/>
              </a:rPr>
              <a:t>契約終止解除及暫停執行</a:t>
            </a:r>
            <a:r>
              <a:rPr lang="en-US" altLang="zh-TW" b="1" smtClean="0">
                <a:solidFill>
                  <a:srgbClr val="660033"/>
                </a:solidFill>
                <a:latin typeface="微軟正黑體" panose="020B0604030504040204" pitchFamily="34" charset="-120"/>
                <a:ea typeface="微軟正黑體" panose="020B0604030504040204" pitchFamily="34" charset="-120"/>
              </a:rPr>
              <a:t>]</a:t>
            </a:r>
            <a:endParaRPr lang="en-US" altLang="zh-TW" b="1">
              <a:solidFill>
                <a:srgbClr val="660033"/>
              </a:solidFill>
              <a:latin typeface="微軟正黑體" panose="020B0604030504040204" pitchFamily="34" charset="-120"/>
              <a:ea typeface="微軟正黑體" panose="020B0604030504040204" pitchFamily="34" charset="-120"/>
            </a:endParaRPr>
          </a:p>
          <a:p>
            <a:pPr marL="536575" indent="-536575" algn="just" eaLnBrk="1" hangingPunct="1">
              <a:spcBef>
                <a:spcPts val="600"/>
              </a:spcBef>
              <a:buClr>
                <a:srgbClr val="00264C"/>
              </a:buClr>
              <a:buSzPct val="75000"/>
              <a:defRPr/>
            </a:pP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一</a:t>
            </a:r>
            <a:r>
              <a:rPr lang="en-US" altLang="zh-TW" b="1" smtClean="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b="1" u="sng">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廠商履約有下列情形之一者，機關得以書面通知廠商終止契約或解除契約之部分或全部</a:t>
            </a:r>
            <a:r>
              <a:rPr lang="zh-TW" altLang="en-US"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，且不補償廠商因此所生之損失：</a:t>
            </a:r>
            <a:r>
              <a:rPr lang="en-US" altLang="zh-TW" b="1">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273050" indent="-273050" algn="just" eaLnBrk="1" hangingPunct="1">
              <a:spcBef>
                <a:spcPts val="600"/>
              </a:spcBef>
              <a:buClr>
                <a:srgbClr val="00264C"/>
              </a:buClr>
              <a:buSzPct val="75000"/>
              <a:defRPr/>
            </a:pPr>
            <a:endParaRPr lang="en-US" altLang="zh-TW" b="1" dirty="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899592" y="404664"/>
            <a:ext cx="7330008" cy="523220"/>
          </a:xfrm>
          <a:prstGeom prst="rect">
            <a:avLst/>
          </a:prstGeom>
          <a:noFill/>
        </p:spPr>
        <p:txBody>
          <a:bodyPr wrap="square">
            <a:spAutoFit/>
          </a:bodyPr>
          <a:lstStyle/>
          <a:p>
            <a:pPr marL="623888" indent="-623888" algn="just">
              <a:defRPr/>
            </a:pPr>
            <a:r>
              <a:rPr lang="zh-TW" altLang="en-US" sz="2800" b="1" smtClean="0">
                <a:solidFill>
                  <a:srgbClr val="000066"/>
                </a:solidFill>
                <a:latin typeface="微軟正黑體" panose="020B0604030504040204" pitchFamily="34" charset="-120"/>
                <a:ea typeface="微軟正黑體" panose="020B0604030504040204" pitchFamily="34" charset="-120"/>
              </a:rPr>
              <a:t>契約範本終止</a:t>
            </a:r>
            <a:r>
              <a:rPr lang="zh-TW" altLang="en-US" sz="2800" b="1">
                <a:solidFill>
                  <a:srgbClr val="000066"/>
                </a:solidFill>
                <a:latin typeface="微軟正黑體" panose="020B0604030504040204" pitchFamily="34" charset="-120"/>
                <a:ea typeface="微軟正黑體" panose="020B0604030504040204" pitchFamily="34" charset="-120"/>
              </a:rPr>
              <a:t>或解除</a:t>
            </a:r>
            <a:r>
              <a:rPr lang="zh-TW" altLang="en-US" sz="2800" b="1" smtClean="0">
                <a:solidFill>
                  <a:srgbClr val="000066"/>
                </a:solidFill>
                <a:latin typeface="微軟正黑體" panose="020B0604030504040204" pitchFamily="34" charset="-120"/>
                <a:ea typeface="微軟正黑體" panose="020B0604030504040204" pitchFamily="34" charset="-120"/>
              </a:rPr>
              <a:t>契約規定</a:t>
            </a: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u="sng" smtClean="0">
                <a:solidFill>
                  <a:srgbClr val="0000FF"/>
                </a:solidFill>
                <a:latin typeface="微軟正黑體" panose="020B0604030504040204" pitchFamily="34" charset="-120"/>
                <a:ea typeface="微軟正黑體" panose="020B0604030504040204" pitchFamily="34" charset="-120"/>
              </a:rPr>
              <a:t>可歸責廠商</a:t>
            </a:r>
            <a:r>
              <a:rPr lang="en-US" altLang="zh-TW" sz="2800" b="1" smtClean="0">
                <a:solidFill>
                  <a:srgbClr val="000066"/>
                </a:solidFill>
                <a:latin typeface="微軟正黑體" panose="020B0604030504040204" pitchFamily="34" charset="-120"/>
                <a:ea typeface="微軟正黑體" panose="020B0604030504040204" pitchFamily="34" charset="-120"/>
              </a:rPr>
              <a:t>)</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37584739"/>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199</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935596" y="116632"/>
            <a:ext cx="7416824" cy="7920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000" b="1" smtClean="0">
                <a:solidFill>
                  <a:srgbClr val="100278"/>
                </a:solidFill>
                <a:latin typeface="微軟正黑體" panose="020B0604030504040204" pitchFamily="34" charset="-120"/>
              </a:rPr>
              <a:t>二、工程履約爭議之處理</a:t>
            </a:r>
            <a:r>
              <a:rPr lang="en-US" altLang="zh-TW" sz="3000" b="1" smtClean="0">
                <a:solidFill>
                  <a:srgbClr val="100278"/>
                </a:solidFill>
                <a:latin typeface="微軟正黑體" panose="020B0604030504040204" pitchFamily="34" charset="-120"/>
              </a:rPr>
              <a:t>—</a:t>
            </a:r>
            <a:r>
              <a:rPr lang="zh-TW" altLang="en-US" sz="3000" b="1" smtClean="0">
                <a:solidFill>
                  <a:srgbClr val="C00000"/>
                </a:solidFill>
                <a:latin typeface="微軟正黑體" panose="020B0604030504040204" pitchFamily="34" charset="-120"/>
              </a:rPr>
              <a:t>多元處理機制</a:t>
            </a:r>
            <a:endParaRPr lang="zh-TW" altLang="en-US" sz="3000" b="1" dirty="0">
              <a:solidFill>
                <a:srgbClr val="C00000"/>
              </a:solidFill>
              <a:latin typeface="微軟正黑體" panose="020B0604030504040204" pitchFamily="34" charset="-120"/>
            </a:endParaRPr>
          </a:p>
        </p:txBody>
      </p:sp>
      <p:grpSp>
        <p:nvGrpSpPr>
          <p:cNvPr id="3" name="群組 2"/>
          <p:cNvGrpSpPr/>
          <p:nvPr/>
        </p:nvGrpSpPr>
        <p:grpSpPr>
          <a:xfrm>
            <a:off x="755576" y="980728"/>
            <a:ext cx="7273925" cy="5327650"/>
            <a:chOff x="826467" y="1196752"/>
            <a:chExt cx="7273925" cy="5327650"/>
          </a:xfrm>
        </p:grpSpPr>
        <p:sp>
          <p:nvSpPr>
            <p:cNvPr id="7" name="Line 19"/>
            <p:cNvSpPr>
              <a:spLocks noChangeShapeType="1"/>
            </p:cNvSpPr>
            <p:nvPr/>
          </p:nvSpPr>
          <p:spPr bwMode="auto">
            <a:xfrm flipV="1">
              <a:off x="2610817" y="3687539"/>
              <a:ext cx="617537" cy="0"/>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8" name="Line 19"/>
            <p:cNvSpPr>
              <a:spLocks noChangeShapeType="1"/>
            </p:cNvSpPr>
            <p:nvPr/>
          </p:nvSpPr>
          <p:spPr bwMode="auto">
            <a:xfrm>
              <a:off x="2953717" y="2581052"/>
              <a:ext cx="685800" cy="461962"/>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9" name="Line 19"/>
            <p:cNvSpPr>
              <a:spLocks noChangeShapeType="1"/>
            </p:cNvSpPr>
            <p:nvPr/>
          </p:nvSpPr>
          <p:spPr bwMode="auto">
            <a:xfrm flipH="1" flipV="1">
              <a:off x="5080967" y="4379689"/>
              <a:ext cx="960437" cy="554038"/>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10" name="Line 19"/>
            <p:cNvSpPr>
              <a:spLocks noChangeShapeType="1"/>
            </p:cNvSpPr>
            <p:nvPr/>
          </p:nvSpPr>
          <p:spPr bwMode="auto">
            <a:xfrm flipV="1">
              <a:off x="2769567" y="4363814"/>
              <a:ext cx="792162" cy="549275"/>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11" name="AutoShape 4"/>
            <p:cNvSpPr>
              <a:spLocks noChangeArrowheads="1"/>
            </p:cNvSpPr>
            <p:nvPr/>
          </p:nvSpPr>
          <p:spPr bwMode="gray">
            <a:xfrm>
              <a:off x="3345829" y="3212877"/>
              <a:ext cx="2232025" cy="1081087"/>
            </a:xfrm>
            <a:prstGeom prst="roundRect">
              <a:avLst>
                <a:gd name="adj" fmla="val 38333"/>
              </a:avLst>
            </a:prstGeom>
            <a:solidFill>
              <a:srgbClr val="406978"/>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600" b="1" kern="0">
                  <a:solidFill>
                    <a:srgbClr val="FFFFFF"/>
                  </a:solidFill>
                  <a:latin typeface="Calibri"/>
                  <a:ea typeface="微軟正黑體" pitchFamily="34" charset="-120"/>
                </a:rPr>
                <a:t> </a:t>
              </a:r>
            </a:p>
          </p:txBody>
        </p:sp>
        <p:sp>
          <p:nvSpPr>
            <p:cNvPr id="12" name="_s1033"/>
            <p:cNvSpPr>
              <a:spLocks noChangeArrowheads="1"/>
            </p:cNvSpPr>
            <p:nvPr/>
          </p:nvSpPr>
          <p:spPr bwMode="gray">
            <a:xfrm>
              <a:off x="3228354" y="5140102"/>
              <a:ext cx="2608263" cy="1384300"/>
            </a:xfrm>
            <a:prstGeom prst="ellipse">
              <a:avLst/>
            </a:prstGeom>
            <a:solidFill>
              <a:srgbClr val="CC000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600" b="1" kern="0">
                  <a:solidFill>
                    <a:srgbClr val="FFFFFF"/>
                  </a:solidFill>
                  <a:latin typeface="Calibri"/>
                  <a:ea typeface="微軟正黑體" pitchFamily="34" charset="-120"/>
                  <a:cs typeface="Times New Roman" pitchFamily="18" charset="0"/>
                </a:rPr>
                <a:t> </a:t>
              </a:r>
            </a:p>
          </p:txBody>
        </p:sp>
        <p:sp>
          <p:nvSpPr>
            <p:cNvPr id="13" name="_s1035"/>
            <p:cNvSpPr>
              <a:spLocks noChangeArrowheads="1"/>
            </p:cNvSpPr>
            <p:nvPr/>
          </p:nvSpPr>
          <p:spPr bwMode="gray">
            <a:xfrm>
              <a:off x="6247779" y="3063652"/>
              <a:ext cx="1852613" cy="1247775"/>
            </a:xfrm>
            <a:prstGeom prst="ellipse">
              <a:avLst/>
            </a:prstGeom>
            <a:solidFill>
              <a:srgbClr val="00206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800" b="1" kern="0">
                  <a:solidFill>
                    <a:srgbClr val="FFFFFF"/>
                  </a:solidFill>
                  <a:latin typeface="Calibri"/>
                  <a:ea typeface="微軟正黑體" pitchFamily="34" charset="-120"/>
                  <a:cs typeface="Times New Roman" pitchFamily="18" charset="0"/>
                </a:rPr>
                <a:t> </a:t>
              </a:r>
            </a:p>
          </p:txBody>
        </p:sp>
        <p:sp>
          <p:nvSpPr>
            <p:cNvPr id="14" name="_s1037"/>
            <p:cNvSpPr>
              <a:spLocks noChangeArrowheads="1"/>
            </p:cNvSpPr>
            <p:nvPr/>
          </p:nvSpPr>
          <p:spPr bwMode="gray">
            <a:xfrm>
              <a:off x="5857262" y="1712679"/>
              <a:ext cx="2000264" cy="1143007"/>
            </a:xfrm>
            <a:prstGeom prst="ellipse">
              <a:avLst/>
            </a:prstGeom>
            <a:solidFill>
              <a:srgbClr val="D9730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600" b="1" kern="0">
                  <a:solidFill>
                    <a:srgbClr val="FFFFFF"/>
                  </a:solidFill>
                  <a:latin typeface="Calibri"/>
                  <a:ea typeface="微軟正黑體" pitchFamily="34" charset="-120"/>
                  <a:cs typeface="Times New Roman" pitchFamily="18" charset="0"/>
                </a:rPr>
                <a:t> </a:t>
              </a:r>
            </a:p>
          </p:txBody>
        </p:sp>
        <p:sp>
          <p:nvSpPr>
            <p:cNvPr id="15" name="Line 19"/>
            <p:cNvSpPr>
              <a:spLocks noChangeShapeType="1"/>
            </p:cNvSpPr>
            <p:nvPr/>
          </p:nvSpPr>
          <p:spPr bwMode="auto">
            <a:xfrm flipV="1">
              <a:off x="4463429" y="4517802"/>
              <a:ext cx="0" cy="622300"/>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16" name="_s1029"/>
            <p:cNvSpPr>
              <a:spLocks noChangeArrowheads="1"/>
            </p:cNvSpPr>
            <p:nvPr/>
          </p:nvSpPr>
          <p:spPr bwMode="gray">
            <a:xfrm>
              <a:off x="1070917" y="1712677"/>
              <a:ext cx="2019326" cy="1206511"/>
            </a:xfrm>
            <a:prstGeom prst="ellipse">
              <a:avLst/>
            </a:prstGeom>
            <a:solidFill>
              <a:srgbClr val="00B0F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800" b="1" kern="0">
                  <a:solidFill>
                    <a:srgbClr val="FFFFFF"/>
                  </a:solidFill>
                  <a:latin typeface="Calibri"/>
                  <a:ea typeface="微軟正黑體" pitchFamily="34" charset="-120"/>
                  <a:cs typeface="Times New Roman" pitchFamily="18" charset="0"/>
                </a:rPr>
                <a:t> </a:t>
              </a:r>
            </a:p>
          </p:txBody>
        </p:sp>
        <p:sp>
          <p:nvSpPr>
            <p:cNvPr id="17" name="_s1031"/>
            <p:cNvSpPr>
              <a:spLocks noChangeArrowheads="1"/>
            </p:cNvSpPr>
            <p:nvPr/>
          </p:nvSpPr>
          <p:spPr bwMode="gray">
            <a:xfrm>
              <a:off x="1307479" y="4725764"/>
              <a:ext cx="1852613" cy="1108075"/>
            </a:xfrm>
            <a:prstGeom prst="ellipse">
              <a:avLst/>
            </a:prstGeom>
            <a:solidFill>
              <a:srgbClr val="5274A6"/>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600" b="1" kern="0">
                  <a:solidFill>
                    <a:srgbClr val="FFFFFF"/>
                  </a:solidFill>
                  <a:latin typeface="Calibri"/>
                  <a:ea typeface="微軟正黑體" pitchFamily="34" charset="-120"/>
                  <a:cs typeface="Times New Roman" pitchFamily="18" charset="0"/>
                </a:rPr>
                <a:t>  </a:t>
              </a:r>
            </a:p>
          </p:txBody>
        </p:sp>
        <p:sp>
          <p:nvSpPr>
            <p:cNvPr id="18" name="_s1029"/>
            <p:cNvSpPr>
              <a:spLocks noChangeArrowheads="1"/>
            </p:cNvSpPr>
            <p:nvPr/>
          </p:nvSpPr>
          <p:spPr bwMode="gray">
            <a:xfrm>
              <a:off x="826467" y="3135089"/>
              <a:ext cx="1782762" cy="1244600"/>
            </a:xfrm>
            <a:prstGeom prst="ellipse">
              <a:avLst/>
            </a:prstGeom>
            <a:solidFill>
              <a:srgbClr val="FF660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800" b="1" kern="0">
                  <a:solidFill>
                    <a:srgbClr val="FFFFFF"/>
                  </a:solidFill>
                  <a:latin typeface="Calibri"/>
                  <a:ea typeface="微軟正黑體" pitchFamily="34" charset="-120"/>
                  <a:cs typeface="Times New Roman" pitchFamily="18" charset="0"/>
                </a:rPr>
                <a:t> </a:t>
              </a:r>
            </a:p>
          </p:txBody>
        </p:sp>
        <p:sp>
          <p:nvSpPr>
            <p:cNvPr id="19" name="_s1035"/>
            <p:cNvSpPr>
              <a:spLocks noChangeArrowheads="1"/>
            </p:cNvSpPr>
            <p:nvPr/>
          </p:nvSpPr>
          <p:spPr bwMode="gray">
            <a:xfrm>
              <a:off x="5766767" y="4657502"/>
              <a:ext cx="1920875" cy="1176337"/>
            </a:xfrm>
            <a:prstGeom prst="ellipse">
              <a:avLst/>
            </a:prstGeom>
            <a:solidFill>
              <a:srgbClr val="666633"/>
            </a:solidFill>
            <a:ln w="25400" algn="ctr">
              <a:no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800" b="1" kern="0">
                  <a:solidFill>
                    <a:srgbClr val="FFFFFF"/>
                  </a:solidFill>
                  <a:latin typeface="Calibri"/>
                  <a:ea typeface="微軟正黑體" pitchFamily="34" charset="-120"/>
                  <a:cs typeface="Times New Roman" pitchFamily="18" charset="0"/>
                </a:rPr>
                <a:t> </a:t>
              </a:r>
            </a:p>
          </p:txBody>
        </p:sp>
        <p:sp>
          <p:nvSpPr>
            <p:cNvPr id="20" name="Text Box 16"/>
            <p:cNvSpPr txBox="1">
              <a:spLocks noChangeArrowheads="1"/>
            </p:cNvSpPr>
            <p:nvPr/>
          </p:nvSpPr>
          <p:spPr bwMode="gray">
            <a:xfrm>
              <a:off x="3707779" y="3481164"/>
              <a:ext cx="1647825" cy="523220"/>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eaLnBrk="1" fontAlgn="auto" hangingPunct="1">
                <a:spcBef>
                  <a:spcPts val="0"/>
                </a:spcBef>
                <a:spcAft>
                  <a:spcPts val="0"/>
                </a:spcAft>
                <a:defRPr/>
              </a:pPr>
              <a:r>
                <a:rPr kumimoji="0" lang="zh-TW" altLang="en-US" sz="2800" b="1" kern="0" dirty="0" smtClean="0">
                  <a:solidFill>
                    <a:prstClr val="white"/>
                  </a:solidFill>
                  <a:latin typeface="Calibri"/>
                  <a:ea typeface="微軟正黑體" pitchFamily="34" charset="-120"/>
                </a:rPr>
                <a:t>履約爭議</a:t>
              </a:r>
              <a:endParaRPr kumimoji="0" lang="zh-TW" altLang="en-US" sz="2800" b="1" kern="0" dirty="0">
                <a:solidFill>
                  <a:prstClr val="white"/>
                </a:solidFill>
                <a:latin typeface="Calibri"/>
                <a:ea typeface="微軟正黑體" pitchFamily="34" charset="-120"/>
              </a:endParaRPr>
            </a:p>
          </p:txBody>
        </p:sp>
        <p:sp>
          <p:nvSpPr>
            <p:cNvPr id="21" name="Line 19"/>
            <p:cNvSpPr>
              <a:spLocks noChangeShapeType="1"/>
            </p:cNvSpPr>
            <p:nvPr/>
          </p:nvSpPr>
          <p:spPr bwMode="auto">
            <a:xfrm flipH="1">
              <a:off x="5423867" y="2581052"/>
              <a:ext cx="684212" cy="414337"/>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22" name="Line 19"/>
            <p:cNvSpPr>
              <a:spLocks noChangeShapeType="1"/>
            </p:cNvSpPr>
            <p:nvPr/>
          </p:nvSpPr>
          <p:spPr bwMode="auto">
            <a:xfrm>
              <a:off x="4395167" y="2511202"/>
              <a:ext cx="0" cy="554037"/>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23" name="Line 19"/>
            <p:cNvSpPr>
              <a:spLocks noChangeShapeType="1"/>
            </p:cNvSpPr>
            <p:nvPr/>
          </p:nvSpPr>
          <p:spPr bwMode="auto">
            <a:xfrm flipH="1">
              <a:off x="5698504" y="3687539"/>
              <a:ext cx="549275" cy="0"/>
            </a:xfrm>
            <a:prstGeom prst="line">
              <a:avLst/>
            </a:prstGeom>
            <a:noFill/>
            <a:ln w="76200">
              <a:solidFill>
                <a:srgbClr val="339966"/>
              </a:solidFill>
              <a:round/>
              <a:headEnd/>
              <a:tailEnd type="triangle" w="med" len="med"/>
            </a:ln>
          </p:spPr>
          <p:txBody>
            <a:bodyPr anchor="ctr">
              <a:spAutoFit/>
            </a:bodyPr>
            <a:lstStyle/>
            <a:p>
              <a:pPr eaLnBrk="1" fontAlgn="auto" hangingPunct="1">
                <a:spcBef>
                  <a:spcPts val="0"/>
                </a:spcBef>
                <a:spcAft>
                  <a:spcPts val="0"/>
                </a:spcAft>
              </a:pPr>
              <a:endParaRPr kumimoji="0" lang="zh-TW" altLang="en-US" sz="1800" b="1">
                <a:solidFill>
                  <a:prstClr val="black"/>
                </a:solidFill>
                <a:latin typeface="Calibri"/>
                <a:ea typeface="微軟正黑體" pitchFamily="34" charset="-120"/>
              </a:endParaRPr>
            </a:p>
          </p:txBody>
        </p:sp>
        <p:sp>
          <p:nvSpPr>
            <p:cNvPr id="24" name="_s1033"/>
            <p:cNvSpPr>
              <a:spLocks noChangeArrowheads="1"/>
            </p:cNvSpPr>
            <p:nvPr/>
          </p:nvSpPr>
          <p:spPr bwMode="gray">
            <a:xfrm>
              <a:off x="3160092" y="1196752"/>
              <a:ext cx="2470150" cy="1244600"/>
            </a:xfrm>
            <a:prstGeom prst="ellipse">
              <a:avLst/>
            </a:prstGeom>
            <a:solidFill>
              <a:srgbClr val="CC0000"/>
            </a:solidFill>
            <a:ln w="25400" algn="ctr">
              <a:solidFill>
                <a:srgbClr val="FFFFFF"/>
              </a:solidFill>
              <a:round/>
              <a:headEnd/>
              <a:tailEnd/>
            </a:ln>
            <a:effectLst>
              <a:outerShdw dist="107763" dir="2700000" algn="ctr" rotWithShape="0">
                <a:srgbClr val="EEECE1">
                  <a:alpha val="50000"/>
                </a:srgbClr>
              </a:outerShdw>
            </a:effectLst>
          </p:spPr>
          <p:txBody>
            <a:bodyPr lIns="45720" tIns="44450" rIns="45720" bIns="44450" anchor="ctr" anchorCtr="1"/>
            <a:lstStyle/>
            <a:p>
              <a:pPr algn="ctr" eaLnBrk="1" fontAlgn="auto" hangingPunct="1">
                <a:lnSpc>
                  <a:spcPct val="85000"/>
                </a:lnSpc>
                <a:spcBef>
                  <a:spcPct val="30000"/>
                </a:spcBef>
                <a:spcAft>
                  <a:spcPts val="0"/>
                </a:spcAft>
                <a:defRPr/>
              </a:pPr>
              <a:r>
                <a:rPr kumimoji="0" lang="en-US" altLang="zh-TW" sz="1600" b="1" kern="0">
                  <a:solidFill>
                    <a:srgbClr val="FFFFFF"/>
                  </a:solidFill>
                  <a:latin typeface="Calibri"/>
                  <a:ea typeface="微軟正黑體" pitchFamily="34" charset="-120"/>
                  <a:cs typeface="Times New Roman" pitchFamily="18" charset="0"/>
                </a:rPr>
                <a:t> </a:t>
              </a:r>
            </a:p>
          </p:txBody>
        </p:sp>
        <p:sp>
          <p:nvSpPr>
            <p:cNvPr id="25" name="Text Box 21"/>
            <p:cNvSpPr txBox="1">
              <a:spLocks noChangeArrowheads="1"/>
            </p:cNvSpPr>
            <p:nvPr/>
          </p:nvSpPr>
          <p:spPr bwMode="gray">
            <a:xfrm>
              <a:off x="3366467" y="1334864"/>
              <a:ext cx="2125662" cy="1006475"/>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2000" b="1" kern="0" dirty="0" smtClean="0">
                  <a:solidFill>
                    <a:prstClr val="white"/>
                  </a:solidFill>
                  <a:latin typeface="Calibri"/>
                  <a:ea typeface="微軟正黑體" pitchFamily="34" charset="-120"/>
                </a:rPr>
                <a:t>機關成立</a:t>
              </a:r>
              <a:r>
                <a:rPr kumimoji="0" lang="zh-TW" altLang="en-US" sz="2000" b="1" kern="0" dirty="0">
                  <a:solidFill>
                    <a:prstClr val="white"/>
                  </a:solidFill>
                  <a:latin typeface="Calibri"/>
                  <a:ea typeface="微軟正黑體" pitchFamily="34" charset="-120"/>
                </a:rPr>
                <a:t>「爭議處理小組」協調爭議</a:t>
              </a:r>
            </a:p>
          </p:txBody>
        </p:sp>
        <p:sp>
          <p:nvSpPr>
            <p:cNvPr id="26" name="Text Box 22"/>
            <p:cNvSpPr txBox="1">
              <a:spLocks noChangeArrowheads="1"/>
            </p:cNvSpPr>
            <p:nvPr/>
          </p:nvSpPr>
          <p:spPr bwMode="gray">
            <a:xfrm>
              <a:off x="3228354" y="5486177"/>
              <a:ext cx="2470150" cy="923330"/>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dirty="0">
                  <a:solidFill>
                    <a:prstClr val="white"/>
                  </a:solidFill>
                  <a:latin typeface="Calibri"/>
                  <a:ea typeface="微軟正黑體" pitchFamily="34" charset="-120"/>
                </a:rPr>
                <a:t>工程會</a:t>
              </a:r>
              <a:r>
                <a:rPr kumimoji="0" lang="zh-TW" altLang="en-US" sz="1800" b="1" kern="0" dirty="0" smtClean="0">
                  <a:solidFill>
                    <a:prstClr val="white"/>
                  </a:solidFill>
                  <a:latin typeface="Calibri"/>
                  <a:ea typeface="微軟正黑體" pitchFamily="34" charset="-120"/>
                </a:rPr>
                <a:t>「政府採購諮詢小組」</a:t>
              </a:r>
              <a:r>
                <a:rPr kumimoji="0" lang="zh-TW" altLang="en-US" sz="1800" b="1" kern="0" dirty="0">
                  <a:solidFill>
                    <a:prstClr val="white"/>
                  </a:solidFill>
                  <a:latin typeface="Calibri"/>
                  <a:ea typeface="微軟正黑體" pitchFamily="34" charset="-120"/>
                </a:rPr>
                <a:t>協助釐清契約</a:t>
              </a:r>
            </a:p>
            <a:p>
              <a:pPr algn="ctr" eaLnBrk="1" fontAlgn="auto" hangingPunct="1">
                <a:spcBef>
                  <a:spcPts val="0"/>
                </a:spcBef>
                <a:spcAft>
                  <a:spcPts val="0"/>
                </a:spcAft>
                <a:defRPr/>
              </a:pPr>
              <a:r>
                <a:rPr kumimoji="0" lang="zh-TW" altLang="en-US" sz="1800" b="1" kern="0" dirty="0">
                  <a:solidFill>
                    <a:prstClr val="white"/>
                  </a:solidFill>
                  <a:latin typeface="Calibri"/>
                  <a:ea typeface="微軟正黑體" pitchFamily="34" charset="-120"/>
                </a:rPr>
                <a:t>條款認知歧異</a:t>
              </a:r>
            </a:p>
          </p:txBody>
        </p:sp>
        <p:sp>
          <p:nvSpPr>
            <p:cNvPr id="27" name="Text Box 23"/>
            <p:cNvSpPr txBox="1">
              <a:spLocks noChangeArrowheads="1"/>
            </p:cNvSpPr>
            <p:nvPr/>
          </p:nvSpPr>
          <p:spPr bwMode="gray">
            <a:xfrm>
              <a:off x="1307479" y="5003577"/>
              <a:ext cx="1852613" cy="641350"/>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向鄉鎮市調解委員會申請調解</a:t>
              </a:r>
            </a:p>
          </p:txBody>
        </p:sp>
        <p:sp>
          <p:nvSpPr>
            <p:cNvPr id="28" name="Text Box 24"/>
            <p:cNvSpPr txBox="1">
              <a:spLocks noChangeArrowheads="1"/>
            </p:cNvSpPr>
            <p:nvPr/>
          </p:nvSpPr>
          <p:spPr bwMode="gray">
            <a:xfrm>
              <a:off x="826467" y="3409727"/>
              <a:ext cx="1852612" cy="646331"/>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雙方合意</a:t>
              </a:r>
            </a:p>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仲裁</a:t>
              </a:r>
            </a:p>
          </p:txBody>
        </p:sp>
        <p:sp>
          <p:nvSpPr>
            <p:cNvPr id="29" name="Text Box 25"/>
            <p:cNvSpPr txBox="1">
              <a:spLocks noChangeArrowheads="1"/>
            </p:cNvSpPr>
            <p:nvPr/>
          </p:nvSpPr>
          <p:spPr bwMode="gray">
            <a:xfrm>
              <a:off x="1142354" y="1855554"/>
              <a:ext cx="1946300" cy="861774"/>
            </a:xfrm>
            <a:prstGeom prst="rect">
              <a:avLst/>
            </a:prstGeom>
            <a:noFill/>
            <a:ln w="9525" algn="ctr">
              <a:noFill/>
              <a:miter lim="800000"/>
              <a:headEnd/>
              <a:tailEnd/>
            </a:ln>
            <a:effectLst>
              <a:prstShdw prst="shdw12">
                <a:srgbClr val="4F81BD">
                  <a:gamma/>
                  <a:shade val="60000"/>
                  <a:invGamma/>
                  <a:alpha val="50000"/>
                </a:srgbClr>
              </a:prstShdw>
            </a:effectLst>
          </p:spPr>
          <p:txBody>
            <a:bodyPr wrap="square">
              <a:spAutoFit/>
            </a:bodyPr>
            <a:lstStyle/>
            <a:p>
              <a:pPr algn="ctr" eaLnBrk="1" fontAlgn="auto" hangingPunct="1">
                <a:spcBef>
                  <a:spcPts val="0"/>
                </a:spcBef>
                <a:spcAft>
                  <a:spcPts val="0"/>
                </a:spcAft>
                <a:defRPr/>
              </a:pPr>
              <a:r>
                <a:rPr kumimoji="0" lang="zh-TW" altLang="en-US" sz="1600" b="1" kern="0" dirty="0">
                  <a:solidFill>
                    <a:prstClr val="white"/>
                  </a:solidFill>
                  <a:latin typeface="Calibri"/>
                  <a:ea typeface="微軟正黑體" pitchFamily="34" charset="-120"/>
                </a:rPr>
                <a:t>機關成立「採購</a:t>
              </a:r>
            </a:p>
            <a:p>
              <a:pPr algn="ctr" eaLnBrk="1" fontAlgn="auto" hangingPunct="1">
                <a:spcBef>
                  <a:spcPts val="0"/>
                </a:spcBef>
                <a:spcAft>
                  <a:spcPts val="0"/>
                </a:spcAft>
                <a:defRPr/>
              </a:pPr>
              <a:r>
                <a:rPr kumimoji="0" lang="zh-TW" altLang="en-US" sz="1600" b="1" kern="0" dirty="0">
                  <a:solidFill>
                    <a:prstClr val="white"/>
                  </a:solidFill>
                  <a:latin typeface="Calibri"/>
                  <a:ea typeface="微軟正黑體" pitchFamily="34" charset="-120"/>
                </a:rPr>
                <a:t>工作及審查小組」協助處理履</a:t>
              </a:r>
              <a:r>
                <a:rPr kumimoji="0" lang="zh-TW" altLang="en-US" sz="1800" b="1" kern="0" dirty="0">
                  <a:solidFill>
                    <a:prstClr val="white"/>
                  </a:solidFill>
                  <a:latin typeface="Calibri"/>
                  <a:ea typeface="微軟正黑體" pitchFamily="34" charset="-120"/>
                </a:rPr>
                <a:t>約爭議</a:t>
              </a:r>
            </a:p>
          </p:txBody>
        </p:sp>
        <p:sp>
          <p:nvSpPr>
            <p:cNvPr id="30" name="Text Box 26"/>
            <p:cNvSpPr txBox="1">
              <a:spLocks noChangeArrowheads="1"/>
            </p:cNvSpPr>
            <p:nvPr/>
          </p:nvSpPr>
          <p:spPr bwMode="gray">
            <a:xfrm>
              <a:off x="5904879" y="2027014"/>
              <a:ext cx="1852613" cy="641350"/>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向採購申訴審議委員會申請調解</a:t>
              </a:r>
            </a:p>
          </p:txBody>
        </p:sp>
        <p:sp>
          <p:nvSpPr>
            <p:cNvPr id="31" name="Text Box 27"/>
            <p:cNvSpPr txBox="1">
              <a:spLocks noChangeArrowheads="1"/>
            </p:cNvSpPr>
            <p:nvPr/>
          </p:nvSpPr>
          <p:spPr bwMode="gray">
            <a:xfrm>
              <a:off x="6247779" y="3481164"/>
              <a:ext cx="1852613" cy="369332"/>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提起訴訟</a:t>
              </a:r>
            </a:p>
          </p:txBody>
        </p:sp>
        <p:sp>
          <p:nvSpPr>
            <p:cNvPr id="32" name="Text Box 28"/>
            <p:cNvSpPr txBox="1">
              <a:spLocks noChangeArrowheads="1"/>
            </p:cNvSpPr>
            <p:nvPr/>
          </p:nvSpPr>
          <p:spPr bwMode="gray">
            <a:xfrm>
              <a:off x="5836617" y="5003577"/>
              <a:ext cx="1852612" cy="641350"/>
            </a:xfrm>
            <a:prstGeom prst="rect">
              <a:avLst/>
            </a:prstGeom>
            <a:noFill/>
            <a:ln w="9525" algn="ctr">
              <a:noFill/>
              <a:miter lim="800000"/>
              <a:headEnd/>
              <a:tailEnd/>
            </a:ln>
            <a:effectLst>
              <a:prstShdw prst="shdw12">
                <a:srgbClr val="4F81BD">
                  <a:gamma/>
                  <a:shade val="60000"/>
                  <a:invGamma/>
                  <a:alpha val="50000"/>
                </a:srgbClr>
              </a:prstShdw>
            </a:effectLst>
          </p:spPr>
          <p:txBody>
            <a:bodyPr>
              <a:spAutoFit/>
            </a:bodyPr>
            <a:lstStyle/>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其他經雙方</a:t>
              </a:r>
            </a:p>
            <a:p>
              <a:pPr algn="ctr" eaLnBrk="1" fontAlgn="auto" hangingPunct="1">
                <a:spcBef>
                  <a:spcPts val="0"/>
                </a:spcBef>
                <a:spcAft>
                  <a:spcPts val="0"/>
                </a:spcAft>
                <a:defRPr/>
              </a:pPr>
              <a:r>
                <a:rPr kumimoji="0" lang="zh-TW" altLang="en-US" sz="1800" b="1" kern="0">
                  <a:solidFill>
                    <a:prstClr val="white"/>
                  </a:solidFill>
                  <a:latin typeface="Calibri"/>
                  <a:ea typeface="微軟正黑體" pitchFamily="34" charset="-120"/>
                </a:rPr>
                <a:t>合意的方式</a:t>
              </a:r>
            </a:p>
          </p:txBody>
        </p:sp>
      </p:grpSp>
      <p:sp>
        <p:nvSpPr>
          <p:cNvPr id="34" name="文字方塊 33"/>
          <p:cNvSpPr txBox="1"/>
          <p:nvPr/>
        </p:nvSpPr>
        <p:spPr>
          <a:xfrm>
            <a:off x="259509" y="6308378"/>
            <a:ext cx="3647152" cy="369332"/>
          </a:xfrm>
          <a:prstGeom prst="rect">
            <a:avLst/>
          </a:prstGeom>
          <a:noFill/>
        </p:spPr>
        <p:txBody>
          <a:bodyPr wrap="none" rtlCol="0">
            <a:spAutoFit/>
          </a:bodyPr>
          <a:lstStyle/>
          <a:p>
            <a:r>
              <a:rPr lang="zh-TW" altLang="en-US" sz="1800" b="1" smtClean="0">
                <a:solidFill>
                  <a:prstClr val="black"/>
                </a:solidFill>
              </a:rPr>
              <a:t>引自工程會採購專業人員訓練教材</a:t>
            </a:r>
            <a:endParaRPr lang="zh-TW" altLang="en-US" sz="1800" b="1">
              <a:solidFill>
                <a:prstClr val="black"/>
              </a:solidFill>
            </a:endParaRPr>
          </a:p>
        </p:txBody>
      </p:sp>
    </p:spTree>
    <p:extLst>
      <p:ext uri="{BB962C8B-B14F-4D97-AF65-F5344CB8AC3E}">
        <p14:creationId xmlns:p14="http://schemas.microsoft.com/office/powerpoint/2010/main" val="2594751265"/>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200</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935596" y="188640"/>
            <a:ext cx="4428492" cy="7920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000" b="1" smtClean="0">
                <a:solidFill>
                  <a:srgbClr val="100278"/>
                </a:solidFill>
                <a:latin typeface="微軟正黑體" panose="020B0604030504040204" pitchFamily="34" charset="-120"/>
              </a:rPr>
              <a:t>2.1  </a:t>
            </a:r>
            <a:r>
              <a:rPr lang="zh-TW" altLang="en-US" sz="3000" b="1" smtClean="0">
                <a:solidFill>
                  <a:srgbClr val="100278"/>
                </a:solidFill>
                <a:latin typeface="微軟正黑體" panose="020B0604030504040204" pitchFamily="34" charset="-120"/>
              </a:rPr>
              <a:t>政府</a:t>
            </a:r>
            <a:r>
              <a:rPr lang="zh-TW" altLang="en-US" sz="3000" b="1">
                <a:solidFill>
                  <a:srgbClr val="100278"/>
                </a:solidFill>
                <a:latin typeface="微軟正黑體" panose="020B0604030504040204" pitchFamily="34" charset="-120"/>
              </a:rPr>
              <a:t>採購諮詢小組</a:t>
            </a:r>
            <a:endParaRPr lang="zh-TW" altLang="en-US" sz="3000" b="1" dirty="0">
              <a:solidFill>
                <a:srgbClr val="C00000"/>
              </a:solidFill>
              <a:latin typeface="微軟正黑體" panose="020B0604030504040204" pitchFamily="34" charset="-120"/>
            </a:endParaRPr>
          </a:p>
        </p:txBody>
      </p:sp>
      <p:sp>
        <p:nvSpPr>
          <p:cNvPr id="33" name="矩形 32"/>
          <p:cNvSpPr/>
          <p:nvPr/>
        </p:nvSpPr>
        <p:spPr>
          <a:xfrm>
            <a:off x="428596" y="1052736"/>
            <a:ext cx="8358246" cy="2753061"/>
          </a:xfrm>
          <a:prstGeom prst="rect">
            <a:avLst/>
          </a:prstGeom>
        </p:spPr>
        <p:txBody>
          <a:bodyPr wrap="square">
            <a:spAutoFit/>
          </a:bodyPr>
          <a:lstStyle/>
          <a:p>
            <a:pPr marL="625475" indent="-625475" algn="just" eaLnBrk="1" fontAlgn="auto" hangingPunct="1">
              <a:lnSpc>
                <a:spcPct val="95000"/>
              </a:lnSpc>
              <a:spcBef>
                <a:spcPts val="0"/>
              </a:spcBef>
              <a:spcAft>
                <a:spcPts val="0"/>
              </a:spcAft>
              <a:buFont typeface="細明體" pitchFamily="49" charset="-120"/>
              <a:buNone/>
            </a:pPr>
            <a:r>
              <a:rPr kumimoji="0" lang="en-US" altLang="zh-TW" sz="2600" b="1" smtClean="0">
                <a:solidFill>
                  <a:srgbClr val="0000FF"/>
                </a:solidFill>
                <a:latin typeface="Arial" pitchFamily="34" charset="0"/>
                <a:ea typeface="微軟正黑體" pitchFamily="34" charset="-120"/>
              </a:rPr>
              <a:t>(</a:t>
            </a:r>
            <a:r>
              <a:rPr kumimoji="0" lang="zh-TW" altLang="en-US" sz="2600" b="1" smtClean="0">
                <a:solidFill>
                  <a:srgbClr val="0000FF"/>
                </a:solidFill>
                <a:latin typeface="Arial" pitchFamily="34" charset="0"/>
                <a:ea typeface="微軟正黑體" pitchFamily="34" charset="-120"/>
              </a:rPr>
              <a:t>一</a:t>
            </a:r>
            <a:r>
              <a:rPr kumimoji="0" lang="en-US" altLang="zh-TW" sz="2600" b="1" smtClean="0">
                <a:solidFill>
                  <a:srgbClr val="0000FF"/>
                </a:solidFill>
                <a:latin typeface="Arial" pitchFamily="34" charset="0"/>
                <a:ea typeface="微軟正黑體" pitchFamily="34" charset="-120"/>
              </a:rPr>
              <a:t>)</a:t>
            </a:r>
            <a:r>
              <a:rPr kumimoji="0" lang="en-US" altLang="zh-TW" sz="2600" b="1" smtClean="0">
                <a:solidFill>
                  <a:prstClr val="black"/>
                </a:solidFill>
                <a:latin typeface="Arial" pitchFamily="34" charset="0"/>
                <a:ea typeface="微軟正黑體" pitchFamily="34" charset="-120"/>
              </a:rPr>
              <a:t>112</a:t>
            </a:r>
            <a:r>
              <a:rPr kumimoji="0" lang="zh-TW" altLang="en-US" sz="2600" b="1">
                <a:solidFill>
                  <a:prstClr val="black"/>
                </a:solidFill>
                <a:latin typeface="Arial" pitchFamily="34" charset="0"/>
                <a:ea typeface="微軟正黑體" pitchFamily="34" charset="-120"/>
              </a:rPr>
              <a:t>年</a:t>
            </a:r>
            <a:r>
              <a:rPr kumimoji="0" lang="en-US" altLang="zh-TW" sz="2600" b="1">
                <a:solidFill>
                  <a:prstClr val="black"/>
                </a:solidFill>
                <a:latin typeface="Arial" pitchFamily="34" charset="0"/>
                <a:ea typeface="微軟正黑體" pitchFamily="34" charset="-120"/>
              </a:rPr>
              <a:t>08</a:t>
            </a:r>
            <a:r>
              <a:rPr kumimoji="0" lang="zh-TW" altLang="en-US" sz="2600" b="1">
                <a:solidFill>
                  <a:prstClr val="black"/>
                </a:solidFill>
                <a:latin typeface="Arial" pitchFamily="34" charset="0"/>
                <a:ea typeface="微軟正黑體" pitchFamily="34" charset="-120"/>
              </a:rPr>
              <a:t>月</a:t>
            </a:r>
            <a:r>
              <a:rPr kumimoji="0" lang="en-US" altLang="zh-TW" sz="2600" b="1">
                <a:solidFill>
                  <a:prstClr val="black"/>
                </a:solidFill>
                <a:latin typeface="Arial" pitchFamily="34" charset="0"/>
                <a:ea typeface="微軟正黑體" pitchFamily="34" charset="-120"/>
              </a:rPr>
              <a:t>29</a:t>
            </a:r>
            <a:r>
              <a:rPr kumimoji="0" lang="zh-TW" altLang="en-US" sz="2600" b="1" smtClean="0">
                <a:solidFill>
                  <a:prstClr val="black"/>
                </a:solidFill>
                <a:latin typeface="Arial" pitchFamily="34" charset="0"/>
                <a:ea typeface="微軟正黑體" pitchFamily="34" charset="-120"/>
              </a:rPr>
              <a:t>日工程</a:t>
            </a:r>
            <a:r>
              <a:rPr kumimoji="0" lang="zh-TW" altLang="en-US" sz="2600" b="1">
                <a:solidFill>
                  <a:prstClr val="black"/>
                </a:solidFill>
                <a:latin typeface="Arial" pitchFamily="34" charset="0"/>
                <a:ea typeface="微軟正黑體" pitchFamily="34" charset="-120"/>
              </a:rPr>
              <a:t>企字第</a:t>
            </a:r>
            <a:r>
              <a:rPr kumimoji="0" lang="en-US" altLang="zh-TW" sz="2600" b="1">
                <a:solidFill>
                  <a:prstClr val="black"/>
                </a:solidFill>
                <a:latin typeface="Arial" pitchFamily="34" charset="0"/>
                <a:ea typeface="微軟正黑體" pitchFamily="34" charset="-120"/>
              </a:rPr>
              <a:t>1120100453</a:t>
            </a:r>
            <a:r>
              <a:rPr kumimoji="0" lang="zh-TW" altLang="en-US" sz="2600" b="1">
                <a:solidFill>
                  <a:prstClr val="black"/>
                </a:solidFill>
                <a:latin typeface="Arial" pitchFamily="34" charset="0"/>
                <a:ea typeface="微軟正黑體" pitchFamily="34" charset="-120"/>
              </a:rPr>
              <a:t>號函修正「行政院公共工程委員會公共建設諮詢</a:t>
            </a:r>
            <a:r>
              <a:rPr kumimoji="0" lang="zh-TW" altLang="en-US" sz="2600" b="1" smtClean="0">
                <a:solidFill>
                  <a:prstClr val="black"/>
                </a:solidFill>
                <a:latin typeface="Arial" pitchFamily="34" charset="0"/>
                <a:ea typeface="微軟正黑體" pitchFamily="34" charset="-120"/>
              </a:rPr>
              <a:t>小組」名稱為</a:t>
            </a:r>
            <a:r>
              <a:rPr kumimoji="0" lang="zh-TW" altLang="en-US" sz="2600" b="1">
                <a:solidFill>
                  <a:prstClr val="black"/>
                </a:solidFill>
                <a:latin typeface="Arial" pitchFamily="34" charset="0"/>
                <a:ea typeface="微軟正黑體" pitchFamily="34" charset="-120"/>
              </a:rPr>
              <a:t>「行政院公共工程</a:t>
            </a:r>
            <a:r>
              <a:rPr kumimoji="0" lang="zh-TW" altLang="en-US" sz="2600" b="1" smtClean="0">
                <a:solidFill>
                  <a:prstClr val="black"/>
                </a:solidFill>
                <a:latin typeface="Arial" pitchFamily="34" charset="0"/>
                <a:ea typeface="微軟正黑體" pitchFamily="34" charset="-120"/>
              </a:rPr>
              <a:t>委員會政府採購諮詢</a:t>
            </a:r>
            <a:r>
              <a:rPr kumimoji="0" lang="zh-TW" altLang="en-US" sz="2600" b="1">
                <a:solidFill>
                  <a:prstClr val="black"/>
                </a:solidFill>
                <a:latin typeface="Arial" pitchFamily="34" charset="0"/>
                <a:ea typeface="微軟正黑體" pitchFamily="34" charset="-120"/>
              </a:rPr>
              <a:t>小組</a:t>
            </a:r>
            <a:r>
              <a:rPr kumimoji="0" lang="zh-TW" altLang="en-US" sz="2600" b="1" smtClean="0">
                <a:solidFill>
                  <a:prstClr val="black"/>
                </a:solidFill>
                <a:latin typeface="Arial" pitchFamily="34" charset="0"/>
                <a:ea typeface="微軟正黑體" pitchFamily="34" charset="-120"/>
              </a:rPr>
              <a:t>」。</a:t>
            </a:r>
            <a:endParaRPr kumimoji="0" lang="en-US" altLang="zh-TW" sz="2600" b="1" smtClean="0">
              <a:solidFill>
                <a:prstClr val="black"/>
              </a:solidFill>
              <a:latin typeface="Arial" pitchFamily="34" charset="0"/>
              <a:ea typeface="微軟正黑體" pitchFamily="34" charset="-120"/>
            </a:endParaRPr>
          </a:p>
          <a:p>
            <a:pPr algn="just" eaLnBrk="1" fontAlgn="auto" hangingPunct="1">
              <a:lnSpc>
                <a:spcPct val="95000"/>
              </a:lnSpc>
              <a:spcBef>
                <a:spcPts val="0"/>
              </a:spcBef>
              <a:spcAft>
                <a:spcPts val="0"/>
              </a:spcAft>
              <a:buFont typeface="細明體" pitchFamily="49" charset="-120"/>
              <a:buNone/>
            </a:pPr>
            <a:r>
              <a:rPr kumimoji="0" lang="en-US" altLang="zh-TW" sz="2600" b="1" smtClean="0">
                <a:solidFill>
                  <a:srgbClr val="0000FF"/>
                </a:solidFill>
                <a:latin typeface="Arial" pitchFamily="34" charset="0"/>
                <a:ea typeface="微軟正黑體" pitchFamily="34" charset="-120"/>
              </a:rPr>
              <a:t>(</a:t>
            </a:r>
            <a:r>
              <a:rPr kumimoji="0" lang="zh-TW" altLang="en-US" sz="2600" b="1" smtClean="0">
                <a:solidFill>
                  <a:srgbClr val="0000FF"/>
                </a:solidFill>
                <a:latin typeface="Arial" pitchFamily="34" charset="0"/>
                <a:ea typeface="微軟正黑體" pitchFamily="34" charset="-120"/>
              </a:rPr>
              <a:t>二</a:t>
            </a:r>
            <a:r>
              <a:rPr kumimoji="0" lang="en-US" altLang="zh-TW" sz="2600" b="1" smtClean="0">
                <a:solidFill>
                  <a:srgbClr val="0000FF"/>
                </a:solidFill>
                <a:latin typeface="Arial" pitchFamily="34" charset="0"/>
                <a:ea typeface="微軟正黑體" pitchFamily="34" charset="-120"/>
              </a:rPr>
              <a:t>)</a:t>
            </a:r>
            <a:r>
              <a:rPr kumimoji="0" lang="zh-TW" altLang="en-US" sz="2600" b="1" u="sng" dirty="0" smtClean="0">
                <a:solidFill>
                  <a:srgbClr val="006600"/>
                </a:solidFill>
                <a:uFill>
                  <a:solidFill>
                    <a:srgbClr val="800000"/>
                  </a:solidFill>
                </a:uFill>
                <a:latin typeface="Arial" pitchFamily="34" charset="0"/>
                <a:ea typeface="微軟正黑體" pitchFamily="34" charset="-120"/>
              </a:rPr>
              <a:t>政府採購諮詢小組</a:t>
            </a:r>
            <a:r>
              <a:rPr kumimoji="0" lang="zh-TW" altLang="en-US" sz="2600" b="1" dirty="0" smtClean="0">
                <a:solidFill>
                  <a:srgbClr val="0000FF"/>
                </a:solidFill>
                <a:latin typeface="Arial" pitchFamily="34" charset="0"/>
                <a:ea typeface="微軟正黑體" pitchFamily="34" charset="-120"/>
              </a:rPr>
              <a:t>協助解決契約認知歧異</a:t>
            </a:r>
            <a:endParaRPr kumimoji="0" lang="zh-TW" altLang="en-US" sz="2600" b="1" dirty="0">
              <a:solidFill>
                <a:srgbClr val="0000FF"/>
              </a:solidFill>
              <a:latin typeface="Arial" pitchFamily="34" charset="0"/>
              <a:ea typeface="微軟正黑體" pitchFamily="34" charset="-120"/>
            </a:endParaRPr>
          </a:p>
          <a:p>
            <a:pPr lvl="1" indent="-12700" algn="just" eaLnBrk="1" fontAlgn="auto" hangingPunct="1">
              <a:lnSpc>
                <a:spcPct val="95000"/>
              </a:lnSpc>
              <a:spcBef>
                <a:spcPts val="0"/>
              </a:spcBef>
              <a:spcAft>
                <a:spcPts val="0"/>
              </a:spcAft>
              <a:buFont typeface="細明體" pitchFamily="49" charset="-120"/>
              <a:buNone/>
            </a:pPr>
            <a:r>
              <a:rPr kumimoji="0" lang="zh-TW" altLang="en-US" sz="2600" b="1" dirty="0" smtClean="0">
                <a:solidFill>
                  <a:prstClr val="black"/>
                </a:solidFill>
                <a:latin typeface="Arial" pitchFamily="34" charset="0"/>
                <a:ea typeface="微軟正黑體" pitchFamily="34" charset="-120"/>
              </a:rPr>
              <a:t>自</a:t>
            </a:r>
            <a:r>
              <a:rPr kumimoji="0" lang="en-US" altLang="zh-TW" sz="2600" b="1" dirty="0" smtClean="0">
                <a:solidFill>
                  <a:prstClr val="black"/>
                </a:solidFill>
                <a:latin typeface="Arial" pitchFamily="34" charset="0"/>
                <a:ea typeface="微軟正黑體" pitchFamily="34" charset="-120"/>
              </a:rPr>
              <a:t>107</a:t>
            </a:r>
            <a:r>
              <a:rPr kumimoji="0" lang="zh-TW" altLang="en-US" sz="2600" b="1" dirty="0" smtClean="0">
                <a:solidFill>
                  <a:prstClr val="black"/>
                </a:solidFill>
                <a:latin typeface="Arial" pitchFamily="34" charset="0"/>
                <a:ea typeface="微軟正黑體" pitchFamily="34" charset="-120"/>
              </a:rPr>
              <a:t>年開始執行，截至</a:t>
            </a:r>
            <a:r>
              <a:rPr kumimoji="0" lang="en-US" altLang="zh-TW" sz="2600" b="1" dirty="0" smtClean="0">
                <a:solidFill>
                  <a:prstClr val="black"/>
                </a:solidFill>
                <a:latin typeface="Arial" pitchFamily="34" charset="0"/>
                <a:ea typeface="微軟正黑體" pitchFamily="34" charset="-120"/>
              </a:rPr>
              <a:t>112</a:t>
            </a:r>
            <a:r>
              <a:rPr kumimoji="0" lang="zh-TW" altLang="en-US" sz="2600" b="1" dirty="0" smtClean="0">
                <a:solidFill>
                  <a:prstClr val="black"/>
                </a:solidFill>
                <a:latin typeface="Arial" pitchFamily="34" charset="0"/>
                <a:ea typeface="微軟正黑體" pitchFamily="34" charset="-120"/>
              </a:rPr>
              <a:t>年</a:t>
            </a:r>
            <a:r>
              <a:rPr kumimoji="0" lang="en-US" altLang="zh-TW" sz="2600" b="1" dirty="0" smtClean="0">
                <a:solidFill>
                  <a:prstClr val="black"/>
                </a:solidFill>
                <a:latin typeface="Arial" pitchFamily="34" charset="0"/>
                <a:ea typeface="微軟正黑體" pitchFamily="34" charset="-120"/>
              </a:rPr>
              <a:t>12</a:t>
            </a:r>
            <a:r>
              <a:rPr kumimoji="0" lang="zh-TW" altLang="en-US" sz="2600" b="1" dirty="0" smtClean="0">
                <a:solidFill>
                  <a:prstClr val="black"/>
                </a:solidFill>
                <a:latin typeface="Arial" pitchFamily="34" charset="0"/>
                <a:ea typeface="微軟正黑體" pitchFamily="34" charset="-120"/>
              </a:rPr>
              <a:t>月底，計處理</a:t>
            </a:r>
            <a:r>
              <a:rPr kumimoji="0" lang="en-US" altLang="zh-TW" sz="2600" b="1" dirty="0" smtClean="0">
                <a:solidFill>
                  <a:prstClr val="black"/>
                </a:solidFill>
                <a:latin typeface="Arial" pitchFamily="34" charset="0"/>
                <a:ea typeface="微軟正黑體" pitchFamily="34" charset="-120"/>
              </a:rPr>
              <a:t>112</a:t>
            </a:r>
            <a:r>
              <a:rPr kumimoji="0" lang="zh-TW" altLang="en-US" sz="2600" b="1" dirty="0" smtClean="0">
                <a:solidFill>
                  <a:prstClr val="black"/>
                </a:solidFill>
                <a:latin typeface="Arial" pitchFamily="34" charset="0"/>
                <a:ea typeface="微軟正黑體" pitchFamily="34" charset="-120"/>
              </a:rPr>
              <a:t>場會議，採納本會建議者約</a:t>
            </a:r>
            <a:r>
              <a:rPr kumimoji="0" lang="en-US" altLang="zh-TW" sz="2600" b="1" dirty="0" smtClean="0">
                <a:solidFill>
                  <a:prstClr val="black"/>
                </a:solidFill>
                <a:latin typeface="Arial" pitchFamily="34" charset="0"/>
                <a:ea typeface="微軟正黑體" pitchFamily="34" charset="-120"/>
              </a:rPr>
              <a:t>73</a:t>
            </a:r>
            <a:r>
              <a:rPr kumimoji="0" lang="zh-TW" altLang="en-US" sz="2600" b="1" dirty="0" smtClean="0">
                <a:solidFill>
                  <a:prstClr val="black"/>
                </a:solidFill>
                <a:latin typeface="Arial" pitchFamily="34" charset="0"/>
                <a:ea typeface="微軟正黑體" pitchFamily="34" charset="-120"/>
              </a:rPr>
              <a:t>％，有助即時化解機關與廠商間關於契約條款之認知</a:t>
            </a:r>
            <a:r>
              <a:rPr kumimoji="0" lang="zh-TW" altLang="en-US" sz="2600" b="1" smtClean="0">
                <a:solidFill>
                  <a:prstClr val="black"/>
                </a:solidFill>
                <a:latin typeface="Arial" pitchFamily="34" charset="0"/>
                <a:ea typeface="微軟正黑體" pitchFamily="34" charset="-120"/>
              </a:rPr>
              <a:t>歧異。</a:t>
            </a:r>
            <a:endParaRPr kumimoji="0" lang="zh-TW" altLang="en-US" sz="2600" b="1" dirty="0">
              <a:solidFill>
                <a:srgbClr val="0000FF"/>
              </a:solidFill>
              <a:latin typeface="Arial" pitchFamily="34" charset="0"/>
              <a:ea typeface="微軟正黑體" pitchFamily="34" charset="-120"/>
            </a:endParaRPr>
          </a:p>
        </p:txBody>
      </p:sp>
    </p:spTree>
    <p:extLst>
      <p:ext uri="{BB962C8B-B14F-4D97-AF65-F5344CB8AC3E}">
        <p14:creationId xmlns:p14="http://schemas.microsoft.com/office/powerpoint/2010/main" val="280811591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201</a:t>
            </a:fld>
            <a:endParaRPr lang="en-US" altLang="zh-TW" sz="1400">
              <a:solidFill>
                <a:srgbClr val="AD1F1F"/>
              </a:solidFill>
              <a:latin typeface="Times New Roman" panose="02020603050405020304" pitchFamily="18" charset="0"/>
            </a:endParaRPr>
          </a:p>
        </p:txBody>
      </p:sp>
      <p:pic>
        <p:nvPicPr>
          <p:cNvPr id="4" name="圖片 3"/>
          <p:cNvPicPr>
            <a:picLocks noChangeAspect="1"/>
          </p:cNvPicPr>
          <p:nvPr/>
        </p:nvPicPr>
        <p:blipFill>
          <a:blip r:embed="rId3"/>
          <a:stretch>
            <a:fillRect/>
          </a:stretch>
        </p:blipFill>
        <p:spPr>
          <a:xfrm>
            <a:off x="2195512" y="44624"/>
            <a:ext cx="4752975" cy="6696744"/>
          </a:xfrm>
          <a:prstGeom prst="rect">
            <a:avLst/>
          </a:prstGeom>
          <a:ln>
            <a:solidFill>
              <a:srgbClr val="800000"/>
            </a:solidFill>
          </a:ln>
        </p:spPr>
      </p:pic>
    </p:spTree>
    <p:extLst>
      <p:ext uri="{BB962C8B-B14F-4D97-AF65-F5344CB8AC3E}">
        <p14:creationId xmlns:p14="http://schemas.microsoft.com/office/powerpoint/2010/main" val="3277653866"/>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a:xfrm>
            <a:off x="1259507" y="103173"/>
            <a:ext cx="5040686" cy="716658"/>
          </a:xfrm>
        </p:spPr>
        <p:txBody>
          <a:bodyPr/>
          <a:lstStyle/>
          <a:p>
            <a:r>
              <a:rPr lang="zh-TW" altLang="en-US" b="1">
                <a:solidFill>
                  <a:srgbClr val="0000FF"/>
                </a:solidFill>
                <a:latin typeface="微軟正黑體" panose="020B0604030504040204" pitchFamily="34" charset="-120"/>
                <a:ea typeface="微軟正黑體" panose="020B0604030504040204" pitchFamily="34" charset="-120"/>
              </a:rPr>
              <a:t>工欲善其事 必先利其器</a:t>
            </a:r>
          </a:p>
        </p:txBody>
      </p:sp>
      <p:sp>
        <p:nvSpPr>
          <p:cNvPr id="8" name="投影片編號版面配置區 5"/>
          <p:cNvSpPr>
            <a:spLocks noGrp="1"/>
          </p:cNvSpPr>
          <p:nvPr>
            <p:ph type="sldNum" sz="quarter" idx="12"/>
          </p:nvPr>
        </p:nvSpPr>
        <p:spPr>
          <a:xfrm>
            <a:off x="179512" y="787783"/>
            <a:ext cx="916694" cy="264953"/>
          </a:xfrm>
        </p:spPr>
        <p:txBody>
          <a:bodyPr/>
          <a:lstStyle/>
          <a:p>
            <a:fld id="{3B58FE03-8809-463E-B9FD-77CF1DE0717D}" type="slidenum">
              <a:rPr lang="en-US" altLang="zh-TW"/>
              <a:pPr/>
              <a:t>202</a:t>
            </a:fld>
            <a:endParaRPr lang="en-US" altLang="zh-TW"/>
          </a:p>
        </p:txBody>
      </p:sp>
      <p:sp>
        <p:nvSpPr>
          <p:cNvPr id="686085" name="Rectangle 5"/>
          <p:cNvSpPr>
            <a:spLocks noChangeArrowheads="1"/>
          </p:cNvSpPr>
          <p:nvPr/>
        </p:nvSpPr>
        <p:spPr bwMode="auto">
          <a:xfrm>
            <a:off x="6156176" y="276836"/>
            <a:ext cx="27873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zh-TW" sz="2000" b="1">
                <a:solidFill>
                  <a:prstClr val="black"/>
                </a:solidFill>
                <a:cs typeface="Times New Roman" panose="02020603050405020304" pitchFamily="18" charset="0"/>
                <a:hlinkClick r:id="rId2"/>
              </a:rPr>
              <a:t>http://www.pcc.gov.tw</a:t>
            </a:r>
            <a:r>
              <a:rPr lang="en-US" altLang="zh-TW" sz="2000" b="1" smtClean="0">
                <a:solidFill>
                  <a:prstClr val="black"/>
                </a:solidFill>
                <a:cs typeface="Times New Roman" panose="02020603050405020304" pitchFamily="18" charset="0"/>
                <a:hlinkClick r:id="rId2"/>
              </a:rPr>
              <a:t>/</a:t>
            </a:r>
            <a:endParaRPr lang="en-US" altLang="zh-TW" sz="2000" b="1">
              <a:solidFill>
                <a:prstClr val="black"/>
              </a:solidFill>
              <a:cs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1475655" y="764704"/>
            <a:ext cx="7467847" cy="5904656"/>
          </a:xfrm>
          <a:prstGeom prst="rect">
            <a:avLst/>
          </a:prstGeom>
          <a:ln>
            <a:solidFill>
              <a:srgbClr val="800000"/>
            </a:solidFill>
          </a:ln>
        </p:spPr>
      </p:pic>
      <p:sp>
        <p:nvSpPr>
          <p:cNvPr id="6" name="橢圓 5"/>
          <p:cNvSpPr/>
          <p:nvPr/>
        </p:nvSpPr>
        <p:spPr>
          <a:xfrm>
            <a:off x="5220072" y="4653136"/>
            <a:ext cx="1152128" cy="50405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1738958217"/>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7107" name="Picture 3" descr="ScreenHunter_12 S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08720"/>
            <a:ext cx="8064896" cy="5544616"/>
          </a:xfrm>
          <a:prstGeom prst="rect">
            <a:avLst/>
          </a:prstGeom>
          <a:noFill/>
          <a:ln w="28575">
            <a:solidFill>
              <a:srgbClr val="800000"/>
            </a:solidFill>
          </a:ln>
          <a:extLst>
            <a:ext uri="{909E8E84-426E-40DD-AFC4-6F175D3DCCD1}">
              <a14:hiddenFill xmlns:a14="http://schemas.microsoft.com/office/drawing/2010/main">
                <a:solidFill>
                  <a:srgbClr val="FFFFFF"/>
                </a:solidFill>
              </a14:hiddenFill>
            </a:ext>
          </a:extLst>
        </p:spPr>
      </p:pic>
      <p:sp>
        <p:nvSpPr>
          <p:cNvPr id="8" name="投影片編號版面配置區 3"/>
          <p:cNvSpPr>
            <a:spLocks noGrp="1"/>
          </p:cNvSpPr>
          <p:nvPr>
            <p:ph type="sldNum" sz="quarter" idx="12"/>
          </p:nvPr>
        </p:nvSpPr>
        <p:spPr>
          <a:xfrm>
            <a:off x="107504" y="836712"/>
            <a:ext cx="720080" cy="316196"/>
          </a:xfrm>
        </p:spPr>
        <p:txBody>
          <a:bodyPr/>
          <a:lstStyle/>
          <a:p>
            <a:fld id="{7E4A4A1A-0EF5-4B3B-B093-E881583188E8}" type="slidenum">
              <a:rPr lang="en-US" altLang="zh-TW"/>
              <a:pPr/>
              <a:t>203</a:t>
            </a:fld>
            <a:endParaRPr lang="en-US" altLang="zh-TW"/>
          </a:p>
        </p:txBody>
      </p:sp>
      <p:sp>
        <p:nvSpPr>
          <p:cNvPr id="687106" name="Rectangle 2"/>
          <p:cNvSpPr>
            <a:spLocks noGrp="1" noChangeArrowheads="1"/>
          </p:cNvSpPr>
          <p:nvPr>
            <p:ph type="title" idx="4294967295"/>
          </p:nvPr>
        </p:nvSpPr>
        <p:spPr>
          <a:xfrm>
            <a:off x="827585" y="129239"/>
            <a:ext cx="5040560" cy="694407"/>
          </a:xfrm>
        </p:spPr>
        <p:txBody>
          <a:bodyPr/>
          <a:lstStyle/>
          <a:p>
            <a:r>
              <a:rPr lang="zh-TW" altLang="en-US" b="1">
                <a:solidFill>
                  <a:srgbClr val="0000FF"/>
                </a:solidFill>
                <a:latin typeface="微軟正黑體" panose="020B0604030504040204" pitchFamily="34" charset="-120"/>
                <a:ea typeface="微軟正黑體" panose="020B0604030504040204" pitchFamily="34" charset="-120"/>
              </a:rPr>
              <a:t>工欲善其事 必先利其器</a:t>
            </a:r>
          </a:p>
        </p:txBody>
      </p:sp>
      <p:sp>
        <p:nvSpPr>
          <p:cNvPr id="687108" name="Rectangle 4"/>
          <p:cNvSpPr>
            <a:spLocks noChangeArrowheads="1"/>
          </p:cNvSpPr>
          <p:nvPr/>
        </p:nvSpPr>
        <p:spPr bwMode="auto">
          <a:xfrm>
            <a:off x="5652120" y="316114"/>
            <a:ext cx="35047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TW" sz="2000" b="1" smtClean="0">
                <a:solidFill>
                  <a:prstClr val="black"/>
                </a:solidFill>
                <a:cs typeface="Times New Roman" panose="02020603050405020304" pitchFamily="18" charset="0"/>
              </a:rPr>
              <a:t>https</a:t>
            </a:r>
            <a:r>
              <a:rPr lang="en-US" altLang="zh-TW" sz="2000" b="1">
                <a:solidFill>
                  <a:prstClr val="black"/>
                </a:solidFill>
                <a:cs typeface="Times New Roman" panose="02020603050405020304" pitchFamily="18" charset="0"/>
              </a:rPr>
              <a:t>://fjudkm.judicial.gov.tw/</a:t>
            </a:r>
          </a:p>
        </p:txBody>
      </p:sp>
      <p:sp>
        <p:nvSpPr>
          <p:cNvPr id="2" name="橢圓 1"/>
          <p:cNvSpPr/>
          <p:nvPr/>
        </p:nvSpPr>
        <p:spPr>
          <a:xfrm>
            <a:off x="1907704" y="3645024"/>
            <a:ext cx="1584176" cy="36004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altLang="zh-TW" sz="1800" smtClean="0">
                <a:solidFill>
                  <a:prstClr val="white"/>
                </a:solidFill>
              </a:rPr>
              <a:t>+</a:t>
            </a:r>
            <a:endParaRPr lang="zh-TW" altLang="en-US" sz="1800">
              <a:solidFill>
                <a:prstClr val="white"/>
              </a:solidFill>
            </a:endParaRPr>
          </a:p>
        </p:txBody>
      </p:sp>
      <p:sp>
        <p:nvSpPr>
          <p:cNvPr id="7" name="橢圓 6"/>
          <p:cNvSpPr/>
          <p:nvPr/>
        </p:nvSpPr>
        <p:spPr>
          <a:xfrm>
            <a:off x="3851920" y="3212976"/>
            <a:ext cx="1296144" cy="21602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n-US" altLang="zh-TW" sz="1800" smtClean="0">
                <a:solidFill>
                  <a:prstClr val="white"/>
                </a:solidFill>
              </a:rPr>
              <a:t>+</a:t>
            </a:r>
            <a:endParaRPr lang="zh-TW" altLang="en-US" sz="1800">
              <a:solidFill>
                <a:prstClr val="white"/>
              </a:solidFill>
            </a:endParaRPr>
          </a:p>
        </p:txBody>
      </p:sp>
    </p:spTree>
    <p:extLst>
      <p:ext uri="{BB962C8B-B14F-4D97-AF65-F5344CB8AC3E}">
        <p14:creationId xmlns:p14="http://schemas.microsoft.com/office/powerpoint/2010/main" val="4229831315"/>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投影片編號版面配置區 3"/>
          <p:cNvSpPr>
            <a:spLocks noGrp="1"/>
          </p:cNvSpPr>
          <p:nvPr>
            <p:ph type="sldNum" sz="quarter" idx="12"/>
          </p:nvPr>
        </p:nvSpPr>
        <p:spPr>
          <a:xfrm>
            <a:off x="107504" y="836712"/>
            <a:ext cx="720080" cy="316196"/>
          </a:xfrm>
        </p:spPr>
        <p:txBody>
          <a:bodyPr/>
          <a:lstStyle/>
          <a:p>
            <a:fld id="{7E4A4A1A-0EF5-4B3B-B093-E881583188E8}" type="slidenum">
              <a:rPr lang="en-US" altLang="zh-TW"/>
              <a:pPr/>
              <a:t>204</a:t>
            </a:fld>
            <a:endParaRPr lang="en-US" altLang="zh-TW"/>
          </a:p>
        </p:txBody>
      </p:sp>
      <p:pic>
        <p:nvPicPr>
          <p:cNvPr id="3" name="圖片 2"/>
          <p:cNvPicPr>
            <a:picLocks noChangeAspect="1"/>
          </p:cNvPicPr>
          <p:nvPr/>
        </p:nvPicPr>
        <p:blipFill>
          <a:blip r:embed="rId2"/>
          <a:stretch>
            <a:fillRect/>
          </a:stretch>
        </p:blipFill>
        <p:spPr>
          <a:xfrm>
            <a:off x="3347864" y="0"/>
            <a:ext cx="5616624" cy="6813376"/>
          </a:xfrm>
          <a:prstGeom prst="rect">
            <a:avLst/>
          </a:prstGeom>
          <a:ln>
            <a:solidFill>
              <a:srgbClr val="0000FF"/>
            </a:solidFill>
          </a:ln>
        </p:spPr>
      </p:pic>
      <p:sp>
        <p:nvSpPr>
          <p:cNvPr id="9" name="Rectangle 4"/>
          <p:cNvSpPr>
            <a:spLocks noChangeArrowheads="1"/>
          </p:cNvSpPr>
          <p:nvPr/>
        </p:nvSpPr>
        <p:spPr bwMode="auto">
          <a:xfrm>
            <a:off x="1331640" y="1556792"/>
            <a:ext cx="187220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zh-TW" altLang="en-US" sz="2000" b="1" smtClean="0">
                <a:solidFill>
                  <a:prstClr val="black"/>
                </a:solidFill>
                <a:cs typeface="Times New Roman" panose="02020603050405020304" pitchFamily="18" charset="0"/>
              </a:rPr>
              <a:t>網址：</a:t>
            </a:r>
            <a:endParaRPr lang="en-US" altLang="zh-TW" sz="2000" b="1" smtClean="0">
              <a:solidFill>
                <a:prstClr val="black"/>
              </a:solidFill>
              <a:cs typeface="Times New Roman" panose="02020603050405020304" pitchFamily="18" charset="0"/>
            </a:endParaRPr>
          </a:p>
          <a:p>
            <a:pPr eaLnBrk="1" hangingPunct="1"/>
            <a:r>
              <a:rPr lang="en-US" altLang="zh-TW" sz="2000" b="1" smtClean="0">
                <a:solidFill>
                  <a:prstClr val="black"/>
                </a:solidFill>
                <a:cs typeface="Times New Roman" panose="02020603050405020304" pitchFamily="18" charset="0"/>
              </a:rPr>
              <a:t>https</a:t>
            </a:r>
            <a:r>
              <a:rPr lang="en-US" altLang="zh-TW" sz="2000" b="1">
                <a:solidFill>
                  <a:prstClr val="black"/>
                </a:solidFill>
                <a:cs typeface="Times New Roman" panose="02020603050405020304" pitchFamily="18" charset="0"/>
              </a:rPr>
              <a:t>://fjudkm.judicial.gov.tw/</a:t>
            </a:r>
          </a:p>
        </p:txBody>
      </p:sp>
      <p:sp>
        <p:nvSpPr>
          <p:cNvPr id="4" name="矩形 3"/>
          <p:cNvSpPr/>
          <p:nvPr/>
        </p:nvSpPr>
        <p:spPr>
          <a:xfrm>
            <a:off x="3563888" y="1772816"/>
            <a:ext cx="2160240" cy="4752528"/>
          </a:xfrm>
          <a:prstGeom prst="rect">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zh-TW" altLang="en-US" sz="1800">
              <a:solidFill>
                <a:prstClr val="black"/>
              </a:solidFill>
            </a:endParaRPr>
          </a:p>
        </p:txBody>
      </p:sp>
      <p:sp>
        <p:nvSpPr>
          <p:cNvPr id="10" name="矩形 9"/>
          <p:cNvSpPr/>
          <p:nvPr/>
        </p:nvSpPr>
        <p:spPr>
          <a:xfrm>
            <a:off x="6444208" y="1052736"/>
            <a:ext cx="2304256" cy="4752528"/>
          </a:xfrm>
          <a:prstGeom prst="rect">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zh-TW" altLang="en-US" sz="1800">
              <a:solidFill>
                <a:prstClr val="black"/>
              </a:solidFill>
            </a:endParaRPr>
          </a:p>
        </p:txBody>
      </p:sp>
    </p:spTree>
    <p:extLst>
      <p:ext uri="{BB962C8B-B14F-4D97-AF65-F5344CB8AC3E}">
        <p14:creationId xmlns:p14="http://schemas.microsoft.com/office/powerpoint/2010/main" val="3448159347"/>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205</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3419872" y="44624"/>
            <a:ext cx="5544616"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altLang="zh-TW" sz="2600" b="1" smtClean="0">
                <a:solidFill>
                  <a:srgbClr val="100278"/>
                </a:solidFill>
                <a:latin typeface="微軟正黑體" panose="020B0604030504040204" pitchFamily="34" charset="-120"/>
              </a:rPr>
              <a:t>2.2 </a:t>
            </a:r>
            <a:r>
              <a:rPr lang="zh-TW" altLang="en-US" sz="2600" b="1" smtClean="0">
                <a:solidFill>
                  <a:srgbClr val="100278"/>
                </a:solidFill>
                <a:latin typeface="微軟正黑體" panose="020B0604030504040204" pitchFamily="34" charset="-120"/>
              </a:rPr>
              <a:t>契約</a:t>
            </a:r>
            <a:r>
              <a:rPr lang="zh-TW" altLang="en-US" sz="2600" b="1">
                <a:solidFill>
                  <a:srgbClr val="100278"/>
                </a:solidFill>
                <a:latin typeface="微軟正黑體" panose="020B0604030504040204" pitchFamily="34" charset="-120"/>
              </a:rPr>
              <a:t>所</a:t>
            </a:r>
            <a:r>
              <a:rPr lang="zh-TW" altLang="en-US" sz="2600" b="1" smtClean="0">
                <a:solidFill>
                  <a:srgbClr val="100278"/>
                </a:solidFill>
                <a:latin typeface="微軟正黑體" panose="020B0604030504040204" pitchFamily="34" charset="-120"/>
              </a:rPr>
              <a:t>含文件內容不一致之處置</a:t>
            </a:r>
            <a:endParaRPr lang="zh-TW" altLang="en-US" sz="2600" b="1" dirty="0">
              <a:solidFill>
                <a:srgbClr val="C00000"/>
              </a:solidFill>
              <a:latin typeface="微軟正黑體" panose="020B0604030504040204" pitchFamily="34" charset="-120"/>
            </a:endParaRPr>
          </a:p>
        </p:txBody>
      </p:sp>
      <p:sp>
        <p:nvSpPr>
          <p:cNvPr id="33" name="矩形 32"/>
          <p:cNvSpPr/>
          <p:nvPr/>
        </p:nvSpPr>
        <p:spPr>
          <a:xfrm>
            <a:off x="251520" y="548680"/>
            <a:ext cx="8535322" cy="6407908"/>
          </a:xfrm>
          <a:prstGeom prst="rect">
            <a:avLst/>
          </a:prstGeom>
        </p:spPr>
        <p:txBody>
          <a:bodyPr wrap="square">
            <a:spAutoFit/>
          </a:bodyPr>
          <a:lstStyle/>
          <a:p>
            <a:pPr marL="625475" indent="-625475" algn="just" eaLnBrk="1" fontAlgn="auto" hangingPunct="1">
              <a:lnSpc>
                <a:spcPct val="95000"/>
              </a:lnSpc>
              <a:spcBef>
                <a:spcPts val="0"/>
              </a:spcBef>
              <a:spcAft>
                <a:spcPts val="0"/>
              </a:spcAft>
              <a:buFont typeface="細明體" pitchFamily="49" charset="-120"/>
              <a:buNone/>
            </a:pPr>
            <a:r>
              <a:rPr kumimoji="0" lang="zh-TW" altLang="en-US" b="1" smtClean="0">
                <a:solidFill>
                  <a:prstClr val="black"/>
                </a:solidFill>
                <a:latin typeface="Arial" pitchFamily="34" charset="0"/>
                <a:ea typeface="微軟正黑體" pitchFamily="34" charset="-120"/>
              </a:rPr>
              <a:t>工程契約第</a:t>
            </a:r>
            <a:r>
              <a:rPr kumimoji="0" lang="en-US" altLang="zh-TW" b="1" smtClean="0">
                <a:solidFill>
                  <a:prstClr val="black"/>
                </a:solidFill>
                <a:latin typeface="Arial" pitchFamily="34" charset="0"/>
                <a:ea typeface="微軟正黑體" pitchFamily="34" charset="-120"/>
              </a:rPr>
              <a:t>1</a:t>
            </a:r>
            <a:r>
              <a:rPr kumimoji="0" lang="zh-TW" altLang="en-US" b="1" smtClean="0">
                <a:solidFill>
                  <a:prstClr val="black"/>
                </a:solidFill>
                <a:latin typeface="Arial" pitchFamily="34" charset="0"/>
                <a:ea typeface="微軟正黑體" pitchFamily="34" charset="-120"/>
              </a:rPr>
              <a:t>條第</a:t>
            </a:r>
            <a:r>
              <a:rPr kumimoji="0" lang="en-US" altLang="zh-TW" b="1" smtClean="0">
                <a:solidFill>
                  <a:prstClr val="black"/>
                </a:solidFill>
                <a:latin typeface="Arial" pitchFamily="34" charset="0"/>
                <a:ea typeface="微軟正黑體" pitchFamily="34" charset="-120"/>
              </a:rPr>
              <a:t>3</a:t>
            </a:r>
            <a:r>
              <a:rPr kumimoji="0" lang="zh-TW" altLang="en-US" b="1" smtClean="0">
                <a:solidFill>
                  <a:prstClr val="black"/>
                </a:solidFill>
                <a:latin typeface="Arial" pitchFamily="34" charset="0"/>
                <a:ea typeface="微軟正黑體" pitchFamily="34" charset="-120"/>
              </a:rPr>
              <a:t>款</a:t>
            </a:r>
            <a:endParaRPr kumimoji="0" lang="en-US" altLang="zh-TW" b="1" smtClean="0">
              <a:solidFill>
                <a:prstClr val="black"/>
              </a:solidFill>
              <a:latin typeface="Arial" pitchFamily="34" charset="0"/>
              <a:ea typeface="微軟正黑體" pitchFamily="34" charset="-120"/>
            </a:endParaRP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1.</a:t>
            </a:r>
            <a:r>
              <a:rPr kumimoji="0" lang="zh-TW" altLang="en-US" b="1">
                <a:solidFill>
                  <a:srgbClr val="0000FF"/>
                </a:solidFill>
                <a:latin typeface="Arial" pitchFamily="34" charset="0"/>
                <a:ea typeface="微軟正黑體" pitchFamily="34" charset="-120"/>
              </a:rPr>
              <a:t>招標文件內之投標須知及契約條款優於招標文件內之其他文件所附記之條款。但附記之條款有特別聲明者，不在此限。</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2.</a:t>
            </a:r>
            <a:r>
              <a:rPr kumimoji="0" lang="zh-TW" altLang="en-US" b="1">
                <a:solidFill>
                  <a:srgbClr val="0000FF"/>
                </a:solidFill>
                <a:latin typeface="Arial" pitchFamily="34" charset="0"/>
                <a:ea typeface="微軟正黑體" pitchFamily="34" charset="-120"/>
              </a:rPr>
              <a:t>招標文件之內容優於投標文件之內容。但投標文件之內容經機關審定優於招標文件之內容者，不在此限。招標文件如允許廠商於投標文件內特別聲明，並經機關於審標時接受者，以投標文件之內容為準。</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3.</a:t>
            </a:r>
            <a:r>
              <a:rPr kumimoji="0" lang="zh-TW" altLang="en-US" b="1">
                <a:solidFill>
                  <a:srgbClr val="0000FF"/>
                </a:solidFill>
                <a:latin typeface="Arial" pitchFamily="34" charset="0"/>
                <a:ea typeface="微軟正黑體" pitchFamily="34" charset="-120"/>
              </a:rPr>
              <a:t>文件經機關審定之日期較新者優於審定日期較舊者。</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4.</a:t>
            </a:r>
            <a:r>
              <a:rPr kumimoji="0" lang="zh-TW" altLang="en-US" b="1">
                <a:solidFill>
                  <a:srgbClr val="0000FF"/>
                </a:solidFill>
                <a:latin typeface="Arial" pitchFamily="34" charset="0"/>
                <a:ea typeface="微軟正黑體" pitchFamily="34" charset="-120"/>
              </a:rPr>
              <a:t>大比例尺圖者優於小比例尺圖者。</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5.</a:t>
            </a:r>
            <a:r>
              <a:rPr kumimoji="0" lang="zh-TW" altLang="en-US" b="1">
                <a:solidFill>
                  <a:srgbClr val="0000FF"/>
                </a:solidFill>
                <a:latin typeface="Arial" pitchFamily="34" charset="0"/>
                <a:ea typeface="微軟正黑體" pitchFamily="34" charset="-120"/>
              </a:rPr>
              <a:t>施工補充說明書優於施工規範。</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6.</a:t>
            </a:r>
            <a:r>
              <a:rPr kumimoji="0" lang="zh-TW" altLang="en-US" b="1">
                <a:solidFill>
                  <a:srgbClr val="0000FF"/>
                </a:solidFill>
                <a:latin typeface="Arial" pitchFamily="34" charset="0"/>
                <a:ea typeface="微軟正黑體" pitchFamily="34" charset="-120"/>
              </a:rPr>
              <a:t>決標紀錄之內容優於開標或議價紀錄之內容。</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7.</a:t>
            </a:r>
            <a:r>
              <a:rPr kumimoji="0" lang="zh-TW" altLang="en-US" b="1">
                <a:solidFill>
                  <a:srgbClr val="0000FF"/>
                </a:solidFill>
                <a:latin typeface="Arial" pitchFamily="34" charset="0"/>
                <a:ea typeface="微軟正黑體" pitchFamily="34" charset="-120"/>
              </a:rPr>
              <a:t>同一優先順位之文件，其內容有不一致之處，屬機關文件者，以對廠商有利者為準；屬廠商文件者，以對機關有利者為準。</a:t>
            </a:r>
          </a:p>
          <a:p>
            <a:pPr marL="266700" indent="-266700" algn="just" eaLnBrk="1" fontAlgn="auto" hangingPunct="1">
              <a:lnSpc>
                <a:spcPct val="95000"/>
              </a:lnSpc>
              <a:spcBef>
                <a:spcPts val="0"/>
              </a:spcBef>
              <a:spcAft>
                <a:spcPts val="0"/>
              </a:spcAft>
              <a:buFont typeface="細明體" pitchFamily="49" charset="-120"/>
              <a:buNone/>
            </a:pPr>
            <a:r>
              <a:rPr kumimoji="0" lang="en-US" altLang="zh-TW" b="1">
                <a:solidFill>
                  <a:srgbClr val="0000FF"/>
                </a:solidFill>
                <a:latin typeface="Arial" pitchFamily="34" charset="0"/>
                <a:ea typeface="微軟正黑體" pitchFamily="34" charset="-120"/>
              </a:rPr>
              <a:t>8.</a:t>
            </a:r>
            <a:r>
              <a:rPr kumimoji="0" lang="zh-TW" altLang="en-US" b="1">
                <a:solidFill>
                  <a:srgbClr val="0000FF"/>
                </a:solidFill>
                <a:latin typeface="Arial" pitchFamily="34" charset="0"/>
                <a:ea typeface="微軟正黑體" pitchFamily="34" charset="-120"/>
              </a:rPr>
              <a:t>招標文件內之標價清單，其品項名稱、規格、數量，優於招標文件內其他文件之內容</a:t>
            </a:r>
            <a:r>
              <a:rPr kumimoji="0" lang="zh-TW" altLang="en-US" b="1" smtClean="0">
                <a:solidFill>
                  <a:srgbClr val="0000FF"/>
                </a:solidFill>
                <a:latin typeface="Arial" pitchFamily="34" charset="0"/>
                <a:ea typeface="微軟正黑體" pitchFamily="34" charset="-120"/>
              </a:rPr>
              <a:t>。</a:t>
            </a:r>
            <a:endParaRPr kumimoji="0" lang="en-US" altLang="zh-TW" b="1" smtClean="0">
              <a:solidFill>
                <a:srgbClr val="0000FF"/>
              </a:solidFill>
              <a:latin typeface="Arial" pitchFamily="34" charset="0"/>
              <a:ea typeface="微軟正黑體" pitchFamily="34" charset="-120"/>
            </a:endParaRPr>
          </a:p>
          <a:p>
            <a:pPr marL="266700" indent="-266700" algn="just" eaLnBrk="1" fontAlgn="auto" hangingPunct="1">
              <a:lnSpc>
                <a:spcPct val="95000"/>
              </a:lnSpc>
              <a:spcBef>
                <a:spcPts val="0"/>
              </a:spcBef>
              <a:spcAft>
                <a:spcPts val="0"/>
              </a:spcAft>
              <a:buFont typeface="細明體" pitchFamily="49" charset="-120"/>
              <a:buNone/>
            </a:pPr>
            <a:r>
              <a:rPr kumimoji="0" lang="zh-TW" altLang="en-US" b="1">
                <a:solidFill>
                  <a:prstClr val="black"/>
                </a:solidFill>
                <a:latin typeface="Arial" pitchFamily="34" charset="0"/>
                <a:ea typeface="微軟正黑體" pitchFamily="34" charset="-120"/>
              </a:rPr>
              <a:t>工程契約第</a:t>
            </a:r>
            <a:r>
              <a:rPr kumimoji="0" lang="en-US" altLang="zh-TW" b="1">
                <a:solidFill>
                  <a:prstClr val="black"/>
                </a:solidFill>
                <a:latin typeface="Arial" pitchFamily="34" charset="0"/>
                <a:ea typeface="微軟正黑體" pitchFamily="34" charset="-120"/>
              </a:rPr>
              <a:t>1</a:t>
            </a:r>
            <a:r>
              <a:rPr kumimoji="0" lang="zh-TW" altLang="en-US" b="1">
                <a:solidFill>
                  <a:prstClr val="black"/>
                </a:solidFill>
                <a:latin typeface="Arial" pitchFamily="34" charset="0"/>
                <a:ea typeface="微軟正黑體" pitchFamily="34" charset="-120"/>
              </a:rPr>
              <a:t>條</a:t>
            </a:r>
            <a:r>
              <a:rPr kumimoji="0" lang="zh-TW" altLang="en-US" b="1" smtClean="0">
                <a:solidFill>
                  <a:prstClr val="black"/>
                </a:solidFill>
                <a:latin typeface="Arial" pitchFamily="34" charset="0"/>
                <a:ea typeface="微軟正黑體" pitchFamily="34" charset="-120"/>
              </a:rPr>
              <a:t>第</a:t>
            </a:r>
            <a:r>
              <a:rPr kumimoji="0" lang="en-US" altLang="zh-TW" b="1" smtClean="0">
                <a:solidFill>
                  <a:prstClr val="black"/>
                </a:solidFill>
                <a:latin typeface="Arial" pitchFamily="34" charset="0"/>
                <a:ea typeface="微軟正黑體" pitchFamily="34" charset="-120"/>
              </a:rPr>
              <a:t>4</a:t>
            </a:r>
            <a:r>
              <a:rPr kumimoji="0" lang="zh-TW" altLang="en-US" b="1" smtClean="0">
                <a:solidFill>
                  <a:prstClr val="black"/>
                </a:solidFill>
                <a:latin typeface="Arial" pitchFamily="34" charset="0"/>
                <a:ea typeface="微軟正黑體" pitchFamily="34" charset="-120"/>
              </a:rPr>
              <a:t>款</a:t>
            </a:r>
            <a:endParaRPr kumimoji="0" lang="en-US" altLang="zh-TW" b="1" smtClean="0">
              <a:solidFill>
                <a:prstClr val="black"/>
              </a:solidFill>
              <a:latin typeface="Arial" pitchFamily="34" charset="0"/>
              <a:ea typeface="微軟正黑體" pitchFamily="34" charset="-120"/>
            </a:endParaRPr>
          </a:p>
          <a:p>
            <a:pPr algn="just" eaLnBrk="1" fontAlgn="auto" hangingPunct="1">
              <a:lnSpc>
                <a:spcPct val="95000"/>
              </a:lnSpc>
              <a:spcBef>
                <a:spcPts val="0"/>
              </a:spcBef>
              <a:spcAft>
                <a:spcPts val="0"/>
              </a:spcAft>
              <a:buFont typeface="細明體" pitchFamily="49" charset="-120"/>
              <a:buNone/>
            </a:pPr>
            <a:r>
              <a:rPr kumimoji="0" lang="zh-TW" altLang="en-US" b="1">
                <a:solidFill>
                  <a:srgbClr val="0000FF"/>
                </a:solidFill>
                <a:latin typeface="Arial" pitchFamily="34" charset="0"/>
                <a:ea typeface="微軟正黑體" pitchFamily="34" charset="-120"/>
              </a:rPr>
              <a:t>契約文件之一切規定得互為補充，如仍有不明確之處，應依公平合理原則解釋之。如有爭議，依採購法之規定處理。</a:t>
            </a:r>
            <a:endParaRPr kumimoji="0" lang="zh-TW" altLang="en-US" b="1" dirty="0">
              <a:solidFill>
                <a:srgbClr val="0000FF"/>
              </a:solidFill>
              <a:latin typeface="Arial" pitchFamily="34" charset="0"/>
              <a:ea typeface="微軟正黑體" pitchFamily="34" charset="-120"/>
            </a:endParaRPr>
          </a:p>
        </p:txBody>
      </p:sp>
    </p:spTree>
    <p:extLst>
      <p:ext uri="{BB962C8B-B14F-4D97-AF65-F5344CB8AC3E}">
        <p14:creationId xmlns:p14="http://schemas.microsoft.com/office/powerpoint/2010/main" val="22748682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206</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2.3 </a:t>
            </a:r>
            <a:r>
              <a:rPr lang="zh-TW" altLang="en-US" sz="2800" b="1" smtClean="0">
                <a:solidFill>
                  <a:srgbClr val="100278"/>
                </a:solidFill>
                <a:latin typeface="微軟正黑體" panose="020B0604030504040204" pitchFamily="34" charset="-120"/>
              </a:rPr>
              <a:t>漏項爭議</a:t>
            </a:r>
            <a:endParaRPr lang="zh-TW" altLang="en-US" sz="2800" b="1" dirty="0">
              <a:solidFill>
                <a:srgbClr val="C00000"/>
              </a:solidFill>
              <a:latin typeface="微軟正黑體" panose="020B0604030504040204" pitchFamily="34" charset="-120"/>
            </a:endParaRPr>
          </a:p>
        </p:txBody>
      </p:sp>
      <p:sp>
        <p:nvSpPr>
          <p:cNvPr id="7" name="雲朵形圖說文字 6"/>
          <p:cNvSpPr/>
          <p:nvPr/>
        </p:nvSpPr>
        <p:spPr>
          <a:xfrm>
            <a:off x="229747" y="1196752"/>
            <a:ext cx="8086669" cy="4032448"/>
          </a:xfrm>
          <a:prstGeom prst="cloudCallout">
            <a:avLst>
              <a:gd name="adj1" fmla="val -27098"/>
              <a:gd name="adj2" fmla="val 51787"/>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C00000"/>
              </a:buClr>
              <a:buFont typeface="Wingdings" panose="05000000000000000000" pitchFamily="2" charset="2"/>
              <a:buChar char="n"/>
            </a:pPr>
            <a:r>
              <a:rPr lang="zh-TW" altLang="en-US" sz="3200" b="1" smtClean="0">
                <a:solidFill>
                  <a:srgbClr val="0000FF"/>
                </a:solidFill>
                <a:latin typeface="微軟正黑體" panose="020B0604030504040204" pitchFamily="34" charset="-120"/>
              </a:rPr>
              <a:t>漏項處理原則：</a:t>
            </a:r>
            <a:endParaRPr lang="en-US" altLang="zh-TW" sz="3200" b="1" smtClean="0">
              <a:solidFill>
                <a:srgbClr val="0000FF"/>
              </a:solidFill>
              <a:latin typeface="微軟正黑體" panose="020B0604030504040204" pitchFamily="34" charset="-120"/>
            </a:endParaRPr>
          </a:p>
          <a:p>
            <a:pPr marL="914400" lvl="1" indent="-457200">
              <a:buClr>
                <a:srgbClr val="000066"/>
              </a:buClr>
              <a:buFont typeface="Wingdings" panose="05000000000000000000" pitchFamily="2" charset="2"/>
              <a:buChar char="Ø"/>
            </a:pPr>
            <a:r>
              <a:rPr lang="zh-TW" altLang="en-US" sz="3200" b="1" smtClean="0">
                <a:solidFill>
                  <a:srgbClr val="0000FF"/>
                </a:solidFill>
                <a:latin typeface="微軟正黑體" panose="020B0604030504040204" pitchFamily="34" charset="-120"/>
              </a:rPr>
              <a:t>釐清漏項原因？</a:t>
            </a:r>
            <a:endParaRPr lang="en-US" altLang="zh-TW" sz="3200" b="1" smtClean="0">
              <a:solidFill>
                <a:srgbClr val="0000FF"/>
              </a:solidFill>
              <a:latin typeface="微軟正黑體" panose="020B0604030504040204" pitchFamily="34" charset="-120"/>
            </a:endParaRPr>
          </a:p>
          <a:p>
            <a:pPr marL="914400" lvl="1" indent="-457200">
              <a:buClr>
                <a:srgbClr val="000066"/>
              </a:buClr>
              <a:buFont typeface="Wingdings" panose="05000000000000000000" pitchFamily="2" charset="2"/>
              <a:buChar char="Ø"/>
            </a:pPr>
            <a:r>
              <a:rPr lang="zh-TW" altLang="en-US" sz="3200" b="1" smtClean="0">
                <a:solidFill>
                  <a:srgbClr val="0000FF"/>
                </a:solidFill>
                <a:latin typeface="微軟正黑體" panose="020B0604030504040204" pitchFamily="34" charset="-120"/>
              </a:rPr>
              <a:t>是否屬契約既有項目？</a:t>
            </a:r>
            <a:endParaRPr lang="en-US" altLang="zh-TW" sz="3200" b="1" smtClean="0">
              <a:solidFill>
                <a:srgbClr val="0000FF"/>
              </a:solidFill>
              <a:latin typeface="微軟正黑體" panose="020B0604030504040204" pitchFamily="34" charset="-120"/>
            </a:endParaRPr>
          </a:p>
          <a:p>
            <a:pPr marL="914400" lvl="1" indent="-457200">
              <a:buClr>
                <a:srgbClr val="000066"/>
              </a:buClr>
              <a:buFont typeface="Wingdings" panose="05000000000000000000" pitchFamily="2" charset="2"/>
              <a:buChar char="Ø"/>
            </a:pPr>
            <a:r>
              <a:rPr lang="zh-TW" altLang="en-US" sz="3200" b="1" smtClean="0">
                <a:solidFill>
                  <a:srgbClr val="0000FF"/>
                </a:solidFill>
                <a:latin typeface="微軟正黑體" panose="020B0604030504040204" pitchFamily="34" charset="-120"/>
              </a:rPr>
              <a:t>確屬漏項之辦理方式？</a:t>
            </a:r>
            <a:endParaRPr lang="en-US" altLang="zh-TW" sz="3200" b="1" smtClean="0">
              <a:solidFill>
                <a:srgbClr val="0000FF"/>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3200" b="1" smtClean="0">
                <a:solidFill>
                  <a:srgbClr val="0000FF"/>
                </a:solidFill>
                <a:latin typeface="微軟正黑體" panose="020B0604030504040204" pitchFamily="34" charset="-120"/>
              </a:rPr>
              <a:t>工程採購契約範本第</a:t>
            </a:r>
            <a:r>
              <a:rPr lang="en-US" altLang="zh-TW" sz="3200" b="1" smtClean="0">
                <a:solidFill>
                  <a:srgbClr val="0000FF"/>
                </a:solidFill>
                <a:latin typeface="微軟正黑體" panose="020B0604030504040204" pitchFamily="34" charset="-120"/>
              </a:rPr>
              <a:t>4</a:t>
            </a:r>
            <a:r>
              <a:rPr lang="zh-TW" altLang="en-US" sz="3200" b="1" smtClean="0">
                <a:solidFill>
                  <a:srgbClr val="0000FF"/>
                </a:solidFill>
                <a:latin typeface="微軟正黑體" panose="020B0604030504040204" pitchFamily="34" charset="-120"/>
              </a:rPr>
              <a:t>條</a:t>
            </a:r>
            <a:r>
              <a:rPr lang="zh-TW" altLang="en-US" sz="3200" b="1">
                <a:solidFill>
                  <a:srgbClr val="0000FF"/>
                </a:solidFill>
                <a:latin typeface="微軟正黑體" panose="020B0604030504040204" pitchFamily="34" charset="-120"/>
              </a:rPr>
              <a:t>契約價金之調整。</a:t>
            </a:r>
            <a:endParaRPr lang="en-US" altLang="zh-TW" sz="3200" b="1" smtClean="0">
              <a:solidFill>
                <a:srgbClr val="0000FF"/>
              </a:solidFill>
              <a:latin typeface="微軟正黑體" panose="020B0604030504040204" pitchFamily="34" charset="-120"/>
            </a:endParaRPr>
          </a:p>
        </p:txBody>
      </p:sp>
    </p:spTree>
    <p:extLst>
      <p:ext uri="{BB962C8B-B14F-4D97-AF65-F5344CB8AC3E}">
        <p14:creationId xmlns:p14="http://schemas.microsoft.com/office/powerpoint/2010/main" val="1678515852"/>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207</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5516" y="1144637"/>
            <a:ext cx="8776084" cy="556171"/>
          </a:xfrm>
          <a:prstGeom prst="rect">
            <a:avLst/>
          </a:prstGeom>
          <a:noFill/>
          <a:ln w="9525">
            <a:noFill/>
            <a:miter lim="800000"/>
            <a:headEnd/>
            <a:tailEnd/>
          </a:ln>
          <a:effectLst/>
        </p:spPr>
        <p:txBody>
          <a:bodyPr/>
          <a:lstStyle/>
          <a:p>
            <a:pPr marL="261938" indent="-261938" algn="just" eaLnBrk="1" hangingPunct="1">
              <a:lnSpc>
                <a:spcPts val="3000"/>
              </a:lnSpc>
              <a:spcBef>
                <a:spcPts val="0"/>
              </a:spcBef>
              <a:buClr>
                <a:prstClr val="black"/>
              </a:buClr>
              <a:buSzPct val="75000"/>
              <a:buFont typeface="Wingdings" pitchFamily="2" charset="2"/>
              <a:buChar char="l"/>
              <a:defRPr/>
            </a:pPr>
            <a:r>
              <a:rPr lang="zh-TW" altLang="en-US" sz="2800" b="1" spc="-100" smtClean="0">
                <a:solidFill>
                  <a:srgbClr val="000066"/>
                </a:solidFill>
                <a:latin typeface="微軟正黑體" panose="020B0604030504040204" pitchFamily="34" charset="-120"/>
                <a:ea typeface="微軟正黑體" panose="020B0604030504040204" pitchFamily="34" charset="-120"/>
              </a:rPr>
              <a:t>第</a:t>
            </a:r>
            <a:r>
              <a:rPr lang="en-US" altLang="zh-TW" sz="2800" b="1" spc="-100" smtClean="0">
                <a:solidFill>
                  <a:srgbClr val="000066"/>
                </a:solidFill>
                <a:latin typeface="微軟正黑體" panose="020B0604030504040204" pitchFamily="34" charset="-120"/>
                <a:ea typeface="微軟正黑體" panose="020B0604030504040204" pitchFamily="34" charset="-120"/>
              </a:rPr>
              <a:t>4</a:t>
            </a:r>
            <a:r>
              <a:rPr lang="zh-TW" altLang="en-US" sz="2800" b="1" spc="-100" smtClean="0">
                <a:solidFill>
                  <a:srgbClr val="000066"/>
                </a:solidFill>
                <a:latin typeface="微軟正黑體" panose="020B0604030504040204" pitchFamily="34" charset="-120"/>
                <a:ea typeface="微軟正黑體" panose="020B0604030504040204" pitchFamily="34" charset="-120"/>
              </a:rPr>
              <a:t>條</a:t>
            </a:r>
            <a:r>
              <a:rPr lang="en-US" altLang="zh-TW" sz="2800" b="1" spc="-100" smtClean="0">
                <a:solidFill>
                  <a:srgbClr val="800000"/>
                </a:solidFill>
                <a:latin typeface="微軟正黑體" panose="020B0604030504040204" pitchFamily="34" charset="-120"/>
                <a:ea typeface="微軟正黑體" panose="020B0604030504040204" pitchFamily="34" charset="-120"/>
              </a:rPr>
              <a:t>(</a:t>
            </a:r>
            <a:r>
              <a:rPr lang="zh-TW" altLang="en-US" sz="2800" b="1" spc="-100">
                <a:solidFill>
                  <a:srgbClr val="800000"/>
                </a:solidFill>
                <a:latin typeface="微軟正黑體" panose="020B0604030504040204" pitchFamily="34" charset="-120"/>
                <a:ea typeface="微軟正黑體" panose="020B0604030504040204" pitchFamily="34" charset="-120"/>
              </a:rPr>
              <a:t>契約價金</a:t>
            </a:r>
            <a:r>
              <a:rPr lang="zh-TW" altLang="en-US" sz="2800" b="1" spc="-100" smtClean="0">
                <a:solidFill>
                  <a:srgbClr val="800000"/>
                </a:solidFill>
                <a:latin typeface="微軟正黑體" panose="020B0604030504040204" pitchFamily="34" charset="-120"/>
                <a:ea typeface="微軟正黑體" panose="020B0604030504040204" pitchFamily="34" charset="-120"/>
              </a:rPr>
              <a:t>之調整</a:t>
            </a:r>
            <a:r>
              <a:rPr lang="en-US" altLang="zh-TW" sz="2800" b="1" spc="-100" smtClean="0">
                <a:solidFill>
                  <a:srgbClr val="800000"/>
                </a:solidFill>
                <a:latin typeface="微軟正黑體" panose="020B0604030504040204" pitchFamily="34" charset="-120"/>
                <a:ea typeface="微軟正黑體" panose="020B0604030504040204" pitchFamily="34" charset="-120"/>
              </a:rPr>
              <a:t>)</a:t>
            </a:r>
            <a:r>
              <a:rPr lang="zh-TW" altLang="en-US" sz="2800" b="1" spc="-100" smtClean="0">
                <a:solidFill>
                  <a:srgbClr val="0000FF"/>
                </a:solidFill>
                <a:latin typeface="微軟正黑體" panose="020B0604030504040204" pitchFamily="34" charset="-120"/>
                <a:ea typeface="微軟正黑體" panose="020B0604030504040204" pitchFamily="34" charset="-120"/>
              </a:rPr>
              <a:t>之</a:t>
            </a:r>
            <a:r>
              <a:rPr lang="en-US" altLang="zh-TW" sz="2800" b="1" spc="-100" smtClean="0">
                <a:solidFill>
                  <a:srgbClr val="0000FF"/>
                </a:solidFill>
                <a:latin typeface="微軟正黑體" panose="020B0604030504040204" pitchFamily="34" charset="-120"/>
                <a:ea typeface="微軟正黑體" panose="020B0604030504040204" pitchFamily="34" charset="-120"/>
              </a:rPr>
              <a:t>(</a:t>
            </a:r>
            <a:r>
              <a:rPr lang="zh-TW" altLang="en-US" sz="2800" b="1" spc="-100" smtClean="0">
                <a:solidFill>
                  <a:srgbClr val="0000FF"/>
                </a:solidFill>
                <a:latin typeface="微軟正黑體" panose="020B0604030504040204" pitchFamily="34" charset="-120"/>
                <a:ea typeface="微軟正黑體" panose="020B0604030504040204" pitchFamily="34" charset="-120"/>
              </a:rPr>
              <a:t>三</a:t>
            </a:r>
            <a:r>
              <a:rPr lang="en-US" altLang="zh-TW" sz="2800" b="1" spc="-100" smtClean="0">
                <a:solidFill>
                  <a:srgbClr val="0000FF"/>
                </a:solidFill>
                <a:latin typeface="微軟正黑體" panose="020B0604030504040204" pitchFamily="34" charset="-120"/>
                <a:ea typeface="微軟正黑體" panose="020B0604030504040204" pitchFamily="34" charset="-120"/>
              </a:rPr>
              <a:t>)</a:t>
            </a:r>
            <a:endParaRPr lang="zh-TW" altLang="en-US" sz="2800" b="1" spc="-100">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539552" y="188640"/>
            <a:ext cx="3960440" cy="787882"/>
          </a:xfrm>
          <a:prstGeom prst="horizontalScroll">
            <a:avLst/>
          </a:prstGeom>
          <a:solidFill>
            <a:srgbClr val="00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white"/>
                </a:solidFill>
                <a:latin typeface="微軟正黑體" panose="020B0604030504040204" pitchFamily="34" charset="-120"/>
                <a:cs typeface="Times New Roman" panose="02020603050405020304" pitchFamily="18" charset="0"/>
              </a:rPr>
              <a:t>工程採購契約範本</a:t>
            </a:r>
            <a:endParaRPr lang="zh-TW" altLang="en-US" sz="2800" b="1" dirty="0">
              <a:solidFill>
                <a:prstClr val="white"/>
              </a:solidFill>
              <a:latin typeface="微軟正黑體" panose="020B0604030504040204" pitchFamily="34" charset="-120"/>
              <a:cs typeface="Times New Roman" panose="02020603050405020304" pitchFamily="18" charset="0"/>
            </a:endParaRPr>
          </a:p>
        </p:txBody>
      </p:sp>
      <p:graphicFrame>
        <p:nvGraphicFramePr>
          <p:cNvPr id="2" name="資料庫圖表 1"/>
          <p:cNvGraphicFramePr/>
          <p:nvPr>
            <p:extLst/>
          </p:nvPr>
        </p:nvGraphicFramePr>
        <p:xfrm>
          <a:off x="179512" y="1988840"/>
          <a:ext cx="8812088"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262528"/>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208</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5516" y="1124744"/>
            <a:ext cx="8776084" cy="5733256"/>
          </a:xfrm>
          <a:prstGeom prst="rect">
            <a:avLst/>
          </a:prstGeom>
          <a:noFill/>
          <a:ln w="9525">
            <a:noFill/>
            <a:miter lim="800000"/>
            <a:headEnd/>
            <a:tailEnd/>
          </a:ln>
          <a:effectLst/>
        </p:spPr>
        <p:txBody>
          <a:bodyPr/>
          <a:lstStyle/>
          <a:p>
            <a:pPr marL="719138" lvl="1" indent="-719138" algn="just" eaLnBrk="1" hangingPunct="1">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一</a:t>
            </a:r>
            <a:r>
              <a:rPr lang="zh-TW" altLang="en-US" sz="2800" b="1">
                <a:solidFill>
                  <a:srgbClr val="006600"/>
                </a:solidFill>
                <a:latin typeface="微軟正黑體" panose="020B0604030504040204" pitchFamily="34" charset="-120"/>
                <a:ea typeface="微軟正黑體" panose="020B0604030504040204" pitchFamily="34" charset="-120"/>
              </a:rPr>
              <a:t>、檢送</a:t>
            </a:r>
            <a:r>
              <a:rPr lang="en-US" altLang="zh-TW" sz="2800" b="1">
                <a:solidFill>
                  <a:srgbClr val="006600"/>
                </a:solidFill>
                <a:latin typeface="微軟正黑體" panose="020B0604030504040204" pitchFamily="34" charset="-120"/>
                <a:ea typeface="微軟正黑體" panose="020B0604030504040204" pitchFamily="34" charset="-120"/>
              </a:rPr>
              <a:t>95</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11</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9</a:t>
            </a:r>
            <a:r>
              <a:rPr lang="zh-TW" altLang="en-US" sz="2800" b="1">
                <a:solidFill>
                  <a:srgbClr val="006600"/>
                </a:solidFill>
                <a:latin typeface="微軟正黑體" panose="020B0604030504040204" pitchFamily="34" charset="-120"/>
                <a:ea typeface="微軟正黑體" panose="020B0604030504040204" pitchFamily="34" charset="-120"/>
              </a:rPr>
              <a:t>日「機關通知契約變更時契約原有項目之單價得否重新議訂」會議</a:t>
            </a:r>
            <a:r>
              <a:rPr lang="zh-TW" altLang="en-US" sz="2800" b="1" smtClean="0">
                <a:solidFill>
                  <a:srgbClr val="006600"/>
                </a:solidFill>
                <a:latin typeface="微軟正黑體" panose="020B0604030504040204" pitchFamily="34" charset="-120"/>
                <a:ea typeface="微軟正黑體" panose="020B0604030504040204" pitchFamily="34" charset="-120"/>
              </a:rPr>
              <a:t>紀錄。</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719138" lvl="1" indent="-719138"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二</a:t>
            </a:r>
            <a:r>
              <a:rPr lang="zh-TW" altLang="en-US" sz="2800" b="1" smtClean="0">
                <a:solidFill>
                  <a:srgbClr val="006600"/>
                </a:solidFill>
                <a:latin typeface="微軟正黑體" panose="020B0604030504040204" pitchFamily="34" charset="-120"/>
                <a:ea typeface="微軟正黑體" panose="020B0604030504040204" pitchFamily="34" charset="-120"/>
              </a:rPr>
              <a:t>、會議紀錄</a:t>
            </a:r>
            <a:r>
              <a:rPr lang="zh-TW" altLang="en-US" sz="2800" b="1" smtClean="0">
                <a:solidFill>
                  <a:srgbClr val="FF0000"/>
                </a:solidFill>
                <a:latin typeface="微軟正黑體" panose="020B0604030504040204" pitchFamily="34" charset="-120"/>
                <a:ea typeface="微軟正黑體" panose="020B0604030504040204" pitchFamily="34" charset="-120"/>
              </a:rPr>
              <a:t>主席總結</a:t>
            </a:r>
            <a:r>
              <a:rPr lang="zh-TW" altLang="en-US" sz="2800" b="1" smtClean="0">
                <a:solidFill>
                  <a:srgbClr val="006600"/>
                </a:solidFill>
                <a:latin typeface="微軟正黑體" panose="020B0604030504040204" pitchFamily="34" charset="-120"/>
                <a:ea typeface="微軟正黑體" panose="020B0604030504040204" pitchFamily="34" charset="-120"/>
              </a:rPr>
              <a:t>之六：</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719138" lvl="1" indent="4763" algn="just" eaLnBrk="1" hangingPunct="1">
              <a:buClr>
                <a:srgbClr val="006600"/>
              </a:buClr>
              <a:buSzPct val="75000"/>
              <a:defRPr/>
            </a:pP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719138" lvl="1" indent="4763" algn="just" eaLnBrk="1" hangingPunct="1">
              <a:buClr>
                <a:srgbClr val="006600"/>
              </a:buClr>
              <a:buSzPct val="75000"/>
              <a:defRPr/>
            </a:pPr>
            <a:endParaRPr lang="en-US" altLang="zh-TW" sz="2800" b="1">
              <a:solidFill>
                <a:srgbClr val="006600"/>
              </a:solidFill>
              <a:latin typeface="微軟正黑體" panose="020B0604030504040204" pitchFamily="34" charset="-120"/>
              <a:ea typeface="微軟正黑體" panose="020B0604030504040204" pitchFamily="34" charset="-120"/>
            </a:endParaRPr>
          </a:p>
          <a:p>
            <a:pPr marL="719138" lvl="1" indent="4763" algn="just" eaLnBrk="1" hangingPunct="1">
              <a:buClr>
                <a:srgbClr val="006600"/>
              </a:buClr>
              <a:buSzPct val="75000"/>
              <a:defRPr/>
            </a:pPr>
            <a:endParaRPr lang="en-US" altLang="zh-TW" sz="2800" b="1" smtClean="0">
              <a:solidFill>
                <a:srgbClr val="006600"/>
              </a:solidFill>
              <a:latin typeface="微軟正黑體" panose="020B0604030504040204" pitchFamily="34" charset="-120"/>
              <a:ea typeface="微軟正黑體" panose="020B0604030504040204" pitchFamily="34" charset="-120"/>
            </a:endParaRPr>
          </a:p>
        </p:txBody>
      </p:sp>
      <p:sp>
        <p:nvSpPr>
          <p:cNvPr id="7" name="書卷 (水平) 6">
            <a:extLst/>
          </p:cNvPr>
          <p:cNvSpPr/>
          <p:nvPr/>
        </p:nvSpPr>
        <p:spPr>
          <a:xfrm>
            <a:off x="323528" y="260648"/>
            <a:ext cx="8352928" cy="792088"/>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000066"/>
                </a:solidFill>
                <a:latin typeface="微軟正黑體" panose="020B0604030504040204" pitchFamily="34" charset="-120"/>
                <a:cs typeface="Times New Roman" panose="02020603050405020304" pitchFamily="18" charset="0"/>
              </a:rPr>
              <a:t>漏項處理函釋</a:t>
            </a:r>
            <a:r>
              <a:rPr lang="en-US" altLang="zh-TW" b="1">
                <a:solidFill>
                  <a:srgbClr val="0000FF"/>
                </a:solidFill>
                <a:latin typeface="微軟正黑體" panose="020B0604030504040204" pitchFamily="34" charset="-120"/>
                <a:cs typeface="Times New Roman" panose="02020603050405020304" pitchFamily="18" charset="0"/>
              </a:rPr>
              <a:t>(95.11.24</a:t>
            </a:r>
            <a:r>
              <a:rPr lang="zh-TW" altLang="en-US" b="1">
                <a:solidFill>
                  <a:srgbClr val="0000FF"/>
                </a:solidFill>
                <a:latin typeface="微軟正黑體" panose="020B0604030504040204" pitchFamily="34" charset="-120"/>
                <a:cs typeface="Times New Roman" panose="02020603050405020304" pitchFamily="18" charset="0"/>
              </a:rPr>
              <a:t>工程企字第</a:t>
            </a:r>
            <a:r>
              <a:rPr lang="en-US" altLang="zh-TW" b="1">
                <a:solidFill>
                  <a:srgbClr val="0000FF"/>
                </a:solidFill>
                <a:latin typeface="微軟正黑體" panose="020B0604030504040204" pitchFamily="34" charset="-120"/>
                <a:cs typeface="Times New Roman" panose="02020603050405020304" pitchFamily="18" charset="0"/>
              </a:rPr>
              <a:t>09500459150</a:t>
            </a:r>
            <a:r>
              <a:rPr lang="zh-TW" altLang="en-US" b="1">
                <a:solidFill>
                  <a:srgbClr val="0000FF"/>
                </a:solidFill>
                <a:latin typeface="微軟正黑體" panose="020B0604030504040204" pitchFamily="34" charset="-120"/>
                <a:cs typeface="Times New Roman" panose="02020603050405020304" pitchFamily="18" charset="0"/>
              </a:rPr>
              <a:t>號函</a:t>
            </a:r>
            <a:r>
              <a:rPr lang="en-US" altLang="zh-TW" b="1" smtClean="0">
                <a:solidFill>
                  <a:srgbClr val="0000FF"/>
                </a:solidFill>
                <a:latin typeface="微軟正黑體" panose="020B0604030504040204" pitchFamily="34" charset="-120"/>
                <a:cs typeface="Times New Roman" panose="02020603050405020304" pitchFamily="18" charset="0"/>
              </a:rPr>
              <a:t>)</a:t>
            </a:r>
            <a:endParaRPr lang="zh-TW" altLang="en-US" b="1" dirty="0">
              <a:solidFill>
                <a:srgbClr val="0000FF"/>
              </a:solidFill>
              <a:latin typeface="微軟正黑體" panose="020B0604030504040204" pitchFamily="34" charset="-120"/>
              <a:cs typeface="Times New Roman" panose="02020603050405020304" pitchFamily="18" charset="0"/>
            </a:endParaRPr>
          </a:p>
        </p:txBody>
      </p:sp>
      <p:graphicFrame>
        <p:nvGraphicFramePr>
          <p:cNvPr id="2" name="資料庫圖表 1"/>
          <p:cNvGraphicFramePr/>
          <p:nvPr>
            <p:extLst/>
          </p:nvPr>
        </p:nvGraphicFramePr>
        <p:xfrm>
          <a:off x="227856" y="2564904"/>
          <a:ext cx="852060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2013351"/>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358390E-3D04-4B73-B6E6-9E67757CF124}" type="slidenum">
              <a:rPr lang="en-US" altLang="zh-TW" sz="1400" smtClean="0">
                <a:solidFill>
                  <a:srgbClr val="AD1F1F"/>
                </a:solidFill>
                <a:latin typeface="Times New Roman" panose="02020603050405020304" pitchFamily="18" charset="0"/>
              </a:rPr>
              <a:pPr>
                <a:spcBef>
                  <a:spcPct val="0"/>
                </a:spcBef>
                <a:buClrTx/>
                <a:buSzTx/>
                <a:buFontTx/>
                <a:buNone/>
                <a:defRPr/>
              </a:pPr>
              <a:t>209</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323528" y="2276871"/>
            <a:ext cx="8425309" cy="4444603"/>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公共工程技術服務契約範本</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第十四條權利及責任</a:t>
            </a:r>
            <a:endParaRPr lang="en-US" altLang="zh-TW" sz="2600" b="1" dirty="0">
              <a:solidFill>
                <a:srgbClr val="0000FF"/>
              </a:solidFill>
              <a:latin typeface="微軟正黑體" panose="020B0604030504040204" pitchFamily="34" charset="-120"/>
              <a:ea typeface="微軟正黑體" panose="020B0604030504040204" pitchFamily="34" charset="-120"/>
            </a:endParaRPr>
          </a:p>
          <a:p>
            <a:pPr marL="627063" lvl="2" indent="-612775" algn="just" eaLnBrk="1" hangingPunct="1">
              <a:spcBef>
                <a:spcPct val="20000"/>
              </a:spcBef>
              <a:buClr>
                <a:srgbClr val="660033"/>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九</a:t>
            </a:r>
            <a:r>
              <a:rPr lang="zh-TW" altLang="en-US" sz="2600" b="1" smtClean="0">
                <a:solidFill>
                  <a:srgbClr val="006600"/>
                </a:solidFill>
                <a:latin typeface="微軟正黑體" panose="020B0604030504040204" pitchFamily="34" charset="-120"/>
                <a:ea typeface="微軟正黑體" panose="020B0604030504040204" pitchFamily="34" charset="-120"/>
              </a:rPr>
              <a:t>、甲</a:t>
            </a:r>
            <a:r>
              <a:rPr lang="zh-TW" altLang="en-US" sz="2600" b="1">
                <a:solidFill>
                  <a:srgbClr val="006600"/>
                </a:solidFill>
                <a:latin typeface="微軟正黑體" panose="020B0604030504040204" pitchFamily="34" charset="-120"/>
                <a:ea typeface="微軟正黑體" panose="020B0604030504040204" pitchFamily="34" charset="-120"/>
              </a:rPr>
              <a:t>方依乙方履約結果辦理採購，因乙方計算數量錯誤或項目漏列，致該採購</a:t>
            </a:r>
            <a:r>
              <a:rPr lang="zh-TW" altLang="en-US" sz="2600" b="1" u="sng">
                <a:solidFill>
                  <a:srgbClr val="006600"/>
                </a:solidFill>
                <a:latin typeface="微軟正黑體" panose="020B0604030504040204" pitchFamily="34" charset="-120"/>
                <a:ea typeface="微軟正黑體" panose="020B0604030504040204" pitchFamily="34" charset="-120"/>
              </a:rPr>
              <a:t>結算</a:t>
            </a:r>
            <a:r>
              <a:rPr lang="zh-TW" altLang="en-US" sz="2600" b="1" u="sng">
                <a:solidFill>
                  <a:srgbClr val="C00000"/>
                </a:solidFill>
                <a:latin typeface="微軟正黑體" panose="020B0604030504040204" pitchFamily="34" charset="-120"/>
                <a:ea typeface="微軟正黑體" panose="020B0604030504040204" pitchFamily="34" charset="-120"/>
              </a:rPr>
              <a:t>增加金額與減少金額絕對值合計</a:t>
            </a:r>
            <a:r>
              <a:rPr lang="zh-TW" altLang="en-US" sz="2600" b="1" u="sng">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C00000"/>
                </a:solidFill>
                <a:latin typeface="微軟正黑體" panose="020B0604030504040204" pitchFamily="34" charset="-120"/>
                <a:ea typeface="微軟正黑體" panose="020B0604030504040204" pitchFamily="34" charset="-120"/>
              </a:rPr>
              <a:t>逾</a:t>
            </a:r>
            <a:r>
              <a:rPr lang="zh-TW" altLang="en-US" sz="2600" b="1" u="sng">
                <a:solidFill>
                  <a:srgbClr val="006600"/>
                </a:solidFill>
                <a:latin typeface="微軟正黑體" panose="020B0604030504040204" pitchFamily="34" charset="-120"/>
                <a:ea typeface="微軟正黑體" panose="020B0604030504040204" pitchFamily="34" charset="-120"/>
              </a:rPr>
              <a:t>採購契約價金總額</a:t>
            </a:r>
            <a:r>
              <a:rPr lang="zh-TW" altLang="en-US" sz="2600" b="1">
                <a:solidFill>
                  <a:srgbClr val="C00000"/>
                </a:solidFill>
                <a:latin typeface="微軟正黑體" panose="020B0604030504040204" pitchFamily="34" charset="-120"/>
                <a:ea typeface="微軟正黑體" panose="020B0604030504040204" pitchFamily="34" charset="-120"/>
              </a:rPr>
              <a:t>百分之五者</a:t>
            </a:r>
            <a:r>
              <a:rPr lang="zh-TW" altLang="en-US" sz="2600" b="1" u="sng">
                <a:solidFill>
                  <a:srgbClr val="006600"/>
                </a:solidFill>
                <a:latin typeface="微軟正黑體" panose="020B0604030504040204" pitchFamily="34" charset="-120"/>
                <a:ea typeface="微軟正黑體" panose="020B0604030504040204" pitchFamily="34" charset="-120"/>
              </a:rPr>
              <a:t>，</a:t>
            </a:r>
            <a:r>
              <a:rPr lang="zh-TW" altLang="en-US" sz="2600" b="1">
                <a:solidFill>
                  <a:srgbClr val="C00000"/>
                </a:solidFill>
                <a:latin typeface="微軟正黑體" panose="020B0604030504040204" pitchFamily="34" charset="-120"/>
                <a:ea typeface="微軟正黑體" panose="020B0604030504040204" pitchFamily="34" charset="-120"/>
              </a:rPr>
              <a:t>應就</a:t>
            </a:r>
            <a:r>
              <a:rPr lang="zh-TW" altLang="en-US" sz="2600" b="1" u="sng">
                <a:solidFill>
                  <a:srgbClr val="006600"/>
                </a:solidFill>
                <a:latin typeface="微軟正黑體" panose="020B0604030504040204" pitchFamily="34" charset="-120"/>
                <a:ea typeface="微軟正黑體" panose="020B0604030504040204" pitchFamily="34" charset="-120"/>
              </a:rPr>
              <a:t>超過</a:t>
            </a:r>
            <a:r>
              <a:rPr lang="zh-TW" altLang="en-US" sz="2600" b="1">
                <a:solidFill>
                  <a:srgbClr val="C00000"/>
                </a:solidFill>
                <a:latin typeface="微軟正黑體" panose="020B0604030504040204" pitchFamily="34" charset="-120"/>
                <a:ea typeface="微軟正黑體" panose="020B0604030504040204" pitchFamily="34" charset="-120"/>
              </a:rPr>
              <a:t>百分之五部分</a:t>
            </a:r>
            <a:r>
              <a:rPr lang="zh-TW" altLang="en-US" sz="2600" b="1" u="sng">
                <a:solidFill>
                  <a:srgbClr val="006600"/>
                </a:solidFill>
                <a:latin typeface="微軟正黑體" panose="020B0604030504040204" pitchFamily="34" charset="-120"/>
                <a:ea typeface="微軟正黑體" panose="020B0604030504040204" pitchFamily="34" charset="-120"/>
              </a:rPr>
              <a:t>占該採購契約價金總額之比率，乘以契約價金規劃設計部分總額計算違約金</a:t>
            </a:r>
            <a:r>
              <a:rPr lang="zh-TW" altLang="en-US" sz="2600" b="1" u="sng" smtClean="0">
                <a:solidFill>
                  <a:srgbClr val="006600"/>
                </a:solidFill>
                <a:latin typeface="微軟正黑體" panose="020B0604030504040204" pitchFamily="34" charset="-120"/>
                <a:ea typeface="微軟正黑體" panose="020B0604030504040204" pitchFamily="34" charset="-120"/>
              </a:rPr>
              <a:t>。</a:t>
            </a:r>
            <a:endParaRPr lang="en-US" altLang="zh-TW" sz="2600" b="1" u="sng" smtClean="0">
              <a:solidFill>
                <a:srgbClr val="006600"/>
              </a:solidFill>
              <a:latin typeface="微軟正黑體" panose="020B0604030504040204" pitchFamily="34" charset="-120"/>
              <a:ea typeface="微軟正黑體" panose="020B0604030504040204" pitchFamily="34" charset="-120"/>
            </a:endParaRPr>
          </a:p>
          <a:p>
            <a:pPr marL="627063" lvl="2" algn="just" eaLnBrk="1" hangingPunct="1">
              <a:spcBef>
                <a:spcPct val="20000"/>
              </a:spcBef>
              <a:buClr>
                <a:srgbClr val="660033"/>
              </a:buClr>
              <a:buSzPct val="75000"/>
              <a:defRPr/>
            </a:pPr>
            <a:r>
              <a:rPr lang="zh-TW" altLang="en-US" sz="2600" b="1" u="sng" smtClean="0">
                <a:solidFill>
                  <a:srgbClr val="C00000"/>
                </a:solidFill>
                <a:latin typeface="微軟正黑體" panose="020B0604030504040204" pitchFamily="34" charset="-120"/>
                <a:ea typeface="微軟正黑體" panose="020B0604030504040204" pitchFamily="34" charset="-120"/>
              </a:rPr>
              <a:t>但</a:t>
            </a:r>
            <a:r>
              <a:rPr lang="zh-TW" altLang="en-US" sz="2600" b="1" u="sng">
                <a:solidFill>
                  <a:srgbClr val="C00000"/>
                </a:solidFill>
                <a:latin typeface="微軟正黑體" panose="020B0604030504040204" pitchFamily="34" charset="-120"/>
                <a:ea typeface="微軟正黑體" panose="020B0604030504040204" pitchFamily="34" charset="-120"/>
              </a:rPr>
              <a:t>本款累計違約金以契約價金總額之百分之十為上限</a:t>
            </a:r>
            <a:r>
              <a:rPr lang="zh-TW" altLang="en-US" sz="2600" b="1">
                <a:solidFill>
                  <a:srgbClr val="006600"/>
                </a:solidFill>
                <a:latin typeface="微軟正黑體" panose="020B0604030504040204" pitchFamily="34" charset="-120"/>
                <a:ea typeface="微軟正黑體" panose="020B0604030504040204" pitchFamily="34" charset="-120"/>
              </a:rPr>
              <a:t>。本款之「採購契約價金總額」，係指依乙方履約結果辦理工程採購決標時之契約價金總額。</a:t>
            </a:r>
            <a:endParaRPr lang="zh-TW" altLang="en-US" sz="2600" b="1" dirty="0">
              <a:solidFill>
                <a:srgbClr val="006600"/>
              </a:solidFill>
              <a:latin typeface="微軟正黑體" panose="020B0604030504040204" pitchFamily="34" charset="-120"/>
              <a:ea typeface="微軟正黑體" panose="020B0604030504040204" pitchFamily="34" charset="-120"/>
            </a:endParaRPr>
          </a:p>
        </p:txBody>
      </p:sp>
      <p:sp>
        <p:nvSpPr>
          <p:cNvPr id="7" name="雲朵形圖說文字 1"/>
          <p:cNvSpPr>
            <a:spLocks noChangeArrowheads="1"/>
          </p:cNvSpPr>
          <p:nvPr/>
        </p:nvSpPr>
        <p:spPr bwMode="auto">
          <a:xfrm>
            <a:off x="2723803" y="332656"/>
            <a:ext cx="6264622" cy="1584151"/>
          </a:xfrm>
          <a:prstGeom prst="cloudCallout">
            <a:avLst>
              <a:gd name="adj1" fmla="val -15245"/>
              <a:gd name="adj2" fmla="val 72104"/>
            </a:avLst>
          </a:prstGeom>
          <a:blipFill>
            <a:blip r:embed="rId3"/>
            <a:tile tx="0" ty="0" sx="100000" sy="100000" flip="none" algn="tl"/>
          </a:blipFill>
          <a:ln w="28575" algn="ctr">
            <a:solidFill>
              <a:srgbClr val="C00000"/>
            </a:solidFill>
            <a:miter lim="800000"/>
            <a:headEnd/>
            <a:tailEnd/>
          </a:ln>
        </p:spPr>
        <p:txBody>
          <a:bodyPr wrap="none"/>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algn="just" eaLnBrk="1" hangingPunct="1">
              <a:spcBef>
                <a:spcPct val="0"/>
              </a:spcBef>
              <a:buClr>
                <a:srgbClr val="C00000"/>
              </a:buClr>
              <a:buSzPct val="85000"/>
              <a:buFontTx/>
              <a:buNone/>
            </a:pPr>
            <a:r>
              <a:rPr lang="zh-TW" altLang="en-US" b="1">
                <a:solidFill>
                  <a:srgbClr val="100278"/>
                </a:solidFill>
                <a:latin typeface="微軟正黑體" panose="020B0604030504040204" pitchFamily="34" charset="-120"/>
                <a:ea typeface="微軟正黑體" panose="020B0604030504040204" pitchFamily="34" charset="-120"/>
              </a:rPr>
              <a:t>技術服務廠商因計算數量錯誤</a:t>
            </a:r>
            <a:r>
              <a:rPr lang="zh-TW" altLang="en-US" b="1" smtClean="0">
                <a:solidFill>
                  <a:srgbClr val="100278"/>
                </a:solidFill>
                <a:latin typeface="微軟正黑體" panose="020B0604030504040204" pitchFamily="34" charset="-120"/>
                <a:ea typeface="微軟正黑體" panose="020B0604030504040204" pitchFamily="34" charset="-120"/>
              </a:rPr>
              <a:t>或</a:t>
            </a:r>
            <a:endParaRPr lang="en-US" altLang="zh-TW" b="1" smtClean="0">
              <a:solidFill>
                <a:srgbClr val="100278"/>
              </a:solidFill>
              <a:latin typeface="微軟正黑體" panose="020B0604030504040204" pitchFamily="34" charset="-120"/>
              <a:ea typeface="微軟正黑體" panose="020B0604030504040204" pitchFamily="34" charset="-120"/>
            </a:endParaRPr>
          </a:p>
          <a:p>
            <a:pPr algn="just" eaLnBrk="1" hangingPunct="1">
              <a:spcBef>
                <a:spcPct val="0"/>
              </a:spcBef>
              <a:buClr>
                <a:srgbClr val="C00000"/>
              </a:buClr>
              <a:buSzPct val="85000"/>
              <a:buFontTx/>
              <a:buNone/>
            </a:pPr>
            <a:r>
              <a:rPr lang="zh-TW" altLang="en-US" b="1" smtClean="0">
                <a:solidFill>
                  <a:srgbClr val="100278"/>
                </a:solidFill>
                <a:latin typeface="微軟正黑體" panose="020B0604030504040204" pitchFamily="34" charset="-120"/>
                <a:ea typeface="微軟正黑體" panose="020B0604030504040204" pitchFamily="34" charset="-120"/>
              </a:rPr>
              <a:t>項目</a:t>
            </a:r>
            <a:r>
              <a:rPr lang="zh-TW" altLang="en-US" b="1">
                <a:solidFill>
                  <a:srgbClr val="100278"/>
                </a:solidFill>
                <a:latin typeface="微軟正黑體" panose="020B0604030504040204" pitchFamily="34" charset="-120"/>
                <a:ea typeface="微軟正黑體" panose="020B0604030504040204" pitchFamily="34" charset="-120"/>
              </a:rPr>
              <a:t>漏</a:t>
            </a:r>
            <a:r>
              <a:rPr lang="zh-TW" altLang="en-US" b="1" smtClean="0">
                <a:solidFill>
                  <a:srgbClr val="100278"/>
                </a:solidFill>
                <a:latin typeface="微軟正黑體" panose="020B0604030504040204" pitchFamily="34" charset="-120"/>
                <a:ea typeface="微軟正黑體" panose="020B0604030504040204" pitchFamily="34" charset="-120"/>
              </a:rPr>
              <a:t>列，如何</a:t>
            </a:r>
            <a:r>
              <a:rPr lang="zh-TW" altLang="en-US" b="1">
                <a:solidFill>
                  <a:srgbClr val="100278"/>
                </a:solidFill>
                <a:latin typeface="微軟正黑體" panose="020B0604030504040204" pitchFamily="34" charset="-120"/>
                <a:ea typeface="微軟正黑體" panose="020B0604030504040204" pitchFamily="34" charset="-120"/>
              </a:rPr>
              <a:t>計</a:t>
            </a:r>
            <a:r>
              <a:rPr lang="zh-TW" altLang="en-US" b="1" smtClean="0">
                <a:solidFill>
                  <a:srgbClr val="100278"/>
                </a:solidFill>
                <a:latin typeface="微軟正黑體" panose="020B0604030504040204" pitchFamily="34" charset="-120"/>
                <a:ea typeface="微軟正黑體" panose="020B0604030504040204" pitchFamily="34" charset="-120"/>
              </a:rPr>
              <a:t>罰</a:t>
            </a:r>
            <a:r>
              <a:rPr lang="en-US" altLang="zh-TW" b="1" smtClean="0">
                <a:solidFill>
                  <a:srgbClr val="100278"/>
                </a:solidFill>
                <a:latin typeface="微軟正黑體" panose="020B0604030504040204" pitchFamily="34" charset="-120"/>
                <a:ea typeface="微軟正黑體" panose="020B0604030504040204" pitchFamily="34" charset="-120"/>
              </a:rPr>
              <a:t>??</a:t>
            </a:r>
            <a:endParaRPr lang="zh-TW" altLang="en-US" b="1">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54345270"/>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210</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323528" y="620688"/>
            <a:ext cx="8496300"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61950" indent="-361950" algn="just" eaLnBrk="1" hangingPunct="1">
              <a:spcBef>
                <a:spcPts val="600"/>
              </a:spcBef>
              <a:buClr>
                <a:srgbClr val="000066"/>
              </a:buClr>
              <a:buSzPct val="85000"/>
              <a:buFont typeface="Wingdings 2" panose="05020102010507070707" pitchFamily="18" charset="2"/>
              <a:buNone/>
              <a:tabLst>
                <a:tab pos="5375275" algn="l"/>
              </a:tabLst>
              <a:defRPr/>
            </a:pPr>
            <a:r>
              <a:rPr lang="en-US" altLang="zh-TW" sz="2500" b="1" smtClean="0">
                <a:solidFill>
                  <a:srgbClr val="C00000"/>
                </a:solidFill>
                <a:latin typeface="微軟正黑體" panose="020B0604030504040204" pitchFamily="34" charset="-120"/>
              </a:rPr>
              <a:t>112</a:t>
            </a:r>
            <a:r>
              <a:rPr lang="zh-TW" altLang="en-US" sz="2500" b="1" smtClean="0">
                <a:solidFill>
                  <a:srgbClr val="C00000"/>
                </a:solidFill>
                <a:latin typeface="微軟正黑體" panose="020B0604030504040204" pitchFamily="34" charset="-120"/>
              </a:rPr>
              <a:t>年</a:t>
            </a:r>
            <a:r>
              <a:rPr lang="en-US" altLang="zh-TW" sz="2500" b="1" smtClean="0">
                <a:solidFill>
                  <a:srgbClr val="C00000"/>
                </a:solidFill>
                <a:latin typeface="微軟正黑體" panose="020B0604030504040204" pitchFamily="34" charset="-120"/>
              </a:rPr>
              <a:t>03</a:t>
            </a:r>
            <a:r>
              <a:rPr lang="zh-TW" altLang="en-US" sz="2500" b="1" smtClean="0">
                <a:solidFill>
                  <a:srgbClr val="C00000"/>
                </a:solidFill>
                <a:latin typeface="微軟正黑體" panose="020B0604030504040204" pitchFamily="34" charset="-120"/>
              </a:rPr>
              <a:t>月</a:t>
            </a:r>
            <a:r>
              <a:rPr lang="en-US" altLang="zh-TW" sz="2500" b="1" smtClean="0">
                <a:solidFill>
                  <a:srgbClr val="C00000"/>
                </a:solidFill>
                <a:latin typeface="微軟正黑體" panose="020B0604030504040204" pitchFamily="34" charset="-120"/>
              </a:rPr>
              <a:t>28</a:t>
            </a:r>
            <a:r>
              <a:rPr lang="zh-TW" altLang="en-US" sz="2500" b="1" smtClean="0">
                <a:solidFill>
                  <a:srgbClr val="C00000"/>
                </a:solidFill>
                <a:latin typeface="微軟正黑體" panose="020B0604030504040204" pitchFamily="34" charset="-120"/>
              </a:rPr>
              <a:t>日</a:t>
            </a:r>
            <a:r>
              <a:rPr lang="zh-TW" altLang="en-US" sz="2500" b="1">
                <a:solidFill>
                  <a:srgbClr val="C00000"/>
                </a:solidFill>
                <a:latin typeface="微軟正黑體" panose="020B0604030504040204" pitchFamily="34" charset="-120"/>
              </a:rPr>
              <a:t>工程企字第</a:t>
            </a:r>
            <a:r>
              <a:rPr lang="en-US" altLang="zh-TW" sz="2500" b="1">
                <a:solidFill>
                  <a:srgbClr val="C00000"/>
                </a:solidFill>
                <a:latin typeface="微軟正黑體" panose="020B0604030504040204" pitchFamily="34" charset="-120"/>
              </a:rPr>
              <a:t>1120004477</a:t>
            </a:r>
            <a:r>
              <a:rPr lang="zh-TW" altLang="en-US" sz="2500" b="1">
                <a:solidFill>
                  <a:srgbClr val="C00000"/>
                </a:solidFill>
                <a:latin typeface="微軟正黑體" panose="020B0604030504040204" pitchFamily="34" charset="-120"/>
              </a:rPr>
              <a:t>號</a:t>
            </a:r>
            <a:r>
              <a:rPr lang="zh-TW" altLang="en-US" sz="2500" b="1" smtClean="0">
                <a:solidFill>
                  <a:srgbClr val="C00000"/>
                </a:solidFill>
                <a:latin typeface="微軟正黑體" panose="020B0604030504040204" pitchFamily="34" charset="-120"/>
              </a:rPr>
              <a:t>函</a:t>
            </a:r>
            <a:endParaRPr lang="en-US" altLang="zh-TW" sz="2500" b="1" smtClean="0">
              <a:solidFill>
                <a:srgbClr val="C00000"/>
              </a:solidFill>
              <a:latin typeface="微軟正黑體" panose="020B0604030504040204" pitchFamily="34" charset="-120"/>
            </a:endParaRPr>
          </a:p>
          <a:p>
            <a:pPr marL="266700" indent="-266700" algn="just" eaLnBrk="1" hangingPunct="1">
              <a:spcBef>
                <a:spcPts val="600"/>
              </a:spcBef>
              <a:buClr>
                <a:srgbClr val="C00000"/>
              </a:buClr>
              <a:buFont typeface="Wingdings" panose="05000000000000000000" pitchFamily="2" charset="2"/>
              <a:buChar char="n"/>
              <a:tabLst>
                <a:tab pos="5375275" algn="l"/>
              </a:tabLst>
              <a:defRPr/>
            </a:pPr>
            <a:r>
              <a:rPr lang="zh-TW" altLang="en-US" sz="2500" b="1" smtClean="0">
                <a:solidFill>
                  <a:prstClr val="black"/>
                </a:solidFill>
                <a:latin typeface="微軟正黑體" panose="020B0604030504040204" pitchFamily="34" charset="-120"/>
              </a:rPr>
              <a:t>「</a:t>
            </a:r>
            <a:r>
              <a:rPr lang="zh-TW" altLang="en-US" sz="2500" b="1">
                <a:solidFill>
                  <a:prstClr val="black"/>
                </a:solidFill>
                <a:latin typeface="微軟正黑體" panose="020B0604030504040204" pitchFamily="34" charset="-120"/>
              </a:rPr>
              <a:t>公共工程技術</a:t>
            </a:r>
            <a:r>
              <a:rPr lang="zh-TW" altLang="en-US" sz="2500" b="1" smtClean="0">
                <a:solidFill>
                  <a:prstClr val="black"/>
                </a:solidFill>
                <a:latin typeface="微軟正黑體" panose="020B0604030504040204" pitchFamily="34" charset="-120"/>
              </a:rPr>
              <a:t>服務契約</a:t>
            </a:r>
            <a:r>
              <a:rPr lang="zh-TW" altLang="en-US" sz="2500" b="1">
                <a:solidFill>
                  <a:prstClr val="black"/>
                </a:solidFill>
                <a:latin typeface="微軟正黑體" panose="020B0604030504040204" pitchFamily="34" charset="-120"/>
              </a:rPr>
              <a:t>範本」第</a:t>
            </a:r>
            <a:r>
              <a:rPr lang="en-US" altLang="zh-TW" sz="2500" b="1">
                <a:solidFill>
                  <a:prstClr val="black"/>
                </a:solidFill>
                <a:latin typeface="微軟正黑體" panose="020B0604030504040204" pitchFamily="34" charset="-120"/>
              </a:rPr>
              <a:t>14</a:t>
            </a:r>
            <a:r>
              <a:rPr lang="zh-TW" altLang="en-US" sz="2500" b="1">
                <a:solidFill>
                  <a:prstClr val="black"/>
                </a:solidFill>
                <a:latin typeface="微軟正黑體" panose="020B0604030504040204" pitchFamily="34" charset="-120"/>
              </a:rPr>
              <a:t>條</a:t>
            </a:r>
            <a:r>
              <a:rPr lang="zh-TW" altLang="en-US" sz="2500" b="1" smtClean="0">
                <a:solidFill>
                  <a:prstClr val="black"/>
                </a:solidFill>
                <a:latin typeface="微軟正黑體" panose="020B0604030504040204" pitchFamily="34" charset="-120"/>
              </a:rPr>
              <a:t>第</a:t>
            </a:r>
            <a:r>
              <a:rPr lang="en-US" altLang="zh-TW" sz="2500" b="1" smtClean="0">
                <a:solidFill>
                  <a:prstClr val="black"/>
                </a:solidFill>
                <a:latin typeface="微軟正黑體" panose="020B0604030504040204" pitchFamily="34" charset="-120"/>
              </a:rPr>
              <a:t>9</a:t>
            </a:r>
            <a:r>
              <a:rPr lang="zh-TW" altLang="en-US" sz="2500" b="1" smtClean="0">
                <a:solidFill>
                  <a:prstClr val="black"/>
                </a:solidFill>
                <a:latin typeface="微軟正黑體" panose="020B0604030504040204" pitchFamily="34" charset="-120"/>
              </a:rPr>
              <a:t>款</a:t>
            </a:r>
            <a:r>
              <a:rPr lang="zh-TW" altLang="en-US" sz="2500" b="1">
                <a:solidFill>
                  <a:prstClr val="black"/>
                </a:solidFill>
                <a:latin typeface="微軟正黑體" panose="020B0604030504040204" pitchFamily="34" charset="-120"/>
              </a:rPr>
              <a:t>：「甲方依乙方履約結果辦理</a:t>
            </a:r>
            <a:r>
              <a:rPr lang="zh-TW" altLang="en-US" sz="2500" b="1" smtClean="0">
                <a:solidFill>
                  <a:prstClr val="black"/>
                </a:solidFill>
                <a:latin typeface="微軟正黑體" panose="020B0604030504040204" pitchFamily="34" charset="-120"/>
              </a:rPr>
              <a:t>採購</a:t>
            </a:r>
            <a:r>
              <a:rPr lang="zh-TW" altLang="en-US" sz="2500" b="1">
                <a:solidFill>
                  <a:prstClr val="black"/>
                </a:solidFill>
                <a:latin typeface="微軟正黑體" panose="020B0604030504040204" pitchFamily="34" charset="-120"/>
              </a:rPr>
              <a:t>，因乙方計算數量錯誤或項目漏列，致該採購結算</a:t>
            </a:r>
            <a:r>
              <a:rPr lang="zh-TW" altLang="en-US" sz="2500" b="1" smtClean="0">
                <a:solidFill>
                  <a:prstClr val="black"/>
                </a:solidFill>
                <a:latin typeface="微軟正黑體" panose="020B0604030504040204" pitchFamily="34" charset="-120"/>
              </a:rPr>
              <a:t>增加金額</a:t>
            </a:r>
            <a:r>
              <a:rPr lang="zh-TW" altLang="en-US" sz="2500" b="1">
                <a:solidFill>
                  <a:prstClr val="black"/>
                </a:solidFill>
                <a:latin typeface="微軟正黑體" panose="020B0604030504040204" pitchFamily="34" charset="-120"/>
              </a:rPr>
              <a:t>與減少金額絕對值合計，逾採購契約價金總額</a:t>
            </a:r>
            <a:r>
              <a:rPr lang="zh-TW" altLang="en-US" sz="2500" b="1" smtClean="0">
                <a:solidFill>
                  <a:prstClr val="black"/>
                </a:solidFill>
                <a:latin typeface="微軟正黑體" panose="020B0604030504040204" pitchFamily="34" charset="-120"/>
              </a:rPr>
              <a:t>百分之五</a:t>
            </a:r>
            <a:r>
              <a:rPr lang="zh-TW" altLang="en-US" sz="2500" b="1">
                <a:solidFill>
                  <a:prstClr val="black"/>
                </a:solidFill>
                <a:latin typeface="微軟正黑體" panose="020B0604030504040204" pitchFamily="34" charset="-120"/>
              </a:rPr>
              <a:t>者，應就超過百分之五部分占該採購契約價金總額之</a:t>
            </a:r>
            <a:r>
              <a:rPr lang="zh-TW" altLang="en-US" sz="2500" b="1" smtClean="0">
                <a:solidFill>
                  <a:prstClr val="black"/>
                </a:solidFill>
                <a:latin typeface="微軟正黑體" panose="020B0604030504040204" pitchFamily="34" charset="-120"/>
              </a:rPr>
              <a:t>比率</a:t>
            </a:r>
            <a:r>
              <a:rPr lang="zh-TW" altLang="en-US" sz="2500" b="1">
                <a:solidFill>
                  <a:prstClr val="black"/>
                </a:solidFill>
                <a:latin typeface="微軟正黑體" panose="020B0604030504040204" pitchFamily="34" charset="-120"/>
              </a:rPr>
              <a:t>，乘以契約價金規劃設計部分總額計算違約金。但本</a:t>
            </a:r>
            <a:r>
              <a:rPr lang="zh-TW" altLang="en-US" sz="2500" b="1" smtClean="0">
                <a:solidFill>
                  <a:prstClr val="black"/>
                </a:solidFill>
                <a:latin typeface="微軟正黑體" panose="020B0604030504040204" pitchFamily="34" charset="-120"/>
              </a:rPr>
              <a:t>款累計</a:t>
            </a:r>
            <a:r>
              <a:rPr lang="zh-TW" altLang="en-US" sz="2500" b="1">
                <a:solidFill>
                  <a:prstClr val="black"/>
                </a:solidFill>
                <a:latin typeface="微軟正黑體" panose="020B0604030504040204" pitchFamily="34" charset="-120"/>
              </a:rPr>
              <a:t>違約金以契約價金總額之百分之十為上限。</a:t>
            </a:r>
            <a:r>
              <a:rPr lang="zh-TW" altLang="en-US" sz="2500" b="1" u="dbl">
                <a:solidFill>
                  <a:srgbClr val="006600"/>
                </a:solidFill>
                <a:uFill>
                  <a:solidFill>
                    <a:srgbClr val="FF0000"/>
                  </a:solidFill>
                </a:uFill>
                <a:latin typeface="微軟正黑體" panose="020B0604030504040204" pitchFamily="34" charset="-120"/>
              </a:rPr>
              <a:t>本款</a:t>
            </a:r>
            <a:r>
              <a:rPr lang="zh-TW" altLang="en-US" sz="2500" b="1" u="dbl" smtClean="0">
                <a:solidFill>
                  <a:srgbClr val="006600"/>
                </a:solidFill>
                <a:uFill>
                  <a:solidFill>
                    <a:srgbClr val="FF0000"/>
                  </a:solidFill>
                </a:uFill>
                <a:latin typeface="微軟正黑體" panose="020B0604030504040204" pitchFamily="34" charset="-120"/>
              </a:rPr>
              <a:t>之</a:t>
            </a:r>
            <a:r>
              <a:rPr lang="en-US" altLang="zh-TW" sz="2500" b="1" u="dbl" smtClean="0">
                <a:solidFill>
                  <a:srgbClr val="006600"/>
                </a:solidFill>
                <a:uFill>
                  <a:solidFill>
                    <a:srgbClr val="FF0000"/>
                  </a:solidFill>
                </a:uFill>
                <a:latin typeface="微軟正黑體" panose="020B0604030504040204" pitchFamily="34" charset="-120"/>
              </a:rPr>
              <a:t>『</a:t>
            </a:r>
            <a:r>
              <a:rPr lang="zh-TW" altLang="en-US" sz="2500" b="1" u="dbl">
                <a:solidFill>
                  <a:srgbClr val="006600"/>
                </a:solidFill>
                <a:uFill>
                  <a:solidFill>
                    <a:srgbClr val="FF0000"/>
                  </a:solidFill>
                </a:uFill>
                <a:latin typeface="微軟正黑體" panose="020B0604030504040204" pitchFamily="34" charset="-120"/>
              </a:rPr>
              <a:t>採購契約價金總額</a:t>
            </a:r>
            <a:r>
              <a:rPr lang="en-US" altLang="zh-TW" sz="2500" b="1" u="dbl">
                <a:solidFill>
                  <a:srgbClr val="006600"/>
                </a:solidFill>
                <a:uFill>
                  <a:solidFill>
                    <a:srgbClr val="FF0000"/>
                  </a:solidFill>
                </a:uFill>
                <a:latin typeface="微軟正黑體" panose="020B0604030504040204" pitchFamily="34" charset="-120"/>
              </a:rPr>
              <a:t>』</a:t>
            </a:r>
            <a:r>
              <a:rPr lang="zh-TW" altLang="en-US" sz="2500" b="1" u="dbl">
                <a:solidFill>
                  <a:srgbClr val="006600"/>
                </a:solidFill>
                <a:uFill>
                  <a:solidFill>
                    <a:srgbClr val="FF0000"/>
                  </a:solidFill>
                </a:uFill>
                <a:latin typeface="微軟正黑體" panose="020B0604030504040204" pitchFamily="34" charset="-120"/>
              </a:rPr>
              <a:t>，係指依乙方履約結果辦理工程採購決標時之契約價金總額</a:t>
            </a:r>
            <a:r>
              <a:rPr lang="zh-TW" altLang="en-US" sz="2500" b="1" smtClean="0">
                <a:solidFill>
                  <a:prstClr val="black"/>
                </a:solidFill>
                <a:latin typeface="微軟正黑體" panose="020B0604030504040204" pitchFamily="34" charset="-120"/>
              </a:rPr>
              <a:t>。其中</a:t>
            </a:r>
            <a:r>
              <a:rPr lang="zh-TW" altLang="en-US" sz="2500" b="1">
                <a:solidFill>
                  <a:prstClr val="black"/>
                </a:solidFill>
                <a:latin typeface="微軟正黑體" panose="020B0604030504040204" pitchFamily="34" charset="-120"/>
              </a:rPr>
              <a:t>「乘以契約價金規劃</a:t>
            </a:r>
            <a:r>
              <a:rPr lang="zh-TW" altLang="en-US" sz="2500" b="1" smtClean="0">
                <a:solidFill>
                  <a:prstClr val="black"/>
                </a:solidFill>
                <a:latin typeface="微軟正黑體" panose="020B0604030504040204" pitchFamily="34" charset="-120"/>
              </a:rPr>
              <a:t>設計</a:t>
            </a:r>
            <a:r>
              <a:rPr lang="zh-TW" altLang="en-US" sz="2500" b="1">
                <a:solidFill>
                  <a:prstClr val="black"/>
                </a:solidFill>
                <a:latin typeface="微軟正黑體" panose="020B0604030504040204" pitchFamily="34" charset="-120"/>
              </a:rPr>
              <a:t>部分總額」定義，為技術服務契約之價金</a:t>
            </a:r>
            <a:r>
              <a:rPr lang="zh-TW" altLang="en-US" sz="2500" b="1" smtClean="0">
                <a:solidFill>
                  <a:prstClr val="black"/>
                </a:solidFill>
                <a:latin typeface="微軟正黑體" panose="020B0604030504040204" pitchFamily="34" charset="-120"/>
              </a:rPr>
              <a:t>。</a:t>
            </a:r>
            <a:endParaRPr lang="en-US" altLang="zh-TW" sz="2500" b="1" smtClean="0">
              <a:solidFill>
                <a:prstClr val="black"/>
              </a:solidFill>
              <a:latin typeface="微軟正黑體" panose="020B0604030504040204" pitchFamily="34" charset="-120"/>
            </a:endParaRPr>
          </a:p>
          <a:p>
            <a:pPr marL="266700" indent="-266700" algn="just" eaLnBrk="1" hangingPunct="1">
              <a:spcBef>
                <a:spcPts val="600"/>
              </a:spcBef>
              <a:buClr>
                <a:srgbClr val="C00000"/>
              </a:buClr>
              <a:buFont typeface="Wingdings" panose="05000000000000000000" pitchFamily="2" charset="2"/>
              <a:buChar char="n"/>
              <a:tabLst>
                <a:tab pos="5375275" algn="l"/>
              </a:tabLst>
              <a:defRPr/>
            </a:pPr>
            <a:r>
              <a:rPr lang="zh-TW" altLang="en-US" sz="2500" b="1" u="dbl">
                <a:solidFill>
                  <a:srgbClr val="006600"/>
                </a:solidFill>
                <a:uFill>
                  <a:solidFill>
                    <a:srgbClr val="FF0000"/>
                  </a:solidFill>
                </a:uFill>
                <a:latin typeface="微軟正黑體" panose="020B0604030504040204" pitchFamily="34" charset="-120"/>
              </a:rPr>
              <a:t>以技術服務契約之價金為母數計算違約金，勿以工程採購契約價金為母數計算</a:t>
            </a:r>
            <a:r>
              <a:rPr lang="zh-TW" altLang="en-US" sz="2500" b="1">
                <a:solidFill>
                  <a:prstClr val="black"/>
                </a:solidFill>
                <a:latin typeface="微軟正黑體" panose="020B0604030504040204" pitchFamily="34" charset="-120"/>
              </a:rPr>
              <a:t>。</a:t>
            </a:r>
            <a:endParaRPr lang="en-US" altLang="zh-TW" sz="2500" b="1">
              <a:solidFill>
                <a:prstClr val="black"/>
              </a:solidFill>
              <a:latin typeface="微軟正黑體" panose="020B0604030504040204" pitchFamily="34" charset="-120"/>
            </a:endParaRPr>
          </a:p>
        </p:txBody>
      </p:sp>
      <p:sp>
        <p:nvSpPr>
          <p:cNvPr id="4" name="Rectangle 2">
            <a:extLst>
              <a:ext uri="{FF2B5EF4-FFF2-40B4-BE49-F238E27FC236}"/>
            </a:extLst>
          </p:cNvPr>
          <p:cNvSpPr>
            <a:spLocks noChangeArrowheads="1"/>
          </p:cNvSpPr>
          <p:nvPr/>
        </p:nvSpPr>
        <p:spPr bwMode="auto">
          <a:xfrm>
            <a:off x="323528" y="260648"/>
            <a:ext cx="8452048" cy="450115"/>
          </a:xfrm>
          <a:prstGeom prst="rect">
            <a:avLst/>
          </a:prstGeom>
          <a:noFill/>
          <a:ln w="9525">
            <a:noFill/>
            <a:miter lim="800000"/>
            <a:headEnd/>
            <a:tailEnd/>
          </a:ln>
        </p:spPr>
        <p:txBody>
          <a:bodyPr anchor="b"/>
          <a:lstStyle/>
          <a:p>
            <a:pPr>
              <a:lnSpc>
                <a:spcPct val="90000"/>
              </a:lnSpc>
              <a:defRPr/>
            </a:pPr>
            <a:r>
              <a:rPr lang="zh-TW" altLang="en-US" sz="2700" b="1" spc="-100">
                <a:solidFill>
                  <a:srgbClr val="0000FF"/>
                </a:solidFill>
                <a:latin typeface="微軟正黑體" panose="020B0604030504040204" pitchFamily="34" charset="-120"/>
                <a:ea typeface="微軟正黑體" panose="020B0604030504040204" pitchFamily="34" charset="-120"/>
              </a:rPr>
              <a:t>技術</a:t>
            </a:r>
            <a:r>
              <a:rPr lang="zh-TW" altLang="en-US" sz="2700" b="1" spc="-100" smtClean="0">
                <a:solidFill>
                  <a:srgbClr val="0000FF"/>
                </a:solidFill>
                <a:latin typeface="微軟正黑體" panose="020B0604030504040204" pitchFamily="34" charset="-120"/>
                <a:ea typeface="微軟正黑體" panose="020B0604030504040204" pitchFamily="34" charset="-120"/>
              </a:rPr>
              <a:t>服務廠商</a:t>
            </a:r>
            <a:r>
              <a:rPr lang="zh-TW" altLang="en-US" sz="2700" b="1" spc="-100">
                <a:solidFill>
                  <a:srgbClr val="0000FF"/>
                </a:solidFill>
                <a:latin typeface="微軟正黑體" panose="020B0604030504040204" pitchFamily="34" charset="-120"/>
                <a:ea typeface="微軟正黑體" panose="020B0604030504040204" pitchFamily="34" charset="-120"/>
              </a:rPr>
              <a:t>數量計算錯誤或項目</a:t>
            </a:r>
            <a:r>
              <a:rPr lang="zh-TW" altLang="en-US" sz="2700" b="1" spc="-100" smtClean="0">
                <a:solidFill>
                  <a:srgbClr val="0000FF"/>
                </a:solidFill>
                <a:latin typeface="微軟正黑體" panose="020B0604030504040204" pitchFamily="34" charset="-120"/>
                <a:ea typeface="微軟正黑體" panose="020B0604030504040204" pitchFamily="34" charset="-120"/>
              </a:rPr>
              <a:t>漏列</a:t>
            </a:r>
            <a:r>
              <a:rPr lang="zh-TW" altLang="en-US" sz="2700" b="1" spc="-100">
                <a:solidFill>
                  <a:srgbClr val="0000FF"/>
                </a:solidFill>
                <a:latin typeface="微軟正黑體" panose="020B0604030504040204" pitchFamily="34" charset="-120"/>
                <a:ea typeface="微軟正黑體" panose="020B0604030504040204" pitchFamily="34" charset="-120"/>
              </a:rPr>
              <a:t>之違約金計算方式</a:t>
            </a:r>
            <a:endParaRPr lang="en-US" altLang="zh-TW" sz="2700" b="1" u="dbl" spc="-100" smtClean="0">
              <a:solidFill>
                <a:srgbClr val="0000FF"/>
              </a:solidFill>
              <a:uFill>
                <a:solidFill>
                  <a:srgbClr val="0000FF"/>
                </a:solidFill>
              </a:u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84343530"/>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AAB0621-F42E-4234-99DB-46E17D489A94}" type="slidenum">
              <a:rPr lang="en-US" altLang="zh-TW" sz="1400" smtClean="0">
                <a:solidFill>
                  <a:srgbClr val="AD1F1F"/>
                </a:solidFill>
                <a:latin typeface="Times New Roman" panose="02020603050405020304" pitchFamily="18" charset="0"/>
              </a:rPr>
              <a:pPr>
                <a:spcBef>
                  <a:spcPct val="0"/>
                </a:spcBef>
                <a:buClrTx/>
                <a:buSzTx/>
                <a:buFontTx/>
                <a:buNone/>
                <a:defRPr/>
              </a:pPr>
              <a:t>211</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87524" y="1088740"/>
            <a:ext cx="8460940" cy="5508612"/>
          </a:xfrm>
          <a:prstGeom prst="rect">
            <a:avLst/>
          </a:prstGeom>
          <a:noFill/>
          <a:ln w="9525">
            <a:noFill/>
            <a:miter lim="800000"/>
            <a:headEnd/>
            <a:tailEnd/>
          </a:ln>
          <a:effectLst/>
        </p:spPr>
        <p:txBody>
          <a:bodyPr/>
          <a:lstStyle/>
          <a:p>
            <a:pPr marL="723900" indent="-723900"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一</a:t>
            </a:r>
            <a:r>
              <a:rPr lang="zh-TW" altLang="en-US" sz="2800" b="1" smtClean="0">
                <a:solidFill>
                  <a:srgbClr val="0000FF"/>
                </a:solidFill>
                <a:latin typeface="微軟正黑體" panose="020B0604030504040204" pitchFamily="34" charset="-120"/>
                <a:ea typeface="微軟正黑體" panose="020B0604030504040204" pitchFamily="34" charset="-120"/>
              </a:rPr>
              <a:t>、建築物工程</a:t>
            </a:r>
            <a:r>
              <a:rPr lang="zh-TW" altLang="en-US" sz="2800" b="1">
                <a:solidFill>
                  <a:srgbClr val="0000FF"/>
                </a:solidFill>
                <a:latin typeface="微軟正黑體" panose="020B0604030504040204" pitchFamily="34" charset="-120"/>
                <a:ea typeface="微軟正黑體" panose="020B0604030504040204" pitchFamily="34" charset="-120"/>
              </a:rPr>
              <a:t>採購</a:t>
            </a:r>
            <a:r>
              <a:rPr lang="zh-TW" altLang="en-US" sz="2800" b="1" smtClean="0">
                <a:solidFill>
                  <a:srgbClr val="0000FF"/>
                </a:solidFill>
                <a:latin typeface="微軟正黑體" panose="020B0604030504040204" pitchFamily="34" charset="-120"/>
                <a:ea typeface="微軟正黑體" panose="020B0604030504040204" pitchFamily="34" charset="-120"/>
              </a:rPr>
              <a:t>「契約</a:t>
            </a:r>
            <a:r>
              <a:rPr lang="zh-TW" altLang="en-US" sz="2800" b="1">
                <a:solidFill>
                  <a:srgbClr val="0000FF"/>
                </a:solidFill>
                <a:latin typeface="微軟正黑體" panose="020B0604030504040204" pitchFamily="34" charset="-120"/>
                <a:ea typeface="微軟正黑體" panose="020B0604030504040204" pitchFamily="34" charset="-120"/>
              </a:rPr>
              <a:t>價金總額</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5,000</a:t>
            </a:r>
            <a:r>
              <a:rPr lang="zh-TW" altLang="en-US" sz="2800" b="1" smtClean="0">
                <a:solidFill>
                  <a:srgbClr val="0000FF"/>
                </a:solidFill>
                <a:latin typeface="微軟正黑體" panose="020B0604030504040204" pitchFamily="34" charset="-120"/>
                <a:ea typeface="微軟正黑體" panose="020B0604030504040204" pitchFamily="34" charset="-120"/>
              </a:rPr>
              <a:t>萬元。</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r>
              <a:rPr lang="zh-TW" altLang="en-US" sz="2800" b="1" smtClean="0">
                <a:solidFill>
                  <a:srgbClr val="0000FF"/>
                </a:solidFill>
                <a:latin typeface="微軟正黑體" panose="020B0604030504040204" pitchFamily="34" charset="-120"/>
                <a:ea typeface="微軟正黑體" panose="020B0604030504040204" pitchFamily="34" charset="-120"/>
              </a:rPr>
              <a:t>二、委託設計監造服務費用</a:t>
            </a:r>
            <a:r>
              <a:rPr lang="en-US" altLang="zh-TW" sz="2800" b="1" smtClean="0">
                <a:solidFill>
                  <a:srgbClr val="0000FF"/>
                </a:solidFill>
                <a:latin typeface="微軟正黑體" panose="020B0604030504040204" pitchFamily="34" charset="-120"/>
                <a:ea typeface="微軟正黑體" panose="020B0604030504040204" pitchFamily="34" charset="-120"/>
              </a:rPr>
              <a:t>420</a:t>
            </a:r>
            <a:r>
              <a:rPr lang="zh-TW" altLang="en-US" sz="2800" b="1">
                <a:solidFill>
                  <a:srgbClr val="0000FF"/>
                </a:solidFill>
                <a:latin typeface="微軟正黑體" panose="020B0604030504040204" pitchFamily="34" charset="-120"/>
                <a:ea typeface="微軟正黑體" panose="020B0604030504040204" pitchFamily="34" charset="-120"/>
              </a:rPr>
              <a:t>萬元，</a:t>
            </a:r>
            <a:r>
              <a:rPr lang="zh-TW" altLang="en-US" sz="2800" b="1" smtClean="0">
                <a:solidFill>
                  <a:srgbClr val="0000FF"/>
                </a:solidFill>
                <a:latin typeface="微軟正黑體" panose="020B0604030504040204" pitchFamily="34" charset="-120"/>
                <a:ea typeface="微軟正黑體" panose="020B0604030504040204" pitchFamily="34" charset="-120"/>
              </a:rPr>
              <a:t>依</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機關</a:t>
            </a:r>
            <a:r>
              <a:rPr lang="zh-TW" altLang="en-US" sz="2800" b="1">
                <a:solidFill>
                  <a:srgbClr val="0000FF"/>
                </a:solidFill>
                <a:latin typeface="微軟正黑體" panose="020B0604030504040204" pitchFamily="34" charset="-120"/>
                <a:ea typeface="微軟正黑體" panose="020B0604030504040204" pitchFamily="34" charset="-120"/>
              </a:rPr>
              <a:t>委託技術服務廠商評選及計費</a:t>
            </a:r>
            <a:r>
              <a:rPr lang="zh-TW" altLang="en-US" sz="2800" b="1" smtClean="0">
                <a:solidFill>
                  <a:srgbClr val="0000FF"/>
                </a:solidFill>
                <a:latin typeface="微軟正黑體" panose="020B0604030504040204" pitchFamily="34" charset="-120"/>
                <a:ea typeface="微軟正黑體" panose="020B0604030504040204" pitchFamily="34" charset="-120"/>
              </a:rPr>
              <a:t>辦法</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之「</a:t>
            </a:r>
            <a:r>
              <a:rPr lang="zh-TW" altLang="en-US" sz="2800" b="1">
                <a:solidFill>
                  <a:srgbClr val="0000FF"/>
                </a:solidFill>
                <a:latin typeface="微軟正黑體" panose="020B0604030504040204" pitchFamily="34" charset="-120"/>
                <a:ea typeface="微軟正黑體" panose="020B0604030504040204" pitchFamily="34" charset="-120"/>
              </a:rPr>
              <a:t>附表一、建築物工程技術服務建造費用百分比上限參考表」附註一，規劃</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10%</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設計</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45%</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監造</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45%</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二</a:t>
            </a:r>
            <a:r>
              <a:rPr lang="zh-TW" altLang="en-US" sz="2800" b="1" smtClean="0">
                <a:solidFill>
                  <a:srgbClr val="0000FF"/>
                </a:solidFill>
                <a:latin typeface="微軟正黑體" panose="020B0604030504040204" pitchFamily="34" charset="-120"/>
                <a:ea typeface="微軟正黑體" panose="020B0604030504040204" pitchFamily="34" charset="-120"/>
              </a:rPr>
              <a:t>、某建築工程因</a:t>
            </a:r>
            <a:r>
              <a:rPr lang="zh-TW" altLang="en-US" sz="2800" b="1">
                <a:solidFill>
                  <a:srgbClr val="0000FF"/>
                </a:solidFill>
                <a:latin typeface="微軟正黑體" panose="020B0604030504040204" pitchFamily="34" charset="-120"/>
                <a:ea typeface="微軟正黑體" panose="020B0604030504040204" pitchFamily="34" charset="-120"/>
              </a:rPr>
              <a:t>技術服務所擬標</a:t>
            </a:r>
            <a:r>
              <a:rPr lang="zh-TW" altLang="en-US" sz="2800" b="1" smtClean="0">
                <a:solidFill>
                  <a:srgbClr val="0000FF"/>
                </a:solidFill>
                <a:latin typeface="微軟正黑體" panose="020B0604030504040204" pitchFamily="34" charset="-120"/>
                <a:ea typeface="微軟正黑體" panose="020B0604030504040204" pitchFamily="34" charset="-120"/>
              </a:rPr>
              <a:t>單有計算</a:t>
            </a:r>
            <a:r>
              <a:rPr lang="zh-TW" altLang="en-US" sz="2800" b="1">
                <a:solidFill>
                  <a:srgbClr val="0000FF"/>
                </a:solidFill>
                <a:latin typeface="微軟正黑體" panose="020B0604030504040204" pitchFamily="34" charset="-120"/>
                <a:ea typeface="微軟正黑體" panose="020B0604030504040204" pitchFamily="34" charset="-120"/>
              </a:rPr>
              <a:t>數量錯誤或項目漏</a:t>
            </a:r>
            <a:r>
              <a:rPr lang="zh-TW" altLang="en-US" sz="2800" b="1" smtClean="0">
                <a:solidFill>
                  <a:srgbClr val="0000FF"/>
                </a:solidFill>
                <a:latin typeface="微軟正黑體" panose="020B0604030504040204" pitchFamily="34" charset="-120"/>
                <a:ea typeface="微軟正黑體" panose="020B0604030504040204" pitchFamily="34" charset="-120"/>
              </a:rPr>
              <a:t>列情形，</a:t>
            </a:r>
            <a:r>
              <a:rPr lang="zh-TW" altLang="en-US" sz="2800" b="1">
                <a:solidFill>
                  <a:srgbClr val="0000FF"/>
                </a:solidFill>
                <a:latin typeface="微軟正黑體" panose="020B0604030504040204" pitchFamily="34" charset="-120"/>
                <a:ea typeface="微軟正黑體" panose="020B0604030504040204" pitchFamily="34" charset="-120"/>
              </a:rPr>
              <a:t>工程結算</a:t>
            </a:r>
            <a:r>
              <a:rPr lang="zh-TW" altLang="en-US" sz="2800" b="1" smtClean="0">
                <a:solidFill>
                  <a:srgbClr val="0000FF"/>
                </a:solidFill>
                <a:latin typeface="微軟正黑體" panose="020B0604030504040204" pitchFamily="34" charset="-120"/>
                <a:ea typeface="微軟正黑體" panose="020B0604030504040204" pitchFamily="34" charset="-120"/>
              </a:rPr>
              <a:t>後累計</a:t>
            </a:r>
            <a:r>
              <a:rPr lang="zh-TW" altLang="en-US" sz="2800" b="1">
                <a:solidFill>
                  <a:srgbClr val="0000FF"/>
                </a:solidFill>
                <a:latin typeface="微軟正黑體" panose="020B0604030504040204" pitchFamily="34" charset="-120"/>
                <a:ea typeface="微軟正黑體" panose="020B0604030504040204" pitchFamily="34" charset="-120"/>
              </a:rPr>
              <a:t>數量增加</a:t>
            </a:r>
            <a:r>
              <a:rPr lang="zh-TW" altLang="en-US" sz="2800" b="1" smtClean="0">
                <a:solidFill>
                  <a:srgbClr val="0000FF"/>
                </a:solidFill>
                <a:latin typeface="微軟正黑體" panose="020B0604030504040204" pitchFamily="34" charset="-120"/>
                <a:ea typeface="微軟正黑體" panose="020B0604030504040204" pitchFamily="34" charset="-120"/>
              </a:rPr>
              <a:t>金額</a:t>
            </a:r>
            <a:r>
              <a:rPr lang="en-US" altLang="zh-TW" sz="2800" b="1" smtClean="0">
                <a:solidFill>
                  <a:srgbClr val="0000FF"/>
                </a:solidFill>
                <a:latin typeface="微軟正黑體" panose="020B0604030504040204" pitchFamily="34" charset="-120"/>
                <a:ea typeface="微軟正黑體" panose="020B0604030504040204" pitchFamily="34" charset="-120"/>
              </a:rPr>
              <a:t>40</a:t>
            </a:r>
            <a:r>
              <a:rPr lang="zh-TW" altLang="en-US" sz="2800" b="1" smtClean="0">
                <a:solidFill>
                  <a:srgbClr val="0000FF"/>
                </a:solidFill>
                <a:latin typeface="微軟正黑體" panose="020B0604030504040204" pitchFamily="34" charset="-120"/>
                <a:ea typeface="微軟正黑體" panose="020B0604030504040204" pitchFamily="34" charset="-120"/>
              </a:rPr>
              <a:t>萬元；減少金額</a:t>
            </a:r>
            <a:r>
              <a:rPr lang="en-US" altLang="zh-TW" sz="2800" b="1" smtClean="0">
                <a:solidFill>
                  <a:srgbClr val="0000FF"/>
                </a:solidFill>
                <a:latin typeface="微軟正黑體" panose="020B0604030504040204" pitchFamily="34" charset="-120"/>
                <a:ea typeface="微軟正黑體" panose="020B0604030504040204" pitchFamily="34" charset="-120"/>
              </a:rPr>
              <a:t>75</a:t>
            </a:r>
            <a:r>
              <a:rPr lang="zh-TW" altLang="en-US" sz="2800" b="1" smtClean="0">
                <a:solidFill>
                  <a:srgbClr val="0000FF"/>
                </a:solidFill>
                <a:latin typeface="微軟正黑體" panose="020B0604030504040204" pitchFamily="34" charset="-120"/>
                <a:ea typeface="微軟正黑體" panose="020B0604030504040204" pitchFamily="34" charset="-120"/>
              </a:rPr>
              <a:t>萬元；漏列項目</a:t>
            </a:r>
            <a:r>
              <a:rPr lang="en-US" altLang="zh-TW" sz="2800" b="1" smtClean="0">
                <a:solidFill>
                  <a:srgbClr val="0000FF"/>
                </a:solidFill>
                <a:latin typeface="微軟正黑體" panose="020B0604030504040204" pitchFamily="34" charset="-120"/>
                <a:ea typeface="微軟正黑體" panose="020B0604030504040204" pitchFamily="34" charset="-120"/>
              </a:rPr>
              <a:t>120</a:t>
            </a:r>
            <a:r>
              <a:rPr lang="zh-TW" altLang="en-US" sz="2800" b="1" smtClean="0">
                <a:solidFill>
                  <a:srgbClr val="0000FF"/>
                </a:solidFill>
                <a:latin typeface="微軟正黑體" panose="020B0604030504040204" pitchFamily="34" charset="-120"/>
                <a:ea typeface="微軟正黑體" panose="020B0604030504040204" pitchFamily="34" charset="-120"/>
              </a:rPr>
              <a:t>萬元。</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r>
              <a:rPr lang="zh-TW" altLang="en-US" sz="2800" b="1" smtClean="0">
                <a:solidFill>
                  <a:srgbClr val="0000FF"/>
                </a:solidFill>
                <a:latin typeface="微軟正黑體" panose="020B0604030504040204" pitchFamily="34" charset="-120"/>
                <a:ea typeface="微軟正黑體" panose="020B0604030504040204" pitchFamily="34" charset="-120"/>
              </a:rPr>
              <a:t>三、</a:t>
            </a:r>
            <a:r>
              <a:rPr lang="en-US" altLang="zh-TW" sz="2800" b="1" smtClean="0">
                <a:solidFill>
                  <a:srgbClr val="0000FF"/>
                </a:solidFill>
                <a:latin typeface="微軟正黑體" panose="020B0604030504040204" pitchFamily="34" charset="-120"/>
                <a:ea typeface="微軟正黑體" panose="020B0604030504040204" pitchFamily="34" charset="-120"/>
              </a:rPr>
              <a:t>[(40+|</a:t>
            </a:r>
            <a:r>
              <a:rPr lang="en-US" altLang="zh-TW" sz="2800" b="1" smtClean="0">
                <a:solidFill>
                  <a:srgbClr val="C00000"/>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75</a:t>
            </a:r>
            <a:r>
              <a:rPr lang="en-US" altLang="zh-TW" sz="2800" b="1">
                <a:solidFill>
                  <a:srgbClr val="0000FF"/>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+120)]/5000 = 235/5000 = 4.7%</a:t>
            </a:r>
          </a:p>
          <a:p>
            <a:pPr marL="723900" indent="-723900"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四、結算增加金額與減少金額絕對值</a:t>
            </a:r>
            <a:r>
              <a:rPr lang="zh-TW" altLang="en-US" sz="2800" b="1" u="sng">
                <a:solidFill>
                  <a:srgbClr val="660033"/>
                </a:solidFill>
                <a:latin typeface="微軟正黑體" panose="020B0604030504040204" pitchFamily="34" charset="-120"/>
                <a:ea typeface="微軟正黑體" panose="020B0604030504040204" pitchFamily="34" charset="-120"/>
              </a:rPr>
              <a:t>合計</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u="sng" smtClean="0">
                <a:solidFill>
                  <a:srgbClr val="660033"/>
                </a:solidFill>
                <a:latin typeface="微軟正黑體" panose="020B0604030504040204" pitchFamily="34" charset="-120"/>
                <a:ea typeface="微軟正黑體" panose="020B0604030504040204" pitchFamily="34" charset="-120"/>
              </a:rPr>
              <a:t>未逾</a:t>
            </a:r>
            <a:r>
              <a:rPr lang="zh-TW" altLang="en-US" sz="2800" b="1" u="sng">
                <a:solidFill>
                  <a:srgbClr val="660033"/>
                </a:solidFill>
                <a:latin typeface="微軟正黑體" panose="020B0604030504040204" pitchFamily="34" charset="-120"/>
                <a:ea typeface="微軟正黑體" panose="020B0604030504040204" pitchFamily="34" charset="-120"/>
              </a:rPr>
              <a:t>採購契約價金</a:t>
            </a:r>
            <a:r>
              <a:rPr lang="zh-TW" altLang="en-US" sz="2800" b="1" u="sng" smtClean="0">
                <a:solidFill>
                  <a:srgbClr val="660033"/>
                </a:solidFill>
                <a:latin typeface="微軟正黑體" panose="020B0604030504040204" pitchFamily="34" charset="-120"/>
                <a:ea typeface="微軟正黑體" panose="020B0604030504040204" pitchFamily="34" charset="-120"/>
              </a:rPr>
              <a:t>總額</a:t>
            </a:r>
            <a:r>
              <a:rPr lang="en-US" altLang="zh-TW" sz="2800" b="1" u="sng" smtClean="0">
                <a:solidFill>
                  <a:srgbClr val="660033"/>
                </a:solidFill>
                <a:latin typeface="微軟正黑體" panose="020B0604030504040204" pitchFamily="34" charset="-120"/>
                <a:ea typeface="微軟正黑體" panose="020B0604030504040204" pitchFamily="34" charset="-120"/>
              </a:rPr>
              <a:t>5%</a:t>
            </a:r>
            <a:r>
              <a:rPr lang="zh-TW" altLang="en-US" sz="2800" b="1" u="sng" smtClean="0">
                <a:solidFill>
                  <a:srgbClr val="660033"/>
                </a:solidFill>
                <a:latin typeface="微軟正黑體" panose="020B0604030504040204" pitchFamily="34" charset="-120"/>
                <a:ea typeface="微軟正黑體" panose="020B0604030504040204" pitchFamily="34" charset="-120"/>
              </a:rPr>
              <a:t>，不予計罰違約金</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endParaRPr lang="en-US" altLang="zh-TW" sz="2800" b="1">
              <a:solidFill>
                <a:srgbClr val="0000FF"/>
              </a:solidFill>
              <a:latin typeface="微軟正黑體" panose="020B0604030504040204" pitchFamily="34" charset="-120"/>
              <a:ea typeface="微軟正黑體" panose="020B0604030504040204" pitchFamily="34" charset="-120"/>
            </a:endParaRPr>
          </a:p>
        </p:txBody>
      </p:sp>
      <p:sp>
        <p:nvSpPr>
          <p:cNvPr id="4" name="Rectangle 11">
            <a:extLst>
              <a:ext uri="{FF2B5EF4-FFF2-40B4-BE49-F238E27FC236}"/>
            </a:extLst>
          </p:cNvPr>
          <p:cNvSpPr>
            <a:spLocks noChangeArrowheads="1"/>
          </p:cNvSpPr>
          <p:nvPr/>
        </p:nvSpPr>
        <p:spPr bwMode="auto">
          <a:xfrm>
            <a:off x="437568" y="404664"/>
            <a:ext cx="8161436" cy="523220"/>
          </a:xfrm>
          <a:prstGeom prst="rect">
            <a:avLst/>
          </a:prstGeom>
          <a:noFill/>
        </p:spPr>
        <p:txBody>
          <a:bodyPr wrap="square">
            <a:spAutoFit/>
          </a:bodyPr>
          <a:lstStyle/>
          <a:p>
            <a:pPr marL="0" lvl="1">
              <a:defRPr/>
            </a:pPr>
            <a:r>
              <a:rPr lang="zh-TW" altLang="en-US" sz="2800" b="1" smtClean="0">
                <a:solidFill>
                  <a:srgbClr val="C00000"/>
                </a:solidFill>
                <a:latin typeface="微軟正黑體" panose="020B0604030504040204" pitchFamily="34" charset="-120"/>
                <a:ea typeface="微軟正黑體" panose="020B0604030504040204" pitchFamily="34" charset="-120"/>
              </a:rPr>
              <a:t>舉例一：</a:t>
            </a:r>
            <a:r>
              <a:rPr lang="zh-TW" altLang="en-US" sz="2800" b="1" smtClean="0">
                <a:solidFill>
                  <a:srgbClr val="000066"/>
                </a:solidFill>
                <a:latin typeface="微軟正黑體" panose="020B0604030504040204" pitchFamily="34" charset="-120"/>
                <a:ea typeface="微軟正黑體" panose="020B0604030504040204" pitchFamily="34" charset="-120"/>
              </a:rPr>
              <a:t>數量</a:t>
            </a:r>
            <a:r>
              <a:rPr lang="zh-TW" altLang="en-US" sz="2800" b="1">
                <a:solidFill>
                  <a:srgbClr val="000066"/>
                </a:solidFill>
                <a:latin typeface="微軟正黑體" panose="020B0604030504040204" pitchFamily="34" charset="-120"/>
                <a:ea typeface="微軟正黑體" panose="020B0604030504040204" pitchFamily="34" charset="-120"/>
              </a:rPr>
              <a:t>錯誤或項目漏</a:t>
            </a:r>
            <a:r>
              <a:rPr lang="zh-TW" altLang="en-US" sz="2800" b="1" smtClean="0">
                <a:solidFill>
                  <a:srgbClr val="000066"/>
                </a:solidFill>
                <a:latin typeface="微軟正黑體" panose="020B0604030504040204" pitchFamily="34" charset="-120"/>
                <a:ea typeface="微軟正黑體" panose="020B0604030504040204" pitchFamily="34" charset="-120"/>
              </a:rPr>
              <a:t>列計罰技術服務違約金</a:t>
            </a:r>
            <a:endParaRPr lang="zh-TW" altLang="en-US" sz="2800" b="1" dirty="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79448128"/>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AAB0621-F42E-4234-99DB-46E17D489A94}" type="slidenum">
              <a:rPr lang="en-US" altLang="zh-TW" sz="1400" smtClean="0">
                <a:solidFill>
                  <a:srgbClr val="AD1F1F"/>
                </a:solidFill>
                <a:latin typeface="Times New Roman" panose="02020603050405020304" pitchFamily="18" charset="0"/>
              </a:rPr>
              <a:pPr>
                <a:spcBef>
                  <a:spcPct val="0"/>
                </a:spcBef>
                <a:buClrTx/>
                <a:buSzTx/>
                <a:buFontTx/>
                <a:buNone/>
                <a:defRPr/>
              </a:pPr>
              <a:t>212</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87524" y="1052736"/>
            <a:ext cx="8460940" cy="5508612"/>
          </a:xfrm>
          <a:prstGeom prst="rect">
            <a:avLst/>
          </a:prstGeom>
          <a:noFill/>
          <a:ln w="9525">
            <a:noFill/>
            <a:miter lim="800000"/>
            <a:headEnd/>
            <a:tailEnd/>
          </a:ln>
          <a:effectLst/>
        </p:spPr>
        <p:txBody>
          <a:bodyPr/>
          <a:lstStyle/>
          <a:p>
            <a:pPr marL="363538" indent="-363538"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一</a:t>
            </a:r>
            <a:r>
              <a:rPr lang="zh-TW" altLang="en-US" sz="2800" b="1" smtClean="0">
                <a:solidFill>
                  <a:srgbClr val="0000FF"/>
                </a:solidFill>
                <a:latin typeface="微軟正黑體" panose="020B0604030504040204" pitchFamily="34" charset="-120"/>
                <a:ea typeface="微軟正黑體" panose="020B0604030504040204" pitchFamily="34" charset="-120"/>
              </a:rPr>
              <a:t>、建築物工程</a:t>
            </a:r>
            <a:r>
              <a:rPr lang="zh-TW" altLang="en-US" sz="2800" b="1">
                <a:solidFill>
                  <a:srgbClr val="0000FF"/>
                </a:solidFill>
                <a:latin typeface="微軟正黑體" panose="020B0604030504040204" pitchFamily="34" charset="-120"/>
                <a:ea typeface="微軟正黑體" panose="020B0604030504040204" pitchFamily="34" charset="-120"/>
              </a:rPr>
              <a:t>採購</a:t>
            </a:r>
            <a:r>
              <a:rPr lang="zh-TW" altLang="en-US" sz="2800" b="1" smtClean="0">
                <a:solidFill>
                  <a:srgbClr val="0000FF"/>
                </a:solidFill>
                <a:latin typeface="微軟正黑體" panose="020B0604030504040204" pitchFamily="34" charset="-120"/>
                <a:ea typeface="微軟正黑體" panose="020B0604030504040204" pitchFamily="34" charset="-120"/>
              </a:rPr>
              <a:t>「契約</a:t>
            </a:r>
            <a:r>
              <a:rPr lang="zh-TW" altLang="en-US" sz="2800" b="1">
                <a:solidFill>
                  <a:srgbClr val="0000FF"/>
                </a:solidFill>
                <a:latin typeface="微軟正黑體" panose="020B0604030504040204" pitchFamily="34" charset="-120"/>
                <a:ea typeface="微軟正黑體" panose="020B0604030504040204" pitchFamily="34" charset="-120"/>
              </a:rPr>
              <a:t>價金總額</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5,000</a:t>
            </a:r>
            <a:r>
              <a:rPr lang="zh-TW" altLang="en-US" sz="2800" b="1" smtClean="0">
                <a:solidFill>
                  <a:srgbClr val="0000FF"/>
                </a:solidFill>
                <a:latin typeface="微軟正黑體" panose="020B0604030504040204" pitchFamily="34" charset="-120"/>
                <a:ea typeface="微軟正黑體" panose="020B0604030504040204" pitchFamily="34" charset="-120"/>
              </a:rPr>
              <a:t>萬元。</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363538" indent="-363538" algn="just" eaLnBrk="1" hangingPunct="1">
              <a:lnSpc>
                <a:spcPts val="3500"/>
              </a:lnSpc>
              <a:buClr>
                <a:srgbClr val="00264C"/>
              </a:buClr>
              <a:buSzPct val="75000"/>
              <a:defRPr/>
            </a:pPr>
            <a:r>
              <a:rPr lang="zh-TW" altLang="en-US" sz="2800" b="1" smtClean="0">
                <a:solidFill>
                  <a:srgbClr val="0000FF"/>
                </a:solidFill>
                <a:latin typeface="微軟正黑體" panose="020B0604030504040204" pitchFamily="34" charset="-120"/>
                <a:ea typeface="微軟正黑體" panose="020B0604030504040204" pitchFamily="34" charset="-120"/>
              </a:rPr>
              <a:t>二、委託設計監造服務費用</a:t>
            </a:r>
            <a:r>
              <a:rPr lang="en-US" altLang="zh-TW" sz="2800" b="1" smtClean="0">
                <a:solidFill>
                  <a:srgbClr val="0000FF"/>
                </a:solidFill>
                <a:latin typeface="微軟正黑體" panose="020B0604030504040204" pitchFamily="34" charset="-120"/>
                <a:ea typeface="微軟正黑體" panose="020B0604030504040204" pitchFamily="34" charset="-120"/>
              </a:rPr>
              <a:t>420</a:t>
            </a:r>
            <a:r>
              <a:rPr lang="zh-TW" altLang="en-US" sz="2800" b="1">
                <a:solidFill>
                  <a:srgbClr val="0000FF"/>
                </a:solidFill>
                <a:latin typeface="微軟正黑體" panose="020B0604030504040204" pitchFamily="34" charset="-120"/>
                <a:ea typeface="微軟正黑體" panose="020B0604030504040204" pitchFamily="34" charset="-120"/>
              </a:rPr>
              <a:t>萬元，</a:t>
            </a:r>
            <a:r>
              <a:rPr lang="zh-TW" altLang="en-US" sz="2800" b="1" smtClean="0">
                <a:solidFill>
                  <a:srgbClr val="0000FF"/>
                </a:solidFill>
                <a:latin typeface="微軟正黑體" panose="020B0604030504040204" pitchFamily="34" charset="-120"/>
                <a:ea typeface="微軟正黑體" panose="020B0604030504040204" pitchFamily="34" charset="-120"/>
              </a:rPr>
              <a:t>依</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機關</a:t>
            </a:r>
            <a:r>
              <a:rPr lang="zh-TW" altLang="en-US" sz="2800" b="1">
                <a:solidFill>
                  <a:srgbClr val="0000FF"/>
                </a:solidFill>
                <a:latin typeface="微軟正黑體" panose="020B0604030504040204" pitchFamily="34" charset="-120"/>
                <a:ea typeface="微軟正黑體" panose="020B0604030504040204" pitchFamily="34" charset="-120"/>
              </a:rPr>
              <a:t>委託技術服務廠商評選及計費</a:t>
            </a:r>
            <a:r>
              <a:rPr lang="zh-TW" altLang="en-US" sz="2800" b="1" smtClean="0">
                <a:solidFill>
                  <a:srgbClr val="0000FF"/>
                </a:solidFill>
                <a:latin typeface="微軟正黑體" panose="020B0604030504040204" pitchFamily="34" charset="-120"/>
                <a:ea typeface="微軟正黑體" panose="020B0604030504040204" pitchFamily="34" charset="-120"/>
              </a:rPr>
              <a:t>辦法</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之「</a:t>
            </a:r>
            <a:r>
              <a:rPr lang="zh-TW" altLang="en-US" sz="2800" b="1">
                <a:solidFill>
                  <a:srgbClr val="0000FF"/>
                </a:solidFill>
                <a:latin typeface="微軟正黑體" panose="020B0604030504040204" pitchFamily="34" charset="-120"/>
                <a:ea typeface="微軟正黑體" panose="020B0604030504040204" pitchFamily="34" charset="-120"/>
              </a:rPr>
              <a:t>附表一、建築物工程技術服務建造費用百分比上限參考表」附註一，規劃</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10%</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設計</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45%</a:t>
            </a:r>
            <a:r>
              <a:rPr lang="zh-TW" altLang="en-US" sz="2800" b="1" smtClean="0">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監造</a:t>
            </a:r>
            <a:r>
              <a:rPr lang="zh-TW" altLang="en-US" sz="2800" b="1" smtClean="0">
                <a:solidFill>
                  <a:srgbClr val="0000FF"/>
                </a:solidFill>
                <a:latin typeface="微軟正黑體" panose="020B0604030504040204" pitchFamily="34" charset="-120"/>
                <a:ea typeface="微軟正黑體" panose="020B0604030504040204" pitchFamily="34" charset="-120"/>
              </a:rPr>
              <a:t>占</a:t>
            </a:r>
            <a:r>
              <a:rPr lang="en-US" altLang="zh-TW" sz="2800" b="1" smtClean="0">
                <a:solidFill>
                  <a:srgbClr val="0000FF"/>
                </a:solidFill>
                <a:latin typeface="微軟正黑體" panose="020B0604030504040204" pitchFamily="34" charset="-120"/>
                <a:ea typeface="微軟正黑體" panose="020B0604030504040204" pitchFamily="34" charset="-120"/>
              </a:rPr>
              <a:t>45%</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363538" indent="-363538"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二</a:t>
            </a:r>
            <a:r>
              <a:rPr lang="zh-TW" altLang="en-US" sz="2800" b="1" smtClean="0">
                <a:solidFill>
                  <a:srgbClr val="0000FF"/>
                </a:solidFill>
                <a:latin typeface="微軟正黑體" panose="020B0604030504040204" pitchFamily="34" charset="-120"/>
                <a:ea typeface="微軟正黑體" panose="020B0604030504040204" pitchFamily="34" charset="-120"/>
              </a:rPr>
              <a:t>、某建築工程因</a:t>
            </a:r>
            <a:r>
              <a:rPr lang="zh-TW" altLang="en-US" sz="2800" b="1">
                <a:solidFill>
                  <a:srgbClr val="0000FF"/>
                </a:solidFill>
                <a:latin typeface="微軟正黑體" panose="020B0604030504040204" pitchFamily="34" charset="-120"/>
                <a:ea typeface="微軟正黑體" panose="020B0604030504040204" pitchFamily="34" charset="-120"/>
              </a:rPr>
              <a:t>技術服務所擬標</a:t>
            </a:r>
            <a:r>
              <a:rPr lang="zh-TW" altLang="en-US" sz="2800" b="1" smtClean="0">
                <a:solidFill>
                  <a:srgbClr val="0000FF"/>
                </a:solidFill>
                <a:latin typeface="微軟正黑體" panose="020B0604030504040204" pitchFamily="34" charset="-120"/>
                <a:ea typeface="微軟正黑體" panose="020B0604030504040204" pitchFamily="34" charset="-120"/>
              </a:rPr>
              <a:t>單有計算</a:t>
            </a:r>
            <a:r>
              <a:rPr lang="zh-TW" altLang="en-US" sz="2800" b="1">
                <a:solidFill>
                  <a:srgbClr val="0000FF"/>
                </a:solidFill>
                <a:latin typeface="微軟正黑體" panose="020B0604030504040204" pitchFamily="34" charset="-120"/>
                <a:ea typeface="微軟正黑體" panose="020B0604030504040204" pitchFamily="34" charset="-120"/>
              </a:rPr>
              <a:t>數量錯誤或項目漏</a:t>
            </a:r>
            <a:r>
              <a:rPr lang="zh-TW" altLang="en-US" sz="2800" b="1" smtClean="0">
                <a:solidFill>
                  <a:srgbClr val="0000FF"/>
                </a:solidFill>
                <a:latin typeface="微軟正黑體" panose="020B0604030504040204" pitchFamily="34" charset="-120"/>
                <a:ea typeface="微軟正黑體" panose="020B0604030504040204" pitchFamily="34" charset="-120"/>
              </a:rPr>
              <a:t>列情形，</a:t>
            </a:r>
            <a:r>
              <a:rPr lang="zh-TW" altLang="en-US" sz="2800" b="1">
                <a:solidFill>
                  <a:srgbClr val="0000FF"/>
                </a:solidFill>
                <a:latin typeface="微軟正黑體" panose="020B0604030504040204" pitchFamily="34" charset="-120"/>
                <a:ea typeface="微軟正黑體" panose="020B0604030504040204" pitchFamily="34" charset="-120"/>
              </a:rPr>
              <a:t>工程結算</a:t>
            </a:r>
            <a:r>
              <a:rPr lang="zh-TW" altLang="en-US" sz="2800" b="1" smtClean="0">
                <a:solidFill>
                  <a:srgbClr val="0000FF"/>
                </a:solidFill>
                <a:latin typeface="微軟正黑體" panose="020B0604030504040204" pitchFamily="34" charset="-120"/>
                <a:ea typeface="微軟正黑體" panose="020B0604030504040204" pitchFamily="34" charset="-120"/>
              </a:rPr>
              <a:t>後累計</a:t>
            </a:r>
            <a:r>
              <a:rPr lang="zh-TW" altLang="en-US" sz="2800" b="1">
                <a:solidFill>
                  <a:srgbClr val="0000FF"/>
                </a:solidFill>
                <a:latin typeface="微軟正黑體" panose="020B0604030504040204" pitchFamily="34" charset="-120"/>
                <a:ea typeface="微軟正黑體" panose="020B0604030504040204" pitchFamily="34" charset="-120"/>
              </a:rPr>
              <a:t>數量增加</a:t>
            </a:r>
            <a:r>
              <a:rPr lang="zh-TW" altLang="en-US" sz="2800" b="1" smtClean="0">
                <a:solidFill>
                  <a:srgbClr val="0000FF"/>
                </a:solidFill>
                <a:latin typeface="微軟正黑體" panose="020B0604030504040204" pitchFamily="34" charset="-120"/>
                <a:ea typeface="微軟正黑體" panose="020B0604030504040204" pitchFamily="34" charset="-120"/>
              </a:rPr>
              <a:t>金額</a:t>
            </a:r>
            <a:r>
              <a:rPr lang="en-US" altLang="zh-TW" sz="2800" b="1" smtClean="0">
                <a:solidFill>
                  <a:srgbClr val="0000FF"/>
                </a:solidFill>
                <a:latin typeface="微軟正黑體" panose="020B0604030504040204" pitchFamily="34" charset="-120"/>
                <a:ea typeface="微軟正黑體" panose="020B0604030504040204" pitchFamily="34" charset="-120"/>
              </a:rPr>
              <a:t>90</a:t>
            </a:r>
            <a:r>
              <a:rPr lang="zh-TW" altLang="en-US" sz="2800" b="1" smtClean="0">
                <a:solidFill>
                  <a:srgbClr val="0000FF"/>
                </a:solidFill>
                <a:latin typeface="微軟正黑體" panose="020B0604030504040204" pitchFamily="34" charset="-120"/>
                <a:ea typeface="微軟正黑體" panose="020B0604030504040204" pitchFamily="34" charset="-120"/>
              </a:rPr>
              <a:t>萬元；減少金額</a:t>
            </a:r>
            <a:r>
              <a:rPr lang="en-US" altLang="zh-TW" sz="2800" b="1" smtClean="0">
                <a:solidFill>
                  <a:srgbClr val="0000FF"/>
                </a:solidFill>
                <a:latin typeface="微軟正黑體" panose="020B0604030504040204" pitchFamily="34" charset="-120"/>
                <a:ea typeface="微軟正黑體" panose="020B0604030504040204" pitchFamily="34" charset="-120"/>
              </a:rPr>
              <a:t>50</a:t>
            </a:r>
            <a:r>
              <a:rPr lang="zh-TW" altLang="en-US" sz="2800" b="1" smtClean="0">
                <a:solidFill>
                  <a:srgbClr val="0000FF"/>
                </a:solidFill>
                <a:latin typeface="微軟正黑體" panose="020B0604030504040204" pitchFamily="34" charset="-120"/>
                <a:ea typeface="微軟正黑體" panose="020B0604030504040204" pitchFamily="34" charset="-120"/>
              </a:rPr>
              <a:t>萬元；漏列項目</a:t>
            </a:r>
            <a:r>
              <a:rPr lang="en-US" altLang="zh-TW" sz="2800" b="1" smtClean="0">
                <a:solidFill>
                  <a:srgbClr val="0000FF"/>
                </a:solidFill>
                <a:latin typeface="微軟正黑體" panose="020B0604030504040204" pitchFamily="34" charset="-120"/>
                <a:ea typeface="微軟正黑體" panose="020B0604030504040204" pitchFamily="34" charset="-120"/>
              </a:rPr>
              <a:t>180</a:t>
            </a:r>
            <a:r>
              <a:rPr lang="zh-TW" altLang="en-US" sz="2800" b="1" smtClean="0">
                <a:solidFill>
                  <a:srgbClr val="0000FF"/>
                </a:solidFill>
                <a:latin typeface="微軟正黑體" panose="020B0604030504040204" pitchFamily="34" charset="-120"/>
                <a:ea typeface="微軟正黑體" panose="020B0604030504040204" pitchFamily="34" charset="-120"/>
              </a:rPr>
              <a:t>萬元。</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363538" indent="-363538" algn="just" eaLnBrk="1" hangingPunct="1">
              <a:lnSpc>
                <a:spcPts val="3500"/>
              </a:lnSpc>
              <a:buClr>
                <a:srgbClr val="00264C"/>
              </a:buClr>
              <a:buSzPct val="75000"/>
              <a:defRPr/>
            </a:pPr>
            <a:r>
              <a:rPr lang="zh-TW" altLang="en-US" sz="2800" b="1" smtClean="0">
                <a:solidFill>
                  <a:srgbClr val="0000FF"/>
                </a:solidFill>
                <a:latin typeface="微軟正黑體" panose="020B0604030504040204" pitchFamily="34" charset="-120"/>
                <a:ea typeface="微軟正黑體" panose="020B0604030504040204" pitchFamily="34" charset="-120"/>
              </a:rPr>
              <a:t>三、</a:t>
            </a:r>
            <a:r>
              <a:rPr lang="en-US" altLang="zh-TW" sz="2800" b="1" smtClean="0">
                <a:solidFill>
                  <a:srgbClr val="0000FF"/>
                </a:solidFill>
                <a:latin typeface="微軟正黑體" panose="020B0604030504040204" pitchFamily="34" charset="-120"/>
                <a:ea typeface="微軟正黑體" panose="020B0604030504040204" pitchFamily="34" charset="-120"/>
              </a:rPr>
              <a:t>[(90+|</a:t>
            </a:r>
            <a:r>
              <a:rPr lang="en-US" altLang="zh-TW" sz="2800" b="1" smtClean="0">
                <a:solidFill>
                  <a:srgbClr val="C00000"/>
                </a:solidFill>
                <a:latin typeface="微軟正黑體" panose="020B0604030504040204" pitchFamily="34" charset="-120"/>
                <a:ea typeface="微軟正黑體" panose="020B0604030504040204" pitchFamily="34" charset="-120"/>
              </a:rPr>
              <a:t>-</a:t>
            </a:r>
            <a:r>
              <a:rPr lang="en-US" altLang="zh-TW" sz="2800" b="1" smtClean="0">
                <a:solidFill>
                  <a:srgbClr val="0000FF"/>
                </a:solidFill>
                <a:latin typeface="微軟正黑體" panose="020B0604030504040204" pitchFamily="34" charset="-120"/>
                <a:ea typeface="微軟正黑體" panose="020B0604030504040204" pitchFamily="34" charset="-120"/>
              </a:rPr>
              <a:t>50|+180)]/5000 = 320/5000 = 6.4%</a:t>
            </a:r>
          </a:p>
          <a:p>
            <a:pPr marL="363538" indent="-363538" algn="just" eaLnBrk="1" hangingPunct="1">
              <a:lnSpc>
                <a:spcPts val="3500"/>
              </a:lnSpc>
              <a:buClr>
                <a:srgbClr val="00264C"/>
              </a:buClr>
              <a:buSzPct val="75000"/>
              <a:defRPr/>
            </a:pPr>
            <a:r>
              <a:rPr lang="zh-TW" altLang="en-US" sz="2800" b="1" smtClean="0">
                <a:solidFill>
                  <a:srgbClr val="0000FF"/>
                </a:solidFill>
                <a:latin typeface="微軟正黑體" panose="020B0604030504040204" pitchFamily="34" charset="-120"/>
                <a:ea typeface="微軟正黑體" panose="020B0604030504040204" pitchFamily="34" charset="-120"/>
              </a:rPr>
              <a:t>四、</a:t>
            </a:r>
            <a:r>
              <a:rPr lang="zh-TW" altLang="en-US" sz="2800" b="1">
                <a:solidFill>
                  <a:srgbClr val="0000FF"/>
                </a:solidFill>
                <a:latin typeface="微軟正黑體" panose="020B0604030504040204" pitchFamily="34" charset="-120"/>
                <a:ea typeface="微軟正黑體" panose="020B0604030504040204" pitchFamily="34" charset="-120"/>
              </a:rPr>
              <a:t>結算增加金額與減少金額絕對值</a:t>
            </a:r>
            <a:r>
              <a:rPr lang="zh-TW" altLang="en-US" sz="2800" b="1" u="sng">
                <a:solidFill>
                  <a:srgbClr val="660033"/>
                </a:solidFill>
                <a:latin typeface="微軟正黑體" panose="020B0604030504040204" pitchFamily="34" charset="-120"/>
                <a:ea typeface="微軟正黑體" panose="020B0604030504040204" pitchFamily="34" charset="-120"/>
              </a:rPr>
              <a:t>合計</a:t>
            </a:r>
            <a:r>
              <a:rPr lang="zh-TW" altLang="en-US" sz="2800" b="1">
                <a:solidFill>
                  <a:srgbClr val="0000FF"/>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逾採購契約價金總額</a:t>
            </a:r>
            <a:r>
              <a:rPr lang="en-US" altLang="zh-TW" sz="2800" b="1" u="sng">
                <a:solidFill>
                  <a:srgbClr val="660033"/>
                </a:solidFill>
                <a:latin typeface="微軟正黑體" panose="020B0604030504040204" pitchFamily="34" charset="-120"/>
                <a:ea typeface="微軟正黑體" panose="020B0604030504040204" pitchFamily="34" charset="-120"/>
              </a:rPr>
              <a:t>5%</a:t>
            </a:r>
            <a:r>
              <a:rPr lang="zh-TW" altLang="en-US" sz="2800" b="1" u="sng">
                <a:solidFill>
                  <a:srgbClr val="660033"/>
                </a:solidFill>
                <a:latin typeface="微軟正黑體" panose="020B0604030504040204" pitchFamily="34" charset="-120"/>
                <a:ea typeface="微軟正黑體" panose="020B0604030504040204" pitchFamily="34" charset="-120"/>
              </a:rPr>
              <a:t>，應予計罰違約金</a:t>
            </a:r>
            <a:r>
              <a:rPr lang="zh-TW" altLang="en-US" sz="2800" b="1">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五</a:t>
            </a:r>
            <a:r>
              <a:rPr lang="zh-TW" altLang="en-US" sz="2800" b="1" smtClean="0">
                <a:solidFill>
                  <a:srgbClr val="0000FF"/>
                </a:solidFill>
                <a:latin typeface="微軟正黑體" panose="020B0604030504040204" pitchFamily="34" charset="-120"/>
                <a:ea typeface="微軟正黑體" panose="020B0604030504040204" pitchFamily="34" charset="-120"/>
              </a:rPr>
              <a:t>、違約金 </a:t>
            </a:r>
            <a:r>
              <a:rPr lang="en-US" altLang="zh-TW" sz="2800" b="1" smtClean="0">
                <a:solidFill>
                  <a:srgbClr val="0000FF"/>
                </a:solidFill>
                <a:latin typeface="微軟正黑體" panose="020B0604030504040204" pitchFamily="34" charset="-120"/>
                <a:ea typeface="微軟正黑體" panose="020B0604030504040204" pitchFamily="34" charset="-120"/>
              </a:rPr>
              <a:t>(6.4%-5%) * 420 * 55% = 3.23</a:t>
            </a:r>
            <a:r>
              <a:rPr lang="zh-TW" altLang="en-US" sz="2800" b="1" smtClean="0">
                <a:solidFill>
                  <a:srgbClr val="0000FF"/>
                </a:solidFill>
                <a:latin typeface="微軟正黑體" panose="020B0604030504040204" pitchFamily="34" charset="-120"/>
                <a:ea typeface="微軟正黑體" panose="020B0604030504040204" pitchFamily="34" charset="-120"/>
              </a:rPr>
              <a:t>萬元</a:t>
            </a:r>
            <a:r>
              <a:rPr lang="en-US" altLang="zh-TW" sz="2800" b="1" smtClean="0">
                <a:solidFill>
                  <a:srgbClr val="0000FF"/>
                </a:solidFill>
                <a:latin typeface="微軟正黑體" panose="020B0604030504040204" pitchFamily="34" charset="-120"/>
                <a:ea typeface="微軟正黑體" panose="020B0604030504040204" pitchFamily="34" charset="-120"/>
              </a:rPr>
              <a:t> </a:t>
            </a:r>
          </a:p>
          <a:p>
            <a:pPr marL="723900" indent="-723900" algn="just" eaLnBrk="1" hangingPunct="1">
              <a:lnSpc>
                <a:spcPts val="3500"/>
              </a:lnSpc>
              <a:buClr>
                <a:srgbClr val="00264C"/>
              </a:buClr>
              <a:buSzPct val="75000"/>
              <a:defRPr/>
            </a:pP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723900" indent="-723900" algn="just" eaLnBrk="1" hangingPunct="1">
              <a:lnSpc>
                <a:spcPts val="3500"/>
              </a:lnSpc>
              <a:buClr>
                <a:srgbClr val="00264C"/>
              </a:buClr>
              <a:buSzPct val="75000"/>
              <a:defRPr/>
            </a:pPr>
            <a:endParaRPr lang="en-US" altLang="zh-TW" sz="2800" b="1">
              <a:solidFill>
                <a:srgbClr val="0000FF"/>
              </a:solidFill>
              <a:latin typeface="微軟正黑體" panose="020B0604030504040204" pitchFamily="34" charset="-120"/>
              <a:ea typeface="微軟正黑體" panose="020B0604030504040204" pitchFamily="34" charset="-120"/>
            </a:endParaRPr>
          </a:p>
        </p:txBody>
      </p:sp>
      <p:sp>
        <p:nvSpPr>
          <p:cNvPr id="4" name="Rectangle 11">
            <a:extLst>
              <a:ext uri="{FF2B5EF4-FFF2-40B4-BE49-F238E27FC236}"/>
            </a:extLst>
          </p:cNvPr>
          <p:cNvSpPr>
            <a:spLocks noChangeArrowheads="1"/>
          </p:cNvSpPr>
          <p:nvPr/>
        </p:nvSpPr>
        <p:spPr bwMode="auto">
          <a:xfrm>
            <a:off x="437568" y="404664"/>
            <a:ext cx="8161436" cy="523220"/>
          </a:xfrm>
          <a:prstGeom prst="rect">
            <a:avLst/>
          </a:prstGeom>
          <a:noFill/>
        </p:spPr>
        <p:txBody>
          <a:bodyPr wrap="square">
            <a:spAutoFit/>
          </a:bodyPr>
          <a:lstStyle/>
          <a:p>
            <a:pPr marL="0" lvl="1">
              <a:defRPr/>
            </a:pPr>
            <a:r>
              <a:rPr lang="zh-TW" altLang="en-US" sz="2800" b="1" smtClean="0">
                <a:solidFill>
                  <a:srgbClr val="C00000"/>
                </a:solidFill>
                <a:latin typeface="微軟正黑體" panose="020B0604030504040204" pitchFamily="34" charset="-120"/>
                <a:ea typeface="微軟正黑體" panose="020B0604030504040204" pitchFamily="34" charset="-120"/>
              </a:rPr>
              <a:t>舉例二：</a:t>
            </a:r>
            <a:r>
              <a:rPr lang="zh-TW" altLang="en-US" sz="2800" b="1" smtClean="0">
                <a:solidFill>
                  <a:srgbClr val="000066"/>
                </a:solidFill>
                <a:latin typeface="微軟正黑體" panose="020B0604030504040204" pitchFamily="34" charset="-120"/>
                <a:ea typeface="微軟正黑體" panose="020B0604030504040204" pitchFamily="34" charset="-120"/>
              </a:rPr>
              <a:t>數量</a:t>
            </a:r>
            <a:r>
              <a:rPr lang="zh-TW" altLang="en-US" sz="2800" b="1">
                <a:solidFill>
                  <a:srgbClr val="000066"/>
                </a:solidFill>
                <a:latin typeface="微軟正黑體" panose="020B0604030504040204" pitchFamily="34" charset="-120"/>
                <a:ea typeface="微軟正黑體" panose="020B0604030504040204" pitchFamily="34" charset="-120"/>
              </a:rPr>
              <a:t>錯誤或項目漏</a:t>
            </a:r>
            <a:r>
              <a:rPr lang="zh-TW" altLang="en-US" sz="2800" b="1" smtClean="0">
                <a:solidFill>
                  <a:srgbClr val="000066"/>
                </a:solidFill>
                <a:latin typeface="微軟正黑體" panose="020B0604030504040204" pitchFamily="34" charset="-120"/>
                <a:ea typeface="微軟正黑體" panose="020B0604030504040204" pitchFamily="34" charset="-120"/>
              </a:rPr>
              <a:t>列計罰技術服務違約金</a:t>
            </a:r>
            <a:endParaRPr lang="zh-TW" altLang="en-US" sz="2800" b="1" dirty="0">
              <a:solidFill>
                <a:srgbClr val="00006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9314110"/>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213</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323528" y="260648"/>
            <a:ext cx="7416824" cy="792088"/>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000066"/>
                </a:solidFill>
                <a:latin typeface="微軟正黑體" panose="020B0604030504040204" pitchFamily="34" charset="-120"/>
                <a:cs typeface="Times New Roman" panose="02020603050405020304" pitchFamily="18" charset="0"/>
              </a:rPr>
              <a:t>漏項處理原則 </a:t>
            </a:r>
            <a:r>
              <a:rPr lang="en-US" altLang="zh-TW" sz="3200" b="1" smtClean="0">
                <a:solidFill>
                  <a:srgbClr val="000066"/>
                </a:solidFill>
                <a:latin typeface="微軟正黑體" panose="020B0604030504040204" pitchFamily="34" charset="-120"/>
                <a:cs typeface="Times New Roman" panose="02020603050405020304" pitchFamily="18" charset="0"/>
              </a:rPr>
              <a:t>— </a:t>
            </a:r>
            <a:r>
              <a:rPr lang="zh-TW" altLang="en-US" sz="3200" b="1" smtClean="0">
                <a:solidFill>
                  <a:srgbClr val="800000"/>
                </a:solidFill>
                <a:latin typeface="微軟正黑體" panose="020B0604030504040204" pitchFamily="34" charset="-120"/>
                <a:cs typeface="Times New Roman" panose="02020603050405020304" pitchFamily="18" charset="0"/>
              </a:rPr>
              <a:t>想想看您會如何處理</a:t>
            </a:r>
            <a:endParaRPr lang="zh-TW" altLang="en-US" b="1" dirty="0">
              <a:solidFill>
                <a:srgbClr val="800000"/>
              </a:solidFill>
              <a:latin typeface="微軟正黑體" panose="020B0604030504040204" pitchFamily="34" charset="-120"/>
              <a:cs typeface="Times New Roman" panose="02020603050405020304" pitchFamily="18" charset="0"/>
            </a:endParaRPr>
          </a:p>
        </p:txBody>
      </p:sp>
      <p:sp>
        <p:nvSpPr>
          <p:cNvPr id="6" name="雲朵形圖說文字 5"/>
          <p:cNvSpPr/>
          <p:nvPr/>
        </p:nvSpPr>
        <p:spPr>
          <a:xfrm>
            <a:off x="556847" y="1340768"/>
            <a:ext cx="8053753" cy="4104456"/>
          </a:xfrm>
          <a:prstGeom prst="cloudCallout">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C00000"/>
              </a:buClr>
              <a:buFont typeface="Wingdings" panose="05000000000000000000" pitchFamily="2" charset="2"/>
              <a:buChar char="n"/>
            </a:pPr>
            <a:r>
              <a:rPr lang="zh-TW" altLang="en-US" sz="4000" b="1" smtClean="0">
                <a:solidFill>
                  <a:prstClr val="white"/>
                </a:solidFill>
                <a:latin typeface="微軟正黑體" panose="020B0604030504040204" pitchFamily="34" charset="-120"/>
              </a:rPr>
              <a:t>設計圖有標示、標單項目未列？</a:t>
            </a:r>
            <a:endParaRPr lang="en-US" altLang="zh-TW" sz="4000" b="1" smtClean="0">
              <a:solidFill>
                <a:prstClr val="white"/>
              </a:solidFill>
              <a:latin typeface="微軟正黑體" panose="020B0604030504040204" pitchFamily="34" charset="-120"/>
            </a:endParaRPr>
          </a:p>
          <a:p>
            <a:pPr marL="342900" indent="-342900">
              <a:buClr>
                <a:srgbClr val="C00000"/>
              </a:buClr>
              <a:buFont typeface="Wingdings" panose="05000000000000000000" pitchFamily="2" charset="2"/>
              <a:buChar char="n"/>
            </a:pPr>
            <a:r>
              <a:rPr lang="zh-TW" altLang="en-US" sz="4000" b="1" smtClean="0">
                <a:solidFill>
                  <a:prstClr val="white"/>
                </a:solidFill>
                <a:latin typeface="微軟正黑體" panose="020B0604030504040204" pitchFamily="34" charset="-120"/>
              </a:rPr>
              <a:t>設計圖沒標示</a:t>
            </a:r>
            <a:r>
              <a:rPr lang="zh-TW" altLang="en-US" sz="4000" b="1">
                <a:solidFill>
                  <a:prstClr val="white"/>
                </a:solidFill>
                <a:latin typeface="微軟正黑體" panose="020B0604030504040204" pitchFamily="34" charset="-120"/>
              </a:rPr>
              <a:t>、標單</a:t>
            </a:r>
            <a:r>
              <a:rPr lang="zh-TW" altLang="en-US" sz="4000" b="1" smtClean="0">
                <a:solidFill>
                  <a:prstClr val="white"/>
                </a:solidFill>
                <a:latin typeface="微軟正黑體" panose="020B0604030504040204" pitchFamily="34" charset="-120"/>
              </a:rPr>
              <a:t>項目有列</a:t>
            </a:r>
            <a:r>
              <a:rPr lang="zh-TW" altLang="en-US" sz="4000" b="1">
                <a:solidFill>
                  <a:prstClr val="white"/>
                </a:solidFill>
                <a:latin typeface="微軟正黑體" panose="020B0604030504040204" pitchFamily="34" charset="-120"/>
              </a:rPr>
              <a:t>？</a:t>
            </a:r>
            <a:endParaRPr lang="en-US" altLang="zh-TW" sz="4000" b="1" smtClean="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1653405798"/>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214</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4574345" y="188640"/>
            <a:ext cx="4320480" cy="792088"/>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000066"/>
                </a:solidFill>
                <a:latin typeface="微軟正黑體" panose="020B0604030504040204" pitchFamily="34" charset="-120"/>
                <a:cs typeface="Times New Roman" panose="02020603050405020304" pitchFamily="18" charset="0"/>
              </a:rPr>
              <a:t>案例一（調</a:t>
            </a:r>
            <a:r>
              <a:rPr lang="en-US" altLang="zh-TW" sz="3200" b="1" smtClean="0">
                <a:solidFill>
                  <a:srgbClr val="000066"/>
                </a:solidFill>
                <a:latin typeface="微軟正黑體" panose="020B0604030504040204" pitchFamily="34" charset="-120"/>
                <a:cs typeface="Times New Roman" panose="02020603050405020304" pitchFamily="18" charset="0"/>
              </a:rPr>
              <a:t>88070</a:t>
            </a:r>
            <a:r>
              <a:rPr lang="zh-TW" altLang="en-US" sz="3200" b="1" smtClean="0">
                <a:solidFill>
                  <a:srgbClr val="000066"/>
                </a:solidFill>
                <a:latin typeface="微軟正黑體" panose="020B0604030504040204" pitchFamily="34" charset="-120"/>
                <a:cs typeface="Times New Roman" panose="02020603050405020304" pitchFamily="18" charset="0"/>
              </a:rPr>
              <a:t>號）</a:t>
            </a:r>
            <a:endParaRPr lang="zh-TW" altLang="en-US" b="1" dirty="0">
              <a:solidFill>
                <a:srgbClr val="800000"/>
              </a:solidFill>
              <a:latin typeface="微軟正黑體" panose="020B0604030504040204" pitchFamily="34" charset="-120"/>
              <a:cs typeface="Times New Roman" panose="02020603050405020304" pitchFamily="18" charset="0"/>
            </a:endParaRPr>
          </a:p>
        </p:txBody>
      </p:sp>
      <p:sp>
        <p:nvSpPr>
          <p:cNvPr id="8" name="Rectangle 3"/>
          <p:cNvSpPr txBox="1">
            <a:spLocks noChangeArrowheads="1"/>
          </p:cNvSpPr>
          <p:nvPr/>
        </p:nvSpPr>
        <p:spPr>
          <a:xfrm>
            <a:off x="528994" y="1268760"/>
            <a:ext cx="8343900" cy="367240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fontAlgn="auto">
              <a:buClr>
                <a:srgbClr val="F0A22E"/>
              </a:buClr>
              <a:buFont typeface="Wingdings" pitchFamily="2" charset="2"/>
              <a:buNone/>
            </a:pPr>
            <a:r>
              <a:rPr kumimoji="0" lang="zh-TW" altLang="en-US" sz="3200" b="1" smtClean="0">
                <a:solidFill>
                  <a:prstClr val="black">
                    <a:lumMod val="75000"/>
                    <a:lumOff val="25000"/>
                  </a:prstClr>
                </a:solidFill>
                <a:latin typeface="微軟正黑體" panose="020B0604030504040204" pitchFamily="34" charset="-120"/>
              </a:rPr>
              <a:t>申請人○○公司承攬他造當事人○○高級中學「○○高級中學夜間照明設備工程」</a:t>
            </a:r>
            <a:r>
              <a:rPr kumimoji="0" lang="en-US" altLang="zh-TW" sz="3200" b="1" smtClean="0">
                <a:solidFill>
                  <a:prstClr val="black">
                    <a:lumMod val="75000"/>
                    <a:lumOff val="25000"/>
                  </a:prstClr>
                </a:solidFill>
                <a:latin typeface="微軟正黑體" panose="020B0604030504040204" pitchFamily="34" charset="-120"/>
              </a:rPr>
              <a:t>(</a:t>
            </a:r>
            <a:r>
              <a:rPr kumimoji="0" lang="zh-TW" altLang="en-US" sz="3200" b="1" smtClean="0">
                <a:solidFill>
                  <a:prstClr val="black">
                    <a:lumMod val="75000"/>
                    <a:lumOff val="25000"/>
                  </a:prstClr>
                </a:solidFill>
                <a:latin typeface="微軟正黑體" panose="020B0604030504040204" pitchFamily="34" charset="-120"/>
              </a:rPr>
              <a:t>以下稱本工程</a:t>
            </a:r>
            <a:r>
              <a:rPr kumimoji="0" lang="en-US" altLang="zh-TW" sz="3200" b="1" smtClean="0">
                <a:solidFill>
                  <a:prstClr val="black">
                    <a:lumMod val="75000"/>
                    <a:lumOff val="25000"/>
                  </a:prstClr>
                </a:solidFill>
                <a:latin typeface="微軟正黑體" panose="020B0604030504040204" pitchFamily="34" charset="-120"/>
              </a:rPr>
              <a:t>)</a:t>
            </a:r>
            <a:r>
              <a:rPr kumimoji="0" lang="zh-TW" altLang="en-US" sz="3200" b="1" smtClean="0">
                <a:solidFill>
                  <a:prstClr val="black">
                    <a:lumMod val="75000"/>
                    <a:lumOff val="25000"/>
                  </a:prstClr>
                </a:solidFill>
                <a:latin typeface="微軟正黑體" panose="020B0604030504040204" pitchFamily="34" charset="-120"/>
              </a:rPr>
              <a:t>，工程總價新台幣</a:t>
            </a:r>
            <a:r>
              <a:rPr kumimoji="0" lang="en-US" altLang="zh-TW" sz="3200" b="1" smtClean="0">
                <a:solidFill>
                  <a:prstClr val="black">
                    <a:lumMod val="75000"/>
                    <a:lumOff val="25000"/>
                  </a:prstClr>
                </a:solidFill>
                <a:latin typeface="微軟正黑體" panose="020B0604030504040204" pitchFamily="34" charset="-120"/>
              </a:rPr>
              <a:t>185</a:t>
            </a:r>
            <a:r>
              <a:rPr kumimoji="0" lang="zh-TW" altLang="en-US" sz="3200" b="1" smtClean="0">
                <a:solidFill>
                  <a:prstClr val="black">
                    <a:lumMod val="75000"/>
                    <a:lumOff val="25000"/>
                  </a:prstClr>
                </a:solidFill>
                <a:latin typeface="微軟正黑體" panose="020B0604030504040204" pitchFamily="34" charset="-120"/>
              </a:rPr>
              <a:t>萬元整。契約執行過程中，雙方對於本工程</a:t>
            </a:r>
            <a:r>
              <a:rPr kumimoji="0" lang="zh-TW" altLang="en-US" sz="3200" b="1" smtClean="0">
                <a:solidFill>
                  <a:srgbClr val="0000FF"/>
                </a:solidFill>
                <a:latin typeface="微軟正黑體" panose="020B0604030504040204" pitchFamily="34" charset="-120"/>
              </a:rPr>
              <a:t>工程估價單項目未列燈柱水泥基礎座項目，是否漏項產生爭議</a:t>
            </a:r>
            <a:r>
              <a:rPr kumimoji="0" lang="zh-TW" altLang="en-US" sz="3200" b="1" smtClean="0">
                <a:solidFill>
                  <a:prstClr val="black">
                    <a:lumMod val="75000"/>
                    <a:lumOff val="25000"/>
                  </a:prstClr>
                </a:solidFill>
                <a:latin typeface="微軟正黑體" panose="020B0604030504040204" pitchFamily="34" charset="-120"/>
              </a:rPr>
              <a:t>。雖經雙方一再協議，惟均</a:t>
            </a:r>
            <a:r>
              <a:rPr kumimoji="0" lang="zh-TW" altLang="en-US" sz="3200" b="1" smtClean="0">
                <a:solidFill>
                  <a:srgbClr val="0000FF"/>
                </a:solidFill>
                <a:latin typeface="微軟正黑體" panose="020B0604030504040204" pitchFamily="34" charset="-120"/>
              </a:rPr>
              <a:t>未能達成共識</a:t>
            </a:r>
            <a:r>
              <a:rPr kumimoji="0" lang="zh-TW" altLang="en-US" sz="3200" b="1" smtClean="0">
                <a:solidFill>
                  <a:prstClr val="black">
                    <a:lumMod val="75000"/>
                    <a:lumOff val="25000"/>
                  </a:prstClr>
                </a:solidFill>
                <a:latin typeface="微軟正黑體" panose="020B0604030504040204" pitchFamily="34" charset="-120"/>
              </a:rPr>
              <a:t>，○○公司</a:t>
            </a:r>
            <a:r>
              <a:rPr kumimoji="0" lang="zh-TW" altLang="en-US" sz="3200" b="1" smtClean="0">
                <a:solidFill>
                  <a:srgbClr val="0000FF"/>
                </a:solidFill>
                <a:latin typeface="微軟正黑體" panose="020B0604030504040204" pitchFamily="34" charset="-120"/>
              </a:rPr>
              <a:t>爰申請調解</a:t>
            </a:r>
            <a:r>
              <a:rPr kumimoji="0" lang="zh-TW" altLang="en-US" sz="3200" b="1" smtClean="0">
                <a:solidFill>
                  <a:prstClr val="black">
                    <a:lumMod val="75000"/>
                    <a:lumOff val="25000"/>
                  </a:prstClr>
                </a:solidFill>
                <a:latin typeface="微軟正黑體" panose="020B0604030504040204" pitchFamily="34" charset="-120"/>
              </a:rPr>
              <a:t>。</a:t>
            </a:r>
            <a:endParaRPr kumimoji="0" lang="zh-TW" altLang="en-US" sz="3200" b="1" dirty="0">
              <a:solidFill>
                <a:prstClr val="black">
                  <a:lumMod val="75000"/>
                  <a:lumOff val="25000"/>
                </a:prstClr>
              </a:solidFill>
              <a:latin typeface="微軟正黑體" panose="020B0604030504040204" pitchFamily="34" charset="-120"/>
            </a:endParaRPr>
          </a:p>
        </p:txBody>
      </p:sp>
    </p:spTree>
    <p:extLst>
      <p:ext uri="{BB962C8B-B14F-4D97-AF65-F5344CB8AC3E}">
        <p14:creationId xmlns:p14="http://schemas.microsoft.com/office/powerpoint/2010/main" val="3507530009"/>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215</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500594" y="188640"/>
            <a:ext cx="2949983" cy="792088"/>
          </a:xfrm>
          <a:prstGeom prst="horizontalScroll">
            <a:avLst/>
          </a:prstGeom>
          <a:blipFill>
            <a:blip r:embed="rId3"/>
            <a:tile tx="0" ty="0" sx="100000" sy="100000" flip="none" algn="tl"/>
          </a:blip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a:solidFill>
                  <a:srgbClr val="660033"/>
                </a:solidFill>
                <a:latin typeface="微軟正黑體" panose="020B0604030504040204" pitchFamily="34" charset="-120"/>
                <a:cs typeface="Times New Roman" panose="02020603050405020304" pitchFamily="18" charset="0"/>
              </a:rPr>
              <a:t>調解意見內容 </a:t>
            </a:r>
            <a:endParaRPr lang="zh-TW" altLang="en-US" b="1" dirty="0">
              <a:solidFill>
                <a:srgbClr val="660033"/>
              </a:solidFill>
              <a:latin typeface="微軟正黑體" panose="020B0604030504040204" pitchFamily="34" charset="-120"/>
              <a:cs typeface="Times New Roman" panose="02020603050405020304" pitchFamily="18" charset="0"/>
            </a:endParaRPr>
          </a:p>
        </p:txBody>
      </p:sp>
      <p:sp>
        <p:nvSpPr>
          <p:cNvPr id="9" name="Rectangle 3"/>
          <p:cNvSpPr txBox="1">
            <a:spLocks noChangeArrowheads="1"/>
          </p:cNvSpPr>
          <p:nvPr/>
        </p:nvSpPr>
        <p:spPr>
          <a:xfrm>
            <a:off x="179512" y="1412776"/>
            <a:ext cx="8748464" cy="49688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spcBef>
                <a:spcPts val="0"/>
              </a:spcBef>
              <a:buClr>
                <a:srgbClr val="F0A22E"/>
              </a:buClr>
            </a:pPr>
            <a:r>
              <a:rPr kumimoji="0" lang="zh-TW" altLang="en-US" sz="2800" b="1" smtClean="0">
                <a:solidFill>
                  <a:prstClr val="black">
                    <a:lumMod val="75000"/>
                    <a:lumOff val="25000"/>
                  </a:prstClr>
                </a:solidFill>
                <a:latin typeface="微軟正黑體" panose="020B0604030504040204" pitchFamily="34" charset="-120"/>
              </a:rPr>
              <a:t>經查本工程</a:t>
            </a:r>
            <a:r>
              <a:rPr kumimoji="0" lang="zh-TW" altLang="en-US" sz="2800" b="1" u="sng" smtClean="0">
                <a:solidFill>
                  <a:srgbClr val="0000FF"/>
                </a:solidFill>
                <a:latin typeface="微軟正黑體" panose="020B0604030504040204" pitchFamily="34" charset="-120"/>
              </a:rPr>
              <a:t>施工圖樣上載有「燈柱基座」施作項目</a:t>
            </a:r>
            <a:r>
              <a:rPr kumimoji="0" lang="zh-TW" altLang="en-US" sz="2800" b="1" smtClean="0">
                <a:solidFill>
                  <a:prstClr val="black">
                    <a:lumMod val="75000"/>
                    <a:lumOff val="25000"/>
                  </a:prstClr>
                </a:solidFill>
                <a:latin typeface="微軟正黑體" panose="020B0604030504040204" pitchFamily="34" charset="-120"/>
              </a:rPr>
              <a:t>，且詳細標明其尺寸，況且本工程</a:t>
            </a:r>
            <a:r>
              <a:rPr kumimoji="0" lang="zh-TW" altLang="en-US" sz="2800" b="1" smtClean="0">
                <a:solidFill>
                  <a:srgbClr val="0000FF"/>
                </a:solidFill>
                <a:latin typeface="微軟正黑體" panose="020B0604030504040204" pitchFamily="34" charset="-120"/>
              </a:rPr>
              <a:t>如僅施作「燈柱」</a:t>
            </a:r>
            <a:r>
              <a:rPr kumimoji="0" lang="en-US" altLang="zh-TW" sz="2800" b="1" smtClean="0">
                <a:solidFill>
                  <a:prstClr val="black">
                    <a:lumMod val="75000"/>
                    <a:lumOff val="25000"/>
                  </a:prstClr>
                </a:solidFill>
                <a:latin typeface="微軟正黑體" panose="020B0604030504040204" pitchFamily="34" charset="-120"/>
              </a:rPr>
              <a:t>(</a:t>
            </a:r>
            <a:r>
              <a:rPr kumimoji="0" lang="zh-TW" altLang="en-US" sz="2800" b="1" smtClean="0">
                <a:solidFill>
                  <a:prstClr val="black">
                    <a:lumMod val="75000"/>
                    <a:lumOff val="25000"/>
                  </a:prstClr>
                </a:solidFill>
                <a:latin typeface="微軟正黑體" panose="020B0604030504040204" pitchFamily="34" charset="-120"/>
              </a:rPr>
              <a:t>含燈桿、橫桿與桿上燈具固定</a:t>
            </a:r>
            <a:r>
              <a:rPr kumimoji="0" lang="en-US" altLang="zh-TW" sz="2800" b="1" smtClean="0">
                <a:solidFill>
                  <a:prstClr val="black">
                    <a:lumMod val="75000"/>
                    <a:lumOff val="25000"/>
                  </a:prstClr>
                </a:solidFill>
                <a:latin typeface="微軟正黑體" panose="020B0604030504040204" pitchFamily="34" charset="-120"/>
              </a:rPr>
              <a:t>)</a:t>
            </a:r>
            <a:r>
              <a:rPr kumimoji="0" lang="zh-TW" altLang="en-US" sz="2800" b="1" smtClean="0">
                <a:solidFill>
                  <a:prstClr val="black">
                    <a:lumMod val="75000"/>
                    <a:lumOff val="25000"/>
                  </a:prstClr>
                </a:solidFill>
                <a:latin typeface="微軟正黑體" panose="020B0604030504040204" pitchFamily="34" charset="-120"/>
              </a:rPr>
              <a:t>項目，</a:t>
            </a:r>
            <a:r>
              <a:rPr kumimoji="0" lang="zh-TW" altLang="en-US" sz="2800" b="1" smtClean="0">
                <a:solidFill>
                  <a:srgbClr val="0000FF"/>
                </a:solidFill>
                <a:latin typeface="微軟正黑體" panose="020B0604030504040204" pitchFamily="34" charset="-120"/>
              </a:rPr>
              <a:t>而不施作「燈柱基座」</a:t>
            </a:r>
            <a:r>
              <a:rPr kumimoji="0" lang="zh-TW" altLang="en-US" sz="2800" b="1" smtClean="0">
                <a:solidFill>
                  <a:prstClr val="black">
                    <a:lumMod val="75000"/>
                    <a:lumOff val="25000"/>
                  </a:prstClr>
                </a:solidFill>
                <a:latin typeface="微軟正黑體" panose="020B0604030504040204" pitchFamily="34" charset="-120"/>
              </a:rPr>
              <a:t>，則施作「燈柱」項目</a:t>
            </a:r>
            <a:r>
              <a:rPr kumimoji="0" lang="zh-TW" altLang="en-US" sz="2800" b="1" smtClean="0">
                <a:solidFill>
                  <a:srgbClr val="0000FF"/>
                </a:solidFill>
                <a:latin typeface="微軟正黑體" panose="020B0604030504040204" pitchFamily="34" charset="-120"/>
              </a:rPr>
              <a:t>即無效用及失其意義</a:t>
            </a:r>
            <a:r>
              <a:rPr kumimoji="0" lang="zh-TW" altLang="en-US" sz="2800" b="1" smtClean="0">
                <a:solidFill>
                  <a:prstClr val="black">
                    <a:lumMod val="75000"/>
                    <a:lumOff val="25000"/>
                  </a:prstClr>
                </a:solidFill>
                <a:latin typeface="微軟正黑體" panose="020B0604030504040204" pitchFamily="34" charset="-120"/>
              </a:rPr>
              <a:t>，足證本工程設計時已含有施作燈柱時，即須施作燈柱基座之本意。又依本工程合約附件「台灣省各機關營繕工程投標須知及附件」第六條規定，投標廠商於投標前須詳閱</a:t>
            </a:r>
            <a:r>
              <a:rPr kumimoji="0" lang="zh-TW" altLang="en-US" sz="2800" b="1" smtClean="0">
                <a:solidFill>
                  <a:srgbClr val="0000FF"/>
                </a:solidFill>
                <a:latin typeface="微軟正黑體" panose="020B0604030504040204" pitchFamily="34" charset="-120"/>
              </a:rPr>
              <a:t>招標文件及工程圖說</a:t>
            </a:r>
            <a:r>
              <a:rPr kumimoji="0" lang="zh-TW" altLang="en-US" sz="2800" b="1" smtClean="0">
                <a:solidFill>
                  <a:prstClr val="black">
                    <a:lumMod val="75000"/>
                    <a:lumOff val="25000"/>
                  </a:prstClr>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如有疑問</a:t>
            </a:r>
            <a:r>
              <a:rPr kumimoji="0" lang="zh-TW" altLang="en-US" sz="2800" b="1" smtClean="0">
                <a:solidFill>
                  <a:prstClr val="black">
                    <a:lumMod val="75000"/>
                    <a:lumOff val="25000"/>
                  </a:prstClr>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應於投標前提出</a:t>
            </a:r>
            <a:r>
              <a:rPr kumimoji="0" lang="zh-TW" altLang="en-US" sz="2800" b="1" smtClean="0">
                <a:solidFill>
                  <a:prstClr val="black">
                    <a:lumMod val="75000"/>
                    <a:lumOff val="25000"/>
                  </a:prstClr>
                </a:solidFill>
                <a:latin typeface="微軟正黑體" panose="020B0604030504040204" pitchFamily="34" charset="-120"/>
              </a:rPr>
              <a:t>，要求招標機關說明，事後不得異議。本工程投標廠商於投標時均未就該部分提出異議，且○○公司於</a:t>
            </a:r>
            <a:r>
              <a:rPr kumimoji="0" lang="zh-TW" altLang="en-US" sz="2800" b="1" smtClean="0">
                <a:solidFill>
                  <a:srgbClr val="0000FF"/>
                </a:solidFill>
                <a:latin typeface="微軟正黑體" panose="020B0604030504040204" pitchFamily="34" charset="-120"/>
              </a:rPr>
              <a:t>得標簽約時亦未提出異議</a:t>
            </a:r>
            <a:r>
              <a:rPr kumimoji="0" lang="zh-TW" altLang="en-US" sz="2800" b="1" smtClean="0">
                <a:solidFill>
                  <a:prstClr val="black">
                    <a:lumMod val="75000"/>
                    <a:lumOff val="25000"/>
                  </a:prstClr>
                </a:solidFill>
                <a:latin typeface="微軟正黑體" panose="020B0604030504040204" pitchFamily="34" charset="-120"/>
              </a:rPr>
              <a:t>。</a:t>
            </a:r>
            <a:endParaRPr kumimoji="0" lang="zh-TW" altLang="en-US" sz="2800" b="1">
              <a:solidFill>
                <a:prstClr val="black">
                  <a:lumMod val="75000"/>
                  <a:lumOff val="25000"/>
                </a:prstClr>
              </a:solidFill>
              <a:latin typeface="微軟正黑體" panose="020B0604030504040204" pitchFamily="34" charset="-120"/>
            </a:endParaRPr>
          </a:p>
        </p:txBody>
      </p:sp>
    </p:spTree>
    <p:extLst>
      <p:ext uri="{BB962C8B-B14F-4D97-AF65-F5344CB8AC3E}">
        <p14:creationId xmlns:p14="http://schemas.microsoft.com/office/powerpoint/2010/main" val="4096195825"/>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216</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500594" y="188640"/>
            <a:ext cx="2949983" cy="792088"/>
          </a:xfrm>
          <a:prstGeom prst="horizontalScroll">
            <a:avLst/>
          </a:prstGeom>
          <a:blipFill>
            <a:blip r:embed="rId3"/>
            <a:tile tx="0" ty="0" sx="100000" sy="100000" flip="none" algn="tl"/>
          </a:blip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a:solidFill>
                  <a:srgbClr val="660033"/>
                </a:solidFill>
                <a:latin typeface="微軟正黑體" panose="020B0604030504040204" pitchFamily="34" charset="-120"/>
                <a:cs typeface="Times New Roman" panose="02020603050405020304" pitchFamily="18" charset="0"/>
              </a:rPr>
              <a:t>調解意見內容 </a:t>
            </a:r>
            <a:endParaRPr lang="zh-TW" altLang="en-US" b="1" dirty="0">
              <a:solidFill>
                <a:srgbClr val="660033"/>
              </a:solidFill>
              <a:latin typeface="微軟正黑體" panose="020B0604030504040204" pitchFamily="34" charset="-120"/>
              <a:cs typeface="Times New Roman" panose="02020603050405020304" pitchFamily="18" charset="0"/>
            </a:endParaRPr>
          </a:p>
        </p:txBody>
      </p:sp>
      <p:sp>
        <p:nvSpPr>
          <p:cNvPr id="6" name="Rectangle 3"/>
          <p:cNvSpPr txBox="1">
            <a:spLocks noChangeArrowheads="1"/>
          </p:cNvSpPr>
          <p:nvPr/>
        </p:nvSpPr>
        <p:spPr>
          <a:xfrm>
            <a:off x="500594" y="1628800"/>
            <a:ext cx="8352928" cy="319605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lnSpc>
                <a:spcPts val="3800"/>
              </a:lnSpc>
              <a:spcBef>
                <a:spcPts val="0"/>
              </a:spcBef>
              <a:buClr>
                <a:srgbClr val="F0A22E"/>
              </a:buClr>
            </a:pPr>
            <a:r>
              <a:rPr kumimoji="0" lang="zh-TW" altLang="en-US" sz="3200" b="1" smtClean="0">
                <a:solidFill>
                  <a:prstClr val="black">
                    <a:lumMod val="75000"/>
                    <a:lumOff val="25000"/>
                  </a:prstClr>
                </a:solidFill>
                <a:latin typeface="微軟正黑體" panose="020B0604030504040204" pitchFamily="34" charset="-120"/>
              </a:rPr>
              <a:t>況得標廠商依本工程合約第六條規定，應依據設計圖樣、施工規範及說明書負責施工，亦可證明各投標廠商</a:t>
            </a:r>
            <a:r>
              <a:rPr kumimoji="0" lang="en-US" altLang="zh-TW" sz="3200" b="1" smtClean="0">
                <a:solidFill>
                  <a:prstClr val="black">
                    <a:lumMod val="75000"/>
                    <a:lumOff val="25000"/>
                  </a:prstClr>
                </a:solidFill>
                <a:latin typeface="微軟正黑體" panose="020B0604030504040204" pitchFamily="34" charset="-120"/>
              </a:rPr>
              <a:t>(</a:t>
            </a:r>
            <a:r>
              <a:rPr kumimoji="0" lang="zh-TW" altLang="en-US" sz="3200" b="1" smtClean="0">
                <a:solidFill>
                  <a:prstClr val="black">
                    <a:lumMod val="75000"/>
                    <a:lumOff val="25000"/>
                  </a:prstClr>
                </a:solidFill>
                <a:latin typeface="微軟正黑體" panose="020B0604030504040204" pitchFamily="34" charset="-120"/>
              </a:rPr>
              <a:t>含○○公司</a:t>
            </a:r>
            <a:r>
              <a:rPr kumimoji="0" lang="en-US" altLang="zh-TW" sz="3200" b="1" smtClean="0">
                <a:solidFill>
                  <a:prstClr val="black">
                    <a:lumMod val="75000"/>
                    <a:lumOff val="25000"/>
                  </a:prstClr>
                </a:solidFill>
                <a:latin typeface="微軟正黑體" panose="020B0604030504040204" pitchFamily="34" charset="-120"/>
              </a:rPr>
              <a:t>)</a:t>
            </a:r>
            <a:r>
              <a:rPr kumimoji="0" lang="zh-TW" altLang="en-US" sz="3200" b="1" smtClean="0">
                <a:solidFill>
                  <a:prstClr val="black">
                    <a:lumMod val="75000"/>
                    <a:lumOff val="25000"/>
                  </a:prstClr>
                </a:solidFill>
                <a:latin typeface="微軟正黑體" panose="020B0604030504040204" pitchFamily="34" charset="-120"/>
              </a:rPr>
              <a:t>均了解本工程施作「燈柱」項目含有施作「燈柱基座」之意思，故○○公司</a:t>
            </a:r>
            <a:r>
              <a:rPr kumimoji="0" lang="zh-TW" altLang="en-US" sz="3200" b="1" smtClean="0">
                <a:solidFill>
                  <a:srgbClr val="0000FF"/>
                </a:solidFill>
                <a:latin typeface="微軟正黑體" panose="020B0604030504040204" pitchFamily="34" charset="-120"/>
              </a:rPr>
              <a:t>請求此部分追加工程款</a:t>
            </a:r>
            <a:r>
              <a:rPr kumimoji="0" lang="zh-TW" altLang="en-US" sz="3200" b="1" smtClean="0">
                <a:solidFill>
                  <a:prstClr val="black">
                    <a:lumMod val="75000"/>
                    <a:lumOff val="25000"/>
                  </a:prstClr>
                </a:solidFill>
                <a:latin typeface="微軟正黑體" panose="020B0604030504040204" pitchFamily="34" charset="-120"/>
              </a:rPr>
              <a:t>參拾玖萬肆仟元</a:t>
            </a:r>
            <a:r>
              <a:rPr kumimoji="0" lang="en-US" altLang="zh-TW" sz="3200" b="1" smtClean="0">
                <a:solidFill>
                  <a:prstClr val="black">
                    <a:lumMod val="75000"/>
                    <a:lumOff val="25000"/>
                  </a:prstClr>
                </a:solidFill>
                <a:latin typeface="微軟正黑體" panose="020B0604030504040204" pitchFamily="34" charset="-120"/>
              </a:rPr>
              <a:t>(NT$394,000)</a:t>
            </a:r>
            <a:r>
              <a:rPr kumimoji="0" lang="zh-TW" altLang="en-US" sz="3200" b="1" smtClean="0">
                <a:solidFill>
                  <a:prstClr val="black">
                    <a:lumMod val="75000"/>
                    <a:lumOff val="25000"/>
                  </a:prstClr>
                </a:solidFill>
                <a:latin typeface="微軟正黑體" panose="020B0604030504040204" pitchFamily="34" charset="-120"/>
              </a:rPr>
              <a:t>，</a:t>
            </a:r>
            <a:r>
              <a:rPr kumimoji="0" lang="zh-TW" altLang="en-US" sz="3200" b="1" smtClean="0">
                <a:solidFill>
                  <a:srgbClr val="0000FF"/>
                </a:solidFill>
                <a:latin typeface="微軟正黑體" panose="020B0604030504040204" pitchFamily="34" charset="-120"/>
              </a:rPr>
              <a:t>尚無理由</a:t>
            </a:r>
            <a:r>
              <a:rPr kumimoji="0" lang="zh-TW" altLang="en-US" sz="3200" b="1" smtClean="0">
                <a:solidFill>
                  <a:prstClr val="black">
                    <a:lumMod val="75000"/>
                    <a:lumOff val="25000"/>
                  </a:prstClr>
                </a:solidFill>
                <a:latin typeface="微軟正黑體" panose="020B0604030504040204" pitchFamily="34" charset="-120"/>
              </a:rPr>
              <a:t>。</a:t>
            </a:r>
            <a:endParaRPr kumimoji="0" lang="zh-TW" altLang="en-US" sz="3200" b="1" dirty="0">
              <a:solidFill>
                <a:prstClr val="black">
                  <a:lumMod val="75000"/>
                  <a:lumOff val="25000"/>
                </a:prstClr>
              </a:solidFill>
              <a:latin typeface="微軟正黑體" panose="020B0604030504040204" pitchFamily="34" charset="-120"/>
            </a:endParaRPr>
          </a:p>
        </p:txBody>
      </p:sp>
    </p:spTree>
    <p:extLst>
      <p:ext uri="{BB962C8B-B14F-4D97-AF65-F5344CB8AC3E}">
        <p14:creationId xmlns:p14="http://schemas.microsoft.com/office/powerpoint/2010/main" val="1100478455"/>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217</a:t>
            </a:fld>
            <a:endParaRPr lang="en-US" altLang="zh-TW" sz="1400">
              <a:solidFill>
                <a:srgbClr val="AD1F1F"/>
              </a:solidFill>
              <a:latin typeface="Times New Roman" panose="02020603050405020304" pitchFamily="18" charset="0"/>
            </a:endParaRPr>
          </a:p>
        </p:txBody>
      </p:sp>
      <p:sp>
        <p:nvSpPr>
          <p:cNvPr id="7" name="書卷 (水平) 6">
            <a:extLst/>
          </p:cNvPr>
          <p:cNvSpPr/>
          <p:nvPr/>
        </p:nvSpPr>
        <p:spPr>
          <a:xfrm>
            <a:off x="528994" y="188640"/>
            <a:ext cx="8365831" cy="792088"/>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srgbClr val="000066"/>
                </a:solidFill>
                <a:latin typeface="微軟正黑體" panose="020B0604030504040204" pitchFamily="34" charset="-120"/>
                <a:cs typeface="Times New Roman" panose="02020603050405020304" pitchFamily="18" charset="0"/>
              </a:rPr>
              <a:t>案例</a:t>
            </a:r>
            <a:r>
              <a:rPr lang="zh-TW" altLang="en-US" sz="2800" b="1" smtClean="0">
                <a:solidFill>
                  <a:srgbClr val="000066"/>
                </a:solidFill>
                <a:latin typeface="微軟正黑體" panose="020B0604030504040204" pitchFamily="34" charset="-120"/>
                <a:cs typeface="Times New Roman" panose="02020603050405020304" pitchFamily="18" charset="0"/>
              </a:rPr>
              <a:t>二</a:t>
            </a:r>
            <a:r>
              <a:rPr lang="en-US" altLang="zh-TW" sz="2800" b="1" smtClean="0">
                <a:solidFill>
                  <a:srgbClr val="000066"/>
                </a:solidFill>
                <a:latin typeface="微軟正黑體" panose="020B0604030504040204" pitchFamily="34" charset="-120"/>
                <a:cs typeface="Times New Roman" panose="02020603050405020304" pitchFamily="18" charset="0"/>
              </a:rPr>
              <a:t>(</a:t>
            </a:r>
            <a:r>
              <a:rPr lang="zh-TW" altLang="en-US" sz="2800" b="1" smtClean="0">
                <a:solidFill>
                  <a:srgbClr val="000066"/>
                </a:solidFill>
                <a:latin typeface="微軟正黑體" panose="020B0604030504040204" pitchFamily="34" charset="-120"/>
                <a:cs typeface="Times New Roman" panose="02020603050405020304" pitchFamily="18" charset="0"/>
              </a:rPr>
              <a:t>臺灣</a:t>
            </a:r>
            <a:r>
              <a:rPr lang="zh-TW" altLang="en-US" sz="2800" b="1">
                <a:solidFill>
                  <a:srgbClr val="000066"/>
                </a:solidFill>
                <a:latin typeface="微軟正黑體" panose="020B0604030504040204" pitchFamily="34" charset="-120"/>
                <a:cs typeface="Times New Roman" panose="02020603050405020304" pitchFamily="18" charset="0"/>
              </a:rPr>
              <a:t>高等法院</a:t>
            </a:r>
            <a:r>
              <a:rPr lang="en-US" altLang="zh-TW" sz="2800" b="1">
                <a:solidFill>
                  <a:srgbClr val="000066"/>
                </a:solidFill>
                <a:latin typeface="微軟正黑體" panose="020B0604030504040204" pitchFamily="34" charset="-120"/>
                <a:cs typeface="Times New Roman" panose="02020603050405020304" pitchFamily="18" charset="0"/>
              </a:rPr>
              <a:t>89</a:t>
            </a:r>
            <a:r>
              <a:rPr lang="zh-TW" altLang="en-US" sz="2800" b="1">
                <a:solidFill>
                  <a:srgbClr val="000066"/>
                </a:solidFill>
                <a:latin typeface="微軟正黑體" panose="020B0604030504040204" pitchFamily="34" charset="-120"/>
                <a:cs typeface="Times New Roman" panose="02020603050405020304" pitchFamily="18" charset="0"/>
              </a:rPr>
              <a:t>年度上易字第</a:t>
            </a:r>
            <a:r>
              <a:rPr lang="en-US" altLang="zh-TW" sz="2800" b="1">
                <a:solidFill>
                  <a:srgbClr val="000066"/>
                </a:solidFill>
                <a:latin typeface="微軟正黑體" panose="020B0604030504040204" pitchFamily="34" charset="-120"/>
                <a:cs typeface="Times New Roman" panose="02020603050405020304" pitchFamily="18" charset="0"/>
              </a:rPr>
              <a:t>471</a:t>
            </a:r>
            <a:r>
              <a:rPr lang="zh-TW" altLang="en-US" sz="2800" b="1">
                <a:solidFill>
                  <a:srgbClr val="000066"/>
                </a:solidFill>
                <a:latin typeface="微軟正黑體" panose="020B0604030504040204" pitchFamily="34" charset="-120"/>
                <a:cs typeface="Times New Roman" panose="02020603050405020304" pitchFamily="18" charset="0"/>
              </a:rPr>
              <a:t>號</a:t>
            </a:r>
            <a:r>
              <a:rPr lang="zh-TW" altLang="en-US" sz="2800" b="1" smtClean="0">
                <a:solidFill>
                  <a:srgbClr val="000066"/>
                </a:solidFill>
                <a:latin typeface="微軟正黑體" panose="020B0604030504040204" pitchFamily="34" charset="-120"/>
                <a:cs typeface="Times New Roman" panose="02020603050405020304" pitchFamily="18" charset="0"/>
              </a:rPr>
              <a:t>判決</a:t>
            </a:r>
            <a:r>
              <a:rPr lang="en-US" altLang="zh-TW" sz="2800" b="1" smtClean="0">
                <a:solidFill>
                  <a:srgbClr val="000066"/>
                </a:solidFill>
                <a:latin typeface="微軟正黑體" panose="020B0604030504040204" pitchFamily="34" charset="-120"/>
                <a:cs typeface="Times New Roman" panose="02020603050405020304" pitchFamily="18" charset="0"/>
              </a:rPr>
              <a:t>)</a:t>
            </a:r>
            <a:endParaRPr lang="zh-TW" altLang="en-US" sz="2800" b="1" dirty="0">
              <a:solidFill>
                <a:srgbClr val="800000"/>
              </a:solidFill>
              <a:latin typeface="微軟正黑體" panose="020B0604030504040204" pitchFamily="34" charset="-120"/>
              <a:cs typeface="Times New Roman" panose="02020603050405020304" pitchFamily="18" charset="0"/>
            </a:endParaRPr>
          </a:p>
        </p:txBody>
      </p:sp>
      <p:sp>
        <p:nvSpPr>
          <p:cNvPr id="6" name="Rectangle 3"/>
          <p:cNvSpPr txBox="1">
            <a:spLocks noChangeArrowheads="1"/>
          </p:cNvSpPr>
          <p:nvPr/>
        </p:nvSpPr>
        <p:spPr>
          <a:xfrm>
            <a:off x="362385" y="1412776"/>
            <a:ext cx="8532440" cy="37444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spcBef>
                <a:spcPts val="0"/>
              </a:spcBef>
              <a:buClr>
                <a:srgbClr val="F0A22E"/>
              </a:buClr>
            </a:pPr>
            <a:r>
              <a:rPr kumimoji="0" lang="zh-TW" altLang="en-US" sz="2800" b="1" smtClean="0">
                <a:solidFill>
                  <a:prstClr val="black"/>
                </a:solidFill>
                <a:latin typeface="微軟正黑體" panose="020B0604030504040204" pitchFamily="34" charset="-120"/>
              </a:rPr>
              <a:t>臺北市政府營繕工程施工說明書總則 第</a:t>
            </a:r>
            <a:r>
              <a:rPr kumimoji="0" lang="en-US" altLang="zh-TW" sz="2800" b="1" smtClean="0">
                <a:solidFill>
                  <a:prstClr val="black"/>
                </a:solidFill>
                <a:latin typeface="微軟正黑體" panose="020B0604030504040204" pitchFamily="34" charset="-120"/>
              </a:rPr>
              <a:t>7</a:t>
            </a:r>
            <a:r>
              <a:rPr kumimoji="0" lang="zh-TW" altLang="en-US" sz="2800" b="1" smtClean="0">
                <a:solidFill>
                  <a:prstClr val="black"/>
                </a:solidFill>
                <a:latin typeface="微軟正黑體" panose="020B0604030504040204" pitchFamily="34" charset="-120"/>
              </a:rPr>
              <a:t>條第</a:t>
            </a:r>
            <a:r>
              <a:rPr kumimoji="0" lang="en-US" altLang="zh-TW" sz="2800" b="1" smtClean="0">
                <a:solidFill>
                  <a:prstClr val="black"/>
                </a:solidFill>
                <a:latin typeface="微軟正黑體" panose="020B0604030504040204" pitchFamily="34" charset="-120"/>
              </a:rPr>
              <a:t>2</a:t>
            </a:r>
            <a:r>
              <a:rPr kumimoji="0" lang="zh-TW" altLang="en-US" sz="2800" b="1" smtClean="0">
                <a:solidFill>
                  <a:prstClr val="black"/>
                </a:solidFill>
                <a:latin typeface="微軟正黑體" panose="020B0604030504040204" pitchFamily="34" charset="-120"/>
              </a:rPr>
              <a:t>款第</a:t>
            </a:r>
            <a:r>
              <a:rPr kumimoji="0" lang="en-US" altLang="zh-TW" sz="2800" b="1" smtClean="0">
                <a:solidFill>
                  <a:prstClr val="black"/>
                </a:solidFill>
                <a:latin typeface="微軟正黑體" panose="020B0604030504040204" pitchFamily="34" charset="-120"/>
              </a:rPr>
              <a:t>2</a:t>
            </a:r>
            <a:r>
              <a:rPr kumimoji="0" lang="zh-TW" altLang="en-US" sz="2800" b="1" smtClean="0">
                <a:solidFill>
                  <a:prstClr val="black"/>
                </a:solidFill>
                <a:latin typeface="微軟正黑體" panose="020B0604030504040204" pitchFamily="34" charset="-120"/>
              </a:rPr>
              <a:t>目規定：「合約總價結算：無論合約內</a:t>
            </a:r>
            <a:r>
              <a:rPr kumimoji="0" lang="en-US" altLang="zh-TW" sz="2800" b="1" smtClean="0">
                <a:solidFill>
                  <a:prstClr val="black"/>
                </a:solidFill>
                <a:latin typeface="微軟正黑體" panose="020B0604030504040204" pitchFamily="34" charset="-120"/>
              </a:rPr>
              <a:t>『</a:t>
            </a:r>
            <a:r>
              <a:rPr kumimoji="0" lang="zh-TW" altLang="en-US" sz="2800" b="1" smtClean="0">
                <a:solidFill>
                  <a:prstClr val="black"/>
                </a:solidFill>
                <a:latin typeface="微軟正黑體" panose="020B0604030504040204" pitchFamily="34" charset="-120"/>
              </a:rPr>
              <a:t>總價估算之內容</a:t>
            </a:r>
            <a:r>
              <a:rPr kumimoji="0" lang="en-US" altLang="zh-TW" sz="2800" b="1" smtClean="0">
                <a:solidFill>
                  <a:prstClr val="black"/>
                </a:solidFill>
                <a:latin typeface="微軟正黑體" panose="020B0604030504040204" pitchFamily="34" charset="-120"/>
              </a:rPr>
              <a:t>』</a:t>
            </a:r>
            <a:r>
              <a:rPr kumimoji="0" lang="zh-TW" altLang="en-US" sz="2800" b="1" smtClean="0">
                <a:solidFill>
                  <a:prstClr val="black"/>
                </a:solidFill>
                <a:latin typeface="微軟正黑體" panose="020B0604030504040204" pitchFamily="34" charset="-120"/>
              </a:rPr>
              <a:t>如何，本工程應承造之項目及數量，應以合約工程圖樣及說明書所涵蓋者之全部為準，按合約總價結算，合約總價甲、乙雙方均不得變更。但工程項目遺漏者得依工程變更之方式核實給付。」是</a:t>
            </a:r>
            <a:r>
              <a:rPr kumimoji="0" lang="zh-TW" altLang="en-US" sz="2800" b="1" smtClean="0">
                <a:solidFill>
                  <a:srgbClr val="0000FF"/>
                </a:solidFill>
                <a:latin typeface="微軟正黑體" panose="020B0604030504040204" pitchFamily="34" charset="-120"/>
              </a:rPr>
              <a:t>雖系爭工程以總價結算，惟對於工程項目之遺漏，仍得以核實計付之方式給付報酬</a:t>
            </a:r>
            <a:r>
              <a:rPr kumimoji="0" lang="zh-TW" altLang="en-US" sz="2800" b="1" smtClean="0">
                <a:solidFill>
                  <a:prstClr val="black"/>
                </a:solidFill>
                <a:latin typeface="微軟正黑體" panose="020B0604030504040204" pitchFamily="34" charset="-120"/>
              </a:rPr>
              <a:t>。 </a:t>
            </a:r>
            <a:endParaRPr kumimoji="0" lang="zh-TW" altLang="en-US" sz="2800" b="1" dirty="0">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2604558445"/>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218</a:t>
            </a:fld>
            <a:endParaRPr lang="en-US" altLang="zh-TW" sz="1400">
              <a:solidFill>
                <a:srgbClr val="AD1F1F"/>
              </a:solidFill>
              <a:latin typeface="Times New Roman" panose="02020603050405020304" pitchFamily="18" charset="0"/>
            </a:endParaRPr>
          </a:p>
        </p:txBody>
      </p:sp>
      <p:sp>
        <p:nvSpPr>
          <p:cNvPr id="6" name="Rectangle 3"/>
          <p:cNvSpPr txBox="1">
            <a:spLocks noChangeArrowheads="1"/>
          </p:cNvSpPr>
          <p:nvPr/>
        </p:nvSpPr>
        <p:spPr>
          <a:xfrm>
            <a:off x="469778" y="1340768"/>
            <a:ext cx="8134669" cy="489625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lnSpc>
                <a:spcPts val="3300"/>
              </a:lnSpc>
              <a:spcBef>
                <a:spcPts val="0"/>
              </a:spcBef>
              <a:buClr>
                <a:srgbClr val="F0A22E"/>
              </a:buClr>
            </a:pPr>
            <a:r>
              <a:rPr kumimoji="0" lang="zh-TW" altLang="en-US" sz="2800" b="1" smtClean="0">
                <a:solidFill>
                  <a:prstClr val="black"/>
                </a:solidFill>
                <a:latin typeface="微軟正黑體" panose="020B0604030504040204" pitchFamily="34" charset="-120"/>
              </a:rPr>
              <a:t>雖系爭工程圖說上載有該等工程，然圖說所載僅為施工範圍之依據，無法依圖說計算報酬，是單價分析表上所臚列之工程項目既為施工之項目，且作為計算承攬報酬之重要依據，因上訴人</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機關</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之方面之事由而漏列，竟得抗辯被上訴人應施作而不得請求報酬，實與要求被上訴人無償施作無異，顯然有悖誠信原則</a:t>
            </a:r>
            <a:r>
              <a:rPr kumimoji="0" lang="zh-TW" altLang="en-US" sz="2800" b="1" smtClean="0">
                <a:solidFill>
                  <a:prstClr val="black"/>
                </a:solidFill>
                <a:latin typeface="微軟正黑體" panose="020B0604030504040204" pitchFamily="34" charset="-120"/>
              </a:rPr>
              <a:t>。查此等項目因屬工程項目遺漏，上訴人既要求被上訴人施作，依前揭規定，其即有義務以工程變更方式核實計付，上訴人拒不為之，被上訴人</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廠商</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請求該等項目之報酬即屬有據</a:t>
            </a:r>
            <a:r>
              <a:rPr kumimoji="0" lang="zh-TW" altLang="en-US" sz="2800" b="1" smtClean="0">
                <a:solidFill>
                  <a:prstClr val="black">
                    <a:lumMod val="75000"/>
                    <a:lumOff val="25000"/>
                  </a:prstClr>
                </a:solidFill>
                <a:latin typeface="微軟正黑體" panose="020B0604030504040204" pitchFamily="34" charset="-120"/>
              </a:rPr>
              <a:t>。 </a:t>
            </a:r>
            <a:endParaRPr kumimoji="0" lang="zh-TW" altLang="en-US" sz="2800" b="1" dirty="0">
              <a:solidFill>
                <a:prstClr val="black">
                  <a:lumMod val="75000"/>
                  <a:lumOff val="25000"/>
                </a:prstClr>
              </a:solidFill>
              <a:latin typeface="微軟正黑體" panose="020B0604030504040204" pitchFamily="34" charset="-120"/>
            </a:endParaRPr>
          </a:p>
        </p:txBody>
      </p:sp>
      <p:sp>
        <p:nvSpPr>
          <p:cNvPr id="8" name="書卷 (水平) 7">
            <a:extLst/>
          </p:cNvPr>
          <p:cNvSpPr/>
          <p:nvPr/>
        </p:nvSpPr>
        <p:spPr>
          <a:xfrm>
            <a:off x="528995" y="188640"/>
            <a:ext cx="7139350" cy="792088"/>
          </a:xfrm>
          <a:prstGeom prst="horizontalScroll">
            <a:avLst/>
          </a:prstGeom>
          <a:solidFill>
            <a:schemeClr val="bg1">
              <a:lumMod val="95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000066"/>
                </a:solidFill>
                <a:latin typeface="微軟正黑體" panose="020B0604030504040204" pitchFamily="34" charset="-120"/>
                <a:cs typeface="Times New Roman" panose="02020603050405020304" pitchFamily="18" charset="0"/>
              </a:rPr>
              <a:t>(</a:t>
            </a:r>
            <a:r>
              <a:rPr lang="zh-TW" altLang="en-US" sz="2800" b="1" smtClean="0">
                <a:solidFill>
                  <a:srgbClr val="000066"/>
                </a:solidFill>
                <a:latin typeface="微軟正黑體" panose="020B0604030504040204" pitchFamily="34" charset="-120"/>
                <a:cs typeface="Times New Roman" panose="02020603050405020304" pitchFamily="18" charset="0"/>
              </a:rPr>
              <a:t>臺灣</a:t>
            </a:r>
            <a:r>
              <a:rPr lang="zh-TW" altLang="en-US" sz="2800" b="1">
                <a:solidFill>
                  <a:srgbClr val="000066"/>
                </a:solidFill>
                <a:latin typeface="微軟正黑體" panose="020B0604030504040204" pitchFamily="34" charset="-120"/>
                <a:cs typeface="Times New Roman" panose="02020603050405020304" pitchFamily="18" charset="0"/>
              </a:rPr>
              <a:t>高等法院</a:t>
            </a:r>
            <a:r>
              <a:rPr lang="en-US" altLang="zh-TW" sz="2800" b="1">
                <a:solidFill>
                  <a:srgbClr val="000066"/>
                </a:solidFill>
                <a:latin typeface="微軟正黑體" panose="020B0604030504040204" pitchFamily="34" charset="-120"/>
                <a:cs typeface="Times New Roman" panose="02020603050405020304" pitchFamily="18" charset="0"/>
              </a:rPr>
              <a:t>89</a:t>
            </a:r>
            <a:r>
              <a:rPr lang="zh-TW" altLang="en-US" sz="2800" b="1">
                <a:solidFill>
                  <a:srgbClr val="000066"/>
                </a:solidFill>
                <a:latin typeface="微軟正黑體" panose="020B0604030504040204" pitchFamily="34" charset="-120"/>
                <a:cs typeface="Times New Roman" panose="02020603050405020304" pitchFamily="18" charset="0"/>
              </a:rPr>
              <a:t>年度上易字第</a:t>
            </a:r>
            <a:r>
              <a:rPr lang="en-US" altLang="zh-TW" sz="2800" b="1">
                <a:solidFill>
                  <a:srgbClr val="000066"/>
                </a:solidFill>
                <a:latin typeface="微軟正黑體" panose="020B0604030504040204" pitchFamily="34" charset="-120"/>
                <a:cs typeface="Times New Roman" panose="02020603050405020304" pitchFamily="18" charset="0"/>
              </a:rPr>
              <a:t>471</a:t>
            </a:r>
            <a:r>
              <a:rPr lang="zh-TW" altLang="en-US" sz="2800" b="1">
                <a:solidFill>
                  <a:srgbClr val="000066"/>
                </a:solidFill>
                <a:latin typeface="微軟正黑體" panose="020B0604030504040204" pitchFamily="34" charset="-120"/>
                <a:cs typeface="Times New Roman" panose="02020603050405020304" pitchFamily="18" charset="0"/>
              </a:rPr>
              <a:t>號</a:t>
            </a:r>
            <a:r>
              <a:rPr lang="zh-TW" altLang="en-US" sz="2800" b="1" smtClean="0">
                <a:solidFill>
                  <a:srgbClr val="000066"/>
                </a:solidFill>
                <a:latin typeface="微軟正黑體" panose="020B0604030504040204" pitchFamily="34" charset="-120"/>
                <a:cs typeface="Times New Roman" panose="02020603050405020304" pitchFamily="18" charset="0"/>
              </a:rPr>
              <a:t>判決</a:t>
            </a:r>
            <a:r>
              <a:rPr lang="en-US" altLang="zh-TW" sz="2800" b="1" smtClean="0">
                <a:solidFill>
                  <a:srgbClr val="000066"/>
                </a:solidFill>
                <a:latin typeface="微軟正黑體" panose="020B0604030504040204" pitchFamily="34" charset="-120"/>
                <a:cs typeface="Times New Roman" panose="02020603050405020304" pitchFamily="18" charset="0"/>
              </a:rPr>
              <a:t>)</a:t>
            </a:r>
            <a:endParaRPr lang="zh-TW" altLang="en-US" sz="2800" b="1" dirty="0">
              <a:solidFill>
                <a:srgbClr val="800000"/>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469549897"/>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219</a:t>
            </a:fld>
            <a:endParaRPr lang="en-US" altLang="zh-TW" sz="1400">
              <a:solidFill>
                <a:srgbClr val="AD1F1F"/>
              </a:solidFill>
              <a:latin typeface="Times New Roman" panose="02020603050405020304" pitchFamily="18" charset="0"/>
            </a:endParaRPr>
          </a:p>
        </p:txBody>
      </p:sp>
      <p:sp>
        <p:nvSpPr>
          <p:cNvPr id="8" name="書卷 (水平) 7">
            <a:extLst/>
          </p:cNvPr>
          <p:cNvSpPr/>
          <p:nvPr/>
        </p:nvSpPr>
        <p:spPr>
          <a:xfrm>
            <a:off x="528995" y="188640"/>
            <a:ext cx="7139350" cy="792088"/>
          </a:xfrm>
          <a:prstGeom prst="horizontalScroll">
            <a:avLst/>
          </a:prstGeom>
          <a:solidFill>
            <a:schemeClr val="bg1">
              <a:lumMod val="95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000066"/>
                </a:solidFill>
                <a:latin typeface="微軟正黑體" panose="020B0604030504040204" pitchFamily="34" charset="-120"/>
                <a:cs typeface="Times New Roman" panose="02020603050405020304" pitchFamily="18" charset="0"/>
              </a:rPr>
              <a:t>(</a:t>
            </a:r>
            <a:r>
              <a:rPr lang="zh-TW" altLang="en-US" sz="2800" b="1" smtClean="0">
                <a:solidFill>
                  <a:srgbClr val="000066"/>
                </a:solidFill>
                <a:latin typeface="微軟正黑體" panose="020B0604030504040204" pitchFamily="34" charset="-120"/>
                <a:cs typeface="Times New Roman" panose="02020603050405020304" pitchFamily="18" charset="0"/>
              </a:rPr>
              <a:t>臺灣</a:t>
            </a:r>
            <a:r>
              <a:rPr lang="zh-TW" altLang="en-US" sz="2800" b="1">
                <a:solidFill>
                  <a:srgbClr val="000066"/>
                </a:solidFill>
                <a:latin typeface="微軟正黑體" panose="020B0604030504040204" pitchFamily="34" charset="-120"/>
                <a:cs typeface="Times New Roman" panose="02020603050405020304" pitchFamily="18" charset="0"/>
              </a:rPr>
              <a:t>高等法院</a:t>
            </a:r>
            <a:r>
              <a:rPr lang="en-US" altLang="zh-TW" sz="2800" b="1">
                <a:solidFill>
                  <a:srgbClr val="000066"/>
                </a:solidFill>
                <a:latin typeface="微軟正黑體" panose="020B0604030504040204" pitchFamily="34" charset="-120"/>
                <a:cs typeface="Times New Roman" panose="02020603050405020304" pitchFamily="18" charset="0"/>
              </a:rPr>
              <a:t>89</a:t>
            </a:r>
            <a:r>
              <a:rPr lang="zh-TW" altLang="en-US" sz="2800" b="1">
                <a:solidFill>
                  <a:srgbClr val="000066"/>
                </a:solidFill>
                <a:latin typeface="微軟正黑體" panose="020B0604030504040204" pitchFamily="34" charset="-120"/>
                <a:cs typeface="Times New Roman" panose="02020603050405020304" pitchFamily="18" charset="0"/>
              </a:rPr>
              <a:t>年度上易字第</a:t>
            </a:r>
            <a:r>
              <a:rPr lang="en-US" altLang="zh-TW" sz="2800" b="1">
                <a:solidFill>
                  <a:srgbClr val="000066"/>
                </a:solidFill>
                <a:latin typeface="微軟正黑體" panose="020B0604030504040204" pitchFamily="34" charset="-120"/>
                <a:cs typeface="Times New Roman" panose="02020603050405020304" pitchFamily="18" charset="0"/>
              </a:rPr>
              <a:t>471</a:t>
            </a:r>
            <a:r>
              <a:rPr lang="zh-TW" altLang="en-US" sz="2800" b="1">
                <a:solidFill>
                  <a:srgbClr val="000066"/>
                </a:solidFill>
                <a:latin typeface="微軟正黑體" panose="020B0604030504040204" pitchFamily="34" charset="-120"/>
                <a:cs typeface="Times New Roman" panose="02020603050405020304" pitchFamily="18" charset="0"/>
              </a:rPr>
              <a:t>號</a:t>
            </a:r>
            <a:r>
              <a:rPr lang="zh-TW" altLang="en-US" sz="2800" b="1" smtClean="0">
                <a:solidFill>
                  <a:srgbClr val="000066"/>
                </a:solidFill>
                <a:latin typeface="微軟正黑體" panose="020B0604030504040204" pitchFamily="34" charset="-120"/>
                <a:cs typeface="Times New Roman" panose="02020603050405020304" pitchFamily="18" charset="0"/>
              </a:rPr>
              <a:t>判決</a:t>
            </a:r>
            <a:r>
              <a:rPr lang="en-US" altLang="zh-TW" sz="2800" b="1" smtClean="0">
                <a:solidFill>
                  <a:srgbClr val="000066"/>
                </a:solidFill>
                <a:latin typeface="微軟正黑體" panose="020B0604030504040204" pitchFamily="34" charset="-120"/>
                <a:cs typeface="Times New Roman" panose="02020603050405020304" pitchFamily="18" charset="0"/>
              </a:rPr>
              <a:t>)</a:t>
            </a:r>
            <a:endParaRPr lang="zh-TW" altLang="en-US" sz="2800" b="1" dirty="0">
              <a:solidFill>
                <a:srgbClr val="800000"/>
              </a:solidFill>
              <a:latin typeface="微軟正黑體" panose="020B0604030504040204" pitchFamily="34" charset="-120"/>
              <a:cs typeface="Times New Roman" panose="02020603050405020304" pitchFamily="18" charset="0"/>
            </a:endParaRPr>
          </a:p>
        </p:txBody>
      </p:sp>
      <p:sp>
        <p:nvSpPr>
          <p:cNvPr id="7" name="Rectangle 3"/>
          <p:cNvSpPr txBox="1">
            <a:spLocks noChangeArrowheads="1"/>
          </p:cNvSpPr>
          <p:nvPr/>
        </p:nvSpPr>
        <p:spPr>
          <a:xfrm>
            <a:off x="528995" y="1556792"/>
            <a:ext cx="8281615" cy="414759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lnSpc>
                <a:spcPts val="3300"/>
              </a:lnSpc>
              <a:spcBef>
                <a:spcPts val="0"/>
              </a:spcBef>
              <a:buClr>
                <a:srgbClr val="F0A22E"/>
              </a:buClr>
            </a:pPr>
            <a:r>
              <a:rPr kumimoji="0" lang="zh-TW" altLang="en-US" sz="2800" b="1" smtClean="0">
                <a:solidFill>
                  <a:prstClr val="black"/>
                </a:solidFill>
                <a:latin typeface="微軟正黑體" panose="020B0604030504040204" pitchFamily="34" charset="-120"/>
              </a:rPr>
              <a:t>況由圖說所表彰之工程規格，仔細核算出所需各種物料之數量、工資、機具之 耗損等，須專業人士始可能為之，被上訴人</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機關</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並不否認提供給投標廠商之單價分析表係由其所委任之建築師所製作，繪製圖說之建築師及據以核算工程項目及數量之人，既均相同，但仍可能產生計算錯誤、漏列工程項目等疏失，可見其估算之困難，若要求為承包商之上訴人自行核算並承擔其危險，顯然要求承包商要有高於建築師之能力，係屬苛責。</a:t>
            </a:r>
            <a:endParaRPr kumimoji="0" lang="zh-TW" altLang="en-US" sz="2800" b="1" dirty="0">
              <a:solidFill>
                <a:srgbClr val="0000FF"/>
              </a:solidFill>
              <a:latin typeface="微軟正黑體" panose="020B0604030504040204" pitchFamily="34" charset="-120"/>
            </a:endParaRPr>
          </a:p>
        </p:txBody>
      </p:sp>
    </p:spTree>
    <p:extLst>
      <p:ext uri="{BB962C8B-B14F-4D97-AF65-F5344CB8AC3E}">
        <p14:creationId xmlns:p14="http://schemas.microsoft.com/office/powerpoint/2010/main" val="3489180196"/>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F25D459-0895-4EC2-9445-0AE46380FFE9}"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220</a:t>
            </a:fld>
            <a:endParaRPr lang="en-US" altLang="zh-TW" sz="1400">
              <a:solidFill>
                <a:srgbClr val="AD1F1F"/>
              </a:solidFill>
              <a:latin typeface="Times New Roman" panose="02020603050405020304" pitchFamily="18" charset="0"/>
            </a:endParaRPr>
          </a:p>
        </p:txBody>
      </p:sp>
      <p:sp>
        <p:nvSpPr>
          <p:cNvPr id="6" name="Rectangle 3"/>
          <p:cNvSpPr txBox="1">
            <a:spLocks noChangeArrowheads="1"/>
          </p:cNvSpPr>
          <p:nvPr/>
        </p:nvSpPr>
        <p:spPr>
          <a:xfrm>
            <a:off x="395537" y="620688"/>
            <a:ext cx="8395626" cy="604867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fontAlgn="auto">
              <a:spcBef>
                <a:spcPts val="0"/>
              </a:spcBef>
              <a:buClr>
                <a:srgbClr val="F0A22E"/>
              </a:buClr>
            </a:pPr>
            <a:r>
              <a:rPr kumimoji="0" lang="zh-TW" altLang="en-US" sz="2800" b="1" smtClean="0">
                <a:solidFill>
                  <a:srgbClr val="0000FF"/>
                </a:solidFill>
                <a:latin typeface="微軟正黑體" panose="020B0604030504040204" pitchFamily="34" charset="-120"/>
              </a:rPr>
              <a:t>又由定作人特別委託建築師設計並加以估算以提供投標廠商之資料，自足使接受之廠商產生其計算應為正確之信賴，參以前述，承包商於投標時就單價分析表上之工程項目及數量等，並無變更之權，則</a:t>
            </a:r>
            <a:r>
              <a:rPr kumimoji="0" lang="zh-TW" altLang="en-US" sz="2800" b="1" u="sng" smtClean="0">
                <a:solidFill>
                  <a:srgbClr val="C00000"/>
                </a:solidFill>
                <a:latin typeface="微軟正黑體" panose="020B0604030504040204" pitchFamily="34" charset="-120"/>
              </a:rPr>
              <a:t>定作人將此種估算錯誤之風險全部歸之於承包商，亦屬違反公平及誠信原則</a:t>
            </a:r>
            <a:r>
              <a:rPr kumimoji="0" lang="zh-TW" altLang="en-US" sz="2800" b="1" smtClean="0">
                <a:solidFill>
                  <a:srgbClr val="0000FF"/>
                </a:solidFill>
                <a:latin typeface="微軟正黑體" panose="020B0604030504040204" pitchFamily="34" charset="-120"/>
              </a:rPr>
              <a:t>。</a:t>
            </a:r>
          </a:p>
          <a:p>
            <a:pPr algn="just" fontAlgn="auto">
              <a:spcBef>
                <a:spcPts val="0"/>
              </a:spcBef>
              <a:buClr>
                <a:srgbClr val="F0A22E"/>
              </a:buClr>
            </a:pPr>
            <a:r>
              <a:rPr kumimoji="0" lang="zh-TW" altLang="en-US" sz="2800" b="1" smtClean="0">
                <a:solidFill>
                  <a:prstClr val="black"/>
                </a:solidFill>
                <a:latin typeface="微軟正黑體" panose="020B0604030504040204" pitchFamily="34" charset="-120"/>
              </a:rPr>
              <a:t>因此足認投標須知第十條第</a:t>
            </a:r>
            <a:r>
              <a:rPr kumimoji="0" lang="en-US" altLang="zh-TW" sz="2800" b="1" smtClean="0">
                <a:solidFill>
                  <a:prstClr val="black"/>
                </a:solidFill>
                <a:latin typeface="微軟正黑體" panose="020B0604030504040204" pitchFamily="34" charset="-120"/>
              </a:rPr>
              <a:t>(</a:t>
            </a:r>
            <a:r>
              <a:rPr kumimoji="0" lang="zh-TW" altLang="en-US" sz="2800" b="1" smtClean="0">
                <a:solidFill>
                  <a:prstClr val="black"/>
                </a:solidFill>
                <a:latin typeface="微軟正黑體" panose="020B0604030504040204" pitchFamily="34" charset="-120"/>
              </a:rPr>
              <a:t>一</a:t>
            </a:r>
            <a:r>
              <a:rPr kumimoji="0" lang="en-US" altLang="zh-TW" sz="2800" b="1" smtClean="0">
                <a:solidFill>
                  <a:prstClr val="black"/>
                </a:solidFill>
                <a:latin typeface="微軟正黑體" panose="020B0604030504040204" pitchFamily="34" charset="-120"/>
              </a:rPr>
              <a:t>)</a:t>
            </a:r>
            <a:r>
              <a:rPr kumimoji="0" lang="zh-TW" altLang="en-US" sz="2800" b="1" smtClean="0">
                <a:solidFill>
                  <a:prstClr val="black"/>
                </a:solidFill>
                <a:latin typeface="微軟正黑體" panose="020B0604030504040204" pitchFamily="34" charset="-120"/>
              </a:rPr>
              <a:t>項但書之規定，即在規範此種實做數量與 契約所載不符時，以百分之十作為定作人與承包商間之風險分擔係數，投標前 投標廠商仍應依圖說儘量估算以為投標之依據，若其信賴定作人之估算，則在百分之十範圍內，應自行承擔風險；反之，若定作人估算錯誤太大，超過百分之十，超過部分仍應由定作人承擔，以維公平。 </a:t>
            </a:r>
            <a:endParaRPr kumimoji="0" lang="zh-TW" altLang="en-US" sz="2800" b="1" dirty="0">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2883778719"/>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29FA1E9-E886-46A6-823C-E9A71404DFC3}" type="slidenum">
              <a:rPr lang="en-US" altLang="zh-TW" sz="1400" smtClean="0">
                <a:solidFill>
                  <a:srgbClr val="AD1F1F"/>
                </a:solidFill>
                <a:latin typeface="Times New Roman" panose="02020603050405020304" pitchFamily="18" charset="0"/>
              </a:rPr>
              <a:pPr>
                <a:spcBef>
                  <a:spcPct val="0"/>
                </a:spcBef>
                <a:buClrTx/>
                <a:buSzTx/>
                <a:buFontTx/>
                <a:buNone/>
                <a:defRPr/>
              </a:pPr>
              <a:t>221</a:t>
            </a:fld>
            <a:endParaRPr lang="en-US" altLang="zh-TW" sz="1400">
              <a:solidFill>
                <a:srgbClr val="AD1F1F"/>
              </a:solidFill>
              <a:latin typeface="Times New Roman" panose="02020603050405020304" pitchFamily="18" charset="0"/>
            </a:endParaRPr>
          </a:p>
        </p:txBody>
      </p:sp>
      <p:sp>
        <p:nvSpPr>
          <p:cNvPr id="6" name="Rectangle 3"/>
          <p:cNvSpPr>
            <a:spLocks noGrp="1" noChangeArrowheads="1"/>
          </p:cNvSpPr>
          <p:nvPr>
            <p:ph idx="1"/>
          </p:nvPr>
        </p:nvSpPr>
        <p:spPr>
          <a:xfrm>
            <a:off x="251396" y="1152908"/>
            <a:ext cx="8605080" cy="5300428"/>
          </a:xfrm>
        </p:spPr>
        <p:txBody>
          <a:bodyPr>
            <a:noAutofit/>
          </a:bodyPr>
          <a:lstStyle/>
          <a:p>
            <a:pPr marL="0" indent="539750" algn="just">
              <a:lnSpc>
                <a:spcPts val="2800"/>
              </a:lnSpc>
              <a:spcBef>
                <a:spcPts val="0"/>
              </a:spcBef>
              <a:buFont typeface="Wingdings" pitchFamily="2" charset="2"/>
              <a:buNone/>
            </a:pPr>
            <a:r>
              <a:rPr lang="en-US" altLang="zh-TW" sz="2400" b="1">
                <a:solidFill>
                  <a:schemeClr val="tx1"/>
                </a:solidFill>
                <a:latin typeface="+mj-ea"/>
                <a:ea typeface="+mj-ea"/>
              </a:rPr>
              <a:t>A</a:t>
            </a:r>
            <a:r>
              <a:rPr lang="zh-TW" altLang="en-US" sz="2400" b="1">
                <a:solidFill>
                  <a:schemeClr val="tx1"/>
                </a:solidFill>
                <a:latin typeface="+mj-ea"/>
                <a:ea typeface="+mj-ea"/>
              </a:rPr>
              <a:t>廠商於</a:t>
            </a:r>
            <a:r>
              <a:rPr lang="en-US" altLang="zh-TW" sz="2400" b="1">
                <a:solidFill>
                  <a:schemeClr val="tx1"/>
                </a:solidFill>
                <a:latin typeface="+mj-ea"/>
                <a:ea typeface="+mj-ea"/>
              </a:rPr>
              <a:t>94</a:t>
            </a:r>
            <a:r>
              <a:rPr lang="zh-TW" altLang="en-US" sz="2400" b="1">
                <a:solidFill>
                  <a:schemeClr val="tx1"/>
                </a:solidFill>
                <a:latin typeface="+mj-ea"/>
                <a:ea typeface="+mj-ea"/>
              </a:rPr>
              <a:t>年</a:t>
            </a:r>
            <a:r>
              <a:rPr lang="en-US" altLang="zh-TW" sz="2400" b="1">
                <a:solidFill>
                  <a:schemeClr val="tx1"/>
                </a:solidFill>
                <a:latin typeface="+mj-ea"/>
                <a:ea typeface="+mj-ea"/>
              </a:rPr>
              <a:t>5</a:t>
            </a:r>
            <a:r>
              <a:rPr lang="zh-TW" altLang="en-US" sz="2400" b="1">
                <a:solidFill>
                  <a:schemeClr val="tx1"/>
                </a:solidFill>
                <a:latin typeface="+mj-ea"/>
                <a:ea typeface="+mj-ea"/>
              </a:rPr>
              <a:t>月間與</a:t>
            </a:r>
            <a:r>
              <a:rPr lang="en-US" altLang="zh-TW" sz="2400" b="1">
                <a:solidFill>
                  <a:schemeClr val="tx1"/>
                </a:solidFill>
                <a:latin typeface="+mj-ea"/>
                <a:ea typeface="+mj-ea"/>
              </a:rPr>
              <a:t>B</a:t>
            </a:r>
            <a:r>
              <a:rPr lang="zh-TW" altLang="en-US" sz="2400" b="1">
                <a:solidFill>
                  <a:schemeClr val="tx1"/>
                </a:solidFill>
                <a:latin typeface="+mj-ea"/>
                <a:ea typeface="+mj-ea"/>
              </a:rPr>
              <a:t>機關簽訂</a:t>
            </a:r>
            <a:r>
              <a:rPr lang="en-US" altLang="zh-TW" sz="2400" b="1">
                <a:solidFill>
                  <a:schemeClr val="tx1"/>
                </a:solidFill>
                <a:latin typeface="+mj-ea"/>
                <a:ea typeface="+mj-ea"/>
              </a:rPr>
              <a:t>C</a:t>
            </a:r>
            <a:r>
              <a:rPr lang="zh-TW" altLang="en-US" sz="2400" b="1">
                <a:solidFill>
                  <a:schemeClr val="tx1"/>
                </a:solidFill>
                <a:latin typeface="+mj-ea"/>
                <a:ea typeface="+mj-ea"/>
              </a:rPr>
              <a:t>工程契約，</a:t>
            </a:r>
            <a:r>
              <a:rPr lang="en-US" altLang="zh-TW" sz="2400" b="1">
                <a:solidFill>
                  <a:schemeClr val="tx1"/>
                </a:solidFill>
                <a:latin typeface="+mj-ea"/>
                <a:ea typeface="+mj-ea"/>
              </a:rPr>
              <a:t>C</a:t>
            </a:r>
            <a:r>
              <a:rPr lang="zh-TW" altLang="en-US" sz="2400" b="1">
                <a:solidFill>
                  <a:schemeClr val="tx1"/>
                </a:solidFill>
                <a:latin typeface="+mj-ea"/>
                <a:ea typeface="+mj-ea"/>
              </a:rPr>
              <a:t>工程於同年</a:t>
            </a:r>
            <a:r>
              <a:rPr lang="en-US" altLang="zh-TW" sz="2400" b="1">
                <a:solidFill>
                  <a:schemeClr val="tx1"/>
                </a:solidFill>
                <a:latin typeface="+mj-ea"/>
                <a:ea typeface="+mj-ea"/>
              </a:rPr>
              <a:t>6</a:t>
            </a:r>
            <a:r>
              <a:rPr lang="zh-TW" altLang="en-US" sz="2400" b="1">
                <a:solidFill>
                  <a:schemeClr val="tx1"/>
                </a:solidFill>
                <a:latin typeface="+mj-ea"/>
                <a:ea typeface="+mj-ea"/>
              </a:rPr>
              <a:t>月</a:t>
            </a:r>
            <a:r>
              <a:rPr lang="en-US" altLang="zh-TW" sz="2400" b="1">
                <a:solidFill>
                  <a:schemeClr val="tx1"/>
                </a:solidFill>
                <a:latin typeface="+mj-ea"/>
                <a:ea typeface="+mj-ea"/>
              </a:rPr>
              <a:t>21</a:t>
            </a:r>
            <a:r>
              <a:rPr lang="zh-TW" altLang="en-US" sz="2400" b="1">
                <a:solidFill>
                  <a:schemeClr val="tx1"/>
                </a:solidFill>
                <a:latin typeface="+mj-ea"/>
                <a:ea typeface="+mj-ea"/>
              </a:rPr>
              <a:t>日開工，預訂以</a:t>
            </a:r>
            <a:r>
              <a:rPr lang="en-US" altLang="zh-TW" sz="2400" b="1">
                <a:solidFill>
                  <a:schemeClr val="tx1"/>
                </a:solidFill>
                <a:latin typeface="+mj-ea"/>
                <a:ea typeface="+mj-ea"/>
              </a:rPr>
              <a:t>380</a:t>
            </a:r>
            <a:r>
              <a:rPr lang="zh-TW" altLang="en-US" sz="2400" b="1">
                <a:solidFill>
                  <a:schemeClr val="tx1"/>
                </a:solidFill>
                <a:latin typeface="+mj-ea"/>
                <a:ea typeface="+mj-ea"/>
              </a:rPr>
              <a:t>日曆天之</a:t>
            </a:r>
            <a:r>
              <a:rPr lang="en-US" altLang="zh-TW" sz="2400" b="1">
                <a:solidFill>
                  <a:schemeClr val="tx1"/>
                </a:solidFill>
                <a:latin typeface="+mj-ea"/>
                <a:ea typeface="+mj-ea"/>
              </a:rPr>
              <a:t>95</a:t>
            </a:r>
            <a:r>
              <a:rPr lang="zh-TW" altLang="en-US" sz="2400" b="1">
                <a:solidFill>
                  <a:schemeClr val="tx1"/>
                </a:solidFill>
                <a:latin typeface="+mj-ea"/>
                <a:ea typeface="+mj-ea"/>
              </a:rPr>
              <a:t>年</a:t>
            </a:r>
            <a:r>
              <a:rPr lang="en-US" altLang="zh-TW" sz="2400" b="1">
                <a:solidFill>
                  <a:schemeClr val="tx1"/>
                </a:solidFill>
                <a:latin typeface="+mj-ea"/>
                <a:ea typeface="+mj-ea"/>
              </a:rPr>
              <a:t>7</a:t>
            </a:r>
            <a:r>
              <a:rPr lang="zh-TW" altLang="en-US" sz="2400" b="1">
                <a:solidFill>
                  <a:schemeClr val="tx1"/>
                </a:solidFill>
                <a:latin typeface="+mj-ea"/>
                <a:ea typeface="+mj-ea"/>
              </a:rPr>
              <a:t>月間為完工日。然</a:t>
            </a:r>
            <a:r>
              <a:rPr lang="zh-TW" altLang="en-US" sz="2400" b="1" u="sng">
                <a:solidFill>
                  <a:srgbClr val="0000FF"/>
                </a:solidFill>
                <a:uFill>
                  <a:solidFill>
                    <a:srgbClr val="660033"/>
                  </a:solidFill>
                </a:uFill>
                <a:latin typeface="+mj-ea"/>
                <a:ea typeface="+mj-ea"/>
              </a:rPr>
              <a:t>因</a:t>
            </a:r>
            <a:r>
              <a:rPr lang="en-US" altLang="zh-TW" sz="2400" b="1" u="sng">
                <a:solidFill>
                  <a:srgbClr val="0000FF"/>
                </a:solidFill>
                <a:uFill>
                  <a:solidFill>
                    <a:srgbClr val="660033"/>
                  </a:solidFill>
                </a:uFill>
                <a:latin typeface="+mj-ea"/>
                <a:ea typeface="+mj-ea"/>
              </a:rPr>
              <a:t>B</a:t>
            </a:r>
            <a:r>
              <a:rPr lang="zh-TW" altLang="en-US" sz="2400" b="1" u="sng">
                <a:solidFill>
                  <a:srgbClr val="0000FF"/>
                </a:solidFill>
                <a:uFill>
                  <a:solidFill>
                    <a:srgbClr val="660033"/>
                  </a:solidFill>
                </a:uFill>
                <a:latin typeface="+mj-ea"/>
                <a:ea typeface="+mj-ea"/>
              </a:rPr>
              <a:t>機關於工程期間履次以不可歸責於廠商因素致遲延</a:t>
            </a:r>
            <a:r>
              <a:rPr lang="en-US" altLang="zh-TW" sz="2400" b="1" u="sng">
                <a:solidFill>
                  <a:srgbClr val="0000FF"/>
                </a:solidFill>
                <a:uFill>
                  <a:solidFill>
                    <a:srgbClr val="660033"/>
                  </a:solidFill>
                </a:uFill>
                <a:latin typeface="+mj-ea"/>
                <a:ea typeface="+mj-ea"/>
              </a:rPr>
              <a:t>730</a:t>
            </a:r>
            <a:r>
              <a:rPr lang="zh-TW" altLang="en-US" sz="2400" b="1" u="sng">
                <a:solidFill>
                  <a:srgbClr val="0000FF"/>
                </a:solidFill>
                <a:uFill>
                  <a:solidFill>
                    <a:srgbClr val="660033"/>
                  </a:solidFill>
                </a:uFill>
                <a:latin typeface="+mj-ea"/>
                <a:ea typeface="+mj-ea"/>
              </a:rPr>
              <a:t>日，而於</a:t>
            </a:r>
            <a:r>
              <a:rPr lang="en-US" altLang="zh-TW" sz="2400" b="1" u="sng">
                <a:solidFill>
                  <a:srgbClr val="0000FF"/>
                </a:solidFill>
                <a:uFill>
                  <a:solidFill>
                    <a:srgbClr val="660033"/>
                  </a:solidFill>
                </a:uFill>
                <a:latin typeface="+mj-ea"/>
                <a:ea typeface="+mj-ea"/>
              </a:rPr>
              <a:t>97</a:t>
            </a:r>
            <a:r>
              <a:rPr lang="zh-TW" altLang="en-US" sz="2400" b="1" u="sng">
                <a:solidFill>
                  <a:srgbClr val="0000FF"/>
                </a:solidFill>
                <a:uFill>
                  <a:solidFill>
                    <a:srgbClr val="660033"/>
                  </a:solidFill>
                </a:uFill>
                <a:latin typeface="+mj-ea"/>
                <a:ea typeface="+mj-ea"/>
              </a:rPr>
              <a:t>年</a:t>
            </a:r>
            <a:r>
              <a:rPr lang="en-US" altLang="zh-TW" sz="2400" b="1" u="sng">
                <a:solidFill>
                  <a:srgbClr val="0000FF"/>
                </a:solidFill>
                <a:uFill>
                  <a:solidFill>
                    <a:srgbClr val="660033"/>
                  </a:solidFill>
                </a:uFill>
                <a:latin typeface="+mj-ea"/>
                <a:ea typeface="+mj-ea"/>
              </a:rPr>
              <a:t>6</a:t>
            </a:r>
            <a:r>
              <a:rPr lang="zh-TW" altLang="en-US" sz="2400" b="1" u="sng">
                <a:solidFill>
                  <a:srgbClr val="0000FF"/>
                </a:solidFill>
                <a:uFill>
                  <a:solidFill>
                    <a:srgbClr val="660033"/>
                  </a:solidFill>
                </a:uFill>
                <a:latin typeface="+mj-ea"/>
                <a:ea typeface="+mj-ea"/>
              </a:rPr>
              <a:t>月</a:t>
            </a:r>
            <a:r>
              <a:rPr lang="en-US" altLang="zh-TW" sz="2400" b="1" u="sng">
                <a:solidFill>
                  <a:srgbClr val="0000FF"/>
                </a:solidFill>
                <a:uFill>
                  <a:solidFill>
                    <a:srgbClr val="660033"/>
                  </a:solidFill>
                </a:uFill>
                <a:latin typeface="+mj-ea"/>
                <a:ea typeface="+mj-ea"/>
              </a:rPr>
              <a:t>24</a:t>
            </a:r>
            <a:r>
              <a:rPr lang="zh-TW" altLang="en-US" sz="2400" b="1" u="sng">
                <a:solidFill>
                  <a:srgbClr val="0000FF"/>
                </a:solidFill>
                <a:uFill>
                  <a:solidFill>
                    <a:srgbClr val="660033"/>
                  </a:solidFill>
                </a:uFill>
                <a:latin typeface="+mj-ea"/>
                <a:ea typeface="+mj-ea"/>
              </a:rPr>
              <a:t>日始行完工及</a:t>
            </a:r>
            <a:r>
              <a:rPr lang="en-US" altLang="zh-TW" sz="2400" b="1" u="sng">
                <a:solidFill>
                  <a:srgbClr val="0000FF"/>
                </a:solidFill>
                <a:uFill>
                  <a:solidFill>
                    <a:srgbClr val="660033"/>
                  </a:solidFill>
                </a:uFill>
                <a:latin typeface="+mj-ea"/>
                <a:ea typeface="+mj-ea"/>
              </a:rPr>
              <a:t>97</a:t>
            </a:r>
            <a:r>
              <a:rPr lang="zh-TW" altLang="en-US" sz="2400" b="1" u="sng">
                <a:solidFill>
                  <a:srgbClr val="0000FF"/>
                </a:solidFill>
                <a:uFill>
                  <a:solidFill>
                    <a:srgbClr val="660033"/>
                  </a:solidFill>
                </a:uFill>
                <a:latin typeface="+mj-ea"/>
                <a:ea typeface="+mj-ea"/>
              </a:rPr>
              <a:t>年</a:t>
            </a:r>
            <a:r>
              <a:rPr lang="en-US" altLang="zh-TW" sz="2400" b="1" u="sng">
                <a:solidFill>
                  <a:srgbClr val="0000FF"/>
                </a:solidFill>
                <a:uFill>
                  <a:solidFill>
                    <a:srgbClr val="660033"/>
                  </a:solidFill>
                </a:uFill>
                <a:latin typeface="+mj-ea"/>
                <a:ea typeface="+mj-ea"/>
              </a:rPr>
              <a:t>12</a:t>
            </a:r>
            <a:r>
              <a:rPr lang="zh-TW" altLang="en-US" sz="2400" b="1" u="sng">
                <a:solidFill>
                  <a:srgbClr val="0000FF"/>
                </a:solidFill>
                <a:uFill>
                  <a:solidFill>
                    <a:srgbClr val="660033"/>
                  </a:solidFill>
                </a:uFill>
                <a:latin typeface="+mj-ea"/>
                <a:ea typeface="+mj-ea"/>
              </a:rPr>
              <a:t>月</a:t>
            </a:r>
            <a:r>
              <a:rPr lang="en-US" altLang="zh-TW" sz="2400" b="1" u="sng">
                <a:solidFill>
                  <a:srgbClr val="0000FF"/>
                </a:solidFill>
                <a:uFill>
                  <a:solidFill>
                    <a:srgbClr val="660033"/>
                  </a:solidFill>
                </a:uFill>
                <a:latin typeface="+mj-ea"/>
                <a:ea typeface="+mj-ea"/>
              </a:rPr>
              <a:t>5</a:t>
            </a:r>
            <a:r>
              <a:rPr lang="zh-TW" altLang="en-US" sz="2400" b="1" u="sng">
                <a:solidFill>
                  <a:srgbClr val="0000FF"/>
                </a:solidFill>
                <a:uFill>
                  <a:solidFill>
                    <a:srgbClr val="660033"/>
                  </a:solidFill>
                </a:uFill>
                <a:latin typeface="+mj-ea"/>
                <a:ea typeface="+mj-ea"/>
              </a:rPr>
              <a:t>日驗收合格，</a:t>
            </a:r>
            <a:r>
              <a:rPr lang="en-US" altLang="zh-TW" sz="2400" b="1" u="sng">
                <a:solidFill>
                  <a:srgbClr val="0000FF"/>
                </a:solidFill>
                <a:uFill>
                  <a:solidFill>
                    <a:srgbClr val="660033"/>
                  </a:solidFill>
                </a:uFill>
                <a:latin typeface="+mj-ea"/>
                <a:ea typeface="+mj-ea"/>
              </a:rPr>
              <a:t>A</a:t>
            </a:r>
            <a:r>
              <a:rPr lang="zh-TW" altLang="en-US" sz="2400" b="1" u="sng">
                <a:solidFill>
                  <a:srgbClr val="0000FF"/>
                </a:solidFill>
                <a:uFill>
                  <a:solidFill>
                    <a:srgbClr val="660033"/>
                  </a:solidFill>
                </a:uFill>
                <a:latin typeface="+mj-ea"/>
                <a:ea typeface="+mj-ea"/>
              </a:rPr>
              <a:t>廠商遂依系爭契約第</a:t>
            </a:r>
            <a:r>
              <a:rPr lang="en-US" altLang="zh-TW" sz="2400" b="1" u="sng">
                <a:solidFill>
                  <a:srgbClr val="0000FF"/>
                </a:solidFill>
                <a:uFill>
                  <a:solidFill>
                    <a:srgbClr val="660033"/>
                  </a:solidFill>
                </a:uFill>
                <a:latin typeface="+mj-ea"/>
                <a:ea typeface="+mj-ea"/>
              </a:rPr>
              <a:t>24</a:t>
            </a:r>
            <a:r>
              <a:rPr lang="zh-TW" altLang="en-US" sz="2400" b="1" u="sng">
                <a:solidFill>
                  <a:srgbClr val="0000FF"/>
                </a:solidFill>
                <a:uFill>
                  <a:solidFill>
                    <a:srgbClr val="660033"/>
                  </a:solidFill>
                </a:uFill>
                <a:latin typeface="+mj-ea"/>
                <a:ea typeface="+mj-ea"/>
              </a:rPr>
              <a:t>條第</a:t>
            </a:r>
            <a:r>
              <a:rPr lang="en-US" altLang="zh-TW" sz="2400" b="1" u="sng">
                <a:solidFill>
                  <a:srgbClr val="0000FF"/>
                </a:solidFill>
                <a:uFill>
                  <a:solidFill>
                    <a:srgbClr val="660033"/>
                  </a:solidFill>
                </a:uFill>
                <a:latin typeface="+mj-ea"/>
                <a:ea typeface="+mj-ea"/>
              </a:rPr>
              <a:t>4</a:t>
            </a:r>
            <a:r>
              <a:rPr lang="zh-TW" altLang="en-US" sz="2400" b="1" u="sng">
                <a:solidFill>
                  <a:srgbClr val="0000FF"/>
                </a:solidFill>
                <a:uFill>
                  <a:solidFill>
                    <a:srgbClr val="660033"/>
                  </a:solidFill>
                </a:uFill>
                <a:latin typeface="+mj-ea"/>
                <a:ea typeface="+mj-ea"/>
              </a:rPr>
              <a:t>項第</a:t>
            </a:r>
            <a:r>
              <a:rPr lang="en-US" altLang="zh-TW" sz="2400" b="1" u="sng">
                <a:solidFill>
                  <a:srgbClr val="0000FF"/>
                </a:solidFill>
                <a:uFill>
                  <a:solidFill>
                    <a:srgbClr val="660033"/>
                  </a:solidFill>
                </a:uFill>
                <a:latin typeface="+mj-ea"/>
                <a:ea typeface="+mj-ea"/>
              </a:rPr>
              <a:t>2</a:t>
            </a:r>
            <a:r>
              <a:rPr lang="zh-TW" altLang="en-US" sz="2400" b="1" u="sng">
                <a:solidFill>
                  <a:srgbClr val="0000FF"/>
                </a:solidFill>
                <a:uFill>
                  <a:solidFill>
                    <a:srgbClr val="660033"/>
                  </a:solidFill>
                </a:uFill>
                <a:latin typeface="+mj-ea"/>
                <a:ea typeface="+mj-ea"/>
              </a:rPr>
              <a:t>款：「施工中因可歸責於甲方</a:t>
            </a:r>
            <a:r>
              <a:rPr lang="en-US" altLang="zh-TW" sz="2400" b="1" u="sng">
                <a:solidFill>
                  <a:srgbClr val="0000FF"/>
                </a:solidFill>
                <a:uFill>
                  <a:solidFill>
                    <a:srgbClr val="660033"/>
                  </a:solidFill>
                </a:uFill>
                <a:latin typeface="+mj-ea"/>
                <a:ea typeface="+mj-ea"/>
              </a:rPr>
              <a:t>(B</a:t>
            </a:r>
            <a:r>
              <a:rPr lang="zh-TW" altLang="en-US" sz="2400" b="1" u="sng">
                <a:solidFill>
                  <a:srgbClr val="0000FF"/>
                </a:solidFill>
                <a:uFill>
                  <a:solidFill>
                    <a:srgbClr val="660033"/>
                  </a:solidFill>
                </a:uFill>
                <a:latin typeface="+mj-ea"/>
                <a:ea typeface="+mj-ea"/>
              </a:rPr>
              <a:t>機關</a:t>
            </a:r>
            <a:r>
              <a:rPr lang="en-US" altLang="zh-TW" sz="2400" b="1" u="sng">
                <a:solidFill>
                  <a:srgbClr val="0000FF"/>
                </a:solidFill>
                <a:uFill>
                  <a:solidFill>
                    <a:srgbClr val="660033"/>
                  </a:solidFill>
                </a:uFill>
                <a:latin typeface="+mj-ea"/>
                <a:ea typeface="+mj-ea"/>
              </a:rPr>
              <a:t>)</a:t>
            </a:r>
            <a:r>
              <a:rPr lang="zh-TW" altLang="en-US" sz="2400" b="1" u="sng">
                <a:solidFill>
                  <a:srgbClr val="0000FF"/>
                </a:solidFill>
                <a:uFill>
                  <a:solidFill>
                    <a:srgbClr val="660033"/>
                  </a:solidFill>
                </a:uFill>
                <a:latin typeface="+mj-ea"/>
                <a:ea typeface="+mj-ea"/>
              </a:rPr>
              <a:t>之原因，使工程連續部分或全部停工超過三個月以上者，乙方</a:t>
            </a:r>
            <a:r>
              <a:rPr lang="en-US" altLang="zh-TW" sz="2400" b="1" u="sng">
                <a:solidFill>
                  <a:srgbClr val="0000FF"/>
                </a:solidFill>
                <a:uFill>
                  <a:solidFill>
                    <a:srgbClr val="660033"/>
                  </a:solidFill>
                </a:uFill>
                <a:latin typeface="+mj-ea"/>
                <a:ea typeface="+mj-ea"/>
              </a:rPr>
              <a:t>(A</a:t>
            </a:r>
            <a:r>
              <a:rPr lang="zh-TW" altLang="en-US" sz="2400" b="1" u="sng">
                <a:solidFill>
                  <a:srgbClr val="0000FF"/>
                </a:solidFill>
                <a:uFill>
                  <a:solidFill>
                    <a:srgbClr val="660033"/>
                  </a:solidFill>
                </a:uFill>
                <a:latin typeface="+mj-ea"/>
                <a:ea typeface="+mj-ea"/>
              </a:rPr>
              <a:t>廠商</a:t>
            </a:r>
            <a:r>
              <a:rPr lang="en-US" altLang="zh-TW" sz="2400" b="1" u="sng">
                <a:solidFill>
                  <a:srgbClr val="0000FF"/>
                </a:solidFill>
                <a:uFill>
                  <a:solidFill>
                    <a:srgbClr val="660033"/>
                  </a:solidFill>
                </a:uFill>
                <a:latin typeface="+mj-ea"/>
                <a:ea typeface="+mj-ea"/>
              </a:rPr>
              <a:t>)</a:t>
            </a:r>
            <a:r>
              <a:rPr lang="zh-TW" altLang="en-US" sz="2400" b="1" u="sng">
                <a:solidFill>
                  <a:srgbClr val="0000FF"/>
                </a:solidFill>
                <a:uFill>
                  <a:solidFill>
                    <a:srgbClr val="660033"/>
                  </a:solidFill>
                </a:uFill>
                <a:latin typeface="+mj-ea"/>
                <a:ea typeface="+mj-ea"/>
              </a:rPr>
              <a:t>得以書面通知甲方協議，補償乙方於停工期間增加之必要費用或終止契約」，向</a:t>
            </a:r>
            <a:r>
              <a:rPr lang="en-US" altLang="zh-TW" sz="2400" b="1" u="sng">
                <a:solidFill>
                  <a:srgbClr val="0000FF"/>
                </a:solidFill>
                <a:uFill>
                  <a:solidFill>
                    <a:srgbClr val="660033"/>
                  </a:solidFill>
                </a:uFill>
                <a:latin typeface="+mj-ea"/>
                <a:ea typeface="+mj-ea"/>
              </a:rPr>
              <a:t>B</a:t>
            </a:r>
            <a:r>
              <a:rPr lang="zh-TW" altLang="en-US" sz="2400" b="1" u="sng">
                <a:solidFill>
                  <a:srgbClr val="0000FF"/>
                </a:solidFill>
                <a:uFill>
                  <a:solidFill>
                    <a:srgbClr val="660033"/>
                  </a:solidFill>
                </a:uFill>
                <a:latin typeface="+mj-ea"/>
                <a:ea typeface="+mj-ea"/>
              </a:rPr>
              <a:t>機關請求因工期延宕所增加保險費及管理費計約五百萬元，遭</a:t>
            </a:r>
            <a:r>
              <a:rPr lang="en-US" altLang="zh-TW" sz="2400" b="1" u="sng">
                <a:solidFill>
                  <a:srgbClr val="0000FF"/>
                </a:solidFill>
                <a:uFill>
                  <a:solidFill>
                    <a:srgbClr val="660033"/>
                  </a:solidFill>
                </a:uFill>
                <a:latin typeface="+mj-ea"/>
                <a:ea typeface="+mj-ea"/>
              </a:rPr>
              <a:t>B</a:t>
            </a:r>
            <a:r>
              <a:rPr lang="zh-TW" altLang="en-US" sz="2400" b="1" u="sng">
                <a:solidFill>
                  <a:srgbClr val="0000FF"/>
                </a:solidFill>
                <a:uFill>
                  <a:solidFill>
                    <a:srgbClr val="660033"/>
                  </a:solidFill>
                </a:uFill>
                <a:latin typeface="+mj-ea"/>
                <a:ea typeface="+mj-ea"/>
              </a:rPr>
              <a:t>機關以</a:t>
            </a:r>
            <a:r>
              <a:rPr lang="en-US" altLang="zh-TW" sz="2400" b="1" u="sng">
                <a:solidFill>
                  <a:srgbClr val="0000FF"/>
                </a:solidFill>
                <a:uFill>
                  <a:solidFill>
                    <a:srgbClr val="660033"/>
                  </a:solidFill>
                </a:uFill>
                <a:latin typeface="+mj-ea"/>
                <a:ea typeface="+mj-ea"/>
              </a:rPr>
              <a:t>A</a:t>
            </a:r>
            <a:r>
              <a:rPr lang="zh-TW" altLang="en-US" sz="2400" b="1" u="sng">
                <a:solidFill>
                  <a:srgbClr val="0000FF"/>
                </a:solidFill>
                <a:uFill>
                  <a:solidFill>
                    <a:srgbClr val="660033"/>
                  </a:solidFill>
                </a:uFill>
                <a:latin typeface="+mj-ea"/>
                <a:ea typeface="+mj-ea"/>
              </a:rPr>
              <a:t>廠商所提出之支出費用明細表總表為其自行製作，並非實際支出之憑證而拒絕給付，</a:t>
            </a:r>
            <a:r>
              <a:rPr lang="zh-TW" altLang="en-US" sz="2400" b="1">
                <a:solidFill>
                  <a:schemeClr val="tx1"/>
                </a:solidFill>
                <a:latin typeface="+mj-ea"/>
                <a:ea typeface="+mj-ea"/>
              </a:rPr>
              <a:t>案經工程會調解不成立，</a:t>
            </a:r>
            <a:r>
              <a:rPr lang="en-US" altLang="zh-TW" sz="2400" b="1">
                <a:solidFill>
                  <a:schemeClr val="tx1"/>
                </a:solidFill>
                <a:latin typeface="+mj-ea"/>
                <a:ea typeface="+mj-ea"/>
              </a:rPr>
              <a:t>A</a:t>
            </a:r>
            <a:r>
              <a:rPr lang="zh-TW" altLang="en-US" sz="2400" b="1">
                <a:solidFill>
                  <a:schemeClr val="tx1"/>
                </a:solidFill>
                <a:latin typeface="+mj-ea"/>
                <a:ea typeface="+mj-ea"/>
              </a:rPr>
              <a:t>廠商爰於</a:t>
            </a:r>
            <a:r>
              <a:rPr lang="en-US" altLang="zh-TW" sz="2400" b="1">
                <a:solidFill>
                  <a:schemeClr val="tx1"/>
                </a:solidFill>
                <a:latin typeface="+mj-ea"/>
                <a:ea typeface="+mj-ea"/>
              </a:rPr>
              <a:t>101</a:t>
            </a:r>
            <a:r>
              <a:rPr lang="zh-TW" altLang="en-US" sz="2400" b="1">
                <a:solidFill>
                  <a:schemeClr val="tx1"/>
                </a:solidFill>
                <a:latin typeface="+mj-ea"/>
                <a:ea typeface="+mj-ea"/>
              </a:rPr>
              <a:t>年</a:t>
            </a:r>
            <a:r>
              <a:rPr lang="en-US" altLang="zh-TW" sz="2400" b="1">
                <a:solidFill>
                  <a:schemeClr val="tx1"/>
                </a:solidFill>
                <a:latin typeface="+mj-ea"/>
                <a:ea typeface="+mj-ea"/>
              </a:rPr>
              <a:t>1</a:t>
            </a:r>
            <a:r>
              <a:rPr lang="zh-TW" altLang="en-US" sz="2400" b="1">
                <a:solidFill>
                  <a:schemeClr val="tx1"/>
                </a:solidFill>
                <a:latin typeface="+mj-ea"/>
                <a:ea typeface="+mj-ea"/>
              </a:rPr>
              <a:t>月</a:t>
            </a:r>
            <a:r>
              <a:rPr lang="en-US" altLang="zh-TW" sz="2400" b="1">
                <a:solidFill>
                  <a:schemeClr val="tx1"/>
                </a:solidFill>
                <a:latin typeface="+mj-ea"/>
                <a:ea typeface="+mj-ea"/>
              </a:rPr>
              <a:t>10</a:t>
            </a:r>
            <a:r>
              <a:rPr lang="zh-TW" altLang="en-US" sz="2400" b="1">
                <a:solidFill>
                  <a:schemeClr val="tx1"/>
                </a:solidFill>
                <a:latin typeface="+mj-ea"/>
                <a:ea typeface="+mj-ea"/>
              </a:rPr>
              <a:t>日向臺灣基隆地方法院起訴請求</a:t>
            </a:r>
            <a:r>
              <a:rPr lang="en-US" altLang="zh-TW" sz="2400" b="1">
                <a:solidFill>
                  <a:schemeClr val="tx1"/>
                </a:solidFill>
                <a:latin typeface="+mj-ea"/>
                <a:ea typeface="+mj-ea"/>
              </a:rPr>
              <a:t>B</a:t>
            </a:r>
            <a:r>
              <a:rPr lang="zh-TW" altLang="en-US" sz="2400" b="1">
                <a:solidFill>
                  <a:schemeClr val="tx1"/>
                </a:solidFill>
                <a:latin typeface="+mj-ea"/>
                <a:ea typeface="+mj-ea"/>
              </a:rPr>
              <a:t>機關給付，遭</a:t>
            </a:r>
            <a:r>
              <a:rPr lang="en-US" altLang="zh-TW" sz="2400" b="1">
                <a:solidFill>
                  <a:schemeClr val="tx1"/>
                </a:solidFill>
                <a:latin typeface="+mj-ea"/>
                <a:ea typeface="+mj-ea"/>
              </a:rPr>
              <a:t>B</a:t>
            </a:r>
            <a:r>
              <a:rPr lang="zh-TW" altLang="en-US" sz="2400" b="1">
                <a:solidFill>
                  <a:schemeClr val="tx1"/>
                </a:solidFill>
                <a:latin typeface="+mj-ea"/>
                <a:ea typeface="+mj-ea"/>
              </a:rPr>
              <a:t>機關以</a:t>
            </a:r>
            <a:r>
              <a:rPr lang="en-US" altLang="zh-TW" sz="2400" b="1">
                <a:solidFill>
                  <a:schemeClr val="tx1"/>
                </a:solidFill>
                <a:latin typeface="+mj-ea"/>
                <a:ea typeface="+mj-ea"/>
              </a:rPr>
              <a:t>A</a:t>
            </a:r>
            <a:r>
              <a:rPr lang="zh-TW" altLang="en-US" sz="2400" b="1">
                <a:solidFill>
                  <a:schemeClr val="tx1"/>
                </a:solidFill>
                <a:latin typeface="+mj-ea"/>
                <a:ea typeface="+mj-ea"/>
              </a:rPr>
              <a:t>廠商之請求已超過民法第</a:t>
            </a:r>
            <a:r>
              <a:rPr lang="en-US" altLang="zh-TW" sz="2400" b="1">
                <a:solidFill>
                  <a:schemeClr val="tx1"/>
                </a:solidFill>
                <a:latin typeface="+mj-ea"/>
                <a:ea typeface="+mj-ea"/>
              </a:rPr>
              <a:t>127</a:t>
            </a:r>
            <a:r>
              <a:rPr lang="zh-TW" altLang="en-US" sz="2400" b="1">
                <a:solidFill>
                  <a:schemeClr val="tx1"/>
                </a:solidFill>
                <a:latin typeface="+mj-ea"/>
                <a:ea typeface="+mj-ea"/>
              </a:rPr>
              <a:t>條第</a:t>
            </a:r>
            <a:r>
              <a:rPr lang="en-US" altLang="zh-TW" sz="2400" b="1">
                <a:solidFill>
                  <a:schemeClr val="tx1"/>
                </a:solidFill>
                <a:latin typeface="+mj-ea"/>
                <a:ea typeface="+mj-ea"/>
              </a:rPr>
              <a:t>7</a:t>
            </a:r>
            <a:r>
              <a:rPr lang="zh-TW" altLang="en-US" sz="2400" b="1">
                <a:solidFill>
                  <a:schemeClr val="tx1"/>
                </a:solidFill>
                <a:latin typeface="+mj-ea"/>
                <a:ea typeface="+mj-ea"/>
              </a:rPr>
              <a:t>款</a:t>
            </a:r>
            <a:r>
              <a:rPr lang="en-US" altLang="zh-TW" sz="2400" b="1">
                <a:solidFill>
                  <a:schemeClr val="tx1"/>
                </a:solidFill>
                <a:latin typeface="+mj-ea"/>
                <a:ea typeface="+mj-ea"/>
              </a:rPr>
              <a:t>2</a:t>
            </a:r>
            <a:r>
              <a:rPr lang="zh-TW" altLang="en-US" sz="2400" b="1">
                <a:solidFill>
                  <a:schemeClr val="tx1"/>
                </a:solidFill>
                <a:latin typeface="+mj-ea"/>
                <a:ea typeface="+mj-ea"/>
              </a:rPr>
              <a:t>年時效之規定為抗辯故遭敗訴，</a:t>
            </a:r>
            <a:r>
              <a:rPr lang="en-US" altLang="zh-TW" sz="2400" b="1">
                <a:solidFill>
                  <a:schemeClr val="tx1"/>
                </a:solidFill>
                <a:latin typeface="+mj-ea"/>
                <a:ea typeface="+mj-ea"/>
              </a:rPr>
              <a:t>A</a:t>
            </a:r>
            <a:r>
              <a:rPr lang="zh-TW" altLang="en-US" sz="2400" b="1">
                <a:solidFill>
                  <a:schemeClr val="tx1"/>
                </a:solidFill>
                <a:latin typeface="+mj-ea"/>
                <a:ea typeface="+mj-ea"/>
              </a:rPr>
              <a:t>廠商不服向臺灣高等法院上訴後又遭敗訴後，再向最高法院上訴後，最高法院將臺灣高等法院判決廢棄。</a:t>
            </a:r>
          </a:p>
        </p:txBody>
      </p:sp>
      <p:sp>
        <p:nvSpPr>
          <p:cNvPr id="9" name="文字方塊 8"/>
          <p:cNvSpPr txBox="1"/>
          <p:nvPr/>
        </p:nvSpPr>
        <p:spPr>
          <a:xfrm>
            <a:off x="755576" y="368660"/>
            <a:ext cx="6750566" cy="584775"/>
          </a:xfrm>
          <a:prstGeom prst="rect">
            <a:avLst/>
          </a:prstGeom>
          <a:noFill/>
        </p:spPr>
        <p:txBody>
          <a:bodyPr wrap="none" rtlCol="0">
            <a:spAutoFit/>
          </a:bodyPr>
          <a:lstStyle/>
          <a:p>
            <a:r>
              <a:rPr lang="zh-TW" altLang="en-US" sz="3200" b="1">
                <a:solidFill>
                  <a:srgbClr val="100278"/>
                </a:solidFill>
                <a:latin typeface="微軟正黑體" panose="020B0604030504040204" pitchFamily="34" charset="-120"/>
                <a:ea typeface="微軟正黑體" panose="020B0604030504040204" pitchFamily="34" charset="-120"/>
              </a:rPr>
              <a:t>案例：停工期間增加必要費用之補償</a:t>
            </a:r>
          </a:p>
        </p:txBody>
      </p:sp>
    </p:spTree>
    <p:extLst>
      <p:ext uri="{BB962C8B-B14F-4D97-AF65-F5344CB8AC3E}">
        <p14:creationId xmlns:p14="http://schemas.microsoft.com/office/powerpoint/2010/main" val="2971062433"/>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222</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222</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395287" y="1088739"/>
            <a:ext cx="8351903" cy="5632735"/>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prstClr val="black"/>
              </a:buClr>
              <a:buSzPct val="75000"/>
              <a:buFont typeface="Wingdings" pitchFamily="2" charset="2"/>
              <a:buChar char="l"/>
              <a:defRPr/>
            </a:pPr>
            <a:r>
              <a:rPr lang="zh-TW" altLang="en-US" sz="2800" b="1" smtClean="0">
                <a:solidFill>
                  <a:srgbClr val="006600"/>
                </a:solidFill>
                <a:latin typeface="微軟正黑體" panose="020B0604030504040204" pitchFamily="34" charset="-120"/>
                <a:ea typeface="微軟正黑體" panose="020B0604030504040204" pitchFamily="34" charset="-120"/>
              </a:rPr>
              <a:t>民法第</a:t>
            </a:r>
            <a:r>
              <a:rPr lang="en-US" altLang="zh-TW" sz="2800" b="1" smtClean="0">
                <a:solidFill>
                  <a:srgbClr val="006600"/>
                </a:solidFill>
                <a:latin typeface="微軟正黑體" panose="020B0604030504040204" pitchFamily="34" charset="-120"/>
                <a:ea typeface="微軟正黑體" panose="020B0604030504040204" pitchFamily="34" charset="-120"/>
              </a:rPr>
              <a:t>127</a:t>
            </a:r>
            <a:r>
              <a:rPr lang="zh-TW" altLang="en-US" sz="2800" b="1" smtClean="0">
                <a:solidFill>
                  <a:srgbClr val="006600"/>
                </a:solidFill>
                <a:latin typeface="微軟正黑體" panose="020B0604030504040204" pitchFamily="34" charset="-120"/>
                <a:ea typeface="微軟正黑體" panose="020B0604030504040204" pitchFamily="34" charset="-120"/>
              </a:rPr>
              <a:t>條</a:t>
            </a:r>
            <a:endParaRPr lang="zh-TW" altLang="en-US" sz="2800" b="1">
              <a:solidFill>
                <a:srgbClr val="006600"/>
              </a:solidFill>
              <a:latin typeface="微軟正黑體" panose="020B0604030504040204" pitchFamily="34" charset="-120"/>
              <a:ea typeface="微軟正黑體" panose="020B0604030504040204" pitchFamily="34" charset="-120"/>
            </a:endParaRPr>
          </a:p>
          <a:p>
            <a:pPr marL="0" lvl="1" indent="446088"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左列各款</a:t>
            </a:r>
            <a:r>
              <a:rPr lang="zh-TW" altLang="en-US" sz="2800" b="1" u="heavy">
                <a:solidFill>
                  <a:srgbClr val="100278"/>
                </a:solidFill>
                <a:uFill>
                  <a:solidFill>
                    <a:srgbClr val="C00000"/>
                  </a:solidFill>
                </a:uFill>
                <a:latin typeface="微軟正黑體" panose="020B0604030504040204" pitchFamily="34" charset="-120"/>
                <a:ea typeface="微軟正黑體" panose="020B0604030504040204" pitchFamily="34" charset="-120"/>
              </a:rPr>
              <a:t>請求權，因二年間不行使而消滅</a:t>
            </a:r>
            <a:r>
              <a:rPr lang="zh-TW" altLang="en-US" sz="2800" b="1">
                <a:solidFill>
                  <a:srgbClr val="100278"/>
                </a:solidFill>
                <a:latin typeface="微軟正黑體" panose="020B0604030504040204" pitchFamily="34" charset="-120"/>
                <a:ea typeface="微軟正黑體" panose="020B0604030504040204" pitchFamily="34" charset="-120"/>
              </a:rPr>
              <a:t>：</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一、旅店、飲食店及娛樂場之住宿費、飲食費、座費、消費物之代價及其墊款。</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二、運送費及運送人所墊之款。</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三、以租賃動產為營業者之租價。</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四、醫生、藥師、看護生之診費、藥費、報酬及其墊款。</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五、律師、會計師、公證人之報酬及其墊款。</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六、律師、會計師、公證人所收當事人物件之交還。</a:t>
            </a:r>
          </a:p>
          <a:p>
            <a:pPr marL="714375" lvl="1" indent="-714375" algn="just" eaLnBrk="1" hangingPunct="1">
              <a:buClr>
                <a:srgbClr val="006600"/>
              </a:buClr>
              <a:buSzPct val="75000"/>
              <a:defRPr/>
            </a:pPr>
            <a:r>
              <a:rPr lang="zh-TW" altLang="en-US" sz="2800" b="1" u="heavy">
                <a:solidFill>
                  <a:srgbClr val="0000FF"/>
                </a:solidFill>
                <a:uFill>
                  <a:solidFill>
                    <a:srgbClr val="C00000"/>
                  </a:solidFill>
                </a:uFill>
                <a:latin typeface="微軟正黑體" panose="020B0604030504040204" pitchFamily="34" charset="-120"/>
                <a:ea typeface="微軟正黑體" panose="020B0604030504040204" pitchFamily="34" charset="-120"/>
              </a:rPr>
              <a:t>七、技師、承攬人之報酬及其墊款。</a:t>
            </a:r>
          </a:p>
          <a:p>
            <a:pPr marL="714375" lvl="1" indent="-714375" algn="just" eaLnBrk="1" hangingPunct="1">
              <a:buClr>
                <a:srgbClr val="0066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八、商人、製造人、手工業人所供給之商品及產物之代價。</a:t>
            </a:r>
          </a:p>
        </p:txBody>
      </p:sp>
      <p:sp>
        <p:nvSpPr>
          <p:cNvPr id="8" name="Rectangle 2"/>
          <p:cNvSpPr>
            <a:spLocks noChangeArrowheads="1"/>
          </p:cNvSpPr>
          <p:nvPr/>
        </p:nvSpPr>
        <p:spPr bwMode="auto">
          <a:xfrm>
            <a:off x="395537" y="300038"/>
            <a:ext cx="7344816"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a:solidFill>
                  <a:srgbClr val="003399"/>
                </a:solidFill>
                <a:latin typeface="微軟正黑體" panose="020B0604030504040204" pitchFamily="34" charset="-120"/>
                <a:ea typeface="微軟正黑體" panose="020B0604030504040204" pitchFamily="34" charset="-120"/>
              </a:rPr>
              <a:t>承攬人之報酬二年間不行使而消滅</a:t>
            </a:r>
            <a:endParaRPr kumimoji="0" lang="zh-TW" altLang="en-US" b="1">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6124548"/>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29FA1E9-E886-46A6-823C-E9A71404DFC3}" type="slidenum">
              <a:rPr lang="en-US" altLang="zh-TW" sz="1400" smtClean="0">
                <a:solidFill>
                  <a:srgbClr val="AD1F1F"/>
                </a:solidFill>
                <a:latin typeface="Times New Roman" panose="02020603050405020304" pitchFamily="18" charset="0"/>
              </a:rPr>
              <a:pPr>
                <a:spcBef>
                  <a:spcPct val="0"/>
                </a:spcBef>
                <a:buClrTx/>
                <a:buSzTx/>
                <a:buFontTx/>
                <a:buNone/>
                <a:defRPr/>
              </a:pPr>
              <a:t>223</a:t>
            </a:fld>
            <a:endParaRPr lang="en-US" altLang="zh-TW" sz="1400">
              <a:solidFill>
                <a:srgbClr val="AD1F1F"/>
              </a:solidFill>
              <a:latin typeface="Times New Roman" panose="02020603050405020304" pitchFamily="18" charset="0"/>
            </a:endParaRPr>
          </a:p>
        </p:txBody>
      </p:sp>
      <p:sp>
        <p:nvSpPr>
          <p:cNvPr id="6" name="Rectangle 3"/>
          <p:cNvSpPr>
            <a:spLocks noGrp="1" noChangeArrowheads="1"/>
          </p:cNvSpPr>
          <p:nvPr>
            <p:ph idx="1"/>
          </p:nvPr>
        </p:nvSpPr>
        <p:spPr>
          <a:xfrm>
            <a:off x="251396" y="1152908"/>
            <a:ext cx="8605080" cy="5300428"/>
          </a:xfrm>
        </p:spPr>
        <p:txBody>
          <a:bodyPr>
            <a:noAutofit/>
          </a:bodyPr>
          <a:lstStyle/>
          <a:p>
            <a:pPr marL="0" indent="539750" algn="just">
              <a:lnSpc>
                <a:spcPts val="3700"/>
              </a:lnSpc>
              <a:spcBef>
                <a:spcPts val="0"/>
              </a:spcBef>
              <a:buFont typeface="Wingdings" pitchFamily="2" charset="2"/>
              <a:buNone/>
            </a:pPr>
            <a:r>
              <a:rPr lang="en-US" altLang="zh-TW" sz="3000" b="1">
                <a:latin typeface="+mj-ea"/>
                <a:ea typeface="+mj-ea"/>
              </a:rPr>
              <a:t>  </a:t>
            </a:r>
            <a:r>
              <a:rPr lang="zh-TW" altLang="en-US" sz="3000" b="1">
                <a:solidFill>
                  <a:schemeClr val="tx1"/>
                </a:solidFill>
                <a:latin typeface="+mj-ea"/>
                <a:ea typeface="+mj-ea"/>
              </a:rPr>
              <a:t>次查承攬，乃當事人約定，一方為他方完成一定之工作，他方俟工作完成，給付報酬之契約</a:t>
            </a:r>
            <a:r>
              <a:rPr lang="en-US" altLang="zh-TW" sz="3000" b="1">
                <a:solidFill>
                  <a:schemeClr val="tx1"/>
                </a:solidFill>
                <a:latin typeface="+mj-ea"/>
                <a:ea typeface="+mj-ea"/>
              </a:rPr>
              <a:t>(</a:t>
            </a:r>
            <a:r>
              <a:rPr lang="zh-TW" altLang="en-US" sz="3000" b="1">
                <a:solidFill>
                  <a:schemeClr val="tx1"/>
                </a:solidFill>
                <a:latin typeface="+mj-ea"/>
                <a:ea typeface="+mj-ea"/>
              </a:rPr>
              <a:t>民法第</a:t>
            </a:r>
            <a:r>
              <a:rPr lang="en-US" altLang="zh-TW" sz="3000" b="1">
                <a:solidFill>
                  <a:schemeClr val="tx1"/>
                </a:solidFill>
                <a:latin typeface="+mj-ea"/>
                <a:ea typeface="+mj-ea"/>
              </a:rPr>
              <a:t>490</a:t>
            </a:r>
            <a:r>
              <a:rPr lang="zh-TW" altLang="en-US" sz="3000" b="1">
                <a:solidFill>
                  <a:schemeClr val="tx1"/>
                </a:solidFill>
                <a:latin typeface="+mj-ea"/>
                <a:ea typeface="+mj-ea"/>
              </a:rPr>
              <a:t>條，即不能認為係承攬之報酬。本件上訴人係依系爭約款請求被上訴人補償其於停工期間所生之保險費、新增保證金、人事及管理費用，為原審所認定。此項</a:t>
            </a:r>
            <a:r>
              <a:rPr lang="zh-TW" altLang="en-US" sz="3000" b="1" u="sng">
                <a:solidFill>
                  <a:srgbClr val="0000FF"/>
                </a:solidFill>
                <a:uFill>
                  <a:solidFill>
                    <a:srgbClr val="C00000"/>
                  </a:solidFill>
                </a:uFill>
                <a:latin typeface="+mj-ea"/>
                <a:ea typeface="+mj-ea"/>
              </a:rPr>
              <a:t>因契約所生之系爭工程停工期間所增加之必要費用，既非系爭工程或其追加工程之對價，而係系爭契約就系爭工程款以外所約定之停工期間增加必要費用之補償，能否認其屬工程款即承攬報酬之一部分，而有適用上開</a:t>
            </a:r>
            <a:r>
              <a:rPr lang="en-US" altLang="zh-TW" sz="3000" b="1" u="sng">
                <a:solidFill>
                  <a:srgbClr val="0000FF"/>
                </a:solidFill>
                <a:uFill>
                  <a:solidFill>
                    <a:srgbClr val="C00000"/>
                  </a:solidFill>
                </a:uFill>
                <a:latin typeface="+mj-ea"/>
                <a:ea typeface="+mj-ea"/>
              </a:rPr>
              <a:t>2</a:t>
            </a:r>
            <a:r>
              <a:rPr lang="zh-TW" altLang="en-US" sz="3000" b="1" u="sng">
                <a:solidFill>
                  <a:srgbClr val="0000FF"/>
                </a:solidFill>
                <a:uFill>
                  <a:solidFill>
                    <a:srgbClr val="C00000"/>
                  </a:solidFill>
                </a:uFill>
                <a:latin typeface="+mj-ea"/>
                <a:ea typeface="+mj-ea"/>
              </a:rPr>
              <a:t>年時效規定之餘地？亦有加以釐清之必要</a:t>
            </a:r>
            <a:r>
              <a:rPr lang="zh-TW" altLang="en-US" sz="3000" b="1" smtClean="0">
                <a:latin typeface="+mj-ea"/>
                <a:ea typeface="+mj-ea"/>
              </a:rPr>
              <a:t>。</a:t>
            </a:r>
            <a:endParaRPr lang="en-US" altLang="zh-TW" sz="3000" b="1">
              <a:latin typeface="+mj-ea"/>
              <a:ea typeface="+mj-ea"/>
            </a:endParaRPr>
          </a:p>
        </p:txBody>
      </p:sp>
      <p:sp>
        <p:nvSpPr>
          <p:cNvPr id="9" name="文字方塊 8"/>
          <p:cNvSpPr txBox="1"/>
          <p:nvPr/>
        </p:nvSpPr>
        <p:spPr>
          <a:xfrm>
            <a:off x="755576" y="368660"/>
            <a:ext cx="7236276" cy="584775"/>
          </a:xfrm>
          <a:prstGeom prst="rect">
            <a:avLst/>
          </a:prstGeom>
          <a:noFill/>
        </p:spPr>
        <p:txBody>
          <a:bodyPr wrap="none" rtlCol="0">
            <a:spAutoFit/>
          </a:bodyPr>
          <a:lstStyle/>
          <a:p>
            <a:r>
              <a:rPr lang="zh-TW" altLang="en-US" sz="3200" b="1">
                <a:solidFill>
                  <a:srgbClr val="100278"/>
                </a:solidFill>
                <a:latin typeface="微軟正黑體" panose="020B0604030504040204" pitchFamily="34" charset="-120"/>
                <a:ea typeface="微軟正黑體" panose="020B0604030504040204" pitchFamily="34" charset="-120"/>
              </a:rPr>
              <a:t>最高法院</a:t>
            </a:r>
            <a:r>
              <a:rPr lang="en-US" altLang="zh-TW" sz="3200" b="1">
                <a:solidFill>
                  <a:srgbClr val="100278"/>
                </a:solidFill>
                <a:latin typeface="微軟正黑體" panose="020B0604030504040204" pitchFamily="34" charset="-120"/>
                <a:ea typeface="微軟正黑體" panose="020B0604030504040204" pitchFamily="34" charset="-120"/>
              </a:rPr>
              <a:t>103</a:t>
            </a:r>
            <a:r>
              <a:rPr lang="zh-TW" altLang="en-US" sz="3200" b="1">
                <a:solidFill>
                  <a:srgbClr val="100278"/>
                </a:solidFill>
                <a:latin typeface="微軟正黑體" panose="020B0604030504040204" pitchFamily="34" charset="-120"/>
                <a:ea typeface="微軟正黑體" panose="020B0604030504040204" pitchFamily="34" charset="-120"/>
              </a:rPr>
              <a:t>年度台上字第</a:t>
            </a:r>
            <a:r>
              <a:rPr lang="en-US" altLang="zh-TW" sz="3200" b="1">
                <a:solidFill>
                  <a:srgbClr val="100278"/>
                </a:solidFill>
                <a:latin typeface="微軟正黑體" panose="020B0604030504040204" pitchFamily="34" charset="-120"/>
                <a:ea typeface="微軟正黑體" panose="020B0604030504040204" pitchFamily="34" charset="-120"/>
              </a:rPr>
              <a:t>1241</a:t>
            </a:r>
            <a:r>
              <a:rPr lang="zh-TW" altLang="en-US" sz="3200" b="1">
                <a:solidFill>
                  <a:srgbClr val="100278"/>
                </a:solidFill>
                <a:latin typeface="微軟正黑體" panose="020B0604030504040204" pitchFamily="34" charset="-120"/>
                <a:ea typeface="微軟正黑體" panose="020B0604030504040204" pitchFamily="34" charset="-120"/>
              </a:rPr>
              <a:t>號判決</a:t>
            </a:r>
          </a:p>
        </p:txBody>
      </p:sp>
    </p:spTree>
    <p:extLst>
      <p:ext uri="{BB962C8B-B14F-4D97-AF65-F5344CB8AC3E}">
        <p14:creationId xmlns:p14="http://schemas.microsoft.com/office/powerpoint/2010/main" val="3643900514"/>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224</a:t>
            </a:fld>
            <a:endParaRPr lang="en-US" altLang="zh-TW" sz="1400" smtClean="0">
              <a:solidFill>
                <a:srgbClr val="AD1F1F"/>
              </a:solidFill>
              <a:latin typeface="Times New Roman" panose="02020603050405020304" pitchFamily="18" charset="0"/>
            </a:endParaRPr>
          </a:p>
        </p:txBody>
      </p:sp>
      <p:sp>
        <p:nvSpPr>
          <p:cNvPr id="8" name="Rectangle 2">
            <a:extLst/>
          </p:cNvPr>
          <p:cNvSpPr>
            <a:spLocks noGrp="1" noChangeArrowheads="1"/>
          </p:cNvSpPr>
          <p:nvPr>
            <p:ph type="title"/>
          </p:nvPr>
        </p:nvSpPr>
        <p:spPr>
          <a:xfrm>
            <a:off x="611560" y="404664"/>
            <a:ext cx="7776864" cy="599505"/>
          </a:xfrm>
          <a:solidFill>
            <a:srgbClr val="000066"/>
          </a:solidFill>
        </p:spPr>
        <p:txBody>
          <a:bodyPr>
            <a:normAutofit/>
          </a:bodyPr>
          <a:lstStyle/>
          <a:p>
            <a:pPr algn="ctr" eaLnBrk="1" hangingPunct="1">
              <a:defRPr/>
            </a:pPr>
            <a:r>
              <a:rPr lang="zh-TW" altLang="en-US" sz="3000" b="1">
                <a:solidFill>
                  <a:schemeClr val="bg1"/>
                </a:solidFill>
                <a:effectLst/>
                <a:latin typeface="+mj-ea"/>
              </a:rPr>
              <a:t>施工階段契約約定權責分工</a:t>
            </a:r>
            <a:r>
              <a:rPr lang="zh-TW" altLang="en-US" sz="3000" b="1" smtClean="0">
                <a:solidFill>
                  <a:schemeClr val="bg1"/>
                </a:solidFill>
                <a:effectLst/>
                <a:latin typeface="+mj-ea"/>
              </a:rPr>
              <a:t>表</a:t>
            </a:r>
            <a:r>
              <a:rPr lang="en-US" altLang="zh-TW" sz="2800" b="1" smtClean="0">
                <a:solidFill>
                  <a:srgbClr val="FFFF00"/>
                </a:solidFill>
                <a:effectLst/>
                <a:latin typeface="+mj-ea"/>
              </a:rPr>
              <a:t>(</a:t>
            </a:r>
            <a:r>
              <a:rPr lang="zh-TW" altLang="en-US" sz="2800" b="1" smtClean="0">
                <a:solidFill>
                  <a:srgbClr val="FFFF00"/>
                </a:solidFill>
                <a:effectLst/>
                <a:latin typeface="+mj-ea"/>
              </a:rPr>
              <a:t>例，有</a:t>
            </a:r>
            <a:r>
              <a:rPr lang="en-US" altLang="zh-TW" sz="2800" b="1" smtClean="0">
                <a:solidFill>
                  <a:srgbClr val="FFFF00"/>
                </a:solidFill>
                <a:effectLst/>
                <a:latin typeface="+mj-ea"/>
              </a:rPr>
              <a:t>PCM)</a:t>
            </a:r>
            <a:endParaRPr lang="zh-TW" altLang="en-US" sz="2800" b="1" dirty="0">
              <a:solidFill>
                <a:srgbClr val="FFFF00"/>
              </a:solidFill>
              <a:effectLst/>
              <a:latin typeface="+mj-ea"/>
            </a:endParaRPr>
          </a:p>
        </p:txBody>
      </p:sp>
      <p:pic>
        <p:nvPicPr>
          <p:cNvPr id="3" name="圖片 2"/>
          <p:cNvPicPr>
            <a:picLocks noChangeAspect="1"/>
          </p:cNvPicPr>
          <p:nvPr/>
        </p:nvPicPr>
        <p:blipFill>
          <a:blip r:embed="rId3"/>
          <a:stretch>
            <a:fillRect/>
          </a:stretch>
        </p:blipFill>
        <p:spPr>
          <a:xfrm>
            <a:off x="323528" y="1124744"/>
            <a:ext cx="8496944" cy="5600803"/>
          </a:xfrm>
          <a:prstGeom prst="rect">
            <a:avLst/>
          </a:prstGeom>
          <a:ln>
            <a:solidFill>
              <a:srgbClr val="000066"/>
            </a:solidFill>
          </a:ln>
        </p:spPr>
      </p:pic>
      <p:sp>
        <p:nvSpPr>
          <p:cNvPr id="2" name="矩形 1"/>
          <p:cNvSpPr/>
          <p:nvPr/>
        </p:nvSpPr>
        <p:spPr>
          <a:xfrm>
            <a:off x="683568" y="4149080"/>
            <a:ext cx="4752528"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2681319845"/>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4F956A1-6E84-4045-ADD7-CC2F61692069}" type="slidenum">
              <a:rPr lang="en-US" altLang="zh-TW" sz="1400" smtClean="0">
                <a:solidFill>
                  <a:srgbClr val="AD1F1F"/>
                </a:solidFill>
                <a:latin typeface="Times New Roman" panose="02020603050405020304" pitchFamily="18" charset="0"/>
              </a:rPr>
              <a:pPr>
                <a:spcBef>
                  <a:spcPct val="0"/>
                </a:spcBef>
                <a:buClrTx/>
                <a:buSzTx/>
                <a:buFontTx/>
                <a:buNone/>
                <a:defRPr/>
              </a:pPr>
              <a:t>225</a:t>
            </a:fld>
            <a:endParaRPr lang="en-US" altLang="zh-TW" sz="1400" smtClean="0">
              <a:solidFill>
                <a:srgbClr val="AD1F1F"/>
              </a:solidFill>
              <a:latin typeface="Times New Roman" panose="02020603050405020304" pitchFamily="18" charset="0"/>
            </a:endParaRPr>
          </a:p>
        </p:txBody>
      </p:sp>
      <p:sp>
        <p:nvSpPr>
          <p:cNvPr id="8" name="Rectangle 2">
            <a:extLst/>
          </p:cNvPr>
          <p:cNvSpPr>
            <a:spLocks noGrp="1" noChangeArrowheads="1"/>
          </p:cNvSpPr>
          <p:nvPr>
            <p:ph type="title"/>
          </p:nvPr>
        </p:nvSpPr>
        <p:spPr>
          <a:xfrm>
            <a:off x="611560" y="404664"/>
            <a:ext cx="7776864" cy="599505"/>
          </a:xfrm>
          <a:solidFill>
            <a:srgbClr val="000066"/>
          </a:solidFill>
        </p:spPr>
        <p:txBody>
          <a:bodyPr>
            <a:normAutofit/>
          </a:bodyPr>
          <a:lstStyle/>
          <a:p>
            <a:pPr algn="ctr" eaLnBrk="1" hangingPunct="1">
              <a:defRPr/>
            </a:pPr>
            <a:r>
              <a:rPr lang="zh-TW" altLang="en-US" sz="3000" b="1">
                <a:solidFill>
                  <a:schemeClr val="bg1"/>
                </a:solidFill>
                <a:effectLst/>
                <a:latin typeface="+mj-ea"/>
              </a:rPr>
              <a:t>施工階段契約約定權責分工</a:t>
            </a:r>
            <a:r>
              <a:rPr lang="zh-TW" altLang="en-US" sz="3000" b="1" smtClean="0">
                <a:solidFill>
                  <a:schemeClr val="bg1"/>
                </a:solidFill>
                <a:effectLst/>
                <a:latin typeface="+mj-ea"/>
              </a:rPr>
              <a:t>表</a:t>
            </a:r>
            <a:r>
              <a:rPr lang="en-US" altLang="zh-TW" sz="2800" b="1" smtClean="0">
                <a:solidFill>
                  <a:srgbClr val="FFFF00"/>
                </a:solidFill>
                <a:effectLst/>
                <a:latin typeface="+mj-ea"/>
              </a:rPr>
              <a:t>(</a:t>
            </a:r>
            <a:r>
              <a:rPr lang="zh-TW" altLang="en-US" sz="2800" b="1" smtClean="0">
                <a:solidFill>
                  <a:srgbClr val="FFFF00"/>
                </a:solidFill>
                <a:effectLst/>
                <a:latin typeface="+mj-ea"/>
              </a:rPr>
              <a:t>例，無</a:t>
            </a:r>
            <a:r>
              <a:rPr lang="en-US" altLang="zh-TW" sz="2800" b="1" smtClean="0">
                <a:solidFill>
                  <a:srgbClr val="FFFF00"/>
                </a:solidFill>
                <a:effectLst/>
                <a:latin typeface="+mj-ea"/>
              </a:rPr>
              <a:t>PCM)</a:t>
            </a:r>
            <a:endParaRPr lang="zh-TW" altLang="en-US" sz="2800" b="1" dirty="0">
              <a:solidFill>
                <a:srgbClr val="FFFF00"/>
              </a:solidFill>
              <a:effectLst/>
              <a:latin typeface="+mj-ea"/>
            </a:endParaRPr>
          </a:p>
        </p:txBody>
      </p:sp>
      <p:pic>
        <p:nvPicPr>
          <p:cNvPr id="2" name="圖片 1"/>
          <p:cNvPicPr>
            <a:picLocks noChangeAspect="1"/>
          </p:cNvPicPr>
          <p:nvPr/>
        </p:nvPicPr>
        <p:blipFill>
          <a:blip r:embed="rId3"/>
          <a:stretch>
            <a:fillRect/>
          </a:stretch>
        </p:blipFill>
        <p:spPr>
          <a:xfrm>
            <a:off x="971600" y="1124743"/>
            <a:ext cx="7992888" cy="5646873"/>
          </a:xfrm>
          <a:prstGeom prst="rect">
            <a:avLst/>
          </a:prstGeom>
          <a:ln>
            <a:solidFill>
              <a:srgbClr val="800000"/>
            </a:solidFill>
          </a:ln>
        </p:spPr>
      </p:pic>
      <p:sp>
        <p:nvSpPr>
          <p:cNvPr id="6" name="矩形 5"/>
          <p:cNvSpPr/>
          <p:nvPr/>
        </p:nvSpPr>
        <p:spPr>
          <a:xfrm>
            <a:off x="1331640" y="4149080"/>
            <a:ext cx="4176464"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2303977996"/>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201488" y="6406177"/>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00EFDF8A-9017-4F37-B3D9-AA27582393B2}" type="slidenum">
              <a:rPr kumimoji="0" lang="en-US" altLang="zh-TW" sz="1600" b="1" smtClean="0">
                <a:solidFill>
                  <a:srgbClr val="AD1F1F"/>
                </a:solidFill>
                <a:effectLst>
                  <a:outerShdw blurRad="38100" dist="38100" dir="2700000" algn="tl">
                    <a:srgbClr val="C0C0C0"/>
                  </a:outerShdw>
                </a:effectLst>
              </a:rPr>
              <a:pPr algn="r" eaLnBrk="1" hangingPunct="1">
                <a:defRPr/>
              </a:pPr>
              <a:t>226</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179512" y="1868279"/>
            <a:ext cx="234026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defRPr/>
            </a:pPr>
            <a:r>
              <a:rPr lang="zh-TW" altLang="en-US" sz="2800" b="1" smtClean="0">
                <a:solidFill>
                  <a:srgbClr val="006600"/>
                </a:solidFill>
                <a:latin typeface="微軟正黑體" panose="020B0604030504040204" pitchFamily="34" charset="-120"/>
                <a:ea typeface="微軟正黑體" panose="020B0604030504040204" pitchFamily="34" charset="-120"/>
              </a:rPr>
              <a:t>營造綜合保險</a:t>
            </a:r>
            <a:r>
              <a:rPr lang="zh-TW" altLang="en-US" sz="2800" b="1" smtClean="0">
                <a:solidFill>
                  <a:srgbClr val="0000FF"/>
                </a:solidFill>
                <a:latin typeface="微軟正黑體" panose="020B0604030504040204" pitchFamily="34" charset="-120"/>
                <a:ea typeface="微軟正黑體" panose="020B0604030504040204" pitchFamily="34" charset="-120"/>
              </a:rPr>
              <a:t>工程採購契約範本第</a:t>
            </a:r>
            <a:r>
              <a:rPr lang="en-US" altLang="zh-TW" sz="2800" b="1" smtClean="0">
                <a:solidFill>
                  <a:srgbClr val="0000FF"/>
                </a:solidFill>
                <a:latin typeface="微軟正黑體" panose="020B0604030504040204" pitchFamily="34" charset="-120"/>
                <a:ea typeface="微軟正黑體" panose="020B0604030504040204" pitchFamily="34" charset="-120"/>
              </a:rPr>
              <a:t>13</a:t>
            </a:r>
            <a:r>
              <a:rPr lang="zh-TW" altLang="en-US" sz="2800" b="1" smtClean="0">
                <a:solidFill>
                  <a:srgbClr val="0000FF"/>
                </a:solidFill>
                <a:latin typeface="微軟正黑體" panose="020B0604030504040204" pitchFamily="34" charset="-120"/>
                <a:ea typeface="微軟正黑體" panose="020B0604030504040204" pitchFamily="34" charset="-120"/>
              </a:rPr>
              <a:t>條保險之</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九</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保險單</a:t>
            </a:r>
            <a:r>
              <a:rPr lang="zh-TW" altLang="en-US" sz="2800" b="1">
                <a:solidFill>
                  <a:srgbClr val="0000FF"/>
                </a:solidFill>
                <a:latin typeface="微軟正黑體" panose="020B0604030504040204" pitchFamily="34" charset="-120"/>
                <a:ea typeface="微軟正黑體" panose="020B0604030504040204" pitchFamily="34" charset="-120"/>
              </a:rPr>
              <a:t>正本</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份及</a:t>
            </a:r>
            <a:r>
              <a:rPr lang="zh-TW" altLang="en-US" sz="2800" b="1" u="sng">
                <a:solidFill>
                  <a:srgbClr val="660033"/>
                </a:solidFill>
                <a:latin typeface="微軟正黑體" panose="020B0604030504040204" pitchFamily="34" charset="-120"/>
                <a:ea typeface="微軟正黑體" panose="020B0604030504040204" pitchFamily="34" charset="-120"/>
              </a:rPr>
              <a:t>繳費收據副本</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份，應於辦妥保險後即交機關收執。</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2608129" y="152637"/>
            <a:ext cx="6212343" cy="6480720"/>
          </a:xfrm>
          <a:prstGeom prst="rect">
            <a:avLst/>
          </a:prstGeom>
          <a:ln w="28575">
            <a:solidFill>
              <a:srgbClr val="660033"/>
            </a:solidFill>
          </a:ln>
        </p:spPr>
      </p:pic>
      <p:sp>
        <p:nvSpPr>
          <p:cNvPr id="5" name="雲朵形圖說文字 4"/>
          <p:cNvSpPr/>
          <p:nvPr/>
        </p:nvSpPr>
        <p:spPr>
          <a:xfrm>
            <a:off x="6660232" y="3609020"/>
            <a:ext cx="1944216" cy="1080120"/>
          </a:xfrm>
          <a:prstGeom prst="cloudCallout">
            <a:avLst>
              <a:gd name="adj1" fmla="val 35266"/>
              <a:gd name="adj2" fmla="val -124996"/>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被保險人未含技術服務廠商</a:t>
            </a:r>
            <a:endParaRPr lang="zh-TW" altLang="en-US" sz="1800" b="1">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7" name="橢圓 6"/>
          <p:cNvSpPr/>
          <p:nvPr/>
        </p:nvSpPr>
        <p:spPr>
          <a:xfrm>
            <a:off x="8316416" y="2456892"/>
            <a:ext cx="180020" cy="25202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8" name="書卷 (水平) 7">
            <a:extLst>
              <a:ext uri="{FF2B5EF4-FFF2-40B4-BE49-F238E27FC236}"/>
            </a:extLst>
          </p:cNvPr>
          <p:cNvSpPr/>
          <p:nvPr/>
        </p:nvSpPr>
        <p:spPr>
          <a:xfrm>
            <a:off x="417777" y="152637"/>
            <a:ext cx="1862162" cy="1188132"/>
          </a:xfrm>
          <a:prstGeom prst="horizontalScroll">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altLang="zh-TW" sz="2800" b="1" smtClean="0">
                <a:solidFill>
                  <a:srgbClr val="100278"/>
                </a:solidFill>
                <a:latin typeface="微軟正黑體" panose="020B0604030504040204" pitchFamily="34" charset="-120"/>
              </a:rPr>
              <a:t>2.4 </a:t>
            </a:r>
          </a:p>
          <a:p>
            <a:pPr algn="just" eaLnBrk="1" hangingPunct="1">
              <a:defRPr/>
            </a:pPr>
            <a:r>
              <a:rPr lang="zh-TW" altLang="en-US" sz="2800" b="1" smtClean="0">
                <a:solidFill>
                  <a:srgbClr val="100278"/>
                </a:solidFill>
                <a:latin typeface="微軟正黑體" panose="020B0604030504040204" pitchFamily="34" charset="-120"/>
              </a:rPr>
              <a:t>保險爭議</a:t>
            </a:r>
            <a:endParaRPr lang="zh-TW" altLang="en-US" sz="2800" b="1" dirty="0">
              <a:solidFill>
                <a:srgbClr val="C00000"/>
              </a:solidFill>
              <a:latin typeface="微軟正黑體" panose="020B0604030504040204" pitchFamily="34" charset="-120"/>
            </a:endParaRPr>
          </a:p>
        </p:txBody>
      </p:sp>
    </p:spTree>
    <p:extLst>
      <p:ext uri="{BB962C8B-B14F-4D97-AF65-F5344CB8AC3E}">
        <p14:creationId xmlns:p14="http://schemas.microsoft.com/office/powerpoint/2010/main" val="942493710"/>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201488" y="6406177"/>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00EFDF8A-9017-4F37-B3D9-AA27582393B2}" type="slidenum">
              <a:rPr kumimoji="0" lang="en-US" altLang="zh-TW" sz="1600" b="1" smtClean="0">
                <a:solidFill>
                  <a:srgbClr val="AD1F1F"/>
                </a:solidFill>
                <a:effectLst>
                  <a:outerShdw blurRad="38100" dist="38100" dir="2700000" algn="tl">
                    <a:srgbClr val="C0C0C0"/>
                  </a:outerShdw>
                </a:effectLst>
              </a:rPr>
              <a:pPr algn="r" eaLnBrk="1" hangingPunct="1">
                <a:defRPr/>
              </a:pPr>
              <a:t>227</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188291" y="647497"/>
            <a:ext cx="2340260" cy="810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ts val="2800"/>
              </a:lnSpc>
              <a:defRPr/>
            </a:pPr>
            <a:r>
              <a:rPr lang="zh-TW" altLang="en-US" sz="2800" b="1" smtClean="0">
                <a:solidFill>
                  <a:srgbClr val="006600"/>
                </a:solidFill>
                <a:latin typeface="微軟正黑體" panose="020B0604030504040204" pitchFamily="34" charset="-120"/>
                <a:ea typeface="微軟正黑體" panose="020B0604030504040204" pitchFamily="34" charset="-120"/>
              </a:rPr>
              <a:t>營造綜合保險</a:t>
            </a:r>
            <a:r>
              <a:rPr lang="zh-TW" altLang="en-US" b="1" u="sng" smtClean="0">
                <a:solidFill>
                  <a:srgbClr val="660033"/>
                </a:solidFill>
                <a:latin typeface="微軟正黑體" panose="020B0604030504040204" pitchFamily="34" charset="-120"/>
                <a:ea typeface="微軟正黑體" panose="020B0604030504040204" pitchFamily="34" charset="-120"/>
              </a:rPr>
              <a:t>保險單正本</a:t>
            </a:r>
            <a:endParaRPr lang="en-US" altLang="zh-TW" b="1" u="sng" dirty="0">
              <a:solidFill>
                <a:srgbClr val="660033"/>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627784" y="80628"/>
            <a:ext cx="6156684" cy="6742113"/>
            <a:chOff x="2627784" y="80628"/>
            <a:chExt cx="6156684" cy="6742113"/>
          </a:xfrm>
        </p:grpSpPr>
        <p:pic>
          <p:nvPicPr>
            <p:cNvPr id="3" name="圖片 2"/>
            <p:cNvPicPr>
              <a:picLocks noChangeAspect="1"/>
            </p:cNvPicPr>
            <p:nvPr/>
          </p:nvPicPr>
          <p:blipFill>
            <a:blip r:embed="rId3"/>
            <a:stretch>
              <a:fillRect/>
            </a:stretch>
          </p:blipFill>
          <p:spPr>
            <a:xfrm>
              <a:off x="2627784" y="80628"/>
              <a:ext cx="6156684" cy="6742113"/>
            </a:xfrm>
            <a:prstGeom prst="rect">
              <a:avLst/>
            </a:prstGeom>
            <a:ln w="28575">
              <a:solidFill>
                <a:srgbClr val="660033"/>
              </a:solidFill>
            </a:ln>
          </p:spPr>
        </p:pic>
        <p:sp>
          <p:nvSpPr>
            <p:cNvPr id="8" name="橢圓 7"/>
            <p:cNvSpPr/>
            <p:nvPr/>
          </p:nvSpPr>
          <p:spPr>
            <a:xfrm>
              <a:off x="8028384" y="728700"/>
              <a:ext cx="468052" cy="3240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圓角矩形 10"/>
            <p:cNvSpPr/>
            <p:nvPr/>
          </p:nvSpPr>
          <p:spPr>
            <a:xfrm>
              <a:off x="5652120" y="2888940"/>
              <a:ext cx="288032"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2" name="圓角矩形 11"/>
            <p:cNvSpPr/>
            <p:nvPr/>
          </p:nvSpPr>
          <p:spPr>
            <a:xfrm>
              <a:off x="3851920" y="3140968"/>
              <a:ext cx="288032"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3" name="圓角矩形 12"/>
            <p:cNvSpPr/>
            <p:nvPr/>
          </p:nvSpPr>
          <p:spPr>
            <a:xfrm>
              <a:off x="3491880" y="3429000"/>
              <a:ext cx="561294"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4" name="圓角矩形 13"/>
            <p:cNvSpPr/>
            <p:nvPr/>
          </p:nvSpPr>
          <p:spPr>
            <a:xfrm>
              <a:off x="3830686" y="3573016"/>
              <a:ext cx="561294"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圓角矩形 14"/>
            <p:cNvSpPr/>
            <p:nvPr/>
          </p:nvSpPr>
          <p:spPr>
            <a:xfrm>
              <a:off x="3419872" y="2888940"/>
              <a:ext cx="288032"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7" name="圓角矩形 16"/>
            <p:cNvSpPr/>
            <p:nvPr/>
          </p:nvSpPr>
          <p:spPr>
            <a:xfrm>
              <a:off x="3095836" y="1520788"/>
              <a:ext cx="261847" cy="14401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19" name="雲朵形圖說文字 18"/>
          <p:cNvSpPr/>
          <p:nvPr/>
        </p:nvSpPr>
        <p:spPr>
          <a:xfrm>
            <a:off x="5796136" y="1661871"/>
            <a:ext cx="1944216" cy="1080120"/>
          </a:xfrm>
          <a:prstGeom prst="cloudCallout">
            <a:avLst>
              <a:gd name="adj1" fmla="val -52147"/>
              <a:gd name="adj2" fmla="val 54580"/>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被保險人未含技術服務廠商</a:t>
            </a:r>
            <a:endParaRPr lang="zh-TW" altLang="en-US" sz="1800" b="1">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20" name="Text Box 4"/>
          <p:cNvSpPr txBox="1">
            <a:spLocks noChangeArrowheads="1"/>
          </p:cNvSpPr>
          <p:nvPr/>
        </p:nvSpPr>
        <p:spPr bwMode="auto">
          <a:xfrm>
            <a:off x="107504" y="1700808"/>
            <a:ext cx="2340260" cy="419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lnSpc>
                <a:spcPts val="3200"/>
              </a:lnSpc>
              <a:defRPr/>
            </a:pPr>
            <a:r>
              <a:rPr lang="zh-TW" altLang="en-US" sz="2800" b="1" smtClean="0">
                <a:solidFill>
                  <a:srgbClr val="100278"/>
                </a:solidFill>
                <a:latin typeface="微軟正黑體" panose="020B0604030504040204" pitchFamily="34" charset="-120"/>
                <a:ea typeface="微軟正黑體" panose="020B0604030504040204" pitchFamily="34" charset="-120"/>
              </a:rPr>
              <a:t>工程採購契約範本第</a:t>
            </a:r>
            <a:r>
              <a:rPr lang="en-US" altLang="zh-TW" sz="2800" b="1" smtClean="0">
                <a:solidFill>
                  <a:srgbClr val="100278"/>
                </a:solidFill>
                <a:latin typeface="微軟正黑體" panose="020B0604030504040204" pitchFamily="34" charset="-120"/>
                <a:ea typeface="微軟正黑體" panose="020B0604030504040204" pitchFamily="34" charset="-120"/>
              </a:rPr>
              <a:t>13</a:t>
            </a:r>
            <a:r>
              <a:rPr lang="zh-TW" altLang="en-US" sz="2800" b="1" smtClean="0">
                <a:solidFill>
                  <a:srgbClr val="100278"/>
                </a:solidFill>
                <a:latin typeface="微軟正黑體" panose="020B0604030504040204" pitchFamily="34" charset="-120"/>
                <a:ea typeface="微軟正黑體" panose="020B0604030504040204" pitchFamily="34" charset="-120"/>
              </a:rPr>
              <a:t>條保險：</a:t>
            </a:r>
            <a:endParaRPr lang="en-US" altLang="zh-TW" sz="2800" b="1" smtClean="0">
              <a:solidFill>
                <a:srgbClr val="100278"/>
              </a:solidFill>
              <a:latin typeface="微軟正黑體" panose="020B0604030504040204" pitchFamily="34" charset="-120"/>
              <a:ea typeface="微軟正黑體" panose="020B0604030504040204" pitchFamily="34" charset="-120"/>
            </a:endParaRPr>
          </a:p>
          <a:p>
            <a:pPr marL="176213" indent="-176213" algn="just" eaLnBrk="1" hangingPunct="1">
              <a:lnSpc>
                <a:spcPts val="3200"/>
              </a:lnSpc>
              <a:defRPr/>
            </a:pPr>
            <a:r>
              <a:rPr lang="en-US" altLang="zh-TW" sz="2800" b="1">
                <a:solidFill>
                  <a:srgbClr val="100278"/>
                </a:solidFill>
                <a:latin typeface="微軟正黑體" panose="020B0604030504040204" pitchFamily="34" charset="-120"/>
                <a:ea typeface="微軟正黑體" panose="020B0604030504040204" pitchFamily="34" charset="-120"/>
              </a:rPr>
              <a:t>4.</a:t>
            </a:r>
            <a:r>
              <a:rPr lang="zh-TW" altLang="en-US" sz="2800" b="1">
                <a:solidFill>
                  <a:srgbClr val="C00000"/>
                </a:solidFill>
                <a:latin typeface="微軟正黑體" panose="020B0604030504040204" pitchFamily="34" charset="-120"/>
                <a:ea typeface="微軟正黑體" panose="020B0604030504040204" pitchFamily="34" charset="-120"/>
              </a:rPr>
              <a:t>被保險人</a:t>
            </a:r>
            <a:r>
              <a:rPr lang="zh-TW" altLang="en-US" sz="2800" b="1">
                <a:solidFill>
                  <a:srgbClr val="100278"/>
                </a:solidFill>
                <a:latin typeface="微軟正黑體" panose="020B0604030504040204" pitchFamily="34" charset="-120"/>
                <a:ea typeface="微軟正黑體" panose="020B0604030504040204" pitchFamily="34" charset="-120"/>
              </a:rPr>
              <a:t>：以機關及其技術服務廠商、施工廠商及全部分包廠商為共同</a:t>
            </a:r>
            <a:r>
              <a:rPr lang="zh-TW" altLang="en-US" sz="2800" b="1" smtClean="0">
                <a:solidFill>
                  <a:srgbClr val="100278"/>
                </a:solidFill>
                <a:latin typeface="微軟正黑體" panose="020B0604030504040204" pitchFamily="34" charset="-120"/>
                <a:ea typeface="微軟正黑體" panose="020B0604030504040204" pitchFamily="34" charset="-120"/>
              </a:rPr>
              <a:t>被保險人。</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cxnSp>
        <p:nvCxnSpPr>
          <p:cNvPr id="21" name="直線接點 20"/>
          <p:cNvCxnSpPr/>
          <p:nvPr/>
        </p:nvCxnSpPr>
        <p:spPr>
          <a:xfrm>
            <a:off x="3239852" y="3861048"/>
            <a:ext cx="369805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a:off x="2987824" y="5085184"/>
            <a:ext cx="305624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雲朵形圖說文字 21"/>
          <p:cNvSpPr/>
          <p:nvPr/>
        </p:nvSpPr>
        <p:spPr>
          <a:xfrm>
            <a:off x="6416588" y="4437112"/>
            <a:ext cx="2547900" cy="936104"/>
          </a:xfrm>
          <a:prstGeom prst="cloudCallout">
            <a:avLst>
              <a:gd name="adj1" fmla="val -59998"/>
              <a:gd name="adj2" fmla="val 10273"/>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16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未列拆除清理費用</a:t>
            </a:r>
            <a:r>
              <a:rPr lang="en-US" altLang="zh-TW" sz="16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sz="16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工程</a:t>
            </a:r>
            <a:r>
              <a:rPr lang="zh-TW" altLang="en-US" sz="1600" b="1">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契約金額之</a:t>
            </a:r>
            <a:r>
              <a:rPr lang="en-US" altLang="zh-TW" sz="1600" b="1">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5</a:t>
            </a:r>
            <a:r>
              <a:rPr lang="en-US" altLang="zh-TW" sz="1600" b="1" smtClean="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sz="1600" b="1">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7420277"/>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p:cNvSpPr txBox="1">
            <a:spLocks noGrp="1"/>
          </p:cNvSpPr>
          <p:nvPr/>
        </p:nvSpPr>
        <p:spPr>
          <a:xfrm>
            <a:off x="8229600" y="6473825"/>
            <a:ext cx="758825" cy="247650"/>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A4C813FE-96A4-43C9-808E-FBF4EAFBE584}" type="slidenum">
              <a:rPr kumimoji="0" lang="en-US" altLang="zh-TW" sz="1400" b="1" smtClean="0">
                <a:solidFill>
                  <a:srgbClr val="AD1F1F"/>
                </a:solidFill>
                <a:effectLst>
                  <a:outerShdw blurRad="38100" dist="38100" dir="2700000" algn="tl">
                    <a:srgbClr val="C0C0C0"/>
                  </a:outerShdw>
                </a:effectLst>
              </a:rPr>
              <a:pPr algn="r" eaLnBrk="1" hangingPunct="1">
                <a:defRPr/>
              </a:pPr>
              <a:t>228</a:t>
            </a:fld>
            <a:endParaRPr kumimoji="0" lang="en-US" altLang="zh-TW" sz="1400" b="1" smtClean="0">
              <a:solidFill>
                <a:srgbClr val="AD1F1F"/>
              </a:solidFill>
              <a:effectLst>
                <a:outerShdw blurRad="38100" dist="38100" dir="2700000" algn="tl">
                  <a:srgbClr val="C0C0C0"/>
                </a:outerShdw>
              </a:effectLst>
            </a:endParaRPr>
          </a:p>
        </p:txBody>
      </p:sp>
      <p:sp>
        <p:nvSpPr>
          <p:cNvPr id="98315" name="Rectangle 11"/>
          <p:cNvSpPr>
            <a:spLocks noChangeArrowheads="1"/>
          </p:cNvSpPr>
          <p:nvPr/>
        </p:nvSpPr>
        <p:spPr bwMode="auto">
          <a:xfrm>
            <a:off x="377181" y="4164353"/>
            <a:ext cx="8498718" cy="2684785"/>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工程採購契約第</a:t>
            </a:r>
            <a:r>
              <a:rPr lang="en-US" altLang="zh-TW" sz="2800" b="1">
                <a:solidFill>
                  <a:srgbClr val="0000FF"/>
                </a:solidFill>
                <a:latin typeface="微軟正黑體" panose="020B0604030504040204" pitchFamily="34" charset="-120"/>
                <a:ea typeface="微軟正黑體" panose="020B0604030504040204" pitchFamily="34" charset="-120"/>
              </a:rPr>
              <a:t>13</a:t>
            </a:r>
            <a:r>
              <a:rPr lang="zh-TW" altLang="en-US" sz="2800" b="1">
                <a:solidFill>
                  <a:srgbClr val="0000FF"/>
                </a:solidFill>
                <a:latin typeface="微軟正黑體" panose="020B0604030504040204" pitchFamily="34" charset="-120"/>
                <a:ea typeface="微軟正黑體" panose="020B0604030504040204" pitchFamily="34" charset="-120"/>
              </a:rPr>
              <a:t>條第</a:t>
            </a:r>
            <a:r>
              <a:rPr lang="en-US" altLang="zh-TW" sz="2800" b="1">
                <a:solidFill>
                  <a:srgbClr val="0000FF"/>
                </a:solidFill>
                <a:latin typeface="微軟正黑體" panose="020B0604030504040204" pitchFamily="34" charset="-120"/>
                <a:ea typeface="微軟正黑體" panose="020B0604030504040204" pitchFamily="34" charset="-120"/>
              </a:rPr>
              <a:t>2</a:t>
            </a:r>
            <a:r>
              <a:rPr lang="zh-TW" altLang="en-US" sz="2800" b="1">
                <a:solidFill>
                  <a:srgbClr val="0000FF"/>
                </a:solidFill>
                <a:latin typeface="微軟正黑體" panose="020B0604030504040204" pitchFamily="34" charset="-120"/>
                <a:ea typeface="微軟正黑體" panose="020B0604030504040204" pitchFamily="34" charset="-120"/>
              </a:rPr>
              <a:t>款第</a:t>
            </a:r>
            <a:r>
              <a:rPr lang="en-US" altLang="zh-TW" sz="2800" b="1">
                <a:solidFill>
                  <a:srgbClr val="0000FF"/>
                </a:solidFill>
                <a:latin typeface="微軟正黑體" panose="020B0604030504040204" pitchFamily="34" charset="-120"/>
                <a:ea typeface="微軟正黑體" panose="020B0604030504040204" pitchFamily="34" charset="-120"/>
              </a:rPr>
              <a:t>5</a:t>
            </a:r>
            <a:r>
              <a:rPr lang="zh-TW" altLang="en-US" sz="2800" b="1">
                <a:solidFill>
                  <a:srgbClr val="0000FF"/>
                </a:solidFill>
                <a:latin typeface="微軟正黑體" panose="020B0604030504040204" pitchFamily="34" charset="-120"/>
                <a:ea typeface="微軟正黑體" panose="020B0604030504040204" pitchFamily="34" charset="-120"/>
              </a:rPr>
              <a:t>目保險金額包含工程契約金額及修復本工程所需之拆除清理費用</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工程契約金額之</a:t>
            </a:r>
            <a:r>
              <a:rPr lang="en-US" altLang="zh-TW" sz="2800" b="1">
                <a:solidFill>
                  <a:srgbClr val="0000FF"/>
                </a:solidFill>
                <a:latin typeface="微軟正黑體" panose="020B0604030504040204" pitchFamily="34" charset="-120"/>
                <a:ea typeface="微軟正黑體" panose="020B0604030504040204" pitchFamily="34" charset="-120"/>
              </a:rPr>
              <a:t>5%)</a:t>
            </a:r>
            <a:r>
              <a:rPr lang="zh-TW" altLang="en-US" sz="2800" b="1">
                <a:solidFill>
                  <a:srgbClr val="0000FF"/>
                </a:solidFill>
                <a:latin typeface="微軟正黑體" panose="020B0604030504040204" pitchFamily="34" charset="-120"/>
                <a:ea typeface="微軟正黑體" panose="020B0604030504040204" pitchFamily="34" charset="-120"/>
              </a:rPr>
              <a:t>。惟查安裝工程綜合保險單之保險金額僅列工程合約</a:t>
            </a:r>
            <a:r>
              <a:rPr lang="zh-TW" altLang="en-US" sz="2800" b="1" smtClean="0">
                <a:solidFill>
                  <a:srgbClr val="0000FF"/>
                </a:solidFill>
                <a:latin typeface="微軟正黑體" panose="020B0604030504040204" pitchFamily="34" charset="-120"/>
                <a:ea typeface="微軟正黑體" panose="020B0604030504040204" pitchFamily="34" charset="-120"/>
              </a:rPr>
              <a:t>金額</a:t>
            </a:r>
            <a:r>
              <a:rPr lang="en-US" altLang="zh-TW" sz="2800" b="1" smtClean="0">
                <a:solidFill>
                  <a:srgbClr val="0000FF"/>
                </a:solidFill>
                <a:latin typeface="微軟正黑體" panose="020B0604030504040204" pitchFamily="34" charset="-120"/>
                <a:ea typeface="微軟正黑體" panose="020B0604030504040204" pitchFamily="34" charset="-120"/>
              </a:rPr>
              <a:t>2,095,000</a:t>
            </a:r>
            <a:r>
              <a:rPr lang="zh-TW" altLang="en-US" sz="2800" b="1" smtClean="0">
                <a:solidFill>
                  <a:srgbClr val="0000FF"/>
                </a:solidFill>
                <a:latin typeface="微軟正黑體" panose="020B0604030504040204" pitchFamily="34" charset="-120"/>
                <a:ea typeface="微軟正黑體" panose="020B0604030504040204" pitchFamily="34" charset="-120"/>
              </a:rPr>
              <a:t>元</a:t>
            </a:r>
            <a:r>
              <a:rPr lang="zh-TW" altLang="en-US" sz="2800" b="1">
                <a:solidFill>
                  <a:srgbClr val="0000FF"/>
                </a:solidFill>
                <a:latin typeface="微軟正黑體" panose="020B0604030504040204" pitchFamily="34" charset="-120"/>
                <a:ea typeface="微軟正黑體" panose="020B0604030504040204" pitchFamily="34" charset="-120"/>
              </a:rPr>
              <a:t>，漏未將修復本工程所需之拆除清理費用</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工程契約金額之</a:t>
            </a:r>
            <a:r>
              <a:rPr lang="en-US" altLang="zh-TW" sz="2800" b="1">
                <a:solidFill>
                  <a:srgbClr val="0000FF"/>
                </a:solidFill>
                <a:latin typeface="微軟正黑體" panose="020B0604030504040204" pitchFamily="34" charset="-120"/>
                <a:ea typeface="微軟正黑體" panose="020B0604030504040204" pitchFamily="34" charset="-120"/>
              </a:rPr>
              <a:t>5%=</a:t>
            </a:r>
            <a:r>
              <a:rPr lang="en-US" altLang="zh-TW" sz="2800" b="1" smtClean="0">
                <a:solidFill>
                  <a:srgbClr val="0000FF"/>
                </a:solidFill>
                <a:latin typeface="微軟正黑體" panose="020B0604030504040204" pitchFamily="34" charset="-120"/>
                <a:ea typeface="微軟正黑體" panose="020B0604030504040204" pitchFamily="34" charset="-120"/>
              </a:rPr>
              <a:t>200,000</a:t>
            </a:r>
            <a:r>
              <a:rPr lang="zh-TW" altLang="en-US" sz="2800" b="1">
                <a:solidFill>
                  <a:srgbClr val="0000FF"/>
                </a:solidFill>
                <a:latin typeface="微軟正黑體" panose="020B0604030504040204" pitchFamily="34" charset="-120"/>
                <a:ea typeface="微軟正黑體" panose="020B0604030504040204" pitchFamily="34" charset="-120"/>
              </a:rPr>
              <a:t>元</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列入保險</a:t>
            </a:r>
            <a:r>
              <a:rPr lang="zh-TW" altLang="en-US" sz="2800" b="1" smtClean="0">
                <a:solidFill>
                  <a:srgbClr val="0000FF"/>
                </a:solidFill>
                <a:latin typeface="微軟正黑體" panose="020B0604030504040204" pitchFamily="34" charset="-120"/>
                <a:ea typeface="微軟正黑體" panose="020B0604030504040204" pitchFamily="34" charset="-120"/>
              </a:rPr>
              <a:t>金額。</a:t>
            </a: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
        <p:nvSpPr>
          <p:cNvPr id="7" name="書卷 (水平) 6">
            <a:extLst/>
          </p:cNvPr>
          <p:cNvSpPr/>
          <p:nvPr/>
        </p:nvSpPr>
        <p:spPr>
          <a:xfrm>
            <a:off x="1763688" y="188640"/>
            <a:ext cx="5457800" cy="875172"/>
          </a:xfrm>
          <a:prstGeom prst="horizontalScroll">
            <a:avLst/>
          </a:prstGeom>
          <a:blipFill>
            <a:blip r:embed="rId3"/>
            <a:tile tx="0" ty="0" sx="100000" sy="100000" flip="none" algn="tl"/>
          </a:blip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prstClr val="black"/>
                </a:solidFill>
                <a:latin typeface="微軟正黑體" panose="020B0604030504040204" pitchFamily="34" charset="-120"/>
                <a:cs typeface="Times New Roman" panose="02020603050405020304" pitchFamily="18" charset="0"/>
              </a:rPr>
              <a:t>採購稽核保險缺失案例</a:t>
            </a:r>
            <a:endParaRPr lang="zh-TW" altLang="en-US" sz="3600" b="1" dirty="0">
              <a:solidFill>
                <a:prstClr val="black"/>
              </a:solidFill>
              <a:latin typeface="微軟正黑體" panose="020B0604030504040204" pitchFamily="34" charset="-120"/>
              <a:cs typeface="Times New Roman" panose="02020603050405020304" pitchFamily="18" charset="0"/>
            </a:endParaRPr>
          </a:p>
        </p:txBody>
      </p:sp>
      <p:pic>
        <p:nvPicPr>
          <p:cNvPr id="6" name="圖片 5"/>
          <p:cNvPicPr>
            <a:picLocks noChangeAspect="1"/>
          </p:cNvPicPr>
          <p:nvPr/>
        </p:nvPicPr>
        <p:blipFill>
          <a:blip r:embed="rId4"/>
          <a:stretch>
            <a:fillRect/>
          </a:stretch>
        </p:blipFill>
        <p:spPr>
          <a:xfrm>
            <a:off x="167543" y="1073231"/>
            <a:ext cx="8880921" cy="3003841"/>
          </a:xfrm>
          <a:prstGeom prst="rect">
            <a:avLst/>
          </a:prstGeom>
          <a:ln>
            <a:solidFill>
              <a:srgbClr val="100278"/>
            </a:solidFill>
          </a:ln>
        </p:spPr>
      </p:pic>
      <p:pic>
        <p:nvPicPr>
          <p:cNvPr id="9" name="圖片 8"/>
          <p:cNvPicPr>
            <a:picLocks noChangeAspect="1"/>
          </p:cNvPicPr>
          <p:nvPr/>
        </p:nvPicPr>
        <p:blipFill>
          <a:blip r:embed="rId5"/>
          <a:stretch>
            <a:fillRect/>
          </a:stretch>
        </p:blipFill>
        <p:spPr>
          <a:xfrm>
            <a:off x="4608004" y="3794137"/>
            <a:ext cx="849411" cy="240878"/>
          </a:xfrm>
          <a:prstGeom prst="rect">
            <a:avLst/>
          </a:prstGeom>
        </p:spPr>
      </p:pic>
      <p:sp>
        <p:nvSpPr>
          <p:cNvPr id="10" name="矩形 9"/>
          <p:cNvSpPr/>
          <p:nvPr/>
        </p:nvSpPr>
        <p:spPr>
          <a:xfrm>
            <a:off x="4860032" y="3537012"/>
            <a:ext cx="540060" cy="221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矩形 10"/>
          <p:cNvSpPr/>
          <p:nvPr/>
        </p:nvSpPr>
        <p:spPr>
          <a:xfrm>
            <a:off x="377181" y="3537012"/>
            <a:ext cx="5418955" cy="2571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 name="雲朵形圖說文字 1"/>
          <p:cNvSpPr/>
          <p:nvPr/>
        </p:nvSpPr>
        <p:spPr>
          <a:xfrm>
            <a:off x="6300192" y="3212976"/>
            <a:ext cx="2688233" cy="822039"/>
          </a:xfrm>
          <a:prstGeom prst="cloudCallout">
            <a:avLst>
              <a:gd name="adj1" fmla="val -63837"/>
              <a:gd name="adj2" fmla="val 165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prstClr val="black"/>
                </a:solidFill>
              </a:rPr>
              <a:t>驗收時發現</a:t>
            </a:r>
            <a:endParaRPr lang="zh-TW" altLang="en-US" b="1">
              <a:solidFill>
                <a:prstClr val="black"/>
              </a:solidFill>
            </a:endParaRPr>
          </a:p>
        </p:txBody>
      </p:sp>
    </p:spTree>
    <p:extLst>
      <p:ext uri="{BB962C8B-B14F-4D97-AF65-F5344CB8AC3E}">
        <p14:creationId xmlns:p14="http://schemas.microsoft.com/office/powerpoint/2010/main" val="4163017324"/>
      </p:ext>
    </p:extLst>
  </p:cSld>
  <p:clrMapOvr>
    <a:masterClrMapping/>
  </p:clrMapOvr>
  <p:transition spd="slow"/>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2519772" y="80628"/>
            <a:ext cx="6516724" cy="6660740"/>
          </a:xfrm>
          <a:prstGeom prst="rect">
            <a:avLst/>
          </a:prstGeom>
          <a:ln w="19050">
            <a:solidFill>
              <a:srgbClr val="660033"/>
            </a:solidFill>
          </a:ln>
        </p:spPr>
      </p:pic>
      <p:sp>
        <p:nvSpPr>
          <p:cNvPr id="4" name="投影片編號版面配置區 1"/>
          <p:cNvSpPr txBox="1">
            <a:spLocks noGrp="1"/>
          </p:cNvSpPr>
          <p:nvPr/>
        </p:nvSpPr>
        <p:spPr>
          <a:xfrm>
            <a:off x="-201488" y="6406177"/>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00EFDF8A-9017-4F37-B3D9-AA27582393B2}" type="slidenum">
              <a:rPr kumimoji="0" lang="en-US" altLang="zh-TW" sz="1600" b="1" smtClean="0">
                <a:solidFill>
                  <a:srgbClr val="AD1F1F"/>
                </a:solidFill>
                <a:effectLst>
                  <a:outerShdw blurRad="38100" dist="38100" dir="2700000" algn="tl">
                    <a:srgbClr val="C0C0C0"/>
                  </a:outerShdw>
                </a:effectLst>
              </a:rPr>
              <a:pPr algn="r" eaLnBrk="1" hangingPunct="1">
                <a:defRPr/>
              </a:pPr>
              <a:t>229</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188291" y="192697"/>
            <a:ext cx="234026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ts val="2800"/>
              </a:lnSpc>
              <a:defRPr/>
            </a:pPr>
            <a:r>
              <a:rPr lang="zh-TW" altLang="en-US" sz="2800" b="1" smtClean="0">
                <a:solidFill>
                  <a:srgbClr val="006600"/>
                </a:solidFill>
                <a:latin typeface="微軟正黑體" panose="020B0604030504040204" pitchFamily="34" charset="-120"/>
                <a:ea typeface="微軟正黑體" panose="020B0604030504040204" pitchFamily="34" charset="-120"/>
              </a:rPr>
              <a:t>建築師工程師專業責任保險</a:t>
            </a:r>
            <a:r>
              <a:rPr lang="zh-TW" altLang="en-US" b="1" u="sng" smtClean="0">
                <a:solidFill>
                  <a:srgbClr val="660033"/>
                </a:solidFill>
                <a:latin typeface="微軟正黑體" panose="020B0604030504040204" pitchFamily="34" charset="-120"/>
                <a:ea typeface="微軟正黑體" panose="020B0604030504040204" pitchFamily="34" charset="-120"/>
              </a:rPr>
              <a:t>保險單正本</a:t>
            </a:r>
            <a:endParaRPr lang="en-US" altLang="zh-TW" b="1" u="sng" dirty="0">
              <a:solidFill>
                <a:srgbClr val="660033"/>
              </a:solidFill>
              <a:latin typeface="微軟正黑體" panose="020B0604030504040204" pitchFamily="34" charset="-120"/>
              <a:ea typeface="微軟正黑體" panose="020B0604030504040204" pitchFamily="34" charset="-120"/>
            </a:endParaRPr>
          </a:p>
        </p:txBody>
      </p:sp>
      <p:sp>
        <p:nvSpPr>
          <p:cNvPr id="20" name="Text Box 4"/>
          <p:cNvSpPr txBox="1">
            <a:spLocks noChangeArrowheads="1"/>
          </p:cNvSpPr>
          <p:nvPr/>
        </p:nvSpPr>
        <p:spPr bwMode="auto">
          <a:xfrm>
            <a:off x="71500" y="1488841"/>
            <a:ext cx="234026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lnSpc>
                <a:spcPts val="2400"/>
              </a:lnSpc>
              <a:defRPr/>
            </a:pPr>
            <a:r>
              <a:rPr lang="zh-TW" altLang="en-US" b="1">
                <a:solidFill>
                  <a:srgbClr val="100278"/>
                </a:solidFill>
                <a:latin typeface="微軟正黑體" panose="020B0604030504040204" pitchFamily="34" charset="-120"/>
                <a:ea typeface="微軟正黑體" panose="020B0604030504040204" pitchFamily="34" charset="-120"/>
              </a:rPr>
              <a:t>公共工程技術服務契約範本</a:t>
            </a:r>
            <a:r>
              <a:rPr lang="zh-TW" altLang="en-US" b="1" smtClean="0">
                <a:solidFill>
                  <a:srgbClr val="100278"/>
                </a:solidFill>
                <a:latin typeface="微軟正黑體" panose="020B0604030504040204" pitchFamily="34" charset="-120"/>
                <a:ea typeface="微軟正黑體" panose="020B0604030504040204" pitchFamily="34" charset="-120"/>
              </a:rPr>
              <a:t>第</a:t>
            </a:r>
            <a:r>
              <a:rPr lang="en-US" altLang="zh-TW" b="1" smtClean="0">
                <a:solidFill>
                  <a:srgbClr val="100278"/>
                </a:solidFill>
                <a:latin typeface="微軟正黑體" panose="020B0604030504040204" pitchFamily="34" charset="-120"/>
                <a:ea typeface="微軟正黑體" panose="020B0604030504040204" pitchFamily="34" charset="-120"/>
              </a:rPr>
              <a:t>10</a:t>
            </a:r>
            <a:r>
              <a:rPr lang="zh-TW" altLang="en-US" b="1" smtClean="0">
                <a:solidFill>
                  <a:srgbClr val="100278"/>
                </a:solidFill>
                <a:latin typeface="微軟正黑體" panose="020B0604030504040204" pitchFamily="34" charset="-120"/>
                <a:ea typeface="微軟正黑體" panose="020B0604030504040204" pitchFamily="34" charset="-120"/>
              </a:rPr>
              <a:t>條保險：</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9750" indent="-539750" algn="just" eaLnBrk="1" hangingPunct="1">
              <a:lnSpc>
                <a:spcPts val="2400"/>
              </a:lnSpc>
              <a:defRPr/>
            </a:pP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smtClean="0">
                <a:solidFill>
                  <a:srgbClr val="100278"/>
                </a:solidFill>
                <a:latin typeface="微軟正黑體" panose="020B0604030504040204" pitchFamily="34" charset="-120"/>
                <a:ea typeface="微軟正黑體" panose="020B0604030504040204" pitchFamily="34" charset="-120"/>
              </a:rPr>
              <a:t>一</a:t>
            </a:r>
            <a:r>
              <a:rPr lang="en-US" altLang="zh-TW" b="1" smtClean="0">
                <a:solidFill>
                  <a:srgbClr val="100278"/>
                </a:solidFill>
                <a:latin typeface="微軟正黑體" panose="020B0604030504040204" pitchFamily="34" charset="-120"/>
                <a:ea typeface="微軟正黑體" panose="020B0604030504040204" pitchFamily="34" charset="-120"/>
              </a:rPr>
              <a:t>)</a:t>
            </a:r>
            <a:r>
              <a:rPr lang="zh-TW" altLang="en-US" b="1" smtClean="0">
                <a:solidFill>
                  <a:srgbClr val="100278"/>
                </a:solidFill>
                <a:latin typeface="微軟正黑體" panose="020B0604030504040204" pitchFamily="34" charset="-120"/>
                <a:ea typeface="微軟正黑體" panose="020B0604030504040204" pitchFamily="34" charset="-120"/>
              </a:rPr>
              <a:t>建築師</a:t>
            </a:r>
            <a:r>
              <a:rPr lang="zh-TW" altLang="en-US" b="1">
                <a:solidFill>
                  <a:srgbClr val="100278"/>
                </a:solidFill>
                <a:latin typeface="微軟正黑體" panose="020B0604030504040204" pitchFamily="34" charset="-120"/>
                <a:ea typeface="微軟正黑體" panose="020B0604030504040204" pitchFamily="34" charset="-120"/>
              </a:rPr>
              <a:t>事務所、技師事務所及工程技術顧問公司應投保</a:t>
            </a:r>
            <a:r>
              <a:rPr lang="zh-TW" altLang="en-US" b="1" u="sng">
                <a:solidFill>
                  <a:srgbClr val="660033"/>
                </a:solidFill>
                <a:latin typeface="微軟正黑體" panose="020B0604030504040204" pitchFamily="34" charset="-120"/>
                <a:ea typeface="微軟正黑體" panose="020B0604030504040204" pitchFamily="34" charset="-120"/>
              </a:rPr>
              <a:t>專業責任險</a:t>
            </a:r>
            <a:r>
              <a:rPr lang="zh-TW" altLang="en-US" b="1">
                <a:solidFill>
                  <a:srgbClr val="100278"/>
                </a:solidFill>
                <a:latin typeface="微軟正黑體" panose="020B0604030504040204" pitchFamily="34" charset="-120"/>
                <a:ea typeface="微軟正黑體" panose="020B0604030504040204" pitchFamily="34" charset="-120"/>
              </a:rPr>
              <a:t>。包括因業務疏漏、錯誤或過失，違反業務上之義務，致甲方或其他第三人受有之損失。</a:t>
            </a:r>
            <a:endParaRPr lang="en-US" altLang="zh-TW" b="1" dirty="0">
              <a:solidFill>
                <a:srgbClr val="100278"/>
              </a:solidFill>
              <a:latin typeface="微軟正黑體" panose="020B0604030504040204" pitchFamily="34" charset="-120"/>
              <a:ea typeface="微軟正黑體" panose="020B0604030504040204" pitchFamily="34" charset="-120"/>
            </a:endParaRPr>
          </a:p>
        </p:txBody>
      </p:sp>
      <p:cxnSp>
        <p:nvCxnSpPr>
          <p:cNvPr id="8" name="直線接點 7"/>
          <p:cNvCxnSpPr/>
          <p:nvPr/>
        </p:nvCxnSpPr>
        <p:spPr>
          <a:xfrm>
            <a:off x="3862283" y="1700808"/>
            <a:ext cx="369804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1364"/>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230</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68313" y="188640"/>
            <a:ext cx="633593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600" u="sng" smtClean="0">
                <a:solidFill>
                  <a:srgbClr val="C00000"/>
                </a:solidFill>
                <a:latin typeface="微軟正黑體" panose="020B0604030504040204" pitchFamily="34" charset="-120"/>
                <a:cs typeface="Times New Roman" panose="02020603050405020304" pitchFamily="18" charset="0"/>
              </a:rPr>
              <a:t>工程</a:t>
            </a:r>
            <a:r>
              <a:rPr lang="zh-TW" altLang="en-US" sz="2600" smtClean="0">
                <a:solidFill>
                  <a:srgbClr val="003399"/>
                </a:solidFill>
                <a:latin typeface="微軟正黑體" panose="020B0604030504040204" pitchFamily="34" charset="-120"/>
                <a:cs typeface="Times New Roman" panose="02020603050405020304" pitchFamily="18" charset="0"/>
              </a:rPr>
              <a:t>採購契約第</a:t>
            </a:r>
            <a:r>
              <a:rPr lang="en-US" altLang="zh-TW" sz="2600" smtClean="0">
                <a:solidFill>
                  <a:srgbClr val="003399"/>
                </a:solidFill>
                <a:latin typeface="微軟正黑體" panose="020B0604030504040204" pitchFamily="34" charset="-120"/>
                <a:cs typeface="Times New Roman" panose="02020603050405020304" pitchFamily="18" charset="0"/>
              </a:rPr>
              <a:t>13</a:t>
            </a:r>
            <a:r>
              <a:rPr lang="zh-TW" altLang="en-US" sz="2600" smtClean="0">
                <a:solidFill>
                  <a:srgbClr val="003399"/>
                </a:solidFill>
                <a:latin typeface="微軟正黑體" panose="020B0604030504040204" pitchFamily="34" charset="-120"/>
                <a:cs typeface="Times New Roman" panose="02020603050405020304" pitchFamily="18" charset="0"/>
              </a:rPr>
              <a:t>條</a:t>
            </a:r>
            <a:r>
              <a:rPr lang="zh-TW" altLang="en-US" sz="2600">
                <a:solidFill>
                  <a:srgbClr val="003399"/>
                </a:solidFill>
                <a:latin typeface="微軟正黑體" panose="020B0604030504040204" pitchFamily="34" charset="-120"/>
                <a:cs typeface="Times New Roman" panose="02020603050405020304" pitchFamily="18" charset="0"/>
              </a:rPr>
              <a:t>　</a:t>
            </a:r>
            <a:r>
              <a:rPr lang="zh-TW" altLang="en-US" sz="2600" smtClean="0">
                <a:solidFill>
                  <a:srgbClr val="003399"/>
                </a:solidFill>
                <a:latin typeface="微軟正黑體" panose="020B0604030504040204" pitchFamily="34" charset="-120"/>
                <a:cs typeface="Times New Roman" panose="02020603050405020304" pitchFamily="18" charset="0"/>
              </a:rPr>
              <a:t>保險 </a:t>
            </a:r>
            <a:r>
              <a:rPr lang="en-US" altLang="zh-TW" sz="2600" smtClean="0">
                <a:solidFill>
                  <a:srgbClr val="003399"/>
                </a:solidFill>
                <a:latin typeface="微軟正黑體" panose="020B0604030504040204" pitchFamily="34" charset="-120"/>
                <a:cs typeface="Times New Roman" panose="02020603050405020304" pitchFamily="18" charset="0"/>
              </a:rPr>
              <a:t>— </a:t>
            </a:r>
            <a:r>
              <a:rPr lang="zh-TW" altLang="en-US" sz="2600" smtClean="0">
                <a:solidFill>
                  <a:srgbClr val="003399"/>
                </a:solidFill>
                <a:latin typeface="微軟正黑體" panose="020B0604030504040204" pitchFamily="34" charset="-120"/>
                <a:cs typeface="Times New Roman" panose="02020603050405020304" pitchFamily="18" charset="0"/>
              </a:rPr>
              <a:t>第２款</a:t>
            </a:r>
            <a:endParaRPr lang="en-US" altLang="zh-TW" sz="26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716285"/>
            <a:ext cx="8621712" cy="5881067"/>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a:t>
            </a:r>
            <a:r>
              <a:rPr kumimoji="0" lang="zh-TW" altLang="en-US" sz="2200" b="1">
                <a:solidFill>
                  <a:srgbClr val="0000FF"/>
                </a:solidFill>
                <a:latin typeface="微軟正黑體" panose="020B0604030504040204" pitchFamily="34" charset="-120"/>
                <a:ea typeface="微軟正黑體" panose="020B0604030504040204" pitchFamily="34" charset="-120"/>
              </a:rPr>
              <a:t>二</a:t>
            </a:r>
            <a:r>
              <a:rPr kumimoji="0" lang="en-US" altLang="zh-TW" sz="2200" b="1">
                <a:solidFill>
                  <a:srgbClr val="0000FF"/>
                </a:solidFill>
                <a:latin typeface="微軟正黑體" panose="020B0604030504040204" pitchFamily="34" charset="-120"/>
                <a:ea typeface="微軟正黑體" panose="020B0604030504040204" pitchFamily="34" charset="-120"/>
              </a:rPr>
              <a:t>)</a:t>
            </a:r>
            <a:r>
              <a:rPr kumimoji="0" lang="zh-TW" altLang="en-US" sz="2200" b="1" spc="-100">
                <a:solidFill>
                  <a:srgbClr val="0000FF"/>
                </a:solidFill>
                <a:latin typeface="微軟正黑體" panose="020B0604030504040204" pitchFamily="34" charset="-120"/>
                <a:ea typeface="微軟正黑體" panose="020B0604030504040204" pitchFamily="34" charset="-120"/>
              </a:rPr>
              <a:t>廠商依前款辦理之營造綜合保險或安裝工程綜合保險，其內容如下</a:t>
            </a:r>
            <a:r>
              <a:rPr kumimoji="0" lang="zh-TW" altLang="en-US" sz="2200" b="1" spc="-100" smtClean="0">
                <a:solidFill>
                  <a:srgbClr val="0000FF"/>
                </a:solidFill>
                <a:latin typeface="微軟正黑體" panose="020B0604030504040204" pitchFamily="34" charset="-120"/>
                <a:ea typeface="微軟正黑體" panose="020B0604030504040204" pitchFamily="34" charset="-120"/>
              </a:rPr>
              <a:t>：</a:t>
            </a:r>
            <a:endParaRPr kumimoji="0" lang="zh-TW" altLang="en-US" sz="2200" b="1" spc="-100">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1.</a:t>
            </a:r>
            <a:r>
              <a:rPr kumimoji="0" lang="zh-TW" altLang="en-US" sz="2200" b="1">
                <a:solidFill>
                  <a:srgbClr val="006600"/>
                </a:solidFill>
                <a:latin typeface="微軟正黑體" panose="020B0604030504040204" pitchFamily="34" charset="-120"/>
                <a:ea typeface="微軟正黑體" panose="020B0604030504040204" pitchFamily="34" charset="-120"/>
              </a:rPr>
              <a:t>承保範圍</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(1)</a:t>
            </a:r>
            <a:r>
              <a:rPr kumimoji="0" lang="zh-TW" altLang="en-US" sz="2200" b="1">
                <a:solidFill>
                  <a:srgbClr val="0000FF"/>
                </a:solidFill>
                <a:latin typeface="微軟正黑體" panose="020B0604030504040204" pitchFamily="34" charset="-120"/>
                <a:ea typeface="微軟正黑體" panose="020B0604030504040204" pitchFamily="34" charset="-120"/>
              </a:rPr>
              <a:t>工程財物損失。</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(2)</a:t>
            </a:r>
            <a:r>
              <a:rPr kumimoji="0" lang="zh-TW" altLang="en-US" sz="2200" b="1">
                <a:solidFill>
                  <a:srgbClr val="0000FF"/>
                </a:solidFill>
                <a:latin typeface="微軟正黑體" panose="020B0604030504040204" pitchFamily="34" charset="-120"/>
                <a:ea typeface="微軟正黑體" panose="020B0604030504040204" pitchFamily="34" charset="-120"/>
              </a:rPr>
              <a:t>第三人意外責任。</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(3)</a:t>
            </a:r>
            <a:r>
              <a:rPr kumimoji="0" lang="zh-TW" altLang="en-US" sz="2200" b="1">
                <a:solidFill>
                  <a:srgbClr val="800000"/>
                </a:solidFill>
                <a:latin typeface="微軟正黑體" panose="020B0604030504040204" pitchFamily="34" charset="-120"/>
                <a:ea typeface="微軟正黑體" panose="020B0604030504040204" pitchFamily="34" charset="-120"/>
              </a:rPr>
              <a:t>修復本工程所需之拆除清理費用</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(4)</a:t>
            </a:r>
            <a:r>
              <a:rPr kumimoji="0" lang="zh-TW" altLang="en-US" sz="2200" b="1">
                <a:solidFill>
                  <a:srgbClr val="0000FF"/>
                </a:solidFill>
                <a:latin typeface="微軟正黑體" panose="020B0604030504040204" pitchFamily="34" charset="-120"/>
                <a:ea typeface="微軟正黑體" panose="020B0604030504040204" pitchFamily="34" charset="-120"/>
              </a:rPr>
              <a:t>機關提供之施工機具設備。</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(5)</a:t>
            </a:r>
            <a:r>
              <a:rPr kumimoji="0" lang="zh-TW" altLang="en-US" sz="2200" b="1">
                <a:solidFill>
                  <a:srgbClr val="0000FF"/>
                </a:solidFill>
                <a:latin typeface="微軟正黑體" panose="020B0604030504040204" pitchFamily="34" charset="-120"/>
                <a:ea typeface="微軟正黑體" panose="020B0604030504040204" pitchFamily="34" charset="-120"/>
              </a:rPr>
              <a:t>其他：（由機關依個案需要於招標文件載明）</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2.</a:t>
            </a:r>
            <a:r>
              <a:rPr kumimoji="0" lang="zh-TW" altLang="en-US" sz="2200" b="1">
                <a:solidFill>
                  <a:srgbClr val="0000FF"/>
                </a:solidFill>
                <a:latin typeface="微軟正黑體" panose="020B0604030504040204" pitchFamily="34" charset="-120"/>
                <a:ea typeface="微軟正黑體" panose="020B0604030504040204" pitchFamily="34" charset="-120"/>
              </a:rPr>
              <a:t>廠商投保之保險單，包括附加條款、附加保險等，須經保險主管機關核准或備查；未經機關同意，不得以附加條款限縮承保範圍。</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3.</a:t>
            </a:r>
            <a:r>
              <a:rPr kumimoji="0" lang="zh-TW" altLang="en-US" sz="2200" b="1">
                <a:solidFill>
                  <a:srgbClr val="0000FF"/>
                </a:solidFill>
                <a:latin typeface="微軟正黑體" panose="020B0604030504040204" pitchFamily="34" charset="-120"/>
                <a:ea typeface="微軟正黑體" panose="020B0604030504040204" pitchFamily="34" charset="-120"/>
              </a:rPr>
              <a:t>保險標的：履約標的。</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4.</a:t>
            </a:r>
            <a:r>
              <a:rPr kumimoji="0" lang="zh-TW" altLang="en-US" sz="2200" b="1" u="sng">
                <a:solidFill>
                  <a:srgbClr val="006600"/>
                </a:solidFill>
                <a:latin typeface="微軟正黑體" panose="020B0604030504040204" pitchFamily="34" charset="-120"/>
                <a:ea typeface="微軟正黑體" panose="020B0604030504040204" pitchFamily="34" charset="-120"/>
              </a:rPr>
              <a:t>被保險人</a:t>
            </a:r>
            <a:r>
              <a:rPr kumimoji="0" lang="zh-TW" altLang="en-US" sz="2200" b="1">
                <a:solidFill>
                  <a:srgbClr val="0000FF"/>
                </a:solidFill>
                <a:latin typeface="微軟正黑體" panose="020B0604030504040204" pitchFamily="34" charset="-120"/>
                <a:ea typeface="微軟正黑體" panose="020B0604030504040204" pitchFamily="34" charset="-120"/>
              </a:rPr>
              <a:t>：</a:t>
            </a:r>
            <a:r>
              <a:rPr kumimoji="0" lang="zh-TW" altLang="en-US" sz="2200" b="1" u="sng">
                <a:solidFill>
                  <a:srgbClr val="0000FF"/>
                </a:solidFill>
                <a:uFill>
                  <a:solidFill>
                    <a:srgbClr val="FF0000"/>
                  </a:solidFill>
                </a:uFill>
                <a:latin typeface="微軟正黑體" panose="020B0604030504040204" pitchFamily="34" charset="-120"/>
                <a:ea typeface="微軟正黑體" panose="020B0604030504040204" pitchFamily="34" charset="-120"/>
              </a:rPr>
              <a:t>以機關及其技術服務廠商、施工廠商及全部分包廠商為共同被保險人</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endParaRPr kumimoji="0" lang="en-US" altLang="zh-TW" sz="2200" b="1" smtClean="0">
              <a:solidFill>
                <a:srgbClr val="0000FF"/>
              </a:solidFill>
              <a:latin typeface="微軟正黑體" panose="020B0604030504040204" pitchFamily="34" charset="-120"/>
              <a:ea typeface="微軟正黑體" panose="020B0604030504040204" pitchFamily="34" charset="-120"/>
            </a:endParaRP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5.</a:t>
            </a:r>
            <a:r>
              <a:rPr kumimoji="0" lang="zh-TW" altLang="en-US" sz="2200" b="1" u="sng">
                <a:solidFill>
                  <a:srgbClr val="006600"/>
                </a:solidFill>
                <a:latin typeface="微軟正黑體" panose="020B0604030504040204" pitchFamily="34" charset="-120"/>
                <a:ea typeface="微軟正黑體" panose="020B0604030504040204" pitchFamily="34" charset="-120"/>
              </a:rPr>
              <a:t>保險金額</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(1)</a:t>
            </a:r>
            <a:r>
              <a:rPr kumimoji="0" lang="zh-TW" altLang="en-US" sz="2200" b="1">
                <a:solidFill>
                  <a:srgbClr val="0000FF"/>
                </a:solidFill>
                <a:latin typeface="微軟正黑體" panose="020B0604030504040204" pitchFamily="34" charset="-120"/>
                <a:ea typeface="微軟正黑體" panose="020B0604030504040204" pitchFamily="34" charset="-120"/>
              </a:rPr>
              <a:t>營造或安裝工程財物損失險：</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a.</a:t>
            </a:r>
            <a:r>
              <a:rPr kumimoji="0" lang="zh-TW" altLang="en-US" sz="2200" b="1">
                <a:solidFill>
                  <a:srgbClr val="0000FF"/>
                </a:solidFill>
                <a:latin typeface="微軟正黑體" panose="020B0604030504040204" pitchFamily="34" charset="-120"/>
                <a:ea typeface="微軟正黑體" panose="020B0604030504040204" pitchFamily="34" charset="-120"/>
              </a:rPr>
              <a:t>工程契約金額。</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b.</a:t>
            </a:r>
            <a:r>
              <a:rPr kumimoji="0" lang="zh-TW" altLang="en-US" sz="2200" b="1" u="sng">
                <a:solidFill>
                  <a:srgbClr val="006600"/>
                </a:solidFill>
                <a:latin typeface="微軟正黑體" panose="020B0604030504040204" pitchFamily="34" charset="-120"/>
                <a:ea typeface="微軟正黑體" panose="020B0604030504040204" pitchFamily="34" charset="-120"/>
              </a:rPr>
              <a:t>修復本工程所需之拆除清理費用</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（由機關依工程特性載明；</a:t>
            </a:r>
            <a:r>
              <a:rPr kumimoji="0" lang="zh-TW" altLang="en-US" sz="2200" b="1">
                <a:solidFill>
                  <a:srgbClr val="800000"/>
                </a:solidFill>
                <a:latin typeface="微軟正黑體" panose="020B0604030504040204" pitchFamily="34" charset="-120"/>
                <a:ea typeface="微軟正黑體" panose="020B0604030504040204" pitchFamily="34" charset="-120"/>
              </a:rPr>
              <a:t>未載明者，為工程契約金額之</a:t>
            </a:r>
            <a:r>
              <a:rPr kumimoji="0" lang="en-US" altLang="zh-TW" sz="2200" b="1">
                <a:solidFill>
                  <a:srgbClr val="800000"/>
                </a:solidFill>
                <a:latin typeface="微軟正黑體" panose="020B0604030504040204" pitchFamily="34" charset="-120"/>
                <a:ea typeface="微軟正黑體" panose="020B0604030504040204" pitchFamily="34" charset="-120"/>
              </a:rPr>
              <a:t>5%</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358775" lvl="1" indent="-288925" algn="just" eaLnBrk="1" hangingPunct="1">
              <a:spcBef>
                <a:spcPts val="0"/>
              </a:spcBef>
              <a:buClr>
                <a:srgbClr val="006600"/>
              </a:buClr>
              <a:buSzPct val="75000"/>
              <a:defRPr/>
            </a:pPr>
            <a:endParaRPr kumimoji="0" lang="zh-TW" altLang="en-US" sz="22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20820321"/>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231</a:t>
            </a:fld>
            <a:endParaRPr lang="en-US" altLang="zh-TW" sz="1400" smtClean="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07504" y="116632"/>
            <a:ext cx="8621712" cy="5645150"/>
          </a:xfrm>
          <a:prstGeom prst="rect">
            <a:avLst/>
          </a:prstGeom>
          <a:noFill/>
          <a:ln w="9525">
            <a:noFill/>
            <a:miter lim="800000"/>
            <a:headEnd/>
            <a:tailEnd/>
          </a:ln>
          <a:effectLst/>
        </p:spPr>
        <p:txBody>
          <a:bodyPr/>
          <a:lstStyle/>
          <a:p>
            <a:pPr marL="266700" lvl="1" indent="-196850" algn="just" eaLnBrk="1" hangingPunct="1">
              <a:spcBef>
                <a:spcPts val="0"/>
              </a:spcBef>
              <a:buClr>
                <a:srgbClr val="006600"/>
              </a:buClr>
              <a:buSzPct val="75000"/>
              <a:defRPr/>
            </a:pPr>
            <a:r>
              <a:rPr kumimoji="0" lang="en-US" altLang="zh-TW" sz="2200" b="1" smtClean="0">
                <a:solidFill>
                  <a:srgbClr val="0000FF"/>
                </a:solidFill>
                <a:latin typeface="微軟正黑體" panose="020B0604030504040204" pitchFamily="34" charset="-120"/>
                <a:ea typeface="微軟正黑體" panose="020B0604030504040204" pitchFamily="34" charset="-120"/>
              </a:rPr>
              <a:t>c</a:t>
            </a:r>
            <a:r>
              <a:rPr kumimoji="0" lang="en-US" altLang="zh-TW" sz="2200" b="1">
                <a:solidFill>
                  <a:srgbClr val="0000FF"/>
                </a:solidFill>
                <a:latin typeface="微軟正黑體" panose="020B0604030504040204" pitchFamily="34" charset="-120"/>
                <a:ea typeface="微軟正黑體" panose="020B0604030504040204" pitchFamily="34" charset="-120"/>
              </a:rPr>
              <a:t>.</a:t>
            </a:r>
            <a:r>
              <a:rPr kumimoji="0" lang="zh-TW" altLang="en-US" sz="2200" b="1">
                <a:solidFill>
                  <a:srgbClr val="0000FF"/>
                </a:solidFill>
                <a:latin typeface="微軟正黑體" panose="020B0604030504040204" pitchFamily="34" charset="-120"/>
                <a:ea typeface="微軟正黑體" panose="020B0604030504040204" pitchFamily="34" charset="-120"/>
              </a:rPr>
              <a:t>機關提供之機具設備費用</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（未載明或機關未提供施工機具設備者無）。</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d.</a:t>
            </a:r>
            <a:r>
              <a:rPr kumimoji="0" lang="zh-TW" altLang="en-US" sz="2200" b="1">
                <a:solidFill>
                  <a:srgbClr val="0000FF"/>
                </a:solidFill>
                <a:latin typeface="微軟正黑體" panose="020B0604030504040204" pitchFamily="34" charset="-120"/>
                <a:ea typeface="微軟正黑體" panose="020B0604030504040204" pitchFamily="34" charset="-120"/>
              </a:rPr>
              <a:t>機關供給之材料費用</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（未載明或契約金額已包含材料費用者無）。</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(2)</a:t>
            </a:r>
            <a:r>
              <a:rPr kumimoji="0" lang="zh-TW" altLang="en-US" sz="2200" b="1">
                <a:solidFill>
                  <a:srgbClr val="0000FF"/>
                </a:solidFill>
                <a:latin typeface="微軟正黑體" panose="020B0604030504040204" pitchFamily="34" charset="-120"/>
                <a:ea typeface="微軟正黑體" panose="020B0604030504040204" pitchFamily="34" charset="-120"/>
              </a:rPr>
              <a:t>第三人意外責任</a:t>
            </a:r>
            <a:r>
              <a:rPr kumimoji="0" lang="zh-TW" altLang="en-US" sz="2200" b="1" smtClean="0">
                <a:solidFill>
                  <a:srgbClr val="0000FF"/>
                </a:solidFill>
                <a:latin typeface="微軟正黑體" panose="020B0604030504040204" pitchFamily="34" charset="-120"/>
                <a:ea typeface="微軟正黑體" panose="020B0604030504040204" pitchFamily="34" charset="-120"/>
              </a:rPr>
              <a:t>險：</a:t>
            </a:r>
            <a:r>
              <a:rPr kumimoji="0" lang="en-US" altLang="zh-TW" sz="22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200" b="1" smtClean="0">
                <a:solidFill>
                  <a:srgbClr val="0000FF"/>
                </a:solidFill>
                <a:latin typeface="微軟正黑體" panose="020B0604030504040204" pitchFamily="34" charset="-120"/>
                <a:ea typeface="微軟正黑體" panose="020B0604030504040204" pitchFamily="34" charset="-120"/>
              </a:rPr>
              <a:t>招標</a:t>
            </a:r>
            <a:r>
              <a:rPr kumimoji="0" lang="zh-TW" altLang="en-US" sz="2200" b="1">
                <a:solidFill>
                  <a:srgbClr val="0000FF"/>
                </a:solidFill>
                <a:latin typeface="微軟正黑體" panose="020B0604030504040204" pitchFamily="34" charset="-120"/>
                <a:ea typeface="微軟正黑體" panose="020B0604030504040204" pitchFamily="34" charset="-120"/>
              </a:rPr>
              <a:t>時載明最低投保金額，不得為無</a:t>
            </a:r>
            <a:r>
              <a:rPr kumimoji="0" lang="zh-TW" altLang="en-US" sz="2200" b="1" smtClean="0">
                <a:solidFill>
                  <a:srgbClr val="0000FF"/>
                </a:solidFill>
                <a:latin typeface="微軟正黑體" panose="020B0604030504040204" pitchFamily="34" charset="-120"/>
                <a:ea typeface="微軟正黑體" panose="020B0604030504040204" pitchFamily="34" charset="-120"/>
              </a:rPr>
              <a:t>限制</a:t>
            </a:r>
            <a:r>
              <a:rPr kumimoji="0" lang="en-US" altLang="zh-TW"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endParaRPr kumimoji="0" lang="zh-TW" altLang="en-US" sz="2200" b="1">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a.</a:t>
            </a:r>
            <a:r>
              <a:rPr kumimoji="0" lang="zh-TW" altLang="en-US" sz="2200" b="1">
                <a:solidFill>
                  <a:srgbClr val="0000FF"/>
                </a:solidFill>
                <a:latin typeface="微軟正黑體" panose="020B0604030504040204" pitchFamily="34" charset="-120"/>
                <a:ea typeface="微軟正黑體" panose="020B0604030504040204" pitchFamily="34" charset="-120"/>
              </a:rPr>
              <a:t>每一個人體傷或死亡</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b.</a:t>
            </a:r>
            <a:r>
              <a:rPr kumimoji="0" lang="zh-TW" altLang="en-US" sz="2200" b="1">
                <a:solidFill>
                  <a:srgbClr val="0000FF"/>
                </a:solidFill>
                <a:latin typeface="微軟正黑體" panose="020B0604030504040204" pitchFamily="34" charset="-120"/>
                <a:ea typeface="微軟正黑體" panose="020B0604030504040204" pitchFamily="34" charset="-120"/>
              </a:rPr>
              <a:t>每一事故體傷或死亡</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c.</a:t>
            </a:r>
            <a:r>
              <a:rPr kumimoji="0" lang="zh-TW" altLang="en-US" sz="2200" b="1">
                <a:solidFill>
                  <a:srgbClr val="0000FF"/>
                </a:solidFill>
                <a:latin typeface="微軟正黑體" panose="020B0604030504040204" pitchFamily="34" charset="-120"/>
                <a:ea typeface="微軟正黑體" panose="020B0604030504040204" pitchFamily="34" charset="-120"/>
              </a:rPr>
              <a:t>每一事故財物損害</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d.</a:t>
            </a:r>
            <a:r>
              <a:rPr kumimoji="0" lang="zh-TW" altLang="en-US" sz="2200" b="1">
                <a:solidFill>
                  <a:srgbClr val="0000FF"/>
                </a:solidFill>
                <a:latin typeface="微軟正黑體" panose="020B0604030504040204" pitchFamily="34" charset="-120"/>
                <a:ea typeface="微軟正黑體" panose="020B0604030504040204" pitchFamily="34" charset="-120"/>
              </a:rPr>
              <a:t>保險期間內最高累積責任</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(3)</a:t>
            </a:r>
            <a:r>
              <a:rPr kumimoji="0" lang="zh-TW" altLang="en-US" sz="2200" b="1">
                <a:solidFill>
                  <a:srgbClr val="0000FF"/>
                </a:solidFill>
                <a:latin typeface="微軟正黑體" panose="020B0604030504040204" pitchFamily="34" charset="-120"/>
                <a:ea typeface="微軟正黑體" panose="020B0604030504040204" pitchFamily="34" charset="-120"/>
              </a:rPr>
              <a:t>其他：（由機關於招標文件載明）</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6.</a:t>
            </a:r>
            <a:r>
              <a:rPr kumimoji="0" lang="zh-TW" altLang="en-US" sz="2200" b="1">
                <a:solidFill>
                  <a:srgbClr val="0000FF"/>
                </a:solidFill>
                <a:latin typeface="微軟正黑體" panose="020B0604030504040204" pitchFamily="34" charset="-120"/>
                <a:ea typeface="微軟正黑體" panose="020B0604030504040204" pitchFamily="34" charset="-120"/>
              </a:rPr>
              <a:t>每一事故之廠商自負額上限：（由機關於招標時載明）</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(1)</a:t>
            </a:r>
            <a:r>
              <a:rPr kumimoji="0" lang="zh-TW" altLang="en-US" sz="2200" b="1">
                <a:solidFill>
                  <a:srgbClr val="0000FF"/>
                </a:solidFill>
                <a:latin typeface="微軟正黑體" panose="020B0604030504040204" pitchFamily="34" charset="-120"/>
                <a:ea typeface="微軟正黑體" panose="020B0604030504040204" pitchFamily="34" charset="-120"/>
              </a:rPr>
              <a:t>營造或安裝工程財物損失</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a:solidFill>
                  <a:srgbClr val="0000FF"/>
                </a:solidFill>
                <a:latin typeface="微軟正黑體" panose="020B0604030504040204" pitchFamily="34" charset="-120"/>
                <a:ea typeface="微軟正黑體" panose="020B0604030504040204" pitchFamily="34" charset="-120"/>
              </a:rPr>
              <a:t>（視工程性質及規模，載明金額、損失金額比率；未載明者，為每一事故損失金額</a:t>
            </a:r>
            <a:r>
              <a:rPr kumimoji="0" lang="en-US" altLang="zh-TW" sz="2200" b="1">
                <a:solidFill>
                  <a:srgbClr val="0000FF"/>
                </a:solidFill>
                <a:latin typeface="微軟正黑體" panose="020B0604030504040204" pitchFamily="34" charset="-120"/>
                <a:ea typeface="微軟正黑體" panose="020B0604030504040204" pitchFamily="34" charset="-120"/>
              </a:rPr>
              <a:t>10%</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(2)</a:t>
            </a:r>
            <a:r>
              <a:rPr kumimoji="0" lang="zh-TW" altLang="en-US" sz="2200" b="1">
                <a:solidFill>
                  <a:srgbClr val="0000FF"/>
                </a:solidFill>
                <a:latin typeface="微軟正黑體" panose="020B0604030504040204" pitchFamily="34" charset="-120"/>
                <a:ea typeface="微軟正黑體" panose="020B0604030504040204" pitchFamily="34" charset="-120"/>
              </a:rPr>
              <a:t>第三人意外責任險：</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a.</a:t>
            </a:r>
            <a:r>
              <a:rPr kumimoji="0" lang="zh-TW" altLang="en-US" sz="2200" b="1">
                <a:solidFill>
                  <a:srgbClr val="0000FF"/>
                </a:solidFill>
                <a:latin typeface="微軟正黑體" panose="020B0604030504040204" pitchFamily="34" charset="-120"/>
                <a:ea typeface="微軟正黑體" panose="020B0604030504040204" pitchFamily="34" charset="-120"/>
              </a:rPr>
              <a:t>體傷或死亡</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。（未載明者，為新臺幣</a:t>
            </a:r>
            <a:r>
              <a:rPr kumimoji="0" lang="en-US" altLang="zh-TW" sz="2200" b="1">
                <a:solidFill>
                  <a:srgbClr val="0000FF"/>
                </a:solidFill>
                <a:latin typeface="微軟正黑體" panose="020B0604030504040204" pitchFamily="34" charset="-120"/>
                <a:ea typeface="微軟正黑體" panose="020B0604030504040204" pitchFamily="34" charset="-120"/>
              </a:rPr>
              <a:t>10,000</a:t>
            </a:r>
            <a:r>
              <a:rPr kumimoji="0" lang="zh-TW" altLang="en-US" sz="2200" b="1">
                <a:solidFill>
                  <a:srgbClr val="0000FF"/>
                </a:solidFill>
                <a:latin typeface="微軟正黑體" panose="020B0604030504040204" pitchFamily="34" charset="-120"/>
                <a:ea typeface="微軟正黑體" panose="020B0604030504040204" pitchFamily="34" charset="-120"/>
              </a:rPr>
              <a:t>元）</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b.</a:t>
            </a:r>
            <a:r>
              <a:rPr kumimoji="0" lang="zh-TW" altLang="en-US" sz="2200" b="1">
                <a:solidFill>
                  <a:srgbClr val="0000FF"/>
                </a:solidFill>
                <a:latin typeface="微軟正黑體" panose="020B0604030504040204" pitchFamily="34" charset="-120"/>
                <a:ea typeface="微軟正黑體" panose="020B0604030504040204" pitchFamily="34" charset="-120"/>
              </a:rPr>
              <a:t>財物損失</a:t>
            </a:r>
            <a:r>
              <a:rPr kumimoji="0" lang="zh-TW" altLang="en-US" sz="2200" b="1" smtClean="0">
                <a:solidFill>
                  <a:srgbClr val="0000FF"/>
                </a:solidFill>
                <a:latin typeface="微軟正黑體" panose="020B0604030504040204" pitchFamily="34" charset="-120"/>
                <a:ea typeface="微軟正黑體" panose="020B0604030504040204" pitchFamily="34" charset="-120"/>
              </a:rPr>
              <a:t>：</a:t>
            </a:r>
            <a:r>
              <a:rPr kumimoji="0" lang="zh-TW" altLang="en-US" sz="2200" b="1" u="sng" smtClean="0">
                <a:solidFill>
                  <a:srgbClr val="0000FF"/>
                </a:solidFill>
                <a:latin typeface="微軟正黑體" panose="020B0604030504040204" pitchFamily="34" charset="-120"/>
                <a:ea typeface="微軟正黑體" panose="020B0604030504040204" pitchFamily="34" charset="-120"/>
              </a:rPr>
              <a:t>       </a:t>
            </a:r>
            <a:r>
              <a:rPr kumimoji="0" lang="zh-TW" altLang="en-US" sz="2200" b="1" smtClean="0">
                <a:solidFill>
                  <a:srgbClr val="0000FF"/>
                </a:solidFill>
                <a:latin typeface="微軟正黑體" panose="020B0604030504040204" pitchFamily="34" charset="-120"/>
                <a:ea typeface="微軟正黑體" panose="020B0604030504040204" pitchFamily="34" charset="-120"/>
              </a:rPr>
              <a:t>元</a:t>
            </a:r>
            <a:r>
              <a:rPr kumimoji="0" lang="zh-TW" altLang="en-US" sz="2200" b="1">
                <a:solidFill>
                  <a:srgbClr val="0000FF"/>
                </a:solidFill>
                <a:latin typeface="微軟正黑體" panose="020B0604030504040204" pitchFamily="34" charset="-120"/>
                <a:ea typeface="微軟正黑體" panose="020B0604030504040204" pitchFamily="34" charset="-120"/>
              </a:rPr>
              <a:t>。（未載明者，為新臺幣</a:t>
            </a:r>
            <a:r>
              <a:rPr kumimoji="0" lang="en-US" altLang="zh-TW" sz="2200" b="1">
                <a:solidFill>
                  <a:srgbClr val="0000FF"/>
                </a:solidFill>
                <a:latin typeface="微軟正黑體" panose="020B0604030504040204" pitchFamily="34" charset="-120"/>
                <a:ea typeface="微軟正黑體" panose="020B0604030504040204" pitchFamily="34" charset="-120"/>
              </a:rPr>
              <a:t>10,000</a:t>
            </a:r>
            <a:r>
              <a:rPr kumimoji="0" lang="zh-TW" altLang="en-US" sz="2200" b="1">
                <a:solidFill>
                  <a:srgbClr val="0000FF"/>
                </a:solidFill>
                <a:latin typeface="微軟正黑體" panose="020B0604030504040204" pitchFamily="34" charset="-120"/>
                <a:ea typeface="微軟正黑體" panose="020B0604030504040204" pitchFamily="34" charset="-120"/>
              </a:rPr>
              <a:t>元）</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(3)</a:t>
            </a:r>
            <a:r>
              <a:rPr kumimoji="0" lang="zh-TW" altLang="en-US" sz="2200" b="1">
                <a:solidFill>
                  <a:srgbClr val="0000FF"/>
                </a:solidFill>
                <a:latin typeface="微軟正黑體" panose="020B0604030504040204" pitchFamily="34" charset="-120"/>
                <a:ea typeface="微軟正黑體" panose="020B0604030504040204" pitchFamily="34" charset="-120"/>
              </a:rPr>
              <a:t>其他：（由機關於招標文件載明）</a:t>
            </a:r>
          </a:p>
          <a:p>
            <a:pPr marL="358775" lvl="1" indent="-288925"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7.</a:t>
            </a:r>
            <a:r>
              <a:rPr kumimoji="0" lang="zh-TW" altLang="en-US" sz="2200" b="1" u="sng">
                <a:solidFill>
                  <a:srgbClr val="006600"/>
                </a:solidFill>
                <a:uFill>
                  <a:solidFill>
                    <a:srgbClr val="FF0000"/>
                  </a:solidFill>
                </a:uFill>
                <a:latin typeface="微軟正黑體" panose="020B0604030504040204" pitchFamily="34" charset="-120"/>
                <a:ea typeface="微軟正黑體" panose="020B0604030504040204" pitchFamily="34" charset="-120"/>
              </a:rPr>
              <a:t>保險期間：自申報開工日起至履約期限屆滿之日加計</a:t>
            </a:r>
            <a:r>
              <a:rPr kumimoji="0" lang="en-US" altLang="zh-TW" sz="2200" b="1" u="sng">
                <a:solidFill>
                  <a:srgbClr val="006600"/>
                </a:solidFill>
                <a:uFill>
                  <a:solidFill>
                    <a:srgbClr val="FF0000"/>
                  </a:solidFill>
                </a:uFill>
                <a:latin typeface="微軟正黑體" panose="020B0604030504040204" pitchFamily="34" charset="-120"/>
                <a:ea typeface="微軟正黑體" panose="020B0604030504040204" pitchFamily="34" charset="-120"/>
              </a:rPr>
              <a:t>3</a:t>
            </a:r>
            <a:r>
              <a:rPr kumimoji="0" lang="zh-TW" altLang="en-US" sz="2200" b="1" u="sng">
                <a:solidFill>
                  <a:srgbClr val="006600"/>
                </a:solidFill>
                <a:uFill>
                  <a:solidFill>
                    <a:srgbClr val="FF0000"/>
                  </a:solidFill>
                </a:uFill>
                <a:latin typeface="微軟正黑體" panose="020B0604030504040204" pitchFamily="34" charset="-120"/>
                <a:ea typeface="微軟正黑體" panose="020B0604030504040204" pitchFamily="34" charset="-120"/>
              </a:rPr>
              <a:t>個月止。有延期或遲延履約者，保險期間比照順延</a:t>
            </a:r>
            <a:r>
              <a:rPr kumimoji="0" lang="zh-TW" altLang="en-US" sz="22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200" b="1">
                <a:solidFill>
                  <a:srgbClr val="0000FF"/>
                </a:solidFill>
                <a:latin typeface="微軟正黑體" panose="020B0604030504040204" pitchFamily="34" charset="-120"/>
                <a:ea typeface="微軟正黑體" panose="020B0604030504040204" pitchFamily="34" charset="-120"/>
              </a:rPr>
              <a:t>8.</a:t>
            </a:r>
            <a:r>
              <a:rPr kumimoji="0" lang="zh-TW" altLang="en-US" sz="2200" b="1">
                <a:solidFill>
                  <a:srgbClr val="0000FF"/>
                </a:solidFill>
                <a:latin typeface="微軟正黑體" panose="020B0604030504040204" pitchFamily="34" charset="-120"/>
                <a:ea typeface="微軟正黑體" panose="020B0604030504040204" pitchFamily="34" charset="-120"/>
              </a:rPr>
              <a:t>受益人：機關（不包含責任保險）。</a:t>
            </a:r>
          </a:p>
          <a:p>
            <a:pPr marL="633413" lvl="1" indent="-563563" algn="just" eaLnBrk="1" hangingPunct="1">
              <a:spcBef>
                <a:spcPts val="0"/>
              </a:spcBef>
              <a:buClr>
                <a:srgbClr val="006600"/>
              </a:buClr>
              <a:buSzPct val="75000"/>
              <a:defRPr/>
            </a:pPr>
            <a:endParaRPr kumimoji="0" lang="zh-TW" altLang="en-US" sz="22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86137716"/>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232</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68313" y="496888"/>
            <a:ext cx="5471839"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u="sng" smtClean="0">
                <a:solidFill>
                  <a:srgbClr val="C00000"/>
                </a:solidFill>
                <a:latin typeface="微軟正黑體" panose="020B0604030504040204" pitchFamily="34" charset="-120"/>
                <a:cs typeface="Times New Roman" panose="02020603050405020304" pitchFamily="18" charset="0"/>
              </a:rPr>
              <a:t>技術服務</a:t>
            </a:r>
            <a:r>
              <a:rPr lang="zh-TW" altLang="en-US" sz="2800" smtClean="0">
                <a:solidFill>
                  <a:srgbClr val="003399"/>
                </a:solidFill>
                <a:latin typeface="微軟正黑體" panose="020B0604030504040204" pitchFamily="34" charset="-120"/>
                <a:cs typeface="Times New Roman" panose="02020603050405020304" pitchFamily="18" charset="0"/>
              </a:rPr>
              <a:t>採購契約第</a:t>
            </a:r>
            <a:r>
              <a:rPr lang="en-US" altLang="zh-TW" sz="2800" smtClean="0">
                <a:solidFill>
                  <a:srgbClr val="003399"/>
                </a:solidFill>
                <a:latin typeface="微軟正黑體" panose="020B0604030504040204" pitchFamily="34" charset="-120"/>
                <a:cs typeface="Times New Roman" panose="02020603050405020304" pitchFamily="18" charset="0"/>
              </a:rPr>
              <a:t>10</a:t>
            </a:r>
            <a:r>
              <a:rPr lang="zh-TW" altLang="en-US" sz="2800" smtClean="0">
                <a:solidFill>
                  <a:srgbClr val="003399"/>
                </a:solidFill>
                <a:latin typeface="微軟正黑體" panose="020B0604030504040204" pitchFamily="34" charset="-120"/>
                <a:cs typeface="Times New Roman" panose="02020603050405020304" pitchFamily="18" charset="0"/>
              </a:rPr>
              <a:t>條</a:t>
            </a:r>
            <a:r>
              <a:rPr lang="zh-TW" altLang="en-US" sz="2800">
                <a:solidFill>
                  <a:srgbClr val="003399"/>
                </a:solidFill>
                <a:latin typeface="微軟正黑體" panose="020B0604030504040204" pitchFamily="34" charset="-120"/>
                <a:cs typeface="Times New Roman" panose="02020603050405020304" pitchFamily="18" charset="0"/>
              </a:rPr>
              <a:t>　</a:t>
            </a:r>
            <a:r>
              <a:rPr lang="zh-TW" altLang="en-US" sz="2800" smtClean="0">
                <a:solidFill>
                  <a:srgbClr val="003399"/>
                </a:solidFill>
                <a:latin typeface="微軟正黑體" panose="020B0604030504040204" pitchFamily="34" charset="-120"/>
                <a:cs typeface="Times New Roman" panose="02020603050405020304" pitchFamily="18" charset="0"/>
              </a:rPr>
              <a:t>保險</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1076325"/>
            <a:ext cx="8621712" cy="5645150"/>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zh-TW" altLang="en-US" sz="2500" b="1" smtClean="0">
                <a:solidFill>
                  <a:srgbClr val="0000FF"/>
                </a:solidFill>
                <a:latin typeface="微軟正黑體" panose="020B0604030504040204" pitchFamily="34" charset="-120"/>
                <a:ea typeface="微軟正黑體" panose="020B0604030504040204" pitchFamily="34" charset="-120"/>
              </a:rPr>
              <a:t>一、乙</a:t>
            </a:r>
            <a:r>
              <a:rPr kumimoji="0" lang="zh-TW" altLang="en-US" sz="2500" b="1">
                <a:solidFill>
                  <a:srgbClr val="0000FF"/>
                </a:solidFill>
                <a:latin typeface="微軟正黑體" panose="020B0604030504040204" pitchFamily="34" charset="-120"/>
                <a:ea typeface="微軟正黑體" panose="020B0604030504040204" pitchFamily="34" charset="-120"/>
              </a:rPr>
              <a:t>方應於履約期間辦理下列保險</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招標</a:t>
            </a:r>
            <a:r>
              <a:rPr kumimoji="0" lang="zh-TW" altLang="en-US" sz="2500" b="1">
                <a:solidFill>
                  <a:srgbClr val="0000FF"/>
                </a:solidFill>
                <a:latin typeface="微軟正黑體" panose="020B0604030504040204" pitchFamily="34" charset="-120"/>
                <a:ea typeface="微軟正黑體" panose="020B0604030504040204" pitchFamily="34" charset="-120"/>
              </a:rPr>
              <a:t>時載明，無者免填</a:t>
            </a:r>
            <a:r>
              <a:rPr kumimoji="0" lang="en-US" altLang="zh-TW" sz="2500" b="1">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，其屬自然人者，應自行另投保人身意外險</a:t>
            </a:r>
            <a:r>
              <a:rPr kumimoji="0" lang="zh-TW" altLang="en-US" sz="2500" b="1" smtClean="0">
                <a:solidFill>
                  <a:srgbClr val="0000FF"/>
                </a:solidFill>
                <a:latin typeface="微軟正黑體" panose="020B0604030504040204" pitchFamily="34" charset="-120"/>
                <a:ea typeface="微軟正黑體" panose="020B0604030504040204" pitchFamily="34" charset="-120"/>
              </a:rPr>
              <a:t>。</a:t>
            </a:r>
            <a:endParaRPr kumimoji="0" lang="zh-TW" altLang="en-US" sz="2500"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spcBef>
                <a:spcPts val="0"/>
              </a:spcBef>
              <a:buClr>
                <a:srgbClr val="006600"/>
              </a:buClr>
              <a:buSzPct val="75000"/>
              <a:defRPr/>
            </a:pPr>
            <a:r>
              <a:rPr kumimoji="0" lang="en-US" altLang="zh-TW" sz="2500" b="1" smtClean="0">
                <a:solidFill>
                  <a:srgbClr val="008000"/>
                </a:solidFill>
                <a:latin typeface="微軟正黑體" panose="020B0604030504040204" pitchFamily="34" charset="-120"/>
                <a:ea typeface="微軟正黑體" panose="020B0604030504040204" pitchFamily="34" charset="-120"/>
              </a:rPr>
              <a:t>(</a:t>
            </a:r>
            <a:r>
              <a:rPr kumimoji="0" lang="zh-TW" altLang="en-US" sz="2500" b="1" smtClean="0">
                <a:solidFill>
                  <a:srgbClr val="008000"/>
                </a:solidFill>
                <a:latin typeface="微軟正黑體" panose="020B0604030504040204" pitchFamily="34" charset="-120"/>
                <a:ea typeface="微軟正黑體" panose="020B0604030504040204" pitchFamily="34" charset="-120"/>
              </a:rPr>
              <a:t>一</a:t>
            </a:r>
            <a:r>
              <a:rPr kumimoji="0" lang="en-US" altLang="zh-TW" sz="2500" b="1" smtClean="0">
                <a:solidFill>
                  <a:srgbClr val="008000"/>
                </a:solidFill>
                <a:latin typeface="微軟正黑體" panose="020B0604030504040204" pitchFamily="34" charset="-120"/>
                <a:ea typeface="微軟正黑體" panose="020B0604030504040204" pitchFamily="34" charset="-120"/>
              </a:rPr>
              <a:t>)</a:t>
            </a:r>
            <a:r>
              <a:rPr kumimoji="0" lang="zh-TW" altLang="en-US" sz="2500" b="1" u="sng" smtClean="0">
                <a:solidFill>
                  <a:srgbClr val="008000"/>
                </a:solidFill>
                <a:uFill>
                  <a:solidFill>
                    <a:srgbClr val="000066"/>
                  </a:solidFill>
                </a:uFill>
                <a:latin typeface="微軟正黑體" panose="020B0604030504040204" pitchFamily="34" charset="-120"/>
                <a:ea typeface="微軟正黑體" panose="020B0604030504040204" pitchFamily="34" charset="-120"/>
              </a:rPr>
              <a:t>建築師</a:t>
            </a:r>
            <a:r>
              <a:rPr kumimoji="0" lang="zh-TW" altLang="en-US" sz="2500" b="1" u="sng">
                <a:solidFill>
                  <a:srgbClr val="008000"/>
                </a:solidFill>
                <a:uFill>
                  <a:solidFill>
                    <a:srgbClr val="000066"/>
                  </a:solidFill>
                </a:uFill>
                <a:latin typeface="微軟正黑體" panose="020B0604030504040204" pitchFamily="34" charset="-120"/>
                <a:ea typeface="微軟正黑體" panose="020B0604030504040204" pitchFamily="34" charset="-120"/>
              </a:rPr>
              <a:t>事務所、技師事務所及工程技術顧問公司</a:t>
            </a:r>
            <a:r>
              <a:rPr kumimoji="0" lang="zh-TW" altLang="en-US" sz="2500" b="1" u="sng">
                <a:solidFill>
                  <a:srgbClr val="C00000"/>
                </a:solidFill>
                <a:latin typeface="微軟正黑體" panose="020B0604030504040204" pitchFamily="34" charset="-120"/>
                <a:ea typeface="微軟正黑體" panose="020B0604030504040204" pitchFamily="34" charset="-120"/>
              </a:rPr>
              <a:t>應投保專業責任險</a:t>
            </a:r>
            <a:r>
              <a:rPr kumimoji="0" lang="zh-TW" altLang="en-US" sz="2500" b="1">
                <a:solidFill>
                  <a:srgbClr val="008000"/>
                </a:solidFill>
                <a:latin typeface="微軟正黑體" panose="020B0604030504040204" pitchFamily="34" charset="-120"/>
                <a:ea typeface="微軟正黑體" panose="020B0604030504040204" pitchFamily="34" charset="-120"/>
              </a:rPr>
              <a:t>。</a:t>
            </a:r>
            <a:r>
              <a:rPr kumimoji="0" lang="zh-TW" altLang="en-US" sz="2500" b="1" u="sng">
                <a:solidFill>
                  <a:srgbClr val="008000"/>
                </a:solidFill>
                <a:uFill>
                  <a:solidFill>
                    <a:srgbClr val="000066"/>
                  </a:solidFill>
                </a:uFill>
                <a:latin typeface="微軟正黑體" panose="020B0604030504040204" pitchFamily="34" charset="-120"/>
                <a:ea typeface="微軟正黑體" panose="020B0604030504040204" pitchFamily="34" charset="-120"/>
              </a:rPr>
              <a:t>包括因業務疏漏、錯誤或過失，違反業務上之義務，致甲方或其他第三人受有之損失</a:t>
            </a:r>
            <a:r>
              <a:rPr kumimoji="0" lang="zh-TW" altLang="en-US" sz="2500" b="1">
                <a:solidFill>
                  <a:srgbClr val="008000"/>
                </a:solidFill>
                <a:latin typeface="微軟正黑體" panose="020B0604030504040204" pitchFamily="34" charset="-120"/>
                <a:ea typeface="微軟正黑體" panose="020B0604030504040204" pitchFamily="34" charset="-120"/>
              </a:rPr>
              <a:t>。</a:t>
            </a:r>
            <a:endParaRPr kumimoji="0" lang="en-US" altLang="zh-TW" sz="2500" b="1" smtClean="0">
              <a:solidFill>
                <a:srgbClr val="008000"/>
              </a:solidFill>
              <a:latin typeface="微軟正黑體" panose="020B0604030504040204" pitchFamily="34" charset="-120"/>
              <a:ea typeface="微軟正黑體" panose="020B0604030504040204" pitchFamily="34" charset="-120"/>
            </a:endParaRPr>
          </a:p>
          <a:p>
            <a:pPr marL="450850" lvl="1" indent="-381000" algn="just" eaLnBrk="1" hangingPunct="1">
              <a:spcBef>
                <a:spcPts val="0"/>
              </a:spcBef>
              <a:buClr>
                <a:srgbClr val="006600"/>
              </a:buClr>
              <a:buSzPct val="75000"/>
              <a:defRPr/>
            </a:pPr>
            <a:r>
              <a:rPr kumimoji="0" lang="en-US" altLang="zh-TW" sz="2500" b="1" smtClean="0">
                <a:solidFill>
                  <a:srgbClr val="008000"/>
                </a:solidFill>
                <a:latin typeface="微軟正黑體" panose="020B0604030504040204" pitchFamily="34" charset="-120"/>
                <a:ea typeface="微軟正黑體" panose="020B0604030504040204" pitchFamily="34" charset="-120"/>
              </a:rPr>
              <a:t>(</a:t>
            </a:r>
            <a:r>
              <a:rPr kumimoji="0" lang="zh-TW" altLang="en-US" sz="2500" b="1" smtClean="0">
                <a:solidFill>
                  <a:srgbClr val="008000"/>
                </a:solidFill>
                <a:latin typeface="微軟正黑體" panose="020B0604030504040204" pitchFamily="34" charset="-120"/>
                <a:ea typeface="微軟正黑體" panose="020B0604030504040204" pitchFamily="34" charset="-120"/>
              </a:rPr>
              <a:t>二</a:t>
            </a:r>
            <a:r>
              <a:rPr kumimoji="0" lang="en-US" altLang="zh-TW" sz="2500" b="1" smtClean="0">
                <a:solidFill>
                  <a:srgbClr val="008000"/>
                </a:solidFill>
                <a:latin typeface="微軟正黑體" panose="020B0604030504040204" pitchFamily="34" charset="-120"/>
                <a:ea typeface="微軟正黑體" panose="020B0604030504040204" pitchFamily="34" charset="-120"/>
              </a:rPr>
              <a:t>)</a:t>
            </a:r>
            <a:r>
              <a:rPr kumimoji="0" lang="zh-TW" altLang="en-US" sz="2500" b="1" smtClean="0">
                <a:solidFill>
                  <a:srgbClr val="008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500" b="1" smtClean="0">
                <a:solidFill>
                  <a:srgbClr val="008000"/>
                </a:solidFill>
                <a:latin typeface="微軟正黑體" panose="020B0604030504040204" pitchFamily="34" charset="-120"/>
                <a:ea typeface="微軟正黑體" panose="020B0604030504040204" pitchFamily="34" charset="-120"/>
              </a:rPr>
              <a:t>雇主</a:t>
            </a:r>
            <a:r>
              <a:rPr kumimoji="0" lang="zh-TW" altLang="en-US" sz="2500" b="1">
                <a:solidFill>
                  <a:srgbClr val="008000"/>
                </a:solidFill>
                <a:latin typeface="微軟正黑體" panose="020B0604030504040204" pitchFamily="34" charset="-120"/>
                <a:ea typeface="微軟正黑體" panose="020B0604030504040204" pitchFamily="34" charset="-120"/>
              </a:rPr>
              <a:t>意外責任險</a:t>
            </a:r>
            <a:r>
              <a:rPr kumimoji="0" lang="zh-TW" altLang="en-US" sz="2500" b="1" smtClean="0">
                <a:solidFill>
                  <a:srgbClr val="008000"/>
                </a:solidFill>
                <a:latin typeface="微軟正黑體" panose="020B0604030504040204" pitchFamily="34" charset="-120"/>
                <a:ea typeface="微軟正黑體" panose="020B0604030504040204" pitchFamily="34" charset="-120"/>
              </a:rPr>
              <a:t>。</a:t>
            </a:r>
            <a:endParaRPr kumimoji="0" lang="zh-TW" altLang="en-US" sz="2500" b="1">
              <a:solidFill>
                <a:srgbClr val="008000"/>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500" b="1">
                <a:solidFill>
                  <a:srgbClr val="008000"/>
                </a:solidFill>
                <a:latin typeface="微軟正黑體" panose="020B0604030504040204" pitchFamily="34" charset="-120"/>
                <a:ea typeface="微軟正黑體" panose="020B0604030504040204" pitchFamily="34" charset="-120"/>
              </a:rPr>
              <a:t>(</a:t>
            </a:r>
            <a:r>
              <a:rPr kumimoji="0" lang="zh-TW" altLang="en-US" sz="2500" b="1" smtClean="0">
                <a:solidFill>
                  <a:srgbClr val="008000"/>
                </a:solidFill>
                <a:latin typeface="微軟正黑體" panose="020B0604030504040204" pitchFamily="34" charset="-120"/>
                <a:ea typeface="微軟正黑體" panose="020B0604030504040204" pitchFamily="34" charset="-120"/>
              </a:rPr>
              <a:t>三</a:t>
            </a:r>
            <a:r>
              <a:rPr kumimoji="0" lang="en-US" altLang="zh-TW" sz="2500" b="1" smtClean="0">
                <a:solidFill>
                  <a:srgbClr val="008000"/>
                </a:solidFill>
                <a:latin typeface="微軟正黑體" panose="020B0604030504040204" pitchFamily="34" charset="-120"/>
                <a:ea typeface="微軟正黑體" panose="020B0604030504040204" pitchFamily="34" charset="-120"/>
              </a:rPr>
              <a:t>)</a:t>
            </a:r>
            <a:r>
              <a:rPr kumimoji="0" lang="zh-TW" altLang="en-US" sz="2500" b="1" smtClean="0">
                <a:solidFill>
                  <a:srgbClr val="008000"/>
                </a:solidFill>
                <a:latin typeface="微軟正黑體" panose="020B0604030504040204" pitchFamily="34" charset="-120"/>
                <a:sym typeface="Wingdings" panose="05000000000000000000" pitchFamily="2" charset="2"/>
              </a:rPr>
              <a:t></a:t>
            </a:r>
            <a:r>
              <a:rPr kumimoji="0" lang="zh-TW" altLang="en-US" sz="2500" b="1" smtClean="0">
                <a:solidFill>
                  <a:srgbClr val="008000"/>
                </a:solidFill>
                <a:latin typeface="微軟正黑體" panose="020B0604030504040204" pitchFamily="34" charset="-120"/>
                <a:ea typeface="微軟正黑體" panose="020B0604030504040204" pitchFamily="34" charset="-120"/>
              </a:rPr>
              <a:t>其他</a:t>
            </a:r>
            <a:r>
              <a:rPr kumimoji="0" lang="zh-TW" altLang="en-US" sz="2500" b="1" u="sng" smtClean="0">
                <a:solidFill>
                  <a:srgbClr val="008000"/>
                </a:solidFill>
                <a:latin typeface="微軟正黑體" panose="020B0604030504040204" pitchFamily="34" charset="-120"/>
                <a:ea typeface="微軟正黑體" panose="020B0604030504040204" pitchFamily="34" charset="-120"/>
              </a:rPr>
              <a:t>                                 </a:t>
            </a:r>
            <a:r>
              <a:rPr kumimoji="0" lang="zh-TW" altLang="en-US" sz="2500" b="1" smtClean="0">
                <a:solidFill>
                  <a:srgbClr val="008000"/>
                </a:solidFill>
                <a:latin typeface="微軟正黑體" panose="020B0604030504040204" pitchFamily="34" charset="-120"/>
                <a:ea typeface="微軟正黑體" panose="020B0604030504040204" pitchFamily="34" charset="-120"/>
              </a:rPr>
              <a:t>。</a:t>
            </a:r>
            <a:endParaRPr kumimoji="0" lang="zh-TW" altLang="en-US" sz="2500" b="1">
              <a:solidFill>
                <a:srgbClr val="008000"/>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zh-TW" altLang="en-US" sz="2500" b="1">
                <a:solidFill>
                  <a:srgbClr val="0000FF"/>
                </a:solidFill>
                <a:latin typeface="微軟正黑體" panose="020B0604030504040204" pitchFamily="34" charset="-120"/>
                <a:ea typeface="微軟正黑體" panose="020B0604030504040204" pitchFamily="34" charset="-120"/>
              </a:rPr>
              <a:t>二</a:t>
            </a:r>
            <a:r>
              <a:rPr kumimoji="0" lang="zh-TW" altLang="en-US" sz="2500" b="1" smtClean="0">
                <a:solidFill>
                  <a:srgbClr val="0000FF"/>
                </a:solidFill>
                <a:latin typeface="微軟正黑體" panose="020B0604030504040204" pitchFamily="34" charset="-120"/>
                <a:ea typeface="微軟正黑體" panose="020B0604030504040204" pitchFamily="34" charset="-120"/>
              </a:rPr>
              <a:t>、乙</a:t>
            </a:r>
            <a:r>
              <a:rPr kumimoji="0" lang="zh-TW" altLang="en-US" sz="2500" b="1">
                <a:solidFill>
                  <a:srgbClr val="0000FF"/>
                </a:solidFill>
                <a:latin typeface="微軟正黑體" panose="020B0604030504040204" pitchFamily="34" charset="-120"/>
                <a:ea typeface="微軟正黑體" panose="020B0604030504040204" pitchFamily="34" charset="-120"/>
              </a:rPr>
              <a:t>方依前款辦理之保險，其內容如下</a:t>
            </a:r>
            <a:r>
              <a:rPr kumimoji="0" lang="en-US" altLang="zh-TW" sz="2500" b="1">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由甲方視保險性質擇定或調整後於招標時載明</a:t>
            </a:r>
            <a:r>
              <a:rPr kumimoji="0" lang="en-US" altLang="zh-TW" sz="2500" b="1">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a:t>
            </a:r>
            <a:endParaRPr kumimoji="0" lang="zh-TW" altLang="en-US" sz="2500" b="1">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一</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承保範圍：</a:t>
            </a:r>
            <a:r>
              <a:rPr kumimoji="0" lang="en-US" altLang="zh-TW" sz="25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招標</a:t>
            </a:r>
            <a:r>
              <a:rPr kumimoji="0" lang="zh-TW" altLang="en-US" sz="2500" b="1">
                <a:solidFill>
                  <a:srgbClr val="0000FF"/>
                </a:solidFill>
                <a:latin typeface="微軟正黑體" panose="020B0604030504040204" pitchFamily="34" charset="-120"/>
                <a:ea typeface="微軟正黑體" panose="020B0604030504040204" pitchFamily="34" charset="-120"/>
              </a:rPr>
              <a:t>時載明，包括得為保險人之不保</a:t>
            </a:r>
            <a:r>
              <a:rPr kumimoji="0" lang="zh-TW" altLang="en-US" sz="2500" b="1" smtClean="0">
                <a:solidFill>
                  <a:srgbClr val="0000FF"/>
                </a:solidFill>
                <a:latin typeface="微軟正黑體" panose="020B0604030504040204" pitchFamily="34" charset="-120"/>
                <a:ea typeface="微軟正黑體" panose="020B0604030504040204" pitchFamily="34" charset="-120"/>
              </a:rPr>
              <a:t>事項</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a:t>
            </a:r>
            <a:endParaRPr kumimoji="0" lang="en-US" altLang="zh-TW" sz="2500" b="1" smtClean="0">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二</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u="sng" smtClean="0">
                <a:solidFill>
                  <a:srgbClr val="C00000"/>
                </a:solidFill>
                <a:latin typeface="微軟正黑體" panose="020B0604030504040204" pitchFamily="34" charset="-120"/>
                <a:ea typeface="微軟正黑體" panose="020B0604030504040204" pitchFamily="34" charset="-120"/>
              </a:rPr>
              <a:t>保險</a:t>
            </a:r>
            <a:r>
              <a:rPr kumimoji="0" lang="zh-TW" altLang="en-US" sz="2500" b="1" u="sng">
                <a:solidFill>
                  <a:srgbClr val="C00000"/>
                </a:solidFill>
                <a:latin typeface="微軟正黑體" panose="020B0604030504040204" pitchFamily="34" charset="-120"/>
                <a:ea typeface="微軟正黑體" panose="020B0604030504040204" pitchFamily="34" charset="-120"/>
              </a:rPr>
              <a:t>標的：履約標的</a:t>
            </a:r>
            <a:r>
              <a:rPr kumimoji="0" lang="zh-TW" altLang="en-US" sz="2500" b="1">
                <a:solidFill>
                  <a:srgbClr val="0000FF"/>
                </a:solidFill>
                <a:latin typeface="微軟正黑體" panose="020B0604030504040204" pitchFamily="34" charset="-120"/>
                <a:ea typeface="微軟正黑體" panose="020B0604030504040204" pitchFamily="34" charset="-120"/>
              </a:rPr>
              <a:t>。</a:t>
            </a:r>
          </a:p>
          <a:p>
            <a:pPr marL="633413" lvl="1" indent="-563563" algn="just" eaLnBrk="1" hangingPunct="1">
              <a:spcBef>
                <a:spcPts val="0"/>
              </a:spcBef>
              <a:buClr>
                <a:srgbClr val="006600"/>
              </a:buClr>
              <a:buSzPct val="75000"/>
              <a:defRPr/>
            </a:pP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三</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u="sng" smtClean="0">
                <a:solidFill>
                  <a:srgbClr val="C00000"/>
                </a:solidFill>
                <a:latin typeface="微軟正黑體" panose="020B0604030504040204" pitchFamily="34" charset="-120"/>
                <a:ea typeface="微軟正黑體" panose="020B0604030504040204" pitchFamily="34" charset="-120"/>
              </a:rPr>
              <a:t>被保險人</a:t>
            </a:r>
            <a:r>
              <a:rPr kumimoji="0" lang="zh-TW" altLang="en-US" sz="2500" b="1" u="sng">
                <a:solidFill>
                  <a:srgbClr val="C00000"/>
                </a:solidFill>
                <a:latin typeface="微軟正黑體" panose="020B0604030504040204" pitchFamily="34" charset="-120"/>
                <a:ea typeface="微軟正黑體" panose="020B0604030504040204" pitchFamily="34" charset="-120"/>
              </a:rPr>
              <a:t>：以乙方為被保險人</a:t>
            </a:r>
            <a:r>
              <a:rPr kumimoji="0" lang="zh-TW" altLang="en-US" sz="2500" b="1" smtClean="0">
                <a:solidFill>
                  <a:srgbClr val="0000FF"/>
                </a:solidFill>
                <a:latin typeface="微軟正黑體" panose="020B0604030504040204" pitchFamily="34" charset="-120"/>
                <a:ea typeface="微軟正黑體" panose="020B0604030504040204" pitchFamily="34" charset="-120"/>
              </a:rPr>
              <a:t>。</a:t>
            </a:r>
            <a:endParaRPr kumimoji="0" lang="en-US" altLang="zh-TW" sz="2500" b="1" smtClean="0">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smtClean="0">
                <a:solidFill>
                  <a:srgbClr val="0000FF"/>
                </a:solidFill>
                <a:latin typeface="微軟正黑體" panose="020B0604030504040204" pitchFamily="34" charset="-120"/>
                <a:ea typeface="微軟正黑體" panose="020B0604030504040204" pitchFamily="34" charset="-120"/>
              </a:rPr>
              <a:t>四</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u="sng" smtClean="0">
                <a:solidFill>
                  <a:srgbClr val="C00000"/>
                </a:solidFill>
                <a:latin typeface="微軟正黑體" panose="020B0604030504040204" pitchFamily="34" charset="-120"/>
                <a:ea typeface="微軟正黑體" panose="020B0604030504040204" pitchFamily="34" charset="-120"/>
              </a:rPr>
              <a:t>保險</a:t>
            </a:r>
            <a:r>
              <a:rPr kumimoji="0" lang="zh-TW" altLang="en-US" sz="2500" b="1" u="sng">
                <a:solidFill>
                  <a:srgbClr val="C00000"/>
                </a:solidFill>
                <a:latin typeface="微軟正黑體" panose="020B0604030504040204" pitchFamily="34" charset="-120"/>
                <a:ea typeface="微軟正黑體" panose="020B0604030504040204" pitchFamily="34" charset="-120"/>
              </a:rPr>
              <a:t>金額：契約價金總額</a:t>
            </a:r>
            <a:r>
              <a:rPr kumimoji="0" lang="zh-TW" altLang="en-US" sz="2500" b="1" smtClean="0">
                <a:solidFill>
                  <a:srgbClr val="0000FF"/>
                </a:solidFill>
                <a:latin typeface="微軟正黑體" panose="020B0604030504040204" pitchFamily="34" charset="-120"/>
                <a:ea typeface="微軟正黑體" panose="020B0604030504040204" pitchFamily="34" charset="-120"/>
              </a:rPr>
              <a:t>。</a:t>
            </a:r>
            <a:endParaRPr kumimoji="0" lang="en-US" altLang="zh-TW" sz="2500" b="1" smtClean="0">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r>
              <a:rPr kumimoji="0" lang="en-US" altLang="zh-TW" sz="2500" b="1">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五</a:t>
            </a:r>
            <a:r>
              <a:rPr kumimoji="0" lang="en-US" altLang="zh-TW" sz="2500" b="1">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每一事故之自負額上限：</a:t>
            </a:r>
            <a:r>
              <a:rPr kumimoji="0" lang="en-US" altLang="zh-TW" sz="2500" b="1" smtClean="0">
                <a:solidFill>
                  <a:srgbClr val="0000FF"/>
                </a:solidFill>
                <a:latin typeface="微軟正黑體" panose="020B0604030504040204" pitchFamily="34" charset="-120"/>
                <a:ea typeface="微軟正黑體" panose="020B0604030504040204" pitchFamily="34" charset="-120"/>
              </a:rPr>
              <a:t>(</a:t>
            </a:r>
            <a:r>
              <a:rPr kumimoji="0" lang="zh-TW" altLang="en-US" sz="2500" b="1">
                <a:solidFill>
                  <a:srgbClr val="0000FF"/>
                </a:solidFill>
                <a:latin typeface="微軟正黑體" panose="020B0604030504040204" pitchFamily="34" charset="-120"/>
                <a:ea typeface="微軟正黑體" panose="020B0604030504040204" pitchFamily="34" charset="-120"/>
              </a:rPr>
              <a:t>由甲方於招標時載明</a:t>
            </a:r>
            <a:r>
              <a:rPr kumimoji="0" lang="en-US" altLang="zh-TW" sz="2500" b="1">
                <a:solidFill>
                  <a:srgbClr val="0000FF"/>
                </a:solidFill>
                <a:latin typeface="微軟正黑體" panose="020B0604030504040204" pitchFamily="34" charset="-120"/>
                <a:ea typeface="微軟正黑體" panose="020B0604030504040204" pitchFamily="34" charset="-120"/>
              </a:rPr>
              <a:t>)</a:t>
            </a:r>
            <a:endParaRPr kumimoji="0" lang="zh-TW" altLang="en-US" sz="2500" b="1">
              <a:solidFill>
                <a:srgbClr val="0000FF"/>
              </a:solidFill>
              <a:latin typeface="微軟正黑體" panose="020B0604030504040204" pitchFamily="34" charset="-120"/>
              <a:ea typeface="微軟正黑體" panose="020B0604030504040204" pitchFamily="34" charset="-120"/>
            </a:endParaRPr>
          </a:p>
          <a:p>
            <a:pPr marL="633413" lvl="1" indent="-563563" algn="just" eaLnBrk="1" hangingPunct="1">
              <a:spcBef>
                <a:spcPts val="0"/>
              </a:spcBef>
              <a:buClr>
                <a:srgbClr val="006600"/>
              </a:buClr>
              <a:buSzPct val="75000"/>
              <a:defRPr/>
            </a:pPr>
            <a:endParaRPr kumimoji="0" lang="zh-TW" altLang="en-US" sz="2500" b="1">
              <a:solidFill>
                <a:srgbClr val="0000FF"/>
              </a:solidFill>
              <a:latin typeface="微軟正黑體" panose="020B0604030504040204" pitchFamily="34" charset="-120"/>
              <a:ea typeface="微軟正黑體" panose="020B0604030504040204" pitchFamily="34" charset="-120"/>
            </a:endParaRPr>
          </a:p>
        </p:txBody>
      </p:sp>
      <p:sp>
        <p:nvSpPr>
          <p:cNvPr id="2" name="矩形 1"/>
          <p:cNvSpPr/>
          <p:nvPr/>
        </p:nvSpPr>
        <p:spPr>
          <a:xfrm>
            <a:off x="4355976" y="6021288"/>
            <a:ext cx="3240360" cy="45571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507570337"/>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4CD21FA6-DFE2-4676-8FF6-4B1404185C27}"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233</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2" name="雲朵形圖說文字 1">
            <a:extLst>
              <a:ext uri="{FF2B5EF4-FFF2-40B4-BE49-F238E27FC236}"/>
            </a:extLst>
          </p:cNvPr>
          <p:cNvSpPr/>
          <p:nvPr/>
        </p:nvSpPr>
        <p:spPr>
          <a:xfrm>
            <a:off x="251520" y="1268761"/>
            <a:ext cx="8640960" cy="5452714"/>
          </a:xfrm>
          <a:prstGeom prst="cloudCallout">
            <a:avLst>
              <a:gd name="adj1" fmla="val 37043"/>
              <a:gd name="adj2" fmla="val -50260"/>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541338" indent="-541338" algn="just" eaLnBrk="1" hangingPunct="1">
              <a:defRPr/>
            </a:pPr>
            <a:r>
              <a:rPr lang="en-US" altLang="zh-TW" sz="2800" b="1" dirty="0">
                <a:solidFill>
                  <a:srgbClr val="0000FF"/>
                </a:solidFill>
                <a:latin typeface="微軟正黑體" panose="020B0604030504040204" pitchFamily="34" charset="-120"/>
                <a:cs typeface="Times New Roman" panose="02020603050405020304" pitchFamily="18" charset="0"/>
              </a:rPr>
              <a:t>(1)</a:t>
            </a:r>
            <a:r>
              <a:rPr lang="zh-TW" altLang="en-US" sz="2800" b="1" dirty="0">
                <a:solidFill>
                  <a:srgbClr val="0000FF"/>
                </a:solidFill>
                <a:latin typeface="微軟正黑體" panose="020B0604030504040204" pitchFamily="34" charset="-120"/>
                <a:cs typeface="Times New Roman" panose="02020603050405020304" pitchFamily="18" charset="0"/>
              </a:rPr>
              <a:t>工程採購之</a:t>
            </a:r>
            <a:r>
              <a:rPr lang="zh-TW" altLang="en-US" sz="2800" b="1" u="sng" dirty="0">
                <a:solidFill>
                  <a:srgbClr val="C00000"/>
                </a:solidFill>
                <a:latin typeface="微軟正黑體" panose="020B0604030504040204" pitchFamily="34" charset="-120"/>
                <a:cs typeface="Times New Roman" panose="02020603050405020304" pitchFamily="18" charset="0"/>
              </a:rPr>
              <a:t>營造綜合保險</a:t>
            </a:r>
            <a:r>
              <a:rPr lang="zh-TW" altLang="en-US" sz="2800" b="1" dirty="0">
                <a:solidFill>
                  <a:srgbClr val="0000FF"/>
                </a:solidFill>
                <a:latin typeface="微軟正黑體" panose="020B0604030504040204" pitchFamily="34" charset="-120"/>
                <a:cs typeface="Times New Roman" panose="02020603050405020304" pitchFamily="18" charset="0"/>
              </a:rPr>
              <a:t>費係由</a:t>
            </a:r>
            <a:r>
              <a:rPr lang="zh-TW" altLang="en-US" sz="2800" b="1" u="sng" dirty="0">
                <a:solidFill>
                  <a:srgbClr val="0000FF"/>
                </a:solidFill>
                <a:latin typeface="微軟正黑體" panose="020B0604030504040204" pitchFamily="34" charset="-120"/>
                <a:cs typeface="Times New Roman" panose="02020603050405020304" pitchFamily="18" charset="0"/>
              </a:rPr>
              <a:t>機關給付</a:t>
            </a:r>
            <a:r>
              <a:rPr lang="en-US" altLang="zh-TW" sz="2800" b="1" dirty="0">
                <a:solidFill>
                  <a:srgbClr val="0000FF"/>
                </a:solidFill>
                <a:latin typeface="微軟正黑體" panose="020B0604030504040204" pitchFamily="34" charset="-120"/>
                <a:cs typeface="Times New Roman" panose="02020603050405020304" pitchFamily="18" charset="0"/>
              </a:rPr>
              <a:t>(</a:t>
            </a:r>
            <a:r>
              <a:rPr lang="zh-TW" altLang="en-US" sz="2800" b="1" dirty="0">
                <a:solidFill>
                  <a:srgbClr val="0000FF"/>
                </a:solidFill>
                <a:latin typeface="微軟正黑體" panose="020B0604030504040204" pitchFamily="34" charset="-120"/>
                <a:cs typeface="Times New Roman" panose="02020603050405020304" pitchFamily="18" charset="0"/>
              </a:rPr>
              <a:t>契約價金中列有保險費用</a:t>
            </a:r>
            <a:r>
              <a:rPr lang="en-US" altLang="zh-TW" sz="2800" b="1" dirty="0">
                <a:solidFill>
                  <a:srgbClr val="0000FF"/>
                </a:solidFill>
                <a:latin typeface="微軟正黑體" panose="020B0604030504040204" pitchFamily="34" charset="-120"/>
                <a:cs typeface="Times New Roman" panose="02020603050405020304" pitchFamily="18" charset="0"/>
              </a:rPr>
              <a:t>)</a:t>
            </a:r>
            <a:r>
              <a:rPr lang="zh-TW" altLang="en-US" sz="2800" b="1" dirty="0">
                <a:solidFill>
                  <a:srgbClr val="0000FF"/>
                </a:solidFill>
                <a:latin typeface="微軟正黑體" panose="020B0604030504040204" pitchFamily="34" charset="-120"/>
                <a:cs typeface="Times New Roman" panose="02020603050405020304" pitchFamily="18" charset="0"/>
              </a:rPr>
              <a:t>，</a:t>
            </a:r>
            <a:r>
              <a:rPr lang="zh-TW" altLang="en-US" sz="2800" b="1" u="sng" dirty="0">
                <a:solidFill>
                  <a:srgbClr val="0000FF"/>
                </a:solidFill>
                <a:latin typeface="微軟正黑體" panose="020B0604030504040204" pitchFamily="34" charset="-120"/>
                <a:cs typeface="Times New Roman" panose="02020603050405020304" pitchFamily="18" charset="0"/>
              </a:rPr>
              <a:t>廠商投保</a:t>
            </a:r>
            <a:r>
              <a:rPr lang="zh-TW" altLang="en-US" sz="2800" b="1" dirty="0">
                <a:solidFill>
                  <a:srgbClr val="0000FF"/>
                </a:solidFill>
                <a:latin typeface="微軟正黑體" panose="020B0604030504040204" pitchFamily="34" charset="-120"/>
                <a:cs typeface="Times New Roman" panose="02020603050405020304" pitchFamily="18" charset="0"/>
              </a:rPr>
              <a:t>。</a:t>
            </a:r>
            <a:endParaRPr lang="en-US" altLang="zh-TW" sz="2800" b="1" dirty="0">
              <a:solidFill>
                <a:srgbClr val="0000FF"/>
              </a:solidFill>
              <a:latin typeface="微軟正黑體" panose="020B0604030504040204" pitchFamily="34" charset="-120"/>
              <a:cs typeface="Times New Roman" panose="02020603050405020304" pitchFamily="18" charset="0"/>
            </a:endParaRPr>
          </a:p>
          <a:p>
            <a:pPr marL="541338" indent="-541338" algn="just" eaLnBrk="1" hangingPunct="1">
              <a:defRPr/>
            </a:pPr>
            <a:r>
              <a:rPr lang="en-US" altLang="zh-TW" sz="2800" b="1" dirty="0">
                <a:solidFill>
                  <a:srgbClr val="0000FF"/>
                </a:solidFill>
                <a:latin typeface="微軟正黑體" panose="020B0604030504040204" pitchFamily="34" charset="-120"/>
                <a:cs typeface="Times New Roman" panose="02020603050405020304" pitchFamily="18" charset="0"/>
              </a:rPr>
              <a:t>(2</a:t>
            </a:r>
            <a:r>
              <a:rPr lang="en-US" altLang="zh-TW" sz="2800" b="1">
                <a:solidFill>
                  <a:srgbClr val="0000FF"/>
                </a:solidFill>
                <a:latin typeface="微軟正黑體" panose="020B0604030504040204" pitchFamily="34" charset="-120"/>
                <a:cs typeface="Times New Roman" panose="02020603050405020304" pitchFamily="18" charset="0"/>
              </a:rPr>
              <a:t>)</a:t>
            </a:r>
            <a:r>
              <a:rPr lang="zh-TW" altLang="en-US" sz="2800" b="1" smtClean="0">
                <a:solidFill>
                  <a:srgbClr val="0000FF"/>
                </a:solidFill>
                <a:latin typeface="微軟正黑體" panose="020B0604030504040204" pitchFamily="34" charset="-120"/>
                <a:cs typeface="Times New Roman" panose="02020603050405020304" pitchFamily="18" charset="0"/>
              </a:rPr>
              <a:t>委託專業或技術</a:t>
            </a:r>
            <a:r>
              <a:rPr lang="zh-TW" altLang="en-US" sz="2800" b="1" dirty="0">
                <a:solidFill>
                  <a:srgbClr val="0000FF"/>
                </a:solidFill>
                <a:latin typeface="微軟正黑體" panose="020B0604030504040204" pitchFamily="34" charset="-120"/>
                <a:cs typeface="Times New Roman" panose="02020603050405020304" pitchFamily="18" charset="0"/>
              </a:rPr>
              <a:t>服務之</a:t>
            </a:r>
            <a:r>
              <a:rPr lang="zh-TW" altLang="en-US" sz="2800" b="1" u="sng" dirty="0">
                <a:solidFill>
                  <a:srgbClr val="C00000"/>
                </a:solidFill>
                <a:latin typeface="微軟正黑體" panose="020B0604030504040204" pitchFamily="34" charset="-120"/>
                <a:cs typeface="Times New Roman" panose="02020603050405020304" pitchFamily="18" charset="0"/>
              </a:rPr>
              <a:t>專業責任險</a:t>
            </a:r>
            <a:r>
              <a:rPr lang="zh-TW" altLang="en-US" sz="2800" b="1" dirty="0">
                <a:solidFill>
                  <a:srgbClr val="0000FF"/>
                </a:solidFill>
                <a:latin typeface="微軟正黑體" panose="020B0604030504040204" pitchFamily="34" charset="-120"/>
                <a:cs typeface="Times New Roman" panose="02020603050405020304" pitchFamily="18" charset="0"/>
              </a:rPr>
              <a:t>，得標廠商決標後應依規定投保，</a:t>
            </a:r>
            <a:r>
              <a:rPr lang="zh-TW" altLang="en-US" sz="2800" b="1" u="sng" dirty="0">
                <a:solidFill>
                  <a:srgbClr val="0000FF"/>
                </a:solidFill>
                <a:latin typeface="微軟正黑體" panose="020B0604030504040204" pitchFamily="34" charset="-120"/>
                <a:cs typeface="Times New Roman" panose="02020603050405020304" pitchFamily="18" charset="0"/>
              </a:rPr>
              <a:t>保險費已</a:t>
            </a:r>
            <a:r>
              <a:rPr lang="zh-TW" altLang="en-US" sz="2800" b="1" u="sng">
                <a:solidFill>
                  <a:srgbClr val="0000FF"/>
                </a:solidFill>
                <a:latin typeface="微軟正黑體" panose="020B0604030504040204" pitchFamily="34" charset="-120"/>
                <a:cs typeface="Times New Roman" panose="02020603050405020304" pitchFamily="18" charset="0"/>
              </a:rPr>
              <a:t>包含</a:t>
            </a:r>
            <a:r>
              <a:rPr lang="zh-TW" altLang="en-US" sz="2800" b="1" u="sng" smtClean="0">
                <a:solidFill>
                  <a:srgbClr val="0000FF"/>
                </a:solidFill>
                <a:latin typeface="微軟正黑體" panose="020B0604030504040204" pitchFamily="34" charset="-120"/>
                <a:cs typeface="Times New Roman" panose="02020603050405020304" pitchFamily="18" charset="0"/>
              </a:rPr>
              <a:t>於服務</a:t>
            </a:r>
            <a:r>
              <a:rPr lang="zh-TW" altLang="en-US" sz="2800" b="1" u="sng">
                <a:solidFill>
                  <a:srgbClr val="0000FF"/>
                </a:solidFill>
                <a:latin typeface="微軟正黑體" panose="020B0604030504040204" pitchFamily="34" charset="-120"/>
                <a:cs typeface="Times New Roman" panose="02020603050405020304" pitchFamily="18" charset="0"/>
              </a:rPr>
              <a:t>費用</a:t>
            </a:r>
            <a:r>
              <a:rPr lang="zh-TW" altLang="en-US" sz="2800" b="1" smtClean="0">
                <a:solidFill>
                  <a:srgbClr val="0000FF"/>
                </a:solidFill>
                <a:latin typeface="微軟正黑體" panose="020B0604030504040204" pitchFamily="34" charset="-120"/>
                <a:cs typeface="Times New Roman" panose="02020603050405020304" pitchFamily="18" charset="0"/>
              </a:rPr>
              <a:t>，未另</a:t>
            </a:r>
            <a:r>
              <a:rPr lang="zh-TW" altLang="en-US" sz="2800" b="1">
                <a:solidFill>
                  <a:srgbClr val="0000FF"/>
                </a:solidFill>
                <a:latin typeface="微軟正黑體" panose="020B0604030504040204" pitchFamily="34" charset="-120"/>
                <a:cs typeface="Times New Roman" panose="02020603050405020304" pitchFamily="18" charset="0"/>
              </a:rPr>
              <a:t>給付</a:t>
            </a:r>
            <a:r>
              <a:rPr lang="zh-TW" altLang="en-US" sz="2800" b="1" smtClean="0">
                <a:solidFill>
                  <a:srgbClr val="0000FF"/>
                </a:solidFill>
                <a:latin typeface="微軟正黑體" panose="020B0604030504040204" pitchFamily="34" charset="-120"/>
                <a:cs typeface="Times New Roman" panose="02020603050405020304" pitchFamily="18" charset="0"/>
              </a:rPr>
              <a:t>。</a:t>
            </a:r>
            <a:endParaRPr lang="en-US" altLang="zh-TW" sz="2800" b="1" smtClean="0">
              <a:solidFill>
                <a:srgbClr val="0000FF"/>
              </a:solidFill>
              <a:latin typeface="微軟正黑體" panose="020B0604030504040204" pitchFamily="34" charset="-120"/>
              <a:cs typeface="Times New Roman" panose="02020603050405020304" pitchFamily="18" charset="0"/>
            </a:endParaRPr>
          </a:p>
          <a:p>
            <a:pPr marL="541338" indent="-541338" algn="just" eaLnBrk="1" hangingPunct="1">
              <a:defRPr/>
            </a:pPr>
            <a:r>
              <a:rPr lang="en-US" altLang="zh-TW" sz="2800" b="1" smtClean="0">
                <a:solidFill>
                  <a:srgbClr val="0000FF"/>
                </a:solidFill>
                <a:latin typeface="微軟正黑體" panose="020B0604030504040204" pitchFamily="34" charset="-120"/>
                <a:cs typeface="Times New Roman" panose="02020603050405020304" pitchFamily="18" charset="0"/>
              </a:rPr>
              <a:t>(3)</a:t>
            </a:r>
            <a:r>
              <a:rPr lang="zh-TW" altLang="en-US" sz="2800" b="1" smtClean="0">
                <a:solidFill>
                  <a:srgbClr val="0000FF"/>
                </a:solidFill>
                <a:latin typeface="微軟正黑體" panose="020B0604030504040204" pitchFamily="34" charset="-120"/>
                <a:cs typeface="Times New Roman" panose="02020603050405020304" pitchFamily="18" charset="0"/>
              </a:rPr>
              <a:t>其他財物、勞務採購契約規定保險，契約價金</a:t>
            </a:r>
            <a:r>
              <a:rPr lang="zh-TW" altLang="en-US" sz="2800" b="1">
                <a:solidFill>
                  <a:srgbClr val="0000FF"/>
                </a:solidFill>
                <a:latin typeface="微軟正黑體" panose="020B0604030504040204" pitchFamily="34" charset="-120"/>
                <a:cs typeface="Times New Roman" panose="02020603050405020304" pitchFamily="18" charset="0"/>
              </a:rPr>
              <a:t>是否</a:t>
            </a:r>
            <a:r>
              <a:rPr lang="zh-TW" altLang="en-US" sz="2800" b="1" smtClean="0">
                <a:solidFill>
                  <a:srgbClr val="0000FF"/>
                </a:solidFill>
                <a:latin typeface="微軟正黑體" panose="020B0604030504040204" pitchFamily="34" charset="-120"/>
                <a:cs typeface="Times New Roman" panose="02020603050405020304" pitchFamily="18" charset="0"/>
              </a:rPr>
              <a:t>已包含保險費</a:t>
            </a:r>
            <a:r>
              <a:rPr lang="en-US" altLang="zh-TW" sz="2800" b="1" smtClean="0">
                <a:solidFill>
                  <a:srgbClr val="0000FF"/>
                </a:solidFill>
                <a:latin typeface="微軟正黑體" panose="020B0604030504040204" pitchFamily="34" charset="-120"/>
                <a:cs typeface="Times New Roman" panose="02020603050405020304" pitchFamily="18" charset="0"/>
              </a:rPr>
              <a:t>?</a:t>
            </a:r>
            <a:endParaRPr lang="zh-TW" altLang="en-US" sz="2800" b="1" dirty="0">
              <a:solidFill>
                <a:srgbClr val="0000FF"/>
              </a:solidFill>
              <a:latin typeface="微軟正黑體" panose="020B0604030504040204" pitchFamily="34" charset="-120"/>
              <a:cs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251520" y="116632"/>
            <a:ext cx="8088312" cy="1044575"/>
          </a:xfrm>
          <a:prstGeom prst="rect">
            <a:avLst/>
          </a:prstGeom>
          <a:noFill/>
          <a:ln w="9525">
            <a:noFill/>
            <a:miter lim="800000"/>
            <a:headEnd/>
            <a:tailEnd/>
          </a:ln>
          <a:effectLst/>
        </p:spPr>
        <p:txBody>
          <a:bodyPr/>
          <a:lstStyle/>
          <a:p>
            <a:pPr marL="0" lvl="1" algn="just" eaLnBrk="1" hangingPunct="1">
              <a:lnSpc>
                <a:spcPts val="3200"/>
              </a:lnSpc>
              <a:spcBef>
                <a:spcPts val="0"/>
              </a:spcBef>
              <a:buClr>
                <a:srgbClr val="006600"/>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工程</a:t>
            </a:r>
            <a:r>
              <a:rPr lang="zh-TW" altLang="en-US" sz="2800" b="1" dirty="0">
                <a:solidFill>
                  <a:srgbClr val="000099"/>
                </a:solidFill>
                <a:latin typeface="微軟正黑體" panose="020B0604030504040204" pitchFamily="34" charset="-120"/>
                <a:ea typeface="微軟正黑體" panose="020B0604030504040204" pitchFamily="34" charset="-120"/>
              </a:rPr>
              <a:t>採購之營造</a:t>
            </a:r>
            <a:r>
              <a:rPr lang="zh-TW" altLang="en-US" sz="2800" b="1">
                <a:solidFill>
                  <a:srgbClr val="000099"/>
                </a:solidFill>
                <a:latin typeface="微軟正黑體" panose="020B0604030504040204" pitchFamily="34" charset="-120"/>
                <a:ea typeface="微軟正黑體" panose="020B0604030504040204" pitchFamily="34" charset="-120"/>
              </a:rPr>
              <a:t>綜合</a:t>
            </a:r>
            <a:r>
              <a:rPr lang="zh-TW" altLang="en-US" sz="2800" b="1" smtClean="0">
                <a:solidFill>
                  <a:srgbClr val="000099"/>
                </a:solidFill>
                <a:latin typeface="微軟正黑體" panose="020B0604030504040204" pitchFamily="34" charset="-120"/>
                <a:ea typeface="微軟正黑體" panose="020B0604030504040204" pitchFamily="34" charset="-120"/>
              </a:rPr>
              <a:t>保險與其他採購契約保險意涵為何</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smtClean="0">
                <a:solidFill>
                  <a:srgbClr val="000099"/>
                </a:solidFill>
                <a:latin typeface="微軟正黑體" panose="020B0604030504040204" pitchFamily="34" charset="-120"/>
                <a:ea typeface="微軟正黑體" panose="020B0604030504040204" pitchFamily="34" charset="-120"/>
              </a:rPr>
              <a:t>其</a:t>
            </a:r>
            <a:r>
              <a:rPr lang="zh-TW" altLang="en-US" sz="2800" b="1" dirty="0">
                <a:solidFill>
                  <a:srgbClr val="000099"/>
                </a:solidFill>
                <a:latin typeface="微軟正黑體" panose="020B0604030504040204" pitchFamily="34" charset="-120"/>
                <a:ea typeface="微軟正黑體" panose="020B0604030504040204" pitchFamily="34" charset="-120"/>
              </a:rPr>
              <a:t>契約價金給付情形，有何差異？</a:t>
            </a:r>
          </a:p>
        </p:txBody>
      </p:sp>
    </p:spTree>
    <p:extLst>
      <p:ext uri="{BB962C8B-B14F-4D97-AF65-F5344CB8AC3E}">
        <p14:creationId xmlns:p14="http://schemas.microsoft.com/office/powerpoint/2010/main" val="3079811893"/>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00EFDF8A-9017-4F37-B3D9-AA27582393B2}" type="slidenum">
              <a:rPr kumimoji="0" lang="en-US" altLang="zh-TW" sz="1600" b="1" smtClean="0">
                <a:solidFill>
                  <a:srgbClr val="AD1F1F"/>
                </a:solidFill>
                <a:effectLst>
                  <a:outerShdw blurRad="38100" dist="38100" dir="2700000" algn="tl">
                    <a:srgbClr val="C0C0C0"/>
                  </a:outerShdw>
                </a:effectLst>
              </a:rPr>
              <a:pPr algn="r" eaLnBrk="1" hangingPunct="1">
                <a:defRPr/>
              </a:pPr>
              <a:t>234</a:t>
            </a:fld>
            <a:endParaRPr kumimoji="0" lang="en-US" altLang="zh-TW" sz="1600" b="1" smtClean="0">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323850" y="344488"/>
            <a:ext cx="83518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a:solidFill>
                  <a:srgbClr val="006600"/>
                </a:solidFill>
                <a:latin typeface="微軟正黑體" panose="020B0604030504040204" pitchFamily="34" charset="-120"/>
                <a:ea typeface="微軟正黑體" panose="020B0604030504040204" pitchFamily="34" charset="-120"/>
              </a:rPr>
              <a:t>統包工程廠商應投保之保險</a:t>
            </a:r>
            <a:endParaRPr lang="en-US" altLang="zh-TW" sz="3200" b="1" dirty="0">
              <a:solidFill>
                <a:srgbClr val="006600"/>
              </a:solidFill>
              <a:latin typeface="微軟正黑體" panose="020B0604030504040204" pitchFamily="34" charset="-120"/>
              <a:ea typeface="微軟正黑體" panose="020B0604030504040204" pitchFamily="34" charset="-120"/>
            </a:endParaRPr>
          </a:p>
        </p:txBody>
      </p:sp>
      <p:sp>
        <p:nvSpPr>
          <p:cNvPr id="181252" name="Rectangle 3"/>
          <p:cNvSpPr txBox="1">
            <a:spLocks noChangeArrowheads="1"/>
          </p:cNvSpPr>
          <p:nvPr/>
        </p:nvSpPr>
        <p:spPr bwMode="auto">
          <a:xfrm>
            <a:off x="2051497" y="1281150"/>
            <a:ext cx="4896544"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SzPct val="70000"/>
              <a:buFont typeface="Wingdings 2" panose="05020102010507070707" pitchFamily="18" charset="2"/>
              <a:buChar char=""/>
              <a:tabLst>
                <a:tab pos="5375275" algn="l"/>
              </a:tabLst>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tabLst>
                <a:tab pos="5375275" algn="l"/>
              </a:tabLst>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tabLst>
                <a:tab pos="5375275" algn="l"/>
              </a:tabLst>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tabLst>
                <a:tab pos="5375275" algn="l"/>
              </a:tabLst>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tabLst>
                <a:tab pos="5375275" algn="l"/>
              </a:tabLst>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tabLst>
                <a:tab pos="5375275" algn="l"/>
              </a:tabLst>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tabLst>
                <a:tab pos="5375275" algn="l"/>
              </a:tabLst>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tabLst>
                <a:tab pos="5375275" algn="l"/>
              </a:tabLst>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tabLst>
                <a:tab pos="5375275" algn="l"/>
              </a:tabLst>
              <a:defRPr>
                <a:solidFill>
                  <a:schemeClr val="tx2"/>
                </a:solidFill>
                <a:latin typeface="Franklin Gothic Book" panose="020B0503020102020204" pitchFamily="34" charset="0"/>
              </a:defRPr>
            </a:lvl9pPr>
          </a:lstStyle>
          <a:p>
            <a:pPr eaLnBrk="1" hangingPunct="1">
              <a:spcBef>
                <a:spcPts val="1200"/>
              </a:spcBef>
              <a:buClr>
                <a:srgbClr val="C00000"/>
              </a:buClr>
              <a:buSzPct val="85000"/>
              <a:buFont typeface="Wingdings" panose="05000000000000000000" pitchFamily="2" charset="2"/>
              <a:buChar char="u"/>
            </a:pPr>
            <a:r>
              <a:rPr kumimoji="0" lang="zh-TW" altLang="en-US" b="1" smtClean="0">
                <a:solidFill>
                  <a:srgbClr val="000099"/>
                </a:solidFill>
                <a:latin typeface="微軟正黑體" panose="020B0604030504040204" pitchFamily="34" charset="-120"/>
                <a:ea typeface="微軟正黑體" panose="020B0604030504040204" pitchFamily="34" charset="-120"/>
              </a:rPr>
              <a:t>統包工程 </a:t>
            </a:r>
            <a:r>
              <a:rPr kumimoji="0" lang="en-US" altLang="zh-TW" b="1">
                <a:solidFill>
                  <a:srgbClr val="4E3B30"/>
                </a:solidFill>
                <a:latin typeface="微軟正黑體" panose="020B0604030504040204" pitchFamily="34" charset="-120"/>
                <a:ea typeface="微軟正黑體" panose="020B0604030504040204" pitchFamily="34" charset="-120"/>
              </a:rPr>
              <a:t>— </a:t>
            </a:r>
            <a:r>
              <a:rPr kumimoji="0" lang="zh-TW" altLang="en-US" b="1" smtClean="0">
                <a:solidFill>
                  <a:srgbClr val="0000FF"/>
                </a:solidFill>
                <a:latin typeface="微軟正黑體" panose="020B0604030504040204" pitchFamily="34" charset="-120"/>
                <a:ea typeface="微軟正黑體" panose="020B0604030504040204" pitchFamily="34" charset="-120"/>
              </a:rPr>
              <a:t>設計與施工</a:t>
            </a:r>
            <a:endParaRPr kumimoji="0" lang="en-US" altLang="zh-TW" b="1">
              <a:solidFill>
                <a:srgbClr val="990000"/>
              </a:solidFill>
              <a:latin typeface="微軟正黑體" panose="020B0604030504040204" pitchFamily="34" charset="-120"/>
              <a:ea typeface="微軟正黑體" panose="020B0604030504040204" pitchFamily="34" charset="-120"/>
            </a:endParaRPr>
          </a:p>
        </p:txBody>
      </p:sp>
      <p:sp>
        <p:nvSpPr>
          <p:cNvPr id="11" name="雲朵形圖說文字 10">
            <a:extLst>
              <a:ext uri="{FF2B5EF4-FFF2-40B4-BE49-F238E27FC236}"/>
            </a:extLst>
          </p:cNvPr>
          <p:cNvSpPr/>
          <p:nvPr/>
        </p:nvSpPr>
        <p:spPr>
          <a:xfrm>
            <a:off x="1079612" y="2505236"/>
            <a:ext cx="7452828" cy="4236132"/>
          </a:xfrm>
          <a:prstGeom prst="cloudCallout">
            <a:avLst>
              <a:gd name="adj1" fmla="val 16407"/>
              <a:gd name="adj2" fmla="val -58719"/>
            </a:avLst>
          </a:prstGeom>
          <a:solidFill>
            <a:srgbClr val="FFFFFF"/>
          </a:solidFill>
          <a:ln w="25400" cap="flat" cmpd="sng" algn="ctr">
            <a:solidFill>
              <a:srgbClr val="F0A22E">
                <a:shade val="50000"/>
              </a:srgbClr>
            </a:solidFill>
            <a:prstDash val="solid"/>
          </a:ln>
          <a:effectLst/>
        </p:spPr>
        <p:txBody>
          <a:bodyPr anchor="ctr"/>
          <a:lstStyle/>
          <a:p>
            <a:pPr marL="1792288" indent="-1792288" algn="just" eaLnBrk="1" fontAlgn="auto" hangingPunct="1">
              <a:spcBef>
                <a:spcPts val="0"/>
              </a:spcBef>
              <a:spcAft>
                <a:spcPts val="0"/>
              </a:spcAft>
              <a:defRPr/>
            </a:pPr>
            <a:r>
              <a:rPr kumimoji="0" lang="zh-TW" altLang="en-US" sz="3600" b="1" ker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保險期間</a:t>
            </a:r>
            <a:endParaRPr kumimoji="0" lang="en-US" altLang="zh-TW" sz="3600" b="1" ker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01688" indent="-801688" algn="just" eaLnBrk="1" fontAlgn="auto" hangingPunct="1">
              <a:spcBef>
                <a:spcPts val="0"/>
              </a:spcBef>
              <a:spcAft>
                <a:spcPts val="0"/>
              </a:spcAft>
              <a:defRPr/>
            </a:pPr>
            <a:r>
              <a:rPr kumimoji="0" lang="zh-TW" altLang="en-US"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專業責任險：契約生效日起至履約期限屆滿之日至少加計</a:t>
            </a:r>
            <a:r>
              <a:rPr kumimoji="0" lang="en-US" altLang="zh-TW"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3</a:t>
            </a:r>
            <a:r>
              <a:rPr kumimoji="0" lang="zh-TW" altLang="en-US"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個月。</a:t>
            </a:r>
            <a:endParaRPr kumimoji="0" lang="en-US" altLang="zh-TW" sz="2800" b="1" kern="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01688" indent="-801688" algn="just" eaLnBrk="1" fontAlgn="auto" hangingPunct="1">
              <a:spcBef>
                <a:spcPts val="0"/>
              </a:spcBef>
              <a:spcAft>
                <a:spcPts val="0"/>
              </a:spcAft>
              <a:defRPr/>
            </a:pPr>
            <a:r>
              <a:rPr kumimoji="0" lang="zh-TW" altLang="en-US"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營造綜合保險：開工日起至履約期限屆滿之日至少加計</a:t>
            </a:r>
            <a:r>
              <a:rPr kumimoji="0" lang="en-US" altLang="zh-TW"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3</a:t>
            </a:r>
            <a:r>
              <a:rPr kumimoji="0" lang="zh-TW" altLang="en-US" sz="2800" b="1" ker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個月。</a:t>
            </a:r>
            <a:endParaRPr kumimoji="0" lang="zh-TW" altLang="en-US" sz="2800" b="1" kern="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569402765"/>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235</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2.5 </a:t>
            </a:r>
            <a:r>
              <a:rPr lang="zh-TW" altLang="en-US" sz="2800" b="1" smtClean="0">
                <a:solidFill>
                  <a:srgbClr val="100278"/>
                </a:solidFill>
                <a:latin typeface="微軟正黑體" panose="020B0604030504040204" pitchFamily="34" charset="-120"/>
              </a:rPr>
              <a:t>估驗爭議</a:t>
            </a:r>
            <a:endParaRPr lang="zh-TW" altLang="en-US" sz="2800" b="1" dirty="0">
              <a:solidFill>
                <a:srgbClr val="C00000"/>
              </a:solidFill>
              <a:latin typeface="微軟正黑體" panose="020B0604030504040204" pitchFamily="34" charset="-120"/>
            </a:endParaRPr>
          </a:p>
        </p:txBody>
      </p:sp>
      <p:sp>
        <p:nvSpPr>
          <p:cNvPr id="7" name="雲朵形圖說文字 6"/>
          <p:cNvSpPr/>
          <p:nvPr/>
        </p:nvSpPr>
        <p:spPr>
          <a:xfrm>
            <a:off x="229747" y="1052736"/>
            <a:ext cx="8086669" cy="4032448"/>
          </a:xfrm>
          <a:prstGeom prst="cloudCallout">
            <a:avLst>
              <a:gd name="adj1" fmla="val -27098"/>
              <a:gd name="adj2" fmla="val 51787"/>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C00000"/>
              </a:buClr>
              <a:buFont typeface="Wingdings" panose="05000000000000000000" pitchFamily="2" charset="2"/>
              <a:buChar char="n"/>
            </a:pPr>
            <a:r>
              <a:rPr lang="zh-TW" altLang="en-US" sz="3200" b="1" smtClean="0">
                <a:solidFill>
                  <a:srgbClr val="0000FF"/>
                </a:solidFill>
                <a:latin typeface="微軟正黑體" panose="020B0604030504040204" pitchFamily="34" charset="-120"/>
              </a:rPr>
              <a:t>○○巨額工程採購，合約規定按半個月估驗計價乙次，實際履約進度持續</a:t>
            </a:r>
            <a:r>
              <a:rPr lang="en-US" altLang="zh-TW" sz="3200" b="1" smtClean="0">
                <a:solidFill>
                  <a:srgbClr val="0000FF"/>
                </a:solidFill>
                <a:latin typeface="微軟正黑體" panose="020B0604030504040204" pitchFamily="34" charset="-120"/>
              </a:rPr>
              <a:t>3</a:t>
            </a:r>
            <a:r>
              <a:rPr lang="zh-TW" altLang="en-US" sz="3200" b="1" smtClean="0">
                <a:solidFill>
                  <a:srgbClr val="0000FF"/>
                </a:solidFill>
                <a:latin typeface="微軟正黑體" panose="020B0604030504040204" pitchFamily="34" charset="-120"/>
              </a:rPr>
              <a:t>個月落後均達</a:t>
            </a:r>
            <a:r>
              <a:rPr lang="en-US" altLang="zh-TW" sz="3200" b="1" smtClean="0">
                <a:solidFill>
                  <a:srgbClr val="0000FF"/>
                </a:solidFill>
                <a:latin typeface="微軟正黑體" panose="020B0604030504040204" pitchFamily="34" charset="-120"/>
              </a:rPr>
              <a:t>10%</a:t>
            </a:r>
            <a:r>
              <a:rPr lang="zh-TW" altLang="en-US" sz="3200" b="1" smtClean="0">
                <a:solidFill>
                  <a:srgbClr val="0000FF"/>
                </a:solidFill>
                <a:latin typeface="微軟正黑體" panose="020B0604030504040204" pitchFamily="34" charset="-120"/>
              </a:rPr>
              <a:t>以上，經機關限期改善未果，機關爰停止辦理</a:t>
            </a:r>
            <a:r>
              <a:rPr lang="zh-TW" altLang="en-US" sz="3200" b="1">
                <a:solidFill>
                  <a:srgbClr val="0000FF"/>
                </a:solidFill>
                <a:latin typeface="微軟正黑體" panose="020B0604030504040204" pitchFamily="34" charset="-120"/>
              </a:rPr>
              <a:t>估驗</a:t>
            </a:r>
            <a:r>
              <a:rPr lang="zh-TW" altLang="en-US" sz="3200" b="1" smtClean="0">
                <a:solidFill>
                  <a:srgbClr val="0000FF"/>
                </a:solidFill>
                <a:latin typeface="微軟正黑體" panose="020B0604030504040204" pitchFamily="34" charset="-120"/>
              </a:rPr>
              <a:t>計價？</a:t>
            </a:r>
            <a:endParaRPr lang="en-US" altLang="zh-TW" sz="3200" b="1" smtClean="0">
              <a:solidFill>
                <a:srgbClr val="0000FF"/>
              </a:solidFill>
              <a:latin typeface="微軟正黑體" panose="020B0604030504040204" pitchFamily="34" charset="-120"/>
            </a:endParaRPr>
          </a:p>
        </p:txBody>
      </p:sp>
      <p:sp>
        <p:nvSpPr>
          <p:cNvPr id="2" name="文字方塊 1"/>
          <p:cNvSpPr txBox="1"/>
          <p:nvPr/>
        </p:nvSpPr>
        <p:spPr>
          <a:xfrm>
            <a:off x="702873" y="5319426"/>
            <a:ext cx="4134465" cy="523220"/>
          </a:xfrm>
          <a:prstGeom prst="rect">
            <a:avLst/>
          </a:prstGeom>
          <a:solidFill>
            <a:schemeClr val="bg2">
              <a:lumMod val="75000"/>
            </a:schemeClr>
          </a:solidFill>
        </p:spPr>
        <p:txBody>
          <a:bodyPr wrap="none" rtlCol="0">
            <a:spAutoFit/>
          </a:bodyPr>
          <a:lstStyle/>
          <a:p>
            <a:r>
              <a:rPr lang="zh-TW" altLang="en-US" sz="2800" b="1" smtClean="0">
                <a:solidFill>
                  <a:srgbClr val="006600"/>
                </a:solidFill>
                <a:latin typeface="微軟正黑體" panose="020B0604030504040204" pitchFamily="34" charset="-120"/>
                <a:ea typeface="微軟正黑體" panose="020B0604030504040204" pitchFamily="34" charset="-120"/>
              </a:rPr>
              <a:t>機關處置方式是否妥適？</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70608941"/>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0D89F63-5A7C-44DB-AC0C-0B779B341861}" type="slidenum">
              <a:rPr lang="en-US" altLang="zh-TW" sz="1400" smtClean="0">
                <a:solidFill>
                  <a:srgbClr val="AD1F1F"/>
                </a:solidFill>
                <a:latin typeface="Times New Roman" panose="02020603050405020304" pitchFamily="18" charset="0"/>
              </a:rPr>
              <a:pPr>
                <a:spcBef>
                  <a:spcPct val="0"/>
                </a:spcBef>
                <a:buClrTx/>
                <a:buSzTx/>
                <a:buFontTx/>
                <a:buNone/>
                <a:defRPr/>
              </a:pPr>
              <a:t>236</a:t>
            </a:fld>
            <a:endParaRPr lang="en-US" altLang="zh-TW" sz="1400" smtClean="0">
              <a:solidFill>
                <a:srgbClr val="AD1F1F"/>
              </a:solidFill>
              <a:latin typeface="Times New Roman" panose="02020603050405020304" pitchFamily="18" charset="0"/>
            </a:endParaRPr>
          </a:p>
        </p:txBody>
      </p:sp>
      <p:sp>
        <p:nvSpPr>
          <p:cNvPr id="4" name="Rectangle 2">
            <a:extLst/>
          </p:cNvPr>
          <p:cNvSpPr txBox="1">
            <a:spLocks noChangeArrowheads="1"/>
          </p:cNvSpPr>
          <p:nvPr/>
        </p:nvSpPr>
        <p:spPr bwMode="auto">
          <a:xfrm>
            <a:off x="468313" y="188640"/>
            <a:ext cx="5111799"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600" u="sng" smtClean="0">
                <a:solidFill>
                  <a:srgbClr val="C00000"/>
                </a:solidFill>
                <a:latin typeface="微軟正黑體" panose="020B0604030504040204" pitchFamily="34" charset="-120"/>
                <a:cs typeface="Times New Roman" panose="02020603050405020304" pitchFamily="18" charset="0"/>
              </a:rPr>
              <a:t>工程</a:t>
            </a:r>
            <a:r>
              <a:rPr lang="zh-TW" altLang="en-US" sz="2600" smtClean="0">
                <a:solidFill>
                  <a:srgbClr val="003399"/>
                </a:solidFill>
                <a:latin typeface="微軟正黑體" panose="020B0604030504040204" pitchFamily="34" charset="-120"/>
                <a:cs typeface="Times New Roman" panose="02020603050405020304" pitchFamily="18" charset="0"/>
              </a:rPr>
              <a:t>採購契約第</a:t>
            </a:r>
            <a:r>
              <a:rPr lang="en-US" altLang="zh-TW" sz="2600" smtClean="0">
                <a:solidFill>
                  <a:srgbClr val="003399"/>
                </a:solidFill>
                <a:latin typeface="微軟正黑體" panose="020B0604030504040204" pitchFamily="34" charset="-120"/>
                <a:cs typeface="Times New Roman" panose="02020603050405020304" pitchFamily="18" charset="0"/>
              </a:rPr>
              <a:t>5</a:t>
            </a:r>
            <a:r>
              <a:rPr lang="zh-TW" altLang="en-US" sz="2600" smtClean="0">
                <a:solidFill>
                  <a:srgbClr val="003399"/>
                </a:solidFill>
                <a:latin typeface="微軟正黑體" panose="020B0604030504040204" pitchFamily="34" charset="-120"/>
                <a:cs typeface="Times New Roman" panose="02020603050405020304" pitchFamily="18" charset="0"/>
              </a:rPr>
              <a:t>條第</a:t>
            </a:r>
            <a:r>
              <a:rPr lang="en-US" altLang="zh-TW" sz="2600" smtClean="0">
                <a:solidFill>
                  <a:srgbClr val="003399"/>
                </a:solidFill>
                <a:latin typeface="微軟正黑體" panose="020B0604030504040204" pitchFamily="34" charset="-120"/>
                <a:cs typeface="Times New Roman" panose="02020603050405020304" pitchFamily="18" charset="0"/>
              </a:rPr>
              <a:t>1</a:t>
            </a:r>
            <a:r>
              <a:rPr lang="zh-TW" altLang="en-US" sz="2600" smtClean="0">
                <a:solidFill>
                  <a:srgbClr val="003399"/>
                </a:solidFill>
                <a:latin typeface="微軟正黑體" panose="020B0604030504040204" pitchFamily="34" charset="-120"/>
                <a:cs typeface="Times New Roman" panose="02020603050405020304" pitchFamily="18" charset="0"/>
              </a:rPr>
              <a:t>款第</a:t>
            </a:r>
            <a:r>
              <a:rPr lang="en-US" altLang="zh-TW" sz="2600" smtClean="0">
                <a:solidFill>
                  <a:srgbClr val="003399"/>
                </a:solidFill>
                <a:latin typeface="微軟正黑體" panose="020B0604030504040204" pitchFamily="34" charset="-120"/>
                <a:cs typeface="Times New Roman" panose="02020603050405020304" pitchFamily="18" charset="0"/>
              </a:rPr>
              <a:t>5</a:t>
            </a:r>
            <a:r>
              <a:rPr lang="zh-TW" altLang="en-US" sz="2600" smtClean="0">
                <a:solidFill>
                  <a:srgbClr val="003399"/>
                </a:solidFill>
                <a:latin typeface="微軟正黑體" panose="020B0604030504040204" pitchFamily="34" charset="-120"/>
                <a:cs typeface="Times New Roman" panose="02020603050405020304" pitchFamily="18" charset="0"/>
              </a:rPr>
              <a:t>目</a:t>
            </a:r>
            <a:endParaRPr lang="en-US" altLang="zh-TW" sz="26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98438" y="620688"/>
            <a:ext cx="8621712" cy="5881067"/>
          </a:xfrm>
          <a:prstGeom prst="rect">
            <a:avLst/>
          </a:prstGeom>
          <a:noFill/>
          <a:ln w="9525">
            <a:noFill/>
            <a:miter lim="800000"/>
            <a:headEnd/>
            <a:tailEnd/>
          </a:ln>
          <a:effectLst/>
        </p:spPr>
        <p:txBody>
          <a:bodyPr/>
          <a:lstStyle/>
          <a:p>
            <a:pPr marL="358775" lvl="1" indent="-288925"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5.</a:t>
            </a:r>
            <a:r>
              <a:rPr kumimoji="0" lang="zh-TW" altLang="en-US" sz="2600" b="1">
                <a:solidFill>
                  <a:srgbClr val="0000FF"/>
                </a:solidFill>
                <a:latin typeface="微軟正黑體" panose="020B0604030504040204" pitchFamily="34" charset="-120"/>
                <a:ea typeface="微軟正黑體" panose="020B0604030504040204" pitchFamily="34" charset="-120"/>
              </a:rPr>
              <a:t>廠商履約有下列情形之一者，</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機關得暫停給付估驗計價款至情形消滅為止</a:t>
            </a:r>
            <a:r>
              <a:rPr kumimoji="0" lang="zh-TW" altLang="en-US" sz="2600" b="1">
                <a:solidFill>
                  <a:srgbClr val="0000FF"/>
                </a:solidFill>
                <a:latin typeface="微軟正黑體" panose="020B0604030504040204" pitchFamily="34" charset="-120"/>
                <a:ea typeface="微軟正黑體" panose="020B0604030504040204" pitchFamily="34" charset="-120"/>
              </a:rPr>
              <a:t>：</a:t>
            </a:r>
          </a:p>
          <a:p>
            <a:pPr marL="450850" lvl="1" indent="-381000"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(1)</a:t>
            </a:r>
            <a:r>
              <a:rPr kumimoji="0" lang="zh-TW" altLang="en-US" sz="2600" b="1">
                <a:solidFill>
                  <a:srgbClr val="0000FF"/>
                </a:solidFill>
                <a:latin typeface="微軟正黑體" panose="020B0604030504040204" pitchFamily="34" charset="-120"/>
                <a:ea typeface="微軟正黑體" panose="020B0604030504040204" pitchFamily="34" charset="-120"/>
              </a:rPr>
              <a:t>履約實際進度因可歸責於廠商之事由，落後預定進度</a:t>
            </a:r>
            <a:r>
              <a:rPr kumimoji="0" lang="zh-TW" altLang="en-US" sz="2600" b="1" smtClean="0">
                <a:solidFill>
                  <a:srgbClr val="0000FF"/>
                </a:solidFill>
                <a:latin typeface="微軟正黑體" panose="020B0604030504040204" pitchFamily="34" charset="-120"/>
                <a:ea typeface="微軟正黑體" panose="020B0604030504040204" pitchFamily="34" charset="-120"/>
              </a:rPr>
              <a:t>達</a:t>
            </a:r>
            <a:r>
              <a:rPr kumimoji="0" lang="en-US" altLang="zh-TW" sz="2600" b="1" smtClean="0">
                <a:solidFill>
                  <a:srgbClr val="0000FF"/>
                </a:solidFill>
                <a:latin typeface="微軟正黑體" panose="020B0604030504040204" pitchFamily="34" charset="-120"/>
                <a:ea typeface="微軟正黑體" panose="020B0604030504040204" pitchFamily="34" charset="-120"/>
              </a:rPr>
              <a:t>__%</a:t>
            </a:r>
            <a:r>
              <a:rPr kumimoji="0" lang="zh-TW" altLang="en-US" sz="2600" b="1" smtClean="0">
                <a:solidFill>
                  <a:srgbClr val="0000FF"/>
                </a:solidFill>
                <a:latin typeface="微軟正黑體" panose="020B0604030504040204" pitchFamily="34" charset="-120"/>
                <a:ea typeface="微軟正黑體" panose="020B0604030504040204" pitchFamily="34" charset="-120"/>
              </a:rPr>
              <a:t>（招標</a:t>
            </a:r>
            <a:r>
              <a:rPr kumimoji="0" lang="zh-TW" altLang="en-US" sz="2600" b="1">
                <a:solidFill>
                  <a:srgbClr val="0000FF"/>
                </a:solidFill>
                <a:latin typeface="微軟正黑體" panose="020B0604030504040204" pitchFamily="34" charset="-120"/>
                <a:ea typeface="微軟正黑體" panose="020B0604030504040204" pitchFamily="34" charset="-120"/>
              </a:rPr>
              <a:t>時載明；未載明者，</a:t>
            </a:r>
            <a:r>
              <a:rPr kumimoji="0"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巨額之工程為</a:t>
            </a:r>
            <a:r>
              <a:rPr kumimoji="0" lang="en-US" altLang="zh-TW"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10%</a:t>
            </a:r>
            <a:r>
              <a:rPr kumimoji="0" lang="zh-TW" altLang="en-US" sz="2600" b="1">
                <a:solidFill>
                  <a:srgbClr val="0000FF"/>
                </a:solidFill>
                <a:latin typeface="微軟正黑體" panose="020B0604030504040204" pitchFamily="34" charset="-120"/>
                <a:ea typeface="微軟正黑體" panose="020B0604030504040204" pitchFamily="34" charset="-120"/>
              </a:rPr>
              <a:t>，未達巨額之工程為</a:t>
            </a:r>
            <a:r>
              <a:rPr kumimoji="0" lang="en-US" altLang="zh-TW" sz="2600" b="1">
                <a:solidFill>
                  <a:srgbClr val="0000FF"/>
                </a:solidFill>
                <a:latin typeface="微軟正黑體" panose="020B0604030504040204" pitchFamily="34" charset="-120"/>
                <a:ea typeface="微軟正黑體" panose="020B0604030504040204" pitchFamily="34" charset="-120"/>
              </a:rPr>
              <a:t>20%</a:t>
            </a:r>
            <a:r>
              <a:rPr kumimoji="0" lang="zh-TW" altLang="en-US" sz="2600" b="1">
                <a:solidFill>
                  <a:srgbClr val="0000FF"/>
                </a:solidFill>
                <a:latin typeface="微軟正黑體" panose="020B0604030504040204" pitchFamily="34" charset="-120"/>
                <a:ea typeface="微軟正黑體" panose="020B0604030504040204" pitchFamily="34" charset="-120"/>
              </a:rPr>
              <a:t>）以上，且經機關通知限期改善未積極改善者。但廠商如提報趕工計畫經機關核可並據以實施後，其進度落後情形經機關認定已有改善者，機關得恢復核發估驗計價款；如因廠商實施趕工計畫，造成機關管理費用等之增加，該費用由廠商負擔。</a:t>
            </a:r>
          </a:p>
          <a:p>
            <a:pPr marL="633413" lvl="1" indent="-563563"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(2)</a:t>
            </a:r>
            <a:r>
              <a:rPr kumimoji="0" lang="zh-TW" altLang="en-US" sz="2600" b="1">
                <a:solidFill>
                  <a:srgbClr val="0000FF"/>
                </a:solidFill>
                <a:latin typeface="微軟正黑體" panose="020B0604030504040204" pitchFamily="34" charset="-120"/>
                <a:ea typeface="微軟正黑體" panose="020B0604030504040204" pitchFamily="34" charset="-120"/>
              </a:rPr>
              <a:t>履約有瑕疵經書面通知改正而逾期未改正者。</a:t>
            </a:r>
          </a:p>
          <a:p>
            <a:pPr marL="633413" lvl="1" indent="-563563"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(3)</a:t>
            </a:r>
            <a:r>
              <a:rPr kumimoji="0" lang="zh-TW" altLang="en-US" sz="2600" b="1">
                <a:solidFill>
                  <a:srgbClr val="0000FF"/>
                </a:solidFill>
                <a:latin typeface="微軟正黑體" panose="020B0604030504040204" pitchFamily="34" charset="-120"/>
                <a:ea typeface="微軟正黑體" panose="020B0604030504040204" pitchFamily="34" charset="-120"/>
              </a:rPr>
              <a:t>未履行契約應辦事項，經通知仍延不履行者。</a:t>
            </a:r>
          </a:p>
          <a:p>
            <a:pPr marL="633413" lvl="1" indent="-563563"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(4)</a:t>
            </a:r>
            <a:r>
              <a:rPr kumimoji="0" lang="zh-TW" altLang="en-US" sz="2600" b="1">
                <a:solidFill>
                  <a:srgbClr val="0000FF"/>
                </a:solidFill>
                <a:latin typeface="微軟正黑體" panose="020B0604030504040204" pitchFamily="34" charset="-120"/>
                <a:ea typeface="微軟正黑體" panose="020B0604030504040204" pitchFamily="34" charset="-120"/>
              </a:rPr>
              <a:t>廠商履約人員不適任，經通知更換仍延不辦理者。</a:t>
            </a:r>
          </a:p>
          <a:p>
            <a:pPr marL="531813" lvl="1" indent="-461963"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(5)</a:t>
            </a:r>
            <a:r>
              <a:rPr kumimoji="0" lang="zh-TW" altLang="en-US" sz="2600" b="1">
                <a:solidFill>
                  <a:srgbClr val="0000FF"/>
                </a:solidFill>
                <a:latin typeface="微軟正黑體" panose="020B0604030504040204" pitchFamily="34" charset="-120"/>
                <a:ea typeface="微軟正黑體" panose="020B0604030504040204" pitchFamily="34" charset="-120"/>
              </a:rPr>
              <a:t>廠商有施工品質不良或其他違反公共工程施工品質管理作業要點之情事者。</a:t>
            </a:r>
          </a:p>
          <a:p>
            <a:pPr marL="633413" lvl="1" indent="-563563" algn="just" eaLnBrk="1" hangingPunct="1">
              <a:spcBef>
                <a:spcPts val="0"/>
              </a:spcBef>
              <a:buClr>
                <a:srgbClr val="006600"/>
              </a:buClr>
              <a:buSzPct val="75000"/>
              <a:defRPr/>
            </a:pPr>
            <a:r>
              <a:rPr kumimoji="0" lang="en-US" altLang="zh-TW" sz="2600" b="1">
                <a:solidFill>
                  <a:srgbClr val="0000FF"/>
                </a:solidFill>
                <a:latin typeface="微軟正黑體" panose="020B0604030504040204" pitchFamily="34" charset="-120"/>
                <a:ea typeface="微軟正黑體" panose="020B0604030504040204" pitchFamily="34" charset="-120"/>
              </a:rPr>
              <a:t>(6)</a:t>
            </a:r>
            <a:r>
              <a:rPr kumimoji="0" lang="zh-TW" altLang="en-US" sz="2600" b="1">
                <a:solidFill>
                  <a:srgbClr val="0000FF"/>
                </a:solidFill>
                <a:latin typeface="微軟正黑體" panose="020B0604030504040204" pitchFamily="34" charset="-120"/>
                <a:ea typeface="微軟正黑體" panose="020B0604030504040204" pitchFamily="34" charset="-120"/>
              </a:rPr>
              <a:t>其他違反法令或違約情形。</a:t>
            </a:r>
          </a:p>
          <a:p>
            <a:pPr marL="358775" lvl="1" indent="-288925" algn="just" eaLnBrk="1" hangingPunct="1">
              <a:spcBef>
                <a:spcPts val="0"/>
              </a:spcBef>
              <a:buClr>
                <a:srgbClr val="006600"/>
              </a:buClr>
              <a:buSzPct val="75000"/>
              <a:defRPr/>
            </a:pPr>
            <a:endParaRPr kumimoji="0" lang="zh-TW" altLang="en-US" sz="26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67108888"/>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237</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323528" y="260648"/>
            <a:ext cx="5292588" cy="7920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000" b="1">
                <a:solidFill>
                  <a:srgbClr val="006600"/>
                </a:solidFill>
                <a:latin typeface="微軟正黑體" panose="020B0604030504040204" pitchFamily="34" charset="-120"/>
              </a:rPr>
              <a:t>公共工程估驗付款作業</a:t>
            </a:r>
            <a:r>
              <a:rPr lang="zh-TW" altLang="en-US" sz="3000" b="1" smtClean="0">
                <a:solidFill>
                  <a:srgbClr val="006600"/>
                </a:solidFill>
                <a:latin typeface="微軟正黑體" panose="020B0604030504040204" pitchFamily="34" charset="-120"/>
              </a:rPr>
              <a:t>程序</a:t>
            </a:r>
            <a:endParaRPr lang="zh-TW" altLang="en-US" sz="3000" b="1" dirty="0">
              <a:solidFill>
                <a:srgbClr val="006600"/>
              </a:solidFill>
              <a:latin typeface="微軟正黑體" panose="020B0604030504040204" pitchFamily="34" charset="-120"/>
            </a:endParaRPr>
          </a:p>
        </p:txBody>
      </p:sp>
      <p:sp>
        <p:nvSpPr>
          <p:cNvPr id="4" name="Rectangle 3"/>
          <p:cNvSpPr>
            <a:spLocks noChangeArrowheads="1"/>
          </p:cNvSpPr>
          <p:nvPr/>
        </p:nvSpPr>
        <p:spPr bwMode="auto">
          <a:xfrm>
            <a:off x="71313" y="1161491"/>
            <a:ext cx="8893175" cy="460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algn="just" eaLnBrk="1" hangingPunct="1">
              <a:buClr>
                <a:srgbClr val="C00000"/>
              </a:buClr>
              <a:buFont typeface="Wingdings" panose="05000000000000000000" pitchFamily="2" charset="2"/>
              <a:buChar char="n"/>
              <a:defRPr/>
            </a:pPr>
            <a:r>
              <a:rPr lang="zh-TW" altLang="en-US" b="1" smtClean="0">
                <a:solidFill>
                  <a:srgbClr val="100278"/>
                </a:solidFill>
                <a:latin typeface="微軟正黑體" panose="020B0604030504040204" pitchFamily="34" charset="-120"/>
                <a:ea typeface="微軟正黑體" panose="020B0604030504040204" pitchFamily="34" charset="-120"/>
              </a:rPr>
              <a:t>工程採購契約範本第</a:t>
            </a:r>
            <a:r>
              <a:rPr lang="en-US" altLang="zh-TW" b="1" smtClean="0">
                <a:solidFill>
                  <a:srgbClr val="100278"/>
                </a:solidFill>
                <a:latin typeface="微軟正黑體" panose="020B0604030504040204" pitchFamily="34" charset="-120"/>
                <a:ea typeface="微軟正黑體" panose="020B0604030504040204" pitchFamily="34" charset="-120"/>
              </a:rPr>
              <a:t>5</a:t>
            </a:r>
            <a:r>
              <a:rPr lang="zh-TW" altLang="en-US" b="1" smtClean="0">
                <a:solidFill>
                  <a:srgbClr val="100278"/>
                </a:solidFill>
                <a:latin typeface="微軟正黑體" panose="020B0604030504040204" pitchFamily="34" charset="-120"/>
                <a:ea typeface="微軟正黑體" panose="020B0604030504040204" pitchFamily="34" charset="-120"/>
              </a:rPr>
              <a:t>條第</a:t>
            </a:r>
            <a:r>
              <a:rPr lang="en-US" altLang="zh-TW" b="1" smtClean="0">
                <a:solidFill>
                  <a:srgbClr val="100278"/>
                </a:solidFill>
                <a:latin typeface="微軟正黑體" panose="020B0604030504040204" pitchFamily="34" charset="-120"/>
                <a:ea typeface="微軟正黑體" panose="020B0604030504040204" pitchFamily="34" charset="-120"/>
              </a:rPr>
              <a:t>1</a:t>
            </a:r>
            <a:r>
              <a:rPr lang="zh-TW" altLang="en-US" b="1" smtClean="0">
                <a:solidFill>
                  <a:srgbClr val="100278"/>
                </a:solidFill>
                <a:latin typeface="微軟正黑體" panose="020B0604030504040204" pitchFamily="34" charset="-120"/>
                <a:ea typeface="微軟正黑體" panose="020B0604030504040204" pitchFamily="34" charset="-120"/>
              </a:rPr>
              <a:t>款第</a:t>
            </a:r>
            <a:r>
              <a:rPr lang="en-US" altLang="zh-TW" b="1" smtClean="0">
                <a:solidFill>
                  <a:srgbClr val="100278"/>
                </a:solidFill>
                <a:latin typeface="微軟正黑體" panose="020B0604030504040204" pitchFamily="34" charset="-120"/>
                <a:ea typeface="微軟正黑體" panose="020B0604030504040204" pitchFamily="34" charset="-120"/>
              </a:rPr>
              <a:t>2</a:t>
            </a:r>
            <a:r>
              <a:rPr lang="zh-TW" altLang="en-US" b="1" smtClean="0">
                <a:solidFill>
                  <a:srgbClr val="100278"/>
                </a:solidFill>
                <a:latin typeface="微軟正黑體" panose="020B0604030504040204" pitchFamily="34" charset="-120"/>
                <a:ea typeface="微軟正黑體" panose="020B0604030504040204" pitchFamily="34" charset="-120"/>
              </a:rPr>
              <a:t>目規定</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444500" indent="-444500" algn="just" eaLnBrk="1" hangingPunct="1">
              <a:buClr>
                <a:srgbClr val="C00000"/>
              </a:buClr>
              <a:buFont typeface="Wingdings" panose="05000000000000000000" pitchFamily="2" charset="2"/>
              <a:buNone/>
              <a:defRPr/>
            </a:pP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廠商自開工日起，</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每</a:t>
            </a:r>
            <a:r>
              <a:rPr lang="zh-TW" altLang="en-US" b="1" u="sng" smtClean="0">
                <a:solidFill>
                  <a:srgbClr val="100278"/>
                </a:solidFill>
                <a:latin typeface="微軟正黑體" panose="020B0604030504040204" pitchFamily="34" charset="-120"/>
                <a:ea typeface="微軟正黑體" panose="020B0604030504040204" pitchFamily="34" charset="-120"/>
              </a:rPr>
              <a:t>  </a:t>
            </a:r>
            <a:r>
              <a:rPr lang="zh-TW" altLang="en-US" b="1" smtClean="0">
                <a:solidFill>
                  <a:srgbClr val="100278"/>
                </a:solidFill>
                <a:latin typeface="微軟正黑體" panose="020B0604030504040204" pitchFamily="34" charset="-120"/>
                <a:ea typeface="微軟正黑體" panose="020B0604030504040204" pitchFamily="34" charset="-120"/>
              </a:rPr>
              <a:t>日曆</a:t>
            </a:r>
            <a:r>
              <a:rPr lang="zh-TW" altLang="en-US" b="1">
                <a:solidFill>
                  <a:srgbClr val="100278"/>
                </a:solidFill>
                <a:latin typeface="微軟正黑體" panose="020B0604030504040204" pitchFamily="34" charset="-120"/>
                <a:ea typeface="微軟正黑體" panose="020B0604030504040204" pitchFamily="34" charset="-120"/>
              </a:rPr>
              <a:t>天或每半月或每月</a:t>
            </a:r>
            <a:r>
              <a:rPr lang="zh-TW" altLang="en-US" b="1" smtClean="0">
                <a:solidFill>
                  <a:srgbClr val="100278"/>
                </a:solidFill>
                <a:latin typeface="微軟正黑體" panose="020B0604030504040204" pitchFamily="34" charset="-120"/>
                <a:ea typeface="微軟正黑體" panose="020B0604030504040204" pitchFamily="34" charset="-120"/>
              </a:rPr>
              <a:t>（招標</a:t>
            </a:r>
            <a:r>
              <a:rPr lang="zh-TW" altLang="en-US" b="1">
                <a:solidFill>
                  <a:srgbClr val="100278"/>
                </a:solidFill>
                <a:latin typeface="微軟正黑體" panose="020B0604030504040204" pitchFamily="34" charset="-120"/>
                <a:ea typeface="微軟正黑體" panose="020B0604030504040204" pitchFamily="34" charset="-120"/>
              </a:rPr>
              <a:t>時載明；</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未載明者，為每月</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得申請估驗計價</a:t>
            </a:r>
            <a:r>
              <a:rPr lang="en-US" altLang="zh-TW" b="1">
                <a:solidFill>
                  <a:srgbClr val="100278"/>
                </a:solidFill>
                <a:latin typeface="微軟正黑體" panose="020B0604030504040204" pitchFamily="34" charset="-120"/>
                <a:ea typeface="微軟正黑體" panose="020B0604030504040204" pitchFamily="34" charset="-120"/>
              </a:rPr>
              <a:t>1</a:t>
            </a:r>
            <a:r>
              <a:rPr lang="zh-TW" altLang="en-US" b="1">
                <a:solidFill>
                  <a:srgbClr val="100278"/>
                </a:solidFill>
                <a:latin typeface="微軟正黑體" panose="020B0604030504040204" pitchFamily="34" charset="-120"/>
                <a:ea typeface="微軟正黑體" panose="020B0604030504040204" pitchFamily="34" charset="-120"/>
              </a:rPr>
              <a:t>次，</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並依</a:t>
            </a:r>
            <a:r>
              <a:rPr lang="zh-TW" altLang="en-US" b="1">
                <a:solidFill>
                  <a:srgbClr val="100278"/>
                </a:solidFill>
                <a:latin typeface="微軟正黑體" panose="020B0604030504040204" pitchFamily="34" charset="-120"/>
                <a:ea typeface="微軟正黑體" panose="020B0604030504040204" pitchFamily="34" charset="-120"/>
              </a:rPr>
              <a:t>工程會訂定之</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「公共工程估驗付款作業程序」提出必要文件</a:t>
            </a:r>
            <a:r>
              <a:rPr lang="zh-TW" altLang="en-US" b="1">
                <a:solidFill>
                  <a:srgbClr val="100278"/>
                </a:solidFill>
                <a:latin typeface="微軟正黑體" panose="020B0604030504040204" pitchFamily="34" charset="-120"/>
                <a:ea typeface="微軟正黑體" panose="020B0604030504040204" pitchFamily="34" charset="-120"/>
              </a:rPr>
              <a:t>，以供估驗</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444500" indent="-444500" algn="just" eaLnBrk="1" hangingPunct="1">
              <a:buClr>
                <a:srgbClr val="C00000"/>
              </a:buClr>
              <a:buFont typeface="Wingdings" panose="05000000000000000000" pitchFamily="2" charset="2"/>
              <a:buNone/>
              <a:defRPr/>
            </a:pPr>
            <a:r>
              <a:rPr lang="en-US" altLang="zh-TW" b="1">
                <a:solidFill>
                  <a:srgbClr val="100278"/>
                </a:solidFill>
                <a:latin typeface="微軟正黑體" panose="020B0604030504040204" pitchFamily="34" charset="-120"/>
                <a:ea typeface="微軟正黑體" panose="020B0604030504040204" pitchFamily="34" charset="-120"/>
              </a:rPr>
              <a:t>(2)</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竣工後估驗</a:t>
            </a:r>
            <a:r>
              <a:rPr lang="zh-TW" altLang="en-US" b="1">
                <a:solidFill>
                  <a:srgbClr val="100278"/>
                </a:solidFill>
                <a:latin typeface="微軟正黑體" panose="020B0604030504040204" pitchFamily="34" charset="-120"/>
                <a:ea typeface="微軟正黑體" panose="020B0604030504040204" pitchFamily="34" charset="-120"/>
              </a:rPr>
              <a:t>：</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確定竣工後</a:t>
            </a:r>
            <a:r>
              <a:rPr lang="zh-TW" altLang="en-US" b="1">
                <a:solidFill>
                  <a:srgbClr val="100278"/>
                </a:solidFill>
                <a:latin typeface="微軟正黑體" panose="020B0604030504040204" pitchFamily="34" charset="-120"/>
                <a:ea typeface="微軟正黑體" panose="020B0604030504040204" pitchFamily="34" charset="-120"/>
              </a:rPr>
              <a:t>，如有依契約所定估驗期程可辦理估驗而尚未辦理估驗之項目或數量，</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廠商得依</a:t>
            </a:r>
            <a:r>
              <a:rPr lang="zh-TW" altLang="en-US" b="1">
                <a:solidFill>
                  <a:srgbClr val="100278"/>
                </a:solidFill>
                <a:latin typeface="微軟正黑體" panose="020B0604030504040204" pitchFamily="34" charset="-120"/>
                <a:ea typeface="微軟正黑體" panose="020B0604030504040204" pitchFamily="34" charset="-120"/>
              </a:rPr>
              <a:t>工程會訂定之</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「公共工程估驗付款作業程序」</a:t>
            </a:r>
            <a:r>
              <a:rPr lang="zh-TW" altLang="en-US" b="1">
                <a:solidFill>
                  <a:srgbClr val="100278"/>
                </a:solidFill>
                <a:latin typeface="微軟正黑體" panose="020B0604030504040204" pitchFamily="34" charset="-120"/>
                <a:ea typeface="微軟正黑體" panose="020B0604030504040204" pitchFamily="34" charset="-120"/>
              </a:rPr>
              <a:t>提出必要文件，</a:t>
            </a:r>
            <a:r>
              <a:rPr lang="zh-TW" altLang="en-US" b="1" u="sng">
                <a:solidFill>
                  <a:srgbClr val="0000FF"/>
                </a:solidFill>
                <a:uFill>
                  <a:solidFill>
                    <a:srgbClr val="C00000"/>
                  </a:solidFill>
                </a:uFill>
                <a:latin typeface="微軟正黑體" panose="020B0604030504040204" pitchFamily="34" charset="-120"/>
                <a:ea typeface="微軟正黑體" panose="020B0604030504040204" pitchFamily="34" charset="-120"/>
              </a:rPr>
              <a:t>辦理末期估驗計價</a:t>
            </a:r>
            <a:r>
              <a:rPr lang="zh-TW" altLang="en-US" b="1" smtClean="0">
                <a:solidFill>
                  <a:srgbClr val="100278"/>
                </a:solidFill>
                <a:latin typeface="微軟正黑體" panose="020B0604030504040204" pitchFamily="34" charset="-120"/>
                <a:ea typeface="微軟正黑體" panose="020B0604030504040204" pitchFamily="34" charset="-120"/>
              </a:rPr>
              <a:t>。</a:t>
            </a:r>
            <a:endParaRPr lang="zh-TW" altLang="en-US" b="1" smtClean="0">
              <a:solidFill>
                <a:srgbClr val="006600"/>
              </a:solidFill>
              <a:latin typeface="微軟正黑體" panose="020B0604030504040204" pitchFamily="34" charset="-120"/>
              <a:ea typeface="微軟正黑體" panose="020B0604030504040204" pitchFamily="34" charset="-120"/>
            </a:endParaRPr>
          </a:p>
        </p:txBody>
      </p:sp>
      <p:sp>
        <p:nvSpPr>
          <p:cNvPr id="6" name="Rectangle 2"/>
          <p:cNvSpPr>
            <a:spLocks noChangeArrowheads="1"/>
          </p:cNvSpPr>
          <p:nvPr/>
        </p:nvSpPr>
        <p:spPr bwMode="auto">
          <a:xfrm>
            <a:off x="5868144" y="116632"/>
            <a:ext cx="3171022"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a:solidFill>
                  <a:srgbClr val="800000"/>
                </a:solidFill>
                <a:latin typeface="微軟正黑體" panose="020B0604030504040204" pitchFamily="34" charset="-120"/>
                <a:ea typeface="微軟正黑體" panose="020B0604030504040204" pitchFamily="34" charset="-120"/>
              </a:rPr>
              <a:t>100</a:t>
            </a:r>
            <a:r>
              <a:rPr kumimoji="0" lang="zh-TW" altLang="en-US" sz="2200" b="1">
                <a:solidFill>
                  <a:srgbClr val="800000"/>
                </a:solidFill>
                <a:latin typeface="微軟正黑體" panose="020B0604030504040204" pitchFamily="34" charset="-120"/>
                <a:ea typeface="微軟正黑體" panose="020B0604030504040204" pitchFamily="34" charset="-120"/>
              </a:rPr>
              <a:t>年</a:t>
            </a:r>
            <a:r>
              <a:rPr kumimoji="0" lang="en-US" altLang="zh-TW" sz="2200" b="1">
                <a:solidFill>
                  <a:srgbClr val="800000"/>
                </a:solidFill>
                <a:latin typeface="微軟正黑體" panose="020B0604030504040204" pitchFamily="34" charset="-120"/>
                <a:ea typeface="微軟正黑體" panose="020B0604030504040204" pitchFamily="34" charset="-120"/>
              </a:rPr>
              <a:t>03</a:t>
            </a:r>
            <a:r>
              <a:rPr kumimoji="0" lang="zh-TW" altLang="en-US" sz="2200" b="1">
                <a:solidFill>
                  <a:srgbClr val="800000"/>
                </a:solidFill>
                <a:latin typeface="微軟正黑體" panose="020B0604030504040204" pitchFamily="34" charset="-120"/>
                <a:ea typeface="微軟正黑體" panose="020B0604030504040204" pitchFamily="34" charset="-120"/>
              </a:rPr>
              <a:t>月</a:t>
            </a:r>
            <a:r>
              <a:rPr kumimoji="0" lang="en-US" altLang="zh-TW" sz="2200" b="1">
                <a:solidFill>
                  <a:srgbClr val="800000"/>
                </a:solidFill>
                <a:latin typeface="微軟正黑體" panose="020B0604030504040204" pitchFamily="34" charset="-120"/>
                <a:ea typeface="微軟正黑體" panose="020B0604030504040204" pitchFamily="34" charset="-120"/>
              </a:rPr>
              <a:t>03</a:t>
            </a:r>
            <a:r>
              <a:rPr kumimoji="0" lang="zh-TW" altLang="en-US" sz="2200" b="1">
                <a:solidFill>
                  <a:srgbClr val="800000"/>
                </a:solidFill>
                <a:latin typeface="微軟正黑體" panose="020B0604030504040204" pitchFamily="34" charset="-120"/>
                <a:ea typeface="微軟正黑體" panose="020B0604030504040204" pitchFamily="34" charset="-120"/>
              </a:rPr>
              <a:t>日工程管字第</a:t>
            </a:r>
            <a:r>
              <a:rPr kumimoji="0" lang="en-US" altLang="zh-TW" sz="2200" b="1">
                <a:solidFill>
                  <a:srgbClr val="800000"/>
                </a:solidFill>
                <a:latin typeface="微軟正黑體" panose="020B0604030504040204" pitchFamily="34" charset="-120"/>
                <a:ea typeface="微軟正黑體" panose="020B0604030504040204" pitchFamily="34" charset="-120"/>
              </a:rPr>
              <a:t>10000079260</a:t>
            </a:r>
            <a:r>
              <a:rPr kumimoji="0" lang="zh-TW" altLang="en-US" sz="2200" b="1">
                <a:solidFill>
                  <a:srgbClr val="800000"/>
                </a:solidFill>
                <a:latin typeface="微軟正黑體" panose="020B0604030504040204" pitchFamily="34" charset="-120"/>
                <a:ea typeface="微軟正黑體" panose="020B0604030504040204" pitchFamily="34" charset="-120"/>
              </a:rPr>
              <a:t>號函</a:t>
            </a:r>
          </a:p>
        </p:txBody>
      </p:sp>
    </p:spTree>
    <p:extLst>
      <p:ext uri="{BB962C8B-B14F-4D97-AF65-F5344CB8AC3E}">
        <p14:creationId xmlns:p14="http://schemas.microsoft.com/office/powerpoint/2010/main" val="2302389058"/>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238</a:t>
            </a:fld>
            <a:endParaRPr lang="en-US" altLang="zh-TW" sz="1400">
              <a:solidFill>
                <a:srgbClr val="AD1F1F"/>
              </a:solidFill>
              <a:latin typeface="Times New Roman" panose="02020603050405020304" pitchFamily="18" charset="0"/>
            </a:endParaRPr>
          </a:p>
        </p:txBody>
      </p:sp>
      <p:sp>
        <p:nvSpPr>
          <p:cNvPr id="4" name="Rectangle 3"/>
          <p:cNvSpPr>
            <a:spLocks noChangeArrowheads="1"/>
          </p:cNvSpPr>
          <p:nvPr/>
        </p:nvSpPr>
        <p:spPr bwMode="auto">
          <a:xfrm>
            <a:off x="179512" y="620688"/>
            <a:ext cx="8713663" cy="4016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marL="0" lvl="1" indent="0" algn="just" eaLnBrk="1" hangingPunct="1">
              <a:buClr>
                <a:srgbClr val="003366"/>
              </a:buClr>
              <a:buFontTx/>
              <a:buNone/>
              <a:defRPr/>
            </a:pPr>
            <a:r>
              <a:rPr lang="zh-TW" altLang="en-US" sz="2800" b="1" smtClean="0">
                <a:solidFill>
                  <a:srgbClr val="003399"/>
                </a:solidFill>
                <a:latin typeface="微軟正黑體" panose="020B0604030504040204" pitchFamily="34" charset="-120"/>
                <a:ea typeface="微軟正黑體" panose="020B0604030504040204" pitchFamily="34" charset="-120"/>
              </a:rPr>
              <a:t>一、權責分工</a:t>
            </a:r>
          </a:p>
          <a:p>
            <a:pPr marL="533400" lvl="2" indent="-533400"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一</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訂約</a:t>
            </a:r>
            <a:r>
              <a:rPr lang="zh-TW" altLang="en-US" sz="2800" b="1">
                <a:solidFill>
                  <a:prstClr val="black"/>
                </a:solidFill>
                <a:latin typeface="微軟正黑體" panose="020B0604030504040204" pitchFamily="34" charset="-120"/>
                <a:ea typeface="微軟正黑體" panose="020B0604030504040204" pitchFamily="34" charset="-120"/>
              </a:rPr>
              <a:t>廠商：依契約約定條件提出估驗計價文件。</a:t>
            </a:r>
          </a:p>
          <a:p>
            <a:pPr marL="533400" lvl="2" indent="-533400"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二</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有</a:t>
            </a:r>
            <a:r>
              <a:rPr lang="zh-TW" altLang="en-US" sz="2800" b="1">
                <a:solidFill>
                  <a:prstClr val="black"/>
                </a:solidFill>
                <a:latin typeface="微軟正黑體" panose="020B0604030504040204" pitchFamily="34" charset="-120"/>
                <a:ea typeface="微軟正黑體" panose="020B0604030504040204" pitchFamily="34" charset="-120"/>
              </a:rPr>
              <a:t>監造廠商者：審查簽認。</a:t>
            </a:r>
          </a:p>
          <a:p>
            <a:pPr marL="533400" lvl="2" indent="-533400"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三</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有</a:t>
            </a:r>
            <a:r>
              <a:rPr lang="zh-TW" altLang="en-US" sz="2800" b="1">
                <a:solidFill>
                  <a:prstClr val="black"/>
                </a:solidFill>
                <a:latin typeface="微軟正黑體" panose="020B0604030504040204" pitchFamily="34" charset="-120"/>
                <a:ea typeface="微軟正黑體" panose="020B0604030504040204" pitchFamily="34" charset="-120"/>
              </a:rPr>
              <a:t>專案管理廠商者：審查簽認。</a:t>
            </a:r>
          </a:p>
          <a:p>
            <a:pPr marL="533400" lvl="2" indent="-533400"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四</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工程</a:t>
            </a:r>
            <a:r>
              <a:rPr lang="zh-TW" altLang="en-US" sz="2800" b="1">
                <a:solidFill>
                  <a:prstClr val="black"/>
                </a:solidFill>
                <a:latin typeface="微軟正黑體" panose="020B0604030504040204" pitchFamily="34" charset="-120"/>
                <a:ea typeface="微軟正黑體" panose="020B0604030504040204" pitchFamily="34" charset="-120"/>
              </a:rPr>
              <a:t>主辦機關業務單位：審查簽認。</a:t>
            </a:r>
          </a:p>
          <a:p>
            <a:pPr marL="625475" lvl="2" indent="-625475"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五</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u="sng" smtClean="0">
                <a:solidFill>
                  <a:prstClr val="black"/>
                </a:solidFill>
                <a:uFill>
                  <a:solidFill>
                    <a:srgbClr val="C00000"/>
                  </a:solidFill>
                </a:uFill>
                <a:latin typeface="微軟正黑體" panose="020B0604030504040204" pitchFamily="34" charset="-120"/>
                <a:ea typeface="微軟正黑體" panose="020B0604030504040204" pitchFamily="34" charset="-120"/>
              </a:rPr>
              <a:t>主</a:t>
            </a:r>
            <a:r>
              <a:rPr lang="en-US" altLang="zh-TW"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a:t>
            </a:r>
            <a:r>
              <a:rPr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會</a:t>
            </a:r>
            <a:r>
              <a:rPr lang="en-US" altLang="zh-TW"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a:t>
            </a:r>
            <a:r>
              <a:rPr lang="zh-TW" altLang="en-US" sz="2800" b="1" u="sng">
                <a:solidFill>
                  <a:prstClr val="black"/>
                </a:solidFill>
                <a:uFill>
                  <a:solidFill>
                    <a:srgbClr val="C00000"/>
                  </a:solidFill>
                </a:uFill>
                <a:latin typeface="微軟正黑體" panose="020B0604030504040204" pitchFamily="34" charset="-120"/>
                <a:ea typeface="微軟正黑體" panose="020B0604030504040204" pitchFamily="34" charset="-120"/>
              </a:rPr>
              <a:t>計單位：依「內部審核處理準則」辦理</a:t>
            </a:r>
            <a:r>
              <a:rPr lang="zh-TW" altLang="en-US" sz="2800" b="1">
                <a:solidFill>
                  <a:prstClr val="black"/>
                </a:solidFill>
                <a:latin typeface="微軟正黑體" panose="020B0604030504040204" pitchFamily="34" charset="-120"/>
                <a:ea typeface="微軟正黑體" panose="020B0604030504040204" pitchFamily="34" charset="-120"/>
              </a:rPr>
              <a:t>，並俟工程主辦機關首長或其授權人員核定後，依契約撥付估驗計價款。</a:t>
            </a:r>
          </a:p>
          <a:p>
            <a:pPr marL="533400" lvl="2" indent="-533400" algn="just" eaLnBrk="1" hangingPunct="1">
              <a:spcBef>
                <a:spcPct val="0"/>
              </a:spcBef>
              <a:buClr>
                <a:srgbClr val="006600"/>
              </a:buClr>
              <a:buFont typeface="Wingdings" panose="05000000000000000000" pitchFamily="2" charset="2"/>
              <a:buNone/>
              <a:defRPr/>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六</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工程</a:t>
            </a:r>
            <a:r>
              <a:rPr lang="zh-TW" altLang="en-US" sz="2800" b="1">
                <a:solidFill>
                  <a:prstClr val="black"/>
                </a:solidFill>
                <a:latin typeface="微軟正黑體" panose="020B0604030504040204" pitchFamily="34" charset="-120"/>
                <a:ea typeface="微軟正黑體" panose="020B0604030504040204" pitchFamily="34" charset="-120"/>
              </a:rPr>
              <a:t>主辦機關首長或其授權人員：核定</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zh-TW" altLang="en-US" sz="2800" b="1" smtClean="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68702410"/>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239</a:t>
            </a:fld>
            <a:endParaRPr lang="en-US" altLang="zh-TW" sz="1400">
              <a:solidFill>
                <a:srgbClr val="AD1F1F"/>
              </a:solidFill>
              <a:latin typeface="Times New Roman" panose="02020603050405020304" pitchFamily="18" charset="0"/>
            </a:endParaRPr>
          </a:p>
        </p:txBody>
      </p:sp>
      <p:sp>
        <p:nvSpPr>
          <p:cNvPr id="4" name="Rectangle 3"/>
          <p:cNvSpPr>
            <a:spLocks noChangeArrowheads="1"/>
          </p:cNvSpPr>
          <p:nvPr/>
        </p:nvSpPr>
        <p:spPr bwMode="auto">
          <a:xfrm>
            <a:off x="178817" y="620688"/>
            <a:ext cx="8713663" cy="5717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marL="0" lvl="1" indent="0" algn="just" eaLnBrk="1" hangingPunct="1">
              <a:buClr>
                <a:srgbClr val="003366"/>
              </a:buClr>
              <a:buFontTx/>
              <a:buNone/>
              <a:defRPr/>
            </a:pPr>
            <a:r>
              <a:rPr lang="zh-TW" altLang="en-US" sz="2600" b="1">
                <a:solidFill>
                  <a:srgbClr val="003399"/>
                </a:solidFill>
                <a:latin typeface="微軟正黑體" panose="020B0604030504040204" pitchFamily="34" charset="-120"/>
                <a:ea typeface="微軟正黑體" panose="020B0604030504040204" pitchFamily="34" charset="-120"/>
              </a:rPr>
              <a:t>二、文件及流程</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一</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訂約</a:t>
            </a:r>
            <a:r>
              <a:rPr lang="zh-TW" altLang="en-US" sz="2600" b="1">
                <a:solidFill>
                  <a:prstClr val="black"/>
                </a:solidFill>
                <a:latin typeface="微軟正黑體" panose="020B0604030504040204" pitchFamily="34" charset="-120"/>
                <a:ea typeface="微軟正黑體" panose="020B0604030504040204" pitchFamily="34" charset="-120"/>
              </a:rPr>
              <a:t>廠商應依契約約定按期提出下列估驗計價文件，其有監造廠商、專案管理廠商者，先送監造廠商、專案管理廠商審查簽認</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1</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估</a:t>
            </a:r>
            <a:r>
              <a:rPr lang="zh-TW" altLang="en-US" sz="2600" b="1">
                <a:solidFill>
                  <a:srgbClr val="100278"/>
                </a:solidFill>
                <a:latin typeface="微軟正黑體" panose="020B0604030504040204" pitchFamily="34" charset="-120"/>
                <a:ea typeface="微軟正黑體" panose="020B0604030504040204" pitchFamily="34" charset="-120"/>
              </a:rPr>
              <a:t>驗請款計價單。</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2</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估</a:t>
            </a:r>
            <a:r>
              <a:rPr lang="zh-TW" altLang="en-US" sz="2600" b="1">
                <a:solidFill>
                  <a:srgbClr val="100278"/>
                </a:solidFill>
                <a:latin typeface="微軟正黑體" panose="020B0604030504040204" pitchFamily="34" charset="-120"/>
                <a:ea typeface="微軟正黑體" panose="020B0604030504040204" pitchFamily="34" charset="-120"/>
              </a:rPr>
              <a:t>驗詳細表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總表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3</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估</a:t>
            </a:r>
            <a:r>
              <a:rPr lang="zh-TW" altLang="en-US" sz="2600" b="1">
                <a:solidFill>
                  <a:srgbClr val="100278"/>
                </a:solidFill>
                <a:latin typeface="微軟正黑體" panose="020B0604030504040204" pitchFamily="34" charset="-120"/>
                <a:ea typeface="微軟正黑體" panose="020B0604030504040204" pitchFamily="34" charset="-120"/>
              </a:rPr>
              <a:t>驗詳細表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明細表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4</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數量</a:t>
            </a:r>
            <a:r>
              <a:rPr lang="zh-TW" altLang="en-US" sz="2600" b="1">
                <a:solidFill>
                  <a:srgbClr val="100278"/>
                </a:solidFill>
                <a:latin typeface="微軟正黑體" panose="020B0604030504040204" pitchFamily="34" charset="-120"/>
                <a:ea typeface="微軟正黑體" panose="020B0604030504040204" pitchFamily="34" charset="-120"/>
              </a:rPr>
              <a:t>計算書</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5</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物價指數</a:t>
            </a:r>
            <a:r>
              <a:rPr lang="zh-TW" altLang="en-US" sz="2600" b="1">
                <a:solidFill>
                  <a:srgbClr val="100278"/>
                </a:solidFill>
                <a:latin typeface="微軟正黑體" panose="020B0604030504040204" pitchFamily="34" charset="-120"/>
                <a:ea typeface="微軟正黑體" panose="020B0604030504040204" pitchFamily="34" charset="-120"/>
              </a:rPr>
              <a:t>調整工程款明細表。</a:t>
            </a:r>
          </a:p>
          <a:p>
            <a:pPr marL="266700" lvl="2" indent="-2667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6</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契約</a:t>
            </a:r>
            <a:r>
              <a:rPr lang="zh-TW" altLang="en-US" sz="2600" b="1">
                <a:solidFill>
                  <a:srgbClr val="100278"/>
                </a:solidFill>
                <a:latin typeface="微軟正黑體" panose="020B0604030504040204" pitchFamily="34" charset="-120"/>
                <a:ea typeface="微軟正黑體" panose="020B0604030504040204" pitchFamily="34" charset="-120"/>
              </a:rPr>
              <a:t>約定之</a:t>
            </a:r>
            <a:r>
              <a:rPr lang="zh-TW" altLang="en-US" sz="2600" b="1" u="sng">
                <a:solidFill>
                  <a:srgbClr val="100278"/>
                </a:solidFill>
                <a:uFill>
                  <a:solidFill>
                    <a:srgbClr val="006600"/>
                  </a:solidFill>
                </a:uFill>
                <a:latin typeface="微軟正黑體" panose="020B0604030504040204" pitchFamily="34" charset="-120"/>
                <a:ea typeface="微軟正黑體" panose="020B0604030504040204" pitchFamily="34" charset="-120"/>
              </a:rPr>
              <a:t>估驗期程之施工進度報告表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訂約廠商、監造廠商、專案管理廠商依程序簽認，</a:t>
            </a:r>
            <a:r>
              <a:rPr lang="zh-TW" altLang="en-US" sz="2600" b="1" u="sng">
                <a:solidFill>
                  <a:srgbClr val="100278"/>
                </a:solidFill>
                <a:uFill>
                  <a:solidFill>
                    <a:srgbClr val="006600"/>
                  </a:solidFill>
                </a:uFill>
                <a:latin typeface="微軟正黑體" panose="020B0604030504040204" pitchFamily="34" charset="-120"/>
                <a:ea typeface="微軟正黑體" panose="020B0604030504040204" pitchFamily="34" charset="-120"/>
              </a:rPr>
              <a:t>可選擇以監造日報表、監工月報表代之</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266700" lvl="2" indent="-2667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7</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施工</a:t>
            </a:r>
            <a:r>
              <a:rPr lang="zh-TW" altLang="en-US" sz="2600" b="1">
                <a:solidFill>
                  <a:srgbClr val="100278"/>
                </a:solidFill>
                <a:latin typeface="微軟正黑體" panose="020B0604030504040204" pitchFamily="34" charset="-120"/>
                <a:ea typeface="微軟正黑體" panose="020B0604030504040204" pitchFamily="34" charset="-120"/>
              </a:rPr>
              <a:t>照片</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u="sng">
                <a:solidFill>
                  <a:srgbClr val="100278"/>
                </a:solidFill>
                <a:uFill>
                  <a:solidFill>
                    <a:srgbClr val="006600"/>
                  </a:solidFill>
                </a:uFill>
                <a:latin typeface="微軟正黑體" panose="020B0604030504040204" pitchFamily="34" charset="-120"/>
                <a:ea typeface="微軟正黑體" panose="020B0604030504040204" pitchFamily="34" charset="-120"/>
              </a:rPr>
              <a:t>以施工計價項目代表性照片為主</a:t>
            </a:r>
            <a:r>
              <a:rPr lang="zh-TW" altLang="en-US" sz="2600" b="1">
                <a:solidFill>
                  <a:srgbClr val="100278"/>
                </a:solidFill>
                <a:latin typeface="微軟正黑體" panose="020B0604030504040204" pitchFamily="34" charset="-120"/>
                <a:ea typeface="微軟正黑體" panose="020B0604030504040204" pitchFamily="34" charset="-120"/>
              </a:rPr>
              <a:t>，其他施工過程照片可製作成光碟併附於請款文件</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968023692"/>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240</a:t>
            </a:fld>
            <a:endParaRPr lang="en-US" altLang="zh-TW" sz="1400">
              <a:solidFill>
                <a:srgbClr val="AD1F1F"/>
              </a:solidFill>
              <a:latin typeface="Times New Roman" panose="02020603050405020304" pitchFamily="18" charset="0"/>
            </a:endParaRPr>
          </a:p>
        </p:txBody>
      </p:sp>
      <p:sp>
        <p:nvSpPr>
          <p:cNvPr id="4" name="Rectangle 3"/>
          <p:cNvSpPr>
            <a:spLocks noChangeArrowheads="1"/>
          </p:cNvSpPr>
          <p:nvPr/>
        </p:nvSpPr>
        <p:spPr bwMode="auto">
          <a:xfrm>
            <a:off x="250825" y="620688"/>
            <a:ext cx="8713663" cy="5717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marL="0" lvl="1" indent="0" algn="just" eaLnBrk="1" hangingPunct="1">
              <a:buClr>
                <a:srgbClr val="003366"/>
              </a:buClr>
              <a:buFontTx/>
              <a:buNone/>
              <a:defRPr/>
            </a:pPr>
            <a:r>
              <a:rPr lang="zh-TW" altLang="en-US" sz="2600" b="1">
                <a:solidFill>
                  <a:srgbClr val="003399"/>
                </a:solidFill>
                <a:latin typeface="微軟正黑體" panose="020B0604030504040204" pitchFamily="34" charset="-120"/>
                <a:ea typeface="微軟正黑體" panose="020B0604030504040204" pitchFamily="34" charset="-120"/>
              </a:rPr>
              <a:t>二、文件及流程</a:t>
            </a:r>
          </a:p>
          <a:p>
            <a:pPr marL="533400" lvl="2" indent="-533400" algn="just" eaLnBrk="1" hangingPunct="1">
              <a:spcBef>
                <a:spcPct val="0"/>
              </a:spcBef>
              <a:buClr>
                <a:srgbClr val="006600"/>
              </a:buClr>
              <a:buFont typeface="Wingdings" panose="05000000000000000000" pitchFamily="2" charset="2"/>
              <a:buNone/>
              <a:defRPr/>
            </a:pP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二</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下列</a:t>
            </a:r>
            <a:r>
              <a:rPr lang="zh-TW" altLang="en-US" sz="2600" b="1">
                <a:solidFill>
                  <a:prstClr val="black"/>
                </a:solidFill>
                <a:latin typeface="微軟正黑體" panose="020B0604030504040204" pitchFamily="34" charset="-120"/>
                <a:ea typeface="微軟正黑體" panose="020B0604030504040204" pitchFamily="34" charset="-120"/>
              </a:rPr>
              <a:t>資料隨施工進度送監造廠商、專案管理廠商及主辦機關依權責審查或備查，估驗時無須重複製作：</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266700" lvl="2" indent="-266700" algn="just" eaLnBrk="1" hangingPunct="1">
              <a:spcBef>
                <a:spcPct val="0"/>
              </a:spcBef>
              <a:buClr>
                <a:srgbClr val="006600"/>
              </a:buClr>
              <a:buFont typeface="Wingdings" panose="05000000000000000000" pitchFamily="2" charset="2"/>
              <a:buNone/>
              <a:defRPr/>
            </a:pPr>
            <a:r>
              <a:rPr lang="en-US" altLang="zh-TW" sz="2600" b="1" smtClean="0">
                <a:solidFill>
                  <a:srgbClr val="100278"/>
                </a:solidFill>
                <a:latin typeface="微軟正黑體" panose="020B0604030504040204" pitchFamily="34" charset="-120"/>
                <a:ea typeface="微軟正黑體" panose="020B0604030504040204" pitchFamily="34" charset="-120"/>
              </a:rPr>
              <a:t>1.</a:t>
            </a:r>
            <a:r>
              <a:rPr lang="zh-TW" altLang="en-US" sz="2600" b="1" smtClean="0">
                <a:solidFill>
                  <a:srgbClr val="100278"/>
                </a:solidFill>
                <a:latin typeface="微軟正黑體" panose="020B0604030504040204" pitchFamily="34" charset="-120"/>
                <a:ea typeface="微軟正黑體" panose="020B0604030504040204" pitchFamily="34" charset="-120"/>
              </a:rPr>
              <a:t>訂約</a:t>
            </a:r>
            <a:r>
              <a:rPr lang="zh-TW" altLang="en-US" sz="2600" b="1">
                <a:solidFill>
                  <a:srgbClr val="100278"/>
                </a:solidFill>
                <a:latin typeface="微軟正黑體" panose="020B0604030504040204" pitchFamily="34" charset="-120"/>
                <a:ea typeface="微軟正黑體" panose="020B0604030504040204" pitchFamily="34" charset="-120"/>
              </a:rPr>
              <a:t>廠商自主檢查表</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申請檢驗停留點查驗作業之檢附文件</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2</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訂約</a:t>
            </a:r>
            <a:r>
              <a:rPr lang="zh-TW" altLang="en-US" sz="2600" b="1">
                <a:solidFill>
                  <a:srgbClr val="100278"/>
                </a:solidFill>
                <a:latin typeface="微軟正黑體" panose="020B0604030504040204" pitchFamily="34" charset="-120"/>
                <a:ea typeface="微軟正黑體" panose="020B0604030504040204" pitchFamily="34" charset="-120"/>
              </a:rPr>
              <a:t>廠商施工日誌</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申請檢驗停留點查驗作業之檢附文件</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3</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履約</a:t>
            </a:r>
            <a:r>
              <a:rPr lang="zh-TW" altLang="en-US" sz="2600" b="1">
                <a:solidFill>
                  <a:srgbClr val="100278"/>
                </a:solidFill>
                <a:latin typeface="微軟正黑體" panose="020B0604030504040204" pitchFamily="34" charset="-120"/>
                <a:ea typeface="微軟正黑體" panose="020B0604030504040204" pitchFamily="34" charset="-120"/>
              </a:rPr>
              <a:t>過程之抽查驗紀錄。</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4</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缺失</a:t>
            </a:r>
            <a:r>
              <a:rPr lang="zh-TW" altLang="en-US" sz="2600" b="1">
                <a:solidFill>
                  <a:srgbClr val="100278"/>
                </a:solidFill>
                <a:latin typeface="微軟正黑體" panose="020B0604030504040204" pitchFamily="34" charset="-120"/>
                <a:ea typeface="微軟正黑體" panose="020B0604030504040204" pitchFamily="34" charset="-120"/>
              </a:rPr>
              <a:t>改善追蹤資料及矯正預防措施資料。</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srgbClr val="100278"/>
                </a:solidFill>
                <a:latin typeface="微軟正黑體" panose="020B0604030504040204" pitchFamily="34" charset="-120"/>
                <a:ea typeface="微軟正黑體" panose="020B0604030504040204" pitchFamily="34" charset="-120"/>
              </a:rPr>
              <a:t>5</a:t>
            </a:r>
            <a:r>
              <a:rPr lang="en-US" altLang="zh-TW" sz="2600" b="1" smtClean="0">
                <a:solidFill>
                  <a:srgbClr val="100278"/>
                </a:solidFill>
                <a:latin typeface="微軟正黑體" panose="020B0604030504040204" pitchFamily="34" charset="-120"/>
                <a:ea typeface="微軟正黑體" panose="020B0604030504040204" pitchFamily="34" charset="-120"/>
              </a:rPr>
              <a:t>.</a:t>
            </a:r>
            <a:r>
              <a:rPr lang="zh-TW" altLang="en-US" sz="2600" b="1" smtClean="0">
                <a:solidFill>
                  <a:srgbClr val="100278"/>
                </a:solidFill>
                <a:latin typeface="微軟正黑體" panose="020B0604030504040204" pitchFamily="34" charset="-120"/>
                <a:ea typeface="微軟正黑體" panose="020B0604030504040204" pitchFamily="34" charset="-120"/>
              </a:rPr>
              <a:t>相關</a:t>
            </a:r>
            <a:r>
              <a:rPr lang="zh-TW" altLang="en-US" sz="2600" b="1">
                <a:solidFill>
                  <a:srgbClr val="100278"/>
                </a:solidFill>
                <a:latin typeface="微軟正黑體" panose="020B0604030504040204" pitchFamily="34" charset="-120"/>
                <a:ea typeface="微軟正黑體" panose="020B0604030504040204" pitchFamily="34" charset="-120"/>
              </a:rPr>
              <a:t>檢試驗報告、出廠證明文件</a:t>
            </a:r>
            <a:r>
              <a:rPr lang="zh-TW" altLang="en-US" sz="2600" b="1" smtClean="0">
                <a:solidFill>
                  <a:srgbClr val="100278"/>
                </a:solidFill>
                <a:latin typeface="微軟正黑體" panose="020B0604030504040204" pitchFamily="34" charset="-120"/>
                <a:ea typeface="微軟正黑體" panose="020B0604030504040204" pitchFamily="34" charset="-120"/>
              </a:rPr>
              <a:t>。</a:t>
            </a:r>
            <a:endParaRPr lang="en-US" altLang="zh-TW" sz="2600" b="1" smtClean="0">
              <a:solidFill>
                <a:srgbClr val="100278"/>
              </a:solidFill>
              <a:latin typeface="微軟正黑體" panose="020B0604030504040204" pitchFamily="34" charset="-120"/>
              <a:ea typeface="微軟正黑體" panose="020B0604030504040204" pitchFamily="34" charset="-120"/>
            </a:endParaRPr>
          </a:p>
          <a:p>
            <a:pPr marL="533400" lvl="2" indent="-533400" algn="just" eaLnBrk="1" hangingPunct="1">
              <a:spcBef>
                <a:spcPct val="0"/>
              </a:spcBef>
              <a:buClr>
                <a:srgbClr val="006600"/>
              </a:buClr>
              <a:buFont typeface="Wingdings" panose="05000000000000000000" pitchFamily="2" charset="2"/>
              <a:buNone/>
              <a:defRPr/>
            </a:pP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三</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監</a:t>
            </a:r>
            <a:r>
              <a:rPr lang="zh-TW" altLang="en-US" sz="2600" b="1">
                <a:solidFill>
                  <a:prstClr val="black"/>
                </a:solidFill>
                <a:latin typeface="微軟正黑體" panose="020B0604030504040204" pitchFamily="34" charset="-120"/>
                <a:ea typeface="微軟正黑體" panose="020B0604030504040204" pitchFamily="34" charset="-120"/>
              </a:rPr>
              <a:t>造廠商審查訂約廠商提出之估驗文件，確認符合契約約定後，連同施工進度報告表</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本表可事先製作分送</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送專案管理廠商、工程主辦機關業務單位審查簽認</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四</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工程主辦機關業務單位審查無誤後，移主</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會</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計單位依「內部審核處理準則」之規定審核。</a:t>
            </a:r>
          </a:p>
          <a:p>
            <a:pPr marL="533400" lvl="2" indent="-533400" algn="just" eaLnBrk="1" hangingPunct="1">
              <a:spcBef>
                <a:spcPct val="0"/>
              </a:spcBef>
              <a:buClr>
                <a:srgbClr val="006600"/>
              </a:buClr>
              <a:buFont typeface="Wingdings" panose="05000000000000000000" pitchFamily="2" charset="2"/>
              <a:buNone/>
              <a:defRPr/>
            </a:pPr>
            <a:endParaRPr lang="zh-TW" altLang="en-US" sz="2600" b="1" smtClean="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72604942"/>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241</a:t>
            </a:fld>
            <a:endParaRPr lang="en-US" altLang="zh-TW" sz="1400">
              <a:solidFill>
                <a:srgbClr val="AD1F1F"/>
              </a:solidFill>
              <a:latin typeface="Times New Roman" panose="02020603050405020304" pitchFamily="18" charset="0"/>
            </a:endParaRPr>
          </a:p>
        </p:txBody>
      </p:sp>
      <p:sp>
        <p:nvSpPr>
          <p:cNvPr id="4" name="Rectangle 3"/>
          <p:cNvSpPr>
            <a:spLocks noChangeArrowheads="1"/>
          </p:cNvSpPr>
          <p:nvPr/>
        </p:nvSpPr>
        <p:spPr bwMode="auto">
          <a:xfrm>
            <a:off x="214821" y="620688"/>
            <a:ext cx="8713663"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marL="0" lvl="1" indent="0" algn="just" eaLnBrk="1" hangingPunct="1">
              <a:buClr>
                <a:srgbClr val="003366"/>
              </a:buClr>
              <a:buFontTx/>
              <a:buNone/>
              <a:defRPr/>
            </a:pPr>
            <a:r>
              <a:rPr lang="zh-TW" altLang="en-US" sz="2600" b="1">
                <a:solidFill>
                  <a:srgbClr val="003399"/>
                </a:solidFill>
                <a:latin typeface="微軟正黑體" panose="020B0604030504040204" pitchFamily="34" charset="-120"/>
                <a:ea typeface="微軟正黑體" panose="020B0604030504040204" pitchFamily="34" charset="-120"/>
              </a:rPr>
              <a:t>二、文件及流程</a:t>
            </a:r>
          </a:p>
          <a:p>
            <a:pPr marL="533400" lvl="2" indent="-533400" algn="just" eaLnBrk="1" hangingPunct="1">
              <a:spcBef>
                <a:spcPct val="0"/>
              </a:spcBef>
              <a:buClr>
                <a:srgbClr val="006600"/>
              </a:buClr>
              <a:buFont typeface="Wingdings" panose="05000000000000000000" pitchFamily="2" charset="2"/>
              <a:buNone/>
              <a:defRPr/>
            </a:pP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五</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主</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會</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計單位審核無誤，並經工程主辦機關首長或其授權人員核定後，由主</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會</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計單位據以編製傳票或付款憑單，撥付工程款。</a:t>
            </a:r>
          </a:p>
          <a:p>
            <a:pPr marL="533400" lvl="2" indent="-533400" algn="just" eaLnBrk="1" hangingPunct="1">
              <a:spcBef>
                <a:spcPct val="0"/>
              </a:spcBef>
              <a:buClr>
                <a:srgbClr val="006600"/>
              </a:buClr>
              <a:buFont typeface="Wingdings" panose="05000000000000000000" pitchFamily="2" charset="2"/>
              <a:buNone/>
              <a:defRPr/>
            </a:pP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六</a:t>
            </a:r>
            <a:r>
              <a:rPr lang="en-US" altLang="zh-TW" sz="2600" b="1" smtClean="0">
                <a:solidFill>
                  <a:prstClr val="black"/>
                </a:solidFill>
                <a:latin typeface="微軟正黑體" panose="020B0604030504040204" pitchFamily="34" charset="-120"/>
                <a:ea typeface="微軟正黑體" panose="020B0604030504040204" pitchFamily="34" charset="-120"/>
              </a:rPr>
              <a:t>)</a:t>
            </a:r>
            <a:r>
              <a:rPr lang="zh-TW" altLang="en-US" sz="2600" b="1" smtClean="0">
                <a:solidFill>
                  <a:prstClr val="black"/>
                </a:solidFill>
                <a:latin typeface="微軟正黑體" panose="020B0604030504040204" pitchFamily="34" charset="-120"/>
                <a:ea typeface="微軟正黑體" panose="020B0604030504040204" pitchFamily="34" charset="-120"/>
              </a:rPr>
              <a:t>以上</a:t>
            </a:r>
            <a:r>
              <a:rPr lang="zh-TW" altLang="en-US" sz="2600" b="1">
                <a:solidFill>
                  <a:prstClr val="black"/>
                </a:solidFill>
                <a:latin typeface="微軟正黑體" panose="020B0604030504040204" pitchFamily="34" charset="-120"/>
                <a:ea typeface="微軟正黑體" panose="020B0604030504040204" pitchFamily="34" charset="-120"/>
              </a:rPr>
              <a:t>作業程序詳如附件估驗計價流程圖</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en-US" altLang="zh-TW" sz="2600" b="1" smtClean="0">
              <a:solidFill>
                <a:prstClr val="black"/>
              </a:solidFill>
              <a:latin typeface="微軟正黑體" panose="020B0604030504040204" pitchFamily="34" charset="-120"/>
              <a:ea typeface="微軟正黑體" panose="020B0604030504040204" pitchFamily="34" charset="-120"/>
            </a:endParaRPr>
          </a:p>
          <a:p>
            <a:pPr marL="0" lvl="1" indent="0" algn="just" eaLnBrk="1" hangingPunct="1">
              <a:buClr>
                <a:srgbClr val="003366"/>
              </a:buClr>
              <a:buFontTx/>
              <a:buNone/>
              <a:defRPr/>
            </a:pPr>
            <a:r>
              <a:rPr lang="zh-TW" altLang="en-US" sz="2600" b="1">
                <a:solidFill>
                  <a:srgbClr val="003399"/>
                </a:solidFill>
                <a:latin typeface="微軟正黑體" panose="020B0604030504040204" pitchFamily="34" charset="-120"/>
                <a:ea typeface="微軟正黑體" panose="020B0604030504040204" pitchFamily="34" charset="-120"/>
              </a:rPr>
              <a:t>三、請款文件份數</a:t>
            </a:r>
          </a:p>
          <a:p>
            <a:pPr marL="0" lvl="2" indent="355600" algn="just" eaLnBrk="1" hangingPunct="1">
              <a:spcBef>
                <a:spcPct val="0"/>
              </a:spcBef>
              <a:buClr>
                <a:srgbClr val="006600"/>
              </a:buClr>
              <a:buFont typeface="Wingdings" panose="05000000000000000000" pitchFamily="2" charset="2"/>
              <a:buNone/>
              <a:defRPr/>
            </a:pPr>
            <a:r>
              <a:rPr lang="zh-TW" altLang="en-US" sz="2600" b="1">
                <a:solidFill>
                  <a:prstClr val="black"/>
                </a:solidFill>
                <a:latin typeface="微軟正黑體" panose="020B0604030504040204" pitchFamily="34" charset="-120"/>
                <a:ea typeface="微軟正黑體" panose="020B0604030504040204" pitchFamily="34" charset="-120"/>
              </a:rPr>
              <a:t>訂約廠商提出之請款文件份數，依訂約廠商、監造廠商、專案管理廠商、主辦機關業務單位及主</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會</a:t>
            </a:r>
            <a:r>
              <a:rPr lang="en-US" altLang="zh-TW" sz="2600" b="1">
                <a:solidFill>
                  <a:prstClr val="black"/>
                </a:solidFill>
                <a:latin typeface="微軟正黑體" panose="020B0604030504040204" pitchFamily="34" charset="-120"/>
                <a:ea typeface="微軟正黑體" panose="020B0604030504040204" pitchFamily="34" charset="-120"/>
              </a:rPr>
              <a:t>)</a:t>
            </a:r>
            <a:r>
              <a:rPr lang="zh-TW" altLang="en-US" sz="2600" b="1">
                <a:solidFill>
                  <a:prstClr val="black"/>
                </a:solidFill>
                <a:latin typeface="微軟正黑體" panose="020B0604030504040204" pitchFamily="34" charset="-120"/>
                <a:ea typeface="微軟正黑體" panose="020B0604030504040204" pitchFamily="34" charset="-120"/>
              </a:rPr>
              <a:t>計單位之需要，各備一份。但施工進度報告表、照片，以共用一份為原則。</a:t>
            </a:r>
          </a:p>
          <a:p>
            <a:pPr marL="0" lvl="1" indent="0" algn="just" eaLnBrk="1" hangingPunct="1">
              <a:buClr>
                <a:srgbClr val="003366"/>
              </a:buClr>
              <a:buFontTx/>
              <a:buNone/>
              <a:defRPr/>
            </a:pPr>
            <a:r>
              <a:rPr lang="zh-TW" altLang="en-US" sz="2600" b="1">
                <a:solidFill>
                  <a:srgbClr val="003399"/>
                </a:solidFill>
                <a:latin typeface="微軟正黑體" panose="020B0604030504040204" pitchFamily="34" charset="-120"/>
                <a:ea typeface="微軟正黑體" panose="020B0604030504040204" pitchFamily="34" charset="-120"/>
              </a:rPr>
              <a:t>四、不予估驗計價情形</a:t>
            </a:r>
          </a:p>
          <a:p>
            <a:pPr marL="0" lvl="2" indent="355600" algn="just" eaLnBrk="1" hangingPunct="1">
              <a:spcBef>
                <a:spcPct val="0"/>
              </a:spcBef>
              <a:buClr>
                <a:srgbClr val="006600"/>
              </a:buClr>
              <a:buFont typeface="Wingdings" panose="05000000000000000000" pitchFamily="2" charset="2"/>
              <a:buNone/>
              <a:defRPr/>
            </a:pPr>
            <a:r>
              <a:rPr lang="zh-TW" altLang="en-US" sz="2600" b="1">
                <a:solidFill>
                  <a:prstClr val="black"/>
                </a:solidFill>
                <a:latin typeface="微軟正黑體" panose="020B0604030504040204" pitchFamily="34" charset="-120"/>
                <a:ea typeface="微軟正黑體" panose="020B0604030504040204" pitchFamily="34" charset="-120"/>
              </a:rPr>
              <a:t>主辦機關、專案管理廠商或監造廠商抽查、估驗、查驗、初驗、驗收發現之缺失，在訂約廠商完成改善前，該部分不予估驗計價。</a:t>
            </a:r>
          </a:p>
          <a:p>
            <a:pPr marL="533400" lvl="2" indent="-533400" algn="just" eaLnBrk="1" hangingPunct="1">
              <a:spcBef>
                <a:spcPct val="0"/>
              </a:spcBef>
              <a:buClr>
                <a:srgbClr val="006600"/>
              </a:buClr>
              <a:buFont typeface="Wingdings" panose="05000000000000000000" pitchFamily="2" charset="2"/>
              <a:buNone/>
              <a:defRPr/>
            </a:pPr>
            <a:endParaRPr lang="zh-TW" altLang="en-US" sz="2600"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1174880"/>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a:xfrm>
            <a:off x="179512" y="116632"/>
            <a:ext cx="504056" cy="288032"/>
          </a:xfrm>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242</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1187624" y="29154"/>
            <a:ext cx="4536504" cy="7920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3000" b="1" smtClean="0">
                <a:solidFill>
                  <a:prstClr val="black"/>
                </a:solidFill>
                <a:latin typeface="微軟正黑體" panose="020B0604030504040204" pitchFamily="34" charset="-120"/>
              </a:rPr>
              <a:t>『</a:t>
            </a:r>
            <a:r>
              <a:rPr lang="zh-TW" altLang="en-US" sz="3000" b="1" smtClean="0">
                <a:solidFill>
                  <a:prstClr val="black"/>
                </a:solidFill>
                <a:latin typeface="微軟正黑體" panose="020B0604030504040204" pitchFamily="34" charset="-120"/>
              </a:rPr>
              <a:t>估</a:t>
            </a:r>
            <a:r>
              <a:rPr lang="zh-TW" altLang="en-US" sz="3000" b="1">
                <a:solidFill>
                  <a:prstClr val="black"/>
                </a:solidFill>
                <a:latin typeface="微軟正黑體" panose="020B0604030504040204" pitchFamily="34" charset="-120"/>
              </a:rPr>
              <a:t>驗請款計價</a:t>
            </a:r>
            <a:r>
              <a:rPr lang="zh-TW" altLang="en-US" sz="3000" b="1" smtClean="0">
                <a:solidFill>
                  <a:prstClr val="black"/>
                </a:solidFill>
                <a:latin typeface="微軟正黑體" panose="020B0604030504040204" pitchFamily="34" charset="-120"/>
              </a:rPr>
              <a:t>單</a:t>
            </a:r>
            <a:r>
              <a:rPr lang="en-US" altLang="zh-TW" sz="3000" b="1" smtClean="0">
                <a:solidFill>
                  <a:prstClr val="black"/>
                </a:solidFill>
                <a:latin typeface="微軟正黑體" panose="020B0604030504040204" pitchFamily="34" charset="-120"/>
              </a:rPr>
              <a:t>』</a:t>
            </a:r>
            <a:r>
              <a:rPr lang="zh-TW" altLang="en-US" sz="3000" b="1" smtClean="0">
                <a:solidFill>
                  <a:prstClr val="black"/>
                </a:solidFill>
                <a:latin typeface="微軟正黑體" panose="020B0604030504040204" pitchFamily="34" charset="-120"/>
              </a:rPr>
              <a:t>格式</a:t>
            </a:r>
            <a:endParaRPr lang="zh-TW" altLang="en-US" sz="3000" b="1" dirty="0">
              <a:solidFill>
                <a:prstClr val="black"/>
              </a:solidFill>
              <a:latin typeface="微軟正黑體" panose="020B0604030504040204" pitchFamily="34" charset="-120"/>
            </a:endParaRPr>
          </a:p>
        </p:txBody>
      </p:sp>
      <p:sp>
        <p:nvSpPr>
          <p:cNvPr id="6" name="Rectangle 2"/>
          <p:cNvSpPr>
            <a:spLocks noChangeArrowheads="1"/>
          </p:cNvSpPr>
          <p:nvPr/>
        </p:nvSpPr>
        <p:spPr bwMode="auto">
          <a:xfrm>
            <a:off x="5724128" y="29154"/>
            <a:ext cx="3171022" cy="8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en-US" altLang="zh-TW" sz="2200" b="1" smtClean="0">
                <a:solidFill>
                  <a:srgbClr val="800000"/>
                </a:solidFill>
                <a:latin typeface="微軟正黑體" panose="020B0604030504040204" pitchFamily="34" charset="-120"/>
                <a:ea typeface="微軟正黑體" panose="020B0604030504040204" pitchFamily="34" charset="-120"/>
              </a:rPr>
              <a:t>113</a:t>
            </a:r>
            <a:r>
              <a:rPr kumimoji="0" lang="zh-TW" altLang="en-US" sz="2200" b="1" smtClean="0">
                <a:solidFill>
                  <a:srgbClr val="800000"/>
                </a:solidFill>
                <a:latin typeface="微軟正黑體" panose="020B0604030504040204" pitchFamily="34" charset="-120"/>
                <a:ea typeface="微軟正黑體" panose="020B0604030504040204" pitchFamily="34" charset="-120"/>
              </a:rPr>
              <a:t>年</a:t>
            </a:r>
            <a:r>
              <a:rPr kumimoji="0" lang="en-US" altLang="zh-TW" sz="2200" b="1" smtClean="0">
                <a:solidFill>
                  <a:srgbClr val="800000"/>
                </a:solidFill>
                <a:latin typeface="微軟正黑體" panose="020B0604030504040204" pitchFamily="34" charset="-120"/>
                <a:ea typeface="微軟正黑體" panose="020B0604030504040204" pitchFamily="34" charset="-120"/>
              </a:rPr>
              <a:t>01</a:t>
            </a:r>
            <a:r>
              <a:rPr kumimoji="0" lang="zh-TW" altLang="en-US" sz="2200" b="1" smtClean="0">
                <a:solidFill>
                  <a:srgbClr val="800000"/>
                </a:solidFill>
                <a:latin typeface="微軟正黑體" panose="020B0604030504040204" pitchFamily="34" charset="-120"/>
                <a:ea typeface="微軟正黑體" panose="020B0604030504040204" pitchFamily="34" charset="-120"/>
              </a:rPr>
              <a:t>月</a:t>
            </a:r>
            <a:r>
              <a:rPr kumimoji="0" lang="en-US" altLang="zh-TW" sz="2200" b="1" smtClean="0">
                <a:solidFill>
                  <a:srgbClr val="800000"/>
                </a:solidFill>
                <a:latin typeface="微軟正黑體" panose="020B0604030504040204" pitchFamily="34" charset="-120"/>
                <a:ea typeface="微軟正黑體" panose="020B0604030504040204" pitchFamily="34" charset="-120"/>
              </a:rPr>
              <a:t>19</a:t>
            </a:r>
            <a:r>
              <a:rPr kumimoji="0" lang="zh-TW" altLang="en-US" sz="2200" b="1" smtClean="0">
                <a:solidFill>
                  <a:srgbClr val="800000"/>
                </a:solidFill>
                <a:latin typeface="微軟正黑體" panose="020B0604030504040204" pitchFamily="34" charset="-120"/>
                <a:ea typeface="微軟正黑體" panose="020B0604030504040204" pitchFamily="34" charset="-120"/>
              </a:rPr>
              <a:t>日</a:t>
            </a:r>
            <a:r>
              <a:rPr kumimoji="0" lang="zh-TW" altLang="en-US" sz="2200" b="1">
                <a:solidFill>
                  <a:srgbClr val="800000"/>
                </a:solidFill>
                <a:latin typeface="微軟正黑體" panose="020B0604030504040204" pitchFamily="34" charset="-120"/>
                <a:ea typeface="微軟正黑體" panose="020B0604030504040204" pitchFamily="34" charset="-120"/>
              </a:rPr>
              <a:t>工程管字第</a:t>
            </a:r>
            <a:r>
              <a:rPr kumimoji="0" lang="en-US" altLang="zh-TW" sz="2200" b="1">
                <a:solidFill>
                  <a:srgbClr val="800000"/>
                </a:solidFill>
                <a:latin typeface="微軟正黑體" panose="020B0604030504040204" pitchFamily="34" charset="-120"/>
                <a:ea typeface="微軟正黑體" panose="020B0604030504040204" pitchFamily="34" charset="-120"/>
              </a:rPr>
              <a:t>1130300021</a:t>
            </a:r>
            <a:r>
              <a:rPr kumimoji="0" lang="zh-TW" altLang="en-US" sz="2200" b="1">
                <a:solidFill>
                  <a:srgbClr val="800000"/>
                </a:solidFill>
                <a:latin typeface="微軟正黑體" panose="020B0604030504040204" pitchFamily="34" charset="-120"/>
                <a:ea typeface="微軟正黑體" panose="020B0604030504040204" pitchFamily="34" charset="-120"/>
              </a:rPr>
              <a:t>號函</a:t>
            </a:r>
          </a:p>
        </p:txBody>
      </p:sp>
      <p:pic>
        <p:nvPicPr>
          <p:cNvPr id="3" name="圖片 2"/>
          <p:cNvPicPr>
            <a:picLocks noChangeAspect="1"/>
          </p:cNvPicPr>
          <p:nvPr/>
        </p:nvPicPr>
        <p:blipFill>
          <a:blip r:embed="rId4"/>
          <a:stretch>
            <a:fillRect/>
          </a:stretch>
        </p:blipFill>
        <p:spPr>
          <a:xfrm>
            <a:off x="251520" y="821242"/>
            <a:ext cx="8784976" cy="5903244"/>
          </a:xfrm>
          <a:prstGeom prst="rect">
            <a:avLst/>
          </a:prstGeom>
          <a:ln>
            <a:solidFill>
              <a:srgbClr val="0000FF"/>
            </a:solidFill>
          </a:ln>
        </p:spPr>
      </p:pic>
    </p:spTree>
    <p:extLst>
      <p:ext uri="{BB962C8B-B14F-4D97-AF65-F5344CB8AC3E}">
        <p14:creationId xmlns:p14="http://schemas.microsoft.com/office/powerpoint/2010/main" val="980794093"/>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grpSp>
        <p:nvGrpSpPr>
          <p:cNvPr id="9" name="群組 8"/>
          <p:cNvGrpSpPr/>
          <p:nvPr/>
        </p:nvGrpSpPr>
        <p:grpSpPr>
          <a:xfrm>
            <a:off x="467544" y="44624"/>
            <a:ext cx="8208912" cy="6768752"/>
            <a:chOff x="1187624" y="44624"/>
            <a:chExt cx="7488832" cy="6768752"/>
          </a:xfrm>
        </p:grpSpPr>
        <p:pic>
          <p:nvPicPr>
            <p:cNvPr id="4" name="圖片 3"/>
            <p:cNvPicPr>
              <a:picLocks noChangeAspect="1"/>
            </p:cNvPicPr>
            <p:nvPr/>
          </p:nvPicPr>
          <p:blipFill>
            <a:blip r:embed="rId3"/>
            <a:stretch>
              <a:fillRect/>
            </a:stretch>
          </p:blipFill>
          <p:spPr>
            <a:xfrm>
              <a:off x="1187624" y="44624"/>
              <a:ext cx="7488832" cy="5467140"/>
            </a:xfrm>
            <a:prstGeom prst="rect">
              <a:avLst/>
            </a:prstGeom>
            <a:ln>
              <a:solidFill>
                <a:srgbClr val="0000FF"/>
              </a:solidFill>
            </a:ln>
          </p:spPr>
        </p:pic>
        <p:pic>
          <p:nvPicPr>
            <p:cNvPr id="7" name="圖片 6"/>
            <p:cNvPicPr>
              <a:picLocks noChangeAspect="1"/>
            </p:cNvPicPr>
            <p:nvPr/>
          </p:nvPicPr>
          <p:blipFill>
            <a:blip r:embed="rId4"/>
            <a:stretch>
              <a:fillRect/>
            </a:stretch>
          </p:blipFill>
          <p:spPr>
            <a:xfrm>
              <a:off x="1191914" y="5528863"/>
              <a:ext cx="7468862" cy="1284513"/>
            </a:xfrm>
            <a:prstGeom prst="rect">
              <a:avLst/>
            </a:prstGeom>
            <a:ln>
              <a:solidFill>
                <a:srgbClr val="0000FF"/>
              </a:solidFill>
            </a:ln>
          </p:spPr>
        </p:pic>
      </p:grpSp>
    </p:spTree>
    <p:extLst>
      <p:ext uri="{BB962C8B-B14F-4D97-AF65-F5344CB8AC3E}">
        <p14:creationId xmlns:p14="http://schemas.microsoft.com/office/powerpoint/2010/main" val="1360394899"/>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a:xfrm>
            <a:off x="322157" y="6194921"/>
            <a:ext cx="506797" cy="504056"/>
          </a:xfrm>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964CE322-088D-48F3-926B-435C9F983901}" type="slidenum">
              <a:rPr kumimoji="0" lang="en-US" altLang="zh-TW" sz="1800" smtClean="0">
                <a:solidFill>
                  <a:srgbClr val="AD1F1F"/>
                </a:solidFill>
              </a:rPr>
              <a:pPr eaLnBrk="1" hangingPunct="1">
                <a:defRPr/>
              </a:pPr>
              <a:t>244</a:t>
            </a:fld>
            <a:endParaRPr kumimoji="0" lang="en-US" altLang="zh-TW" sz="1800">
              <a:solidFill>
                <a:srgbClr val="AD1F1F"/>
              </a:solidFill>
            </a:endParaRPr>
          </a:p>
        </p:txBody>
      </p:sp>
      <p:sp>
        <p:nvSpPr>
          <p:cNvPr id="73730" name="Rectangle 2">
            <a:extLst>
              <a:ext uri="{FF2B5EF4-FFF2-40B4-BE49-F238E27FC236}"/>
            </a:extLst>
          </p:cNvPr>
          <p:cNvSpPr>
            <a:spLocks noChangeArrowheads="1"/>
          </p:cNvSpPr>
          <p:nvPr/>
        </p:nvSpPr>
        <p:spPr bwMode="auto">
          <a:xfrm>
            <a:off x="575556" y="441325"/>
            <a:ext cx="8001000" cy="587375"/>
          </a:xfrm>
          <a:prstGeom prst="rect">
            <a:avLst/>
          </a:prstGeom>
          <a:noFill/>
          <a:ln w="9525">
            <a:noFill/>
            <a:miter lim="800000"/>
            <a:headEnd/>
            <a:tailEnd/>
          </a:ln>
        </p:spPr>
        <p:txBody>
          <a:bodyPr anchor="b"/>
          <a:lstStyle/>
          <a:p>
            <a:pPr>
              <a:lnSpc>
                <a:spcPct val="90000"/>
              </a:lnSpc>
              <a:defRPr/>
            </a:pPr>
            <a:r>
              <a:rPr lang="zh-TW" altLang="en-US" sz="3600" b="1">
                <a:solidFill>
                  <a:srgbClr val="003399"/>
                </a:solidFill>
                <a:latin typeface="微軟正黑體" panose="020B0604030504040204" pitchFamily="34" charset="-120"/>
                <a:ea typeface="微軟正黑體" panose="020B0604030504040204" pitchFamily="34" charset="-120"/>
              </a:rPr>
              <a:t>工程採購竣工作業流程、驗收依據圖說</a:t>
            </a:r>
            <a:endParaRPr lang="zh-TW" altLang="en-US" sz="2000" b="1">
              <a:solidFill>
                <a:srgbClr val="0000FF"/>
              </a:solidFill>
              <a:latin typeface="微軟正黑體" panose="020B0604030504040204" pitchFamily="34" charset="-120"/>
              <a:ea typeface="微軟正黑體" panose="020B0604030504040204" pitchFamily="34" charset="-120"/>
            </a:endParaRPr>
          </a:p>
        </p:txBody>
      </p:sp>
      <p:sp>
        <p:nvSpPr>
          <p:cNvPr id="7" name="矩形 6"/>
          <p:cNvSpPr/>
          <p:nvPr/>
        </p:nvSpPr>
        <p:spPr>
          <a:xfrm>
            <a:off x="179512" y="1232756"/>
            <a:ext cx="4752528" cy="3808498"/>
          </a:xfrm>
          <a:prstGeom prst="rect">
            <a:avLst/>
          </a:prstGeom>
          <a:solidFill>
            <a:srgbClr val="DDDD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C00000"/>
              </a:buClr>
              <a:buSzPct val="85000"/>
            </a:pPr>
            <a:r>
              <a:rPr lang="zh-TW" altLang="en-US" b="1">
                <a:solidFill>
                  <a:prstClr val="black"/>
                </a:solidFill>
              </a:rPr>
              <a:t>工程採購契約範本第</a:t>
            </a:r>
            <a:r>
              <a:rPr lang="en-US" altLang="zh-TW" b="1">
                <a:solidFill>
                  <a:prstClr val="black"/>
                </a:solidFill>
              </a:rPr>
              <a:t>15</a:t>
            </a:r>
            <a:r>
              <a:rPr lang="zh-TW" altLang="en-US" b="1">
                <a:solidFill>
                  <a:prstClr val="black"/>
                </a:solidFill>
              </a:rPr>
              <a:t>條之</a:t>
            </a:r>
            <a:r>
              <a:rPr lang="en-US" altLang="zh-TW" b="1">
                <a:solidFill>
                  <a:prstClr val="black"/>
                </a:solidFill>
              </a:rPr>
              <a:t>(</a:t>
            </a:r>
            <a:r>
              <a:rPr lang="zh-TW" altLang="en-US" b="1">
                <a:solidFill>
                  <a:prstClr val="black"/>
                </a:solidFill>
              </a:rPr>
              <a:t>二</a:t>
            </a:r>
            <a:r>
              <a:rPr lang="en-US" altLang="zh-TW" b="1">
                <a:solidFill>
                  <a:prstClr val="black"/>
                </a:solidFill>
              </a:rPr>
              <a:t>)</a:t>
            </a:r>
            <a:r>
              <a:rPr lang="zh-TW" altLang="en-US" b="1">
                <a:solidFill>
                  <a:prstClr val="black"/>
                </a:solidFill>
              </a:rPr>
              <a:t>、細則</a:t>
            </a:r>
            <a:r>
              <a:rPr lang="en-US" altLang="zh-TW" b="1" smtClean="0">
                <a:solidFill>
                  <a:prstClr val="black"/>
                </a:solidFill>
              </a:rPr>
              <a:t>92,1</a:t>
            </a:r>
            <a:r>
              <a:rPr lang="zh-TW" altLang="en-US" b="1" smtClean="0">
                <a:solidFill>
                  <a:srgbClr val="0000FF"/>
                </a:solidFill>
              </a:rPr>
              <a:t>：</a:t>
            </a:r>
            <a:endParaRPr lang="en-US" altLang="zh-TW" b="1">
              <a:solidFill>
                <a:srgbClr val="0000FF"/>
              </a:solidFill>
            </a:endParaRPr>
          </a:p>
          <a:p>
            <a:pPr marL="274638" indent="-274638" algn="just">
              <a:buClr>
                <a:srgbClr val="C00000"/>
              </a:buClr>
              <a:buSzPct val="85000"/>
              <a:buFont typeface="Wingdings" panose="05000000000000000000" pitchFamily="2" charset="2"/>
              <a:buChar char="n"/>
            </a:pPr>
            <a:r>
              <a:rPr lang="zh-TW" altLang="en-US" b="1" smtClean="0">
                <a:solidFill>
                  <a:srgbClr val="0000FF"/>
                </a:solidFill>
              </a:rPr>
              <a:t>廠商</a:t>
            </a:r>
            <a:r>
              <a:rPr lang="zh-TW" altLang="en-US" b="1">
                <a:solidFill>
                  <a:srgbClr val="0000FF"/>
                </a:solidFill>
              </a:rPr>
              <a:t>應於履約標的預定竣工日前或竣工當日，將竣工日期書面通知監造</a:t>
            </a:r>
            <a:r>
              <a:rPr lang="zh-TW" altLang="en-US" b="1" smtClean="0">
                <a:solidFill>
                  <a:srgbClr val="0000FF"/>
                </a:solidFill>
              </a:rPr>
              <a:t>單位及機關；</a:t>
            </a:r>
            <a:endParaRPr lang="en-US" altLang="zh-TW" b="1" smtClean="0">
              <a:solidFill>
                <a:srgbClr val="0000FF"/>
              </a:solidFill>
            </a:endParaRPr>
          </a:p>
          <a:p>
            <a:pPr marL="274638" indent="-274638" algn="just">
              <a:buClr>
                <a:srgbClr val="C00000"/>
              </a:buClr>
              <a:buSzPct val="85000"/>
              <a:buFont typeface="Wingdings" panose="05000000000000000000" pitchFamily="2" charset="2"/>
              <a:buChar char="n"/>
            </a:pPr>
            <a:r>
              <a:rPr lang="zh-TW" altLang="en-US" b="1">
                <a:solidFill>
                  <a:srgbClr val="0000FF"/>
                </a:solidFill>
              </a:rPr>
              <a:t>機關應於</a:t>
            </a:r>
            <a:r>
              <a:rPr lang="zh-TW" altLang="en-US" b="1" smtClean="0">
                <a:solidFill>
                  <a:srgbClr val="0000FF"/>
                </a:solidFill>
              </a:rPr>
              <a:t>收到通知日起</a:t>
            </a:r>
            <a:r>
              <a:rPr lang="en-US" altLang="zh-TW" b="1" smtClean="0">
                <a:solidFill>
                  <a:srgbClr val="0000FF"/>
                </a:solidFill>
              </a:rPr>
              <a:t>7</a:t>
            </a:r>
            <a:r>
              <a:rPr lang="zh-TW" altLang="en-US" b="1" smtClean="0">
                <a:solidFill>
                  <a:srgbClr val="0000FF"/>
                </a:solidFill>
              </a:rPr>
              <a:t>日</a:t>
            </a:r>
            <a:r>
              <a:rPr lang="zh-TW" altLang="en-US" b="1">
                <a:solidFill>
                  <a:srgbClr val="0000FF"/>
                </a:solidFill>
              </a:rPr>
              <a:t>內</a:t>
            </a:r>
            <a:r>
              <a:rPr lang="zh-TW" altLang="en-US" b="1" smtClean="0">
                <a:solidFill>
                  <a:srgbClr val="0000FF"/>
                </a:solidFill>
              </a:rPr>
              <a:t>會同監</a:t>
            </a:r>
            <a:r>
              <a:rPr lang="zh-TW" altLang="en-US" b="1">
                <a:solidFill>
                  <a:srgbClr val="0000FF"/>
                </a:solidFill>
              </a:rPr>
              <a:t>造單位及廠商，依據契約、圖說或貨樣核對竣工之項目及數量，確定</a:t>
            </a:r>
            <a:r>
              <a:rPr lang="zh-TW" altLang="en-US" b="1" smtClean="0">
                <a:solidFill>
                  <a:srgbClr val="0000FF"/>
                </a:solidFill>
              </a:rPr>
              <a:t>是否</a:t>
            </a:r>
            <a:r>
              <a:rPr lang="zh-TW" altLang="en-US" b="1">
                <a:solidFill>
                  <a:srgbClr val="0000FF"/>
                </a:solidFill>
              </a:rPr>
              <a:t>竣工</a:t>
            </a:r>
            <a:r>
              <a:rPr lang="zh-TW" altLang="en-US" b="1" smtClean="0">
                <a:solidFill>
                  <a:srgbClr val="0000FF"/>
                </a:solidFill>
              </a:rPr>
              <a:t>；</a:t>
            </a:r>
            <a:endParaRPr lang="en-US" altLang="zh-TW" b="1" smtClean="0">
              <a:solidFill>
                <a:srgbClr val="0000FF"/>
              </a:solidFill>
            </a:endParaRPr>
          </a:p>
          <a:p>
            <a:pPr marL="274638" indent="-274638" algn="just">
              <a:buClr>
                <a:srgbClr val="C00000"/>
              </a:buClr>
              <a:buSzPct val="85000"/>
              <a:buFont typeface="Wingdings" panose="05000000000000000000" pitchFamily="2" charset="2"/>
              <a:buChar char="n"/>
            </a:pPr>
            <a:r>
              <a:rPr lang="zh-TW" altLang="en-US" b="1" smtClean="0">
                <a:solidFill>
                  <a:srgbClr val="0000FF"/>
                </a:solidFill>
              </a:rPr>
              <a:t>廠商未派</a:t>
            </a:r>
            <a:r>
              <a:rPr lang="zh-TW" altLang="en-US" b="1">
                <a:solidFill>
                  <a:srgbClr val="0000FF"/>
                </a:solidFill>
              </a:rPr>
              <a:t>代表</a:t>
            </a:r>
            <a:r>
              <a:rPr lang="zh-TW" altLang="en-US" b="1" smtClean="0">
                <a:solidFill>
                  <a:srgbClr val="0000FF"/>
                </a:solidFill>
              </a:rPr>
              <a:t>參加仍</a:t>
            </a:r>
            <a:r>
              <a:rPr lang="zh-TW" altLang="en-US" b="1">
                <a:solidFill>
                  <a:srgbClr val="0000FF"/>
                </a:solidFill>
              </a:rPr>
              <a:t>得予確定。</a:t>
            </a:r>
          </a:p>
        </p:txBody>
      </p:sp>
      <p:grpSp>
        <p:nvGrpSpPr>
          <p:cNvPr id="50" name="群組 49"/>
          <p:cNvGrpSpPr/>
          <p:nvPr/>
        </p:nvGrpSpPr>
        <p:grpSpPr>
          <a:xfrm>
            <a:off x="5055368" y="1160748"/>
            <a:ext cx="3945124" cy="5652628"/>
            <a:chOff x="5055368" y="1160748"/>
            <a:chExt cx="3945124" cy="5652628"/>
          </a:xfrm>
        </p:grpSpPr>
        <p:sp>
          <p:nvSpPr>
            <p:cNvPr id="28" name="文字方塊 27"/>
            <p:cNvSpPr txBox="1"/>
            <p:nvPr/>
          </p:nvSpPr>
          <p:spPr>
            <a:xfrm>
              <a:off x="5630924" y="6351711"/>
              <a:ext cx="1692188" cy="461665"/>
            </a:xfrm>
            <a:prstGeom prst="rect">
              <a:avLst/>
            </a:prstGeom>
            <a:solidFill>
              <a:srgbClr val="92D050"/>
            </a:solidFill>
            <a:ln w="28575">
              <a:solidFill>
                <a:srgbClr val="100278"/>
              </a:solidFill>
            </a:ln>
          </p:spPr>
          <p:txBody>
            <a:bodyPr wrap="square" rtlCol="0">
              <a:spAutoFit/>
            </a:bodyPr>
            <a:lstStyle/>
            <a:p>
              <a:pPr algn="ctr"/>
              <a:r>
                <a:rPr lang="zh-TW" altLang="en-US" b="1" smtClean="0">
                  <a:solidFill>
                    <a:srgbClr val="C00000"/>
                  </a:solidFill>
                  <a:effectLst>
                    <a:outerShdw blurRad="38100" dist="38100" dir="2700000" algn="tl">
                      <a:srgbClr val="000000">
                        <a:alpha val="43137"/>
                      </a:srgbClr>
                    </a:outerShdw>
                  </a:effectLst>
                </a:rPr>
                <a:t>驗</a:t>
              </a:r>
              <a:r>
                <a:rPr lang="zh-TW" altLang="en-US" b="1">
                  <a:solidFill>
                    <a:srgbClr val="C00000"/>
                  </a:solidFill>
                  <a:effectLst>
                    <a:outerShdw blurRad="38100" dist="38100" dir="2700000" algn="tl">
                      <a:srgbClr val="000000">
                        <a:alpha val="43137"/>
                      </a:srgbClr>
                    </a:outerShdw>
                  </a:effectLst>
                </a:rPr>
                <a:t>收</a:t>
              </a:r>
            </a:p>
          </p:txBody>
        </p:sp>
        <p:grpSp>
          <p:nvGrpSpPr>
            <p:cNvPr id="49" name="群組 48"/>
            <p:cNvGrpSpPr/>
            <p:nvPr/>
          </p:nvGrpSpPr>
          <p:grpSpPr>
            <a:xfrm>
              <a:off x="5055368" y="1160748"/>
              <a:ext cx="3945124" cy="5421796"/>
              <a:chOff x="4999962" y="1160748"/>
              <a:chExt cx="3945124" cy="5421796"/>
            </a:xfrm>
          </p:grpSpPr>
          <p:sp>
            <p:nvSpPr>
              <p:cNvPr id="6" name="菱形 5"/>
              <p:cNvSpPr/>
              <p:nvPr/>
            </p:nvSpPr>
            <p:spPr>
              <a:xfrm>
                <a:off x="5129170" y="1160748"/>
                <a:ext cx="2052228" cy="1026114"/>
              </a:xfrm>
              <a:prstGeom prst="diamon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srgbClr val="100278"/>
                    </a:solidFill>
                  </a:rPr>
                  <a:t>竣工</a:t>
                </a:r>
                <a:r>
                  <a:rPr lang="zh-TW" altLang="en-US" b="1" smtClean="0">
                    <a:solidFill>
                      <a:srgbClr val="100278"/>
                    </a:solidFill>
                  </a:rPr>
                  <a:t>確認</a:t>
                </a:r>
                <a:endParaRPr lang="zh-TW" altLang="en-US">
                  <a:solidFill>
                    <a:prstClr val="white"/>
                  </a:solidFill>
                </a:endParaRPr>
              </a:p>
            </p:txBody>
          </p:sp>
          <p:sp>
            <p:nvSpPr>
              <p:cNvPr id="8" name="文字方塊 7"/>
              <p:cNvSpPr txBox="1"/>
              <p:nvPr/>
            </p:nvSpPr>
            <p:spPr>
              <a:xfrm>
                <a:off x="8009490" y="1448780"/>
                <a:ext cx="935596" cy="461665"/>
              </a:xfrm>
              <a:prstGeom prst="rect">
                <a:avLst/>
              </a:prstGeom>
              <a:solidFill>
                <a:srgbClr val="100278"/>
              </a:solidFill>
            </p:spPr>
            <p:txBody>
              <a:bodyPr wrap="square" rtlCol="0">
                <a:spAutoFit/>
              </a:bodyPr>
              <a:lstStyle/>
              <a:p>
                <a:pPr algn="ctr"/>
                <a:r>
                  <a:rPr lang="zh-TW" altLang="en-US" b="1" smtClean="0">
                    <a:solidFill>
                      <a:prstClr val="white"/>
                    </a:solidFill>
                  </a:rPr>
                  <a:t>逾期</a:t>
                </a:r>
                <a:endParaRPr lang="zh-TW" altLang="en-US" b="1">
                  <a:solidFill>
                    <a:prstClr val="white"/>
                  </a:solidFill>
                </a:endParaRPr>
              </a:p>
            </p:txBody>
          </p:sp>
          <p:cxnSp>
            <p:nvCxnSpPr>
              <p:cNvPr id="10" name="直線單箭頭接點 9"/>
              <p:cNvCxnSpPr>
                <a:stCxn id="6" idx="3"/>
              </p:cNvCxnSpPr>
              <p:nvPr/>
            </p:nvCxnSpPr>
            <p:spPr>
              <a:xfrm>
                <a:off x="7181398" y="1673805"/>
                <a:ext cx="79208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7289410" y="1167135"/>
                <a:ext cx="492443" cy="461665"/>
              </a:xfrm>
              <a:prstGeom prst="rect">
                <a:avLst/>
              </a:prstGeom>
              <a:solidFill>
                <a:srgbClr val="0000FF"/>
              </a:solidFill>
            </p:spPr>
            <p:txBody>
              <a:bodyPr wrap="none" rtlCol="0">
                <a:spAutoFit/>
              </a:bodyPr>
              <a:lstStyle/>
              <a:p>
                <a:r>
                  <a:rPr lang="zh-TW" altLang="en-US" b="1" smtClean="0">
                    <a:solidFill>
                      <a:prstClr val="white"/>
                    </a:solidFill>
                    <a:effectLst>
                      <a:outerShdw blurRad="38100" dist="38100" dir="2700000" algn="tl">
                        <a:srgbClr val="000000">
                          <a:alpha val="43137"/>
                        </a:srgbClr>
                      </a:outerShdw>
                    </a:effectLst>
                  </a:rPr>
                  <a:t>否</a:t>
                </a:r>
                <a:endParaRPr lang="zh-TW" altLang="en-US" b="1">
                  <a:solidFill>
                    <a:prstClr val="white"/>
                  </a:solidFill>
                  <a:effectLst>
                    <a:outerShdw blurRad="38100" dist="38100" dir="2700000" algn="tl">
                      <a:srgbClr val="000000">
                        <a:alpha val="43137"/>
                      </a:srgbClr>
                    </a:outerShdw>
                  </a:effectLst>
                </a:endParaRPr>
              </a:p>
            </p:txBody>
          </p:sp>
          <p:cxnSp>
            <p:nvCxnSpPr>
              <p:cNvPr id="14" name="直線單箭頭接點 13"/>
              <p:cNvCxnSpPr>
                <a:stCxn id="6" idx="2"/>
              </p:cNvCxnSpPr>
              <p:nvPr/>
            </p:nvCxnSpPr>
            <p:spPr>
              <a:xfrm>
                <a:off x="6155284" y="2186862"/>
                <a:ext cx="0" cy="4436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字方塊 16"/>
              <p:cNvSpPr txBox="1"/>
              <p:nvPr/>
            </p:nvSpPr>
            <p:spPr>
              <a:xfrm>
                <a:off x="5489210" y="2132856"/>
                <a:ext cx="492443" cy="461665"/>
              </a:xfrm>
              <a:prstGeom prst="rect">
                <a:avLst/>
              </a:prstGeom>
              <a:solidFill>
                <a:srgbClr val="0000FF"/>
              </a:solidFill>
            </p:spPr>
            <p:txBody>
              <a:bodyPr wrap="none" rtlCol="0">
                <a:spAutoFit/>
              </a:bodyPr>
              <a:lstStyle/>
              <a:p>
                <a:r>
                  <a:rPr lang="zh-TW" altLang="en-US" b="1" smtClean="0">
                    <a:solidFill>
                      <a:prstClr val="white"/>
                    </a:solidFill>
                    <a:effectLst>
                      <a:outerShdw blurRad="38100" dist="38100" dir="2700000" algn="tl">
                        <a:srgbClr val="000000">
                          <a:alpha val="43137"/>
                        </a:srgbClr>
                      </a:outerShdw>
                    </a:effectLst>
                  </a:rPr>
                  <a:t>是</a:t>
                </a:r>
                <a:endParaRPr lang="zh-TW" altLang="en-US" b="1">
                  <a:solidFill>
                    <a:prstClr val="white"/>
                  </a:solidFill>
                  <a:effectLst>
                    <a:outerShdw blurRad="38100" dist="38100" dir="2700000" algn="tl">
                      <a:srgbClr val="000000">
                        <a:alpha val="43137"/>
                      </a:srgbClr>
                    </a:outerShdw>
                  </a:effectLst>
                </a:endParaRPr>
              </a:p>
            </p:txBody>
          </p:sp>
          <p:cxnSp>
            <p:nvCxnSpPr>
              <p:cNvPr id="20" name="直線單箭頭接點 19"/>
              <p:cNvCxnSpPr>
                <a:endCxn id="28" idx="0"/>
              </p:cNvCxnSpPr>
              <p:nvPr/>
            </p:nvCxnSpPr>
            <p:spPr>
              <a:xfrm flipH="1">
                <a:off x="6477018" y="5625244"/>
                <a:ext cx="6643" cy="72646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p:cNvSpPr txBox="1"/>
              <p:nvPr/>
            </p:nvSpPr>
            <p:spPr>
              <a:xfrm>
                <a:off x="5486908" y="4437112"/>
                <a:ext cx="809198" cy="682238"/>
              </a:xfrm>
              <a:prstGeom prst="rect">
                <a:avLst/>
              </a:prstGeom>
              <a:solidFill>
                <a:srgbClr val="7030A0"/>
              </a:solidFill>
            </p:spPr>
            <p:txBody>
              <a:bodyPr wrap="square" rtlCol="0">
                <a:spAutoFit/>
              </a:bodyPr>
              <a:lstStyle/>
              <a:p>
                <a:pPr>
                  <a:lnSpc>
                    <a:spcPts val="2300"/>
                  </a:lnSpc>
                </a:pPr>
                <a:r>
                  <a:rPr lang="zh-TW" altLang="en-US" sz="2100" b="1" smtClean="0">
                    <a:solidFill>
                      <a:prstClr val="white"/>
                    </a:solidFill>
                    <a:effectLst>
                      <a:outerShdw blurRad="38100" dist="38100" dir="2700000" algn="tl">
                        <a:srgbClr val="000000">
                          <a:alpha val="43137"/>
                        </a:srgbClr>
                      </a:outerShdw>
                    </a:effectLst>
                  </a:rPr>
                  <a:t>細</a:t>
                </a:r>
                <a:r>
                  <a:rPr lang="en-US" altLang="zh-TW" sz="2100" b="1" smtClean="0">
                    <a:solidFill>
                      <a:prstClr val="white"/>
                    </a:solidFill>
                    <a:effectLst>
                      <a:outerShdw blurRad="38100" dist="38100" dir="2700000" algn="tl">
                        <a:srgbClr val="000000">
                          <a:alpha val="43137"/>
                        </a:srgbClr>
                      </a:outerShdw>
                    </a:effectLst>
                  </a:rPr>
                  <a:t>92</a:t>
                </a:r>
              </a:p>
              <a:p>
                <a:pPr>
                  <a:lnSpc>
                    <a:spcPts val="2300"/>
                  </a:lnSpc>
                </a:pPr>
                <a:r>
                  <a:rPr lang="en-US" altLang="zh-TW" sz="2100" b="1" smtClean="0">
                    <a:solidFill>
                      <a:prstClr val="white"/>
                    </a:solidFill>
                    <a:effectLst>
                      <a:outerShdw blurRad="38100" dist="38100" dir="2700000" algn="tl">
                        <a:srgbClr val="000000">
                          <a:alpha val="43137"/>
                        </a:srgbClr>
                      </a:outerShdw>
                    </a:effectLst>
                  </a:rPr>
                  <a:t>30</a:t>
                </a:r>
                <a:r>
                  <a:rPr lang="zh-TW" altLang="en-US" sz="2100" b="1" smtClean="0">
                    <a:solidFill>
                      <a:prstClr val="white"/>
                    </a:solidFill>
                    <a:effectLst>
                      <a:outerShdw blurRad="38100" dist="38100" dir="2700000" algn="tl">
                        <a:srgbClr val="000000">
                          <a:alpha val="43137"/>
                        </a:srgbClr>
                      </a:outerShdw>
                    </a:effectLst>
                  </a:rPr>
                  <a:t>日</a:t>
                </a:r>
                <a:endParaRPr lang="zh-TW" altLang="en-US" sz="2100" b="1">
                  <a:solidFill>
                    <a:prstClr val="white"/>
                  </a:solidFill>
                  <a:effectLst>
                    <a:outerShdw blurRad="38100" dist="38100" dir="2700000" algn="tl">
                      <a:srgbClr val="000000">
                        <a:alpha val="43137"/>
                      </a:srgbClr>
                    </a:outerShdw>
                  </a:effectLst>
                </a:endParaRPr>
              </a:p>
            </p:txBody>
          </p:sp>
          <p:sp>
            <p:nvSpPr>
              <p:cNvPr id="22" name="文字方塊 21"/>
              <p:cNvSpPr txBox="1"/>
              <p:nvPr/>
            </p:nvSpPr>
            <p:spPr>
              <a:xfrm>
                <a:off x="5630924" y="5157192"/>
                <a:ext cx="1692188" cy="461665"/>
              </a:xfrm>
              <a:prstGeom prst="rect">
                <a:avLst/>
              </a:prstGeom>
              <a:solidFill>
                <a:srgbClr val="92D050"/>
              </a:solidFill>
              <a:ln w="28575">
                <a:solidFill>
                  <a:srgbClr val="100278"/>
                </a:solidFill>
              </a:ln>
            </p:spPr>
            <p:txBody>
              <a:bodyPr wrap="square" rtlCol="0">
                <a:spAutoFit/>
              </a:bodyPr>
              <a:lstStyle/>
              <a:p>
                <a:pPr algn="ctr"/>
                <a:r>
                  <a:rPr lang="zh-TW" altLang="en-US" b="1" smtClean="0">
                    <a:solidFill>
                      <a:srgbClr val="100278"/>
                    </a:solidFill>
                    <a:effectLst>
                      <a:outerShdw blurRad="38100" dist="38100" dir="2700000" algn="tl">
                        <a:srgbClr val="000000">
                          <a:alpha val="43137"/>
                        </a:srgbClr>
                      </a:outerShdw>
                    </a:effectLst>
                  </a:rPr>
                  <a:t>初驗</a:t>
                </a:r>
                <a:endParaRPr lang="zh-TW" altLang="en-US" b="1">
                  <a:solidFill>
                    <a:srgbClr val="100278"/>
                  </a:solidFill>
                  <a:effectLst>
                    <a:outerShdw blurRad="38100" dist="38100" dir="2700000" algn="tl">
                      <a:srgbClr val="000000">
                        <a:alpha val="43137"/>
                      </a:srgbClr>
                    </a:outerShdw>
                  </a:effectLst>
                </a:endParaRPr>
              </a:p>
            </p:txBody>
          </p:sp>
          <p:sp>
            <p:nvSpPr>
              <p:cNvPr id="16" name="矩形 15"/>
              <p:cNvSpPr/>
              <p:nvPr/>
            </p:nvSpPr>
            <p:spPr>
              <a:xfrm>
                <a:off x="4999962" y="2651718"/>
                <a:ext cx="3081536" cy="171338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600"/>
                  </a:lnSpc>
                </a:pPr>
                <a:r>
                  <a:rPr lang="zh-TW" altLang="en-US" b="1">
                    <a:solidFill>
                      <a:srgbClr val="0000FF"/>
                    </a:solidFill>
                    <a:latin typeface="微軟正黑體" panose="020B0604030504040204" pitchFamily="34" charset="-120"/>
                  </a:rPr>
                  <a:t>監造單位應於竣工</a:t>
                </a:r>
                <a:r>
                  <a:rPr lang="zh-TW" altLang="en-US" b="1" smtClean="0">
                    <a:solidFill>
                      <a:srgbClr val="0000FF"/>
                    </a:solidFill>
                    <a:latin typeface="微軟正黑體" panose="020B0604030504040204" pitchFamily="34" charset="-120"/>
                  </a:rPr>
                  <a:t>後</a:t>
                </a:r>
                <a:r>
                  <a:rPr lang="en-US" altLang="zh-TW" b="1" smtClean="0">
                    <a:solidFill>
                      <a:srgbClr val="0000FF"/>
                    </a:solidFill>
                    <a:latin typeface="微軟正黑體" panose="020B0604030504040204" pitchFamily="34" charset="-120"/>
                  </a:rPr>
                  <a:t>7</a:t>
                </a:r>
                <a:r>
                  <a:rPr lang="zh-TW" altLang="en-US" b="1" smtClean="0">
                    <a:solidFill>
                      <a:srgbClr val="0000FF"/>
                    </a:solidFill>
                    <a:latin typeface="微軟正黑體" panose="020B0604030504040204" pitchFamily="34" charset="-120"/>
                  </a:rPr>
                  <a:t>日</a:t>
                </a:r>
                <a:r>
                  <a:rPr lang="zh-TW" altLang="en-US" b="1">
                    <a:solidFill>
                      <a:srgbClr val="0000FF"/>
                    </a:solidFill>
                    <a:latin typeface="微軟正黑體" panose="020B0604030504040204" pitchFamily="34" charset="-120"/>
                  </a:rPr>
                  <a:t>內，將</a:t>
                </a:r>
                <a:r>
                  <a:rPr lang="zh-TW" altLang="en-US" b="1" smtClean="0">
                    <a:solidFill>
                      <a:srgbClr val="0000FF"/>
                    </a:solidFill>
                    <a:latin typeface="微軟正黑體" panose="020B0604030504040204" pitchFamily="34" charset="-120"/>
                  </a:rPr>
                  <a:t>竣工圖表</a:t>
                </a:r>
                <a:r>
                  <a:rPr lang="zh-TW" altLang="en-US" b="1">
                    <a:solidFill>
                      <a:srgbClr val="0000FF"/>
                    </a:solidFill>
                    <a:latin typeface="微軟正黑體" panose="020B0604030504040204" pitchFamily="34" charset="-120"/>
                  </a:rPr>
                  <a:t>、工程結算明細表及契約規定之其他資料，送請機關</a:t>
                </a:r>
                <a:r>
                  <a:rPr lang="zh-TW" altLang="en-US" b="1" smtClean="0">
                    <a:solidFill>
                      <a:srgbClr val="0000FF"/>
                    </a:solidFill>
                    <a:latin typeface="微軟正黑體" panose="020B0604030504040204" pitchFamily="34" charset="-120"/>
                  </a:rPr>
                  <a:t>審核。</a:t>
                </a:r>
                <a:endParaRPr lang="zh-TW" altLang="en-US" b="1">
                  <a:solidFill>
                    <a:srgbClr val="0000FF"/>
                  </a:solidFill>
                  <a:latin typeface="微軟正黑體" panose="020B0604030504040204" pitchFamily="34" charset="-120"/>
                </a:endParaRPr>
              </a:p>
            </p:txBody>
          </p:sp>
          <p:cxnSp>
            <p:nvCxnSpPr>
              <p:cNvPr id="25" name="直線單箭頭接點 24"/>
              <p:cNvCxnSpPr/>
              <p:nvPr/>
            </p:nvCxnSpPr>
            <p:spPr>
              <a:xfrm>
                <a:off x="6434555" y="4365104"/>
                <a:ext cx="23569" cy="79208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a:off x="6461318" y="4689140"/>
                <a:ext cx="1287143" cy="0"/>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a:off x="7776356" y="4689140"/>
                <a:ext cx="16790" cy="1893404"/>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a:off x="7344308" y="6561348"/>
                <a:ext cx="450049" cy="0"/>
              </a:xfrm>
              <a:prstGeom prst="line">
                <a:avLst/>
              </a:prstGeom>
              <a:ln w="57150">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文字方塊 37"/>
              <p:cNvSpPr txBox="1"/>
              <p:nvPr/>
            </p:nvSpPr>
            <p:spPr>
              <a:xfrm>
                <a:off x="7867258" y="5265204"/>
                <a:ext cx="809198" cy="830997"/>
              </a:xfrm>
              <a:prstGeom prst="rect">
                <a:avLst/>
              </a:prstGeom>
              <a:solidFill>
                <a:srgbClr val="7030A0"/>
              </a:solidFill>
            </p:spPr>
            <p:txBody>
              <a:bodyPr wrap="square" rtlCol="0">
                <a:spAutoFit/>
              </a:bodyPr>
              <a:lstStyle/>
              <a:p>
                <a:r>
                  <a:rPr lang="zh-TW" altLang="en-US" b="1" smtClean="0">
                    <a:solidFill>
                      <a:prstClr val="white"/>
                    </a:solidFill>
                    <a:effectLst>
                      <a:outerShdw blurRad="38100" dist="38100" dir="2700000" algn="tl">
                        <a:srgbClr val="000000">
                          <a:alpha val="43137"/>
                        </a:srgbClr>
                      </a:outerShdw>
                    </a:effectLst>
                  </a:rPr>
                  <a:t>細</a:t>
                </a:r>
                <a:r>
                  <a:rPr lang="en-US" altLang="zh-TW" b="1" smtClean="0">
                    <a:solidFill>
                      <a:prstClr val="white"/>
                    </a:solidFill>
                    <a:effectLst>
                      <a:outerShdw blurRad="38100" dist="38100" dir="2700000" algn="tl">
                        <a:srgbClr val="000000">
                          <a:alpha val="43137"/>
                        </a:srgbClr>
                      </a:outerShdw>
                    </a:effectLst>
                  </a:rPr>
                  <a:t>94</a:t>
                </a:r>
              </a:p>
              <a:p>
                <a:r>
                  <a:rPr lang="en-US" altLang="zh-TW" b="1" smtClean="0">
                    <a:solidFill>
                      <a:prstClr val="white"/>
                    </a:solidFill>
                    <a:effectLst>
                      <a:outerShdw blurRad="38100" dist="38100" dir="2700000" algn="tl">
                        <a:srgbClr val="000000">
                          <a:alpha val="43137"/>
                        </a:srgbClr>
                      </a:outerShdw>
                    </a:effectLst>
                  </a:rPr>
                  <a:t>30</a:t>
                </a:r>
                <a:r>
                  <a:rPr lang="zh-TW" altLang="en-US" b="1" smtClean="0">
                    <a:solidFill>
                      <a:prstClr val="white"/>
                    </a:solidFill>
                    <a:effectLst>
                      <a:outerShdw blurRad="38100" dist="38100" dir="2700000" algn="tl">
                        <a:srgbClr val="000000">
                          <a:alpha val="43137"/>
                        </a:srgbClr>
                      </a:outerShdw>
                    </a:effectLst>
                  </a:rPr>
                  <a:t>日</a:t>
                </a:r>
                <a:endParaRPr lang="zh-TW" altLang="en-US" b="1">
                  <a:solidFill>
                    <a:prstClr val="white"/>
                  </a:solidFill>
                  <a:effectLst>
                    <a:outerShdw blurRad="38100" dist="38100" dir="2700000" algn="tl">
                      <a:srgbClr val="000000">
                        <a:alpha val="43137"/>
                      </a:srgbClr>
                    </a:outerShdw>
                  </a:effectLst>
                </a:endParaRPr>
              </a:p>
            </p:txBody>
          </p:sp>
          <p:sp>
            <p:nvSpPr>
              <p:cNvPr id="43" name="文字方塊 42"/>
              <p:cNvSpPr txBox="1"/>
              <p:nvPr/>
            </p:nvSpPr>
            <p:spPr>
              <a:xfrm>
                <a:off x="5486908" y="5661248"/>
                <a:ext cx="809198" cy="682238"/>
              </a:xfrm>
              <a:prstGeom prst="rect">
                <a:avLst/>
              </a:prstGeom>
              <a:solidFill>
                <a:srgbClr val="7030A0"/>
              </a:solidFill>
            </p:spPr>
            <p:txBody>
              <a:bodyPr wrap="square" rtlCol="0">
                <a:spAutoFit/>
              </a:bodyPr>
              <a:lstStyle/>
              <a:p>
                <a:pPr>
                  <a:lnSpc>
                    <a:spcPts val="2300"/>
                  </a:lnSpc>
                </a:pPr>
                <a:r>
                  <a:rPr lang="zh-TW" altLang="en-US" sz="2100" b="1" smtClean="0">
                    <a:solidFill>
                      <a:prstClr val="white"/>
                    </a:solidFill>
                    <a:effectLst>
                      <a:outerShdw blurRad="38100" dist="38100" dir="2700000" algn="tl">
                        <a:srgbClr val="000000">
                          <a:alpha val="43137"/>
                        </a:srgbClr>
                      </a:outerShdw>
                    </a:effectLst>
                  </a:rPr>
                  <a:t>細</a:t>
                </a:r>
                <a:r>
                  <a:rPr lang="en-US" altLang="zh-TW" sz="2100" b="1" smtClean="0">
                    <a:solidFill>
                      <a:prstClr val="white"/>
                    </a:solidFill>
                    <a:effectLst>
                      <a:outerShdw blurRad="38100" dist="38100" dir="2700000" algn="tl">
                        <a:srgbClr val="000000">
                          <a:alpha val="43137"/>
                        </a:srgbClr>
                      </a:outerShdw>
                    </a:effectLst>
                  </a:rPr>
                  <a:t>93</a:t>
                </a:r>
              </a:p>
              <a:p>
                <a:pPr>
                  <a:lnSpc>
                    <a:spcPts val="2300"/>
                  </a:lnSpc>
                </a:pPr>
                <a:r>
                  <a:rPr lang="en-US" altLang="zh-TW" sz="2100" b="1" smtClean="0">
                    <a:solidFill>
                      <a:prstClr val="white"/>
                    </a:solidFill>
                    <a:effectLst>
                      <a:outerShdw blurRad="38100" dist="38100" dir="2700000" algn="tl">
                        <a:srgbClr val="000000">
                          <a:alpha val="43137"/>
                        </a:srgbClr>
                      </a:outerShdw>
                    </a:effectLst>
                  </a:rPr>
                  <a:t>20</a:t>
                </a:r>
                <a:r>
                  <a:rPr lang="zh-TW" altLang="en-US" sz="2100" b="1" smtClean="0">
                    <a:solidFill>
                      <a:prstClr val="white"/>
                    </a:solidFill>
                    <a:effectLst>
                      <a:outerShdw blurRad="38100" dist="38100" dir="2700000" algn="tl">
                        <a:srgbClr val="000000">
                          <a:alpha val="43137"/>
                        </a:srgbClr>
                      </a:outerShdw>
                    </a:effectLst>
                  </a:rPr>
                  <a:t>日</a:t>
                </a:r>
                <a:endParaRPr lang="zh-TW" altLang="en-US" sz="2100" b="1">
                  <a:solidFill>
                    <a:prstClr val="white"/>
                  </a:solidFill>
                  <a:effectLst>
                    <a:outerShdw blurRad="38100" dist="38100" dir="2700000" algn="tl">
                      <a:srgbClr val="000000">
                        <a:alpha val="43137"/>
                      </a:srgbClr>
                    </a:outerShdw>
                  </a:effectLst>
                </a:endParaRPr>
              </a:p>
            </p:txBody>
          </p:sp>
        </p:grpSp>
      </p:grpSp>
      <p:sp>
        <p:nvSpPr>
          <p:cNvPr id="2" name="雲朵形圖說文字 1"/>
          <p:cNvSpPr/>
          <p:nvPr/>
        </p:nvSpPr>
        <p:spPr>
          <a:xfrm>
            <a:off x="1475656" y="5409220"/>
            <a:ext cx="3613414" cy="1289757"/>
          </a:xfrm>
          <a:prstGeom prst="cloudCallout">
            <a:avLst>
              <a:gd name="adj1" fmla="val 19965"/>
              <a:gd name="adj2" fmla="val -69416"/>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smtClean="0">
                <a:solidFill>
                  <a:srgbClr val="660033"/>
                </a:solidFill>
                <a:latin typeface="微軟正黑體" panose="020B0604030504040204" pitchFamily="34" charset="-120"/>
              </a:rPr>
              <a:t>財物、勞務採購程序相同</a:t>
            </a:r>
            <a:endParaRPr lang="zh-TW" altLang="en-US" sz="2800" b="1">
              <a:solidFill>
                <a:srgbClr val="660033"/>
              </a:solidFill>
              <a:latin typeface="微軟正黑體" panose="020B0604030504040204" pitchFamily="34" charset="-120"/>
            </a:endParaRPr>
          </a:p>
        </p:txBody>
      </p:sp>
    </p:spTree>
    <p:extLst>
      <p:ext uri="{BB962C8B-B14F-4D97-AF65-F5344CB8AC3E}">
        <p14:creationId xmlns:p14="http://schemas.microsoft.com/office/powerpoint/2010/main" val="3581610218"/>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75F3F064-7D5D-429C-B545-DA91E9D9B658}" type="slidenum">
              <a:rPr kumimoji="0" lang="en-US" altLang="zh-TW" sz="1400" smtClean="0">
                <a:solidFill>
                  <a:srgbClr val="AD1F1F"/>
                </a:solidFill>
              </a:rPr>
              <a:pPr eaLnBrk="1" hangingPunct="1">
                <a:defRPr/>
              </a:pPr>
              <a:t>245</a:t>
            </a:fld>
            <a:endParaRPr kumimoji="0" lang="en-US" altLang="zh-TW" sz="1400" smtClean="0">
              <a:solidFill>
                <a:srgbClr val="AD1F1F"/>
              </a:solidFill>
            </a:endParaRPr>
          </a:p>
        </p:txBody>
      </p:sp>
      <p:sp>
        <p:nvSpPr>
          <p:cNvPr id="2" name="書卷 (水平) 1"/>
          <p:cNvSpPr/>
          <p:nvPr/>
        </p:nvSpPr>
        <p:spPr>
          <a:xfrm>
            <a:off x="1439652" y="1268760"/>
            <a:ext cx="6228035" cy="1873250"/>
          </a:xfrm>
          <a:prstGeom prst="horizontalScrol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latin typeface="微軟正黑體" panose="020B0604030504040204" pitchFamily="34" charset="-120"/>
              </a:rPr>
              <a:t>廠商未派員得否辦理驗收</a:t>
            </a:r>
            <a:r>
              <a:rPr lang="en-US" altLang="zh-TW" sz="3200" b="1" smtClean="0">
                <a:solidFill>
                  <a:srgbClr val="100278"/>
                </a:solidFill>
                <a:latin typeface="微軟正黑體" panose="020B0604030504040204" pitchFamily="34" charset="-120"/>
              </a:rPr>
              <a:t>?</a:t>
            </a:r>
          </a:p>
          <a:p>
            <a:pPr algn="ctr" eaLnBrk="1" hangingPunct="1">
              <a:defRPr/>
            </a:pPr>
            <a:r>
              <a:rPr lang="zh-TW" altLang="en-US" sz="3200" b="1" smtClean="0">
                <a:solidFill>
                  <a:srgbClr val="100278"/>
                </a:solidFill>
                <a:latin typeface="微軟正黑體" panose="020B0604030504040204" pitchFamily="34" charset="-120"/>
              </a:rPr>
              <a:t>工程採購驗收廠商人員身分確認</a:t>
            </a:r>
            <a:endParaRPr lang="zh-TW" altLang="en-US" sz="3200" dirty="0">
              <a:solidFill>
                <a:prstClr val="white"/>
              </a:solidFill>
              <a:latin typeface="微軟正黑體" panose="020B0604030504040204" pitchFamily="34" charset="-120"/>
            </a:endParaRPr>
          </a:p>
        </p:txBody>
      </p:sp>
      <p:sp>
        <p:nvSpPr>
          <p:cNvPr id="3" name="雲朵形圖說文字 2"/>
          <p:cNvSpPr/>
          <p:nvPr/>
        </p:nvSpPr>
        <p:spPr>
          <a:xfrm>
            <a:off x="1763688" y="3501008"/>
            <a:ext cx="6048672" cy="2736304"/>
          </a:xfrm>
          <a:prstGeom prst="cloudCallout">
            <a:avLst>
              <a:gd name="adj1" fmla="val 42935"/>
              <a:gd name="adj2" fmla="val -63008"/>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smtClean="0">
                <a:solidFill>
                  <a:srgbClr val="0000FF"/>
                </a:solidFill>
                <a:latin typeface="微軟正黑體" panose="020B0604030504040204" pitchFamily="34" charset="-120"/>
              </a:rPr>
              <a:t>採購稽核缺失案例：</a:t>
            </a:r>
            <a:endParaRPr lang="en-US" altLang="zh-TW" b="1" smtClean="0">
              <a:solidFill>
                <a:srgbClr val="0000FF"/>
              </a:solidFill>
              <a:latin typeface="微軟正黑體" panose="020B0604030504040204" pitchFamily="34" charset="-120"/>
            </a:endParaRPr>
          </a:p>
          <a:p>
            <a:r>
              <a:rPr lang="zh-TW" altLang="en-US" b="1" smtClean="0">
                <a:solidFill>
                  <a:srgbClr val="0000FF"/>
                </a:solidFill>
                <a:latin typeface="微軟正黑體" panose="020B0604030504040204" pitchFamily="34" charset="-120"/>
              </a:rPr>
              <a:t>驗收紀錄</a:t>
            </a:r>
            <a:r>
              <a:rPr lang="zh-TW" altLang="en-US" b="1">
                <a:solidFill>
                  <a:srgbClr val="0000FF"/>
                </a:solidFill>
                <a:latin typeface="微軟正黑體" panose="020B0604030504040204" pitchFamily="34" charset="-120"/>
              </a:rPr>
              <a:t>專任工程人員</a:t>
            </a:r>
            <a:r>
              <a:rPr lang="zh-TW" altLang="en-US" b="1" smtClean="0">
                <a:solidFill>
                  <a:srgbClr val="0000FF"/>
                </a:solidFill>
                <a:latin typeface="微軟正黑體" panose="020B0604030504040204" pitchFamily="34" charset="-120"/>
              </a:rPr>
              <a:t>之簽名字跡與工程承攬手冊、開工及竣工報告不同，驗收顯有代簽名情事。</a:t>
            </a:r>
            <a:endParaRPr lang="zh-TW" altLang="en-US" b="1">
              <a:solidFill>
                <a:srgbClr val="0000FF"/>
              </a:solidFill>
              <a:latin typeface="微軟正黑體" panose="020B0604030504040204" pitchFamily="34" charset="-120"/>
            </a:endParaRPr>
          </a:p>
        </p:txBody>
      </p:sp>
    </p:spTree>
    <p:extLst>
      <p:ext uri="{BB962C8B-B14F-4D97-AF65-F5344CB8AC3E}">
        <p14:creationId xmlns:p14="http://schemas.microsoft.com/office/powerpoint/2010/main" val="4267605699"/>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DCAEB36-70E6-463E-A204-89D4B4EDDB38}" type="slidenum">
              <a:rPr lang="en-US" altLang="zh-TW" sz="1400" smtClean="0">
                <a:solidFill>
                  <a:srgbClr val="AD1F1F"/>
                </a:solidFill>
                <a:latin typeface="Times New Roman" panose="02020603050405020304" pitchFamily="18" charset="0"/>
              </a:rPr>
              <a:pPr>
                <a:spcBef>
                  <a:spcPct val="0"/>
                </a:spcBef>
                <a:buClrTx/>
                <a:buSzTx/>
                <a:buFontTx/>
                <a:buNone/>
                <a:defRPr/>
              </a:pPr>
              <a:t>246</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7488" y="656692"/>
            <a:ext cx="8569325" cy="3797300"/>
          </a:xfrm>
          <a:prstGeom prst="rect">
            <a:avLst/>
          </a:prstGeom>
          <a:noFill/>
          <a:ln w="9525">
            <a:noFill/>
            <a:miter lim="800000"/>
            <a:headEnd/>
            <a:tailEnd/>
          </a:ln>
          <a:effectLst/>
        </p:spPr>
        <p:txBody>
          <a:bodyPr/>
          <a:lstStyle/>
          <a:p>
            <a:pPr marL="263525" indent="-263525" algn="just" eaLnBrk="1" hangingPunct="1">
              <a:buClr>
                <a:srgbClr val="663300"/>
              </a:buClr>
              <a:buSzPct val="75000"/>
              <a:buFont typeface="Wingdings" panose="05000000000000000000" pitchFamily="2" charset="2"/>
              <a:buChar char="n"/>
              <a:defRPr/>
            </a:pPr>
            <a:r>
              <a:rPr lang="zh-TW" altLang="en-US" b="1">
                <a:solidFill>
                  <a:srgbClr val="0000FF"/>
                </a:solidFill>
                <a:latin typeface="微軟正黑體" panose="020B0604030504040204" pitchFamily="34" charset="-120"/>
                <a:ea typeface="微軟正黑體" panose="020B0604030504040204" pitchFamily="34" charset="-120"/>
              </a:rPr>
              <a:t>採購法施行細則第</a:t>
            </a:r>
            <a:r>
              <a:rPr lang="en-US" altLang="zh-TW" b="1">
                <a:solidFill>
                  <a:srgbClr val="0000FF"/>
                </a:solidFill>
                <a:latin typeface="微軟正黑體" panose="020B0604030504040204" pitchFamily="34" charset="-120"/>
                <a:ea typeface="微軟正黑體" panose="020B0604030504040204" pitchFamily="34" charset="-120"/>
              </a:rPr>
              <a:t>96</a:t>
            </a:r>
            <a:r>
              <a:rPr lang="zh-TW" altLang="en-US" b="1">
                <a:solidFill>
                  <a:srgbClr val="0000FF"/>
                </a:solidFill>
                <a:latin typeface="微軟正黑體" panose="020B0604030504040204" pitchFamily="34" charset="-120"/>
                <a:ea typeface="微軟正黑體" panose="020B0604030504040204" pitchFamily="34" charset="-120"/>
              </a:rPr>
              <a:t>條第</a:t>
            </a:r>
            <a:r>
              <a:rPr lang="en-US" altLang="zh-TW" b="1">
                <a:solidFill>
                  <a:srgbClr val="0000FF"/>
                </a:solidFill>
                <a:latin typeface="微軟正黑體" panose="020B0604030504040204" pitchFamily="34" charset="-120"/>
                <a:ea typeface="微軟正黑體" panose="020B0604030504040204" pitchFamily="34" charset="-120"/>
              </a:rPr>
              <a:t>2</a:t>
            </a:r>
            <a:r>
              <a:rPr lang="zh-TW" altLang="en-US" b="1">
                <a:solidFill>
                  <a:srgbClr val="0000FF"/>
                </a:solidFill>
                <a:latin typeface="微軟正黑體" panose="020B0604030504040204" pitchFamily="34" charset="-120"/>
                <a:ea typeface="微軟正黑體" panose="020B0604030504040204" pitchFamily="34" charset="-120"/>
              </a:rPr>
              <a:t>項：</a:t>
            </a:r>
            <a:endParaRPr lang="en-US" altLang="zh-TW" b="1">
              <a:solidFill>
                <a:srgbClr val="0000FF"/>
              </a:solidFill>
              <a:latin typeface="微軟正黑體" panose="020B0604030504040204" pitchFamily="34" charset="-120"/>
              <a:ea typeface="微軟正黑體" panose="020B0604030504040204" pitchFamily="34" charset="-120"/>
            </a:endParaRPr>
          </a:p>
          <a:p>
            <a:pPr indent="274638" algn="just" eaLnBrk="1" hangingPunct="1">
              <a:buClr>
                <a:srgbClr val="663300"/>
              </a:buClr>
              <a:buSzPct val="75000"/>
              <a:defRPr/>
            </a:pPr>
            <a:r>
              <a:rPr lang="zh-TW" altLang="en-US" b="1">
                <a:solidFill>
                  <a:srgbClr val="006600"/>
                </a:solidFill>
                <a:latin typeface="微軟正黑體" panose="020B0604030504040204" pitchFamily="34" charset="-120"/>
                <a:ea typeface="微軟正黑體" panose="020B0604030504040204" pitchFamily="34" charset="-120"/>
              </a:rPr>
              <a:t>機關辦理</a:t>
            </a:r>
            <a:r>
              <a:rPr lang="zh-TW" altLang="en-US" b="1" u="sng">
                <a:solidFill>
                  <a:srgbClr val="800000"/>
                </a:solidFill>
                <a:latin typeface="微軟正黑體" panose="020B0604030504040204" pitchFamily="34" charset="-120"/>
                <a:ea typeface="微軟正黑體" panose="020B0604030504040204" pitchFamily="34" charset="-120"/>
              </a:rPr>
              <a:t>驗收</a:t>
            </a:r>
            <a:r>
              <a:rPr lang="zh-TW" altLang="en-US" b="1">
                <a:solidFill>
                  <a:srgbClr val="006600"/>
                </a:solidFill>
                <a:latin typeface="微軟正黑體" panose="020B0604030504040204" pitchFamily="34" charset="-120"/>
                <a:ea typeface="微軟正黑體" panose="020B0604030504040204" pitchFamily="34" charset="-120"/>
              </a:rPr>
              <a:t>，</a:t>
            </a:r>
            <a:r>
              <a:rPr lang="zh-TW" altLang="en-US" b="1" u="sng">
                <a:solidFill>
                  <a:srgbClr val="800000"/>
                </a:solidFill>
                <a:latin typeface="微軟正黑體" panose="020B0604030504040204" pitchFamily="34" charset="-120"/>
                <a:ea typeface="微軟正黑體" panose="020B0604030504040204" pitchFamily="34" charset="-120"/>
              </a:rPr>
              <a:t>廠商未</a:t>
            </a:r>
            <a:r>
              <a:rPr lang="zh-TW" altLang="en-US" b="1">
                <a:solidFill>
                  <a:srgbClr val="006600"/>
                </a:solidFill>
                <a:latin typeface="微軟正黑體" panose="020B0604030504040204" pitchFamily="34" charset="-120"/>
                <a:ea typeface="微軟正黑體" panose="020B0604030504040204" pitchFamily="34" charset="-120"/>
              </a:rPr>
              <a:t>依通知</a:t>
            </a:r>
            <a:r>
              <a:rPr lang="zh-TW" altLang="en-US" b="1" u="sng">
                <a:solidFill>
                  <a:srgbClr val="800000"/>
                </a:solidFill>
                <a:latin typeface="微軟正黑體" panose="020B0604030504040204" pitchFamily="34" charset="-120"/>
                <a:ea typeface="微軟正黑體" panose="020B0604030504040204" pitchFamily="34" charset="-120"/>
              </a:rPr>
              <a:t>派代表</a:t>
            </a:r>
            <a:r>
              <a:rPr lang="zh-TW" altLang="en-US" b="1">
                <a:solidFill>
                  <a:srgbClr val="006600"/>
                </a:solidFill>
                <a:latin typeface="微軟正黑體" panose="020B0604030504040204" pitchFamily="34" charset="-120"/>
                <a:ea typeface="微軟正黑體" panose="020B0604030504040204" pitchFamily="34" charset="-120"/>
              </a:rPr>
              <a:t>參加</a:t>
            </a:r>
            <a:r>
              <a:rPr lang="zh-TW" altLang="en-US" b="1" u="sng">
                <a:solidFill>
                  <a:srgbClr val="800000"/>
                </a:solidFill>
                <a:latin typeface="微軟正黑體" panose="020B0604030504040204" pitchFamily="34" charset="-120"/>
                <a:ea typeface="微軟正黑體" panose="020B0604030504040204" pitchFamily="34" charset="-120"/>
              </a:rPr>
              <a:t>者</a:t>
            </a:r>
            <a:r>
              <a:rPr lang="zh-TW" altLang="en-US" b="1">
                <a:solidFill>
                  <a:srgbClr val="006600"/>
                </a:solidFill>
                <a:latin typeface="微軟正黑體" panose="020B0604030504040204" pitchFamily="34" charset="-120"/>
                <a:ea typeface="微軟正黑體" panose="020B0604030504040204" pitchFamily="34" charset="-120"/>
              </a:rPr>
              <a:t>，</a:t>
            </a:r>
            <a:r>
              <a:rPr lang="zh-TW" altLang="en-US" b="1" u="sng">
                <a:solidFill>
                  <a:srgbClr val="800000"/>
                </a:solidFill>
                <a:latin typeface="微軟正黑體" panose="020B0604030504040204" pitchFamily="34" charset="-120"/>
                <a:ea typeface="微軟正黑體" panose="020B0604030504040204" pitchFamily="34" charset="-120"/>
              </a:rPr>
              <a:t>仍得為之</a:t>
            </a:r>
            <a:r>
              <a:rPr lang="zh-TW" altLang="en-US" b="1">
                <a:solidFill>
                  <a:srgbClr val="006600"/>
                </a:solidFill>
                <a:latin typeface="微軟正黑體" panose="020B0604030504040204" pitchFamily="34" charset="-120"/>
                <a:ea typeface="微軟正黑體" panose="020B0604030504040204" pitchFamily="34" charset="-120"/>
              </a:rPr>
              <a:t>。驗收前之檢查、檢驗、查驗或初驗，亦同。</a:t>
            </a:r>
            <a:endParaRPr lang="en-US" altLang="zh-TW" b="1">
              <a:solidFill>
                <a:srgbClr val="006600"/>
              </a:solidFill>
              <a:latin typeface="微軟正黑體" panose="020B0604030504040204" pitchFamily="34" charset="-120"/>
              <a:ea typeface="微軟正黑體" panose="020B0604030504040204" pitchFamily="34" charset="-120"/>
            </a:endParaRPr>
          </a:p>
          <a:p>
            <a:pPr marL="263525" indent="-263525" algn="just" eaLnBrk="1" hangingPunct="1">
              <a:spcBef>
                <a:spcPts val="2400"/>
              </a:spcBef>
              <a:buClr>
                <a:srgbClr val="663300"/>
              </a:buClr>
              <a:buSzPct val="75000"/>
              <a:buFont typeface="Wingdings" panose="05000000000000000000" pitchFamily="2" charset="2"/>
              <a:buChar char="n"/>
              <a:defRPr/>
            </a:pPr>
            <a:r>
              <a:rPr lang="zh-TW" altLang="en-US" b="1">
                <a:solidFill>
                  <a:srgbClr val="0000FF"/>
                </a:solidFill>
                <a:latin typeface="微軟正黑體" panose="020B0604030504040204" pitchFamily="34" charset="-120"/>
                <a:ea typeface="微軟正黑體" panose="020B0604030504040204" pitchFamily="34" charset="-120"/>
              </a:rPr>
              <a:t>營造業法第</a:t>
            </a:r>
            <a:r>
              <a:rPr lang="en-US" altLang="zh-TW" b="1">
                <a:solidFill>
                  <a:srgbClr val="0000FF"/>
                </a:solidFill>
                <a:latin typeface="微軟正黑體" panose="020B0604030504040204" pitchFamily="34" charset="-120"/>
                <a:ea typeface="微軟正黑體" panose="020B0604030504040204" pitchFamily="34" charset="-120"/>
              </a:rPr>
              <a:t>41</a:t>
            </a:r>
            <a:r>
              <a:rPr lang="zh-TW" altLang="en-US" b="1">
                <a:solidFill>
                  <a:srgbClr val="0000FF"/>
                </a:solidFill>
                <a:latin typeface="微軟正黑體" panose="020B0604030504040204" pitchFamily="34" charset="-120"/>
                <a:ea typeface="微軟正黑體" panose="020B0604030504040204" pitchFamily="34" charset="-120"/>
              </a:rPr>
              <a:t>條：</a:t>
            </a:r>
            <a:endParaRPr lang="en-US" altLang="zh-TW" b="1">
              <a:solidFill>
                <a:srgbClr val="0000FF"/>
              </a:solidFill>
              <a:latin typeface="微軟正黑體" panose="020B0604030504040204" pitchFamily="34" charset="-120"/>
              <a:ea typeface="微軟正黑體" panose="020B0604030504040204" pitchFamily="34" charset="-120"/>
            </a:endParaRPr>
          </a:p>
          <a:p>
            <a:pPr indent="352425" algn="just" eaLnBrk="1" hangingPunct="1">
              <a:buClr>
                <a:srgbClr val="663300"/>
              </a:buClr>
              <a:buSzPct val="75000"/>
              <a:defRPr/>
            </a:pPr>
            <a:r>
              <a:rPr lang="zh-TW" altLang="en-US" b="1" u="sng">
                <a:solidFill>
                  <a:srgbClr val="800000"/>
                </a:solidFill>
                <a:latin typeface="微軟正黑體" panose="020B0604030504040204" pitchFamily="34" charset="-120"/>
                <a:ea typeface="微軟正黑體" panose="020B0604030504040204" pitchFamily="34" charset="-120"/>
              </a:rPr>
              <a:t>工程</a:t>
            </a:r>
            <a:r>
              <a:rPr lang="zh-TW" altLang="en-US" b="1">
                <a:solidFill>
                  <a:srgbClr val="006600"/>
                </a:solidFill>
                <a:latin typeface="微軟正黑體" panose="020B0604030504040204" pitchFamily="34" charset="-120"/>
                <a:ea typeface="微軟正黑體" panose="020B0604030504040204" pitchFamily="34" charset="-120"/>
              </a:rPr>
              <a:t>主管或主辦機關於</a:t>
            </a:r>
            <a:r>
              <a:rPr lang="zh-TW" altLang="en-US" b="1" u="sng">
                <a:solidFill>
                  <a:srgbClr val="800000"/>
                </a:solidFill>
                <a:latin typeface="微軟正黑體" panose="020B0604030504040204" pitchFamily="34" charset="-120"/>
                <a:ea typeface="微軟正黑體" panose="020B0604030504040204" pitchFamily="34" charset="-120"/>
              </a:rPr>
              <a:t>勘驗</a:t>
            </a:r>
            <a:r>
              <a:rPr lang="zh-TW" altLang="en-US" b="1">
                <a:solidFill>
                  <a:srgbClr val="006600"/>
                </a:solidFill>
                <a:latin typeface="微軟正黑體" panose="020B0604030504040204" pitchFamily="34" charset="-120"/>
                <a:ea typeface="微軟正黑體" panose="020B0604030504040204" pitchFamily="34" charset="-120"/>
              </a:rPr>
              <a:t>、</a:t>
            </a:r>
            <a:r>
              <a:rPr lang="zh-TW" altLang="en-US" b="1" u="sng">
                <a:solidFill>
                  <a:srgbClr val="800000"/>
                </a:solidFill>
                <a:latin typeface="微軟正黑體" panose="020B0604030504040204" pitchFamily="34" charset="-120"/>
                <a:ea typeface="微軟正黑體" panose="020B0604030504040204" pitchFamily="34" charset="-120"/>
              </a:rPr>
              <a:t>查驗</a:t>
            </a:r>
            <a:r>
              <a:rPr lang="zh-TW" altLang="en-US" b="1">
                <a:solidFill>
                  <a:srgbClr val="006600"/>
                </a:solidFill>
                <a:latin typeface="微軟正黑體" panose="020B0604030504040204" pitchFamily="34" charset="-120"/>
                <a:ea typeface="微軟正黑體" panose="020B0604030504040204" pitchFamily="34" charset="-120"/>
              </a:rPr>
              <a:t>或</a:t>
            </a:r>
            <a:r>
              <a:rPr lang="zh-TW" altLang="en-US" b="1" u="sng">
                <a:solidFill>
                  <a:srgbClr val="800000"/>
                </a:solidFill>
                <a:latin typeface="微軟正黑體" panose="020B0604030504040204" pitchFamily="34" charset="-120"/>
                <a:ea typeface="微軟正黑體" panose="020B0604030504040204" pitchFamily="34" charset="-120"/>
              </a:rPr>
              <a:t>驗收工程時</a:t>
            </a:r>
            <a:r>
              <a:rPr lang="zh-TW" altLang="en-US" b="1">
                <a:solidFill>
                  <a:srgbClr val="006600"/>
                </a:solidFill>
                <a:latin typeface="微軟正黑體" panose="020B0604030504040204" pitchFamily="34" charset="-120"/>
                <a:ea typeface="微軟正黑體" panose="020B0604030504040204" pitchFamily="34" charset="-120"/>
              </a:rPr>
              <a:t>，</a:t>
            </a:r>
            <a:r>
              <a:rPr lang="zh-TW" altLang="en-US" b="1" u="sng">
                <a:solidFill>
                  <a:srgbClr val="800000"/>
                </a:solidFill>
                <a:latin typeface="微軟正黑體" panose="020B0604030504040204" pitchFamily="34" charset="-120"/>
                <a:ea typeface="微軟正黑體" panose="020B0604030504040204" pitchFamily="34" charset="-120"/>
              </a:rPr>
              <a:t>營造業之專任工程人員及工地主任應在現場說明</a:t>
            </a:r>
            <a:r>
              <a:rPr lang="zh-TW" altLang="en-US" b="1">
                <a:solidFill>
                  <a:srgbClr val="006600"/>
                </a:solidFill>
                <a:latin typeface="微軟正黑體" panose="020B0604030504040204" pitchFamily="34" charset="-120"/>
                <a:ea typeface="微軟正黑體" panose="020B0604030504040204" pitchFamily="34" charset="-120"/>
              </a:rPr>
              <a:t>，並由專任工程人員於勘驗、查驗或驗收文件上簽名或蓋章。</a:t>
            </a:r>
          </a:p>
          <a:p>
            <a:pPr indent="352425" algn="just" eaLnBrk="1" hangingPunct="1">
              <a:buClr>
                <a:srgbClr val="663300"/>
              </a:buClr>
              <a:buSzPct val="75000"/>
              <a:defRPr/>
            </a:pPr>
            <a:r>
              <a:rPr lang="zh-TW" altLang="en-US" b="1" u="sng">
                <a:solidFill>
                  <a:srgbClr val="800000"/>
                </a:solidFill>
                <a:latin typeface="微軟正黑體" panose="020B0604030504040204" pitchFamily="34" charset="-120"/>
                <a:ea typeface="微軟正黑體" panose="020B0604030504040204" pitchFamily="34" charset="-120"/>
              </a:rPr>
              <a:t>未依前項</a:t>
            </a:r>
            <a:r>
              <a:rPr lang="zh-TW" altLang="en-US" b="1">
                <a:solidFill>
                  <a:srgbClr val="006600"/>
                </a:solidFill>
                <a:latin typeface="微軟正黑體" panose="020B0604030504040204" pitchFamily="34" charset="-120"/>
                <a:ea typeface="微軟正黑體" panose="020B0604030504040204" pitchFamily="34" charset="-120"/>
              </a:rPr>
              <a:t>規定</a:t>
            </a:r>
            <a:r>
              <a:rPr lang="zh-TW" altLang="en-US" b="1" u="sng">
                <a:solidFill>
                  <a:srgbClr val="800000"/>
                </a:solidFill>
                <a:latin typeface="微軟正黑體" panose="020B0604030504040204" pitchFamily="34" charset="-120"/>
                <a:ea typeface="微軟正黑體" panose="020B0604030504040204" pitchFamily="34" charset="-120"/>
              </a:rPr>
              <a:t>辦理</a:t>
            </a:r>
            <a:r>
              <a:rPr lang="zh-TW" altLang="en-US" b="1">
                <a:solidFill>
                  <a:srgbClr val="006600"/>
                </a:solidFill>
                <a:latin typeface="微軟正黑體" panose="020B0604030504040204" pitchFamily="34" charset="-120"/>
                <a:ea typeface="微軟正黑體" panose="020B0604030504040204" pitchFamily="34" charset="-120"/>
              </a:rPr>
              <a:t>者，工程主管或主辦</a:t>
            </a:r>
            <a:r>
              <a:rPr lang="zh-TW" altLang="en-US" b="1" u="sng">
                <a:solidFill>
                  <a:srgbClr val="800000"/>
                </a:solidFill>
                <a:latin typeface="微軟正黑體" panose="020B0604030504040204" pitchFamily="34" charset="-120"/>
                <a:ea typeface="微軟正黑體" panose="020B0604030504040204" pitchFamily="34" charset="-120"/>
              </a:rPr>
              <a:t>機關</a:t>
            </a:r>
            <a:r>
              <a:rPr lang="zh-TW" altLang="en-US" b="1">
                <a:solidFill>
                  <a:srgbClr val="006600"/>
                </a:solidFill>
                <a:latin typeface="微軟正黑體" panose="020B0604030504040204" pitchFamily="34" charset="-120"/>
                <a:ea typeface="微軟正黑體" panose="020B0604030504040204" pitchFamily="34" charset="-120"/>
              </a:rPr>
              <a:t>對該工程</a:t>
            </a:r>
            <a:r>
              <a:rPr lang="zh-TW" altLang="en-US" b="1" u="sng">
                <a:solidFill>
                  <a:srgbClr val="800000"/>
                </a:solidFill>
                <a:latin typeface="微軟正黑體" panose="020B0604030504040204" pitchFamily="34" charset="-120"/>
                <a:ea typeface="微軟正黑體" panose="020B0604030504040204" pitchFamily="34" charset="-120"/>
              </a:rPr>
              <a:t>應不予勘驗、查驗或驗收</a:t>
            </a:r>
            <a:r>
              <a:rPr lang="zh-TW" altLang="en-US" b="1">
                <a:solidFill>
                  <a:srgbClr val="006600"/>
                </a:solidFill>
                <a:latin typeface="微軟正黑體" panose="020B0604030504040204" pitchFamily="34" charset="-120"/>
                <a:ea typeface="微軟正黑體" panose="020B0604030504040204" pitchFamily="34" charset="-120"/>
              </a:rPr>
              <a:t>。</a:t>
            </a:r>
            <a:endParaRPr lang="en-US" altLang="zh-TW" b="1">
              <a:solidFill>
                <a:srgbClr val="006600"/>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217488" y="188640"/>
            <a:ext cx="8170862" cy="523875"/>
          </a:xfrm>
          <a:prstGeom prst="rect">
            <a:avLst/>
          </a:prstGeom>
          <a:noFill/>
        </p:spPr>
        <p:txBody>
          <a:bodyPr>
            <a:spAutoFit/>
          </a:bodyPr>
          <a:lstStyle/>
          <a:p>
            <a:pPr marL="623888" indent="-623888" algn="just">
              <a:defRPr/>
            </a:pPr>
            <a:r>
              <a:rPr lang="zh-TW" altLang="en-US" sz="2800" b="1">
                <a:solidFill>
                  <a:srgbClr val="000066"/>
                </a:solidFill>
                <a:latin typeface="微軟正黑體" panose="020B0604030504040204" pitchFamily="34" charset="-120"/>
                <a:ea typeface="微軟正黑體" panose="020B0604030504040204" pitchFamily="34" charset="-120"/>
              </a:rPr>
              <a:t>廠商未派員機關得逕驗收與營造業法第</a:t>
            </a:r>
            <a:r>
              <a:rPr lang="en-US" altLang="zh-TW" sz="2800" b="1">
                <a:solidFill>
                  <a:srgbClr val="000066"/>
                </a:solidFill>
                <a:latin typeface="微軟正黑體" panose="020B0604030504040204" pitchFamily="34" charset="-120"/>
                <a:ea typeface="微軟正黑體" panose="020B0604030504040204" pitchFamily="34" charset="-120"/>
                <a:cs typeface="Times New Roman" panose="02020603050405020304" pitchFamily="18" charset="0"/>
              </a:rPr>
              <a:t>41</a:t>
            </a:r>
            <a:r>
              <a:rPr lang="zh-TW" altLang="en-US" sz="2800" b="1">
                <a:solidFill>
                  <a:srgbClr val="000066"/>
                </a:solidFill>
                <a:latin typeface="微軟正黑體" panose="020B0604030504040204" pitchFamily="34" charset="-120"/>
                <a:ea typeface="微軟正黑體" panose="020B0604030504040204" pitchFamily="34" charset="-120"/>
              </a:rPr>
              <a:t>條之競合</a:t>
            </a:r>
            <a:endParaRPr lang="zh-TW" altLang="en-US" sz="2800">
              <a:solidFill>
                <a:srgbClr val="000066"/>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215516" y="4600252"/>
            <a:ext cx="8569325" cy="1853084"/>
          </a:xfrm>
          <a:prstGeom prst="rect">
            <a:avLst/>
          </a:prstGeom>
          <a:noFill/>
          <a:ln w="9525">
            <a:noFill/>
            <a:miter lim="800000"/>
            <a:headEnd/>
            <a:tailEnd/>
          </a:ln>
          <a:effectLst/>
        </p:spPr>
        <p:txBody>
          <a:bodyPr/>
          <a:lstStyle/>
          <a:p>
            <a:pPr algn="just" eaLnBrk="1" hangingPunct="1">
              <a:buClr>
                <a:srgbClr val="663300"/>
              </a:buClr>
              <a:buSzPct val="75000"/>
              <a:defRPr/>
            </a:pPr>
            <a:r>
              <a:rPr lang="en-US" altLang="zh-TW" b="1">
                <a:solidFill>
                  <a:srgbClr val="100278"/>
                </a:solidFill>
                <a:latin typeface="微軟正黑體" panose="020B0604030504040204" pitchFamily="34" charset="-120"/>
                <a:ea typeface="微軟正黑體" panose="020B0604030504040204" pitchFamily="34" charset="-120"/>
              </a:rPr>
              <a:t>100</a:t>
            </a:r>
            <a:r>
              <a:rPr lang="zh-TW" altLang="en-US" b="1">
                <a:solidFill>
                  <a:srgbClr val="100278"/>
                </a:solidFill>
                <a:latin typeface="微軟正黑體" panose="020B0604030504040204" pitchFamily="34" charset="-120"/>
                <a:ea typeface="微軟正黑體" panose="020B0604030504040204" pitchFamily="34" charset="-120"/>
              </a:rPr>
              <a:t>年</a:t>
            </a:r>
            <a:r>
              <a:rPr lang="en-US" altLang="zh-TW" b="1">
                <a:solidFill>
                  <a:srgbClr val="100278"/>
                </a:solidFill>
                <a:latin typeface="微軟正黑體" panose="020B0604030504040204" pitchFamily="34" charset="-120"/>
                <a:ea typeface="微軟正黑體" panose="020B0604030504040204" pitchFamily="34" charset="-120"/>
              </a:rPr>
              <a:t>09</a:t>
            </a:r>
            <a:r>
              <a:rPr lang="zh-TW" altLang="en-US" b="1">
                <a:solidFill>
                  <a:srgbClr val="100278"/>
                </a:solidFill>
                <a:latin typeface="微軟正黑體" panose="020B0604030504040204" pitchFamily="34" charset="-120"/>
                <a:ea typeface="微軟正黑體" panose="020B0604030504040204" pitchFamily="34" charset="-120"/>
              </a:rPr>
              <a:t>月</a:t>
            </a:r>
            <a:r>
              <a:rPr lang="en-US" altLang="zh-TW" b="1">
                <a:solidFill>
                  <a:srgbClr val="100278"/>
                </a:solidFill>
                <a:latin typeface="微軟正黑體" panose="020B0604030504040204" pitchFamily="34" charset="-120"/>
                <a:ea typeface="微軟正黑體" panose="020B0604030504040204" pitchFamily="34" charset="-120"/>
              </a:rPr>
              <a:t>14</a:t>
            </a:r>
            <a:r>
              <a:rPr lang="zh-TW" altLang="en-US" b="1" smtClean="0">
                <a:solidFill>
                  <a:srgbClr val="100278"/>
                </a:solidFill>
                <a:latin typeface="微軟正黑體" panose="020B0604030504040204" pitchFamily="34" charset="-120"/>
                <a:ea typeface="微軟正黑體" panose="020B0604030504040204" pitchFamily="34" charset="-120"/>
              </a:rPr>
              <a:t>日工程</a:t>
            </a:r>
            <a:r>
              <a:rPr lang="zh-TW" altLang="en-US" b="1">
                <a:solidFill>
                  <a:srgbClr val="100278"/>
                </a:solidFill>
                <a:latin typeface="微軟正黑體" panose="020B0604030504040204" pitchFamily="34" charset="-120"/>
                <a:ea typeface="微軟正黑體" panose="020B0604030504040204" pitchFamily="34" charset="-120"/>
              </a:rPr>
              <a:t>企字第</a:t>
            </a:r>
            <a:r>
              <a:rPr lang="en-US" altLang="zh-TW" b="1">
                <a:solidFill>
                  <a:srgbClr val="100278"/>
                </a:solidFill>
                <a:latin typeface="微軟正黑體" panose="020B0604030504040204" pitchFamily="34" charset="-120"/>
                <a:ea typeface="微軟正黑體" panose="020B0604030504040204" pitchFamily="34" charset="-120"/>
              </a:rPr>
              <a:t>10000341540</a:t>
            </a:r>
            <a:r>
              <a:rPr lang="zh-TW" altLang="en-US" b="1" smtClean="0">
                <a:solidFill>
                  <a:srgbClr val="100278"/>
                </a:solidFill>
                <a:latin typeface="微軟正黑體" panose="020B0604030504040204" pitchFamily="34" charset="-120"/>
                <a:ea typeface="微軟正黑體" panose="020B0604030504040204" pitchFamily="34" charset="-120"/>
              </a:rPr>
              <a:t>號函</a:t>
            </a:r>
            <a:endParaRPr lang="en-US" altLang="zh-TW" b="1">
              <a:solidFill>
                <a:srgbClr val="100278"/>
              </a:solidFill>
              <a:latin typeface="微軟正黑體" panose="020B0604030504040204" pitchFamily="34" charset="-120"/>
              <a:ea typeface="微軟正黑體" panose="020B0604030504040204" pitchFamily="34" charset="-120"/>
            </a:endParaRPr>
          </a:p>
          <a:p>
            <a:pPr indent="352425" algn="just" eaLnBrk="1" hangingPunct="1">
              <a:buClr>
                <a:srgbClr val="663300"/>
              </a:buClr>
              <a:buSzPct val="75000"/>
              <a:defRPr/>
            </a:pPr>
            <a:r>
              <a:rPr lang="zh-TW" altLang="en-US" b="1">
                <a:solidFill>
                  <a:prstClr val="black"/>
                </a:solidFill>
                <a:latin typeface="微軟正黑體" panose="020B0604030504040204" pitchFamily="34" charset="-120"/>
                <a:ea typeface="微軟正黑體" panose="020B0604030504040204" pitchFamily="34" charset="-120"/>
              </a:rPr>
              <a:t>按本法施行細則第</a:t>
            </a:r>
            <a:r>
              <a:rPr lang="en-US" altLang="zh-TW" b="1">
                <a:solidFill>
                  <a:prstClr val="black"/>
                </a:solidFill>
                <a:latin typeface="微軟正黑體" panose="020B0604030504040204" pitchFamily="34" charset="-120"/>
                <a:ea typeface="微軟正黑體" panose="020B0604030504040204" pitchFamily="34" charset="-120"/>
              </a:rPr>
              <a:t>96</a:t>
            </a:r>
            <a:r>
              <a:rPr lang="zh-TW" altLang="en-US" b="1">
                <a:solidFill>
                  <a:prstClr val="black"/>
                </a:solidFill>
                <a:latin typeface="微軟正黑體" panose="020B0604030504040204" pitchFamily="34" charset="-120"/>
                <a:ea typeface="微軟正黑體" panose="020B0604030504040204" pitchFamily="34" charset="-120"/>
              </a:rPr>
              <a:t>條，係對各種採購之普通法規定；而</a:t>
            </a:r>
            <a:r>
              <a:rPr lang="zh-TW" altLang="en-US" b="1" u="heavy">
                <a:solidFill>
                  <a:prstClr val="black"/>
                </a:solidFill>
                <a:uFill>
                  <a:solidFill>
                    <a:srgbClr val="0000FF"/>
                  </a:solidFill>
                </a:uFill>
                <a:latin typeface="微軟正黑體" panose="020B0604030504040204" pitchFamily="34" charset="-120"/>
                <a:ea typeface="微軟正黑體" panose="020B0604030504040204" pitchFamily="34" charset="-120"/>
              </a:rPr>
              <a:t>營造業法第</a:t>
            </a:r>
            <a:r>
              <a:rPr lang="en-US" altLang="zh-TW" b="1" u="heavy">
                <a:solidFill>
                  <a:prstClr val="black"/>
                </a:solidFill>
                <a:uFill>
                  <a:solidFill>
                    <a:srgbClr val="0000FF"/>
                  </a:solidFill>
                </a:uFill>
                <a:latin typeface="微軟正黑體" panose="020B0604030504040204" pitchFamily="34" charset="-120"/>
                <a:ea typeface="微軟正黑體" panose="020B0604030504040204" pitchFamily="34" charset="-120"/>
              </a:rPr>
              <a:t>41</a:t>
            </a:r>
            <a:r>
              <a:rPr lang="zh-TW" altLang="en-US" b="1" u="heavy">
                <a:solidFill>
                  <a:prstClr val="black"/>
                </a:solidFill>
                <a:uFill>
                  <a:solidFill>
                    <a:srgbClr val="0000FF"/>
                  </a:solidFill>
                </a:uFill>
                <a:latin typeface="微軟正黑體" panose="020B0604030504040204" pitchFamily="34" charset="-120"/>
                <a:ea typeface="微軟正黑體" panose="020B0604030504040204" pitchFamily="34" charset="-120"/>
              </a:rPr>
              <a:t>條，係對營繕工程之特別法規定</a:t>
            </a:r>
            <a:r>
              <a:rPr lang="zh-TW" altLang="en-US" b="1">
                <a:solidFill>
                  <a:prstClr val="black"/>
                </a:solidFill>
                <a:latin typeface="微軟正黑體" panose="020B0604030504040204" pitchFamily="34" charset="-120"/>
                <a:ea typeface="微軟正黑體" panose="020B0604030504040204" pitchFamily="34" charset="-120"/>
              </a:rPr>
              <a:t>，</a:t>
            </a:r>
            <a:r>
              <a:rPr lang="zh-TW" altLang="en-US" b="1" u="heavy">
                <a:solidFill>
                  <a:prstClr val="black"/>
                </a:solidFill>
                <a:uFill>
                  <a:solidFill>
                    <a:srgbClr val="0000FF"/>
                  </a:solidFill>
                </a:uFill>
                <a:latin typeface="微軟正黑體" panose="020B0604030504040204" pitchFamily="34" charset="-120"/>
                <a:ea typeface="微軟正黑體" panose="020B0604030504040204" pitchFamily="34" charset="-120"/>
              </a:rPr>
              <a:t>如二者規定不同時，特別法優先適用</a:t>
            </a:r>
            <a:r>
              <a:rPr lang="zh-TW" altLang="en-US" b="1">
                <a:solidFill>
                  <a:prstClr val="black"/>
                </a:solidFill>
                <a:latin typeface="微軟正黑體" panose="020B0604030504040204" pitchFamily="34" charset="-120"/>
                <a:ea typeface="微軟正黑體" panose="020B0604030504040204" pitchFamily="34" charset="-120"/>
              </a:rPr>
              <a:t>。</a:t>
            </a:r>
            <a:endParaRPr lang="en-US" altLang="zh-TW"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56643749"/>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5A1C268-0465-4A70-8B18-E1EAFB9F6D16}" type="slidenum">
              <a:rPr lang="en-US" altLang="zh-TW" sz="1400" smtClean="0">
                <a:solidFill>
                  <a:srgbClr val="AD1F1F"/>
                </a:solidFill>
                <a:latin typeface="Times New Roman" panose="02020603050405020304" pitchFamily="18" charset="0"/>
              </a:rPr>
              <a:pPr>
                <a:spcBef>
                  <a:spcPct val="0"/>
                </a:spcBef>
                <a:buClrTx/>
                <a:buSzTx/>
                <a:buFontTx/>
                <a:buNone/>
                <a:defRPr/>
              </a:pPr>
              <a:t>247</a:t>
            </a:fld>
            <a:endParaRPr lang="en-US" altLang="zh-TW" sz="1400">
              <a:solidFill>
                <a:srgbClr val="AD1F1F"/>
              </a:solidFill>
              <a:latin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4623218" y="131845"/>
            <a:ext cx="4449282" cy="6372225"/>
          </a:xfrm>
          <a:prstGeom prst="rect">
            <a:avLst/>
          </a:prstGeom>
          <a:ln>
            <a:solidFill>
              <a:srgbClr val="100278"/>
            </a:solidFill>
          </a:ln>
        </p:spPr>
      </p:pic>
      <p:pic>
        <p:nvPicPr>
          <p:cNvPr id="6" name="圖片 5"/>
          <p:cNvPicPr>
            <a:picLocks noChangeAspect="1"/>
          </p:cNvPicPr>
          <p:nvPr/>
        </p:nvPicPr>
        <p:blipFill>
          <a:blip r:embed="rId4"/>
          <a:stretch>
            <a:fillRect/>
          </a:stretch>
        </p:blipFill>
        <p:spPr>
          <a:xfrm>
            <a:off x="107504" y="131845"/>
            <a:ext cx="4434814" cy="6496050"/>
          </a:xfrm>
          <a:prstGeom prst="rect">
            <a:avLst/>
          </a:prstGeom>
          <a:ln>
            <a:solidFill>
              <a:srgbClr val="100278"/>
            </a:solidFill>
          </a:ln>
        </p:spPr>
      </p:pic>
      <p:sp>
        <p:nvSpPr>
          <p:cNvPr id="2" name="橢圓 1"/>
          <p:cNvSpPr/>
          <p:nvPr/>
        </p:nvSpPr>
        <p:spPr>
          <a:xfrm>
            <a:off x="6408204" y="4581128"/>
            <a:ext cx="972108" cy="82809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557936675"/>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248</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2375756" y="2024844"/>
            <a:ext cx="4932548" cy="147713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a:solidFill>
                  <a:srgbClr val="100278"/>
                </a:solidFill>
                <a:latin typeface="微軟正黑體" panose="020B0604030504040204" pitchFamily="34" charset="-120"/>
              </a:rPr>
              <a:t>驗收</a:t>
            </a:r>
            <a:r>
              <a:rPr lang="zh-TW" altLang="en-US" sz="3200" b="1" smtClean="0">
                <a:solidFill>
                  <a:srgbClr val="100278"/>
                </a:solidFill>
                <a:latin typeface="微軟正黑體" panose="020B0604030504040204" pitchFamily="34" charset="-120"/>
              </a:rPr>
              <a:t>作業程序及</a:t>
            </a:r>
            <a:endParaRPr lang="en-US" altLang="zh-TW" sz="3200" b="1" smtClean="0">
              <a:solidFill>
                <a:srgbClr val="100278"/>
              </a:solidFill>
              <a:latin typeface="微軟正黑體" panose="020B0604030504040204" pitchFamily="34" charset="-120"/>
            </a:endParaRPr>
          </a:p>
          <a:p>
            <a:pPr algn="ctr" eaLnBrk="1" hangingPunct="1">
              <a:defRPr/>
            </a:pPr>
            <a:r>
              <a:rPr lang="zh-TW" altLang="en-US" sz="3200" b="1" smtClean="0">
                <a:solidFill>
                  <a:srgbClr val="100278"/>
                </a:solidFill>
                <a:latin typeface="微軟正黑體" panose="020B0604030504040204" pitchFamily="34" charset="-120"/>
              </a:rPr>
              <a:t>主驗人主持要領</a:t>
            </a:r>
            <a:endParaRPr lang="zh-TW" altLang="en-US" sz="32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606757502"/>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2B6B036-E836-4FCE-B411-BBE7166ABEA2}" type="slidenum">
              <a:rPr lang="en-US" altLang="zh-TW" sz="1400" smtClean="0">
                <a:solidFill>
                  <a:srgbClr val="AD1F1F"/>
                </a:solidFill>
                <a:latin typeface="Times New Roman" panose="02020603050405020304" pitchFamily="18" charset="0"/>
              </a:rPr>
              <a:pPr>
                <a:spcBef>
                  <a:spcPct val="0"/>
                </a:spcBef>
                <a:buClrTx/>
                <a:buSzTx/>
                <a:buFontTx/>
                <a:buNone/>
                <a:defRPr/>
              </a:pPr>
              <a:t>249</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142875" y="1016731"/>
            <a:ext cx="8750300" cy="5704743"/>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實地驗收作業及紀錄應載示事項：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57188" indent="-357188" algn="just" eaLnBrk="1" hangingPunct="1">
              <a:spcBef>
                <a:spcPts val="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①確認會同驗收人員是否已到場</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808038" lvl="1" indent="-350838" algn="just" eaLnBrk="1" hangingPunct="1">
              <a:lnSpc>
                <a:spcPts val="2900"/>
              </a:lnSpc>
              <a:spcBef>
                <a:spcPts val="0"/>
              </a:spcBef>
              <a:buClr>
                <a:srgbClr val="006600"/>
              </a:buClr>
              <a:buSzPct val="75000"/>
              <a:buFont typeface="Wingdings" panose="05000000000000000000" pitchFamily="2" charset="2"/>
              <a:buChar char="Ø"/>
              <a:defRPr/>
            </a:pPr>
            <a:r>
              <a:rPr lang="zh-TW" altLang="en-US" sz="2700" b="1" spc="-100" smtClean="0">
                <a:solidFill>
                  <a:srgbClr val="0000FF"/>
                </a:solidFill>
                <a:latin typeface="微軟正黑體" panose="020B0604030504040204" pitchFamily="34" charset="-120"/>
                <a:ea typeface="微軟正黑體" panose="020B0604030504040204" pitchFamily="34" charset="-120"/>
              </a:rPr>
              <a:t>機關驗收主驗人、廠商代表</a:t>
            </a:r>
            <a:r>
              <a:rPr lang="en-US" altLang="zh-TW" sz="2700" b="1" spc="-100" smtClean="0">
                <a:solidFill>
                  <a:srgbClr val="0000FF"/>
                </a:solidFill>
                <a:latin typeface="微軟正黑體" panose="020B0604030504040204" pitchFamily="34" charset="-120"/>
                <a:ea typeface="微軟正黑體" panose="020B0604030504040204" pitchFamily="34" charset="-120"/>
              </a:rPr>
              <a:t>(</a:t>
            </a:r>
            <a:r>
              <a:rPr lang="zh-TW" altLang="en-US" sz="2700" b="1" spc="-100" smtClean="0">
                <a:solidFill>
                  <a:srgbClr val="0000FF"/>
                </a:solidFill>
                <a:latin typeface="微軟正黑體" panose="020B0604030504040204" pitchFamily="34" charset="-120"/>
                <a:ea typeface="微軟正黑體" panose="020B0604030504040204" pitchFamily="34" charset="-120"/>
              </a:rPr>
              <a:t>財物或勞務採購廠商未派員仍得驗收，</a:t>
            </a:r>
            <a:r>
              <a:rPr lang="zh-TW" altLang="en-US" sz="2700" b="1" spc="-100" smtClean="0">
                <a:solidFill>
                  <a:srgbClr val="660033"/>
                </a:solidFill>
                <a:latin typeface="微軟正黑體" panose="020B0604030504040204" pitchFamily="34" charset="-120"/>
                <a:ea typeface="微軟正黑體" panose="020B0604030504040204" pitchFamily="34" charset="-120"/>
              </a:rPr>
              <a:t>細</a:t>
            </a:r>
            <a:r>
              <a:rPr lang="en-US" altLang="zh-TW" sz="2700" b="1" spc="-100" smtClean="0">
                <a:solidFill>
                  <a:srgbClr val="660033"/>
                </a:solidFill>
                <a:latin typeface="微軟正黑體" panose="020B0604030504040204" pitchFamily="34" charset="-120"/>
                <a:ea typeface="微軟正黑體" panose="020B0604030504040204" pitchFamily="34" charset="-120"/>
              </a:rPr>
              <a:t>§96,2</a:t>
            </a:r>
            <a:r>
              <a:rPr lang="en-US" altLang="zh-TW" sz="2700" b="1" spc="-100" smtClean="0">
                <a:solidFill>
                  <a:srgbClr val="0000FF"/>
                </a:solidFill>
                <a:latin typeface="微軟正黑體" panose="020B0604030504040204" pitchFamily="34" charset="-120"/>
                <a:ea typeface="微軟正黑體" panose="020B0604030504040204" pitchFamily="34" charset="-120"/>
              </a:rPr>
              <a:t>)</a:t>
            </a:r>
            <a:r>
              <a:rPr lang="zh-TW" altLang="en-US" sz="2700" b="1" spc="-100" smtClean="0">
                <a:solidFill>
                  <a:srgbClr val="0000FF"/>
                </a:solidFill>
                <a:latin typeface="微軟正黑體" panose="020B0604030504040204" pitchFamily="34" charset="-120"/>
                <a:ea typeface="微軟正黑體" panose="020B0604030504040204" pitchFamily="34" charset="-120"/>
              </a:rPr>
              <a:t>、需求或使用單位人員</a:t>
            </a:r>
            <a:r>
              <a:rPr lang="en-US" altLang="zh-TW" sz="2700" b="1" spc="-100" smtClean="0">
                <a:solidFill>
                  <a:srgbClr val="660033"/>
                </a:solidFill>
                <a:latin typeface="微軟正黑體" panose="020B0604030504040204" pitchFamily="34" charset="-120"/>
                <a:ea typeface="微軟正黑體" panose="020B0604030504040204" pitchFamily="34" charset="-120"/>
              </a:rPr>
              <a:t>(</a:t>
            </a:r>
            <a:r>
              <a:rPr lang="zh-TW" altLang="en-US" sz="2700" b="1" spc="-100" smtClean="0">
                <a:solidFill>
                  <a:srgbClr val="660033"/>
                </a:solidFill>
                <a:latin typeface="微軟正黑體" panose="020B0604030504040204" pitchFamily="34" charset="-120"/>
                <a:ea typeface="微軟正黑體" panose="020B0604030504040204" pitchFamily="34" charset="-120"/>
              </a:rPr>
              <a:t>會驗人員</a:t>
            </a:r>
            <a:r>
              <a:rPr lang="en-US" altLang="zh-TW" sz="2700" b="1" spc="-100" smtClean="0">
                <a:solidFill>
                  <a:srgbClr val="660033"/>
                </a:solidFill>
                <a:latin typeface="微軟正黑體" panose="020B0604030504040204" pitchFamily="34" charset="-120"/>
                <a:ea typeface="微軟正黑體" panose="020B0604030504040204" pitchFamily="34" charset="-120"/>
              </a:rPr>
              <a:t>)</a:t>
            </a:r>
            <a:r>
              <a:rPr lang="zh-TW" altLang="en-US" sz="2700" b="1" spc="-100" smtClean="0">
                <a:solidFill>
                  <a:srgbClr val="0000FF"/>
                </a:solidFill>
                <a:latin typeface="微軟正黑體" panose="020B0604030504040204" pitchFamily="34" charset="-120"/>
                <a:ea typeface="微軟正黑體" panose="020B0604030504040204" pitchFamily="34" charset="-120"/>
              </a:rPr>
              <a:t>、監辦單位人員</a:t>
            </a:r>
            <a:r>
              <a:rPr lang="zh-TW" altLang="en-US" sz="2700" b="1" spc="-100">
                <a:solidFill>
                  <a:srgbClr val="0000FF"/>
                </a:solidFill>
                <a:latin typeface="微軟正黑體" panose="020B0604030504040204" pitchFamily="34" charset="-120"/>
                <a:ea typeface="微軟正黑體" panose="020B0604030504040204" pitchFamily="34" charset="-120"/>
              </a:rPr>
              <a:t>，</a:t>
            </a:r>
            <a:r>
              <a:rPr lang="zh-TW" altLang="en-US" sz="2700" b="1" spc="-100" smtClean="0">
                <a:solidFill>
                  <a:srgbClr val="0000FF"/>
                </a:solidFill>
                <a:latin typeface="微軟正黑體" panose="020B0604030504040204" pitchFamily="34" charset="-120"/>
                <a:ea typeface="微軟正黑體" panose="020B0604030504040204" pitchFamily="34" charset="-120"/>
              </a:rPr>
              <a:t>或個案另聘之相關專家</a:t>
            </a:r>
            <a:r>
              <a:rPr lang="en-US" altLang="zh-TW" sz="2700" b="1" spc="-100" smtClean="0">
                <a:solidFill>
                  <a:srgbClr val="660033"/>
                </a:solidFill>
                <a:latin typeface="微軟正黑體" panose="020B0604030504040204" pitchFamily="34" charset="-120"/>
                <a:ea typeface="微軟正黑體" panose="020B0604030504040204" pitchFamily="34" charset="-120"/>
              </a:rPr>
              <a:t>(</a:t>
            </a:r>
            <a:r>
              <a:rPr lang="zh-TW" altLang="en-US" sz="2700" b="1" spc="-100" smtClean="0">
                <a:solidFill>
                  <a:srgbClr val="660033"/>
                </a:solidFill>
                <a:latin typeface="微軟正黑體" panose="020B0604030504040204" pitchFamily="34" charset="-120"/>
                <a:ea typeface="微軟正黑體" panose="020B0604030504040204" pitchFamily="34" charset="-120"/>
              </a:rPr>
              <a:t>協驗</a:t>
            </a:r>
            <a:r>
              <a:rPr lang="zh-TW" altLang="en-US" sz="2700" b="1" spc="-100">
                <a:solidFill>
                  <a:srgbClr val="660033"/>
                </a:solidFill>
                <a:latin typeface="微軟正黑體" panose="020B0604030504040204" pitchFamily="34" charset="-120"/>
                <a:ea typeface="微軟正黑體" panose="020B0604030504040204" pitchFamily="34" charset="-120"/>
              </a:rPr>
              <a:t>人員</a:t>
            </a:r>
            <a:r>
              <a:rPr lang="en-US" altLang="zh-TW" sz="2700" b="1" spc="-100">
                <a:solidFill>
                  <a:srgbClr val="660033"/>
                </a:solidFill>
                <a:latin typeface="微軟正黑體" panose="020B0604030504040204" pitchFamily="34" charset="-120"/>
                <a:ea typeface="微軟正黑體" panose="020B0604030504040204" pitchFamily="34" charset="-120"/>
              </a:rPr>
              <a:t>) </a:t>
            </a:r>
            <a:r>
              <a:rPr lang="zh-TW" altLang="en-US" sz="2700" b="1" spc="-100" smtClean="0">
                <a:solidFill>
                  <a:srgbClr val="0000FF"/>
                </a:solidFill>
                <a:latin typeface="微軟正黑體" panose="020B0604030504040204" pitchFamily="34" charset="-120"/>
                <a:ea typeface="微軟正黑體" panose="020B0604030504040204" pitchFamily="34" charset="-120"/>
              </a:rPr>
              <a:t>。</a:t>
            </a:r>
            <a:endParaRPr lang="en-US" altLang="zh-TW" sz="2700" b="1" spc="-100"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lnSpc>
                <a:spcPts val="2900"/>
              </a:lnSpc>
              <a:spcBef>
                <a:spcPts val="0"/>
              </a:spcBef>
              <a:buClr>
                <a:srgbClr val="006600"/>
              </a:buClr>
              <a:buSzPct val="75000"/>
              <a:buFont typeface="Wingdings" panose="05000000000000000000" pitchFamily="2" charset="2"/>
              <a:buChar char="Ø"/>
              <a:defRPr/>
            </a:pPr>
            <a:r>
              <a:rPr lang="zh-TW" altLang="en-US" sz="2700" b="1" smtClean="0">
                <a:solidFill>
                  <a:srgbClr val="0000FF"/>
                </a:solidFill>
                <a:latin typeface="微軟正黑體" panose="020B0604030504040204" pitchFamily="34" charset="-120"/>
                <a:ea typeface="微軟正黑體" panose="020B0604030504040204" pitchFamily="34" charset="-120"/>
              </a:rPr>
              <a:t>如屬查核金額以上，上級機關監辦人員是否到場；或屬通案授權機關自行辦理</a:t>
            </a:r>
            <a:r>
              <a:rPr lang="en-US" altLang="zh-TW" sz="2700" b="1" smtClean="0">
                <a:solidFill>
                  <a:srgbClr val="660033"/>
                </a:solidFill>
                <a:latin typeface="微軟正黑體" panose="020B0604030504040204" pitchFamily="34" charset="-120"/>
                <a:ea typeface="微軟正黑體" panose="020B0604030504040204" pitchFamily="34" charset="-120"/>
              </a:rPr>
              <a:t>(§12,1)</a:t>
            </a:r>
            <a:r>
              <a:rPr lang="zh-TW" altLang="en-US" sz="2700" b="1" smtClean="0">
                <a:solidFill>
                  <a:srgbClr val="0000FF"/>
                </a:solidFill>
                <a:latin typeface="微軟正黑體" panose="020B0604030504040204" pitchFamily="34" charset="-120"/>
                <a:ea typeface="微軟正黑體" panose="020B0604030504040204" pitchFamily="34" charset="-120"/>
              </a:rPr>
              <a:t>；或上級機關個案決定</a:t>
            </a:r>
            <a:r>
              <a:rPr lang="zh-TW" altLang="en-US" sz="2700" b="1">
                <a:solidFill>
                  <a:srgbClr val="0000FF"/>
                </a:solidFill>
                <a:latin typeface="微軟正黑體" panose="020B0604030504040204" pitchFamily="34" charset="-120"/>
                <a:ea typeface="微軟正黑體" panose="020B0604030504040204" pitchFamily="34" charset="-120"/>
              </a:rPr>
              <a:t>機關自行辦理</a:t>
            </a:r>
            <a:r>
              <a:rPr lang="en-US" altLang="zh-TW" sz="2700" b="1" smtClean="0">
                <a:solidFill>
                  <a:srgbClr val="660033"/>
                </a:solidFill>
                <a:latin typeface="微軟正黑體" panose="020B0604030504040204" pitchFamily="34" charset="-120"/>
                <a:ea typeface="微軟正黑體" panose="020B0604030504040204" pitchFamily="34" charset="-120"/>
              </a:rPr>
              <a:t>(</a:t>
            </a:r>
            <a:r>
              <a:rPr lang="zh-TW" altLang="en-US" sz="2700" b="1" smtClean="0">
                <a:solidFill>
                  <a:srgbClr val="660033"/>
                </a:solidFill>
                <a:latin typeface="微軟正黑體" panose="020B0604030504040204" pitchFamily="34" charset="-120"/>
                <a:ea typeface="微軟正黑體" panose="020B0604030504040204" pitchFamily="34" charset="-120"/>
              </a:rPr>
              <a:t>細</a:t>
            </a:r>
            <a:r>
              <a:rPr lang="en-US" altLang="zh-TW" sz="2700" b="1" smtClean="0">
                <a:solidFill>
                  <a:srgbClr val="660033"/>
                </a:solidFill>
                <a:latin typeface="微軟正黑體" panose="020B0604030504040204" pitchFamily="34" charset="-120"/>
                <a:ea typeface="微軟正黑體" panose="020B0604030504040204" pitchFamily="34" charset="-120"/>
              </a:rPr>
              <a:t>§10)</a:t>
            </a:r>
            <a:r>
              <a:rPr lang="zh-TW" altLang="en-US" sz="2700" b="1" smtClean="0">
                <a:solidFill>
                  <a:srgbClr val="0000FF"/>
                </a:solidFill>
                <a:latin typeface="微軟正黑體" panose="020B0604030504040204" pitchFamily="34" charset="-120"/>
                <a:ea typeface="微軟正黑體" panose="020B0604030504040204" pitchFamily="34" charset="-120"/>
              </a:rPr>
              <a:t>。</a:t>
            </a:r>
            <a:endParaRPr lang="en-US" altLang="zh-TW" sz="27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lnSpc>
                <a:spcPts val="2900"/>
              </a:lnSpc>
              <a:spcBef>
                <a:spcPts val="0"/>
              </a:spcBef>
              <a:buClr>
                <a:srgbClr val="006600"/>
              </a:buClr>
              <a:buSzPct val="75000"/>
              <a:buFont typeface="Wingdings" panose="05000000000000000000" pitchFamily="2" charset="2"/>
              <a:buChar char="Ø"/>
              <a:defRPr/>
            </a:pPr>
            <a:r>
              <a:rPr lang="zh-TW" altLang="en-US" sz="2700" b="1">
                <a:solidFill>
                  <a:srgbClr val="0000FF"/>
                </a:solidFill>
                <a:latin typeface="微軟正黑體" panose="020B0604030504040204" pitchFamily="34" charset="-120"/>
                <a:ea typeface="微軟正黑體" panose="020B0604030504040204" pitchFamily="34" charset="-120"/>
              </a:rPr>
              <a:t>工程採購之驗收，營造業之專任工程</a:t>
            </a:r>
            <a:r>
              <a:rPr lang="zh-TW" altLang="en-US" sz="2700" b="1" smtClean="0">
                <a:solidFill>
                  <a:srgbClr val="0000FF"/>
                </a:solidFill>
                <a:latin typeface="微軟正黑體" panose="020B0604030504040204" pitchFamily="34" charset="-120"/>
                <a:ea typeface="微軟正黑體" panose="020B0604030504040204" pitchFamily="34" charset="-120"/>
              </a:rPr>
              <a:t>人員及</a:t>
            </a:r>
            <a:r>
              <a:rPr lang="zh-TW" altLang="en-US" sz="2700" b="1">
                <a:solidFill>
                  <a:srgbClr val="0000FF"/>
                </a:solidFill>
                <a:latin typeface="微軟正黑體" panose="020B0604030504040204" pitchFamily="34" charset="-120"/>
                <a:ea typeface="微軟正黑體" panose="020B0604030504040204" pitchFamily="34" charset="-120"/>
              </a:rPr>
              <a:t>工地主任應在現場</a:t>
            </a:r>
            <a:r>
              <a:rPr lang="zh-TW" altLang="en-US" sz="2700" b="1" smtClean="0">
                <a:solidFill>
                  <a:srgbClr val="0000FF"/>
                </a:solidFill>
                <a:latin typeface="微軟正黑體" panose="020B0604030504040204" pitchFamily="34" charset="-120"/>
                <a:ea typeface="微軟正黑體" panose="020B0604030504040204" pitchFamily="34" charset="-120"/>
              </a:rPr>
              <a:t>說明</a:t>
            </a:r>
            <a:r>
              <a:rPr lang="en-US" altLang="zh-TW" sz="2700" b="1" smtClean="0">
                <a:solidFill>
                  <a:srgbClr val="660033"/>
                </a:solidFill>
                <a:latin typeface="微軟正黑體" panose="020B0604030504040204" pitchFamily="34" charset="-120"/>
                <a:ea typeface="微軟正黑體" panose="020B0604030504040204" pitchFamily="34" charset="-120"/>
              </a:rPr>
              <a:t>(</a:t>
            </a:r>
            <a:r>
              <a:rPr lang="zh-TW" altLang="en-US" sz="2700" b="1" smtClean="0">
                <a:solidFill>
                  <a:srgbClr val="660033"/>
                </a:solidFill>
                <a:latin typeface="微軟正黑體" panose="020B0604030504040204" pitchFamily="34" charset="-120"/>
                <a:ea typeface="微軟正黑體" panose="020B0604030504040204" pitchFamily="34" charset="-120"/>
              </a:rPr>
              <a:t>營造業法</a:t>
            </a:r>
            <a:r>
              <a:rPr lang="en-US" altLang="zh-TW" sz="2700" b="1" smtClean="0">
                <a:solidFill>
                  <a:srgbClr val="660033"/>
                </a:solidFill>
                <a:latin typeface="微軟正黑體" panose="020B0604030504040204" pitchFamily="34" charset="-120"/>
                <a:ea typeface="微軟正黑體" panose="020B0604030504040204" pitchFamily="34" charset="-120"/>
              </a:rPr>
              <a:t>§41)</a:t>
            </a:r>
            <a:r>
              <a:rPr lang="zh-TW" altLang="en-US" sz="2700" b="1" smtClean="0">
                <a:solidFill>
                  <a:srgbClr val="0000FF"/>
                </a:solidFill>
                <a:latin typeface="微軟正黑體" panose="020B0604030504040204" pitchFamily="34" charset="-120"/>
                <a:ea typeface="微軟正黑體" panose="020B0604030504040204" pitchFamily="34" charset="-120"/>
              </a:rPr>
              <a:t> ，未到場不予驗收。</a:t>
            </a:r>
            <a:endParaRPr lang="en-US" altLang="zh-TW" sz="27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lnSpc>
                <a:spcPts val="2900"/>
              </a:lnSpc>
              <a:spcBef>
                <a:spcPts val="0"/>
              </a:spcBef>
              <a:buClr>
                <a:srgbClr val="006600"/>
              </a:buClr>
              <a:buSzPct val="75000"/>
              <a:buFont typeface="Wingdings" panose="05000000000000000000" pitchFamily="2" charset="2"/>
              <a:buChar char="Ø"/>
              <a:defRPr/>
            </a:pPr>
            <a:r>
              <a:rPr lang="zh-TW" altLang="en-US" sz="2700" b="1">
                <a:solidFill>
                  <a:srgbClr val="0000FF"/>
                </a:solidFill>
                <a:latin typeface="微軟正黑體" panose="020B0604030504040204" pitchFamily="34" charset="-120"/>
                <a:ea typeface="微軟正黑體" panose="020B0604030504040204" pitchFamily="34" charset="-120"/>
              </a:rPr>
              <a:t>工程採購之驗收</a:t>
            </a:r>
            <a:r>
              <a:rPr lang="zh-TW" altLang="en-US" sz="2700" b="1" smtClean="0">
                <a:solidFill>
                  <a:srgbClr val="0000FF"/>
                </a:solidFill>
                <a:latin typeface="微軟正黑體" panose="020B0604030504040204" pitchFamily="34" charset="-120"/>
                <a:ea typeface="微軟正黑體" panose="020B0604030504040204" pitchFamily="34" charset="-120"/>
              </a:rPr>
              <a:t>，技術服務廠商代表</a:t>
            </a:r>
            <a:r>
              <a:rPr lang="en-US" altLang="zh-TW" sz="2700" b="1" smtClean="0">
                <a:solidFill>
                  <a:srgbClr val="660033"/>
                </a:solidFill>
                <a:latin typeface="微軟正黑體" panose="020B0604030504040204" pitchFamily="34" charset="-120"/>
                <a:ea typeface="微軟正黑體" panose="020B0604030504040204" pitchFamily="34" charset="-120"/>
              </a:rPr>
              <a:t>(</a:t>
            </a:r>
            <a:r>
              <a:rPr lang="zh-TW" altLang="en-US" sz="2700" b="1" smtClean="0">
                <a:solidFill>
                  <a:srgbClr val="660033"/>
                </a:solidFill>
                <a:latin typeface="微軟正黑體" panose="020B0604030504040204" pitchFamily="34" charset="-120"/>
                <a:ea typeface="微軟正黑體" panose="020B0604030504040204" pitchFamily="34" charset="-120"/>
              </a:rPr>
              <a:t>協驗人員：設計監造、專案管理</a:t>
            </a:r>
            <a:r>
              <a:rPr lang="en-US" altLang="zh-TW" sz="2700" b="1" smtClean="0">
                <a:solidFill>
                  <a:srgbClr val="660033"/>
                </a:solidFill>
                <a:latin typeface="微軟正黑體" panose="020B0604030504040204" pitchFamily="34" charset="-120"/>
                <a:ea typeface="微軟正黑體" panose="020B0604030504040204" pitchFamily="34" charset="-120"/>
              </a:rPr>
              <a:t>)</a:t>
            </a:r>
            <a:r>
              <a:rPr lang="zh-TW" altLang="en-US" sz="2700" b="1" smtClean="0">
                <a:solidFill>
                  <a:srgbClr val="0000FF"/>
                </a:solidFill>
                <a:latin typeface="微軟正黑體" panose="020B0604030504040204" pitchFamily="34" charset="-120"/>
                <a:ea typeface="微軟正黑體" panose="020B0604030504040204" pitchFamily="34" charset="-120"/>
              </a:rPr>
              <a:t> </a:t>
            </a:r>
            <a:r>
              <a:rPr lang="zh-TW" altLang="en-US" sz="2700" b="1">
                <a:solidFill>
                  <a:srgbClr val="0000FF"/>
                </a:solidFill>
                <a:latin typeface="微軟正黑體" panose="020B0604030504040204" pitchFamily="34" charset="-120"/>
                <a:ea typeface="微軟正黑體" panose="020B0604030504040204" pitchFamily="34" charset="-120"/>
              </a:rPr>
              <a:t>，未</a:t>
            </a:r>
            <a:r>
              <a:rPr lang="zh-TW" altLang="en-US" sz="2700" b="1" smtClean="0">
                <a:solidFill>
                  <a:srgbClr val="0000FF"/>
                </a:solidFill>
                <a:latin typeface="微軟正黑體" panose="020B0604030504040204" pitchFamily="34" charset="-120"/>
                <a:ea typeface="微軟正黑體" panose="020B0604030504040204" pitchFamily="34" charset="-120"/>
              </a:rPr>
              <a:t>到場應予計罰。</a:t>
            </a:r>
            <a:endParaRPr lang="en-US" altLang="zh-TW" sz="27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lnSpc>
                <a:spcPts val="2900"/>
              </a:lnSpc>
              <a:spcBef>
                <a:spcPts val="0"/>
              </a:spcBef>
              <a:buClr>
                <a:srgbClr val="006600"/>
              </a:buClr>
              <a:buSzPct val="75000"/>
              <a:buFont typeface="Wingdings" panose="05000000000000000000" pitchFamily="2" charset="2"/>
              <a:buChar char="Ø"/>
              <a:defRPr/>
            </a:pPr>
            <a:r>
              <a:rPr lang="zh-TW" altLang="en-US" sz="2700" b="1" smtClean="0">
                <a:solidFill>
                  <a:srgbClr val="0000FF"/>
                </a:solidFill>
                <a:latin typeface="微軟正黑體" panose="020B0604030504040204" pitchFamily="34" charset="-120"/>
                <a:ea typeface="微軟正黑體" panose="020B0604030504040204" pitchFamily="34" charset="-120"/>
              </a:rPr>
              <a:t>原奉派或依分層負責授權之主驗人如未能主持，是否已另派代理人</a:t>
            </a:r>
            <a:r>
              <a:rPr lang="en-US" altLang="zh-TW" sz="2700" b="1" smtClean="0">
                <a:solidFill>
                  <a:srgbClr val="0000FF"/>
                </a:solidFill>
                <a:latin typeface="微軟正黑體" panose="020B0604030504040204" pitchFamily="34" charset="-120"/>
                <a:ea typeface="微軟正黑體" panose="020B0604030504040204" pitchFamily="34" charset="-120"/>
              </a:rPr>
              <a:t>(</a:t>
            </a:r>
            <a:r>
              <a:rPr lang="zh-TW" altLang="en-US" sz="2700" b="1" smtClean="0">
                <a:solidFill>
                  <a:srgbClr val="0000FF"/>
                </a:solidFill>
                <a:latin typeface="微軟正黑體" panose="020B0604030504040204" pitchFamily="34" charset="-120"/>
                <a:ea typeface="微軟正黑體" panose="020B0604030504040204" pitchFamily="34" charset="-120"/>
              </a:rPr>
              <a:t>書面核准文件</a:t>
            </a:r>
            <a:r>
              <a:rPr lang="en-US" altLang="zh-TW" sz="2700" b="1" smtClean="0">
                <a:solidFill>
                  <a:srgbClr val="0000FF"/>
                </a:solidFill>
                <a:latin typeface="微軟正黑體" panose="020B0604030504040204" pitchFamily="34" charset="-120"/>
                <a:ea typeface="微軟正黑體" panose="020B0604030504040204" pitchFamily="34" charset="-120"/>
              </a:rPr>
              <a:t>)</a:t>
            </a:r>
            <a:r>
              <a:rPr lang="zh-TW" altLang="en-US" sz="2700" b="1" smtClean="0">
                <a:solidFill>
                  <a:srgbClr val="0000FF"/>
                </a:solidFill>
                <a:latin typeface="微軟正黑體" panose="020B0604030504040204" pitchFamily="34" charset="-120"/>
                <a:ea typeface="微軟正黑體" panose="020B0604030504040204" pitchFamily="34" charset="-120"/>
              </a:rPr>
              <a:t>。</a:t>
            </a:r>
            <a:endParaRPr lang="zh-TW" altLang="en-US" sz="2700" b="1" dirty="0">
              <a:solidFill>
                <a:srgbClr val="0000FF"/>
              </a:solidFill>
              <a:latin typeface="微軟正黑體" panose="020B0604030504040204" pitchFamily="34" charset="-120"/>
              <a:ea typeface="微軟正黑體" panose="020B0604030504040204" pitchFamily="34" charset="-120"/>
            </a:endParaRPr>
          </a:p>
        </p:txBody>
      </p:sp>
      <p:sp>
        <p:nvSpPr>
          <p:cNvPr id="5" name="Rectangle 2"/>
          <p:cNvSpPr txBox="1">
            <a:spLocks noChangeArrowheads="1"/>
          </p:cNvSpPr>
          <p:nvPr/>
        </p:nvSpPr>
        <p:spPr>
          <a:xfrm>
            <a:off x="214313" y="440668"/>
            <a:ext cx="8354131"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a:solidFill>
                  <a:srgbClr val="003399"/>
                </a:solidFill>
                <a:effectLst/>
                <a:latin typeface="微軟正黑體" panose="020B0604030504040204" pitchFamily="34" charset="-120"/>
              </a:rPr>
              <a:t>驗收作業及紀錄應載示事項</a:t>
            </a:r>
          </a:p>
        </p:txBody>
      </p:sp>
    </p:spTree>
    <p:extLst>
      <p:ext uri="{BB962C8B-B14F-4D97-AF65-F5344CB8AC3E}">
        <p14:creationId xmlns:p14="http://schemas.microsoft.com/office/powerpoint/2010/main" val="3130933308"/>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2B6B036-E836-4FCE-B411-BBE7166ABEA2}" type="slidenum">
              <a:rPr lang="en-US" altLang="zh-TW" sz="1400" smtClean="0">
                <a:solidFill>
                  <a:srgbClr val="AD1F1F"/>
                </a:solidFill>
                <a:latin typeface="Times New Roman" panose="02020603050405020304" pitchFamily="18" charset="0"/>
              </a:rPr>
              <a:pPr>
                <a:spcBef>
                  <a:spcPct val="0"/>
                </a:spcBef>
                <a:buClrTx/>
                <a:buSzTx/>
                <a:buFontTx/>
                <a:buNone/>
                <a:defRPr/>
              </a:pPr>
              <a:t>250</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142875" y="1087439"/>
            <a:ext cx="8750300" cy="5389562"/>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驗收作業及紀錄應載示事項：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②主驗人宣布開始辦理驗收</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③主</a:t>
            </a:r>
            <a:r>
              <a:rPr lang="zh-TW" altLang="en-US" sz="2800" b="1">
                <a:solidFill>
                  <a:prstClr val="black"/>
                </a:solidFill>
                <a:latin typeface="微軟正黑體" panose="020B0604030504040204" pitchFamily="34" charset="-120"/>
                <a:ea typeface="微軟正黑體" panose="020B0604030504040204" pitchFamily="34" charset="-120"/>
              </a:rPr>
              <a:t>驗人主持驗收</a:t>
            </a:r>
            <a:r>
              <a:rPr lang="zh-TW" altLang="en-US" sz="2800" b="1" smtClean="0">
                <a:solidFill>
                  <a:prstClr val="black"/>
                </a:solidFill>
                <a:latin typeface="微軟正黑體" panose="020B0604030504040204" pitchFamily="34" charset="-120"/>
                <a:ea typeface="微軟正黑體" panose="020B0604030504040204" pitchFamily="34" charset="-120"/>
              </a:rPr>
              <a:t>程序</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spcBef>
                <a:spcPts val="0"/>
              </a:spcBef>
              <a:buClr>
                <a:srgbClr val="006600"/>
              </a:buClr>
              <a:buSzPct val="75000"/>
              <a:buFont typeface="Wingdings" panose="05000000000000000000" pitchFamily="2" charset="2"/>
              <a:buChar char="Ø"/>
              <a:defRPr/>
            </a:pPr>
            <a:r>
              <a:rPr lang="zh-TW" altLang="en-US" sz="2800" b="1" smtClean="0">
                <a:solidFill>
                  <a:srgbClr val="0000FF"/>
                </a:solidFill>
                <a:latin typeface="微軟正黑體" panose="020B0604030504040204" pitchFamily="34" charset="-120"/>
                <a:ea typeface="微軟正黑體" panose="020B0604030504040204" pitchFamily="34" charset="-120"/>
              </a:rPr>
              <a:t>說明契約有無規定驗收方式與應檢附之文件；</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spcBef>
                <a:spcPts val="0"/>
              </a:spcBef>
              <a:buClr>
                <a:srgbClr val="006600"/>
              </a:buClr>
              <a:buSzPct val="75000"/>
              <a:buFont typeface="Wingdings" panose="05000000000000000000" pitchFamily="2" charset="2"/>
              <a:buChar char="Ø"/>
              <a:defRPr/>
            </a:pPr>
            <a:r>
              <a:rPr lang="zh-TW" altLang="en-US" sz="2800" b="1" smtClean="0">
                <a:solidFill>
                  <a:srgbClr val="0000FF"/>
                </a:solidFill>
                <a:latin typeface="微軟正黑體" panose="020B0604030504040204" pitchFamily="34" charset="-120"/>
                <a:ea typeface="微軟正黑體" panose="020B0604030504040204" pitchFamily="34" charset="-120"/>
              </a:rPr>
              <a:t>說明有無辦理初驗程序及初驗辦理情形；</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spcBef>
                <a:spcPts val="0"/>
              </a:spcBef>
              <a:buClr>
                <a:srgbClr val="006600"/>
              </a:buClr>
              <a:buSzPct val="75000"/>
              <a:buFont typeface="Wingdings" panose="05000000000000000000" pitchFamily="2" charset="2"/>
              <a:buChar char="Ø"/>
              <a:defRPr/>
            </a:pPr>
            <a:r>
              <a:rPr lang="zh-TW" altLang="en-US" sz="2800" b="1" smtClean="0">
                <a:solidFill>
                  <a:srgbClr val="0000FF"/>
                </a:solidFill>
                <a:latin typeface="微軟正黑體" panose="020B0604030504040204" pitchFamily="34" charset="-120"/>
                <a:ea typeface="微軟正黑體" panose="020B0604030504040204" pitchFamily="34" charset="-120"/>
              </a:rPr>
              <a:t>說明有</a:t>
            </a:r>
            <a:r>
              <a:rPr lang="zh-TW" altLang="en-US" sz="2800" b="1">
                <a:solidFill>
                  <a:srgbClr val="0000FF"/>
                </a:solidFill>
                <a:latin typeface="微軟正黑體" panose="020B0604030504040204" pitchFamily="34" charset="-120"/>
                <a:ea typeface="微軟正黑體" panose="020B0604030504040204" pitchFamily="34" charset="-120"/>
              </a:rPr>
              <a:t>無</a:t>
            </a:r>
            <a:r>
              <a:rPr lang="zh-TW" altLang="en-US" sz="2800" b="1" smtClean="0">
                <a:solidFill>
                  <a:srgbClr val="0000FF"/>
                </a:solidFill>
                <a:latin typeface="微軟正黑體" panose="020B0604030504040204" pitchFamily="34" charset="-120"/>
                <a:ea typeface="微軟正黑體" panose="020B0604030504040204" pitchFamily="34" charset="-120"/>
              </a:rPr>
              <a:t>辦理查驗</a:t>
            </a:r>
            <a:r>
              <a:rPr lang="zh-TW" altLang="en-US" sz="2800" b="1">
                <a:solidFill>
                  <a:srgbClr val="0000FF"/>
                </a:solidFill>
                <a:latin typeface="微軟正黑體" panose="020B0604030504040204" pitchFamily="34" charset="-120"/>
                <a:ea typeface="微軟正黑體" panose="020B0604030504040204" pitchFamily="34" charset="-120"/>
              </a:rPr>
              <a:t>程序</a:t>
            </a:r>
            <a:r>
              <a:rPr lang="zh-TW" altLang="en-US" sz="2800" b="1" smtClean="0">
                <a:solidFill>
                  <a:srgbClr val="0000FF"/>
                </a:solidFill>
                <a:latin typeface="微軟正黑體" panose="020B0604030504040204" pitchFamily="34" charset="-120"/>
                <a:ea typeface="微軟正黑體" panose="020B0604030504040204" pitchFamily="34" charset="-120"/>
              </a:rPr>
              <a:t>及查驗</a:t>
            </a:r>
            <a:r>
              <a:rPr lang="zh-TW" altLang="en-US" sz="2800" b="1">
                <a:solidFill>
                  <a:srgbClr val="0000FF"/>
                </a:solidFill>
                <a:latin typeface="微軟正黑體" panose="020B0604030504040204" pitchFamily="34" charset="-120"/>
                <a:ea typeface="微軟正黑體" panose="020B0604030504040204" pitchFamily="34" charset="-120"/>
              </a:rPr>
              <a:t>辦理</a:t>
            </a:r>
            <a:r>
              <a:rPr lang="zh-TW" altLang="en-US" sz="2800" b="1" smtClean="0">
                <a:solidFill>
                  <a:srgbClr val="0000FF"/>
                </a:solidFill>
                <a:latin typeface="微軟正黑體" panose="020B0604030504040204" pitchFamily="34" charset="-120"/>
                <a:ea typeface="微軟正黑體" panose="020B0604030504040204" pitchFamily="34" charset="-120"/>
              </a:rPr>
              <a:t>情形；</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spcBef>
                <a:spcPts val="0"/>
              </a:spcBef>
              <a:buClr>
                <a:srgbClr val="006600"/>
              </a:buClr>
              <a:buSzPct val="75000"/>
              <a:buFont typeface="Wingdings" panose="05000000000000000000" pitchFamily="2" charset="2"/>
              <a:buChar char="Ø"/>
              <a:defRPr/>
            </a:pPr>
            <a:r>
              <a:rPr lang="zh-TW" altLang="en-US" sz="2800" b="1" smtClean="0">
                <a:solidFill>
                  <a:srgbClr val="0000FF"/>
                </a:solidFill>
                <a:latin typeface="微軟正黑體" panose="020B0604030504040204" pitchFamily="34" charset="-120"/>
                <a:ea typeface="微軟正黑體" panose="020B0604030504040204" pitchFamily="34" charset="-120"/>
              </a:rPr>
              <a:t>說明履約期間有無測試、試運轉及其辦理</a:t>
            </a:r>
            <a:r>
              <a:rPr lang="zh-TW" altLang="en-US" sz="2800" b="1">
                <a:solidFill>
                  <a:srgbClr val="0000FF"/>
                </a:solidFill>
                <a:latin typeface="微軟正黑體" panose="020B0604030504040204" pitchFamily="34" charset="-120"/>
                <a:ea typeface="微軟正黑體" panose="020B0604030504040204" pitchFamily="34" charset="-120"/>
              </a:rPr>
              <a:t>情形；</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808038" lvl="1" indent="-350838" algn="just" eaLnBrk="1" hangingPunct="1">
              <a:spcBef>
                <a:spcPts val="0"/>
              </a:spcBef>
              <a:buClr>
                <a:srgbClr val="006600"/>
              </a:buClr>
              <a:buSzPct val="75000"/>
              <a:buFont typeface="Wingdings" panose="05000000000000000000" pitchFamily="2" charset="2"/>
              <a:buChar char="Ø"/>
              <a:defRPr/>
            </a:pPr>
            <a:r>
              <a:rPr lang="zh-TW" altLang="en-US" sz="2800" b="1" smtClean="0">
                <a:solidFill>
                  <a:srgbClr val="0000FF"/>
                </a:solidFill>
                <a:latin typeface="微軟正黑體" panose="020B0604030504040204" pitchFamily="34" charset="-120"/>
                <a:ea typeface="微軟正黑體" panose="020B0604030504040204" pitchFamily="34" charset="-120"/>
              </a:rPr>
              <a:t>說明驗收方式係採逐項點驗或抽查驗核。</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lvl="1" algn="just" eaLnBrk="1" hangingPunct="1">
              <a:spcBef>
                <a:spcPts val="0"/>
              </a:spcBef>
              <a:buClr>
                <a:srgbClr val="006600"/>
              </a:buClr>
              <a:buSzPct val="75000"/>
              <a:defRPr/>
            </a:pPr>
            <a:r>
              <a:rPr lang="zh-TW" altLang="en-US" sz="2800" b="1" smtClean="0">
                <a:solidFill>
                  <a:prstClr val="black"/>
                </a:solidFill>
                <a:latin typeface="微軟正黑體" panose="020B0604030504040204" pitchFamily="34" charset="-120"/>
                <a:ea typeface="微軟正黑體" panose="020B0604030504040204" pitchFamily="34" charset="-120"/>
              </a:rPr>
              <a:t>以上事項並記載</a:t>
            </a:r>
            <a:r>
              <a:rPr lang="zh-TW" altLang="en-US" sz="2800" b="1">
                <a:solidFill>
                  <a:prstClr val="black"/>
                </a:solidFill>
                <a:latin typeface="微軟正黑體" panose="020B0604030504040204" pitchFamily="34" charset="-120"/>
                <a:ea typeface="微軟正黑體" panose="020B0604030504040204" pitchFamily="34" charset="-120"/>
              </a:rPr>
              <a:t>於</a:t>
            </a:r>
            <a:r>
              <a:rPr lang="zh-TW" altLang="en-US" sz="2800" b="1" smtClean="0">
                <a:solidFill>
                  <a:prstClr val="black"/>
                </a:solidFill>
                <a:latin typeface="微軟正黑體" panose="020B0604030504040204" pitchFamily="34" charset="-120"/>
                <a:ea typeface="微軟正黑體" panose="020B0604030504040204" pitchFamily="34" charset="-120"/>
              </a:rPr>
              <a:t>驗收紀錄。</a:t>
            </a:r>
            <a:endParaRPr lang="en-US" altLang="zh-TW" sz="2800" b="1" smtClean="0">
              <a:solidFill>
                <a:prstClr val="black"/>
              </a:solidFill>
              <a:latin typeface="微軟正黑體" panose="020B0604030504040204" pitchFamily="34" charset="-120"/>
              <a:ea typeface="微軟正黑體" panose="020B0604030504040204" pitchFamily="34" charset="-120"/>
            </a:endParaRPr>
          </a:p>
        </p:txBody>
      </p:sp>
      <p:sp>
        <p:nvSpPr>
          <p:cNvPr id="5" name="Rectangle 2"/>
          <p:cNvSpPr txBox="1">
            <a:spLocks noChangeArrowheads="1"/>
          </p:cNvSpPr>
          <p:nvPr/>
        </p:nvSpPr>
        <p:spPr>
          <a:xfrm>
            <a:off x="214313" y="440668"/>
            <a:ext cx="8354131"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a:solidFill>
                  <a:srgbClr val="003399"/>
                </a:solidFill>
                <a:effectLst/>
                <a:latin typeface="微軟正黑體" panose="020B0604030504040204" pitchFamily="34" charset="-120"/>
              </a:rPr>
              <a:t>驗收作業及紀錄應載示事項</a:t>
            </a:r>
          </a:p>
        </p:txBody>
      </p:sp>
    </p:spTree>
    <p:extLst>
      <p:ext uri="{BB962C8B-B14F-4D97-AF65-F5344CB8AC3E}">
        <p14:creationId xmlns:p14="http://schemas.microsoft.com/office/powerpoint/2010/main" val="2555892900"/>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2B6B036-E836-4FCE-B411-BBE7166ABEA2}" type="slidenum">
              <a:rPr lang="en-US" altLang="zh-TW" sz="1400" smtClean="0">
                <a:solidFill>
                  <a:srgbClr val="AD1F1F"/>
                </a:solidFill>
                <a:latin typeface="Times New Roman" panose="02020603050405020304" pitchFamily="18" charset="0"/>
              </a:rPr>
              <a:pPr>
                <a:spcBef>
                  <a:spcPct val="0"/>
                </a:spcBef>
                <a:buClrTx/>
                <a:buSzTx/>
                <a:buFontTx/>
                <a:buNone/>
                <a:defRPr/>
              </a:pPr>
              <a:t>251</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142875" y="1087439"/>
            <a:ext cx="8750300" cy="5389562"/>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驗收作業及紀錄應載示事項：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④如係抽查驗核，由主</a:t>
            </a:r>
            <a:r>
              <a:rPr lang="zh-TW" altLang="en-US" sz="2800" b="1">
                <a:solidFill>
                  <a:prstClr val="black"/>
                </a:solidFill>
                <a:latin typeface="微軟正黑體" panose="020B0604030504040204" pitchFamily="34" charset="-120"/>
                <a:ea typeface="微軟正黑體" panose="020B0604030504040204" pitchFamily="34" charset="-120"/>
              </a:rPr>
              <a:t>驗</a:t>
            </a:r>
            <a:r>
              <a:rPr lang="zh-TW" altLang="en-US" sz="2800" b="1" smtClean="0">
                <a:solidFill>
                  <a:prstClr val="black"/>
                </a:solidFill>
                <a:latin typeface="微軟正黑體" panose="020B0604030504040204" pitchFamily="34" charset="-120"/>
                <a:ea typeface="微軟正黑體" panose="020B0604030504040204" pitchFamily="34" charset="-120"/>
              </a:rPr>
              <a:t>人決定抽驗項目，丈量實際尺寸、外</a:t>
            </a:r>
            <a:r>
              <a:rPr lang="zh-TW" altLang="en-US" sz="2800" b="1">
                <a:solidFill>
                  <a:prstClr val="black"/>
                </a:solidFill>
                <a:latin typeface="微軟正黑體" panose="020B0604030504040204" pitchFamily="34" charset="-120"/>
                <a:ea typeface="微軟正黑體" panose="020B0604030504040204" pitchFamily="34" charset="-120"/>
              </a:rPr>
              <a:t>觀型式、清點數量</a:t>
            </a:r>
            <a:r>
              <a:rPr lang="zh-TW" altLang="en-US" sz="2800" b="1" smtClean="0">
                <a:solidFill>
                  <a:prstClr val="black"/>
                </a:solidFill>
                <a:latin typeface="微軟正黑體" panose="020B0604030504040204" pitchFamily="34" charset="-120"/>
                <a:ea typeface="微軟正黑體" panose="020B0604030504040204" pitchFamily="34" charset="-120"/>
              </a:rPr>
              <a:t>，核對是否契約</a:t>
            </a:r>
            <a:r>
              <a:rPr lang="zh-TW" altLang="en-US" sz="2800" b="1">
                <a:solidFill>
                  <a:prstClr val="black"/>
                </a:solidFill>
                <a:latin typeface="微軟正黑體" panose="020B0604030504040204" pitchFamily="34" charset="-120"/>
                <a:ea typeface="微軟正黑體" panose="020B0604030504040204" pitchFamily="34" charset="-120"/>
              </a:rPr>
              <a:t>、圖說、貨樣</a:t>
            </a:r>
            <a:r>
              <a:rPr lang="zh-TW" altLang="en-US" sz="2800" b="1" smtClean="0">
                <a:solidFill>
                  <a:prstClr val="black"/>
                </a:solidFill>
                <a:latin typeface="微軟正黑體" panose="020B0604030504040204" pitchFamily="34" charset="-120"/>
                <a:ea typeface="微軟正黑體" panose="020B0604030504040204" pitchFamily="34" charset="-120"/>
              </a:rPr>
              <a:t>規定相符，並於 </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驗收經過</a:t>
            </a:r>
            <a:r>
              <a:rPr lang="en-US" altLang="zh-TW" sz="2800" b="1">
                <a:solidFill>
                  <a:srgbClr val="0000FF"/>
                </a:solidFill>
                <a:latin typeface="微軟正黑體" panose="020B0604030504040204" pitchFamily="34" charset="-120"/>
                <a:ea typeface="微軟正黑體" panose="020B0604030504040204" pitchFamily="34" charset="-120"/>
              </a:rPr>
              <a:t>] </a:t>
            </a:r>
            <a:r>
              <a:rPr lang="zh-TW" altLang="en-US" sz="2800" b="1" smtClean="0">
                <a:solidFill>
                  <a:prstClr val="black"/>
                </a:solidFill>
                <a:latin typeface="微軟正黑體" panose="020B0604030504040204" pitchFamily="34" charset="-120"/>
                <a:ea typeface="微軟正黑體" panose="020B0604030504040204" pitchFamily="34" charset="-120"/>
              </a:rPr>
              <a:t>欄位詳細記載抽驗</a:t>
            </a:r>
            <a:r>
              <a:rPr lang="zh-TW" altLang="en-US" sz="2800" b="1">
                <a:solidFill>
                  <a:prstClr val="black"/>
                </a:solidFill>
                <a:latin typeface="微軟正黑體" panose="020B0604030504040204" pitchFamily="34" charset="-120"/>
                <a:ea typeface="微軟正黑體" panose="020B0604030504040204" pitchFamily="34" charset="-120"/>
              </a:rPr>
              <a:t>或逐項點驗之</a:t>
            </a:r>
            <a:r>
              <a:rPr lang="zh-TW" altLang="en-US" sz="2800" b="1" smtClean="0">
                <a:solidFill>
                  <a:prstClr val="black"/>
                </a:solidFill>
                <a:latin typeface="微軟正黑體" panose="020B0604030504040204" pitchFamily="34" charset="-120"/>
                <a:ea typeface="微軟正黑體" panose="020B0604030504040204" pitchFamily="34" charset="-120"/>
              </a:rPr>
              <a:t>項目、抽驗結果、與契約之差異等，如抽驗項目多，另紙記載作為驗收紀錄之附件。</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⑤</a:t>
            </a:r>
            <a:r>
              <a:rPr lang="zh-TW" altLang="en-US" sz="2800" b="1">
                <a:solidFill>
                  <a:prstClr val="black"/>
                </a:solidFill>
                <a:latin typeface="微軟正黑體" panose="020B0604030504040204" pitchFamily="34" charset="-120"/>
                <a:ea typeface="微軟正黑體" panose="020B0604030504040204" pitchFamily="34" charset="-120"/>
              </a:rPr>
              <a:t>抽查驗</a:t>
            </a:r>
            <a:r>
              <a:rPr lang="zh-TW" altLang="en-US" sz="2800" b="1" smtClean="0">
                <a:solidFill>
                  <a:prstClr val="black"/>
                </a:solidFill>
                <a:latin typeface="微軟正黑體" panose="020B0604030504040204" pitchFamily="34" charset="-120"/>
                <a:ea typeface="微軟正黑體" panose="020B0604030504040204" pitchFamily="34" charset="-120"/>
              </a:rPr>
              <a:t>核過程中，得由監驗、會驗、協驗人員建議抽驗項目，增加驗收之客觀性。</a:t>
            </a:r>
            <a:endParaRPr lang="zh-TW" altLang="en-US" sz="2800" b="1">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⑥針對驗收瑕疵、缺失項目，由</a:t>
            </a:r>
            <a:r>
              <a:rPr lang="zh-TW" altLang="en-US" sz="2800" b="1">
                <a:solidFill>
                  <a:prstClr val="black"/>
                </a:solidFill>
                <a:latin typeface="微軟正黑體" panose="020B0604030504040204" pitchFamily="34" charset="-120"/>
                <a:ea typeface="微軟正黑體" panose="020B0604030504040204" pitchFamily="34" charset="-120"/>
              </a:rPr>
              <a:t>主驗人衡</a:t>
            </a:r>
            <a:r>
              <a:rPr lang="zh-TW" altLang="en-US" sz="2800" b="1" smtClean="0">
                <a:solidFill>
                  <a:prstClr val="black"/>
                </a:solidFill>
                <a:latin typeface="微軟正黑體" panose="020B0604030504040204" pitchFamily="34" charset="-120"/>
                <a:ea typeface="微軟正黑體" panose="020B0604030504040204" pitchFamily="34" charset="-120"/>
              </a:rPr>
              <a:t>酌改善需要及機關使用需要等因素，予廠商合理改善</a:t>
            </a:r>
            <a:r>
              <a:rPr lang="zh-TW" altLang="en-US" sz="2800" b="1">
                <a:solidFill>
                  <a:prstClr val="black"/>
                </a:solidFill>
                <a:latin typeface="微軟正黑體" panose="020B0604030504040204" pitchFamily="34" charset="-120"/>
                <a:ea typeface="微軟正黑體" panose="020B0604030504040204" pitchFamily="34" charset="-120"/>
              </a:rPr>
              <a:t>期</a:t>
            </a:r>
            <a:r>
              <a:rPr lang="zh-TW" altLang="en-US" sz="2800" b="1" smtClean="0">
                <a:solidFill>
                  <a:prstClr val="black"/>
                </a:solidFill>
                <a:latin typeface="微軟正黑體" panose="020B0604030504040204" pitchFamily="34" charset="-120"/>
                <a:ea typeface="微軟正黑體" panose="020B0604030504040204" pitchFamily="34" charset="-120"/>
              </a:rPr>
              <a:t>限，</a:t>
            </a:r>
            <a:r>
              <a:rPr lang="zh-TW" altLang="en-US" sz="2800" b="1">
                <a:solidFill>
                  <a:prstClr val="black"/>
                </a:solidFill>
                <a:latin typeface="微軟正黑體" panose="020B0604030504040204" pitchFamily="34" charset="-120"/>
                <a:ea typeface="微軟正黑體" panose="020B0604030504040204" pitchFamily="34" charset="-120"/>
              </a:rPr>
              <a:t>載</a:t>
            </a:r>
            <a:r>
              <a:rPr lang="zh-TW" altLang="en-US" sz="2800" b="1" smtClean="0">
                <a:solidFill>
                  <a:prstClr val="black"/>
                </a:solidFill>
                <a:latin typeface="微軟正黑體" panose="020B0604030504040204" pitchFamily="34" charset="-120"/>
                <a:ea typeface="微軟正黑體" panose="020B0604030504040204" pitchFamily="34" charset="-120"/>
              </a:rPr>
              <a:t>明於驗收紀錄，</a:t>
            </a:r>
            <a:r>
              <a:rPr lang="zh-TW" altLang="en-US" sz="2800" b="1">
                <a:solidFill>
                  <a:prstClr val="black"/>
                </a:solidFill>
                <a:latin typeface="微軟正黑體" panose="020B0604030504040204" pitchFamily="34" charset="-120"/>
                <a:ea typeface="微軟正黑體" panose="020B0604030504040204" pitchFamily="34" charset="-120"/>
              </a:rPr>
              <a:t>另於 </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驗收結果</a:t>
            </a:r>
            <a:r>
              <a:rPr lang="en-US" altLang="zh-TW" sz="2800" b="1">
                <a:solidFill>
                  <a:srgbClr val="0000FF"/>
                </a:solidFill>
                <a:latin typeface="微軟正黑體" panose="020B0604030504040204" pitchFamily="34" charset="-120"/>
                <a:ea typeface="微軟正黑體" panose="020B0604030504040204" pitchFamily="34" charset="-120"/>
              </a:rPr>
              <a:t>] </a:t>
            </a:r>
            <a:r>
              <a:rPr lang="zh-TW" altLang="en-US" sz="2800" b="1" smtClean="0">
                <a:solidFill>
                  <a:prstClr val="black"/>
                </a:solidFill>
                <a:latin typeface="微軟正黑體" panose="020B0604030504040204" pitchFamily="34" charset="-120"/>
                <a:ea typeface="微軟正黑體" panose="020B0604030504040204" pitchFamily="34" charset="-120"/>
              </a:rPr>
              <a:t>欄位記載</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驗收不合格</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5" name="Rectangle 2"/>
          <p:cNvSpPr txBox="1">
            <a:spLocks noChangeArrowheads="1"/>
          </p:cNvSpPr>
          <p:nvPr/>
        </p:nvSpPr>
        <p:spPr>
          <a:xfrm>
            <a:off x="214313" y="440668"/>
            <a:ext cx="8354131"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a:solidFill>
                  <a:srgbClr val="003399"/>
                </a:solidFill>
                <a:effectLst/>
                <a:latin typeface="微軟正黑體" panose="020B0604030504040204" pitchFamily="34" charset="-120"/>
              </a:rPr>
              <a:t>驗收作業及紀錄應載示事項</a:t>
            </a:r>
          </a:p>
        </p:txBody>
      </p:sp>
    </p:spTree>
    <p:extLst>
      <p:ext uri="{BB962C8B-B14F-4D97-AF65-F5344CB8AC3E}">
        <p14:creationId xmlns:p14="http://schemas.microsoft.com/office/powerpoint/2010/main" val="2092051744"/>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29FA1E9-E886-46A6-823C-E9A71404DFC3}" type="slidenum">
              <a:rPr lang="en-US" altLang="zh-TW" sz="1400" smtClean="0">
                <a:solidFill>
                  <a:srgbClr val="AD1F1F"/>
                </a:solidFill>
                <a:latin typeface="Times New Roman" panose="02020603050405020304" pitchFamily="18" charset="0"/>
              </a:rPr>
              <a:pPr>
                <a:spcBef>
                  <a:spcPct val="0"/>
                </a:spcBef>
                <a:buClrTx/>
                <a:buSzTx/>
                <a:buFontTx/>
                <a:buNone/>
                <a:defRPr/>
              </a:pPr>
              <a:t>252</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a:xfrm>
            <a:off x="214313" y="440668"/>
            <a:ext cx="4177667"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smtClean="0">
                <a:solidFill>
                  <a:srgbClr val="0000FF"/>
                </a:solidFill>
                <a:effectLst/>
                <a:latin typeface="微軟正黑體" panose="020B0604030504040204" pitchFamily="34" charset="-120"/>
              </a:rPr>
              <a:t>驗收經過另紙記載</a:t>
            </a:r>
            <a:endParaRPr kumimoji="0" lang="zh-TW" altLang="en-US" b="1" cap="none">
              <a:solidFill>
                <a:srgbClr val="0000FF"/>
              </a:solidFill>
              <a:effectLst/>
              <a:latin typeface="微軟正黑體" panose="020B0604030504040204" pitchFamily="34" charset="-120"/>
            </a:endParaRPr>
          </a:p>
        </p:txBody>
      </p:sp>
      <p:sp>
        <p:nvSpPr>
          <p:cNvPr id="9" name="上彎箭號 8"/>
          <p:cNvSpPr/>
          <p:nvPr/>
        </p:nvSpPr>
        <p:spPr>
          <a:xfrm rot="5400000">
            <a:off x="53498" y="2906942"/>
            <a:ext cx="2736304" cy="2124236"/>
          </a:xfrm>
          <a:prstGeom prst="bentUpArrow">
            <a:avLst>
              <a:gd name="adj1" fmla="val 25000"/>
              <a:gd name="adj2" fmla="val 24254"/>
              <a:gd name="adj3" fmla="val 25000"/>
            </a:avLst>
          </a:prstGeom>
          <a:solidFill>
            <a:srgbClr val="100278"/>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0" name="圖片 9"/>
          <p:cNvPicPr>
            <a:picLocks noChangeAspect="1"/>
          </p:cNvPicPr>
          <p:nvPr/>
        </p:nvPicPr>
        <p:blipFill>
          <a:blip r:embed="rId3"/>
          <a:stretch>
            <a:fillRect/>
          </a:stretch>
        </p:blipFill>
        <p:spPr>
          <a:xfrm>
            <a:off x="230118" y="1114935"/>
            <a:ext cx="7429500" cy="1352550"/>
          </a:xfrm>
          <a:prstGeom prst="rect">
            <a:avLst/>
          </a:prstGeom>
          <a:ln w="38100">
            <a:solidFill>
              <a:srgbClr val="006600"/>
            </a:solidFill>
          </a:ln>
        </p:spPr>
      </p:pic>
      <p:pic>
        <p:nvPicPr>
          <p:cNvPr id="11" name="圖片 10"/>
          <p:cNvPicPr>
            <a:picLocks noChangeAspect="1"/>
          </p:cNvPicPr>
          <p:nvPr/>
        </p:nvPicPr>
        <p:blipFill>
          <a:blip r:embed="rId4"/>
          <a:stretch>
            <a:fillRect/>
          </a:stretch>
        </p:blipFill>
        <p:spPr>
          <a:xfrm>
            <a:off x="2591780" y="2276871"/>
            <a:ext cx="6399820" cy="4444603"/>
          </a:xfrm>
          <a:prstGeom prst="rect">
            <a:avLst/>
          </a:prstGeom>
          <a:ln w="38100">
            <a:solidFill>
              <a:srgbClr val="006600"/>
            </a:solidFill>
          </a:ln>
        </p:spPr>
      </p:pic>
      <p:sp>
        <p:nvSpPr>
          <p:cNvPr id="2" name="矩形 1"/>
          <p:cNvSpPr/>
          <p:nvPr/>
        </p:nvSpPr>
        <p:spPr>
          <a:xfrm>
            <a:off x="8172400" y="3248980"/>
            <a:ext cx="32403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610647697"/>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2B6B036-E836-4FCE-B411-BBE7166ABEA2}" type="slidenum">
              <a:rPr lang="en-US" altLang="zh-TW" sz="1400" smtClean="0">
                <a:solidFill>
                  <a:srgbClr val="AD1F1F"/>
                </a:solidFill>
                <a:latin typeface="Times New Roman" panose="02020603050405020304" pitchFamily="18" charset="0"/>
              </a:rPr>
              <a:pPr>
                <a:spcBef>
                  <a:spcPct val="0"/>
                </a:spcBef>
                <a:buClrTx/>
                <a:buSzTx/>
                <a:buFontTx/>
                <a:buNone/>
                <a:defRPr/>
              </a:pPr>
              <a:t>253</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142875" y="1052736"/>
            <a:ext cx="8750300" cy="3529693"/>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驗收作業及紀錄應載示事項：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57188" indent="-357188" algn="just" eaLnBrk="1" hangingPunct="1">
              <a:spcBef>
                <a:spcPts val="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⑦</a:t>
            </a:r>
            <a:r>
              <a:rPr lang="zh-TW" altLang="en-US" sz="2800" b="1">
                <a:solidFill>
                  <a:prstClr val="black"/>
                </a:solidFill>
                <a:latin typeface="微軟正黑體" panose="020B0604030504040204" pitchFamily="34" charset="-120"/>
                <a:ea typeface="微軟正黑體" panose="020B0604030504040204" pitchFamily="34" charset="-120"/>
              </a:rPr>
              <a:t>如有驗收結果與規定</a:t>
            </a:r>
            <a:r>
              <a:rPr lang="zh-TW" altLang="en-US" sz="2800" b="1" smtClean="0">
                <a:solidFill>
                  <a:prstClr val="black"/>
                </a:solidFill>
                <a:latin typeface="微軟正黑體" panose="020B0604030504040204" pitchFamily="34" charset="-120"/>
                <a:ea typeface="微軟正黑體" panose="020B0604030504040204" pitchFamily="34" charset="-120"/>
              </a:rPr>
              <a:t>不符得減價</a:t>
            </a:r>
            <a:r>
              <a:rPr lang="zh-TW" altLang="en-US" sz="2800" b="1">
                <a:solidFill>
                  <a:prstClr val="black"/>
                </a:solidFill>
                <a:latin typeface="微軟正黑體" panose="020B0604030504040204" pitchFamily="34" charset="-120"/>
                <a:ea typeface="微軟正黑體" panose="020B0604030504040204" pitchFamily="34" charset="-120"/>
              </a:rPr>
              <a:t>收受</a:t>
            </a:r>
            <a:r>
              <a:rPr lang="zh-TW" altLang="en-US" sz="2800" b="1" smtClean="0">
                <a:solidFill>
                  <a:prstClr val="black"/>
                </a:solidFill>
                <a:latin typeface="微軟正黑體" panose="020B0604030504040204" pitchFamily="34" charset="-120"/>
                <a:ea typeface="微軟正黑體" panose="020B0604030504040204" pitchFamily="34" charset="-120"/>
              </a:rPr>
              <a:t>之項目，該部分應於紀錄記載另案簽辦，如屬查核金額以上尚須報上級機關核准</a:t>
            </a:r>
            <a:r>
              <a:rPr lang="en-US" altLang="zh-TW" sz="2800" b="1" smtClean="0">
                <a:solidFill>
                  <a:srgbClr val="660033"/>
                </a:solidFill>
                <a:latin typeface="微軟正黑體" panose="020B0604030504040204" pitchFamily="34" charset="-120"/>
                <a:ea typeface="微軟正黑體" panose="020B0604030504040204" pitchFamily="34" charset="-120"/>
              </a:rPr>
              <a:t>(§72,2)</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ts val="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⑧驗收結果如均與契約規定相符，除勾選 </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smtClean="0">
                <a:solidFill>
                  <a:srgbClr val="0000FF"/>
                </a:solidFill>
                <a:latin typeface="微軟正黑體" panose="020B0604030504040204" pitchFamily="34" charset="-120"/>
                <a:ea typeface="微軟正黑體" panose="020B0604030504040204" pitchFamily="34" charset="-120"/>
              </a:rPr>
              <a:t>與</a:t>
            </a:r>
            <a:r>
              <a:rPr lang="zh-TW" altLang="en-US" sz="2800" b="1">
                <a:solidFill>
                  <a:srgbClr val="0000FF"/>
                </a:solidFill>
                <a:latin typeface="微軟正黑體" panose="020B0604030504040204" pitchFamily="34" charset="-120"/>
                <a:ea typeface="微軟正黑體" panose="020B0604030504040204" pitchFamily="34" charset="-120"/>
              </a:rPr>
              <a:t>契約、圖說、貨樣規定相符</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smtClean="0">
                <a:solidFill>
                  <a:prstClr val="black"/>
                </a:solidFill>
                <a:latin typeface="微軟正黑體" panose="020B0604030504040204" pitchFamily="34" charset="-120"/>
                <a:ea typeface="微軟正黑體" panose="020B0604030504040204" pitchFamily="34" charset="-120"/>
              </a:rPr>
              <a:t> </a:t>
            </a:r>
            <a:r>
              <a:rPr lang="zh-TW" altLang="en-US" sz="2800" b="1" smtClean="0">
                <a:solidFill>
                  <a:prstClr val="black"/>
                </a:solidFill>
                <a:latin typeface="微軟正黑體" panose="020B0604030504040204" pitchFamily="34" charset="-120"/>
                <a:ea typeface="微軟正黑體" panose="020B0604030504040204" pitchFamily="34" charset="-120"/>
              </a:rPr>
              <a:t>外，應另於 </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驗收結果</a:t>
            </a:r>
            <a:r>
              <a:rPr lang="en-US" altLang="zh-TW" sz="2800" b="1">
                <a:solidFill>
                  <a:srgbClr val="0000FF"/>
                </a:solidFill>
                <a:latin typeface="微軟正黑體" panose="020B0604030504040204" pitchFamily="34" charset="-120"/>
                <a:ea typeface="微軟正黑體" panose="020B0604030504040204" pitchFamily="34" charset="-120"/>
              </a:rPr>
              <a:t>] </a:t>
            </a:r>
            <a:r>
              <a:rPr lang="zh-TW" altLang="en-US" sz="2800" b="1" smtClean="0">
                <a:solidFill>
                  <a:prstClr val="black"/>
                </a:solidFill>
                <a:latin typeface="微軟正黑體" panose="020B0604030504040204" pitchFamily="34" charset="-120"/>
                <a:ea typeface="微軟正黑體" panose="020B0604030504040204" pitchFamily="34" charset="-120"/>
              </a:rPr>
              <a:t>欄位記載</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驗收合格</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字樣。</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ts val="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⑨確認驗收紀錄記載事項之正確性，如下：</a:t>
            </a:r>
            <a:endParaRPr lang="en-US" altLang="zh-TW" sz="2800" b="1">
              <a:solidFill>
                <a:srgbClr val="0000FF"/>
              </a:solidFill>
              <a:latin typeface="微軟正黑體" panose="020B0604030504040204" pitchFamily="34" charset="-120"/>
              <a:ea typeface="微軟正黑體" panose="020B0604030504040204" pitchFamily="34" charset="-120"/>
            </a:endParaRPr>
          </a:p>
          <a:p>
            <a:pPr lvl="1" algn="just" eaLnBrk="1" hangingPunct="1">
              <a:spcBef>
                <a:spcPts val="0"/>
              </a:spcBef>
              <a:buClr>
                <a:srgbClr val="006600"/>
              </a:buClr>
              <a:buSzPct val="75000"/>
              <a:defRPr/>
            </a:pP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5" name="Rectangle 2"/>
          <p:cNvSpPr txBox="1">
            <a:spLocks noChangeArrowheads="1"/>
          </p:cNvSpPr>
          <p:nvPr/>
        </p:nvSpPr>
        <p:spPr>
          <a:xfrm>
            <a:off x="214313" y="440668"/>
            <a:ext cx="8354131"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a:solidFill>
                  <a:srgbClr val="003399"/>
                </a:solidFill>
                <a:effectLst/>
                <a:latin typeface="微軟正黑體" panose="020B0604030504040204" pitchFamily="34" charset="-120"/>
              </a:rPr>
              <a:t>驗收作業及紀錄應載示事項</a:t>
            </a:r>
          </a:p>
        </p:txBody>
      </p:sp>
      <p:pic>
        <p:nvPicPr>
          <p:cNvPr id="2" name="圖片 1"/>
          <p:cNvPicPr>
            <a:picLocks noChangeAspect="1"/>
          </p:cNvPicPr>
          <p:nvPr/>
        </p:nvPicPr>
        <p:blipFill>
          <a:blip r:embed="rId3"/>
          <a:stretch>
            <a:fillRect/>
          </a:stretch>
        </p:blipFill>
        <p:spPr>
          <a:xfrm>
            <a:off x="1052512" y="4545124"/>
            <a:ext cx="7038975" cy="2276872"/>
          </a:xfrm>
          <a:prstGeom prst="rect">
            <a:avLst/>
          </a:prstGeom>
          <a:ln w="28575">
            <a:solidFill>
              <a:srgbClr val="006600"/>
            </a:solidFill>
          </a:ln>
        </p:spPr>
      </p:pic>
    </p:spTree>
    <p:extLst>
      <p:ext uri="{BB962C8B-B14F-4D97-AF65-F5344CB8AC3E}">
        <p14:creationId xmlns:p14="http://schemas.microsoft.com/office/powerpoint/2010/main" val="1608279170"/>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2B6B036-E836-4FCE-B411-BBE7166ABEA2}" type="slidenum">
              <a:rPr lang="en-US" altLang="zh-TW" sz="1400" smtClean="0">
                <a:solidFill>
                  <a:srgbClr val="AD1F1F"/>
                </a:solidFill>
                <a:latin typeface="Times New Roman" panose="02020603050405020304" pitchFamily="18" charset="0"/>
              </a:rPr>
              <a:pPr>
                <a:spcBef>
                  <a:spcPct val="0"/>
                </a:spcBef>
                <a:buClrTx/>
                <a:buSzTx/>
                <a:buFontTx/>
                <a:buNone/>
                <a:defRPr/>
              </a:pPr>
              <a:t>254</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142875" y="1087439"/>
            <a:ext cx="8750300" cy="5389561"/>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驗收作業及紀錄應載示事項：</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r>
              <a:rPr lang="zh-TW" altLang="en-US" sz="2800" b="1" smtClean="0">
                <a:solidFill>
                  <a:prstClr val="black"/>
                </a:solidFill>
                <a:latin typeface="微軟正黑體" panose="020B0604030504040204" pitchFamily="34" charset="-120"/>
                <a:ea typeface="微軟正黑體" panose="020B0604030504040204" pitchFamily="34" charset="-120"/>
              </a:rPr>
              <a:t>⑩確認驗收紀錄內容之正確性與完整性後，相關人員於紀錄會同簽認</a:t>
            </a:r>
            <a:r>
              <a:rPr lang="en-US" altLang="zh-TW" sz="2800" b="1">
                <a:solidFill>
                  <a:srgbClr val="660033"/>
                </a:solidFill>
                <a:latin typeface="微軟正黑體" panose="020B0604030504040204" pitchFamily="34" charset="-120"/>
                <a:ea typeface="微軟正黑體" panose="020B0604030504040204" pitchFamily="34" charset="-120"/>
              </a:rPr>
              <a:t>(</a:t>
            </a:r>
            <a:r>
              <a:rPr lang="zh-TW" altLang="en-US" sz="2800" b="1">
                <a:solidFill>
                  <a:srgbClr val="660033"/>
                </a:solidFill>
                <a:latin typeface="微軟正黑體" panose="020B0604030504040204" pitchFamily="34" charset="-120"/>
                <a:ea typeface="微軟正黑體" panose="020B0604030504040204" pitchFamily="34" charset="-120"/>
              </a:rPr>
              <a:t>細</a:t>
            </a:r>
            <a:r>
              <a:rPr lang="en-US" altLang="zh-TW" sz="2800" b="1" smtClean="0">
                <a:solidFill>
                  <a:srgbClr val="660033"/>
                </a:solidFill>
                <a:latin typeface="微軟正黑體" panose="020B0604030504040204" pitchFamily="34" charset="-120"/>
                <a:ea typeface="微軟正黑體" panose="020B0604030504040204" pitchFamily="34" charset="-120"/>
              </a:rPr>
              <a:t>§96,1)</a:t>
            </a:r>
            <a:r>
              <a:rPr lang="zh-TW" altLang="en-US" sz="2800" b="1" smtClean="0">
                <a:solidFill>
                  <a:prstClr val="black"/>
                </a:solidFill>
                <a:latin typeface="微軟正黑體" panose="020B0604030504040204" pitchFamily="34" charset="-120"/>
                <a:ea typeface="微軟正黑體" panose="020B0604030504040204" pitchFamily="34" charset="-120"/>
              </a:rPr>
              <a:t>。簽名或蓋章不予限制。</a:t>
            </a: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smtClean="0">
              <a:solidFill>
                <a:prstClr val="black"/>
              </a:solidFill>
              <a:latin typeface="微軟正黑體" panose="020B0604030504040204" pitchFamily="34" charset="-120"/>
              <a:ea typeface="微軟正黑體" panose="020B0604030504040204" pitchFamily="34" charset="-120"/>
            </a:endParaRPr>
          </a:p>
          <a:p>
            <a:pPr marL="357188" indent="-357188" algn="just" eaLnBrk="1" hangingPunct="1">
              <a:spcBef>
                <a:spcPts val="1800"/>
              </a:spcBef>
              <a:buClr>
                <a:srgbClr val="C00000"/>
              </a:buClr>
              <a:buSzPct val="75000"/>
              <a:buFont typeface="Wingdings" panose="05000000000000000000" pitchFamily="2" charset="2"/>
              <a:buChar char="n"/>
              <a:defRPr/>
            </a:pPr>
            <a:r>
              <a:rPr lang="zh-TW" altLang="en-US" sz="2800" b="1" smtClean="0">
                <a:solidFill>
                  <a:srgbClr val="0000FF"/>
                </a:solidFill>
                <a:latin typeface="微軟正黑體" panose="020B0604030504040204" pitchFamily="34" charset="-120"/>
                <a:ea typeface="微軟正黑體" panose="020B0604030504040204" pitchFamily="34" charset="-120"/>
              </a:rPr>
              <a:t>驗收結果簽核。</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357188" indent="-357188" algn="just" eaLnBrk="1" hangingPunct="1">
              <a:spcBef>
                <a:spcPct val="20000"/>
              </a:spcBef>
              <a:buClr>
                <a:srgbClr val="C00000"/>
              </a:buClr>
              <a:buSzPct val="75000"/>
              <a:buFont typeface="Wingdings" panose="05000000000000000000" pitchFamily="2" charset="2"/>
              <a:buChar char="n"/>
              <a:defRPr/>
            </a:pPr>
            <a:endParaRPr lang="en-US" altLang="zh-TW" sz="2800" b="1">
              <a:solidFill>
                <a:srgbClr val="0000FF"/>
              </a:solidFill>
              <a:latin typeface="微軟正黑體" panose="020B0604030504040204" pitchFamily="34" charset="-120"/>
              <a:ea typeface="微軟正黑體" panose="020B0604030504040204" pitchFamily="34" charset="-120"/>
            </a:endParaRPr>
          </a:p>
          <a:p>
            <a:pPr lvl="1" algn="just" eaLnBrk="1" hangingPunct="1">
              <a:spcBef>
                <a:spcPts val="0"/>
              </a:spcBef>
              <a:buClr>
                <a:srgbClr val="006600"/>
              </a:buClr>
              <a:buSzPct val="75000"/>
              <a:defRPr/>
            </a:pP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5" name="Rectangle 2"/>
          <p:cNvSpPr txBox="1">
            <a:spLocks noChangeArrowheads="1"/>
          </p:cNvSpPr>
          <p:nvPr/>
        </p:nvSpPr>
        <p:spPr>
          <a:xfrm>
            <a:off x="214313" y="440668"/>
            <a:ext cx="8354131" cy="540407"/>
          </a:xfrm>
          <a:prstGeom prst="rect">
            <a:avLst/>
          </a:prstGeom>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cap="none">
                <a:solidFill>
                  <a:srgbClr val="003399"/>
                </a:solidFill>
                <a:effectLst/>
                <a:latin typeface="微軟正黑體" panose="020B0604030504040204" pitchFamily="34" charset="-120"/>
              </a:rPr>
              <a:t>驗收作業及紀錄應載示事項</a:t>
            </a:r>
          </a:p>
        </p:txBody>
      </p:sp>
      <p:pic>
        <p:nvPicPr>
          <p:cNvPr id="2" name="圖片 1"/>
          <p:cNvPicPr>
            <a:picLocks noChangeAspect="1"/>
          </p:cNvPicPr>
          <p:nvPr/>
        </p:nvPicPr>
        <p:blipFill>
          <a:blip r:embed="rId3"/>
          <a:stretch>
            <a:fillRect/>
          </a:stretch>
        </p:blipFill>
        <p:spPr>
          <a:xfrm>
            <a:off x="359532" y="2667930"/>
            <a:ext cx="8533344" cy="2875116"/>
          </a:xfrm>
          <a:prstGeom prst="rect">
            <a:avLst/>
          </a:prstGeom>
          <a:ln w="28575">
            <a:solidFill>
              <a:srgbClr val="006600"/>
            </a:solidFill>
          </a:ln>
        </p:spPr>
      </p:pic>
    </p:spTree>
    <p:extLst>
      <p:ext uri="{BB962C8B-B14F-4D97-AF65-F5344CB8AC3E}">
        <p14:creationId xmlns:p14="http://schemas.microsoft.com/office/powerpoint/2010/main" val="1017091536"/>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C4769D81-90FF-4FE6-BBD2-D61E941280C0}" type="slidenum">
              <a:rPr kumimoji="0" lang="en-US" altLang="zh-TW" sz="1600" b="1" smtClean="0">
                <a:solidFill>
                  <a:srgbClr val="AD1F1F"/>
                </a:solidFill>
                <a:effectLst>
                  <a:outerShdw blurRad="38100" dist="38100" dir="2700000" algn="tl">
                    <a:srgbClr val="C0C0C0"/>
                  </a:outerShdw>
                </a:effectLst>
              </a:rPr>
              <a:pPr algn="r" eaLnBrk="1" hangingPunct="1">
                <a:defRPr/>
              </a:pPr>
              <a:t>255</a:t>
            </a:fld>
            <a:endParaRPr kumimoji="0" lang="en-US" altLang="zh-TW" sz="1600" b="1" smtClean="0">
              <a:solidFill>
                <a:srgbClr val="AD1F1F"/>
              </a:solidFill>
              <a:effectLst>
                <a:outerShdw blurRad="38100" dist="38100" dir="2700000" algn="tl">
                  <a:srgbClr val="C0C0C0"/>
                </a:outerShdw>
              </a:effectLst>
            </a:endParaRPr>
          </a:p>
        </p:txBody>
      </p:sp>
      <p:sp>
        <p:nvSpPr>
          <p:cNvPr id="2" name="雲朵形圖說文字 1"/>
          <p:cNvSpPr/>
          <p:nvPr/>
        </p:nvSpPr>
        <p:spPr>
          <a:xfrm>
            <a:off x="240922" y="2240868"/>
            <a:ext cx="8647112" cy="4480607"/>
          </a:xfrm>
          <a:prstGeom prst="cloudCallout">
            <a:avLst>
              <a:gd name="adj1" fmla="val 27456"/>
              <a:gd name="adj2" fmla="val -49124"/>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zh-TW" altLang="en-US" sz="2800" b="1" smtClean="0">
                <a:solidFill>
                  <a:srgbClr val="0000FF"/>
                </a:solidFill>
                <a:latin typeface="微軟正黑體" panose="020B0604030504040204" pitchFamily="34" charset="-120"/>
              </a:rPr>
              <a:t>按</a:t>
            </a:r>
            <a:r>
              <a:rPr lang="zh-TW" altLang="en-US" sz="2800" b="1">
                <a:solidFill>
                  <a:srgbClr val="0000FF"/>
                </a:solidFill>
                <a:latin typeface="微軟正黑體" panose="020B0604030504040204" pitchFamily="34" charset="-120"/>
              </a:rPr>
              <a:t>工程會訂頒</a:t>
            </a:r>
            <a:r>
              <a:rPr lang="en-US" altLang="zh-TW" sz="2800" b="1">
                <a:solidFill>
                  <a:srgbClr val="006600"/>
                </a:solidFill>
                <a:latin typeface="微軟正黑體" panose="020B0604030504040204" pitchFamily="34" charset="-120"/>
              </a:rPr>
              <a:t>『</a:t>
            </a:r>
            <a:r>
              <a:rPr lang="zh-TW" altLang="en-US" sz="2800" b="1">
                <a:solidFill>
                  <a:srgbClr val="006600"/>
                </a:solidFill>
                <a:latin typeface="微軟正黑體" panose="020B0604030504040204" pitchFamily="34" charset="-120"/>
              </a:rPr>
              <a:t>採購業務標準化作業流程及控制重點</a:t>
            </a:r>
            <a:r>
              <a:rPr lang="en-US" altLang="zh-TW" sz="2800" b="1">
                <a:solidFill>
                  <a:srgbClr val="006600"/>
                </a:solidFill>
                <a:latin typeface="微軟正黑體" panose="020B0604030504040204" pitchFamily="34" charset="-120"/>
              </a:rPr>
              <a:t>』</a:t>
            </a:r>
            <a:r>
              <a:rPr lang="zh-TW" altLang="en-US" sz="2800" b="1">
                <a:solidFill>
                  <a:srgbClr val="0000FF"/>
                </a:solidFill>
                <a:latin typeface="微軟正黑體" panose="020B0604030504040204" pitchFamily="34" charset="-120"/>
              </a:rPr>
              <a:t>「</a:t>
            </a:r>
            <a:r>
              <a:rPr lang="en-US" altLang="zh-TW" sz="2800" b="1">
                <a:solidFill>
                  <a:srgbClr val="0000FF"/>
                </a:solidFill>
                <a:latin typeface="微軟正黑體" panose="020B0604030504040204" pitchFamily="34" charset="-120"/>
              </a:rPr>
              <a:t>JP11</a:t>
            </a:r>
            <a:r>
              <a:rPr lang="zh-TW" altLang="en-US" sz="2800" b="1">
                <a:solidFill>
                  <a:srgbClr val="0000FF"/>
                </a:solidFill>
                <a:latin typeface="微軟正黑體" panose="020B0604030504040204" pitchFamily="34" charset="-120"/>
              </a:rPr>
              <a:t>驗收」之作業程序第</a:t>
            </a:r>
            <a:r>
              <a:rPr lang="en-US" altLang="zh-TW" sz="2800" b="1">
                <a:solidFill>
                  <a:srgbClr val="0000FF"/>
                </a:solidFill>
                <a:latin typeface="微軟正黑體" panose="020B0604030504040204" pitchFamily="34" charset="-120"/>
              </a:rPr>
              <a:t>1</a:t>
            </a:r>
            <a:r>
              <a:rPr lang="zh-TW" altLang="en-US" sz="2800" b="1">
                <a:solidFill>
                  <a:srgbClr val="0000FF"/>
                </a:solidFill>
                <a:latin typeface="微軟正黑體" panose="020B0604030504040204" pitchFamily="34" charset="-120"/>
              </a:rPr>
              <a:t>款註：</a:t>
            </a:r>
            <a:r>
              <a:rPr lang="en-US" altLang="zh-TW" sz="2800" b="1" smtClean="0">
                <a:solidFill>
                  <a:srgbClr val="0000FF"/>
                </a:solidFill>
                <a:latin typeface="微軟正黑體" panose="020B0604030504040204" pitchFamily="34" charset="-120"/>
              </a:rPr>
              <a:t>『</a:t>
            </a:r>
            <a:r>
              <a:rPr lang="zh-TW" altLang="en-US" sz="2800" b="1" u="sng" smtClean="0">
                <a:solidFill>
                  <a:srgbClr val="FF0000"/>
                </a:solidFill>
                <a:latin typeface="微軟正黑體" panose="020B0604030504040204" pitchFamily="34" charset="-120"/>
              </a:rPr>
              <a:t>竣工圖</a:t>
            </a:r>
            <a:r>
              <a:rPr lang="zh-TW" altLang="en-US" sz="2800" b="1" smtClean="0">
                <a:solidFill>
                  <a:srgbClr val="0000FF"/>
                </a:solidFill>
                <a:latin typeface="微軟正黑體" panose="020B0604030504040204" pitchFamily="34" charset="-120"/>
              </a:rPr>
              <a:t>係</a:t>
            </a:r>
            <a:r>
              <a:rPr lang="zh-TW" altLang="en-US" sz="2800" b="1">
                <a:solidFill>
                  <a:srgbClr val="0000FF"/>
                </a:solidFill>
                <a:latin typeface="微軟正黑體" panose="020B0604030504040204" pitchFamily="34" charset="-120"/>
              </a:rPr>
              <a:t>廠商依實際施工情形製作之文件，與本法第</a:t>
            </a:r>
            <a:r>
              <a:rPr lang="en-US" altLang="zh-TW" sz="2800" b="1">
                <a:solidFill>
                  <a:srgbClr val="0000FF"/>
                </a:solidFill>
                <a:latin typeface="微軟正黑體" panose="020B0604030504040204" pitchFamily="34" charset="-120"/>
              </a:rPr>
              <a:t>72</a:t>
            </a:r>
            <a:r>
              <a:rPr lang="zh-TW" altLang="en-US" sz="2800" b="1">
                <a:solidFill>
                  <a:srgbClr val="0000FF"/>
                </a:solidFill>
                <a:latin typeface="微軟正黑體" panose="020B0604030504040204" pitchFamily="34" charset="-120"/>
              </a:rPr>
              <a:t>條、其施行細則第</a:t>
            </a:r>
            <a:r>
              <a:rPr lang="en-US" altLang="zh-TW" sz="2800" b="1">
                <a:solidFill>
                  <a:srgbClr val="0000FF"/>
                </a:solidFill>
                <a:latin typeface="微軟正黑體" panose="020B0604030504040204" pitchFamily="34" charset="-120"/>
              </a:rPr>
              <a:t>92</a:t>
            </a:r>
            <a:r>
              <a:rPr lang="zh-TW" altLang="en-US" sz="2800" b="1">
                <a:solidFill>
                  <a:srgbClr val="0000FF"/>
                </a:solidFill>
                <a:latin typeface="微軟正黑體" panose="020B0604030504040204" pitchFamily="34" charset="-120"/>
              </a:rPr>
              <a:t>條第</a:t>
            </a:r>
            <a:r>
              <a:rPr lang="en-US" altLang="zh-TW" sz="2800" b="1">
                <a:solidFill>
                  <a:srgbClr val="0000FF"/>
                </a:solidFill>
                <a:latin typeface="微軟正黑體" panose="020B0604030504040204" pitchFamily="34" charset="-120"/>
              </a:rPr>
              <a:t>1</a:t>
            </a:r>
            <a:r>
              <a:rPr lang="zh-TW" altLang="en-US" sz="2800" b="1">
                <a:solidFill>
                  <a:srgbClr val="0000FF"/>
                </a:solidFill>
                <a:latin typeface="微軟正黑體" panose="020B0604030504040204" pitchFamily="34" charset="-120"/>
              </a:rPr>
              <a:t>項所稱「契約、</a:t>
            </a:r>
            <a:r>
              <a:rPr lang="zh-TW" altLang="en-US" sz="2800" b="1" u="sng">
                <a:solidFill>
                  <a:srgbClr val="FF0000"/>
                </a:solidFill>
                <a:latin typeface="微軟正黑體" panose="020B0604030504040204" pitchFamily="34" charset="-120"/>
              </a:rPr>
              <a:t>圖說</a:t>
            </a:r>
            <a:r>
              <a:rPr lang="zh-TW" altLang="en-US" sz="2800" b="1">
                <a:solidFill>
                  <a:srgbClr val="0000FF"/>
                </a:solidFill>
                <a:latin typeface="微軟正黑體" panose="020B0604030504040204" pitchFamily="34" charset="-120"/>
              </a:rPr>
              <a:t>或貨樣」</a:t>
            </a:r>
            <a:r>
              <a:rPr lang="zh-TW" altLang="en-US" sz="2800" b="1" u="sng">
                <a:solidFill>
                  <a:srgbClr val="FF0000"/>
                </a:solidFill>
                <a:latin typeface="微軟正黑體" panose="020B0604030504040204" pitchFamily="34" charset="-120"/>
              </a:rPr>
              <a:t>有別</a:t>
            </a:r>
            <a:r>
              <a:rPr lang="zh-TW" altLang="en-US" sz="2800" b="1">
                <a:solidFill>
                  <a:srgbClr val="0000FF"/>
                </a:solidFill>
                <a:latin typeface="微軟正黑體" panose="020B0604030504040204" pitchFamily="34" charset="-120"/>
              </a:rPr>
              <a:t>，不能作為取代「契約、圖說或貨樣」之用。</a:t>
            </a:r>
            <a:r>
              <a:rPr lang="en-US" altLang="zh-TW" sz="2800" b="1">
                <a:solidFill>
                  <a:srgbClr val="0000FF"/>
                </a:solidFill>
                <a:latin typeface="微軟正黑體" panose="020B0604030504040204" pitchFamily="34" charset="-120"/>
              </a:rPr>
              <a:t>』</a:t>
            </a:r>
            <a:endParaRPr lang="zh-TW" altLang="en-US" sz="2800" b="1" dirty="0">
              <a:solidFill>
                <a:srgbClr val="0000FF"/>
              </a:solidFill>
              <a:latin typeface="微軟正黑體" panose="020B0604030504040204" pitchFamily="34" charset="-120"/>
            </a:endParaRPr>
          </a:p>
        </p:txBody>
      </p:sp>
      <p:sp>
        <p:nvSpPr>
          <p:cNvPr id="5" name="Text Box 4"/>
          <p:cNvSpPr txBox="1">
            <a:spLocks noChangeArrowheads="1"/>
          </p:cNvSpPr>
          <p:nvPr/>
        </p:nvSpPr>
        <p:spPr bwMode="auto">
          <a:xfrm>
            <a:off x="215516" y="368660"/>
            <a:ext cx="8799512" cy="1677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zh-TW" altLang="en-US" sz="3200" b="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案例：</a:t>
            </a:r>
            <a:endParaRPr lang="en-US" altLang="zh-TW" sz="3200" b="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1800"/>
              </a:spcBef>
              <a:defRPr/>
            </a:pPr>
            <a:r>
              <a:rPr lang="zh-TW" altLang="en-US" sz="2800" b="1" smtClean="0">
                <a:solidFill>
                  <a:srgbClr val="000066"/>
                </a:solidFill>
                <a:latin typeface="微軟正黑體" panose="020B0604030504040204" pitchFamily="34" charset="-120"/>
                <a:ea typeface="微軟正黑體" panose="020B0604030504040204" pitchFamily="34" charset="-120"/>
              </a:rPr>
              <a:t>工程</a:t>
            </a:r>
            <a:r>
              <a:rPr lang="zh-TW" altLang="en-US" sz="2800" b="1">
                <a:solidFill>
                  <a:srgbClr val="000066"/>
                </a:solidFill>
                <a:latin typeface="微軟正黑體" panose="020B0604030504040204" pitchFamily="34" charset="-120"/>
                <a:ea typeface="微軟正黑體" panose="020B0604030504040204" pitchFamily="34" charset="-120"/>
              </a:rPr>
              <a:t>採購</a:t>
            </a:r>
            <a:r>
              <a:rPr lang="zh-TW" altLang="en-US" sz="2800" b="1" smtClean="0">
                <a:solidFill>
                  <a:srgbClr val="000066"/>
                </a:solidFill>
                <a:latin typeface="微軟正黑體" panose="020B0604030504040204" pitchFamily="34" charset="-120"/>
                <a:ea typeface="微軟正黑體" panose="020B0604030504040204" pitchFamily="34" charset="-120"/>
              </a:rPr>
              <a:t>驗收</a:t>
            </a:r>
            <a:r>
              <a:rPr lang="zh-TW" altLang="en-US" sz="2800" b="1">
                <a:solidFill>
                  <a:srgbClr val="000066"/>
                </a:solidFill>
                <a:latin typeface="微軟正黑體" panose="020B0604030504040204" pitchFamily="34" charset="-120"/>
                <a:ea typeface="微軟正黑體" panose="020B0604030504040204" pitchFamily="34" charset="-120"/>
              </a:rPr>
              <a:t>紀錄除記載所有抽驗項目及其情形外，另載明</a:t>
            </a:r>
            <a:r>
              <a:rPr lang="en-US" altLang="zh-TW" sz="2800" b="1">
                <a:solidFill>
                  <a:srgbClr val="000066"/>
                </a:solidFill>
                <a:latin typeface="微軟正黑體" panose="020B0604030504040204" pitchFamily="34" charset="-120"/>
                <a:ea typeface="微軟正黑體" panose="020B0604030504040204" pitchFamily="34" charset="-120"/>
              </a:rPr>
              <a:t>『</a:t>
            </a:r>
            <a:r>
              <a:rPr lang="zh-TW" altLang="en-US" sz="2800" b="1">
                <a:solidFill>
                  <a:srgbClr val="000066"/>
                </a:solidFill>
                <a:latin typeface="微軟正黑體" panose="020B0604030504040204" pitchFamily="34" charset="-120"/>
                <a:ea typeface="微軟正黑體" panose="020B0604030504040204" pitchFamily="34" charset="-120"/>
              </a:rPr>
              <a:t>以上抽驗結果均符合竣工圖說</a:t>
            </a: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smtClean="0">
                <a:solidFill>
                  <a:srgbClr val="000066"/>
                </a:solidFill>
                <a:latin typeface="微軟正黑體" panose="020B0604030504040204" pitchFamily="34" charset="-120"/>
                <a:ea typeface="微軟正黑體" panose="020B0604030504040204" pitchFamily="34" charset="-120"/>
              </a:rPr>
              <a:t>？？</a:t>
            </a:r>
            <a:endParaRPr lang="en-US" altLang="zh-TW" sz="2800" b="1" dirty="0">
              <a:solidFill>
                <a:srgbClr val="000066"/>
              </a:solidFill>
              <a:latin typeface="微軟正黑體" panose="020B0604030504040204" pitchFamily="34" charset="-120"/>
              <a:ea typeface="微軟正黑體" panose="020B0604030504040204" pitchFamily="34" charset="-120"/>
            </a:endParaRPr>
          </a:p>
        </p:txBody>
      </p:sp>
      <p:sp>
        <p:nvSpPr>
          <p:cNvPr id="6" name="書卷 (水平) 5">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2.6 </a:t>
            </a:r>
            <a:r>
              <a:rPr lang="zh-TW" altLang="en-US" sz="2800" b="1" smtClean="0">
                <a:solidFill>
                  <a:srgbClr val="100278"/>
                </a:solidFill>
                <a:latin typeface="微軟正黑體" panose="020B0604030504040204" pitchFamily="34" charset="-120"/>
              </a:rPr>
              <a:t>驗收爭議</a:t>
            </a:r>
            <a:endParaRPr lang="zh-TW" altLang="en-US" sz="2800" b="1" dirty="0">
              <a:solidFill>
                <a:srgbClr val="C00000"/>
              </a:solidFill>
              <a:latin typeface="微軟正黑體" panose="020B0604030504040204" pitchFamily="34" charset="-120"/>
            </a:endParaRPr>
          </a:p>
        </p:txBody>
      </p:sp>
    </p:spTree>
    <p:extLst>
      <p:ext uri="{BB962C8B-B14F-4D97-AF65-F5344CB8AC3E}">
        <p14:creationId xmlns:p14="http://schemas.microsoft.com/office/powerpoint/2010/main" val="1988351547"/>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256</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2" name="雲朵形圖說文字 1">
            <a:extLst>
              <a:ext uri="{FF2B5EF4-FFF2-40B4-BE49-F238E27FC236}"/>
            </a:extLst>
          </p:cNvPr>
          <p:cNvSpPr/>
          <p:nvPr/>
        </p:nvSpPr>
        <p:spPr>
          <a:xfrm>
            <a:off x="323473" y="2996952"/>
            <a:ext cx="7560840" cy="3132348"/>
          </a:xfrm>
          <a:prstGeom prst="cloudCallout">
            <a:avLst>
              <a:gd name="adj1" fmla="val 17515"/>
              <a:gd name="adj2" fmla="val -61515"/>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zh-TW" altLang="en-US" sz="4400" b="1" dirty="0">
                <a:solidFill>
                  <a:prstClr val="black"/>
                </a:solidFill>
                <a:latin typeface="微軟正黑體" panose="020B0604030504040204" pitchFamily="34" charset="-120"/>
                <a:cs typeface="Times New Roman" panose="02020603050405020304" pitchFamily="18" charset="0"/>
              </a:rPr>
              <a:t>減價收受辦理</a:t>
            </a:r>
            <a:r>
              <a:rPr lang="zh-TW" altLang="en-US" sz="4400" b="1">
                <a:solidFill>
                  <a:prstClr val="black"/>
                </a:solidFill>
                <a:latin typeface="微軟正黑體" panose="020B0604030504040204" pitchFamily="34" charset="-120"/>
                <a:cs typeface="Times New Roman" panose="02020603050405020304" pitchFamily="18" charset="0"/>
              </a:rPr>
              <a:t>時機</a:t>
            </a:r>
            <a:r>
              <a:rPr lang="zh-TW" altLang="en-US" sz="4400" b="1" smtClean="0">
                <a:solidFill>
                  <a:prstClr val="black"/>
                </a:solidFill>
                <a:latin typeface="微軟正黑體" panose="020B0604030504040204" pitchFamily="34" charset="-120"/>
                <a:cs typeface="Times New Roman" panose="02020603050405020304" pitchFamily="18" charset="0"/>
              </a:rPr>
              <a:t>？</a:t>
            </a:r>
            <a:endParaRPr lang="en-US" altLang="zh-TW" sz="4400" b="1" smtClean="0">
              <a:solidFill>
                <a:prstClr val="black"/>
              </a:solidFill>
              <a:latin typeface="微軟正黑體" panose="020B0604030504040204" pitchFamily="34" charset="-120"/>
              <a:cs typeface="Times New Roman" panose="02020603050405020304" pitchFamily="18" charset="0"/>
            </a:endParaRPr>
          </a:p>
          <a:p>
            <a:pPr eaLnBrk="1" hangingPunct="1">
              <a:defRPr/>
            </a:pPr>
            <a:r>
              <a:rPr lang="zh-TW" altLang="en-US" sz="4400" b="1" smtClean="0">
                <a:solidFill>
                  <a:prstClr val="black"/>
                </a:solidFill>
                <a:latin typeface="微軟正黑體" panose="020B0604030504040204" pitchFamily="34" charset="-120"/>
                <a:cs typeface="Times New Roman" panose="02020603050405020304" pitchFamily="18" charset="0"/>
              </a:rPr>
              <a:t>如何續行辦理驗收</a:t>
            </a:r>
            <a:r>
              <a:rPr lang="en-US" altLang="zh-TW" sz="4400" b="1" smtClean="0">
                <a:solidFill>
                  <a:prstClr val="black"/>
                </a:solidFill>
                <a:latin typeface="微軟正黑體" panose="020B0604030504040204" pitchFamily="34" charset="-120"/>
                <a:cs typeface="Times New Roman" panose="02020603050405020304" pitchFamily="18" charset="0"/>
              </a:rPr>
              <a:t>?</a:t>
            </a:r>
            <a:endParaRPr lang="zh-TW" altLang="en-US" sz="4400" b="1" dirty="0">
              <a:solidFill>
                <a:prstClr val="black"/>
              </a:solidFill>
              <a:latin typeface="微軟正黑體" panose="020B0604030504040204" pitchFamily="34" charset="-120"/>
              <a:cs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444128" y="1124744"/>
            <a:ext cx="8088312" cy="1044116"/>
          </a:xfrm>
          <a:prstGeom prst="rect">
            <a:avLst/>
          </a:prstGeom>
          <a:noFill/>
          <a:ln w="9525">
            <a:noFill/>
            <a:miter lim="800000"/>
            <a:headEnd/>
            <a:tailEnd/>
          </a:ln>
          <a:effectLst/>
        </p:spPr>
        <p:txBody>
          <a:bodyPr/>
          <a:lstStyle/>
          <a:p>
            <a:pPr marL="0" lvl="1" algn="just" eaLnBrk="1" hangingPunct="1">
              <a:lnSpc>
                <a:spcPts val="3800"/>
              </a:lnSpc>
              <a:spcBef>
                <a:spcPts val="0"/>
              </a:spcBef>
              <a:buClr>
                <a:srgbClr val="006600"/>
              </a:buClr>
              <a:buSzPct val="75000"/>
              <a:defRPr/>
            </a:pPr>
            <a:r>
              <a:rPr lang="zh-TW" altLang="en-US" sz="2800" b="1" smtClean="0">
                <a:solidFill>
                  <a:srgbClr val="000099"/>
                </a:solidFill>
                <a:latin typeface="微軟正黑體" panose="020B0604030504040204" pitchFamily="34" charset="-120"/>
                <a:ea typeface="微軟正黑體" panose="020B0604030504040204" pitchFamily="34" charset="-120"/>
              </a:rPr>
              <a:t>機關</a:t>
            </a:r>
            <a:r>
              <a:rPr lang="zh-TW" altLang="en-US" sz="2800" b="1" dirty="0">
                <a:solidFill>
                  <a:srgbClr val="000099"/>
                </a:solidFill>
                <a:latin typeface="微軟正黑體" panose="020B0604030504040204" pitchFamily="34" charset="-120"/>
                <a:ea typeface="微軟正黑體" panose="020B0604030504040204" pitchFamily="34" charset="-120"/>
              </a:rPr>
              <a:t>辦理初驗程序時，因減價收受金額未能與廠商達成協議，</a:t>
            </a:r>
            <a:r>
              <a:rPr lang="zh-TW" altLang="en-US" sz="2800" b="1">
                <a:solidFill>
                  <a:srgbClr val="000099"/>
                </a:solidFill>
                <a:latin typeface="微軟正黑體" panose="020B0604030504040204" pitchFamily="34" charset="-120"/>
                <a:ea typeface="微軟正黑體" panose="020B0604030504040204" pitchFamily="34" charset="-120"/>
              </a:rPr>
              <a:t>致</a:t>
            </a:r>
            <a:r>
              <a:rPr lang="zh-TW" altLang="en-US" sz="2800" b="1" smtClean="0">
                <a:solidFill>
                  <a:srgbClr val="000099"/>
                </a:solidFill>
                <a:latin typeface="微軟正黑體" panose="020B0604030504040204" pitchFamily="34" charset="-120"/>
                <a:ea typeface="微軟正黑體" panose="020B0604030504040204" pitchFamily="34" charset="-120"/>
              </a:rPr>
              <a:t>不續辦驗收，</a:t>
            </a:r>
            <a:r>
              <a:rPr lang="zh-TW" altLang="en-US" sz="2800" b="1" dirty="0">
                <a:solidFill>
                  <a:srgbClr val="000099"/>
                </a:solidFill>
                <a:latin typeface="微軟正黑體" panose="020B0604030504040204" pitchFamily="34" charset="-120"/>
                <a:ea typeface="微軟正黑體" panose="020B0604030504040204" pitchFamily="34" charset="-120"/>
              </a:rPr>
              <a:t>是否妥適？</a:t>
            </a:r>
          </a:p>
        </p:txBody>
      </p:sp>
      <p:sp>
        <p:nvSpPr>
          <p:cNvPr id="5" name="書卷 (水平) 4">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2.7 </a:t>
            </a:r>
            <a:r>
              <a:rPr lang="zh-TW" altLang="en-US" sz="2800" b="1" smtClean="0">
                <a:solidFill>
                  <a:srgbClr val="100278"/>
                </a:solidFill>
                <a:latin typeface="微軟正黑體" panose="020B0604030504040204" pitchFamily="34" charset="-120"/>
              </a:rPr>
              <a:t>驗收爭議</a:t>
            </a:r>
            <a:endParaRPr lang="zh-TW" altLang="en-US" sz="2800" b="1" dirty="0">
              <a:solidFill>
                <a:srgbClr val="C00000"/>
              </a:solidFill>
              <a:latin typeface="微軟正黑體" panose="020B0604030504040204" pitchFamily="34" charset="-120"/>
            </a:endParaRPr>
          </a:p>
        </p:txBody>
      </p:sp>
    </p:spTree>
    <p:extLst>
      <p:ext uri="{BB962C8B-B14F-4D97-AF65-F5344CB8AC3E}">
        <p14:creationId xmlns:p14="http://schemas.microsoft.com/office/powerpoint/2010/main" val="2674080132"/>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AFBFE3A-7DE6-4E48-9A37-38955A1B8AA8}" type="slidenum">
              <a:rPr lang="en-US" altLang="zh-TW" sz="1400" smtClean="0">
                <a:solidFill>
                  <a:srgbClr val="AD1F1F"/>
                </a:solidFill>
                <a:latin typeface="Times New Roman" panose="02020603050405020304" pitchFamily="18" charset="0"/>
              </a:rPr>
              <a:pPr>
                <a:spcBef>
                  <a:spcPct val="0"/>
                </a:spcBef>
                <a:buClrTx/>
                <a:buSzTx/>
                <a:buFontTx/>
                <a:buNone/>
                <a:defRPr/>
              </a:pPr>
              <a:t>257</a:t>
            </a:fld>
            <a:endParaRPr lang="en-US" altLang="zh-TW" sz="1400">
              <a:solidFill>
                <a:srgbClr val="AD1F1F"/>
              </a:solidFill>
              <a:latin typeface="Times New Roman" panose="02020603050405020304" pitchFamily="18" charset="0"/>
            </a:endParaRPr>
          </a:p>
        </p:txBody>
      </p:sp>
      <p:sp>
        <p:nvSpPr>
          <p:cNvPr id="295938" name="Rectangle 3">
            <a:extLst>
              <a:ext uri="{FF2B5EF4-FFF2-40B4-BE49-F238E27FC236}"/>
            </a:extLst>
          </p:cNvPr>
          <p:cNvSpPr>
            <a:spLocks noGrp="1" noChangeArrowheads="1"/>
          </p:cNvSpPr>
          <p:nvPr>
            <p:ph type="body" idx="4294967295"/>
          </p:nvPr>
        </p:nvSpPr>
        <p:spPr>
          <a:xfrm>
            <a:off x="107950" y="1052513"/>
            <a:ext cx="8785225" cy="5545137"/>
          </a:xfrm>
        </p:spPr>
        <p:txBody>
          <a:bodyPr/>
          <a:lstStyle/>
          <a:p>
            <a:pPr algn="just" eaLnBrk="1" hangingPunct="1">
              <a:buClr>
                <a:srgbClr val="000099"/>
              </a:buClr>
              <a:buFont typeface="Wingdings" panose="05000000000000000000" pitchFamily="2" charset="2"/>
              <a:buChar char="l"/>
              <a:defRPr/>
            </a:pPr>
            <a:r>
              <a:rPr lang="en-US" altLang="zh-TW" sz="2800" b="1" dirty="0">
                <a:solidFill>
                  <a:srgbClr val="0000FF"/>
                </a:solidFill>
                <a:latin typeface="+mj-ea"/>
                <a:ea typeface="+mj-ea"/>
              </a:rPr>
              <a:t>96.3.3</a:t>
            </a:r>
            <a:r>
              <a:rPr lang="zh-TW" altLang="en-US" sz="2800" b="1" dirty="0">
                <a:solidFill>
                  <a:srgbClr val="0000FF"/>
                </a:solidFill>
                <a:latin typeface="+mj-ea"/>
                <a:ea typeface="+mj-ea"/>
              </a:rPr>
              <a:t>工程企字第</a:t>
            </a:r>
            <a:r>
              <a:rPr lang="en-US" altLang="zh-TW" sz="2800" b="1" dirty="0">
                <a:solidFill>
                  <a:srgbClr val="0000FF"/>
                </a:solidFill>
                <a:latin typeface="+mj-ea"/>
                <a:ea typeface="+mj-ea"/>
              </a:rPr>
              <a:t>09600064270</a:t>
            </a:r>
            <a:r>
              <a:rPr lang="zh-TW" altLang="en-US" sz="2800" b="1" dirty="0">
                <a:solidFill>
                  <a:srgbClr val="0000FF"/>
                </a:solidFill>
                <a:latin typeface="+mj-ea"/>
                <a:ea typeface="+mj-ea"/>
              </a:rPr>
              <a:t>號函釋</a:t>
            </a:r>
          </a:p>
          <a:p>
            <a:pPr indent="-166688">
              <a:buClr>
                <a:srgbClr val="660033"/>
              </a:buClr>
              <a:buFont typeface="Wingdings" panose="05000000000000000000" pitchFamily="2" charset="2"/>
              <a:buChar char="Ø"/>
              <a:defRPr/>
            </a:pPr>
            <a:r>
              <a:rPr lang="zh-TW" altLang="en-US" sz="2800" b="1" dirty="0">
                <a:solidFill>
                  <a:srgbClr val="000099"/>
                </a:solidFill>
                <a:latin typeface="+mj-ea"/>
                <a:ea typeface="+mj-ea"/>
              </a:rPr>
              <a:t>依採購法施行細則第</a:t>
            </a:r>
            <a:r>
              <a:rPr lang="en-US" altLang="zh-TW" sz="2800" b="1" dirty="0">
                <a:solidFill>
                  <a:srgbClr val="000099"/>
                </a:solidFill>
                <a:latin typeface="+mj-ea"/>
                <a:ea typeface="+mj-ea"/>
              </a:rPr>
              <a:t>94</a:t>
            </a:r>
            <a:r>
              <a:rPr lang="zh-TW" altLang="en-US" sz="2800" b="1" dirty="0">
                <a:solidFill>
                  <a:srgbClr val="000099"/>
                </a:solidFill>
                <a:latin typeface="+mj-ea"/>
                <a:ea typeface="+mj-ea"/>
              </a:rPr>
              <a:t>條：「採購之驗收，無初驗程序者，除契約另有規定者外，機關應於接獲廠商通知備驗或可得驗收之程序完成後</a:t>
            </a:r>
            <a:r>
              <a:rPr lang="en-US" altLang="zh-TW" sz="2800" b="1" dirty="0">
                <a:solidFill>
                  <a:srgbClr val="000099"/>
                </a:solidFill>
                <a:latin typeface="+mj-ea"/>
                <a:ea typeface="+mj-ea"/>
              </a:rPr>
              <a:t>30</a:t>
            </a:r>
            <a:r>
              <a:rPr lang="zh-TW" altLang="en-US" sz="2800" b="1" dirty="0">
                <a:solidFill>
                  <a:srgbClr val="000099"/>
                </a:solidFill>
                <a:latin typeface="+mj-ea"/>
                <a:ea typeface="+mj-ea"/>
              </a:rPr>
              <a:t>日內辦理驗收，並作成驗收紀錄。」準此，</a:t>
            </a:r>
            <a:r>
              <a:rPr lang="zh-TW" altLang="en-US" sz="2800" b="1" u="sng" dirty="0">
                <a:solidFill>
                  <a:srgbClr val="006600"/>
                </a:solidFill>
                <a:latin typeface="+mj-ea"/>
                <a:ea typeface="+mj-ea"/>
              </a:rPr>
              <a:t>初驗尚非正式驗收之必經程序</a:t>
            </a:r>
            <a:r>
              <a:rPr lang="zh-TW" altLang="en-US" sz="2800" b="1" dirty="0">
                <a:solidFill>
                  <a:srgbClr val="000099"/>
                </a:solidFill>
                <a:latin typeface="+mj-ea"/>
                <a:ea typeface="+mj-ea"/>
              </a:rPr>
              <a:t>。</a:t>
            </a:r>
          </a:p>
          <a:p>
            <a:pPr indent="-166688">
              <a:buClr>
                <a:srgbClr val="660033"/>
              </a:buClr>
              <a:buFont typeface="Wingdings" panose="05000000000000000000" pitchFamily="2" charset="2"/>
              <a:buChar char="Ø"/>
              <a:defRPr/>
            </a:pPr>
            <a:r>
              <a:rPr lang="zh-TW" altLang="en-US" sz="2800" b="1" dirty="0">
                <a:solidFill>
                  <a:srgbClr val="000099"/>
                </a:solidFill>
                <a:latin typeface="+mj-ea"/>
                <a:ea typeface="+mj-ea"/>
              </a:rPr>
              <a:t>有關初驗之辦理方式，本法施行細則第</a:t>
            </a:r>
            <a:r>
              <a:rPr lang="en-US" altLang="zh-TW" sz="2800" b="1" dirty="0">
                <a:solidFill>
                  <a:srgbClr val="000099"/>
                </a:solidFill>
                <a:latin typeface="+mj-ea"/>
                <a:ea typeface="+mj-ea"/>
              </a:rPr>
              <a:t>92</a:t>
            </a:r>
            <a:r>
              <a:rPr lang="zh-TW" altLang="en-US" sz="2800" b="1" dirty="0">
                <a:solidFill>
                  <a:srgbClr val="000099"/>
                </a:solidFill>
                <a:latin typeface="+mj-ea"/>
                <a:ea typeface="+mj-ea"/>
              </a:rPr>
              <a:t>條第</a:t>
            </a:r>
            <a:r>
              <a:rPr lang="en-US" altLang="zh-TW" sz="2800" b="1" dirty="0">
                <a:solidFill>
                  <a:srgbClr val="000099"/>
                </a:solidFill>
                <a:latin typeface="+mj-ea"/>
                <a:ea typeface="+mj-ea"/>
              </a:rPr>
              <a:t>2</a:t>
            </a:r>
            <a:r>
              <a:rPr lang="zh-TW" altLang="en-US" sz="2800" b="1" dirty="0">
                <a:solidFill>
                  <a:srgbClr val="000099"/>
                </a:solidFill>
                <a:latin typeface="+mj-ea"/>
                <a:ea typeface="+mj-ea"/>
              </a:rPr>
              <a:t>項、第</a:t>
            </a:r>
            <a:r>
              <a:rPr lang="en-US" altLang="zh-TW" sz="2800" b="1" dirty="0">
                <a:solidFill>
                  <a:srgbClr val="000099"/>
                </a:solidFill>
                <a:latin typeface="+mj-ea"/>
                <a:ea typeface="+mj-ea"/>
              </a:rPr>
              <a:t>93</a:t>
            </a:r>
            <a:r>
              <a:rPr lang="zh-TW" altLang="en-US" sz="2800" b="1" dirty="0">
                <a:solidFill>
                  <a:srgbClr val="000099"/>
                </a:solidFill>
                <a:latin typeface="+mj-ea"/>
                <a:ea typeface="+mj-ea"/>
              </a:rPr>
              <a:t>條及第</a:t>
            </a:r>
            <a:r>
              <a:rPr lang="en-US" altLang="zh-TW" sz="2800" b="1" dirty="0">
                <a:solidFill>
                  <a:srgbClr val="000099"/>
                </a:solidFill>
                <a:latin typeface="+mj-ea"/>
                <a:ea typeface="+mj-ea"/>
              </a:rPr>
              <a:t>96</a:t>
            </a:r>
            <a:r>
              <a:rPr lang="zh-TW" altLang="en-US" sz="2800" b="1" dirty="0">
                <a:solidFill>
                  <a:srgbClr val="000099"/>
                </a:solidFill>
                <a:latin typeface="+mj-ea"/>
                <a:ea typeface="+mj-ea"/>
              </a:rPr>
              <a:t>條分別已有規定，本會並訂有初驗紀錄格式供各機關參考。本會</a:t>
            </a:r>
            <a:r>
              <a:rPr lang="en-US" altLang="zh-TW" sz="2800" b="1" dirty="0">
                <a:solidFill>
                  <a:srgbClr val="000099"/>
                </a:solidFill>
                <a:latin typeface="+mj-ea"/>
                <a:ea typeface="+mj-ea"/>
              </a:rPr>
              <a:t>88</a:t>
            </a:r>
            <a:r>
              <a:rPr lang="zh-TW" altLang="en-US" sz="2800" b="1" dirty="0">
                <a:solidFill>
                  <a:srgbClr val="000099"/>
                </a:solidFill>
                <a:latin typeface="+mj-ea"/>
                <a:ea typeface="+mj-ea"/>
              </a:rPr>
              <a:t>年</a:t>
            </a:r>
            <a:r>
              <a:rPr lang="en-US" altLang="zh-TW" sz="2800" b="1" dirty="0">
                <a:solidFill>
                  <a:srgbClr val="000099"/>
                </a:solidFill>
                <a:latin typeface="+mj-ea"/>
                <a:ea typeface="+mj-ea"/>
              </a:rPr>
              <a:t>8</a:t>
            </a:r>
            <a:r>
              <a:rPr lang="zh-TW" altLang="en-US" sz="2800" b="1" dirty="0">
                <a:solidFill>
                  <a:srgbClr val="000099"/>
                </a:solidFill>
                <a:latin typeface="+mj-ea"/>
                <a:ea typeface="+mj-ea"/>
              </a:rPr>
              <a:t>月</a:t>
            </a:r>
            <a:r>
              <a:rPr lang="en-US" altLang="zh-TW" sz="2800" b="1" dirty="0">
                <a:solidFill>
                  <a:srgbClr val="000099"/>
                </a:solidFill>
                <a:latin typeface="+mj-ea"/>
                <a:ea typeface="+mj-ea"/>
              </a:rPr>
              <a:t>26</a:t>
            </a:r>
            <a:r>
              <a:rPr lang="zh-TW" altLang="en-US" sz="2800" b="1" dirty="0">
                <a:solidFill>
                  <a:srgbClr val="000099"/>
                </a:solidFill>
                <a:latin typeface="+mj-ea"/>
                <a:ea typeface="+mj-ea"/>
              </a:rPr>
              <a:t>日</a:t>
            </a:r>
            <a:r>
              <a:rPr lang="en-US" altLang="zh-TW" sz="2800" b="1" dirty="0">
                <a:solidFill>
                  <a:srgbClr val="000099"/>
                </a:solidFill>
                <a:latin typeface="+mj-ea"/>
                <a:ea typeface="+mj-ea"/>
              </a:rPr>
              <a:t>(88)</a:t>
            </a:r>
            <a:r>
              <a:rPr lang="zh-TW" altLang="en-US" sz="2800" b="1" dirty="0">
                <a:solidFill>
                  <a:srgbClr val="000099"/>
                </a:solidFill>
                <a:latin typeface="+mj-ea"/>
                <a:ea typeface="+mj-ea"/>
              </a:rPr>
              <a:t>工程企字第</a:t>
            </a:r>
            <a:r>
              <a:rPr lang="en-US" altLang="zh-TW" sz="2800" b="1" dirty="0">
                <a:solidFill>
                  <a:srgbClr val="000099"/>
                </a:solidFill>
                <a:latin typeface="+mj-ea"/>
                <a:ea typeface="+mj-ea"/>
              </a:rPr>
              <a:t>8812619</a:t>
            </a:r>
            <a:r>
              <a:rPr lang="zh-TW" altLang="en-US" sz="2800" b="1" dirty="0">
                <a:solidFill>
                  <a:srgbClr val="000099"/>
                </a:solidFill>
                <a:latin typeface="+mj-ea"/>
                <a:ea typeface="+mj-ea"/>
              </a:rPr>
              <a:t>號函釋例，並已說明</a:t>
            </a:r>
            <a:r>
              <a:rPr lang="zh-TW" altLang="en-US" sz="2800" b="1" u="sng" dirty="0">
                <a:solidFill>
                  <a:srgbClr val="006600"/>
                </a:solidFill>
                <a:latin typeface="+mj-ea"/>
                <a:ea typeface="+mj-ea"/>
              </a:rPr>
              <a:t>初驗得免派員監</a:t>
            </a:r>
            <a:r>
              <a:rPr lang="zh-TW" altLang="en-US" sz="2800" b="1" u="sng">
                <a:solidFill>
                  <a:srgbClr val="006600"/>
                </a:solidFill>
                <a:latin typeface="+mj-ea"/>
                <a:ea typeface="+mj-ea"/>
              </a:rPr>
              <a:t>辦</a:t>
            </a:r>
            <a:r>
              <a:rPr lang="zh-TW" altLang="en-US" sz="2800" b="1" smtClean="0">
                <a:solidFill>
                  <a:srgbClr val="000099"/>
                </a:solidFill>
                <a:latin typeface="+mj-ea"/>
                <a:ea typeface="+mj-ea"/>
              </a:rPr>
              <a:t>。</a:t>
            </a:r>
            <a:endParaRPr lang="en-US" altLang="zh-TW" sz="2800" b="1" dirty="0">
              <a:latin typeface="+mj-ea"/>
              <a:ea typeface="+mj-ea"/>
            </a:endParaRPr>
          </a:p>
        </p:txBody>
      </p:sp>
      <p:sp>
        <p:nvSpPr>
          <p:cNvPr id="73730" name="Rectangle 2">
            <a:extLst>
              <a:ext uri="{FF2B5EF4-FFF2-40B4-BE49-F238E27FC236}"/>
            </a:extLst>
          </p:cNvPr>
          <p:cNvSpPr>
            <a:spLocks noChangeArrowheads="1"/>
          </p:cNvSpPr>
          <p:nvPr/>
        </p:nvSpPr>
        <p:spPr bwMode="auto">
          <a:xfrm>
            <a:off x="647700" y="441325"/>
            <a:ext cx="6192838" cy="587375"/>
          </a:xfrm>
          <a:prstGeom prst="rect">
            <a:avLst/>
          </a:prstGeom>
          <a:noFill/>
          <a:ln w="9525">
            <a:noFill/>
            <a:miter lim="800000"/>
            <a:headEnd/>
            <a:tailEnd/>
          </a:ln>
        </p:spPr>
        <p:txBody>
          <a:bodyPr anchor="b"/>
          <a:lstStyle/>
          <a:p>
            <a:pPr>
              <a:lnSpc>
                <a:spcPct val="90000"/>
              </a:lnSpc>
              <a:defRPr/>
            </a:pPr>
            <a:r>
              <a:rPr lang="zh-TW" altLang="en-US" sz="3600" b="1" dirty="0">
                <a:solidFill>
                  <a:srgbClr val="003399"/>
                </a:solidFill>
                <a:latin typeface="微軟正黑體" panose="020B0604030504040204" pitchFamily="34" charset="-120"/>
                <a:ea typeface="微軟正黑體" panose="020B0604030504040204" pitchFamily="34" charset="-120"/>
              </a:rPr>
              <a:t>減價收受相關函釋</a:t>
            </a:r>
            <a:endParaRPr lang="zh-TW" altLang="en-US" sz="20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66193581"/>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258</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1943708" y="404664"/>
            <a:ext cx="5904334" cy="646331"/>
          </a:xfrm>
          <a:prstGeom prst="rect">
            <a:avLst/>
          </a:prstGeom>
          <a:noFill/>
        </p:spPr>
        <p:txBody>
          <a:bodyPr wrap="square">
            <a:spAutoFit/>
          </a:bodyPr>
          <a:lstStyle/>
          <a:p>
            <a:pPr algn="just">
              <a:defRPr/>
            </a:pPr>
            <a:r>
              <a:rPr lang="zh-TW" altLang="en-US" sz="3600" b="1">
                <a:solidFill>
                  <a:prstClr val="black"/>
                </a:solidFill>
                <a:latin typeface="微軟正黑體" panose="020B0604030504040204" pitchFamily="34" charset="-120"/>
                <a:ea typeface="微軟正黑體" panose="020B0604030504040204" pitchFamily="34" charset="-120"/>
              </a:rPr>
              <a:t>減價收</a:t>
            </a:r>
            <a:r>
              <a:rPr lang="zh-TW" altLang="en-US" sz="3600" b="1" smtClean="0">
                <a:solidFill>
                  <a:prstClr val="black"/>
                </a:solidFill>
                <a:latin typeface="微軟正黑體" panose="020B0604030504040204" pitchFamily="34" charset="-120"/>
                <a:ea typeface="微軟正黑體" panose="020B0604030504040204" pitchFamily="34" charset="-120"/>
              </a:rPr>
              <a:t>受應符公平</a:t>
            </a:r>
            <a:r>
              <a:rPr lang="zh-TW" altLang="en-US" sz="3600" b="1">
                <a:solidFill>
                  <a:prstClr val="black"/>
                </a:solidFill>
                <a:latin typeface="微軟正黑體" panose="020B0604030504040204" pitchFamily="34" charset="-120"/>
                <a:ea typeface="微軟正黑體" panose="020B0604030504040204" pitchFamily="34" charset="-120"/>
              </a:rPr>
              <a:t>合理原則</a:t>
            </a:r>
          </a:p>
        </p:txBody>
      </p:sp>
      <p:sp>
        <p:nvSpPr>
          <p:cNvPr id="7" name="Rectangle 3"/>
          <p:cNvSpPr txBox="1">
            <a:spLocks noChangeArrowheads="1"/>
          </p:cNvSpPr>
          <p:nvPr/>
        </p:nvSpPr>
        <p:spPr bwMode="auto">
          <a:xfrm>
            <a:off x="468188" y="1184894"/>
            <a:ext cx="8496300" cy="519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lang="en-US" altLang="zh-TW" sz="2800" b="1" smtClean="0">
                <a:solidFill>
                  <a:srgbClr val="660033"/>
                </a:solidFill>
                <a:latin typeface="微軟正黑體" panose="020B0604030504040204" pitchFamily="34" charset="-120"/>
              </a:rPr>
              <a:t>105.01.14</a:t>
            </a:r>
            <a:r>
              <a:rPr lang="zh-TW" altLang="en-US" sz="2800" b="1" smtClean="0">
                <a:solidFill>
                  <a:srgbClr val="660033"/>
                </a:solidFill>
                <a:latin typeface="微軟正黑體" panose="020B0604030504040204" pitchFamily="34" charset="-120"/>
              </a:rPr>
              <a:t>工程</a:t>
            </a:r>
            <a:r>
              <a:rPr lang="zh-TW" altLang="en-US" sz="2800" b="1">
                <a:solidFill>
                  <a:srgbClr val="660033"/>
                </a:solidFill>
                <a:latin typeface="微軟正黑體" panose="020B0604030504040204" pitchFamily="34" charset="-120"/>
              </a:rPr>
              <a:t>企字</a:t>
            </a:r>
            <a:r>
              <a:rPr lang="zh-TW" altLang="en-US" sz="2800" b="1" smtClean="0">
                <a:solidFill>
                  <a:srgbClr val="660033"/>
                </a:solidFill>
                <a:latin typeface="微軟正黑體" panose="020B0604030504040204" pitchFamily="34" charset="-120"/>
              </a:rPr>
              <a:t>第</a:t>
            </a:r>
            <a:r>
              <a:rPr lang="en-US" altLang="zh-TW" sz="2800" b="1">
                <a:solidFill>
                  <a:srgbClr val="660033"/>
                </a:solidFill>
                <a:latin typeface="微軟正黑體" panose="020B0604030504040204" pitchFamily="34" charset="-120"/>
              </a:rPr>
              <a:t>10400379720</a:t>
            </a:r>
            <a:r>
              <a:rPr lang="zh-TW" altLang="en-US" sz="2800" b="1" smtClean="0">
                <a:solidFill>
                  <a:srgbClr val="660033"/>
                </a:solidFill>
                <a:latin typeface="微軟正黑體" panose="020B0604030504040204" pitchFamily="34" charset="-120"/>
              </a:rPr>
              <a:t>號</a:t>
            </a:r>
            <a:r>
              <a:rPr lang="zh-TW" altLang="en-US" sz="2800" b="1">
                <a:solidFill>
                  <a:srgbClr val="660033"/>
                </a:solidFill>
                <a:latin typeface="微軟正黑體" panose="020B0604030504040204" pitchFamily="34" charset="-120"/>
              </a:rPr>
              <a:t>函</a:t>
            </a:r>
            <a:endParaRPr lang="en-US" altLang="zh-TW" sz="2800" b="1">
              <a:solidFill>
                <a:srgbClr val="660033"/>
              </a:solidFill>
              <a:latin typeface="微軟正黑體" panose="020B0604030504040204" pitchFamily="34" charset="-120"/>
            </a:endParaRPr>
          </a:p>
          <a:p>
            <a:pPr marL="361950" indent="-361950"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lang="zh-TW" altLang="en-US" sz="2800" b="1" smtClean="0">
                <a:solidFill>
                  <a:srgbClr val="002060"/>
                </a:solidFill>
                <a:latin typeface="微軟正黑體" panose="020B0604030504040204" pitchFamily="34" charset="-120"/>
              </a:rPr>
              <a:t>一</a:t>
            </a:r>
            <a:r>
              <a:rPr lang="zh-TW" altLang="en-US" sz="2800" b="1">
                <a:solidFill>
                  <a:srgbClr val="002060"/>
                </a:solidFill>
                <a:latin typeface="微軟正黑體" panose="020B0604030504040204" pitchFamily="34" charset="-120"/>
              </a:rPr>
              <a:t>、「工程採購契約範本」第</a:t>
            </a:r>
            <a:r>
              <a:rPr lang="en-US" altLang="zh-TW" sz="2800" b="1">
                <a:solidFill>
                  <a:srgbClr val="002060"/>
                </a:solidFill>
                <a:latin typeface="微軟正黑體" panose="020B0604030504040204" pitchFamily="34" charset="-120"/>
              </a:rPr>
              <a:t>4</a:t>
            </a:r>
            <a:r>
              <a:rPr lang="zh-TW" altLang="en-US" sz="2800" b="1">
                <a:solidFill>
                  <a:srgbClr val="002060"/>
                </a:solidFill>
                <a:latin typeface="微軟正黑體" panose="020B0604030504040204" pitchFamily="34" charset="-120"/>
              </a:rPr>
              <a:t>條第</a:t>
            </a:r>
            <a:r>
              <a:rPr lang="en-US" altLang="zh-TW" sz="2800" b="1">
                <a:solidFill>
                  <a:srgbClr val="002060"/>
                </a:solidFill>
                <a:latin typeface="微軟正黑體" panose="020B0604030504040204" pitchFamily="34" charset="-120"/>
              </a:rPr>
              <a:t>(</a:t>
            </a:r>
            <a:r>
              <a:rPr lang="zh-TW" altLang="en-US" sz="2800" b="1">
                <a:solidFill>
                  <a:srgbClr val="002060"/>
                </a:solidFill>
                <a:latin typeface="微軟正黑體" panose="020B0604030504040204" pitchFamily="34" charset="-120"/>
              </a:rPr>
              <a:t>一</a:t>
            </a:r>
            <a:r>
              <a:rPr lang="en-US" altLang="zh-TW" sz="2800" b="1">
                <a:solidFill>
                  <a:srgbClr val="002060"/>
                </a:solidFill>
                <a:latin typeface="微軟正黑體" panose="020B0604030504040204" pitchFamily="34" charset="-120"/>
              </a:rPr>
              <a:t>)</a:t>
            </a:r>
            <a:r>
              <a:rPr lang="zh-TW" altLang="en-US" sz="2800" b="1">
                <a:solidFill>
                  <a:srgbClr val="002060"/>
                </a:solidFill>
                <a:latin typeface="微軟正黑體" panose="020B0604030504040204" pitchFamily="34" charset="-120"/>
              </a:rPr>
              <a:t>款：「採減價收受者，按不符項目標的之契約價金</a:t>
            </a:r>
            <a:r>
              <a:rPr lang="zh-TW" altLang="en-US" sz="2800" b="1" u="sng">
                <a:solidFill>
                  <a:srgbClr val="002060"/>
                </a:solidFill>
                <a:latin typeface="微軟正黑體" panose="020B0604030504040204" pitchFamily="34" charset="-120"/>
              </a:rPr>
              <a:t>　</a:t>
            </a:r>
            <a:r>
              <a:rPr lang="en-US" altLang="zh-TW" sz="2800" b="1">
                <a:solidFill>
                  <a:srgbClr val="002060"/>
                </a:solidFill>
                <a:latin typeface="微軟正黑體" panose="020B0604030504040204" pitchFamily="34" charset="-120"/>
              </a:rPr>
              <a:t>%</a:t>
            </a:r>
            <a:r>
              <a:rPr lang="zh-TW" altLang="en-US" sz="2800" b="1" smtClean="0">
                <a:solidFill>
                  <a:srgbClr val="002060"/>
                </a:solidFill>
                <a:latin typeface="微軟正黑體" panose="020B0604030504040204" pitchFamily="34" charset="-120"/>
              </a:rPr>
              <a:t>（招標</a:t>
            </a:r>
            <a:r>
              <a:rPr lang="zh-TW" altLang="en-US" sz="2800" b="1">
                <a:solidFill>
                  <a:srgbClr val="002060"/>
                </a:solidFill>
                <a:latin typeface="微軟正黑體" panose="020B0604030504040204" pitchFamily="34" charset="-120"/>
              </a:rPr>
              <a:t>時載明）減價，並處以減價金額</a:t>
            </a:r>
            <a:r>
              <a:rPr lang="zh-TW" altLang="en-US" sz="2800" b="1" u="sng">
                <a:solidFill>
                  <a:srgbClr val="002060"/>
                </a:solidFill>
                <a:latin typeface="微軟正黑體" panose="020B0604030504040204" pitchFamily="34" charset="-120"/>
              </a:rPr>
              <a:t>　</a:t>
            </a:r>
            <a:r>
              <a:rPr lang="en-US" altLang="zh-TW" sz="2800" b="1">
                <a:solidFill>
                  <a:srgbClr val="002060"/>
                </a:solidFill>
                <a:latin typeface="微軟正黑體" panose="020B0604030504040204" pitchFamily="34" charset="-120"/>
              </a:rPr>
              <a:t>%</a:t>
            </a:r>
            <a:r>
              <a:rPr lang="zh-TW" altLang="en-US" sz="2800" b="1" smtClean="0">
                <a:solidFill>
                  <a:srgbClr val="002060"/>
                </a:solidFill>
                <a:latin typeface="微軟正黑體" panose="020B0604030504040204" pitchFamily="34" charset="-120"/>
              </a:rPr>
              <a:t>（招標</a:t>
            </a:r>
            <a:r>
              <a:rPr lang="zh-TW" altLang="en-US" sz="2800" b="1">
                <a:solidFill>
                  <a:srgbClr val="002060"/>
                </a:solidFill>
                <a:latin typeface="微軟正黑體" panose="020B0604030504040204" pitchFamily="34" charset="-120"/>
              </a:rPr>
              <a:t>時載明）之違約金</a:t>
            </a:r>
            <a:r>
              <a:rPr lang="en-US" altLang="zh-TW" sz="2800" b="1">
                <a:solidFill>
                  <a:srgbClr val="002060"/>
                </a:solidFill>
                <a:latin typeface="微軟正黑體" panose="020B0604030504040204" pitchFamily="34" charset="-120"/>
              </a:rPr>
              <a:t>……</a:t>
            </a:r>
            <a:r>
              <a:rPr lang="zh-TW" altLang="en-US" sz="2800" b="1">
                <a:solidFill>
                  <a:srgbClr val="002060"/>
                </a:solidFill>
                <a:latin typeface="微軟正黑體" panose="020B0604030504040204" pitchFamily="34" charset="-120"/>
              </a:rPr>
              <a:t>。</a:t>
            </a:r>
            <a:r>
              <a:rPr lang="zh-TW" altLang="en-US" sz="2800" b="1" u="sng">
                <a:solidFill>
                  <a:srgbClr val="002060"/>
                </a:solidFill>
                <a:uFill>
                  <a:solidFill>
                    <a:srgbClr val="006600"/>
                  </a:solidFill>
                </a:uFill>
                <a:latin typeface="微軟正黑體" panose="020B0604030504040204" pitchFamily="34" charset="-120"/>
              </a:rPr>
              <a:t>減價及違約金之總額，以該項目之契約價金為限</a:t>
            </a:r>
            <a:r>
              <a:rPr lang="zh-TW" altLang="en-US" sz="2800" b="1">
                <a:solidFill>
                  <a:srgbClr val="002060"/>
                </a:solidFill>
                <a:latin typeface="微軟正黑體" panose="020B0604030504040204" pitchFamily="34" charset="-120"/>
              </a:rPr>
              <a:t>。</a:t>
            </a:r>
            <a:r>
              <a:rPr lang="zh-TW" altLang="en-US" sz="2800" b="1" smtClean="0">
                <a:solidFill>
                  <a:srgbClr val="002060"/>
                </a:solidFill>
                <a:latin typeface="微軟正黑體" panose="020B0604030504040204" pitchFamily="34" charset="-120"/>
              </a:rPr>
              <a:t>」</a:t>
            </a:r>
            <a:endParaRPr lang="en-US" altLang="zh-TW" sz="2800" b="1" smtClean="0">
              <a:solidFill>
                <a:srgbClr val="002060"/>
              </a:solidFill>
              <a:latin typeface="微軟正黑體" panose="020B0604030504040204" pitchFamily="34" charset="-120"/>
            </a:endParaRPr>
          </a:p>
          <a:p>
            <a:pPr marL="361950" indent="-361950"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lang="zh-TW" altLang="en-US" sz="2800" b="1">
                <a:solidFill>
                  <a:srgbClr val="002060"/>
                </a:solidFill>
                <a:latin typeface="微軟正黑體" panose="020B0604030504040204" pitchFamily="34" charset="-120"/>
              </a:rPr>
              <a:t>二、上開範本第</a:t>
            </a:r>
            <a:r>
              <a:rPr lang="en-US" altLang="zh-TW" sz="2800" b="1">
                <a:solidFill>
                  <a:srgbClr val="002060"/>
                </a:solidFill>
                <a:latin typeface="微軟正黑體" panose="020B0604030504040204" pitchFamily="34" charset="-120"/>
              </a:rPr>
              <a:t>4</a:t>
            </a:r>
            <a:r>
              <a:rPr lang="zh-TW" altLang="en-US" sz="2800" b="1">
                <a:solidFill>
                  <a:srgbClr val="002060"/>
                </a:solidFill>
                <a:latin typeface="微軟正黑體" panose="020B0604030504040204" pitchFamily="34" charset="-120"/>
              </a:rPr>
              <a:t>條第</a:t>
            </a:r>
            <a:r>
              <a:rPr lang="en-US" altLang="zh-TW" sz="2800" b="1">
                <a:solidFill>
                  <a:srgbClr val="002060"/>
                </a:solidFill>
                <a:latin typeface="微軟正黑體" panose="020B0604030504040204" pitchFamily="34" charset="-120"/>
              </a:rPr>
              <a:t>(</a:t>
            </a:r>
            <a:r>
              <a:rPr lang="zh-TW" altLang="en-US" sz="2800" b="1">
                <a:solidFill>
                  <a:srgbClr val="002060"/>
                </a:solidFill>
                <a:latin typeface="微軟正黑體" panose="020B0604030504040204" pitchFamily="34" charset="-120"/>
              </a:rPr>
              <a:t>一</a:t>
            </a:r>
            <a:r>
              <a:rPr lang="en-US" altLang="zh-TW" sz="2800" b="1">
                <a:solidFill>
                  <a:srgbClr val="002060"/>
                </a:solidFill>
                <a:latin typeface="微軟正黑體" panose="020B0604030504040204" pitchFamily="34" charset="-120"/>
              </a:rPr>
              <a:t>)</a:t>
            </a:r>
            <a:r>
              <a:rPr lang="zh-TW" altLang="en-US" sz="2800" b="1">
                <a:solidFill>
                  <a:srgbClr val="002060"/>
                </a:solidFill>
                <a:latin typeface="微軟正黑體" panose="020B0604030504040204" pitchFamily="34" charset="-120"/>
              </a:rPr>
              <a:t>款「減價及違約金之總額，以該項目之契約價金為限」，</a:t>
            </a:r>
            <a:r>
              <a:rPr lang="zh-TW" altLang="en-US" sz="2800" b="1" u="sng">
                <a:solidFill>
                  <a:srgbClr val="002060"/>
                </a:solidFill>
                <a:uFill>
                  <a:solidFill>
                    <a:srgbClr val="006600"/>
                  </a:solidFill>
                </a:uFill>
                <a:latin typeface="微軟正黑體" panose="020B0604030504040204" pitchFamily="34" charset="-120"/>
              </a:rPr>
              <a:t>該項目契約價金係指標價清單或詳細價目表工作項目所載之複價金額</a:t>
            </a:r>
            <a:r>
              <a:rPr lang="zh-TW" altLang="en-US" sz="2800" b="1">
                <a:solidFill>
                  <a:srgbClr val="002060"/>
                </a:solidFill>
                <a:latin typeface="微軟正黑體" panose="020B0604030504040204" pitchFamily="34" charset="-120"/>
              </a:rPr>
              <a:t>。</a:t>
            </a:r>
            <a:endParaRPr lang="en-US" altLang="zh-TW" sz="2800" b="1">
              <a:solidFill>
                <a:srgbClr val="002060"/>
              </a:solidFill>
              <a:latin typeface="微軟正黑體" panose="020B0604030504040204" pitchFamily="34" charset="-120"/>
            </a:endParaRPr>
          </a:p>
        </p:txBody>
      </p:sp>
    </p:spTree>
    <p:extLst>
      <p:ext uri="{BB962C8B-B14F-4D97-AF65-F5344CB8AC3E}">
        <p14:creationId xmlns:p14="http://schemas.microsoft.com/office/powerpoint/2010/main" val="3114007042"/>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259</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468188" y="424818"/>
            <a:ext cx="5904334" cy="584775"/>
          </a:xfrm>
          <a:prstGeom prst="rect">
            <a:avLst/>
          </a:prstGeom>
          <a:noFill/>
        </p:spPr>
        <p:txBody>
          <a:bodyPr wrap="square">
            <a:spAutoFit/>
          </a:bodyPr>
          <a:lstStyle/>
          <a:p>
            <a:pPr algn="just">
              <a:defRPr/>
            </a:pPr>
            <a:r>
              <a:rPr lang="zh-TW" altLang="en-US" sz="3200" b="1" smtClean="0">
                <a:solidFill>
                  <a:prstClr val="black"/>
                </a:solidFill>
                <a:latin typeface="微軟正黑體" panose="020B0604030504040204" pitchFamily="34" charset="-120"/>
                <a:ea typeface="微軟正黑體" panose="020B0604030504040204" pitchFamily="34" charset="-120"/>
              </a:rPr>
              <a:t>驗收後辦理減價</a:t>
            </a:r>
            <a:r>
              <a:rPr lang="zh-TW" altLang="en-US" sz="3200" b="1">
                <a:solidFill>
                  <a:prstClr val="black"/>
                </a:solidFill>
                <a:latin typeface="微軟正黑體" panose="020B0604030504040204" pitchFamily="34" charset="-120"/>
                <a:ea typeface="微軟正黑體" panose="020B0604030504040204" pitchFamily="34" charset="-120"/>
              </a:rPr>
              <a:t>收</a:t>
            </a:r>
            <a:r>
              <a:rPr lang="zh-TW" altLang="en-US" sz="3200" b="1" smtClean="0">
                <a:solidFill>
                  <a:prstClr val="black"/>
                </a:solidFill>
                <a:latin typeface="微軟正黑體" panose="020B0604030504040204" pitchFamily="34" charset="-120"/>
                <a:ea typeface="微軟正黑體" panose="020B0604030504040204" pitchFamily="34" charset="-120"/>
              </a:rPr>
              <a:t>受疑義</a:t>
            </a:r>
            <a:endParaRPr lang="zh-TW" altLang="en-US" sz="3200" b="1">
              <a:solidFill>
                <a:prstClr val="black"/>
              </a:solidFill>
              <a:latin typeface="微軟正黑體" panose="020B0604030504040204" pitchFamily="34" charset="-120"/>
              <a:ea typeface="微軟正黑體" panose="020B0604030504040204" pitchFamily="34" charset="-120"/>
            </a:endParaRPr>
          </a:p>
        </p:txBody>
      </p:sp>
      <p:sp>
        <p:nvSpPr>
          <p:cNvPr id="7" name="Rectangle 3"/>
          <p:cNvSpPr txBox="1">
            <a:spLocks noChangeArrowheads="1"/>
          </p:cNvSpPr>
          <p:nvPr/>
        </p:nvSpPr>
        <p:spPr bwMode="auto">
          <a:xfrm>
            <a:off x="323528" y="1184894"/>
            <a:ext cx="8640960" cy="404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spcBef>
                <a:spcPts val="0"/>
              </a:spcBef>
              <a:buClr>
                <a:srgbClr val="000066"/>
              </a:buClr>
              <a:buSzPct val="85000"/>
              <a:buNone/>
              <a:tabLst>
                <a:tab pos="5375275" algn="l"/>
              </a:tabLst>
              <a:defRPr/>
            </a:pPr>
            <a:r>
              <a:rPr lang="zh-TW" altLang="en-US" sz="2800" b="1">
                <a:solidFill>
                  <a:srgbClr val="660033"/>
                </a:solidFill>
                <a:latin typeface="微軟正黑體" panose="020B0604030504040204" pitchFamily="34" charset="-120"/>
              </a:rPr>
              <a:t> </a:t>
            </a:r>
            <a:r>
              <a:rPr lang="en-US" altLang="zh-TW" sz="2800" b="1">
                <a:solidFill>
                  <a:srgbClr val="660033"/>
                </a:solidFill>
                <a:latin typeface="微軟正黑體" panose="020B0604030504040204" pitchFamily="34" charset="-120"/>
              </a:rPr>
              <a:t>113</a:t>
            </a:r>
            <a:r>
              <a:rPr lang="zh-TW" altLang="en-US" sz="2800" b="1">
                <a:solidFill>
                  <a:srgbClr val="660033"/>
                </a:solidFill>
                <a:latin typeface="微軟正黑體" panose="020B0604030504040204" pitchFamily="34" charset="-120"/>
              </a:rPr>
              <a:t>年</a:t>
            </a:r>
            <a:r>
              <a:rPr lang="en-US" altLang="zh-TW" sz="2800" b="1">
                <a:solidFill>
                  <a:srgbClr val="660033"/>
                </a:solidFill>
                <a:latin typeface="微軟正黑體" panose="020B0604030504040204" pitchFamily="34" charset="-120"/>
              </a:rPr>
              <a:t>08</a:t>
            </a:r>
            <a:r>
              <a:rPr lang="zh-TW" altLang="en-US" sz="2800" b="1">
                <a:solidFill>
                  <a:srgbClr val="660033"/>
                </a:solidFill>
                <a:latin typeface="微軟正黑體" panose="020B0604030504040204" pitchFamily="34" charset="-120"/>
              </a:rPr>
              <a:t>月</a:t>
            </a:r>
            <a:r>
              <a:rPr lang="en-US" altLang="zh-TW" sz="2800" b="1">
                <a:solidFill>
                  <a:srgbClr val="660033"/>
                </a:solidFill>
                <a:latin typeface="微軟正黑體" panose="020B0604030504040204" pitchFamily="34" charset="-120"/>
              </a:rPr>
              <a:t>05</a:t>
            </a:r>
            <a:r>
              <a:rPr lang="zh-TW" altLang="en-US" sz="2800" b="1">
                <a:solidFill>
                  <a:srgbClr val="660033"/>
                </a:solidFill>
                <a:latin typeface="微軟正黑體" panose="020B0604030504040204" pitchFamily="34" charset="-120"/>
              </a:rPr>
              <a:t>日工程企字</a:t>
            </a:r>
            <a:r>
              <a:rPr lang="zh-TW" altLang="en-US" sz="2800" b="1" smtClean="0">
                <a:solidFill>
                  <a:srgbClr val="660033"/>
                </a:solidFill>
                <a:latin typeface="微軟正黑體" panose="020B0604030504040204" pitchFamily="34" charset="-120"/>
              </a:rPr>
              <a:t>第</a:t>
            </a:r>
            <a:r>
              <a:rPr lang="en-US" altLang="zh-TW" sz="2800" b="1">
                <a:solidFill>
                  <a:srgbClr val="660033"/>
                </a:solidFill>
                <a:latin typeface="微軟正黑體" panose="020B0604030504040204" pitchFamily="34" charset="-120"/>
              </a:rPr>
              <a:t>1130015472</a:t>
            </a:r>
            <a:r>
              <a:rPr lang="zh-TW" altLang="en-US" sz="2800" b="1" smtClean="0">
                <a:solidFill>
                  <a:srgbClr val="660033"/>
                </a:solidFill>
                <a:latin typeface="微軟正黑體" panose="020B0604030504040204" pitchFamily="34" charset="-120"/>
              </a:rPr>
              <a:t>號</a:t>
            </a:r>
            <a:r>
              <a:rPr lang="zh-TW" altLang="en-US" sz="2800" b="1">
                <a:solidFill>
                  <a:srgbClr val="660033"/>
                </a:solidFill>
                <a:latin typeface="微軟正黑體" panose="020B0604030504040204" pitchFamily="34" charset="-120"/>
              </a:rPr>
              <a:t>函</a:t>
            </a:r>
            <a:endParaRPr lang="en-US" altLang="zh-TW" sz="2800" b="1">
              <a:solidFill>
                <a:srgbClr val="660033"/>
              </a:solidFill>
              <a:latin typeface="微軟正黑體" panose="020B0604030504040204" pitchFamily="34" charset="-120"/>
            </a:endParaRPr>
          </a:p>
          <a:p>
            <a:pPr marL="361950" indent="-361950" algn="just" eaLnBrk="1" hangingPunct="1">
              <a:spcBef>
                <a:spcPts val="0"/>
              </a:spcBef>
              <a:buClr>
                <a:srgbClr val="000066"/>
              </a:buClr>
              <a:buSzPct val="85000"/>
              <a:buNone/>
              <a:tabLst>
                <a:tab pos="5375275" algn="l"/>
              </a:tabLst>
              <a:defRPr/>
            </a:pPr>
            <a:r>
              <a:rPr lang="zh-TW" altLang="en-US" sz="2800" b="1">
                <a:solidFill>
                  <a:srgbClr val="000066"/>
                </a:solidFill>
                <a:latin typeface="微軟正黑體" panose="020B0604030504040204" pitchFamily="34" charset="-120"/>
              </a:rPr>
              <a:t>二、來函主旨所述，如係驗收未完成前即發現工程保險不符契約要求，且無不可歸責廠商之事由者，本會</a:t>
            </a:r>
            <a:r>
              <a:rPr lang="en-US" altLang="zh-TW" sz="2800" b="1">
                <a:solidFill>
                  <a:srgbClr val="000066"/>
                </a:solidFill>
                <a:latin typeface="微軟正黑體" panose="020B0604030504040204" pitchFamily="34" charset="-120"/>
              </a:rPr>
              <a:t>113</a:t>
            </a:r>
            <a:r>
              <a:rPr lang="zh-TW" altLang="en-US" sz="2800" b="1">
                <a:solidFill>
                  <a:srgbClr val="000066"/>
                </a:solidFill>
                <a:latin typeface="微軟正黑體" panose="020B0604030504040204" pitchFamily="34" charset="-120"/>
              </a:rPr>
              <a:t>年</a:t>
            </a:r>
            <a:r>
              <a:rPr lang="en-US" altLang="zh-TW" sz="2800" b="1">
                <a:solidFill>
                  <a:srgbClr val="000066"/>
                </a:solidFill>
                <a:latin typeface="微軟正黑體" panose="020B0604030504040204" pitchFamily="34" charset="-120"/>
              </a:rPr>
              <a:t>4</a:t>
            </a:r>
            <a:r>
              <a:rPr lang="zh-TW" altLang="en-US" sz="2800" b="1">
                <a:solidFill>
                  <a:srgbClr val="000066"/>
                </a:solidFill>
                <a:latin typeface="微軟正黑體" panose="020B0604030504040204" pitchFamily="34" charset="-120"/>
              </a:rPr>
              <a:t>月</a:t>
            </a:r>
            <a:r>
              <a:rPr lang="en-US" altLang="zh-TW" sz="2800" b="1">
                <a:solidFill>
                  <a:srgbClr val="000066"/>
                </a:solidFill>
                <a:latin typeface="微軟正黑體" panose="020B0604030504040204" pitchFamily="34" charset="-120"/>
              </a:rPr>
              <a:t>30</a:t>
            </a:r>
            <a:r>
              <a:rPr lang="zh-TW" altLang="en-US" sz="2800" b="1">
                <a:solidFill>
                  <a:srgbClr val="000066"/>
                </a:solidFill>
                <a:latin typeface="微軟正黑體" panose="020B0604030504040204" pitchFamily="34" charset="-120"/>
              </a:rPr>
              <a:t>日工程企字</a:t>
            </a:r>
            <a:r>
              <a:rPr lang="en-US" altLang="zh-TW" sz="2800" b="1">
                <a:solidFill>
                  <a:srgbClr val="000066"/>
                </a:solidFill>
                <a:latin typeface="微軟正黑體" panose="020B0604030504040204" pitchFamily="34" charset="-120"/>
              </a:rPr>
              <a:t>1130008036</a:t>
            </a:r>
            <a:r>
              <a:rPr lang="zh-TW" altLang="en-US" sz="2800" b="1">
                <a:solidFill>
                  <a:srgbClr val="000066"/>
                </a:solidFill>
                <a:latin typeface="微軟正黑體" panose="020B0604030504040204" pitchFamily="34" charset="-120"/>
              </a:rPr>
              <a:t>號函諒達說明二請參照。另請檢視個案契約是否有本會工程採購契約範本第</a:t>
            </a:r>
            <a:r>
              <a:rPr lang="en-US" altLang="zh-TW" sz="2800" b="1">
                <a:solidFill>
                  <a:srgbClr val="000066"/>
                </a:solidFill>
                <a:latin typeface="微軟正黑體" panose="020B0604030504040204" pitchFamily="34" charset="-120"/>
              </a:rPr>
              <a:t>13</a:t>
            </a:r>
            <a:r>
              <a:rPr lang="zh-TW" altLang="en-US" sz="2800" b="1">
                <a:solidFill>
                  <a:srgbClr val="000066"/>
                </a:solidFill>
                <a:latin typeface="微軟正黑體" panose="020B0604030504040204" pitchFamily="34" charset="-120"/>
              </a:rPr>
              <a:t>條第</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九</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款：「保險單正本</a:t>
            </a:r>
            <a:r>
              <a:rPr lang="en-US" altLang="zh-TW" sz="2800" b="1">
                <a:solidFill>
                  <a:srgbClr val="000066"/>
                </a:solidFill>
                <a:latin typeface="微軟正黑體" panose="020B0604030504040204" pitchFamily="34" charset="-120"/>
              </a:rPr>
              <a:t>1</a:t>
            </a:r>
            <a:r>
              <a:rPr lang="zh-TW" altLang="en-US" sz="2800" b="1">
                <a:solidFill>
                  <a:srgbClr val="000066"/>
                </a:solidFill>
                <a:latin typeface="微軟正黑體" panose="020B0604030504040204" pitchFamily="34" charset="-120"/>
              </a:rPr>
              <a:t>份及繳費收據副本</a:t>
            </a:r>
            <a:r>
              <a:rPr lang="en-US" altLang="zh-TW" sz="2800" b="1">
                <a:solidFill>
                  <a:srgbClr val="000066"/>
                </a:solidFill>
                <a:latin typeface="微軟正黑體" panose="020B0604030504040204" pitchFamily="34" charset="-120"/>
              </a:rPr>
              <a:t>1</a:t>
            </a:r>
            <a:r>
              <a:rPr lang="zh-TW" altLang="en-US" sz="2800" b="1">
                <a:solidFill>
                  <a:srgbClr val="000066"/>
                </a:solidFill>
                <a:latin typeface="微軟正黑體" panose="020B0604030504040204" pitchFamily="34" charset="-120"/>
              </a:rPr>
              <a:t>份，應於辦妥保險後即交機關收執。</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」或類似約定，並檢討機關是否落實履約管理</a:t>
            </a:r>
            <a:r>
              <a:rPr lang="zh-TW" altLang="en-US" sz="2800" b="1" smtClean="0">
                <a:solidFill>
                  <a:srgbClr val="000066"/>
                </a:solidFill>
                <a:latin typeface="微軟正黑體" panose="020B0604030504040204" pitchFamily="34" charset="-120"/>
              </a:rPr>
              <a:t>。</a:t>
            </a:r>
            <a:endParaRPr lang="en-US" altLang="zh-TW" sz="2800" b="1">
              <a:solidFill>
                <a:srgbClr val="000066"/>
              </a:solidFill>
              <a:latin typeface="微軟正黑體" panose="020B0604030504040204" pitchFamily="34" charset="-120"/>
            </a:endParaRPr>
          </a:p>
        </p:txBody>
      </p:sp>
    </p:spTree>
    <p:extLst>
      <p:ext uri="{BB962C8B-B14F-4D97-AF65-F5344CB8AC3E}">
        <p14:creationId xmlns:p14="http://schemas.microsoft.com/office/powerpoint/2010/main" val="2343286204"/>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260</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468188" y="424818"/>
            <a:ext cx="5471964" cy="584775"/>
          </a:xfrm>
          <a:prstGeom prst="rect">
            <a:avLst/>
          </a:prstGeom>
          <a:noFill/>
        </p:spPr>
        <p:txBody>
          <a:bodyPr wrap="square">
            <a:spAutoFit/>
          </a:bodyPr>
          <a:lstStyle/>
          <a:p>
            <a:pPr algn="just">
              <a:defRPr/>
            </a:pPr>
            <a:r>
              <a:rPr lang="zh-TW" altLang="en-US" sz="3200" b="1" smtClean="0">
                <a:solidFill>
                  <a:prstClr val="black"/>
                </a:solidFill>
                <a:latin typeface="微軟正黑體" panose="020B0604030504040204" pitchFamily="34" charset="-120"/>
                <a:ea typeface="微軟正黑體" panose="020B0604030504040204" pitchFamily="34" charset="-120"/>
              </a:rPr>
              <a:t>驗收後辦理減價</a:t>
            </a:r>
            <a:r>
              <a:rPr lang="zh-TW" altLang="en-US" sz="3200" b="1">
                <a:solidFill>
                  <a:prstClr val="black"/>
                </a:solidFill>
                <a:latin typeface="微軟正黑體" panose="020B0604030504040204" pitchFamily="34" charset="-120"/>
                <a:ea typeface="微軟正黑體" panose="020B0604030504040204" pitchFamily="34" charset="-120"/>
              </a:rPr>
              <a:t>收</a:t>
            </a:r>
            <a:r>
              <a:rPr lang="zh-TW" altLang="en-US" sz="3200" b="1" smtClean="0">
                <a:solidFill>
                  <a:prstClr val="black"/>
                </a:solidFill>
                <a:latin typeface="微軟正黑體" panose="020B0604030504040204" pitchFamily="34" charset="-120"/>
                <a:ea typeface="微軟正黑體" panose="020B0604030504040204" pitchFamily="34" charset="-120"/>
              </a:rPr>
              <a:t>受疑義</a:t>
            </a:r>
            <a:r>
              <a:rPr lang="en-US" altLang="zh-TW" sz="3200" b="1" smtClean="0">
                <a:solidFill>
                  <a:srgbClr val="0000FF"/>
                </a:solidFill>
                <a:latin typeface="微軟正黑體" panose="020B0604030504040204" pitchFamily="34" charset="-120"/>
                <a:ea typeface="微軟正黑體" panose="020B0604030504040204" pitchFamily="34" charset="-120"/>
              </a:rPr>
              <a:t>(</a:t>
            </a:r>
            <a:r>
              <a:rPr lang="zh-TW" altLang="en-US" sz="3200" b="1" smtClean="0">
                <a:solidFill>
                  <a:srgbClr val="0000FF"/>
                </a:solidFill>
                <a:latin typeface="微軟正黑體" panose="020B0604030504040204" pitchFamily="34" charset="-120"/>
                <a:ea typeface="微軟正黑體" panose="020B0604030504040204" pitchFamily="34" charset="-120"/>
              </a:rPr>
              <a:t>續</a:t>
            </a:r>
            <a:r>
              <a:rPr lang="en-US" altLang="zh-TW" sz="3200" b="1" smtClean="0">
                <a:solidFill>
                  <a:srgbClr val="0000FF"/>
                </a:solidFill>
                <a:latin typeface="微軟正黑體" panose="020B0604030504040204" pitchFamily="34" charset="-120"/>
                <a:ea typeface="微軟正黑體" panose="020B0604030504040204" pitchFamily="34" charset="-120"/>
              </a:rPr>
              <a:t>)</a:t>
            </a:r>
            <a:endParaRPr lang="zh-TW" altLang="en-US" sz="3200" b="1">
              <a:solidFill>
                <a:srgbClr val="0000FF"/>
              </a:solidFill>
              <a:latin typeface="微軟正黑體" panose="020B0604030504040204" pitchFamily="34" charset="-120"/>
              <a:ea typeface="微軟正黑體" panose="020B0604030504040204" pitchFamily="34" charset="-120"/>
            </a:endParaRPr>
          </a:p>
        </p:txBody>
      </p:sp>
      <p:sp>
        <p:nvSpPr>
          <p:cNvPr id="7" name="Rectangle 3"/>
          <p:cNvSpPr txBox="1">
            <a:spLocks noChangeArrowheads="1"/>
          </p:cNvSpPr>
          <p:nvPr/>
        </p:nvSpPr>
        <p:spPr bwMode="auto">
          <a:xfrm>
            <a:off x="323528" y="1184894"/>
            <a:ext cx="8640960" cy="519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61950" indent="-361950" algn="just" eaLnBrk="1" hangingPunct="1">
              <a:spcBef>
                <a:spcPts val="0"/>
              </a:spcBef>
              <a:buClr>
                <a:srgbClr val="000066"/>
              </a:buClr>
              <a:buSzPct val="85000"/>
              <a:buNone/>
              <a:tabLst>
                <a:tab pos="5375275" algn="l"/>
              </a:tabLst>
              <a:defRPr/>
            </a:pPr>
            <a:r>
              <a:rPr lang="zh-TW" altLang="en-US" sz="2800" b="1" smtClean="0">
                <a:solidFill>
                  <a:srgbClr val="000066"/>
                </a:solidFill>
                <a:latin typeface="微軟正黑體" panose="020B0604030504040204" pitchFamily="34" charset="-120"/>
              </a:rPr>
              <a:t>三</a:t>
            </a:r>
            <a:r>
              <a:rPr lang="zh-TW" altLang="en-US" sz="2800" b="1">
                <a:solidFill>
                  <a:srgbClr val="000066"/>
                </a:solidFill>
                <a:latin typeface="微軟正黑體" panose="020B0604030504040204" pitchFamily="34" charset="-120"/>
              </a:rPr>
              <a:t>、來函</a:t>
            </a:r>
            <a:r>
              <a:rPr lang="zh-TW" altLang="en-US" sz="2800" b="1" smtClean="0">
                <a:solidFill>
                  <a:srgbClr val="000066"/>
                </a:solidFill>
                <a:latin typeface="微軟正黑體" panose="020B0604030504040204" pitchFamily="34" charset="-120"/>
              </a:rPr>
              <a:t>說明業經</a:t>
            </a:r>
            <a:r>
              <a:rPr lang="zh-TW" altLang="en-US" sz="2800" b="1">
                <a:solidFill>
                  <a:srgbClr val="000066"/>
                </a:solidFill>
                <a:latin typeface="微軟正黑體" panose="020B0604030504040204" pitchFamily="34" charset="-120"/>
              </a:rPr>
              <a:t>貴局認定「驗收合格」方發現工程保險不符契約要求乙節，茲提供本會意見如下：政府採購法第</a:t>
            </a:r>
            <a:r>
              <a:rPr lang="en-US" altLang="zh-TW" sz="2800" b="1">
                <a:solidFill>
                  <a:srgbClr val="000066"/>
                </a:solidFill>
                <a:latin typeface="微軟正黑體" panose="020B0604030504040204" pitchFamily="34" charset="-120"/>
              </a:rPr>
              <a:t>72</a:t>
            </a:r>
            <a:r>
              <a:rPr lang="zh-TW" altLang="en-US" sz="2800" b="1">
                <a:solidFill>
                  <a:srgbClr val="000066"/>
                </a:solidFill>
                <a:latin typeface="微軟正黑體" panose="020B0604030504040204" pitchFamily="34" charset="-120"/>
              </a:rPr>
              <a:t>條第</a:t>
            </a:r>
            <a:r>
              <a:rPr lang="en-US" altLang="zh-TW" sz="2800" b="1">
                <a:solidFill>
                  <a:srgbClr val="000066"/>
                </a:solidFill>
                <a:latin typeface="微軟正黑體" panose="020B0604030504040204" pitchFamily="34" charset="-120"/>
              </a:rPr>
              <a:t>2</a:t>
            </a:r>
            <a:r>
              <a:rPr lang="zh-TW" altLang="en-US" sz="2800" b="1">
                <a:solidFill>
                  <a:srgbClr val="000066"/>
                </a:solidFill>
                <a:latin typeface="微軟正黑體" panose="020B0604030504040204" pitchFamily="34" charset="-120"/>
              </a:rPr>
              <a:t>項所稱驗收結果與規定不符，並未規定已驗收合格即無該項之適用；參酌近期法院實務判決，個案契約第</a:t>
            </a:r>
            <a:r>
              <a:rPr lang="en-US" altLang="zh-TW" sz="2800" b="1">
                <a:solidFill>
                  <a:srgbClr val="000066"/>
                </a:solidFill>
                <a:latin typeface="微軟正黑體" panose="020B0604030504040204" pitchFamily="34" charset="-120"/>
              </a:rPr>
              <a:t>4</a:t>
            </a:r>
            <a:r>
              <a:rPr lang="zh-TW" altLang="en-US" sz="2800" b="1">
                <a:solidFill>
                  <a:srgbClr val="000066"/>
                </a:solidFill>
                <a:latin typeface="微軟正黑體" panose="020B0604030504040204" pitchFamily="34" charset="-120"/>
              </a:rPr>
              <a:t>條第</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一</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款：「驗收結果與規定不符，而不妨礙安全及使用需求，亦無減少通常效用或契約預定效用，經機關檢討不必拆換、更換或拆換、更換確有困難者，得於必要時減價收受。</a:t>
            </a:r>
            <a:r>
              <a:rPr lang="en-US" altLang="zh-TW" sz="2800" b="1">
                <a:solidFill>
                  <a:srgbClr val="000066"/>
                </a:solidFill>
                <a:latin typeface="微軟正黑體" panose="020B0604030504040204" pitchFamily="34" charset="-120"/>
              </a:rPr>
              <a:t>...</a:t>
            </a:r>
            <a:r>
              <a:rPr lang="zh-TW" altLang="en-US" sz="2800" b="1">
                <a:solidFill>
                  <a:srgbClr val="000066"/>
                </a:solidFill>
                <a:latin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rPr>
              <a:t>未限制減價收受及計罰違約金不得於驗收後為之；綜上，驗收合格後始發現工程保險之履約情形與契約約定不符，倘有減價之必要，得依政府採購法第</a:t>
            </a:r>
            <a:r>
              <a:rPr lang="en-US" altLang="zh-TW" sz="2800" b="1" u="dbl">
                <a:solidFill>
                  <a:srgbClr val="006600"/>
                </a:solidFill>
                <a:uFill>
                  <a:solidFill>
                    <a:srgbClr val="FF0000"/>
                  </a:solidFill>
                </a:uFill>
                <a:latin typeface="微軟正黑體" panose="020B0604030504040204" pitchFamily="34" charset="-120"/>
              </a:rPr>
              <a:t>72</a:t>
            </a:r>
            <a:r>
              <a:rPr lang="zh-TW" altLang="en-US" sz="2800" b="1" u="dbl">
                <a:solidFill>
                  <a:srgbClr val="006600"/>
                </a:solidFill>
                <a:uFill>
                  <a:solidFill>
                    <a:srgbClr val="FF0000"/>
                  </a:solidFill>
                </a:uFill>
                <a:latin typeface="微軟正黑體" panose="020B0604030504040204" pitchFamily="34" charset="-120"/>
              </a:rPr>
              <a:t>條第</a:t>
            </a:r>
            <a:r>
              <a:rPr lang="en-US" altLang="zh-TW" sz="2800" b="1" u="dbl">
                <a:solidFill>
                  <a:srgbClr val="006600"/>
                </a:solidFill>
                <a:uFill>
                  <a:solidFill>
                    <a:srgbClr val="FF0000"/>
                  </a:solidFill>
                </a:uFill>
                <a:latin typeface="微軟正黑體" panose="020B0604030504040204" pitchFamily="34" charset="-120"/>
              </a:rPr>
              <a:t>2</a:t>
            </a:r>
            <a:r>
              <a:rPr lang="zh-TW" altLang="en-US" sz="2800" b="1" u="dbl">
                <a:solidFill>
                  <a:srgbClr val="006600"/>
                </a:solidFill>
                <a:uFill>
                  <a:solidFill>
                    <a:srgbClr val="FF0000"/>
                  </a:solidFill>
                </a:uFill>
                <a:latin typeface="微軟正黑體" panose="020B0604030504040204" pitchFamily="34" charset="-120"/>
              </a:rPr>
              <a:t>項、施行細則第</a:t>
            </a:r>
            <a:r>
              <a:rPr lang="en-US" altLang="zh-TW" sz="2800" b="1" u="dbl">
                <a:solidFill>
                  <a:srgbClr val="006600"/>
                </a:solidFill>
                <a:uFill>
                  <a:solidFill>
                    <a:srgbClr val="FF0000"/>
                  </a:solidFill>
                </a:uFill>
                <a:latin typeface="微軟正黑體" panose="020B0604030504040204" pitchFamily="34" charset="-120"/>
              </a:rPr>
              <a:t>98</a:t>
            </a:r>
            <a:r>
              <a:rPr lang="zh-TW" altLang="en-US" sz="2800" b="1" u="dbl">
                <a:solidFill>
                  <a:srgbClr val="006600"/>
                </a:solidFill>
                <a:uFill>
                  <a:solidFill>
                    <a:srgbClr val="FF0000"/>
                  </a:solidFill>
                </a:uFill>
                <a:latin typeface="微軟正黑體" panose="020B0604030504040204" pitchFamily="34" charset="-120"/>
              </a:rPr>
              <a:t>條第</a:t>
            </a:r>
            <a:r>
              <a:rPr lang="en-US" altLang="zh-TW" sz="2800" b="1" u="dbl">
                <a:solidFill>
                  <a:srgbClr val="006600"/>
                </a:solidFill>
                <a:uFill>
                  <a:solidFill>
                    <a:srgbClr val="FF0000"/>
                  </a:solidFill>
                </a:uFill>
                <a:latin typeface="微軟正黑體" panose="020B0604030504040204" pitchFamily="34" charset="-120"/>
              </a:rPr>
              <a:t>2</a:t>
            </a:r>
            <a:r>
              <a:rPr lang="zh-TW" altLang="en-US" sz="2800" b="1" u="dbl">
                <a:solidFill>
                  <a:srgbClr val="006600"/>
                </a:solidFill>
                <a:uFill>
                  <a:solidFill>
                    <a:srgbClr val="FF0000"/>
                  </a:solidFill>
                </a:uFill>
                <a:latin typeface="微軟正黑體" panose="020B0604030504040204" pitchFamily="34" charset="-120"/>
              </a:rPr>
              <a:t>項規定檢討辦理。</a:t>
            </a:r>
            <a:endParaRPr lang="en-US" altLang="zh-TW" sz="2800" b="1" u="dbl">
              <a:solidFill>
                <a:srgbClr val="006600"/>
              </a:solidFill>
              <a:uFill>
                <a:solidFill>
                  <a:srgbClr val="FF0000"/>
                </a:solidFill>
              </a:uFill>
              <a:latin typeface="微軟正黑體" panose="020B0604030504040204" pitchFamily="34" charset="-120"/>
            </a:endParaRPr>
          </a:p>
        </p:txBody>
      </p:sp>
    </p:spTree>
    <p:extLst>
      <p:ext uri="{BB962C8B-B14F-4D97-AF65-F5344CB8AC3E}">
        <p14:creationId xmlns:p14="http://schemas.microsoft.com/office/powerpoint/2010/main" val="3327166792"/>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261</a:t>
            </a:fld>
            <a:endParaRPr lang="en-US" altLang="zh-TW" sz="1400">
              <a:solidFill>
                <a:srgbClr val="AD1F1F"/>
              </a:solidFill>
              <a:latin typeface="Times New Roman" panose="02020603050405020304" pitchFamily="18" charset="0"/>
            </a:endParaRPr>
          </a:p>
        </p:txBody>
      </p:sp>
      <p:sp>
        <p:nvSpPr>
          <p:cNvPr id="6" name="文字方塊 5"/>
          <p:cNvSpPr txBox="1"/>
          <p:nvPr/>
        </p:nvSpPr>
        <p:spPr>
          <a:xfrm>
            <a:off x="2231740" y="404664"/>
            <a:ext cx="5076564" cy="646331"/>
          </a:xfrm>
          <a:prstGeom prst="rect">
            <a:avLst/>
          </a:prstGeom>
          <a:noFill/>
        </p:spPr>
        <p:txBody>
          <a:bodyPr wrap="square">
            <a:spAutoFit/>
          </a:bodyPr>
          <a:lstStyle/>
          <a:p>
            <a:pPr algn="just">
              <a:defRPr/>
            </a:pPr>
            <a:r>
              <a:rPr lang="zh-TW" altLang="en-US" sz="3600" b="1">
                <a:solidFill>
                  <a:srgbClr val="006600"/>
                </a:solidFill>
                <a:latin typeface="微軟正黑體" panose="020B0604030504040204" pitchFamily="34" charset="-120"/>
                <a:ea typeface="微軟正黑體" panose="020B0604030504040204" pitchFamily="34" charset="-120"/>
              </a:rPr>
              <a:t>政府採購錯誤行為態樣</a:t>
            </a:r>
          </a:p>
        </p:txBody>
      </p:sp>
      <p:sp>
        <p:nvSpPr>
          <p:cNvPr id="7" name="Rectangle 3"/>
          <p:cNvSpPr txBox="1">
            <a:spLocks noChangeArrowheads="1"/>
          </p:cNvSpPr>
          <p:nvPr/>
        </p:nvSpPr>
        <p:spPr bwMode="auto">
          <a:xfrm>
            <a:off x="468188" y="1184894"/>
            <a:ext cx="8496300" cy="206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61950" indent="-361950" algn="just" eaLnBrk="1" hangingPunct="1">
              <a:lnSpc>
                <a:spcPts val="3700"/>
              </a:lnSpc>
              <a:spcBef>
                <a:spcPts val="0"/>
              </a:spcBef>
              <a:buClr>
                <a:srgbClr val="000066"/>
              </a:buClr>
              <a:buSzPct val="85000"/>
              <a:buFont typeface="Wingdings 2" panose="05020102010507070707" pitchFamily="18" charset="2"/>
              <a:buNone/>
              <a:tabLst>
                <a:tab pos="5375275" algn="l"/>
              </a:tabLst>
              <a:defRPr/>
            </a:pPr>
            <a:r>
              <a:rPr lang="zh-TW" altLang="en-US" b="1">
                <a:solidFill>
                  <a:srgbClr val="100278"/>
                </a:solidFill>
                <a:latin typeface="微軟正黑體" panose="020B0604030504040204" pitchFamily="34" charset="-120"/>
              </a:rPr>
              <a:t>「政府採購錯誤行為態樣」一、準備招標文件</a:t>
            </a:r>
            <a:r>
              <a:rPr lang="zh-TW" altLang="en-US" b="1" smtClean="0">
                <a:solidFill>
                  <a:srgbClr val="100278"/>
                </a:solidFill>
                <a:latin typeface="微軟正黑體" panose="020B0604030504040204" pitchFamily="34" charset="-120"/>
              </a:rPr>
              <a:t>（十）</a:t>
            </a:r>
            <a:r>
              <a:rPr lang="zh-TW" altLang="en-US" b="1">
                <a:solidFill>
                  <a:srgbClr val="100278"/>
                </a:solidFill>
                <a:latin typeface="微軟正黑體" panose="020B0604030504040204" pitchFamily="34" charset="-120"/>
              </a:rPr>
              <a:t>招標文件中之</a:t>
            </a:r>
            <a:r>
              <a:rPr lang="zh-TW" altLang="en-US" b="1" u="heavy">
                <a:solidFill>
                  <a:srgbClr val="100278"/>
                </a:solidFill>
                <a:uFill>
                  <a:solidFill>
                    <a:srgbClr val="C00000"/>
                  </a:solidFill>
                </a:uFill>
                <a:latin typeface="微軟正黑體" panose="020B0604030504040204" pitchFamily="34" charset="-120"/>
              </a:rPr>
              <a:t>履約條款違反公平合理原則</a:t>
            </a:r>
            <a:r>
              <a:rPr lang="zh-TW" altLang="en-US" b="1">
                <a:solidFill>
                  <a:srgbClr val="100278"/>
                </a:solidFill>
                <a:latin typeface="微軟正黑體" panose="020B0604030504040204" pitchFamily="34" charset="-120"/>
              </a:rPr>
              <a:t>，例如：履約期限過短；逾期違約金過高。</a:t>
            </a:r>
            <a:endParaRPr lang="en-US" altLang="zh-TW" b="1">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240930886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2EB08BBD-74C2-46EF-A221-CB611F6AA5B9}"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262</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323851" y="476250"/>
            <a:ext cx="4788210" cy="523875"/>
          </a:xfrm>
          <a:prstGeom prst="rect">
            <a:avLst/>
          </a:prstGeom>
          <a:noFill/>
        </p:spPr>
        <p:txBody>
          <a:bodyPr wrap="square">
            <a:spAutoFit/>
          </a:bodyPr>
          <a:lstStyle/>
          <a:p>
            <a:pPr marL="0" lvl="1">
              <a:defRPr/>
            </a:pPr>
            <a:r>
              <a:rPr lang="zh-TW" altLang="en-US" sz="2800" b="1">
                <a:solidFill>
                  <a:srgbClr val="000066"/>
                </a:solidFill>
                <a:latin typeface="微軟正黑體" panose="020B0604030504040204" pitchFamily="34" charset="-120"/>
                <a:ea typeface="微軟正黑體" panose="020B0604030504040204" pitchFamily="34" charset="-120"/>
              </a:rPr>
              <a:t>減價收</a:t>
            </a:r>
            <a:r>
              <a:rPr lang="zh-TW" altLang="en-US" sz="2800" b="1" smtClean="0">
                <a:solidFill>
                  <a:srgbClr val="000066"/>
                </a:solidFill>
                <a:latin typeface="微軟正黑體" panose="020B0604030504040204" pitchFamily="34" charset="-120"/>
                <a:ea typeface="微軟正黑體" panose="020B0604030504040204" pitchFamily="34" charset="-120"/>
              </a:rPr>
              <a:t>受金額</a:t>
            </a:r>
            <a:r>
              <a:rPr lang="zh-TW" altLang="en-US" sz="2800" b="1" smtClean="0">
                <a:solidFill>
                  <a:srgbClr val="C00000"/>
                </a:solidFill>
                <a:latin typeface="微軟正黑體" panose="020B0604030504040204" pitchFamily="34" charset="-120"/>
                <a:ea typeface="微軟正黑體" panose="020B0604030504040204" pitchFamily="34" charset="-120"/>
              </a:rPr>
              <a:t>不合理案例</a:t>
            </a:r>
            <a:r>
              <a:rPr lang="zh-TW" altLang="en-US" sz="2800" b="1">
                <a:solidFill>
                  <a:srgbClr val="C00000"/>
                </a:solidFill>
                <a:latin typeface="微軟正黑體" panose="020B0604030504040204" pitchFamily="34" charset="-120"/>
                <a:ea typeface="微軟正黑體" panose="020B0604030504040204" pitchFamily="34" charset="-120"/>
              </a:rPr>
              <a:t>一</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7" name="Rectangle 3"/>
          <p:cNvSpPr txBox="1">
            <a:spLocks noChangeArrowheads="1"/>
          </p:cNvSpPr>
          <p:nvPr/>
        </p:nvSpPr>
        <p:spPr bwMode="auto">
          <a:xfrm>
            <a:off x="179388" y="1160463"/>
            <a:ext cx="8675687" cy="4536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spcBef>
                <a:spcPts val="0"/>
              </a:spcBef>
              <a:buClr>
                <a:srgbClr val="F0A22E"/>
              </a:buClr>
              <a:buSzPct val="85000"/>
              <a:buFont typeface="Wingdings 2" panose="05020102010507070707" pitchFamily="18" charset="2"/>
              <a:buNone/>
              <a:tabLst>
                <a:tab pos="5375275" algn="l"/>
              </a:tabLst>
              <a:defRPr/>
            </a:pPr>
            <a:r>
              <a:rPr kumimoji="0" lang="zh-TW" altLang="en-US" sz="2800" b="1">
                <a:solidFill>
                  <a:srgbClr val="006600"/>
                </a:solidFill>
                <a:latin typeface="微軟正黑體" panose="020B0604030504040204" pitchFamily="34" charset="-120"/>
              </a:rPr>
              <a:t>○○機關</a:t>
            </a:r>
            <a:r>
              <a:rPr kumimoji="0" lang="zh-TW" altLang="en-US" sz="2800" b="1" smtClean="0">
                <a:solidFill>
                  <a:srgbClr val="006600"/>
                </a:solidFill>
                <a:latin typeface="微軟正黑體" panose="020B0604030504040204" pitchFamily="34" charset="-120"/>
              </a:rPr>
              <a:t>工程採購契約減價收受規定：</a:t>
            </a:r>
            <a:endParaRPr kumimoji="0" lang="en-US" altLang="zh-TW" sz="2800" b="1" smtClean="0">
              <a:solidFill>
                <a:srgbClr val="006600"/>
              </a:solidFill>
              <a:latin typeface="微軟正黑體" panose="020B0604030504040204" pitchFamily="34" charset="-120"/>
            </a:endParaRPr>
          </a:p>
          <a:p>
            <a:pPr marL="542925" indent="-542925" algn="just" eaLnBrk="1" hangingPunct="1">
              <a:spcBef>
                <a:spcPts val="0"/>
              </a:spcBef>
              <a:buClr>
                <a:srgbClr val="F0A22E"/>
              </a:buClr>
              <a:buSzPct val="85000"/>
              <a:buFont typeface="Wingdings 2" panose="05020102010507070707" pitchFamily="18" charset="2"/>
              <a:buNone/>
              <a:tabLst>
                <a:tab pos="5375275" algn="l"/>
              </a:tabLst>
              <a:defRPr/>
            </a:pP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一</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驗收結果與規定不符，而不妨礙安全及使用需求，亦無減少通常效用或契約預定效用，經機關檢討不必拆換、更換或拆換、更換確有困難者，得於必要時減價收受。</a:t>
            </a:r>
          </a:p>
          <a:p>
            <a:pPr marL="542925" indent="0" algn="just" eaLnBrk="1" hangingPunct="1">
              <a:spcBef>
                <a:spcPts val="0"/>
              </a:spcBef>
              <a:buClr>
                <a:srgbClr val="F0A22E"/>
              </a:buClr>
              <a:buSzPct val="85000"/>
              <a:buFont typeface="Wingdings 2" panose="05020102010507070707" pitchFamily="18" charset="2"/>
              <a:buNone/>
              <a:tabLst>
                <a:tab pos="5375275" algn="l"/>
              </a:tabLst>
              <a:defRPr/>
            </a:pPr>
            <a:r>
              <a:rPr kumimoji="0" lang="zh-TW" altLang="en-US" sz="2800" b="1" smtClean="0">
                <a:solidFill>
                  <a:srgbClr val="0000FF"/>
                </a:solidFill>
                <a:latin typeface="微軟正黑體" panose="020B0604030504040204" pitchFamily="34" charset="-120"/>
              </a:rPr>
              <a:t>採</a:t>
            </a:r>
            <a:r>
              <a:rPr kumimoji="0" lang="zh-TW" altLang="en-US" sz="2800" b="1">
                <a:solidFill>
                  <a:srgbClr val="C00000"/>
                </a:solidFill>
                <a:latin typeface="微軟正黑體" panose="020B0604030504040204" pitchFamily="34" charset="-120"/>
              </a:rPr>
              <a:t>減價</a:t>
            </a:r>
            <a:r>
              <a:rPr kumimoji="0" lang="zh-TW" altLang="en-US" sz="2800" b="1">
                <a:solidFill>
                  <a:srgbClr val="0000FF"/>
                </a:solidFill>
                <a:latin typeface="微軟正黑體" panose="020B0604030504040204" pitchFamily="34" charset="-120"/>
              </a:rPr>
              <a:t>收受者，按不符項目標的之契約</a:t>
            </a:r>
            <a:r>
              <a:rPr kumimoji="0" lang="zh-TW" altLang="en-US" sz="2800" b="1" smtClean="0">
                <a:solidFill>
                  <a:srgbClr val="0000FF"/>
                </a:solidFill>
                <a:latin typeface="微軟正黑體" panose="020B0604030504040204" pitchFamily="34" charset="-120"/>
              </a:rPr>
              <a:t>單價</a:t>
            </a:r>
            <a:r>
              <a:rPr kumimoji="0" lang="zh-TW" altLang="en-US" sz="2800" b="1" u="sng" smtClean="0">
                <a:solidFill>
                  <a:srgbClr val="C00000"/>
                </a:solidFill>
                <a:latin typeface="微軟正黑體" panose="020B0604030504040204" pitchFamily="34" charset="-120"/>
              </a:rPr>
              <a:t> </a:t>
            </a:r>
            <a:r>
              <a:rPr kumimoji="0" lang="en-US" altLang="zh-TW" sz="2800" b="1" u="sng" smtClean="0">
                <a:solidFill>
                  <a:srgbClr val="C00000"/>
                </a:solidFill>
                <a:latin typeface="微軟正黑體" panose="020B0604030504040204" pitchFamily="34" charset="-120"/>
              </a:rPr>
              <a:t>100 </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與</a:t>
            </a:r>
            <a:r>
              <a:rPr kumimoji="0" lang="zh-TW" altLang="en-US" sz="2800" b="1">
                <a:solidFill>
                  <a:srgbClr val="0000FF"/>
                </a:solidFill>
                <a:latin typeface="微軟正黑體" panose="020B0604030504040204" pitchFamily="34" charset="-120"/>
              </a:rPr>
              <a:t>不符數量之乘積減價，並處以減價</a:t>
            </a:r>
            <a:r>
              <a:rPr kumimoji="0" lang="zh-TW" altLang="en-US" sz="2800" b="1" smtClean="0">
                <a:solidFill>
                  <a:srgbClr val="0000FF"/>
                </a:solidFill>
                <a:latin typeface="微軟正黑體" panose="020B0604030504040204" pitchFamily="34" charset="-120"/>
              </a:rPr>
              <a:t>金額</a:t>
            </a:r>
            <a:r>
              <a:rPr kumimoji="0" lang="en-US" altLang="zh-TW" sz="2800" b="1" u="sng">
                <a:solidFill>
                  <a:srgbClr val="C00000"/>
                </a:solidFill>
                <a:latin typeface="微軟正黑體" panose="020B0604030504040204" pitchFamily="34" charset="-120"/>
              </a:rPr>
              <a:t> 3</a:t>
            </a:r>
            <a:r>
              <a:rPr kumimoji="0" lang="zh-TW" altLang="en-US" sz="2800" b="1" u="sng">
                <a:solidFill>
                  <a:srgbClr val="C00000"/>
                </a:solidFill>
                <a:latin typeface="微軟正黑體" panose="020B0604030504040204" pitchFamily="34" charset="-120"/>
              </a:rPr>
              <a:t>倍 </a:t>
            </a:r>
            <a:r>
              <a:rPr kumimoji="0" lang="zh-TW" altLang="en-US" sz="2800" b="1" smtClean="0">
                <a:solidFill>
                  <a:srgbClr val="0000FF"/>
                </a:solidFill>
                <a:latin typeface="微軟正黑體" panose="020B0604030504040204" pitchFamily="34" charset="-120"/>
              </a:rPr>
              <a:t>之</a:t>
            </a:r>
            <a:r>
              <a:rPr kumimoji="0" lang="zh-TW" altLang="en-US" sz="2800" b="1">
                <a:solidFill>
                  <a:srgbClr val="C00000"/>
                </a:solidFill>
                <a:latin typeface="微軟正黑體" panose="020B0604030504040204" pitchFamily="34" charset="-120"/>
              </a:rPr>
              <a:t>違約金</a:t>
            </a:r>
            <a:r>
              <a:rPr kumimoji="0" lang="zh-TW" altLang="en-US" sz="2800" b="1">
                <a:solidFill>
                  <a:srgbClr val="0000FF"/>
                </a:solidFill>
                <a:latin typeface="微軟正黑體" panose="020B0604030504040204" pitchFamily="34" charset="-120"/>
              </a:rPr>
              <a:t>。但其屬尺寸不符規定者，減價金額得就尺寸差異之比率計算之；屬工料不符規定者，減價金額得按工料差額計算之；非屬尺寸、工料不符規定者，減價金額得就重量、權重等差異之比率計算之</a:t>
            </a:r>
            <a:r>
              <a:rPr kumimoji="0" lang="zh-TW" altLang="en-US" sz="2800" b="1" smtClean="0">
                <a:solidFill>
                  <a:srgbClr val="0000FF"/>
                </a:solidFill>
                <a:latin typeface="微軟正黑體" panose="020B0604030504040204" pitchFamily="34" charset="-120"/>
              </a:rPr>
              <a:t>。</a:t>
            </a:r>
            <a:endParaRPr kumimoji="0" lang="zh-TW" altLang="en-US" sz="2800" b="1" u="sng">
              <a:solidFill>
                <a:srgbClr val="006600"/>
              </a:solidFill>
              <a:latin typeface="微軟正黑體" panose="020B0604030504040204" pitchFamily="34" charset="-120"/>
            </a:endParaRPr>
          </a:p>
        </p:txBody>
      </p:sp>
      <p:sp>
        <p:nvSpPr>
          <p:cNvPr id="2" name="雲朵形圖說文字 1"/>
          <p:cNvSpPr/>
          <p:nvPr/>
        </p:nvSpPr>
        <p:spPr>
          <a:xfrm>
            <a:off x="5724128" y="152636"/>
            <a:ext cx="3130947" cy="1007827"/>
          </a:xfrm>
          <a:prstGeom prst="cloudCallou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prstClr val="black"/>
                </a:solidFill>
              </a:rPr>
              <a:t>財物、勞務採購原則皆然</a:t>
            </a:r>
            <a:endParaRPr lang="zh-TW" altLang="en-US" b="1">
              <a:solidFill>
                <a:prstClr val="black"/>
              </a:solidFill>
            </a:endParaRPr>
          </a:p>
        </p:txBody>
      </p:sp>
    </p:spTree>
    <p:extLst>
      <p:ext uri="{BB962C8B-B14F-4D97-AF65-F5344CB8AC3E}">
        <p14:creationId xmlns:p14="http://schemas.microsoft.com/office/powerpoint/2010/main" val="2574492346"/>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2EB08BBD-74C2-46EF-A221-CB611F6AA5B9}"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263</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323850" y="476250"/>
            <a:ext cx="7704534" cy="523220"/>
          </a:xfrm>
          <a:prstGeom prst="rect">
            <a:avLst/>
          </a:prstGeom>
          <a:noFill/>
        </p:spPr>
        <p:txBody>
          <a:bodyPr wrap="square">
            <a:spAutoFit/>
          </a:bodyPr>
          <a:lstStyle/>
          <a:p>
            <a:pPr marL="0" lvl="1">
              <a:defRPr/>
            </a:pPr>
            <a:r>
              <a:rPr lang="zh-TW" altLang="en-US" sz="2800" b="1">
                <a:solidFill>
                  <a:srgbClr val="000066"/>
                </a:solidFill>
                <a:latin typeface="微軟正黑體" panose="020B0604030504040204" pitchFamily="34" charset="-120"/>
                <a:ea typeface="微軟正黑體" panose="020B0604030504040204" pitchFamily="34" charset="-120"/>
              </a:rPr>
              <a:t>減價收受金額</a:t>
            </a:r>
            <a:r>
              <a:rPr lang="zh-TW" altLang="en-US" sz="2800" b="1">
                <a:solidFill>
                  <a:srgbClr val="C00000"/>
                </a:solidFill>
                <a:latin typeface="微軟正黑體" panose="020B0604030504040204" pitchFamily="34" charset="-120"/>
                <a:ea typeface="微軟正黑體" panose="020B0604030504040204" pitchFamily="34" charset="-120"/>
              </a:rPr>
              <a:t>不合理</a:t>
            </a:r>
            <a:r>
              <a:rPr lang="zh-TW" altLang="en-US" sz="2800" b="1" smtClean="0">
                <a:solidFill>
                  <a:srgbClr val="C00000"/>
                </a:solidFill>
                <a:latin typeface="微軟正黑體" panose="020B0604030504040204" pitchFamily="34" charset="-120"/>
                <a:ea typeface="微軟正黑體" panose="020B0604030504040204" pitchFamily="34" charset="-120"/>
              </a:rPr>
              <a:t>案例二</a:t>
            </a:r>
            <a:r>
              <a:rPr lang="en-US" altLang="zh-TW" sz="2800" b="1" smtClean="0">
                <a:solidFill>
                  <a:srgbClr val="100278"/>
                </a:solidFill>
                <a:latin typeface="微軟正黑體" panose="020B0604030504040204" pitchFamily="34" charset="-120"/>
                <a:ea typeface="微軟正黑體" panose="020B0604030504040204" pitchFamily="34" charset="-120"/>
              </a:rPr>
              <a:t>(○○</a:t>
            </a:r>
            <a:r>
              <a:rPr lang="zh-TW" altLang="en-US" sz="2800" b="1" smtClean="0">
                <a:solidFill>
                  <a:srgbClr val="100278"/>
                </a:solidFill>
                <a:latin typeface="微軟正黑體" panose="020B0604030504040204" pitchFamily="34" charset="-120"/>
                <a:ea typeface="微軟正黑體" panose="020B0604030504040204" pitchFamily="34" charset="-120"/>
              </a:rPr>
              <a:t>道路工程</a:t>
            </a:r>
            <a:r>
              <a:rPr lang="en-US" altLang="zh-TW" sz="2800" b="1" smtClean="0">
                <a:solidFill>
                  <a:srgbClr val="100278"/>
                </a:solidFill>
                <a:latin typeface="微軟正黑體" panose="020B0604030504040204" pitchFamily="34" charset="-120"/>
                <a:ea typeface="微軟正黑體" panose="020B0604030504040204" pitchFamily="34" charset="-120"/>
              </a:rPr>
              <a:t>)</a:t>
            </a:r>
            <a:endParaRPr lang="zh-TW" altLang="en-US"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3"/>
          <p:cNvSpPr txBox="1">
            <a:spLocks noChangeArrowheads="1"/>
          </p:cNvSpPr>
          <p:nvPr/>
        </p:nvSpPr>
        <p:spPr bwMode="auto">
          <a:xfrm>
            <a:off x="179388" y="1160463"/>
            <a:ext cx="8675687" cy="493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just" eaLnBrk="1" hangingPunct="1">
              <a:buClr>
                <a:srgbClr val="F0A22E"/>
              </a:buClr>
              <a:buSzPct val="85000"/>
              <a:buFont typeface="Wingdings 2" panose="05020102010507070707" pitchFamily="18" charset="2"/>
              <a:buNone/>
              <a:tabLst>
                <a:tab pos="5375275" algn="l"/>
              </a:tabLst>
              <a:defRPr/>
            </a:pPr>
            <a:r>
              <a:rPr kumimoji="0" lang="zh-TW" altLang="en-US" sz="2800" b="1">
                <a:solidFill>
                  <a:srgbClr val="006600"/>
                </a:solidFill>
                <a:latin typeface="微軟正黑體" panose="020B0604030504040204" pitchFamily="34" charset="-120"/>
              </a:rPr>
              <a:t>○○</a:t>
            </a:r>
            <a:r>
              <a:rPr kumimoji="0" lang="zh-TW" altLang="en-US" sz="2800" b="1" smtClean="0">
                <a:solidFill>
                  <a:srgbClr val="006600"/>
                </a:solidFill>
                <a:latin typeface="微軟正黑體" panose="020B0604030504040204" pitchFamily="34" charset="-120"/>
              </a:rPr>
              <a:t>機關工程採購契約減價收受之減價金額規定：</a:t>
            </a:r>
            <a:endParaRPr kumimoji="0" lang="en-US" altLang="zh-TW" sz="2800" b="1" smtClean="0">
              <a:solidFill>
                <a:srgbClr val="006600"/>
              </a:solidFill>
              <a:latin typeface="微軟正黑體" panose="020B0604030504040204" pitchFamily="34" charset="-120"/>
            </a:endParaRPr>
          </a:p>
          <a:p>
            <a:pPr marL="631825" indent="-631825" algn="just" eaLnBrk="1" hangingPunct="1">
              <a:buClr>
                <a:srgbClr val="F0A22E"/>
              </a:buClr>
              <a:buSzPct val="85000"/>
              <a:buFont typeface="Wingdings 2" panose="05020102010507070707" pitchFamily="18" charset="2"/>
              <a:buNone/>
              <a:tabLst>
                <a:tab pos="5375275" algn="l"/>
              </a:tabLst>
              <a:defRPr/>
            </a:pP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一</a:t>
            </a:r>
            <a:r>
              <a:rPr kumimoji="0" lang="en-US" altLang="zh-TW" sz="2800" b="1" smtClean="0">
                <a:solidFill>
                  <a:srgbClr val="0000FF"/>
                </a:solidFill>
                <a:latin typeface="微軟正黑體" panose="020B0604030504040204" pitchFamily="34" charset="-120"/>
              </a:rPr>
              <a:t>)</a:t>
            </a:r>
            <a:r>
              <a:rPr kumimoji="0" lang="zh-TW" altLang="en-US" sz="2800" b="1" smtClean="0">
                <a:solidFill>
                  <a:srgbClr val="0000FF"/>
                </a:solidFill>
                <a:latin typeface="微軟正黑體" panose="020B0604030504040204" pitchFamily="34" charset="-120"/>
              </a:rPr>
              <a:t>驗收</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含初驗</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結果與規定不符，而不妨礙安全及使用需求，亦無減少通常效用或契約預定效用，經機關檢討不必拆換、更換或拆換、更換確有困難，或不必補交者，得於必要時減價收受</a:t>
            </a:r>
            <a:r>
              <a:rPr kumimoji="0" lang="zh-TW" altLang="en-US" sz="2800" b="1" smtClean="0">
                <a:solidFill>
                  <a:srgbClr val="0000FF"/>
                </a:solidFill>
                <a:latin typeface="微軟正黑體" panose="020B0604030504040204" pitchFamily="34" charset="-120"/>
              </a:rPr>
              <a:t>。</a:t>
            </a:r>
            <a:endParaRPr kumimoji="0" lang="en-US" altLang="zh-TW" sz="2800" b="1" smtClean="0">
              <a:solidFill>
                <a:srgbClr val="0000FF"/>
              </a:solidFill>
              <a:latin typeface="微軟正黑體" panose="020B0604030504040204" pitchFamily="34" charset="-120"/>
            </a:endParaRPr>
          </a:p>
          <a:p>
            <a:pPr marL="631825" indent="-9525" algn="just" eaLnBrk="1" hangingPunct="1">
              <a:buClr>
                <a:srgbClr val="F0A22E"/>
              </a:buClr>
              <a:buSzPct val="85000"/>
              <a:buFont typeface="Wingdings 2" panose="05020102010507070707" pitchFamily="18" charset="2"/>
              <a:buNone/>
              <a:tabLst>
                <a:tab pos="5375275" algn="l"/>
              </a:tabLst>
              <a:defRPr/>
            </a:pPr>
            <a:r>
              <a:rPr kumimoji="0" lang="zh-TW" altLang="en-US" sz="2800" b="1" smtClean="0">
                <a:solidFill>
                  <a:srgbClr val="0000FF"/>
                </a:solidFill>
                <a:latin typeface="微軟正黑體" panose="020B0604030504040204" pitchFamily="34" charset="-120"/>
              </a:rPr>
              <a:t>採</a:t>
            </a:r>
            <a:r>
              <a:rPr kumimoji="0" lang="zh-TW" altLang="en-US" sz="2800" b="1">
                <a:solidFill>
                  <a:srgbClr val="0000FF"/>
                </a:solidFill>
                <a:latin typeface="微軟正黑體" panose="020B0604030504040204" pitchFamily="34" charset="-120"/>
              </a:rPr>
              <a:t>減價收受者，按不符項目的詳細表之契約價金</a:t>
            </a:r>
            <a:r>
              <a:rPr kumimoji="0" lang="en-US" altLang="zh-TW" sz="2800" b="1">
                <a:solidFill>
                  <a:srgbClr val="C00000"/>
                </a:solidFill>
                <a:latin typeface="微軟正黑體" panose="020B0604030504040204" pitchFamily="34" charset="-120"/>
              </a:rPr>
              <a:t>【 100 </a:t>
            </a:r>
            <a:r>
              <a:rPr kumimoji="0" lang="en-US" altLang="zh-TW" sz="2800" b="1" smtClean="0">
                <a:solidFill>
                  <a:srgbClr val="C00000"/>
                </a:solidFill>
                <a:latin typeface="微軟正黑體" panose="020B0604030504040204" pitchFamily="34" charset="-120"/>
              </a:rPr>
              <a:t>】% </a:t>
            </a:r>
            <a:r>
              <a:rPr kumimoji="0" lang="zh-TW" altLang="en-US" sz="2800" b="1" smtClean="0">
                <a:solidFill>
                  <a:srgbClr val="0000FF"/>
                </a:solidFill>
                <a:latin typeface="微軟正黑體" panose="020B0604030504040204" pitchFamily="34" charset="-120"/>
              </a:rPr>
              <a:t>減價</a:t>
            </a:r>
            <a:r>
              <a:rPr kumimoji="0" lang="zh-TW" altLang="en-US" sz="2800" b="1">
                <a:solidFill>
                  <a:srgbClr val="0000FF"/>
                </a:solidFill>
                <a:latin typeface="微軟正黑體" panose="020B0604030504040204" pitchFamily="34" charset="-120"/>
              </a:rPr>
              <a:t>，並處以減價金額</a:t>
            </a:r>
            <a:r>
              <a:rPr kumimoji="0" lang="en-US" altLang="zh-TW" sz="2800" b="1">
                <a:solidFill>
                  <a:srgbClr val="C00000"/>
                </a:solidFill>
                <a:latin typeface="微軟正黑體" panose="020B0604030504040204" pitchFamily="34" charset="-120"/>
              </a:rPr>
              <a:t>【 600 </a:t>
            </a:r>
            <a:r>
              <a:rPr kumimoji="0" lang="en-US" altLang="zh-TW" sz="2800" b="1" smtClean="0">
                <a:solidFill>
                  <a:srgbClr val="C00000"/>
                </a:solidFill>
                <a:latin typeface="微軟正黑體" panose="020B0604030504040204" pitchFamily="34" charset="-120"/>
              </a:rPr>
              <a:t>】% </a:t>
            </a:r>
            <a:r>
              <a:rPr kumimoji="0" lang="zh-TW" altLang="en-US" sz="2800" b="1" smtClean="0">
                <a:solidFill>
                  <a:srgbClr val="0000FF"/>
                </a:solidFill>
                <a:latin typeface="微軟正黑體" panose="020B0604030504040204" pitchFamily="34" charset="-120"/>
              </a:rPr>
              <a:t>之</a:t>
            </a:r>
            <a:r>
              <a:rPr kumimoji="0" lang="zh-TW" altLang="en-US" sz="2800" b="1">
                <a:solidFill>
                  <a:srgbClr val="0000FF"/>
                </a:solidFill>
                <a:latin typeface="微軟正黑體" panose="020B0604030504040204" pitchFamily="34" charset="-120"/>
              </a:rPr>
              <a:t>懲罰性違約金。但其屬尺寸不符規定者，減價金額得就尺寸差異部分按契約價金比例計算之；屬工料不符規定者，減價金額得按工料差額計算之，並就尺寸或工料不符部分，處以減價</a:t>
            </a:r>
            <a:r>
              <a:rPr kumimoji="0" lang="zh-TW" altLang="en-US" sz="2800" b="1" smtClean="0">
                <a:solidFill>
                  <a:srgbClr val="0000FF"/>
                </a:solidFill>
                <a:latin typeface="微軟正黑體" panose="020B0604030504040204" pitchFamily="34" charset="-120"/>
              </a:rPr>
              <a:t>金額</a:t>
            </a:r>
            <a:r>
              <a:rPr kumimoji="0" lang="en-US" altLang="zh-TW" sz="2800" b="1" smtClean="0">
                <a:solidFill>
                  <a:srgbClr val="C00000"/>
                </a:solidFill>
                <a:latin typeface="微軟正黑體" panose="020B0604030504040204" pitchFamily="34" charset="-120"/>
              </a:rPr>
              <a:t>【 600 】% </a:t>
            </a:r>
            <a:r>
              <a:rPr kumimoji="0" lang="zh-TW" altLang="en-US" sz="2800" b="1" smtClean="0">
                <a:solidFill>
                  <a:srgbClr val="0000FF"/>
                </a:solidFill>
                <a:latin typeface="微軟正黑體" panose="020B0604030504040204" pitchFamily="34" charset="-120"/>
              </a:rPr>
              <a:t>之</a:t>
            </a:r>
            <a:r>
              <a:rPr kumimoji="0" lang="zh-TW" altLang="en-US" sz="2800" b="1">
                <a:solidFill>
                  <a:srgbClr val="0000FF"/>
                </a:solidFill>
                <a:latin typeface="微軟正黑體" panose="020B0604030504040204" pitchFamily="34" charset="-120"/>
              </a:rPr>
              <a:t>懲罰性違約金。</a:t>
            </a:r>
            <a:endParaRPr kumimoji="0" lang="zh-TW" altLang="en-US" sz="2800" b="1" u="sng">
              <a:solidFill>
                <a:srgbClr val="006600"/>
              </a:solidFill>
              <a:latin typeface="微軟正黑體" panose="020B0604030504040204" pitchFamily="34" charset="-120"/>
            </a:endParaRPr>
          </a:p>
        </p:txBody>
      </p:sp>
      <p:sp>
        <p:nvSpPr>
          <p:cNvPr id="8" name="雲朵形圖說文字 7"/>
          <p:cNvSpPr/>
          <p:nvPr/>
        </p:nvSpPr>
        <p:spPr>
          <a:xfrm>
            <a:off x="4173785" y="5689766"/>
            <a:ext cx="3130947" cy="1007827"/>
          </a:xfrm>
          <a:prstGeom prst="cloudCallout">
            <a:avLst>
              <a:gd name="adj1" fmla="val -52578"/>
              <a:gd name="adj2" fmla="val -26915"/>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prstClr val="black"/>
                </a:solidFill>
              </a:rPr>
              <a:t>財物、勞務採購原則皆然</a:t>
            </a:r>
            <a:endParaRPr lang="zh-TW" altLang="en-US" b="1">
              <a:solidFill>
                <a:prstClr val="black"/>
              </a:solidFill>
            </a:endParaRPr>
          </a:p>
        </p:txBody>
      </p:sp>
    </p:spTree>
    <p:extLst>
      <p:ext uri="{BB962C8B-B14F-4D97-AF65-F5344CB8AC3E}">
        <p14:creationId xmlns:p14="http://schemas.microsoft.com/office/powerpoint/2010/main" val="4169355316"/>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264</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1295636" y="1376772"/>
            <a:ext cx="540060" cy="2916324"/>
          </a:xfrm>
        </p:spPr>
        <p:txBody>
          <a:bodyPr wrap="square" lIns="91440" tIns="45720" rIns="91440" bIns="45720" numCol="1" anchorCtr="0" compatLnSpc="1">
            <a:prstTxWarp prst="textNoShape">
              <a:avLst/>
            </a:prstTxWarp>
            <a:normAutofit/>
          </a:bodyPr>
          <a:lstStyle/>
          <a:p>
            <a:pPr eaLnBrk="1" hangingPunct="1">
              <a:defRPr/>
            </a:pPr>
            <a:r>
              <a:rPr lang="zh-TW" altLang="en-US" sz="2800" b="1" cap="none" smtClean="0">
                <a:solidFill>
                  <a:srgbClr val="0000FF"/>
                </a:solidFill>
                <a:effectLst/>
                <a:ea typeface="標楷體" pitchFamily="65" charset="-120"/>
              </a:rPr>
              <a:t>初驗紀錄範本</a:t>
            </a:r>
            <a:endParaRPr lang="zh-TW" altLang="en-US" sz="2800" b="1" cap="none">
              <a:solidFill>
                <a:srgbClr val="0000FF"/>
              </a:solidFill>
              <a:effectLst/>
              <a:ea typeface="標楷體" pitchFamily="65" charset="-120"/>
            </a:endParaRPr>
          </a:p>
        </p:txBody>
      </p:sp>
      <p:pic>
        <p:nvPicPr>
          <p:cNvPr id="5" name="圖片 4"/>
          <p:cNvPicPr>
            <a:picLocks noChangeAspect="1"/>
          </p:cNvPicPr>
          <p:nvPr/>
        </p:nvPicPr>
        <p:blipFill>
          <a:blip r:embed="rId3"/>
          <a:stretch>
            <a:fillRect/>
          </a:stretch>
        </p:blipFill>
        <p:spPr>
          <a:xfrm>
            <a:off x="2243137" y="44624"/>
            <a:ext cx="5986463" cy="6777372"/>
          </a:xfrm>
          <a:prstGeom prst="rect">
            <a:avLst/>
          </a:prstGeom>
          <a:ln w="28575">
            <a:solidFill>
              <a:srgbClr val="660033"/>
            </a:solidFill>
          </a:ln>
        </p:spPr>
      </p:pic>
    </p:spTree>
    <p:extLst>
      <p:ext uri="{BB962C8B-B14F-4D97-AF65-F5344CB8AC3E}">
        <p14:creationId xmlns:p14="http://schemas.microsoft.com/office/powerpoint/2010/main" val="1735011927"/>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265</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1367644" y="515334"/>
            <a:ext cx="540060" cy="2916324"/>
          </a:xfrm>
        </p:spPr>
        <p:txBody>
          <a:bodyPr wrap="square" lIns="91440" tIns="45720" rIns="91440" bIns="45720" numCol="1" anchorCtr="0" compatLnSpc="1">
            <a:prstTxWarp prst="textNoShape">
              <a:avLst/>
            </a:prstTxWarp>
            <a:normAutofit/>
          </a:bodyPr>
          <a:lstStyle/>
          <a:p>
            <a:pPr eaLnBrk="1" hangingPunct="1">
              <a:defRPr/>
            </a:pP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驗</a:t>
            </a:r>
            <a:r>
              <a:rPr lang="zh-TW" altLang="en-US" sz="2800" b="1" cap="none">
                <a:solidFill>
                  <a:srgbClr val="0000FF"/>
                </a:solidFill>
                <a:effectLst/>
                <a:latin typeface="微軟正黑體" panose="020B0604030504040204" pitchFamily="34" charset="-120"/>
                <a:ea typeface="微軟正黑體" panose="020B0604030504040204" pitchFamily="34" charset="-120"/>
              </a:rPr>
              <a:t>收</a:t>
            </a: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紀錄範本</a:t>
            </a:r>
            <a:endParaRPr lang="zh-TW" altLang="en-US" sz="2800" b="1" cap="none">
              <a:solidFill>
                <a:srgbClr val="0000FF"/>
              </a:solidFill>
              <a:effectLst/>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3"/>
          <a:stretch>
            <a:fillRect/>
          </a:stretch>
        </p:blipFill>
        <p:spPr>
          <a:xfrm>
            <a:off x="2123728" y="80628"/>
            <a:ext cx="6192688" cy="6705364"/>
          </a:xfrm>
          <a:prstGeom prst="rect">
            <a:avLst/>
          </a:prstGeom>
          <a:ln w="28575">
            <a:solidFill>
              <a:srgbClr val="660033"/>
            </a:solidFill>
          </a:ln>
        </p:spPr>
      </p:pic>
      <p:sp>
        <p:nvSpPr>
          <p:cNvPr id="2" name="雲朵形圖說文字 1"/>
          <p:cNvSpPr/>
          <p:nvPr/>
        </p:nvSpPr>
        <p:spPr>
          <a:xfrm>
            <a:off x="5220072" y="3861048"/>
            <a:ext cx="3009528" cy="1260140"/>
          </a:xfrm>
          <a:prstGeom prst="cloudCallout">
            <a:avLst>
              <a:gd name="adj1" fmla="val -48064"/>
              <a:gd name="adj2" fmla="val 6917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srgbClr val="100278"/>
                </a:solidFill>
              </a:rPr>
              <a:t>確認</a:t>
            </a:r>
            <a:r>
              <a:rPr lang="zh-TW" altLang="en-US" b="1" smtClean="0">
                <a:solidFill>
                  <a:srgbClr val="100278"/>
                </a:solidFill>
              </a:rPr>
              <a:t>專任工程人員分</a:t>
            </a:r>
            <a:endParaRPr lang="zh-TW" altLang="en-US" b="1">
              <a:solidFill>
                <a:srgbClr val="100278"/>
              </a:solidFill>
            </a:endParaRPr>
          </a:p>
        </p:txBody>
      </p:sp>
    </p:spTree>
    <p:extLst>
      <p:ext uri="{BB962C8B-B14F-4D97-AF65-F5344CB8AC3E}">
        <p14:creationId xmlns:p14="http://schemas.microsoft.com/office/powerpoint/2010/main" val="2521037532"/>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266</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2.8 </a:t>
            </a:r>
            <a:r>
              <a:rPr lang="zh-TW" altLang="en-US" sz="2800" b="1" smtClean="0">
                <a:solidFill>
                  <a:srgbClr val="100278"/>
                </a:solidFill>
                <a:latin typeface="微軟正黑體" panose="020B0604030504040204" pitchFamily="34" charset="-120"/>
              </a:rPr>
              <a:t>竣工爭議</a:t>
            </a:r>
            <a:endParaRPr lang="zh-TW" altLang="en-US" sz="2800" b="1" dirty="0">
              <a:solidFill>
                <a:srgbClr val="C00000"/>
              </a:solidFill>
              <a:latin typeface="微軟正黑體" panose="020B0604030504040204" pitchFamily="34" charset="-120"/>
            </a:endParaRPr>
          </a:p>
        </p:txBody>
      </p:sp>
      <p:sp>
        <p:nvSpPr>
          <p:cNvPr id="7" name="Rectangle 2"/>
          <p:cNvSpPr>
            <a:spLocks noChangeArrowheads="1"/>
          </p:cNvSpPr>
          <p:nvPr/>
        </p:nvSpPr>
        <p:spPr bwMode="auto">
          <a:xfrm>
            <a:off x="335488" y="70247"/>
            <a:ext cx="42365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a:solidFill>
                  <a:schemeClr val="tx1"/>
                </a:solidFill>
                <a:latin typeface="Arial" charset="0"/>
                <a:ea typeface="新細明體" pitchFamily="18" charset="-120"/>
              </a:defRPr>
            </a:lvl1pPr>
            <a:lvl2pPr marL="742950" indent="-285750">
              <a:defRPr kumimoji="1">
                <a:solidFill>
                  <a:schemeClr val="tx1"/>
                </a:solidFill>
                <a:latin typeface="Arial" charset="0"/>
                <a:ea typeface="新細明體" pitchFamily="18" charset="-120"/>
              </a:defRPr>
            </a:lvl2pPr>
            <a:lvl3pPr marL="1143000" indent="-228600">
              <a:defRPr kumimoji="1">
                <a:solidFill>
                  <a:schemeClr val="tx1"/>
                </a:solidFill>
                <a:latin typeface="Arial" charset="0"/>
                <a:ea typeface="新細明體" pitchFamily="18" charset="-120"/>
              </a:defRPr>
            </a:lvl3pPr>
            <a:lvl4pPr marL="1600200" indent="-228600">
              <a:defRPr kumimoji="1">
                <a:solidFill>
                  <a:schemeClr val="tx1"/>
                </a:solidFill>
                <a:latin typeface="Arial" charset="0"/>
                <a:ea typeface="新細明體" pitchFamily="18" charset="-120"/>
              </a:defRPr>
            </a:lvl4pPr>
            <a:lvl5pPr marL="2057400" indent="-228600">
              <a:defRPr kumimoji="1">
                <a:solidFill>
                  <a:schemeClr val="tx1"/>
                </a:solidFill>
                <a:latin typeface="Arial" charset="0"/>
                <a:ea typeface="新細明體" pitchFamily="18" charset="-120"/>
              </a:defRPr>
            </a:lvl5pPr>
            <a:lvl6pPr marL="2514600" indent="-228600" fontAlgn="base">
              <a:spcBef>
                <a:spcPct val="0"/>
              </a:spcBef>
              <a:spcAft>
                <a:spcPct val="0"/>
              </a:spcAft>
              <a:defRPr kumimoji="1">
                <a:solidFill>
                  <a:schemeClr val="tx1"/>
                </a:solidFill>
                <a:latin typeface="Arial" charset="0"/>
                <a:ea typeface="新細明體" pitchFamily="18" charset="-120"/>
              </a:defRPr>
            </a:lvl6pPr>
            <a:lvl7pPr marL="2971800" indent="-228600" fontAlgn="base">
              <a:spcBef>
                <a:spcPct val="0"/>
              </a:spcBef>
              <a:spcAft>
                <a:spcPct val="0"/>
              </a:spcAft>
              <a:defRPr kumimoji="1">
                <a:solidFill>
                  <a:schemeClr val="tx1"/>
                </a:solidFill>
                <a:latin typeface="Arial" charset="0"/>
                <a:ea typeface="新細明體" pitchFamily="18" charset="-120"/>
              </a:defRPr>
            </a:lvl7pPr>
            <a:lvl8pPr marL="3429000" indent="-228600" fontAlgn="base">
              <a:spcBef>
                <a:spcPct val="0"/>
              </a:spcBef>
              <a:spcAft>
                <a:spcPct val="0"/>
              </a:spcAft>
              <a:defRPr kumimoji="1">
                <a:solidFill>
                  <a:schemeClr val="tx1"/>
                </a:solidFill>
                <a:latin typeface="Arial" charset="0"/>
                <a:ea typeface="新細明體" pitchFamily="18" charset="-120"/>
              </a:defRPr>
            </a:lvl8pPr>
            <a:lvl9pPr marL="3886200" indent="-228600" fontAlgn="base">
              <a:spcBef>
                <a:spcPct val="0"/>
              </a:spcBef>
              <a:spcAft>
                <a:spcPct val="0"/>
              </a:spcAft>
              <a:defRPr kumimoji="1">
                <a:solidFill>
                  <a:schemeClr val="tx1"/>
                </a:solidFill>
                <a:latin typeface="Arial" charset="0"/>
                <a:ea typeface="新細明體" pitchFamily="18" charset="-120"/>
              </a:defRPr>
            </a:lvl9pPr>
          </a:lstStyle>
          <a:p>
            <a:pPr algn="just">
              <a:spcBef>
                <a:spcPct val="20000"/>
              </a:spcBef>
              <a:buClr>
                <a:srgbClr val="FFC42F"/>
              </a:buClr>
              <a:buSzPct val="60000"/>
              <a:buFont typeface="Wingdings" pitchFamily="2" charset="2"/>
              <a:buNone/>
            </a:pPr>
            <a:r>
              <a:rPr lang="zh-TW" altLang="en-US" sz="2800" b="1">
                <a:solidFill>
                  <a:srgbClr val="0000FF"/>
                </a:solidFill>
                <a:latin typeface="微軟正黑體" panose="020B0604030504040204" pitchFamily="34" charset="-120"/>
                <a:ea typeface="微軟正黑體" panose="020B0604030504040204" pitchFamily="34" charset="-120"/>
              </a:rPr>
              <a:t>最高法院</a:t>
            </a:r>
            <a:r>
              <a:rPr lang="en-US" altLang="zh-TW" sz="2800" b="1">
                <a:solidFill>
                  <a:srgbClr val="0000FF"/>
                </a:solidFill>
                <a:latin typeface="微軟正黑體" panose="020B0604030504040204" pitchFamily="34" charset="-120"/>
                <a:ea typeface="微軟正黑體" panose="020B0604030504040204" pitchFamily="34" charset="-120"/>
              </a:rPr>
              <a:t>87</a:t>
            </a:r>
            <a:r>
              <a:rPr lang="zh-TW" altLang="en-US" sz="2800" b="1">
                <a:solidFill>
                  <a:srgbClr val="0000FF"/>
                </a:solidFill>
                <a:latin typeface="微軟正黑體" panose="020B0604030504040204" pitchFamily="34" charset="-120"/>
                <a:ea typeface="微軟正黑體" panose="020B0604030504040204" pitchFamily="34" charset="-120"/>
              </a:rPr>
              <a:t>年度台上字第</a:t>
            </a:r>
            <a:r>
              <a:rPr lang="en-US" altLang="zh-TW" sz="2800" b="1">
                <a:solidFill>
                  <a:srgbClr val="0000FF"/>
                </a:solidFill>
                <a:latin typeface="微軟正黑體" panose="020B0604030504040204" pitchFamily="34" charset="-120"/>
                <a:ea typeface="微軟正黑體" panose="020B0604030504040204" pitchFamily="34" charset="-120"/>
              </a:rPr>
              <a:t>928</a:t>
            </a:r>
            <a:r>
              <a:rPr lang="zh-TW" altLang="en-US" sz="2800" b="1">
                <a:solidFill>
                  <a:srgbClr val="0000FF"/>
                </a:solidFill>
                <a:latin typeface="微軟正黑體" panose="020B0604030504040204" pitchFamily="34" charset="-120"/>
                <a:ea typeface="微軟正黑體" panose="020B0604030504040204" pitchFamily="34" charset="-120"/>
              </a:rPr>
              <a:t>號判決</a:t>
            </a:r>
          </a:p>
        </p:txBody>
      </p:sp>
      <p:sp>
        <p:nvSpPr>
          <p:cNvPr id="8" name="Rectangle 3"/>
          <p:cNvSpPr>
            <a:spLocks noChangeArrowheads="1"/>
          </p:cNvSpPr>
          <p:nvPr/>
        </p:nvSpPr>
        <p:spPr bwMode="auto">
          <a:xfrm>
            <a:off x="460697" y="1341806"/>
            <a:ext cx="835977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a:solidFill>
                  <a:schemeClr val="tx1"/>
                </a:solidFill>
                <a:latin typeface="Arial" charset="0"/>
                <a:ea typeface="新細明體" pitchFamily="18" charset="-120"/>
              </a:defRPr>
            </a:lvl1pPr>
            <a:lvl2pPr marL="742950" indent="-285750">
              <a:defRPr kumimoji="1">
                <a:solidFill>
                  <a:schemeClr val="tx1"/>
                </a:solidFill>
                <a:latin typeface="Arial" charset="0"/>
                <a:ea typeface="新細明體" pitchFamily="18" charset="-120"/>
              </a:defRPr>
            </a:lvl2pPr>
            <a:lvl3pPr marL="1143000" indent="-228600">
              <a:defRPr kumimoji="1">
                <a:solidFill>
                  <a:schemeClr val="tx1"/>
                </a:solidFill>
                <a:latin typeface="Arial" charset="0"/>
                <a:ea typeface="新細明體" pitchFamily="18" charset="-120"/>
              </a:defRPr>
            </a:lvl3pPr>
            <a:lvl4pPr marL="1600200" indent="-228600">
              <a:defRPr kumimoji="1">
                <a:solidFill>
                  <a:schemeClr val="tx1"/>
                </a:solidFill>
                <a:latin typeface="Arial" charset="0"/>
                <a:ea typeface="新細明體" pitchFamily="18" charset="-120"/>
              </a:defRPr>
            </a:lvl4pPr>
            <a:lvl5pPr marL="2057400" indent="-228600">
              <a:defRPr kumimoji="1">
                <a:solidFill>
                  <a:schemeClr val="tx1"/>
                </a:solidFill>
                <a:latin typeface="Arial" charset="0"/>
                <a:ea typeface="新細明體" pitchFamily="18" charset="-120"/>
              </a:defRPr>
            </a:lvl5pPr>
            <a:lvl6pPr marL="2514600" indent="-228600" fontAlgn="base">
              <a:spcBef>
                <a:spcPct val="0"/>
              </a:spcBef>
              <a:spcAft>
                <a:spcPct val="0"/>
              </a:spcAft>
              <a:defRPr kumimoji="1">
                <a:solidFill>
                  <a:schemeClr val="tx1"/>
                </a:solidFill>
                <a:latin typeface="Arial" charset="0"/>
                <a:ea typeface="新細明體" pitchFamily="18" charset="-120"/>
              </a:defRPr>
            </a:lvl6pPr>
            <a:lvl7pPr marL="2971800" indent="-228600" fontAlgn="base">
              <a:spcBef>
                <a:spcPct val="0"/>
              </a:spcBef>
              <a:spcAft>
                <a:spcPct val="0"/>
              </a:spcAft>
              <a:defRPr kumimoji="1">
                <a:solidFill>
                  <a:schemeClr val="tx1"/>
                </a:solidFill>
                <a:latin typeface="Arial" charset="0"/>
                <a:ea typeface="新細明體" pitchFamily="18" charset="-120"/>
              </a:defRPr>
            </a:lvl7pPr>
            <a:lvl8pPr marL="3429000" indent="-228600" fontAlgn="base">
              <a:spcBef>
                <a:spcPct val="0"/>
              </a:spcBef>
              <a:spcAft>
                <a:spcPct val="0"/>
              </a:spcAft>
              <a:defRPr kumimoji="1">
                <a:solidFill>
                  <a:schemeClr val="tx1"/>
                </a:solidFill>
                <a:latin typeface="Arial" charset="0"/>
                <a:ea typeface="新細明體" pitchFamily="18" charset="-120"/>
              </a:defRPr>
            </a:lvl8pPr>
            <a:lvl9pPr marL="3886200" indent="-228600" fontAlgn="base">
              <a:spcBef>
                <a:spcPct val="0"/>
              </a:spcBef>
              <a:spcAft>
                <a:spcPct val="0"/>
              </a:spcAft>
              <a:defRPr kumimoji="1">
                <a:solidFill>
                  <a:schemeClr val="tx1"/>
                </a:solidFill>
                <a:latin typeface="Arial" charset="0"/>
                <a:ea typeface="新細明體" pitchFamily="18" charset="-120"/>
              </a:defRPr>
            </a:lvl9pPr>
          </a:lstStyle>
          <a:p>
            <a:pPr eaLnBrk="1" hangingPunct="1">
              <a:lnSpc>
                <a:spcPct val="90000"/>
              </a:lnSpc>
            </a:pPr>
            <a:r>
              <a:rPr lang="zh-TW" altLang="en-US" sz="2800" b="1" smtClean="0">
                <a:solidFill>
                  <a:prstClr val="black"/>
                </a:solidFill>
                <a:latin typeface="微軟正黑體" panose="020B0604030504040204" pitchFamily="34" charset="-120"/>
                <a:ea typeface="微軟正黑體" panose="020B0604030504040204" pitchFamily="34" charset="-120"/>
              </a:rPr>
              <a:t>契約第</a:t>
            </a:r>
            <a:r>
              <a:rPr lang="en-US" altLang="zh-TW" sz="2800" b="1" smtClean="0">
                <a:solidFill>
                  <a:prstClr val="black"/>
                </a:solidFill>
                <a:latin typeface="微軟正黑體" panose="020B0604030504040204" pitchFamily="34" charset="-120"/>
                <a:ea typeface="微軟正黑體" panose="020B0604030504040204" pitchFamily="34" charset="-120"/>
              </a:rPr>
              <a:t>15</a:t>
            </a:r>
            <a:r>
              <a:rPr lang="zh-TW" altLang="en-US" sz="2800" b="1" smtClean="0">
                <a:solidFill>
                  <a:prstClr val="black"/>
                </a:solidFill>
                <a:latin typeface="微軟正黑體" panose="020B0604030504040204" pitchFamily="34" charset="-120"/>
                <a:ea typeface="微軟正黑體" panose="020B0604030504040204" pitchFamily="34" charset="-120"/>
              </a:rPr>
              <a:t>條</a:t>
            </a:r>
            <a:r>
              <a:rPr lang="zh-TW" altLang="en-US" sz="2800" b="1">
                <a:solidFill>
                  <a:prstClr val="black"/>
                </a:solidFill>
                <a:latin typeface="微軟正黑體" panose="020B0604030504040204" pitchFamily="34" charset="-120"/>
                <a:ea typeface="微軟正黑體" panose="020B0604030504040204" pitchFamily="34" charset="-120"/>
              </a:rPr>
              <a:t>驗收規定：「廠商履約所供應或完成之標的，應符合契約規定，無減少或滅失價值或不適於通常或約定使用之瑕疵，且為新品。」且同</a:t>
            </a:r>
            <a:r>
              <a:rPr lang="zh-TW" altLang="en-US" sz="2800" b="1" smtClean="0">
                <a:solidFill>
                  <a:prstClr val="black"/>
                </a:solidFill>
                <a:latin typeface="微軟正黑體" panose="020B0604030504040204" pitchFamily="34" charset="-120"/>
                <a:ea typeface="微軟正黑體" panose="020B0604030504040204" pitchFamily="34" charset="-120"/>
              </a:rPr>
              <a:t>條第</a:t>
            </a:r>
            <a:r>
              <a:rPr lang="en-US" altLang="zh-TW" sz="2800" b="1" smtClean="0">
                <a:solidFill>
                  <a:prstClr val="black"/>
                </a:solidFill>
                <a:latin typeface="微軟正黑體" panose="020B0604030504040204" pitchFamily="34" charset="-120"/>
                <a:ea typeface="微軟正黑體" panose="020B0604030504040204" pitchFamily="34" charset="-120"/>
              </a:rPr>
              <a:t>8</a:t>
            </a:r>
            <a:r>
              <a:rPr lang="zh-TW" altLang="en-US" sz="2800" b="1" smtClean="0">
                <a:solidFill>
                  <a:prstClr val="black"/>
                </a:solidFill>
                <a:latin typeface="微軟正黑體" panose="020B0604030504040204" pitchFamily="34" charset="-120"/>
                <a:ea typeface="微軟正黑體" panose="020B0604030504040204" pitchFamily="34" charset="-120"/>
              </a:rPr>
              <a:t>款規定</a:t>
            </a:r>
            <a:r>
              <a:rPr lang="zh-TW" altLang="en-US" sz="2800" b="1">
                <a:solidFill>
                  <a:prstClr val="black"/>
                </a:solidFill>
                <a:latin typeface="微軟正黑體" panose="020B0604030504040204" pitchFamily="34" charset="-120"/>
                <a:ea typeface="微軟正黑體" panose="020B0604030504040204" pitchFamily="34" charset="-120"/>
              </a:rPr>
              <a:t>：「廠商履約結果經機關初驗或驗收有瑕疵者，機關得定相當期限，要求廠商改善、拆除、重作、退貨或換貨（以下簡稱改正）。逾期未改正者，按逾期日數每日按契約價金總額千分之一計算逾期違約定金。」可知：</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承攬人所提出之工作雖然具有瑕疵，但不必然等同於工作未完成，即工作之是否已完成，應依各個契約內容及其目的而定</a:t>
            </a:r>
            <a:r>
              <a:rPr lang="zh-TW" altLang="en-US" sz="2800" b="1">
                <a:solidFill>
                  <a:srgbClr val="0000FF"/>
                </a:solidFill>
                <a:latin typeface="微軟正黑體" panose="020B0604030504040204" pitchFamily="34" charset="-120"/>
                <a:ea typeface="微軟正黑體" panose="020B0604030504040204" pitchFamily="34" charset="-120"/>
              </a:rPr>
              <a:t>。 </a:t>
            </a:r>
            <a:endParaRPr lang="zh-TW" altLang="en-US" sz="2800"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610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267</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2" name="雲朵形圖說文字 1">
            <a:extLst>
              <a:ext uri="{FF2B5EF4-FFF2-40B4-BE49-F238E27FC236}"/>
            </a:extLst>
          </p:cNvPr>
          <p:cNvSpPr/>
          <p:nvPr/>
        </p:nvSpPr>
        <p:spPr>
          <a:xfrm>
            <a:off x="323472" y="2168861"/>
            <a:ext cx="8424991" cy="4308139"/>
          </a:xfrm>
          <a:prstGeom prst="cloudCallout">
            <a:avLst>
              <a:gd name="adj1" fmla="val 14630"/>
              <a:gd name="adj2" fmla="val -53888"/>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zh-TW" altLang="en-US" sz="2800" b="1">
                <a:solidFill>
                  <a:prstClr val="black"/>
                </a:solidFill>
                <a:latin typeface="微軟正黑體" panose="020B0604030504040204" pitchFamily="34" charset="-120"/>
                <a:cs typeface="Times New Roman" panose="02020603050405020304" pitchFamily="18" charset="0"/>
              </a:rPr>
              <a:t>工程會</a:t>
            </a:r>
            <a:r>
              <a:rPr lang="en-US" altLang="zh-TW" sz="2800" b="1" smtClean="0">
                <a:solidFill>
                  <a:prstClr val="black"/>
                </a:solidFill>
                <a:latin typeface="微軟正黑體" panose="020B0604030504040204" pitchFamily="34" charset="-120"/>
                <a:cs typeface="Times New Roman" panose="02020603050405020304" pitchFamily="18" charset="0"/>
              </a:rPr>
              <a:t>99.01.05</a:t>
            </a:r>
            <a:r>
              <a:rPr lang="zh-TW" altLang="en-US" sz="2800" b="1">
                <a:solidFill>
                  <a:prstClr val="black"/>
                </a:solidFill>
                <a:latin typeface="微軟正黑體" panose="020B0604030504040204" pitchFamily="34" charset="-120"/>
                <a:cs typeface="Times New Roman" panose="02020603050405020304" pitchFamily="18" charset="0"/>
              </a:rPr>
              <a:t>工程管字</a:t>
            </a:r>
            <a:r>
              <a:rPr lang="zh-TW" altLang="en-US" sz="2800" b="1" smtClean="0">
                <a:solidFill>
                  <a:prstClr val="black"/>
                </a:solidFill>
                <a:latin typeface="微軟正黑體" panose="020B0604030504040204" pitchFamily="34" charset="-120"/>
                <a:cs typeface="Times New Roman" panose="02020603050405020304" pitchFamily="18" charset="0"/>
              </a:rPr>
              <a:t>第</a:t>
            </a:r>
            <a:r>
              <a:rPr lang="en-US" altLang="zh-TW" sz="2800" b="1" smtClean="0">
                <a:solidFill>
                  <a:prstClr val="black"/>
                </a:solidFill>
                <a:latin typeface="微軟正黑體" panose="020B0604030504040204" pitchFamily="34" charset="-120"/>
                <a:cs typeface="Times New Roman" panose="02020603050405020304" pitchFamily="18" charset="0"/>
              </a:rPr>
              <a:t>09800580660</a:t>
            </a:r>
            <a:r>
              <a:rPr lang="zh-TW" altLang="en-US" sz="2800" b="1">
                <a:solidFill>
                  <a:prstClr val="black"/>
                </a:solidFill>
                <a:latin typeface="微軟正黑體" panose="020B0604030504040204" pitchFamily="34" charset="-120"/>
                <a:cs typeface="Times New Roman" panose="02020603050405020304" pitchFamily="18" charset="0"/>
              </a:rPr>
              <a:t>號函：即確認是否竣工</a:t>
            </a:r>
            <a:r>
              <a:rPr lang="en-US" altLang="zh-TW" sz="2800" b="1">
                <a:solidFill>
                  <a:prstClr val="black"/>
                </a:solidFill>
                <a:latin typeface="微軟正黑體" panose="020B0604030504040204" pitchFamily="34" charset="-120"/>
                <a:cs typeface="Times New Roman" panose="02020603050405020304" pitchFamily="18" charset="0"/>
              </a:rPr>
              <a:t>,</a:t>
            </a:r>
            <a:r>
              <a:rPr lang="zh-TW" altLang="en-US" sz="2800" b="1">
                <a:solidFill>
                  <a:prstClr val="black"/>
                </a:solidFill>
                <a:latin typeface="微軟正黑體" panose="020B0604030504040204" pitchFamily="34" charset="-120"/>
                <a:cs typeface="Times New Roman" panose="02020603050405020304" pitchFamily="18" charset="0"/>
              </a:rPr>
              <a:t>應依據契約、圖說或貨樣核對竣工之「項目」及「數量」，與書面資料是否備查無關，由主辦機關本於權責確認竣工，尚無不可</a:t>
            </a:r>
            <a:r>
              <a:rPr lang="zh-TW" altLang="en-US" sz="2800" b="1" smtClean="0">
                <a:solidFill>
                  <a:prstClr val="black"/>
                </a:solidFill>
                <a:latin typeface="微軟正黑體" panose="020B0604030504040204" pitchFamily="34" charset="-120"/>
                <a:cs typeface="Times New Roman" panose="02020603050405020304" pitchFamily="18" charset="0"/>
              </a:rPr>
              <a:t>。</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323528" y="548680"/>
            <a:ext cx="5207992" cy="1440160"/>
          </a:xfrm>
          <a:prstGeom prst="rect">
            <a:avLst/>
          </a:prstGeom>
          <a:noFill/>
          <a:ln w="9525">
            <a:noFill/>
            <a:miter lim="800000"/>
            <a:headEnd/>
            <a:tailEnd/>
          </a:ln>
          <a:effectLst/>
        </p:spPr>
        <p:txBody>
          <a:bodyPr/>
          <a:lstStyle/>
          <a:p>
            <a:pPr marL="0" lvl="1" algn="just" eaLnBrk="1" hangingPunct="1">
              <a:lnSpc>
                <a:spcPts val="3800"/>
              </a:lnSpc>
              <a:spcBef>
                <a:spcPts val="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查核小組查核工程所列現場缺失已改善，惟於改善結果書面資料尚未備查前，得否確認竣工？</a:t>
            </a: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
        <p:nvSpPr>
          <p:cNvPr id="5" name="書卷 (水平) 4">
            <a:extLst>
              <a:ext uri="{FF2B5EF4-FFF2-40B4-BE49-F238E27FC236}"/>
            </a:extLst>
          </p:cNvPr>
          <p:cNvSpPr/>
          <p:nvPr/>
        </p:nvSpPr>
        <p:spPr>
          <a:xfrm>
            <a:off x="5940152" y="248816"/>
            <a:ext cx="267044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2.8 </a:t>
            </a:r>
            <a:r>
              <a:rPr lang="zh-TW" altLang="en-US" sz="2800" b="1" smtClean="0">
                <a:solidFill>
                  <a:srgbClr val="100278"/>
                </a:solidFill>
                <a:latin typeface="微軟正黑體" panose="020B0604030504040204" pitchFamily="34" charset="-120"/>
              </a:rPr>
              <a:t>竣工爭議</a:t>
            </a:r>
            <a:endParaRPr lang="zh-TW" altLang="en-US" sz="2800" b="1" dirty="0">
              <a:solidFill>
                <a:srgbClr val="C00000"/>
              </a:solidFill>
              <a:latin typeface="微軟正黑體" panose="020B0604030504040204" pitchFamily="34" charset="-120"/>
            </a:endParaRPr>
          </a:p>
        </p:txBody>
      </p:sp>
    </p:spTree>
    <p:extLst>
      <p:ext uri="{BB962C8B-B14F-4D97-AF65-F5344CB8AC3E}">
        <p14:creationId xmlns:p14="http://schemas.microsoft.com/office/powerpoint/2010/main" val="133310891"/>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268</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357936" y="116632"/>
            <a:ext cx="3462536"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2.9 </a:t>
            </a:r>
            <a:r>
              <a:rPr lang="zh-TW" altLang="en-US" sz="2800" b="1" smtClean="0">
                <a:solidFill>
                  <a:srgbClr val="100278"/>
                </a:solidFill>
                <a:latin typeface="微軟正黑體" panose="020B0604030504040204" pitchFamily="34" charset="-120"/>
              </a:rPr>
              <a:t>減價收受爭議</a:t>
            </a:r>
            <a:endParaRPr lang="zh-TW" altLang="en-US" sz="2800" b="1" dirty="0">
              <a:solidFill>
                <a:srgbClr val="C00000"/>
              </a:solidFill>
              <a:latin typeface="微軟正黑體" panose="020B0604030504040204" pitchFamily="34" charset="-120"/>
            </a:endParaRPr>
          </a:p>
        </p:txBody>
      </p:sp>
      <p:sp>
        <p:nvSpPr>
          <p:cNvPr id="8" name="Rectangle 3"/>
          <p:cNvSpPr>
            <a:spLocks noChangeArrowheads="1"/>
          </p:cNvSpPr>
          <p:nvPr/>
        </p:nvSpPr>
        <p:spPr bwMode="auto">
          <a:xfrm>
            <a:off x="323529" y="980728"/>
            <a:ext cx="8496944"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a:solidFill>
                  <a:schemeClr val="tx1"/>
                </a:solidFill>
                <a:latin typeface="Arial" charset="0"/>
                <a:ea typeface="新細明體" pitchFamily="18" charset="-120"/>
              </a:defRPr>
            </a:lvl1pPr>
            <a:lvl2pPr marL="742950" indent="-285750">
              <a:defRPr kumimoji="1">
                <a:solidFill>
                  <a:schemeClr val="tx1"/>
                </a:solidFill>
                <a:latin typeface="Arial" charset="0"/>
                <a:ea typeface="新細明體" pitchFamily="18" charset="-120"/>
              </a:defRPr>
            </a:lvl2pPr>
            <a:lvl3pPr marL="1143000" indent="-228600">
              <a:defRPr kumimoji="1">
                <a:solidFill>
                  <a:schemeClr val="tx1"/>
                </a:solidFill>
                <a:latin typeface="Arial" charset="0"/>
                <a:ea typeface="新細明體" pitchFamily="18" charset="-120"/>
              </a:defRPr>
            </a:lvl3pPr>
            <a:lvl4pPr marL="1600200" indent="-228600">
              <a:defRPr kumimoji="1">
                <a:solidFill>
                  <a:schemeClr val="tx1"/>
                </a:solidFill>
                <a:latin typeface="Arial" charset="0"/>
                <a:ea typeface="新細明體" pitchFamily="18" charset="-120"/>
              </a:defRPr>
            </a:lvl4pPr>
            <a:lvl5pPr marL="2057400" indent="-228600">
              <a:defRPr kumimoji="1">
                <a:solidFill>
                  <a:schemeClr val="tx1"/>
                </a:solidFill>
                <a:latin typeface="Arial" charset="0"/>
                <a:ea typeface="新細明體" pitchFamily="18" charset="-120"/>
              </a:defRPr>
            </a:lvl5pPr>
            <a:lvl6pPr marL="2514600" indent="-228600" fontAlgn="base">
              <a:spcBef>
                <a:spcPct val="0"/>
              </a:spcBef>
              <a:spcAft>
                <a:spcPct val="0"/>
              </a:spcAft>
              <a:defRPr kumimoji="1">
                <a:solidFill>
                  <a:schemeClr val="tx1"/>
                </a:solidFill>
                <a:latin typeface="Arial" charset="0"/>
                <a:ea typeface="新細明體" pitchFamily="18" charset="-120"/>
              </a:defRPr>
            </a:lvl6pPr>
            <a:lvl7pPr marL="2971800" indent="-228600" fontAlgn="base">
              <a:spcBef>
                <a:spcPct val="0"/>
              </a:spcBef>
              <a:spcAft>
                <a:spcPct val="0"/>
              </a:spcAft>
              <a:defRPr kumimoji="1">
                <a:solidFill>
                  <a:schemeClr val="tx1"/>
                </a:solidFill>
                <a:latin typeface="Arial" charset="0"/>
                <a:ea typeface="新細明體" pitchFamily="18" charset="-120"/>
              </a:defRPr>
            </a:lvl7pPr>
            <a:lvl8pPr marL="3429000" indent="-228600" fontAlgn="base">
              <a:spcBef>
                <a:spcPct val="0"/>
              </a:spcBef>
              <a:spcAft>
                <a:spcPct val="0"/>
              </a:spcAft>
              <a:defRPr kumimoji="1">
                <a:solidFill>
                  <a:schemeClr val="tx1"/>
                </a:solidFill>
                <a:latin typeface="Arial" charset="0"/>
                <a:ea typeface="新細明體" pitchFamily="18" charset="-120"/>
              </a:defRPr>
            </a:lvl8pPr>
            <a:lvl9pPr marL="3886200" indent="-228600" fontAlgn="base">
              <a:spcBef>
                <a:spcPct val="0"/>
              </a:spcBef>
              <a:spcAft>
                <a:spcPct val="0"/>
              </a:spcAft>
              <a:defRPr kumimoji="1">
                <a:solidFill>
                  <a:schemeClr val="tx1"/>
                </a:solidFill>
                <a:latin typeface="Arial" charset="0"/>
                <a:ea typeface="新細明體" pitchFamily="18" charset="-120"/>
              </a:defRPr>
            </a:lvl9pPr>
          </a:lstStyle>
          <a:p>
            <a:pPr eaLnBrk="1" hangingPunct="1">
              <a:lnSpc>
                <a:spcPct val="90000"/>
              </a:lnSpc>
            </a:pPr>
            <a:r>
              <a:rPr lang="zh-TW" altLang="en-US" sz="2800" b="1">
                <a:solidFill>
                  <a:prstClr val="black"/>
                </a:solidFill>
                <a:latin typeface="微軟正黑體" panose="020B0604030504040204" pitchFamily="34" charset="-120"/>
                <a:ea typeface="微軟正黑體" panose="020B0604030504040204" pitchFamily="34" charset="-120"/>
              </a:rPr>
              <a:t>機關以公開招標發包公告金額財物採購乙案，由乙廠商得標。該契約約定乙應承製內含特定成分之橡膠製品</a:t>
            </a:r>
            <a:r>
              <a:rPr lang="en-US" altLang="zh-TW" sz="2800" b="1">
                <a:solidFill>
                  <a:prstClr val="black"/>
                </a:solidFill>
                <a:latin typeface="微軟正黑體" panose="020B0604030504040204" pitchFamily="34" charset="-120"/>
                <a:ea typeface="微軟正黑體" panose="020B0604030504040204" pitchFamily="34" charset="-120"/>
              </a:rPr>
              <a:t>10,000</a:t>
            </a:r>
            <a:r>
              <a:rPr lang="zh-TW" altLang="en-US" sz="2800" b="1">
                <a:solidFill>
                  <a:prstClr val="black"/>
                </a:solidFill>
                <a:latin typeface="微軟正黑體" panose="020B0604030504040204" pitchFamily="34" charset="-120"/>
                <a:ea typeface="微軟正黑體" panose="020B0604030504040204" pitchFamily="34" charset="-120"/>
              </a:rPr>
              <a:t>支，為確保品質契約規定之驗收方式如下： </a:t>
            </a:r>
          </a:p>
          <a:p>
            <a:pPr marL="625475" indent="-625475" eaLnBrk="1" hangingPunct="1">
              <a:lnSpc>
                <a:spcPct val="90000"/>
              </a:lnSpc>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一</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乙應於交貨前提供樣品乙批十支，由甲於其中抽取二支送第三公信機構化驗其成分。 </a:t>
            </a:r>
          </a:p>
          <a:p>
            <a:pPr marL="625475" indent="-625475" eaLnBrk="1" hangingPunct="1">
              <a:lnSpc>
                <a:spcPct val="90000"/>
              </a:lnSpc>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二</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化驗結果如有一支不合格，視同全部不合格。 </a:t>
            </a:r>
          </a:p>
          <a:p>
            <a:pPr marL="625475" indent="-625475" eaLnBrk="1" hangingPunct="1">
              <a:lnSpc>
                <a:spcPct val="90000"/>
              </a:lnSpc>
            </a:pP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三</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乙對化驗結果不服時，得申請再驗，於原抽取之十支中再抽取二支送請雙方合意之第三公證機構化驗，如仍不合格，則視同全部不合格，全案解約。 </a:t>
            </a:r>
          </a:p>
          <a:p>
            <a:pPr eaLnBrk="1" hangingPunct="1">
              <a:lnSpc>
                <a:spcPct val="90000"/>
              </a:lnSpc>
            </a:pPr>
            <a:r>
              <a:rPr lang="zh-TW" altLang="en-US" sz="2800" b="1">
                <a:solidFill>
                  <a:srgbClr val="006600"/>
                </a:solidFill>
                <a:latin typeface="微軟正黑體" panose="020B0604030504040204" pitchFamily="34" charset="-120"/>
                <a:ea typeface="微軟正黑體" panose="020B0604030504040204" pitchFamily="34" charset="-120"/>
              </a:rPr>
              <a:t>機關依約送驗，結果不合格，經再驗仍不合格，甲即依約通知乙解約，並沒收履約保證金新臺幣</a:t>
            </a:r>
            <a:r>
              <a:rPr lang="en-US" altLang="zh-TW" sz="2800" b="1">
                <a:solidFill>
                  <a:srgbClr val="006600"/>
                </a:solidFill>
                <a:latin typeface="微軟正黑體" panose="020B0604030504040204" pitchFamily="34" charset="-120"/>
                <a:ea typeface="微軟正黑體" panose="020B0604030504040204" pitchFamily="34" charset="-120"/>
              </a:rPr>
              <a:t>150</a:t>
            </a:r>
            <a:r>
              <a:rPr lang="zh-TW" altLang="en-US" sz="2800" b="1">
                <a:solidFill>
                  <a:srgbClr val="006600"/>
                </a:solidFill>
                <a:latin typeface="微軟正黑體" panose="020B0604030504040204" pitchFamily="34" charset="-120"/>
                <a:ea typeface="微軟正黑體" panose="020B0604030504040204" pitchFamily="34" charset="-120"/>
              </a:rPr>
              <a:t>萬元。乙不服，向甲主張驗收規定不合理。甲覆稱，驗收規定明定於招標文件與契約中，機關依約辦理，乙既經簽約，應不得抗辯。</a:t>
            </a:r>
          </a:p>
        </p:txBody>
      </p:sp>
    </p:spTree>
    <p:extLst>
      <p:ext uri="{BB962C8B-B14F-4D97-AF65-F5344CB8AC3E}">
        <p14:creationId xmlns:p14="http://schemas.microsoft.com/office/powerpoint/2010/main" val="304450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269</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357936" y="116632"/>
            <a:ext cx="3462536"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2.9 </a:t>
            </a:r>
            <a:r>
              <a:rPr lang="zh-TW" altLang="en-US" sz="2800" b="1" smtClean="0">
                <a:solidFill>
                  <a:srgbClr val="100278"/>
                </a:solidFill>
                <a:latin typeface="微軟正黑體" panose="020B0604030504040204" pitchFamily="34" charset="-120"/>
              </a:rPr>
              <a:t>減價收受爭議</a:t>
            </a:r>
            <a:endParaRPr lang="zh-TW" altLang="en-US" sz="2800" b="1" dirty="0">
              <a:solidFill>
                <a:srgbClr val="C00000"/>
              </a:solidFill>
              <a:latin typeface="微軟正黑體" panose="020B0604030504040204" pitchFamily="34" charset="-120"/>
            </a:endParaRPr>
          </a:p>
        </p:txBody>
      </p:sp>
      <p:sp>
        <p:nvSpPr>
          <p:cNvPr id="6" name="Rectangle 2"/>
          <p:cNvSpPr txBox="1">
            <a:spLocks noChangeArrowheads="1"/>
          </p:cNvSpPr>
          <p:nvPr/>
        </p:nvSpPr>
        <p:spPr>
          <a:xfrm>
            <a:off x="1187624" y="1101897"/>
            <a:ext cx="3284236" cy="71665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kumimoji="0" lang="zh-TW" altLang="en-US" b="1" smtClean="0">
                <a:solidFill>
                  <a:srgbClr val="003366"/>
                </a:solidFill>
                <a:latin typeface="微軟正黑體" panose="020B0604030504040204" pitchFamily="34" charset="-120"/>
              </a:rPr>
              <a:t>本案爭點</a:t>
            </a:r>
            <a:endParaRPr kumimoji="0" lang="zh-TW" altLang="en-US" b="1">
              <a:solidFill>
                <a:srgbClr val="003366"/>
              </a:solidFill>
              <a:latin typeface="微軟正黑體" panose="020B0604030504040204" pitchFamily="34" charset="-120"/>
            </a:endParaRPr>
          </a:p>
        </p:txBody>
      </p:sp>
      <p:sp>
        <p:nvSpPr>
          <p:cNvPr id="7" name="Rectangle 3"/>
          <p:cNvSpPr txBox="1">
            <a:spLocks noChangeArrowheads="1"/>
          </p:cNvSpPr>
          <p:nvPr/>
        </p:nvSpPr>
        <p:spPr>
          <a:xfrm>
            <a:off x="971600" y="1844824"/>
            <a:ext cx="7344816" cy="19442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buClr>
                <a:srgbClr val="F0A22E"/>
              </a:buClr>
            </a:pPr>
            <a:r>
              <a:rPr kumimoji="0" lang="zh-TW" altLang="en-US" sz="3600" b="1" smtClean="0">
                <a:solidFill>
                  <a:prstClr val="black">
                    <a:lumMod val="75000"/>
                    <a:lumOff val="25000"/>
                  </a:prstClr>
                </a:solidFill>
                <a:latin typeface="微軟正黑體" panose="020B0604030504040204" pitchFamily="34" charset="-120"/>
              </a:rPr>
              <a:t>本案例之驗收規定是否合理？ </a:t>
            </a:r>
          </a:p>
          <a:p>
            <a:pPr marL="450850" indent="-450850" fontAlgn="auto">
              <a:buClr>
                <a:srgbClr val="F0A22E"/>
              </a:buClr>
            </a:pPr>
            <a:r>
              <a:rPr kumimoji="0" lang="zh-TW" altLang="en-US" sz="3600" b="1" smtClean="0">
                <a:solidFill>
                  <a:prstClr val="black">
                    <a:lumMod val="75000"/>
                    <a:lumOff val="25000"/>
                  </a:prstClr>
                </a:solidFill>
                <a:latin typeface="微軟正黑體" panose="020B0604030504040204" pitchFamily="34" charset="-120"/>
              </a:rPr>
              <a:t>再驗或複驗不合格，得否採行減價收受？ </a:t>
            </a:r>
            <a:endParaRPr kumimoji="0" lang="zh-TW" altLang="en-US" sz="3600" b="1">
              <a:solidFill>
                <a:prstClr val="black">
                  <a:lumMod val="75000"/>
                  <a:lumOff val="25000"/>
                </a:prstClr>
              </a:solidFill>
              <a:latin typeface="微軟正黑體" panose="020B0604030504040204" pitchFamily="34" charset="-120"/>
            </a:endParaRPr>
          </a:p>
        </p:txBody>
      </p:sp>
    </p:spTree>
    <p:extLst>
      <p:ext uri="{BB962C8B-B14F-4D97-AF65-F5344CB8AC3E}">
        <p14:creationId xmlns:p14="http://schemas.microsoft.com/office/powerpoint/2010/main" val="2055926243"/>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270</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357936" y="116632"/>
            <a:ext cx="3462536"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2.9 </a:t>
            </a:r>
            <a:r>
              <a:rPr lang="zh-TW" altLang="en-US" sz="2800" b="1" smtClean="0">
                <a:solidFill>
                  <a:srgbClr val="100278"/>
                </a:solidFill>
                <a:latin typeface="微軟正黑體" panose="020B0604030504040204" pitchFamily="34" charset="-120"/>
              </a:rPr>
              <a:t>減價收受爭議</a:t>
            </a:r>
            <a:endParaRPr lang="zh-TW" altLang="en-US" sz="2800" b="1" dirty="0">
              <a:solidFill>
                <a:srgbClr val="C00000"/>
              </a:solidFill>
              <a:latin typeface="微軟正黑體" panose="020B0604030504040204" pitchFamily="34" charset="-120"/>
            </a:endParaRPr>
          </a:p>
        </p:txBody>
      </p:sp>
      <p:sp>
        <p:nvSpPr>
          <p:cNvPr id="6" name="Rectangle 2"/>
          <p:cNvSpPr txBox="1">
            <a:spLocks noChangeArrowheads="1"/>
          </p:cNvSpPr>
          <p:nvPr/>
        </p:nvSpPr>
        <p:spPr>
          <a:xfrm>
            <a:off x="611560" y="980728"/>
            <a:ext cx="7272808" cy="52690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kumimoji="0" lang="zh-TW" altLang="en-US" b="1">
                <a:solidFill>
                  <a:srgbClr val="003366"/>
                </a:solidFill>
                <a:latin typeface="微軟正黑體" panose="020B0604030504040204" pitchFamily="34" charset="-120"/>
              </a:rPr>
              <a:t>再驗或複驗不合格，得否採行減價收受？</a:t>
            </a:r>
          </a:p>
        </p:txBody>
      </p:sp>
      <p:sp>
        <p:nvSpPr>
          <p:cNvPr id="8" name="Rectangle 3"/>
          <p:cNvSpPr txBox="1">
            <a:spLocks noChangeArrowheads="1"/>
          </p:cNvSpPr>
          <p:nvPr/>
        </p:nvSpPr>
        <p:spPr>
          <a:xfrm>
            <a:off x="419000" y="1643724"/>
            <a:ext cx="8522024" cy="4665595"/>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lnSpc>
                <a:spcPct val="120000"/>
              </a:lnSpc>
              <a:spcBef>
                <a:spcPts val="0"/>
              </a:spcBef>
              <a:buClr>
                <a:srgbClr val="C00000"/>
              </a:buClr>
              <a:buSzPct val="75000"/>
              <a:buFont typeface="Wingdings" panose="05000000000000000000" pitchFamily="2" charset="2"/>
              <a:buChar char="n"/>
            </a:pPr>
            <a:r>
              <a:rPr kumimoji="0" lang="zh-TW" altLang="en-US" sz="3000" b="1" smtClean="0">
                <a:solidFill>
                  <a:prstClr val="black">
                    <a:lumMod val="75000"/>
                    <a:lumOff val="25000"/>
                  </a:prstClr>
                </a:solidFill>
                <a:latin typeface="微軟正黑體" panose="020B0604030504040204" pitchFamily="34" charset="-120"/>
              </a:rPr>
              <a:t>採購法第</a:t>
            </a:r>
            <a:r>
              <a:rPr kumimoji="0" lang="en-US" altLang="zh-TW" sz="3000" b="1" smtClean="0">
                <a:solidFill>
                  <a:prstClr val="black">
                    <a:lumMod val="75000"/>
                    <a:lumOff val="25000"/>
                  </a:prstClr>
                </a:solidFill>
                <a:latin typeface="微軟正黑體" panose="020B0604030504040204" pitchFamily="34" charset="-120"/>
              </a:rPr>
              <a:t>72</a:t>
            </a:r>
            <a:r>
              <a:rPr kumimoji="0" lang="zh-TW" altLang="en-US" sz="3000" b="1" smtClean="0">
                <a:solidFill>
                  <a:prstClr val="black">
                    <a:lumMod val="75000"/>
                    <a:lumOff val="25000"/>
                  </a:prstClr>
                </a:solidFill>
                <a:latin typeface="微軟正黑體" panose="020B0604030504040204" pitchFamily="34" charset="-120"/>
              </a:rPr>
              <a:t>條第</a:t>
            </a:r>
            <a:r>
              <a:rPr kumimoji="0" lang="en-US" altLang="zh-TW" sz="3000" b="1" smtClean="0">
                <a:solidFill>
                  <a:prstClr val="black">
                    <a:lumMod val="75000"/>
                    <a:lumOff val="25000"/>
                  </a:prstClr>
                </a:solidFill>
                <a:latin typeface="微軟正黑體" panose="020B0604030504040204" pitchFamily="34" charset="-120"/>
              </a:rPr>
              <a:t>2</a:t>
            </a:r>
            <a:r>
              <a:rPr kumimoji="0" lang="zh-TW" altLang="en-US" sz="3000" b="1" smtClean="0">
                <a:solidFill>
                  <a:prstClr val="black">
                    <a:lumMod val="75000"/>
                    <a:lumOff val="25000"/>
                  </a:prstClr>
                </a:solidFill>
                <a:latin typeface="微軟正黑體" panose="020B0604030504040204" pitchFamily="34" charset="-120"/>
              </a:rPr>
              <a:t>項規定，機關對於「</a:t>
            </a:r>
            <a:r>
              <a:rPr kumimoji="0" lang="zh-TW" altLang="en-US" sz="3000" b="1" u="dbl" smtClean="0">
                <a:solidFill>
                  <a:srgbClr val="006600"/>
                </a:solidFill>
                <a:uFill>
                  <a:solidFill>
                    <a:srgbClr val="FF0000"/>
                  </a:solidFill>
                </a:uFill>
                <a:latin typeface="微軟正黑體" panose="020B0604030504040204" pitchFamily="34" charset="-120"/>
              </a:rPr>
              <a:t>不妨礙安全及使用需求，亦無減少通常效用或契約預定效用，經機關檢討不必拆換或拆換確有困難者，得於必要時減價收受</a:t>
            </a:r>
            <a:r>
              <a:rPr kumimoji="0" lang="zh-TW" altLang="en-US" sz="3000" b="1" smtClean="0">
                <a:solidFill>
                  <a:prstClr val="black">
                    <a:lumMod val="75000"/>
                    <a:lumOff val="25000"/>
                  </a:prstClr>
                </a:solidFill>
                <a:latin typeface="微軟正黑體" panose="020B0604030504040204" pitchFamily="34" charset="-120"/>
              </a:rPr>
              <a:t>」。</a:t>
            </a:r>
          </a:p>
          <a:p>
            <a:pPr fontAlgn="auto">
              <a:lnSpc>
                <a:spcPct val="120000"/>
              </a:lnSpc>
              <a:spcBef>
                <a:spcPts val="0"/>
              </a:spcBef>
              <a:buClr>
                <a:srgbClr val="C00000"/>
              </a:buClr>
              <a:buSzPct val="75000"/>
              <a:buFont typeface="Wingdings" panose="05000000000000000000" pitchFamily="2" charset="2"/>
              <a:buChar char="n"/>
            </a:pPr>
            <a:r>
              <a:rPr kumimoji="0" lang="zh-TW" altLang="en-US" sz="3000" b="1" smtClean="0">
                <a:solidFill>
                  <a:prstClr val="black">
                    <a:lumMod val="75000"/>
                    <a:lumOff val="25000"/>
                  </a:prstClr>
                </a:solidFill>
                <a:latin typeface="微軟正黑體" panose="020B0604030504040204" pitchFamily="34" charset="-120"/>
              </a:rPr>
              <a:t>所稱「通常效用或契約預定效用」者，可依民法第</a:t>
            </a:r>
            <a:r>
              <a:rPr kumimoji="0" lang="en-US" altLang="zh-TW" sz="3000" b="1" smtClean="0">
                <a:solidFill>
                  <a:prstClr val="black">
                    <a:lumMod val="75000"/>
                    <a:lumOff val="25000"/>
                  </a:prstClr>
                </a:solidFill>
                <a:latin typeface="微軟正黑體" panose="020B0604030504040204" pitchFamily="34" charset="-120"/>
              </a:rPr>
              <a:t>354</a:t>
            </a:r>
            <a:r>
              <a:rPr kumimoji="0" lang="zh-TW" altLang="en-US" sz="3000" b="1" smtClean="0">
                <a:solidFill>
                  <a:prstClr val="black">
                    <a:lumMod val="75000"/>
                    <a:lumOff val="25000"/>
                  </a:prstClr>
                </a:solidFill>
                <a:latin typeface="微軟正黑體" panose="020B0604030504040204" pitchFamily="34" charset="-120"/>
              </a:rPr>
              <a:t>條之「效用瑕疵擔保」解釋之，亦即出賣人（廠商）對買受人（機關）應保證採購標的具備一般交易觀念上應有之效用（例如，茶杯用以裝水、電視收視清晰等），以及雖非一般交易觀念上必備之功用，但當事人以契約約定其效用者（例如，茶杯飾以機關特有圖案，以顯專屬性或紀念性等）。</a:t>
            </a:r>
            <a:endParaRPr kumimoji="0" lang="zh-TW" altLang="en-US" sz="3000" b="1">
              <a:solidFill>
                <a:prstClr val="black">
                  <a:lumMod val="75000"/>
                  <a:lumOff val="25000"/>
                </a:prstClr>
              </a:solidFill>
              <a:latin typeface="微軟正黑體" panose="020B0604030504040204" pitchFamily="34" charset="-120"/>
            </a:endParaRPr>
          </a:p>
        </p:txBody>
      </p:sp>
      <p:sp>
        <p:nvSpPr>
          <p:cNvPr id="9" name="Text Box 4"/>
          <p:cNvSpPr txBox="1">
            <a:spLocks noChangeArrowheads="1"/>
          </p:cNvSpPr>
          <p:nvPr/>
        </p:nvSpPr>
        <p:spPr bwMode="auto">
          <a:xfrm>
            <a:off x="1115616" y="6309320"/>
            <a:ext cx="68407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TW" altLang="en-US" sz="1600" b="1">
                <a:solidFill>
                  <a:srgbClr val="000066"/>
                </a:solidFill>
                <a:latin typeface="標楷體" pitchFamily="65" charset="-120"/>
                <a:ea typeface="標楷體" pitchFamily="65" charset="-120"/>
              </a:rPr>
              <a:t>資料來源：摘錄自農委會</a:t>
            </a:r>
            <a:r>
              <a:rPr lang="en-US" altLang="zh-TW" sz="1600" b="1">
                <a:solidFill>
                  <a:srgbClr val="000066"/>
                </a:solidFill>
                <a:latin typeface="標楷體" pitchFamily="65" charset="-120"/>
                <a:ea typeface="標楷體" pitchFamily="65" charset="-120"/>
              </a:rPr>
              <a:t>http://www.coa.gov.tw/view.php?catid=12384</a:t>
            </a:r>
          </a:p>
        </p:txBody>
      </p:sp>
    </p:spTree>
    <p:extLst>
      <p:ext uri="{BB962C8B-B14F-4D97-AF65-F5344CB8AC3E}">
        <p14:creationId xmlns:p14="http://schemas.microsoft.com/office/powerpoint/2010/main" val="3818969714"/>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271</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357936" y="116632"/>
            <a:ext cx="3462536"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2.9 </a:t>
            </a:r>
            <a:r>
              <a:rPr lang="zh-TW" altLang="en-US" sz="2800" b="1" smtClean="0">
                <a:solidFill>
                  <a:srgbClr val="100278"/>
                </a:solidFill>
                <a:latin typeface="微軟正黑體" panose="020B0604030504040204" pitchFamily="34" charset="-120"/>
              </a:rPr>
              <a:t>減價收受爭議</a:t>
            </a:r>
            <a:endParaRPr lang="zh-TW" altLang="en-US" sz="2800" b="1" dirty="0">
              <a:solidFill>
                <a:srgbClr val="C00000"/>
              </a:solidFill>
              <a:latin typeface="微軟正黑體" panose="020B0604030504040204" pitchFamily="34" charset="-120"/>
            </a:endParaRPr>
          </a:p>
        </p:txBody>
      </p:sp>
      <p:sp>
        <p:nvSpPr>
          <p:cNvPr id="8" name="Rectangle 3"/>
          <p:cNvSpPr txBox="1">
            <a:spLocks noChangeArrowheads="1"/>
          </p:cNvSpPr>
          <p:nvPr/>
        </p:nvSpPr>
        <p:spPr>
          <a:xfrm>
            <a:off x="298448" y="1240219"/>
            <a:ext cx="8522024" cy="370095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fontAlgn="auto">
              <a:lnSpc>
                <a:spcPct val="120000"/>
              </a:lnSpc>
              <a:spcBef>
                <a:spcPts val="0"/>
              </a:spcBef>
              <a:buClr>
                <a:srgbClr val="C00000"/>
              </a:buClr>
              <a:buSzPct val="75000"/>
              <a:buFont typeface="Wingdings" panose="05000000000000000000" pitchFamily="2" charset="2"/>
              <a:buChar char="n"/>
            </a:pPr>
            <a:r>
              <a:rPr kumimoji="0" lang="zh-TW" altLang="en-US" sz="3000" b="1">
                <a:solidFill>
                  <a:prstClr val="black">
                    <a:lumMod val="75000"/>
                    <a:lumOff val="25000"/>
                  </a:prstClr>
                </a:solidFill>
                <a:latin typeface="微軟正黑體" panose="020B0604030504040204" pitchFamily="34" charset="-120"/>
              </a:rPr>
              <a:t>所稱「必要時」，</a:t>
            </a:r>
            <a:r>
              <a:rPr kumimoji="0" lang="zh-TW" altLang="en-US" sz="3000" b="1" u="dbl">
                <a:solidFill>
                  <a:srgbClr val="006600"/>
                </a:solidFill>
                <a:uFill>
                  <a:solidFill>
                    <a:srgbClr val="FF0000"/>
                  </a:solidFill>
                </a:uFill>
                <a:latin typeface="微軟正黑體" panose="020B0604030504040204" pitchFamily="34" charset="-120"/>
              </a:rPr>
              <a:t>似可援用民法第</a:t>
            </a:r>
            <a:r>
              <a:rPr kumimoji="0" lang="en-US" altLang="zh-TW" sz="3000" b="1" u="dbl">
                <a:solidFill>
                  <a:srgbClr val="006600"/>
                </a:solidFill>
                <a:uFill>
                  <a:solidFill>
                    <a:srgbClr val="FF0000"/>
                  </a:solidFill>
                </a:uFill>
                <a:latin typeface="微軟正黑體" panose="020B0604030504040204" pitchFamily="34" charset="-120"/>
              </a:rPr>
              <a:t>226</a:t>
            </a:r>
            <a:r>
              <a:rPr kumimoji="0" lang="zh-TW" altLang="en-US" sz="3000" b="1" u="dbl">
                <a:solidFill>
                  <a:srgbClr val="006600"/>
                </a:solidFill>
                <a:uFill>
                  <a:solidFill>
                    <a:srgbClr val="FF0000"/>
                  </a:solidFill>
                </a:uFill>
                <a:latin typeface="微軟正黑體" panose="020B0604030504040204" pitchFamily="34" charset="-120"/>
              </a:rPr>
              <a:t>條</a:t>
            </a:r>
            <a:r>
              <a:rPr kumimoji="0" lang="zh-TW" altLang="en-US" sz="3000" b="1">
                <a:solidFill>
                  <a:prstClr val="black">
                    <a:lumMod val="75000"/>
                    <a:lumOff val="25000"/>
                  </a:prstClr>
                </a:solidFill>
                <a:latin typeface="微軟正黑體" panose="020B0604030504040204" pitchFamily="34" charset="-120"/>
              </a:rPr>
              <a:t>：「給付一部不能者，若其他部分之履行，於債權人無利益時，債權人得拒絕該部之給付，請求全部不履行之損害賠償」之規定反推之。亦即，</a:t>
            </a:r>
            <a:r>
              <a:rPr kumimoji="0" lang="zh-TW" altLang="en-US" sz="3000" b="1" u="dbl">
                <a:solidFill>
                  <a:srgbClr val="006600"/>
                </a:solidFill>
                <a:uFill>
                  <a:solidFill>
                    <a:srgbClr val="FF0000"/>
                  </a:solidFill>
                </a:uFill>
                <a:latin typeface="微軟正黑體" panose="020B0604030504040204" pitchFamily="34" charset="-120"/>
              </a:rPr>
              <a:t>不合格之部分，不影響標的全部或其他部分之使用者，機關應得以減價收受之</a:t>
            </a:r>
            <a:r>
              <a:rPr kumimoji="0" lang="zh-TW" altLang="en-US" sz="3000" b="1">
                <a:solidFill>
                  <a:prstClr val="black">
                    <a:lumMod val="75000"/>
                    <a:lumOff val="25000"/>
                  </a:prstClr>
                </a:solidFill>
                <a:latin typeface="微軟正黑體" panose="020B0604030504040204" pitchFamily="34" charset="-120"/>
              </a:rPr>
              <a:t>。</a:t>
            </a:r>
          </a:p>
        </p:txBody>
      </p:sp>
      <p:sp>
        <p:nvSpPr>
          <p:cNvPr id="9" name="Text Box 4"/>
          <p:cNvSpPr txBox="1">
            <a:spLocks noChangeArrowheads="1"/>
          </p:cNvSpPr>
          <p:nvPr/>
        </p:nvSpPr>
        <p:spPr bwMode="auto">
          <a:xfrm>
            <a:off x="1115616" y="6309320"/>
            <a:ext cx="68407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TW" altLang="en-US" sz="1600" b="1">
                <a:solidFill>
                  <a:srgbClr val="000066"/>
                </a:solidFill>
                <a:latin typeface="標楷體" pitchFamily="65" charset="-120"/>
                <a:ea typeface="標楷體" pitchFamily="65" charset="-120"/>
              </a:rPr>
              <a:t>資料來源：摘錄自農委會</a:t>
            </a:r>
            <a:r>
              <a:rPr lang="en-US" altLang="zh-TW" sz="1600" b="1">
                <a:solidFill>
                  <a:srgbClr val="000066"/>
                </a:solidFill>
                <a:latin typeface="標楷體" pitchFamily="65" charset="-120"/>
                <a:ea typeface="標楷體" pitchFamily="65" charset="-120"/>
              </a:rPr>
              <a:t>http://www.coa.gov.tw/view.php?catid=12384</a:t>
            </a:r>
          </a:p>
        </p:txBody>
      </p:sp>
    </p:spTree>
    <p:extLst>
      <p:ext uri="{BB962C8B-B14F-4D97-AF65-F5344CB8AC3E}">
        <p14:creationId xmlns:p14="http://schemas.microsoft.com/office/powerpoint/2010/main" val="3477344672"/>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272</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539552" y="58825"/>
            <a:ext cx="367240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2.10 </a:t>
            </a:r>
            <a:r>
              <a:rPr lang="zh-TW" altLang="en-US" sz="2800" b="1" smtClean="0">
                <a:solidFill>
                  <a:srgbClr val="100278"/>
                </a:solidFill>
                <a:latin typeface="微軟正黑體" panose="020B0604030504040204" pitchFamily="34" charset="-120"/>
              </a:rPr>
              <a:t>物價補貼爭議</a:t>
            </a:r>
            <a:endParaRPr lang="zh-TW" altLang="en-US" sz="2800" b="1" dirty="0">
              <a:solidFill>
                <a:srgbClr val="C00000"/>
              </a:solidFill>
              <a:latin typeface="微軟正黑體" panose="020B0604030504040204" pitchFamily="34" charset="-120"/>
            </a:endParaRPr>
          </a:p>
        </p:txBody>
      </p:sp>
      <p:sp>
        <p:nvSpPr>
          <p:cNvPr id="6" name="Rectangle 2">
            <a:extLst/>
          </p:cNvPr>
          <p:cNvSpPr txBox="1">
            <a:spLocks noChangeArrowheads="1"/>
          </p:cNvSpPr>
          <p:nvPr/>
        </p:nvSpPr>
        <p:spPr bwMode="auto">
          <a:xfrm>
            <a:off x="395536" y="1124743"/>
            <a:ext cx="532859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a:solidFill>
                  <a:prstClr val="black"/>
                </a:solidFill>
                <a:latin typeface="微軟正黑體" panose="020B0604030504040204" pitchFamily="34" charset="-120"/>
                <a:cs typeface="Times New Roman" panose="02020603050405020304" pitchFamily="18" charset="0"/>
              </a:rPr>
              <a:t>第</a:t>
            </a:r>
            <a:r>
              <a:rPr lang="en-US" altLang="zh-TW" sz="3200">
                <a:solidFill>
                  <a:prstClr val="black"/>
                </a:solidFill>
                <a:latin typeface="微軟正黑體" panose="020B0604030504040204" pitchFamily="34" charset="-120"/>
                <a:cs typeface="Times New Roman" panose="02020603050405020304" pitchFamily="18" charset="0"/>
              </a:rPr>
              <a:t>5</a:t>
            </a:r>
            <a:r>
              <a:rPr lang="zh-TW" altLang="en-US" sz="3200">
                <a:solidFill>
                  <a:prstClr val="black"/>
                </a:solidFill>
                <a:latin typeface="微軟正黑體" panose="020B0604030504040204" pitchFamily="34" charset="-120"/>
                <a:cs typeface="Times New Roman" panose="02020603050405020304" pitchFamily="18" charset="0"/>
              </a:rPr>
              <a:t>條　契約價金之給付</a:t>
            </a:r>
            <a:r>
              <a:rPr lang="zh-TW" altLang="en-US" sz="3200" smtClean="0">
                <a:solidFill>
                  <a:prstClr val="black"/>
                </a:solidFill>
                <a:latin typeface="微軟正黑體" panose="020B0604030504040204" pitchFamily="34" charset="-120"/>
                <a:cs typeface="Times New Roman" panose="02020603050405020304" pitchFamily="18" charset="0"/>
              </a:rPr>
              <a:t>條件</a:t>
            </a:r>
            <a:endParaRPr lang="en-US" altLang="zh-TW" sz="2000" dirty="0">
              <a:solidFill>
                <a:srgbClr val="0000FF"/>
              </a:solidFill>
              <a:latin typeface="微軟正黑體" panose="020B0604030504040204" pitchFamily="34" charset="-120"/>
              <a:cs typeface="Times New Roman" panose="02020603050405020304" pitchFamily="18" charset="0"/>
            </a:endParaRPr>
          </a:p>
        </p:txBody>
      </p:sp>
      <p:sp>
        <p:nvSpPr>
          <p:cNvPr id="7" name="Rectangle 11"/>
          <p:cNvSpPr>
            <a:spLocks noChangeArrowheads="1"/>
          </p:cNvSpPr>
          <p:nvPr/>
        </p:nvSpPr>
        <p:spPr bwMode="auto">
          <a:xfrm>
            <a:off x="179512" y="1772816"/>
            <a:ext cx="8621712" cy="4824536"/>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en-US" altLang="zh-TW" sz="2600" b="1">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一</a:t>
            </a:r>
            <a:r>
              <a:rPr kumimoji="0" lang="en-US" altLang="zh-TW" sz="2600" b="1">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除契約另有約定外，依下列條件辦理付款：</a:t>
            </a:r>
          </a:p>
          <a:p>
            <a:pPr marL="265113" lvl="1" indent="-265113" algn="just" eaLnBrk="1" hangingPunct="1">
              <a:spcBef>
                <a:spcPts val="0"/>
              </a:spcBef>
              <a:buClr>
                <a:srgbClr val="006600"/>
              </a:buClr>
              <a:buSzPct val="75000"/>
              <a:defRPr/>
            </a:pPr>
            <a:r>
              <a:rPr kumimoji="0" lang="en-US" altLang="zh-TW" sz="2600" b="1">
                <a:solidFill>
                  <a:srgbClr val="000066"/>
                </a:solidFill>
                <a:latin typeface="微軟正黑體" panose="020B0604030504040204" pitchFamily="34" charset="-120"/>
                <a:ea typeface="微軟正黑體" panose="020B0604030504040204" pitchFamily="34" charset="-120"/>
              </a:rPr>
              <a:t>6.</a:t>
            </a:r>
            <a:r>
              <a:rPr kumimoji="0" lang="zh-TW" altLang="en-US" sz="2600" b="1">
                <a:solidFill>
                  <a:srgbClr val="000066"/>
                </a:solidFill>
                <a:latin typeface="微軟正黑體" panose="020B0604030504040204" pitchFamily="34" charset="-120"/>
                <a:ea typeface="微軟正黑體" panose="020B0604030504040204" pitchFamily="34" charset="-120"/>
              </a:rPr>
              <a:t>物價指數調整：</a:t>
            </a:r>
          </a:p>
          <a:p>
            <a:pPr marL="355600" lvl="1" indent="-355600" algn="just" eaLnBrk="1" hangingPunct="1">
              <a:spcBef>
                <a:spcPts val="0"/>
              </a:spcBef>
              <a:buClr>
                <a:srgbClr val="006600"/>
              </a:buClr>
              <a:buSzPct val="75000"/>
              <a:tabLst>
                <a:tab pos="355600" algn="l"/>
              </a:tabLst>
              <a:defRPr/>
            </a:pPr>
            <a:r>
              <a:rPr kumimoji="0" lang="en-US" altLang="zh-TW" sz="2600" b="1">
                <a:solidFill>
                  <a:srgbClr val="000066"/>
                </a:solidFill>
                <a:latin typeface="微軟正黑體" panose="020B0604030504040204" pitchFamily="34" charset="-120"/>
                <a:ea typeface="微軟正黑體" panose="020B0604030504040204" pitchFamily="34" charset="-120"/>
              </a:rPr>
              <a:t>(1)</a:t>
            </a:r>
            <a:r>
              <a:rPr kumimoji="0" lang="zh-TW" altLang="en-US" sz="2600" b="1" u="sng">
                <a:solidFill>
                  <a:srgbClr val="006600"/>
                </a:solidFill>
                <a:latin typeface="微軟正黑體" panose="020B0604030504040204" pitchFamily="34" charset="-120"/>
                <a:ea typeface="微軟正黑體" panose="020B0604030504040204" pitchFamily="34" charset="-120"/>
              </a:rPr>
              <a:t>物價調整方式</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smtClean="0">
                <a:solidFill>
                  <a:srgbClr val="000066"/>
                </a:solidFill>
                <a:latin typeface="微軟正黑體" panose="020B0604030504040204" pitchFamily="34" charset="-120"/>
                <a:ea typeface="微軟正黑體" panose="020B0604030504040204" pitchFamily="34" charset="-120"/>
              </a:rPr>
              <a:t>依</a:t>
            </a:r>
            <a:r>
              <a:rPr kumimoji="0" lang="zh-TW" altLang="en-US" sz="2600" b="1" smtClean="0">
                <a:solidFill>
                  <a:srgbClr val="000066"/>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600" b="1" smtClean="0">
                <a:solidFill>
                  <a:srgbClr val="000066"/>
                </a:solidFill>
                <a:latin typeface="微軟正黑體" panose="020B0604030504040204" pitchFamily="34" charset="-120"/>
                <a:ea typeface="微軟正黑體" panose="020B0604030504040204" pitchFamily="34" charset="-120"/>
              </a:rPr>
              <a:t>行政院</a:t>
            </a:r>
            <a:r>
              <a:rPr kumimoji="0" lang="zh-TW" altLang="en-US" sz="2600" b="1">
                <a:solidFill>
                  <a:srgbClr val="000066"/>
                </a:solidFill>
                <a:latin typeface="微軟正黑體" panose="020B0604030504040204" pitchFamily="34" charset="-120"/>
                <a:ea typeface="微軟正黑體" panose="020B0604030504040204" pitchFamily="34" charset="-120"/>
              </a:rPr>
              <a:t>主計總處</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smtClean="0">
                <a:solidFill>
                  <a:srgbClr val="000066"/>
                </a:solidFill>
                <a:latin typeface="微軟正黑體" panose="020B0604030504040204" pitchFamily="34" charset="-120"/>
                <a:sym typeface="Wingdings" panose="05000000000000000000" pitchFamily="2" charset="2"/>
              </a:rPr>
              <a:t></a:t>
            </a:r>
            <a:r>
              <a:rPr kumimoji="0" lang="zh-TW" altLang="en-US" sz="2600" b="1" smtClean="0">
                <a:solidFill>
                  <a:srgbClr val="000066"/>
                </a:solidFill>
                <a:latin typeface="微軟正黑體" panose="020B0604030504040204" pitchFamily="34" charset="-120"/>
                <a:ea typeface="微軟正黑體" panose="020B0604030504040204" pitchFamily="34" charset="-120"/>
              </a:rPr>
              <a:t>臺北市</a:t>
            </a:r>
            <a:r>
              <a:rPr kumimoji="0" lang="zh-TW" altLang="en-US" sz="2600" b="1">
                <a:solidFill>
                  <a:srgbClr val="000066"/>
                </a:solidFill>
                <a:latin typeface="微軟正黑體" panose="020B0604030504040204" pitchFamily="34" charset="-120"/>
                <a:ea typeface="微軟正黑體" panose="020B0604030504040204" pitchFamily="34" charset="-120"/>
              </a:rPr>
              <a:t>政府</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sym typeface="Wingdings" panose="05000000000000000000" pitchFamily="2" charset="2"/>
              </a:rPr>
              <a:t> </a:t>
            </a:r>
            <a:r>
              <a:rPr kumimoji="0" lang="zh-TW" altLang="en-US" sz="2600" b="1" smtClean="0">
                <a:solidFill>
                  <a:srgbClr val="000066"/>
                </a:solidFill>
                <a:latin typeface="微軟正黑體" panose="020B0604030504040204" pitchFamily="34" charset="-120"/>
                <a:ea typeface="微軟正黑體" panose="020B0604030504040204" pitchFamily="34" charset="-120"/>
              </a:rPr>
              <a:t>高雄市</a:t>
            </a:r>
            <a:r>
              <a:rPr kumimoji="0" lang="zh-TW" altLang="en-US" sz="2600" b="1">
                <a:solidFill>
                  <a:srgbClr val="000066"/>
                </a:solidFill>
                <a:latin typeface="微軟正黑體" panose="020B0604030504040204" pitchFamily="34" charset="-120"/>
                <a:ea typeface="微軟正黑體" panose="020B0604030504040204" pitchFamily="34" charset="-120"/>
              </a:rPr>
              <a:t>政府</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smtClean="0">
                <a:solidFill>
                  <a:srgbClr val="000066"/>
                </a:solidFill>
                <a:latin typeface="微軟正黑體" panose="020B0604030504040204" pitchFamily="34" charset="-120"/>
                <a:sym typeface="Wingdings" panose="05000000000000000000" pitchFamily="2" charset="2"/>
              </a:rPr>
              <a:t></a:t>
            </a:r>
            <a:r>
              <a:rPr kumimoji="0" lang="zh-TW" altLang="en-US" sz="2600" b="1" smtClean="0">
                <a:solidFill>
                  <a:srgbClr val="000066"/>
                </a:solidFill>
                <a:latin typeface="微軟正黑體" panose="020B0604030504040204" pitchFamily="34" charset="-120"/>
                <a:ea typeface="微軟正黑體" panose="020B0604030504040204" pitchFamily="34" charset="-120"/>
              </a:rPr>
              <a:t>其他</a:t>
            </a:r>
            <a:r>
              <a:rPr kumimoji="0" lang="zh-TW" altLang="en-US" sz="2600" b="1" u="sng" smtClean="0">
                <a:solidFill>
                  <a:srgbClr val="000066"/>
                </a:solidFill>
                <a:latin typeface="微軟正黑體" panose="020B0604030504040204" pitchFamily="34" charset="-120"/>
                <a:ea typeface="微軟正黑體" panose="020B0604030504040204" pitchFamily="34" charset="-120"/>
              </a:rPr>
              <a:t>    </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由機關擇一載明；</a:t>
            </a:r>
            <a:r>
              <a:rPr kumimoji="0" lang="zh-TW" altLang="en-US" sz="2600" b="1" u="sng">
                <a:solidFill>
                  <a:srgbClr val="006600"/>
                </a:solidFill>
                <a:latin typeface="微軟正黑體" panose="020B0604030504040204" pitchFamily="34" charset="-120"/>
                <a:ea typeface="微軟正黑體" panose="020B0604030504040204" pitchFamily="34" charset="-120"/>
              </a:rPr>
              <a:t>未載明者為行政院主計總處</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006600"/>
                </a:solidFill>
                <a:latin typeface="微軟正黑體" panose="020B0604030504040204" pitchFamily="34" charset="-120"/>
                <a:ea typeface="微軟正黑體" panose="020B0604030504040204" pitchFamily="34" charset="-120"/>
              </a:rPr>
              <a:t>發布之營造工程物價指數</a:t>
            </a:r>
            <a:r>
              <a:rPr kumimoji="0" lang="zh-TW" altLang="en-US" sz="2600" b="1">
                <a:solidFill>
                  <a:srgbClr val="000066"/>
                </a:solidFill>
                <a:latin typeface="微軟正黑體" panose="020B0604030504040204" pitchFamily="34" charset="-120"/>
                <a:ea typeface="微軟正黑體" panose="020B0604030504040204" pitchFamily="34" charset="-120"/>
              </a:rPr>
              <a:t>之個別項目、中分類項目及總指數</a:t>
            </a:r>
            <a:r>
              <a:rPr kumimoji="0" lang="zh-TW" altLang="en-US" sz="2600" b="1" u="sng">
                <a:solidFill>
                  <a:srgbClr val="660033"/>
                </a:solidFill>
                <a:latin typeface="微軟正黑體" panose="020B0604030504040204" pitchFamily="34" charset="-120"/>
                <a:ea typeface="微軟正黑體" panose="020B0604030504040204" pitchFamily="34" charset="-120"/>
              </a:rPr>
              <a:t>漲跌幅</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660033"/>
                </a:solidFill>
                <a:latin typeface="微軟正黑體" panose="020B0604030504040204" pitchFamily="34" charset="-120"/>
                <a:ea typeface="微軟正黑體" panose="020B0604030504040204" pitchFamily="34" charset="-120"/>
              </a:rPr>
              <a:t>依下列順序調整</a:t>
            </a:r>
            <a:r>
              <a:rPr kumimoji="0" lang="zh-TW" altLang="en-US" sz="2600" b="1">
                <a:solidFill>
                  <a:srgbClr val="000066"/>
                </a:solidFill>
                <a:latin typeface="微軟正黑體" panose="020B0604030504040204" pitchFamily="34" charset="-120"/>
                <a:ea typeface="微軟正黑體" panose="020B0604030504040204" pitchFamily="34" charset="-120"/>
              </a:rPr>
              <a:t>：</a:t>
            </a:r>
          </a:p>
          <a:p>
            <a:pPr marL="265113" lvl="1" indent="-265113" algn="just" eaLnBrk="1" hangingPunct="1">
              <a:spcBef>
                <a:spcPts val="0"/>
              </a:spcBef>
              <a:buClr>
                <a:srgbClr val="006600"/>
              </a:buClr>
              <a:buSzPct val="75000"/>
              <a:defRPr/>
            </a:pPr>
            <a:r>
              <a:rPr kumimoji="0" lang="en-US" altLang="zh-TW" sz="2600" b="1" smtClean="0">
                <a:solidFill>
                  <a:srgbClr val="000066"/>
                </a:solidFill>
                <a:latin typeface="微軟正黑體" panose="020B0604030504040204" pitchFamily="34" charset="-120"/>
                <a:ea typeface="微軟正黑體" panose="020B0604030504040204" pitchFamily="34" charset="-120"/>
              </a:rPr>
              <a:t>a.</a:t>
            </a:r>
            <a:r>
              <a:rPr kumimoji="0" lang="zh-TW" altLang="en-US" sz="2600" b="1" u="sng" smtClean="0">
                <a:solidFill>
                  <a:srgbClr val="000066"/>
                </a:solidFill>
                <a:latin typeface="微軟正黑體" panose="020B0604030504040204" pitchFamily="34" charset="-120"/>
                <a:ea typeface="微軟正黑體" panose="020B0604030504040204" pitchFamily="34" charset="-120"/>
              </a:rPr>
              <a:t>工程</a:t>
            </a:r>
            <a:r>
              <a:rPr kumimoji="0" lang="zh-TW" altLang="en-US" sz="2600" b="1" u="sng">
                <a:solidFill>
                  <a:srgbClr val="000066"/>
                </a:solidFill>
                <a:latin typeface="微軟正黑體" panose="020B0604030504040204" pitchFamily="34" charset="-120"/>
                <a:ea typeface="微軟正黑體" panose="020B0604030504040204" pitchFamily="34" charset="-120"/>
              </a:rPr>
              <a:t>進行期間，如遇物價波動時</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u="sng" smtClean="0">
                <a:solidFill>
                  <a:srgbClr val="006600"/>
                </a:solidFill>
                <a:latin typeface="微軟正黑體" panose="020B0604030504040204" pitchFamily="34" charset="-120"/>
                <a:ea typeface="微軟正黑體" panose="020B0604030504040204" pitchFamily="34" charset="-120"/>
              </a:rPr>
              <a:t>依     個別</a:t>
            </a:r>
            <a:r>
              <a:rPr kumimoji="0" lang="zh-TW" altLang="en-US" sz="2600" b="1" u="sng">
                <a:solidFill>
                  <a:srgbClr val="006600"/>
                </a:solidFill>
                <a:latin typeface="微軟正黑體" panose="020B0604030504040204" pitchFamily="34" charset="-120"/>
                <a:ea typeface="微軟正黑體" panose="020B0604030504040204" pitchFamily="34" charset="-120"/>
              </a:rPr>
              <a:t>項目</a:t>
            </a:r>
            <a:r>
              <a:rPr kumimoji="0" lang="zh-TW" altLang="en-US" sz="2600" b="1">
                <a:solidFill>
                  <a:srgbClr val="000066"/>
                </a:solidFill>
                <a:latin typeface="微軟正黑體" panose="020B0604030504040204" pitchFamily="34" charset="-120"/>
                <a:ea typeface="微軟正黑體" panose="020B0604030504040204" pitchFamily="34" charset="-120"/>
              </a:rPr>
              <a:t>（例如預拌混凝土、鋼筋、鋼板、型鋼、瀝青混凝土等</a:t>
            </a:r>
            <a:r>
              <a:rPr kumimoji="0" lang="zh-TW" altLang="en-US" sz="2600" b="1" smtClean="0">
                <a:solidFill>
                  <a:srgbClr val="000066"/>
                </a:solidFill>
                <a:latin typeface="微軟正黑體" panose="020B0604030504040204" pitchFamily="34" charset="-120"/>
                <a:ea typeface="微軟正黑體" panose="020B0604030504040204" pitchFamily="34" charset="-120"/>
              </a:rPr>
              <a:t>，於</a:t>
            </a:r>
            <a:r>
              <a:rPr kumimoji="0" lang="zh-TW" altLang="en-US" sz="2600" b="1">
                <a:solidFill>
                  <a:srgbClr val="000066"/>
                </a:solidFill>
                <a:latin typeface="微軟正黑體" panose="020B0604030504040204" pitchFamily="34" charset="-120"/>
                <a:ea typeface="微軟正黑體" panose="020B0604030504040204" pitchFamily="34" charset="-120"/>
              </a:rPr>
              <a:t>招標時載明</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006600"/>
                </a:solidFill>
                <a:latin typeface="微軟正黑體" panose="020B0604030504040204" pitchFamily="34" charset="-120"/>
                <a:ea typeface="微軟正黑體" panose="020B0604030504040204" pitchFamily="34" charset="-120"/>
              </a:rPr>
              <a:t>未載明者，為預拌混凝土、鋼筋、鋼板、型鋼及瀝青混凝土</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006600"/>
                </a:solidFill>
                <a:latin typeface="微軟正黑體" panose="020B0604030504040204" pitchFamily="34" charset="-120"/>
                <a:ea typeface="微軟正黑體" panose="020B0604030504040204" pitchFamily="34" charset="-120"/>
              </a:rPr>
              <a:t>指數</a:t>
            </a:r>
            <a:r>
              <a:rPr kumimoji="0" lang="zh-TW" altLang="en-US" sz="2600" b="1">
                <a:solidFill>
                  <a:srgbClr val="000066"/>
                </a:solidFill>
                <a:latin typeface="微軟正黑體" panose="020B0604030504040204" pitchFamily="34" charset="-120"/>
                <a:ea typeface="微軟正黑體" panose="020B0604030504040204" pitchFamily="34" charset="-120"/>
              </a:rPr>
              <a:t>，就此等項目</a:t>
            </a:r>
            <a:r>
              <a:rPr kumimoji="0" lang="zh-TW" altLang="en-US" sz="2600" b="1" u="sng">
                <a:solidFill>
                  <a:srgbClr val="660033"/>
                </a:solidFill>
                <a:latin typeface="微軟正黑體" panose="020B0604030504040204" pitchFamily="34" charset="-120"/>
                <a:ea typeface="微軟正黑體" panose="020B0604030504040204" pitchFamily="34" charset="-120"/>
              </a:rPr>
              <a:t>漲跌幅</a:t>
            </a:r>
            <a:r>
              <a:rPr kumimoji="0" lang="zh-TW" altLang="en-US" sz="2600" b="1" smtClean="0">
                <a:solidFill>
                  <a:srgbClr val="000066"/>
                </a:solidFill>
                <a:latin typeface="微軟正黑體" panose="020B0604030504040204" pitchFamily="34" charset="-120"/>
                <a:ea typeface="微軟正黑體" panose="020B0604030504040204" pitchFamily="34" charset="-120"/>
              </a:rPr>
              <a:t>超過</a:t>
            </a:r>
            <a:r>
              <a:rPr kumimoji="0" lang="zh-TW" altLang="en-US" sz="2600" b="1" u="sng" smtClean="0">
                <a:solidFill>
                  <a:srgbClr val="000066"/>
                </a:solidFill>
                <a:latin typeface="微軟正黑體" panose="020B0604030504040204" pitchFamily="34" charset="-120"/>
                <a:ea typeface="微軟正黑體" panose="020B0604030504040204" pitchFamily="34" charset="-120"/>
              </a:rPr>
              <a:t>    </a:t>
            </a:r>
            <a:r>
              <a:rPr kumimoji="0" lang="en-US" altLang="zh-TW"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（招標時載明；</a:t>
            </a:r>
            <a:r>
              <a:rPr kumimoji="0" lang="zh-TW" altLang="en-US" sz="2600" b="1" u="sng">
                <a:solidFill>
                  <a:srgbClr val="006600"/>
                </a:solidFill>
                <a:latin typeface="微軟正黑體" panose="020B0604030504040204" pitchFamily="34" charset="-120"/>
                <a:ea typeface="微軟正黑體" panose="020B0604030504040204" pitchFamily="34" charset="-120"/>
              </a:rPr>
              <a:t>未載明者為</a:t>
            </a:r>
            <a:r>
              <a:rPr kumimoji="0" lang="en-US" altLang="zh-TW" sz="2600" b="1" u="sng">
                <a:solidFill>
                  <a:srgbClr val="006600"/>
                </a:solidFill>
                <a:latin typeface="微軟正黑體" panose="020B0604030504040204" pitchFamily="34" charset="-120"/>
                <a:ea typeface="微軟正黑體" panose="020B0604030504040204" pitchFamily="34" charset="-120"/>
              </a:rPr>
              <a:t>10%</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006600"/>
                </a:solidFill>
                <a:latin typeface="微軟正黑體" panose="020B0604030504040204" pitchFamily="34" charset="-120"/>
                <a:ea typeface="微軟正黑體" panose="020B0604030504040204" pitchFamily="34" charset="-120"/>
              </a:rPr>
              <a:t>之部分</a:t>
            </a:r>
            <a:r>
              <a:rPr kumimoji="0" lang="zh-TW" altLang="en-US" sz="2600" b="1">
                <a:solidFill>
                  <a:srgbClr val="000066"/>
                </a:solidFill>
                <a:latin typeface="微軟正黑體" panose="020B0604030504040204" pitchFamily="34" charset="-120"/>
                <a:ea typeface="微軟正黑體" panose="020B0604030504040204" pitchFamily="34" charset="-120"/>
              </a:rPr>
              <a:t>，</a:t>
            </a:r>
            <a:r>
              <a:rPr kumimoji="0" lang="zh-TW" altLang="en-US" sz="2600" b="1" u="sng">
                <a:solidFill>
                  <a:srgbClr val="006600"/>
                </a:solidFill>
                <a:latin typeface="微軟正黑體" panose="020B0604030504040204" pitchFamily="34" charset="-120"/>
                <a:ea typeface="微軟正黑體" panose="020B0604030504040204" pitchFamily="34" charset="-120"/>
              </a:rPr>
              <a:t>於估驗完成後調整工程款</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endParaRPr kumimoji="0" lang="zh-TW" altLang="en-US" sz="2600" b="1">
              <a:solidFill>
                <a:srgbClr val="000066"/>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5679001" y="404664"/>
            <a:ext cx="3122224" cy="646331"/>
          </a:xfrm>
          <a:prstGeom prst="rect">
            <a:avLst/>
          </a:prstGeom>
          <a:noFill/>
        </p:spPr>
        <p:txBody>
          <a:bodyPr wrap="square" rtlCol="0">
            <a:spAutoFit/>
          </a:bodyPr>
          <a:lstStyle/>
          <a:p>
            <a:r>
              <a:rPr lang="zh-TW" altLang="en-US" sz="1800" b="1"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工程採購契約範本</a:t>
            </a:r>
            <a:r>
              <a:rPr lang="en-US" altLang="zh-TW" sz="1800" b="1"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112.07.07</a:t>
            </a:r>
          </a:p>
          <a:p>
            <a:r>
              <a:rPr lang="zh-TW" altLang="en-US" sz="1800" b="1"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統</a:t>
            </a:r>
            <a:r>
              <a:rPr lang="zh-TW" altLang="en-US" sz="18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包</a:t>
            </a:r>
            <a:r>
              <a:rPr lang="zh-TW" altLang="en-US" sz="1800" b="1"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工程</a:t>
            </a:r>
            <a:r>
              <a:rPr lang="zh-TW" altLang="en-US" sz="1800" b="1">
                <a:solidFill>
                  <a:srgbClr val="0000FF"/>
                </a:solidFill>
                <a:latin typeface="微軟正黑體" panose="020B0604030504040204" pitchFamily="34" charset="-120"/>
                <a:cs typeface="Times New Roman" panose="02020603050405020304" pitchFamily="18" charset="0"/>
              </a:rPr>
              <a:t>契約範本</a:t>
            </a:r>
            <a:r>
              <a:rPr lang="en-US" altLang="zh-TW" sz="1800" b="1" smtClean="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112.07.11</a:t>
            </a:r>
            <a:endParaRPr lang="zh-TW" altLang="en-US" sz="1800" b="1">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14704080"/>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273</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323528" y="58825"/>
            <a:ext cx="367240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2.10 </a:t>
            </a:r>
            <a:r>
              <a:rPr lang="zh-TW" altLang="en-US" sz="2800" b="1" smtClean="0">
                <a:solidFill>
                  <a:srgbClr val="100278"/>
                </a:solidFill>
                <a:latin typeface="微軟正黑體" panose="020B0604030504040204" pitchFamily="34" charset="-120"/>
              </a:rPr>
              <a:t>物價補貼爭議</a:t>
            </a:r>
            <a:endParaRPr lang="zh-TW" altLang="en-US" sz="2800" b="1" dirty="0">
              <a:solidFill>
                <a:srgbClr val="C00000"/>
              </a:solidFill>
              <a:latin typeface="微軟正黑體" panose="020B0604030504040204" pitchFamily="34" charset="-120"/>
            </a:endParaRPr>
          </a:p>
        </p:txBody>
      </p:sp>
      <p:sp>
        <p:nvSpPr>
          <p:cNvPr id="6" name="Rectangle 2">
            <a:extLst/>
          </p:cNvPr>
          <p:cNvSpPr txBox="1">
            <a:spLocks noChangeArrowheads="1"/>
          </p:cNvSpPr>
          <p:nvPr/>
        </p:nvSpPr>
        <p:spPr bwMode="auto">
          <a:xfrm>
            <a:off x="4239072" y="260648"/>
            <a:ext cx="475252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prstClr val="black"/>
                </a:solidFill>
                <a:latin typeface="微軟正黑體" panose="020B0604030504040204" pitchFamily="34" charset="-120"/>
                <a:cs typeface="Times New Roman" panose="02020603050405020304" pitchFamily="18" charset="0"/>
              </a:rPr>
              <a:t>第</a:t>
            </a:r>
            <a:r>
              <a:rPr lang="en-US" altLang="zh-TW" sz="2800">
                <a:solidFill>
                  <a:prstClr val="black"/>
                </a:solidFill>
                <a:latin typeface="微軟正黑體" panose="020B0604030504040204" pitchFamily="34" charset="-120"/>
                <a:cs typeface="Times New Roman" panose="02020603050405020304" pitchFamily="18" charset="0"/>
              </a:rPr>
              <a:t>5</a:t>
            </a:r>
            <a:r>
              <a:rPr lang="zh-TW" altLang="en-US" sz="2800">
                <a:solidFill>
                  <a:prstClr val="black"/>
                </a:solidFill>
                <a:latin typeface="微軟正黑體" panose="020B0604030504040204" pitchFamily="34" charset="-120"/>
                <a:cs typeface="Times New Roman" panose="02020603050405020304" pitchFamily="18" charset="0"/>
              </a:rPr>
              <a:t>條　契約價金之給付</a:t>
            </a:r>
            <a:r>
              <a:rPr lang="zh-TW" altLang="en-US" sz="2800" smtClean="0">
                <a:solidFill>
                  <a:prstClr val="black"/>
                </a:solidFill>
                <a:latin typeface="微軟正黑體" panose="020B0604030504040204" pitchFamily="34" charset="-120"/>
                <a:cs typeface="Times New Roman" panose="02020603050405020304" pitchFamily="18" charset="0"/>
              </a:rPr>
              <a:t>條件</a:t>
            </a:r>
            <a:endParaRPr lang="en-US" altLang="zh-TW" sz="2800" dirty="0">
              <a:solidFill>
                <a:srgbClr val="0000FF"/>
              </a:solidFill>
              <a:latin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4"/>
          <a:stretch>
            <a:fillRect/>
          </a:stretch>
        </p:blipFill>
        <p:spPr>
          <a:xfrm>
            <a:off x="107504" y="1000060"/>
            <a:ext cx="9061675" cy="5724640"/>
          </a:xfrm>
          <a:prstGeom prst="rect">
            <a:avLst/>
          </a:prstGeom>
        </p:spPr>
      </p:pic>
    </p:spTree>
    <p:extLst>
      <p:ext uri="{BB962C8B-B14F-4D97-AF65-F5344CB8AC3E}">
        <p14:creationId xmlns:p14="http://schemas.microsoft.com/office/powerpoint/2010/main" val="3155432961"/>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274</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5" name="書卷 (水平) 4">
            <a:extLst>
              <a:ext uri="{FF2B5EF4-FFF2-40B4-BE49-F238E27FC236}"/>
            </a:extLst>
          </p:cNvPr>
          <p:cNvSpPr/>
          <p:nvPr/>
        </p:nvSpPr>
        <p:spPr>
          <a:xfrm>
            <a:off x="323528" y="58825"/>
            <a:ext cx="3672408"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2.10 </a:t>
            </a:r>
            <a:r>
              <a:rPr lang="zh-TW" altLang="en-US" sz="2800" b="1" smtClean="0">
                <a:solidFill>
                  <a:srgbClr val="100278"/>
                </a:solidFill>
                <a:latin typeface="微軟正黑體" panose="020B0604030504040204" pitchFamily="34" charset="-120"/>
              </a:rPr>
              <a:t>物價補貼爭議</a:t>
            </a:r>
            <a:endParaRPr lang="zh-TW" altLang="en-US" sz="2800" b="1" dirty="0">
              <a:solidFill>
                <a:srgbClr val="C00000"/>
              </a:solidFill>
              <a:latin typeface="微軟正黑體" panose="020B0604030504040204" pitchFamily="34" charset="-120"/>
            </a:endParaRPr>
          </a:p>
        </p:txBody>
      </p:sp>
      <p:sp>
        <p:nvSpPr>
          <p:cNvPr id="6" name="Rectangle 2">
            <a:extLst/>
          </p:cNvPr>
          <p:cNvSpPr txBox="1">
            <a:spLocks noChangeArrowheads="1"/>
          </p:cNvSpPr>
          <p:nvPr/>
        </p:nvSpPr>
        <p:spPr bwMode="auto">
          <a:xfrm>
            <a:off x="4239072" y="260648"/>
            <a:ext cx="475252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prstClr val="black"/>
                </a:solidFill>
                <a:latin typeface="微軟正黑體" panose="020B0604030504040204" pitchFamily="34" charset="-120"/>
                <a:cs typeface="Times New Roman" panose="02020603050405020304" pitchFamily="18" charset="0"/>
              </a:rPr>
              <a:t>第</a:t>
            </a:r>
            <a:r>
              <a:rPr lang="en-US" altLang="zh-TW" sz="2800">
                <a:solidFill>
                  <a:prstClr val="black"/>
                </a:solidFill>
                <a:latin typeface="微軟正黑體" panose="020B0604030504040204" pitchFamily="34" charset="-120"/>
                <a:cs typeface="Times New Roman" panose="02020603050405020304" pitchFamily="18" charset="0"/>
              </a:rPr>
              <a:t>5</a:t>
            </a:r>
            <a:r>
              <a:rPr lang="zh-TW" altLang="en-US" sz="2800">
                <a:solidFill>
                  <a:prstClr val="black"/>
                </a:solidFill>
                <a:latin typeface="微軟正黑體" panose="020B0604030504040204" pitchFamily="34" charset="-120"/>
                <a:cs typeface="Times New Roman" panose="02020603050405020304" pitchFamily="18" charset="0"/>
              </a:rPr>
              <a:t>條　契約價金之給付</a:t>
            </a:r>
            <a:r>
              <a:rPr lang="zh-TW" altLang="en-US" sz="2800" smtClean="0">
                <a:solidFill>
                  <a:prstClr val="black"/>
                </a:solidFill>
                <a:latin typeface="微軟正黑體" panose="020B0604030504040204" pitchFamily="34" charset="-120"/>
                <a:cs typeface="Times New Roman" panose="02020603050405020304" pitchFamily="18" charset="0"/>
              </a:rPr>
              <a:t>條件</a:t>
            </a:r>
            <a:endParaRPr lang="en-US" altLang="zh-TW" sz="2800" dirty="0">
              <a:solidFill>
                <a:srgbClr val="0000FF"/>
              </a:solidFill>
              <a:latin typeface="微軟正黑體" panose="020B0604030504040204" pitchFamily="34" charset="-120"/>
              <a:cs typeface="Times New Roman" panose="02020603050405020304" pitchFamily="18" charset="0"/>
            </a:endParaRPr>
          </a:p>
        </p:txBody>
      </p:sp>
      <p:sp>
        <p:nvSpPr>
          <p:cNvPr id="7" name="Rectangle 11"/>
          <p:cNvSpPr>
            <a:spLocks noChangeArrowheads="1"/>
          </p:cNvSpPr>
          <p:nvPr/>
        </p:nvSpPr>
        <p:spPr bwMode="auto">
          <a:xfrm>
            <a:off x="251520" y="1052736"/>
            <a:ext cx="8621712" cy="3312368"/>
          </a:xfrm>
          <a:prstGeom prst="rect">
            <a:avLst/>
          </a:prstGeom>
          <a:noFill/>
          <a:ln w="9525">
            <a:noFill/>
            <a:miter lim="800000"/>
            <a:headEnd/>
            <a:tailEnd/>
          </a:ln>
          <a:effectLst/>
        </p:spPr>
        <p:txBody>
          <a:bodyPr/>
          <a:lstStyle/>
          <a:p>
            <a:pPr marL="355600" lvl="1" indent="-355600" algn="just" eaLnBrk="1" hangingPunct="1">
              <a:spcBef>
                <a:spcPts val="0"/>
              </a:spcBef>
              <a:buClr>
                <a:srgbClr val="006600"/>
              </a:buClr>
              <a:buSzPct val="75000"/>
              <a:defRPr/>
            </a:pPr>
            <a:r>
              <a:rPr kumimoji="0" lang="en-US" altLang="zh-TW" sz="2600" b="1" smtClean="0">
                <a:solidFill>
                  <a:srgbClr val="000066"/>
                </a:solidFill>
                <a:latin typeface="微軟正黑體" panose="020B0604030504040204" pitchFamily="34" charset="-120"/>
                <a:ea typeface="微軟正黑體" panose="020B0604030504040204" pitchFamily="34" charset="-120"/>
              </a:rPr>
              <a:t>(</a:t>
            </a:r>
            <a:r>
              <a:rPr kumimoji="0" lang="en-US" altLang="zh-TW" sz="2600" b="1">
                <a:solidFill>
                  <a:srgbClr val="000066"/>
                </a:solidFill>
                <a:latin typeface="微軟正黑體" panose="020B0604030504040204" pitchFamily="34" charset="-120"/>
                <a:ea typeface="微軟正黑體" panose="020B0604030504040204" pitchFamily="34" charset="-120"/>
              </a:rPr>
              <a:t>2</a:t>
            </a:r>
            <a:r>
              <a:rPr kumimoji="0" lang="en-US" altLang="zh-TW"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u="heavy" spc="-100">
                <a:solidFill>
                  <a:srgbClr val="000066"/>
                </a:solidFill>
                <a:uFill>
                  <a:solidFill>
                    <a:srgbClr val="660033"/>
                  </a:solidFill>
                </a:uFill>
                <a:latin typeface="微軟正黑體" panose="020B0604030504040204" pitchFamily="34" charset="-120"/>
                <a:ea typeface="微軟正黑體" panose="020B0604030504040204" pitchFamily="34" charset="-120"/>
              </a:rPr>
              <a:t>物價指數基期更換時，換基當月起實際施作之數量，自動適用新基期指數核算工程調整款，原依舊基期指數調整之工程款不予追溯核算</a:t>
            </a:r>
            <a:r>
              <a:rPr kumimoji="0" lang="zh-TW" altLang="en-US" sz="2600" b="1" spc="-100">
                <a:solidFill>
                  <a:srgbClr val="000066"/>
                </a:solidFill>
                <a:latin typeface="微軟正黑體" panose="020B0604030504040204" pitchFamily="34" charset="-120"/>
                <a:ea typeface="微軟正黑體" panose="020B0604030504040204" pitchFamily="34" charset="-120"/>
              </a:rPr>
              <a:t>。每月公布之物價指數修正時，處理原則亦同。</a:t>
            </a:r>
            <a:r>
              <a:rPr kumimoji="0" lang="zh-TW" altLang="en-US" sz="26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換基前施作之數量，如因基期更換，無法取得換基前之指數資料者，依新基期指數核算工程調整款。</a:t>
            </a:r>
            <a:endParaRPr kumimoji="0" lang="en-US" altLang="zh-TW" sz="2600" b="1" u="sng" spc="-100">
              <a:solidFill>
                <a:srgbClr val="0000FF"/>
              </a:solidFill>
              <a:uFill>
                <a:solidFill>
                  <a:srgbClr val="FF0000"/>
                </a:solidFill>
              </a:uFill>
              <a:latin typeface="微軟正黑體" panose="020B0604030504040204" pitchFamily="34" charset="-120"/>
              <a:ea typeface="微軟正黑體" panose="020B0604030504040204" pitchFamily="34" charset="-120"/>
            </a:endParaRPr>
          </a:p>
          <a:p>
            <a:pPr marL="355600" lvl="1" indent="-355600" algn="just" eaLnBrk="1" hangingPunct="1">
              <a:spcBef>
                <a:spcPts val="0"/>
              </a:spcBef>
              <a:buClr>
                <a:srgbClr val="006600"/>
              </a:buClr>
              <a:buSzPct val="75000"/>
              <a:defRPr/>
            </a:pPr>
            <a:r>
              <a:rPr kumimoji="0" lang="en-US" altLang="zh-TW" sz="2600" b="1">
                <a:solidFill>
                  <a:srgbClr val="000066"/>
                </a:solidFill>
                <a:latin typeface="微軟正黑體" panose="020B0604030504040204" pitchFamily="34" charset="-120"/>
                <a:ea typeface="微軟正黑體" panose="020B0604030504040204" pitchFamily="34" charset="-120"/>
              </a:rPr>
              <a:t>(3</a:t>
            </a:r>
            <a:r>
              <a:rPr kumimoji="0" lang="en-US" altLang="zh-TW"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契約內進口製品或非屬臺灣地區營造工程物價指數表內之工程項目，其物價調整方式如下</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u="sng" smtClean="0">
                <a:solidFill>
                  <a:srgbClr val="000066"/>
                </a:solidFill>
                <a:latin typeface="微軟正黑體" panose="020B0604030504040204" pitchFamily="34" charset="-120"/>
                <a:ea typeface="微軟正黑體" panose="020B0604030504040204" pitchFamily="34" charset="-120"/>
              </a:rPr>
              <a:t>　　</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r>
              <a:rPr kumimoji="0" lang="zh-TW" altLang="en-US" sz="2600" b="1">
                <a:solidFill>
                  <a:srgbClr val="000066"/>
                </a:solidFill>
                <a:latin typeface="微軟正黑體" panose="020B0604030504040204" pitchFamily="34" charset="-120"/>
                <a:ea typeface="微軟正黑體" panose="020B0604030504040204" pitchFamily="34" charset="-120"/>
              </a:rPr>
              <a:t>由機關視個案特性及實際需要，於招標時載明；未載明者，無物價調整方式）</a:t>
            </a:r>
            <a:r>
              <a:rPr kumimoji="0" lang="zh-TW" altLang="en-US" sz="2600" b="1" smtClean="0">
                <a:solidFill>
                  <a:srgbClr val="000066"/>
                </a:solidFill>
                <a:latin typeface="微軟正黑體" panose="020B0604030504040204" pitchFamily="34" charset="-120"/>
                <a:ea typeface="微軟正黑體" panose="020B0604030504040204" pitchFamily="34" charset="-120"/>
              </a:rPr>
              <a:t>。</a:t>
            </a:r>
            <a:endParaRPr kumimoji="0" lang="zh-TW" altLang="en-US" sz="2600" b="1">
              <a:solidFill>
                <a:srgbClr val="000066"/>
              </a:solidFill>
              <a:latin typeface="微軟正黑體" panose="020B0604030504040204" pitchFamily="34" charset="-120"/>
              <a:ea typeface="微軟正黑體" panose="020B0604030504040204" pitchFamily="34" charset="-120"/>
            </a:endParaRPr>
          </a:p>
        </p:txBody>
      </p:sp>
      <p:sp>
        <p:nvSpPr>
          <p:cNvPr id="8" name="雲朵形圖說文字 7"/>
          <p:cNvSpPr/>
          <p:nvPr/>
        </p:nvSpPr>
        <p:spPr>
          <a:xfrm>
            <a:off x="4562376" y="4869160"/>
            <a:ext cx="4104456" cy="1586952"/>
          </a:xfrm>
          <a:prstGeom prst="cloudCallout">
            <a:avLst>
              <a:gd name="adj1" fmla="val -35571"/>
              <a:gd name="adj2" fmla="val -59583"/>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prstClr val="black"/>
                </a:solidFill>
                <a:latin typeface="微軟正黑體" panose="020B0604030504040204" pitchFamily="34" charset="-120"/>
              </a:rPr>
              <a:t>自</a:t>
            </a:r>
            <a:r>
              <a:rPr lang="en-US" altLang="zh-TW" b="1" smtClean="0">
                <a:solidFill>
                  <a:prstClr val="black"/>
                </a:solidFill>
                <a:latin typeface="微軟正黑體" panose="020B0604030504040204" pitchFamily="34" charset="-120"/>
              </a:rPr>
              <a:t>112</a:t>
            </a:r>
            <a:r>
              <a:rPr lang="zh-TW" altLang="en-US" b="1" smtClean="0">
                <a:solidFill>
                  <a:prstClr val="black"/>
                </a:solidFill>
                <a:latin typeface="微軟正黑體" panose="020B0604030504040204" pitchFamily="34" charset="-120"/>
              </a:rPr>
              <a:t>年</a:t>
            </a:r>
            <a:r>
              <a:rPr lang="en-US" altLang="zh-TW" b="1" smtClean="0">
                <a:solidFill>
                  <a:prstClr val="black"/>
                </a:solidFill>
                <a:latin typeface="微軟正黑體" panose="020B0604030504040204" pitchFamily="34" charset="-120"/>
              </a:rPr>
              <a:t>1</a:t>
            </a:r>
            <a:r>
              <a:rPr lang="zh-TW" altLang="en-US" b="1">
                <a:solidFill>
                  <a:prstClr val="black"/>
                </a:solidFill>
                <a:latin typeface="微軟正黑體" panose="020B0604030504040204" pitchFamily="34" charset="-120"/>
              </a:rPr>
              <a:t>月起</a:t>
            </a:r>
            <a:r>
              <a:rPr lang="zh-TW" altLang="en-US" b="1" u="heavy">
                <a:solidFill>
                  <a:prstClr val="black"/>
                </a:solidFill>
                <a:uFill>
                  <a:solidFill>
                    <a:srgbClr val="C00000"/>
                  </a:solidFill>
                </a:uFill>
                <a:latin typeface="微軟正黑體" panose="020B0604030504040204" pitchFamily="34" charset="-120"/>
              </a:rPr>
              <a:t>營造工程</a:t>
            </a:r>
            <a:r>
              <a:rPr lang="zh-TW" altLang="en-US" b="1" u="heavy" smtClean="0">
                <a:solidFill>
                  <a:prstClr val="black"/>
                </a:solidFill>
                <a:uFill>
                  <a:solidFill>
                    <a:srgbClr val="C00000"/>
                  </a:solidFill>
                </a:uFill>
                <a:latin typeface="微軟正黑體" panose="020B0604030504040204" pitchFamily="34" charset="-120"/>
              </a:rPr>
              <a:t>物價指數係以</a:t>
            </a:r>
            <a:r>
              <a:rPr lang="en-US" altLang="zh-TW" b="1" u="heavy" smtClean="0">
                <a:solidFill>
                  <a:prstClr val="black"/>
                </a:solidFill>
                <a:uFill>
                  <a:solidFill>
                    <a:srgbClr val="C00000"/>
                  </a:solidFill>
                </a:uFill>
                <a:latin typeface="微軟正黑體" panose="020B0604030504040204" pitchFamily="34" charset="-120"/>
              </a:rPr>
              <a:t>110</a:t>
            </a:r>
            <a:r>
              <a:rPr lang="zh-TW" altLang="en-US" b="1" u="heavy" smtClean="0">
                <a:solidFill>
                  <a:prstClr val="black"/>
                </a:solidFill>
                <a:uFill>
                  <a:solidFill>
                    <a:srgbClr val="C00000"/>
                  </a:solidFill>
                </a:uFill>
                <a:latin typeface="微軟正黑體" panose="020B0604030504040204" pitchFamily="34" charset="-120"/>
              </a:rPr>
              <a:t>年為基期</a:t>
            </a:r>
            <a:r>
              <a:rPr lang="zh-TW" altLang="en-US" b="1" smtClean="0">
                <a:solidFill>
                  <a:prstClr val="black"/>
                </a:solidFill>
                <a:latin typeface="微軟正黑體" panose="020B0604030504040204" pitchFamily="34" charset="-120"/>
              </a:rPr>
              <a:t>。</a:t>
            </a:r>
            <a:endParaRPr lang="zh-TW" altLang="en-US" b="1">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551422052"/>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275</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7488" y="1124743"/>
            <a:ext cx="8569325" cy="5596731"/>
          </a:xfrm>
          <a:prstGeom prst="rect">
            <a:avLst/>
          </a:prstGeom>
          <a:noFill/>
          <a:ln w="9525">
            <a:noFill/>
            <a:miter lim="800000"/>
            <a:headEnd/>
            <a:tailEnd/>
          </a:ln>
          <a:effectLst/>
        </p:spPr>
        <p:txBody>
          <a:bodyPr/>
          <a:lstStyle/>
          <a:p>
            <a:pPr algn="just" eaLnBrk="1" hangingPunct="1">
              <a:buClr>
                <a:srgbClr val="00264C"/>
              </a:buClr>
              <a:buSzPct val="75000"/>
              <a:defRPr/>
            </a:pPr>
            <a:r>
              <a:rPr lang="en-US" altLang="zh-TW" sz="2600" b="1" smtClean="0">
                <a:solidFill>
                  <a:srgbClr val="0000FF"/>
                </a:solidFill>
                <a:latin typeface="微軟正黑體" panose="020B0604030504040204" pitchFamily="34" charset="-120"/>
                <a:ea typeface="微軟正黑體" panose="020B0604030504040204" pitchFamily="34" charset="-120"/>
              </a:rPr>
              <a:t>96.10.18</a:t>
            </a:r>
            <a:r>
              <a:rPr lang="zh-TW" altLang="en-US" sz="2600" b="1" smtClean="0">
                <a:solidFill>
                  <a:srgbClr val="0000FF"/>
                </a:solidFill>
                <a:latin typeface="微軟正黑體" panose="020B0604030504040204" pitchFamily="34" charset="-120"/>
                <a:ea typeface="微軟正黑體" panose="020B0604030504040204" pitchFamily="34" charset="-120"/>
              </a:rPr>
              <a:t>工程</a:t>
            </a:r>
            <a:r>
              <a:rPr lang="zh-TW" altLang="en-US" sz="2600" b="1">
                <a:solidFill>
                  <a:srgbClr val="0000FF"/>
                </a:solidFill>
                <a:latin typeface="微軟正黑體" panose="020B0604030504040204" pitchFamily="34" charset="-120"/>
                <a:ea typeface="微軟正黑體" panose="020B0604030504040204" pitchFamily="34" charset="-120"/>
              </a:rPr>
              <a:t>企</a:t>
            </a:r>
            <a:r>
              <a:rPr lang="zh-TW" altLang="en-US" sz="2600" b="1" smtClean="0">
                <a:solidFill>
                  <a:srgbClr val="0000FF"/>
                </a:solidFill>
                <a:latin typeface="微軟正黑體" panose="020B0604030504040204" pitchFamily="34" charset="-120"/>
                <a:ea typeface="微軟正黑體" panose="020B0604030504040204" pitchFamily="34" charset="-120"/>
              </a:rPr>
              <a:t>字</a:t>
            </a:r>
            <a:r>
              <a:rPr lang="en-US" altLang="zh-TW" sz="2600" b="1">
                <a:solidFill>
                  <a:srgbClr val="0000FF"/>
                </a:solidFill>
                <a:latin typeface="微軟正黑體" panose="020B0604030504040204" pitchFamily="34" charset="-120"/>
                <a:ea typeface="微軟正黑體" panose="020B0604030504040204" pitchFamily="34" charset="-120"/>
              </a:rPr>
              <a:t>09600421180</a:t>
            </a:r>
            <a:r>
              <a:rPr lang="zh-TW" altLang="en-US" sz="2600" b="1" smtClean="0">
                <a:solidFill>
                  <a:srgbClr val="0000FF"/>
                </a:solidFill>
                <a:latin typeface="微軟正黑體" panose="020B0604030504040204" pitchFamily="34" charset="-120"/>
                <a:ea typeface="微軟正黑體" panose="020B0604030504040204" pitchFamily="34" charset="-120"/>
              </a:rPr>
              <a:t>號</a:t>
            </a:r>
            <a:r>
              <a:rPr lang="zh-TW" altLang="en-US" sz="2600" b="1">
                <a:solidFill>
                  <a:srgbClr val="0000FF"/>
                </a:solidFill>
                <a:latin typeface="微軟正黑體" panose="020B0604030504040204" pitchFamily="34" charset="-120"/>
                <a:ea typeface="微軟正黑體" panose="020B0604030504040204" pitchFamily="34" charset="-120"/>
              </a:rPr>
              <a:t>函</a:t>
            </a:r>
            <a:endParaRPr lang="en-US" altLang="zh-TW" sz="2600" b="1" dirty="0">
              <a:solidFill>
                <a:srgbClr val="800000"/>
              </a:solidFill>
              <a:latin typeface="微軟正黑體" panose="020B0604030504040204" pitchFamily="34" charset="-120"/>
              <a:ea typeface="微軟正黑體" panose="020B0604030504040204" pitchFamily="34" charset="-120"/>
            </a:endParaRPr>
          </a:p>
          <a:p>
            <a:pPr marL="360363" indent="-360363" algn="just" eaLnBrk="1" hangingPunct="1">
              <a:buClr>
                <a:srgbClr val="663300"/>
              </a:buClr>
              <a:buSzPct val="75000"/>
              <a:defRPr/>
            </a:pPr>
            <a:r>
              <a:rPr lang="zh-TW" altLang="en-US" sz="2600" b="1" smtClean="0">
                <a:solidFill>
                  <a:srgbClr val="000066"/>
                </a:solidFill>
                <a:latin typeface="微軟正黑體" panose="020B0604030504040204" pitchFamily="34" charset="-120"/>
                <a:ea typeface="微軟正黑體" panose="020B0604030504040204" pitchFamily="34" charset="-120"/>
              </a:rPr>
              <a:t>一、工程</a:t>
            </a:r>
            <a:r>
              <a:rPr lang="zh-TW" altLang="en-US" sz="2600" b="1">
                <a:solidFill>
                  <a:srgbClr val="000066"/>
                </a:solidFill>
                <a:latin typeface="微軟正黑體" panose="020B0604030504040204" pitchFamily="34" charset="-120"/>
                <a:ea typeface="微軟正黑體" panose="020B0604030504040204" pitchFamily="34" charset="-120"/>
              </a:rPr>
              <a:t>採購因不可歸責於廠商原因，致須辦理契約變更延長履約期限者，其物價指數調整</a:t>
            </a:r>
            <a:r>
              <a:rPr lang="zh-TW" altLang="en-US" sz="2600" b="1" smtClean="0">
                <a:solidFill>
                  <a:srgbClr val="000066"/>
                </a:solidFill>
                <a:latin typeface="微軟正黑體" panose="020B0604030504040204" pitchFamily="34" charset="-120"/>
                <a:ea typeface="微軟正黑體" panose="020B0604030504040204" pitchFamily="34" charset="-120"/>
              </a:rPr>
              <a:t>方式：</a:t>
            </a:r>
            <a:endParaRPr lang="en-US" altLang="zh-TW" sz="2600" b="1" smtClean="0">
              <a:solidFill>
                <a:srgbClr val="000066"/>
              </a:solidFill>
              <a:latin typeface="微軟正黑體" panose="020B0604030504040204" pitchFamily="34" charset="-120"/>
              <a:ea typeface="微軟正黑體" panose="020B0604030504040204" pitchFamily="34" charset="-120"/>
            </a:endParaRPr>
          </a:p>
          <a:p>
            <a:pPr marL="541338" indent="-541338" algn="just" eaLnBrk="1" hangingPunct="1">
              <a:buClr>
                <a:srgbClr val="663300"/>
              </a:buClr>
              <a:buSzPct val="75000"/>
              <a:defRPr/>
            </a:pP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一</a:t>
            </a:r>
            <a:r>
              <a:rPr lang="en-US" altLang="zh-TW" sz="2600" b="1">
                <a:solidFill>
                  <a:srgbClr val="000066"/>
                </a:solidFill>
                <a:latin typeface="微軟正黑體" panose="020B0604030504040204" pitchFamily="34" charset="-120"/>
                <a:ea typeface="微軟正黑體" panose="020B0604030504040204" pitchFamily="34" charset="-120"/>
              </a:rPr>
              <a:t>)90</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9</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12</a:t>
            </a:r>
            <a:r>
              <a:rPr lang="zh-TW" altLang="en-US" sz="2600" b="1">
                <a:solidFill>
                  <a:srgbClr val="000066"/>
                </a:solidFill>
                <a:latin typeface="微軟正黑體" panose="020B0604030504040204" pitchFamily="34" charset="-120"/>
                <a:ea typeface="微軟正黑體" panose="020B0604030504040204" pitchFamily="34" charset="-120"/>
              </a:rPr>
              <a:t>日</a:t>
            </a:r>
            <a:r>
              <a:rPr lang="en-US" altLang="zh-TW" sz="2600" b="1">
                <a:solidFill>
                  <a:srgbClr val="000066"/>
                </a:solidFill>
                <a:latin typeface="微軟正黑體" panose="020B0604030504040204" pitchFamily="34" charset="-120"/>
                <a:ea typeface="微軟正黑體" panose="020B0604030504040204" pitchFamily="34" charset="-120"/>
              </a:rPr>
              <a:t>(90)</a:t>
            </a:r>
            <a:r>
              <a:rPr lang="zh-TW" altLang="en-US" sz="2600" b="1">
                <a:solidFill>
                  <a:srgbClr val="000066"/>
                </a:solidFill>
                <a:latin typeface="微軟正黑體" panose="020B0604030504040204" pitchFamily="34" charset="-120"/>
                <a:ea typeface="微軟正黑體" panose="020B0604030504040204" pitchFamily="34" charset="-120"/>
              </a:rPr>
              <a:t>工程企字第</a:t>
            </a:r>
            <a:r>
              <a:rPr lang="en-US" altLang="zh-TW" sz="2600" b="1">
                <a:solidFill>
                  <a:srgbClr val="000066"/>
                </a:solidFill>
                <a:latin typeface="微軟正黑體" panose="020B0604030504040204" pitchFamily="34" charset="-120"/>
                <a:ea typeface="微軟正黑體" panose="020B0604030504040204" pitchFamily="34" charset="-120"/>
              </a:rPr>
              <a:t>90035319</a:t>
            </a:r>
            <a:r>
              <a:rPr lang="zh-TW" altLang="en-US" sz="2600" b="1">
                <a:solidFill>
                  <a:srgbClr val="000066"/>
                </a:solidFill>
                <a:latin typeface="微軟正黑體" panose="020B0604030504040204" pitchFamily="34" charset="-120"/>
                <a:ea typeface="微軟正黑體" panose="020B0604030504040204" pitchFamily="34" charset="-120"/>
              </a:rPr>
              <a:t>號函釋：工期</a:t>
            </a:r>
            <a:r>
              <a:rPr lang="en-US" altLang="zh-TW" sz="2600" b="1">
                <a:solidFill>
                  <a:srgbClr val="000066"/>
                </a:solidFill>
                <a:latin typeface="微軟正黑體" panose="020B0604030504040204" pitchFamily="34" charset="-120"/>
                <a:ea typeface="微軟正黑體" panose="020B0604030504040204" pitchFamily="34" charset="-120"/>
              </a:rPr>
              <a:t>1</a:t>
            </a:r>
            <a:r>
              <a:rPr lang="zh-TW" altLang="en-US" sz="2600" b="1">
                <a:solidFill>
                  <a:srgbClr val="000066"/>
                </a:solidFill>
                <a:latin typeface="微軟正黑體" panose="020B0604030504040204" pitchFamily="34" charset="-120"/>
                <a:ea typeface="微軟正黑體" panose="020B0604030504040204" pitchFamily="34" charset="-120"/>
              </a:rPr>
              <a:t>年以上之工程採購，應將物價指數調整之相關規定納入招標文件。</a:t>
            </a:r>
          </a:p>
          <a:p>
            <a:pPr marL="541338" indent="-541338" algn="just" eaLnBrk="1" hangingPunct="1">
              <a:buClr>
                <a:srgbClr val="663300"/>
              </a:buClr>
              <a:buSzPct val="75000"/>
              <a:defRPr/>
            </a:pP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二</a:t>
            </a:r>
            <a:r>
              <a:rPr lang="en-US" altLang="zh-TW" sz="2600" b="1">
                <a:solidFill>
                  <a:srgbClr val="000066"/>
                </a:solidFill>
                <a:latin typeface="微軟正黑體" panose="020B0604030504040204" pitchFamily="34" charset="-120"/>
                <a:ea typeface="微軟正黑體" panose="020B0604030504040204" pitchFamily="34" charset="-120"/>
              </a:rPr>
              <a:t>)95</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8</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14</a:t>
            </a:r>
            <a:r>
              <a:rPr lang="zh-TW" altLang="en-US" sz="2600" b="1">
                <a:solidFill>
                  <a:srgbClr val="000066"/>
                </a:solidFill>
                <a:latin typeface="微軟正黑體" panose="020B0604030504040204" pitchFamily="34" charset="-120"/>
                <a:ea typeface="微軟正黑體" panose="020B0604030504040204" pitchFamily="34" charset="-120"/>
              </a:rPr>
              <a:t>日工程企字第</a:t>
            </a:r>
            <a:r>
              <a:rPr lang="en-US" altLang="zh-TW" sz="2600" b="1">
                <a:solidFill>
                  <a:srgbClr val="000066"/>
                </a:solidFill>
                <a:latin typeface="微軟正黑體" panose="020B0604030504040204" pitchFamily="34" charset="-120"/>
                <a:ea typeface="微軟正黑體" panose="020B0604030504040204" pitchFamily="34" charset="-120"/>
              </a:rPr>
              <a:t>09500307540</a:t>
            </a:r>
            <a:r>
              <a:rPr lang="zh-TW" altLang="en-US" sz="2600" b="1">
                <a:solidFill>
                  <a:srgbClr val="000066"/>
                </a:solidFill>
                <a:latin typeface="微軟正黑體" panose="020B0604030504040204" pitchFamily="34" charset="-120"/>
                <a:ea typeface="微軟正黑體" panose="020B0604030504040204" pitchFamily="34" charset="-120"/>
              </a:rPr>
              <a:t>號函釋：工期未達</a:t>
            </a:r>
            <a:r>
              <a:rPr lang="en-US" altLang="zh-TW" sz="2600" b="1">
                <a:solidFill>
                  <a:srgbClr val="000066"/>
                </a:solidFill>
                <a:latin typeface="微軟正黑體" panose="020B0604030504040204" pitchFamily="34" charset="-120"/>
                <a:ea typeface="微軟正黑體" panose="020B0604030504040204" pitchFamily="34" charset="-120"/>
              </a:rPr>
              <a:t>1</a:t>
            </a:r>
            <a:r>
              <a:rPr lang="zh-TW" altLang="en-US" sz="2600" b="1">
                <a:solidFill>
                  <a:srgbClr val="000066"/>
                </a:solidFill>
                <a:latin typeface="微軟正黑體" panose="020B0604030504040204" pitchFamily="34" charset="-120"/>
                <a:ea typeface="微軟正黑體" panose="020B0604030504040204" pitchFamily="34" charset="-120"/>
              </a:rPr>
              <a:t>年之工程採購，得視工程特性及實際需要，於招標文件訂定工程款隨物價指數調整。</a:t>
            </a:r>
          </a:p>
          <a:p>
            <a:pPr marL="541338" indent="-541338" algn="just" eaLnBrk="1" hangingPunct="1">
              <a:buClr>
                <a:srgbClr val="663300"/>
              </a:buClr>
              <a:buSzPct val="75000"/>
              <a:defRPr/>
            </a:pPr>
            <a:r>
              <a:rPr lang="en-US" altLang="zh-TW" sz="2600" b="1">
                <a:solidFill>
                  <a:srgbClr val="000066"/>
                </a:solidFill>
                <a:latin typeface="微軟正黑體" panose="020B0604030504040204" pitchFamily="34" charset="-120"/>
                <a:ea typeface="微軟正黑體" panose="020B0604030504040204" pitchFamily="34" charset="-120"/>
              </a:rPr>
              <a:t>(</a:t>
            </a:r>
            <a:r>
              <a:rPr lang="zh-TW" altLang="en-US" sz="2600" b="1">
                <a:solidFill>
                  <a:srgbClr val="000066"/>
                </a:solidFill>
                <a:latin typeface="微軟正黑體" panose="020B0604030504040204" pitchFamily="34" charset="-120"/>
                <a:ea typeface="微軟正黑體" panose="020B0604030504040204" pitchFamily="34" charset="-120"/>
              </a:rPr>
              <a:t>三</a:t>
            </a:r>
            <a:r>
              <a:rPr lang="en-US" altLang="zh-TW" sz="2600" b="1">
                <a:solidFill>
                  <a:srgbClr val="000066"/>
                </a:solidFill>
                <a:latin typeface="微軟正黑體" panose="020B0604030504040204" pitchFamily="34" charset="-120"/>
                <a:ea typeface="微軟正黑體" panose="020B0604030504040204" pitchFamily="34" charset="-120"/>
              </a:rPr>
              <a:t>)95</a:t>
            </a:r>
            <a:r>
              <a:rPr lang="zh-TW" altLang="en-US" sz="2600" b="1">
                <a:solidFill>
                  <a:srgbClr val="000066"/>
                </a:solidFill>
                <a:latin typeface="微軟正黑體" panose="020B0604030504040204" pitchFamily="34" charset="-120"/>
                <a:ea typeface="微軟正黑體" panose="020B0604030504040204" pitchFamily="34" charset="-120"/>
              </a:rPr>
              <a:t>年</a:t>
            </a:r>
            <a:r>
              <a:rPr lang="en-US" altLang="zh-TW" sz="2600" b="1">
                <a:solidFill>
                  <a:srgbClr val="000066"/>
                </a:solidFill>
                <a:latin typeface="微軟正黑體" panose="020B0604030504040204" pitchFamily="34" charset="-120"/>
                <a:ea typeface="微軟正黑體" panose="020B0604030504040204" pitchFamily="34" charset="-120"/>
              </a:rPr>
              <a:t>8</a:t>
            </a:r>
            <a:r>
              <a:rPr lang="zh-TW" altLang="en-US" sz="2600" b="1">
                <a:solidFill>
                  <a:srgbClr val="000066"/>
                </a:solidFill>
                <a:latin typeface="微軟正黑體" panose="020B0604030504040204" pitchFamily="34" charset="-120"/>
                <a:ea typeface="微軟正黑體" panose="020B0604030504040204" pitchFamily="34" charset="-120"/>
              </a:rPr>
              <a:t>月</a:t>
            </a:r>
            <a:r>
              <a:rPr lang="en-US" altLang="zh-TW" sz="2600" b="1">
                <a:solidFill>
                  <a:srgbClr val="000066"/>
                </a:solidFill>
                <a:latin typeface="微軟正黑體" panose="020B0604030504040204" pitchFamily="34" charset="-120"/>
                <a:ea typeface="微軟正黑體" panose="020B0604030504040204" pitchFamily="34" charset="-120"/>
              </a:rPr>
              <a:t>25</a:t>
            </a:r>
            <a:r>
              <a:rPr lang="zh-TW" altLang="en-US" sz="2600" b="1">
                <a:solidFill>
                  <a:srgbClr val="000066"/>
                </a:solidFill>
                <a:latin typeface="微軟正黑體" panose="020B0604030504040204" pitchFamily="34" charset="-120"/>
                <a:ea typeface="微軟正黑體" panose="020B0604030504040204" pitchFamily="34" charset="-120"/>
              </a:rPr>
              <a:t>日工程企字第</a:t>
            </a:r>
            <a:r>
              <a:rPr lang="en-US" altLang="zh-TW" sz="2600" b="1">
                <a:solidFill>
                  <a:srgbClr val="000066"/>
                </a:solidFill>
                <a:latin typeface="微軟正黑體" panose="020B0604030504040204" pitchFamily="34" charset="-120"/>
                <a:ea typeface="微軟正黑體" panose="020B0604030504040204" pitchFamily="34" charset="-120"/>
              </a:rPr>
              <a:t>09500326530</a:t>
            </a:r>
            <a:r>
              <a:rPr lang="zh-TW" altLang="en-US" sz="2600" b="1">
                <a:solidFill>
                  <a:srgbClr val="000066"/>
                </a:solidFill>
                <a:latin typeface="微軟正黑體" panose="020B0604030504040204" pitchFamily="34" charset="-120"/>
                <a:ea typeface="微軟正黑體" panose="020B0604030504040204" pitchFamily="34" charset="-120"/>
              </a:rPr>
              <a:t>號函釋：</a:t>
            </a:r>
            <a:r>
              <a:rPr lang="zh-TW" altLang="en-US" sz="2600" b="1" u="heavy">
                <a:solidFill>
                  <a:srgbClr val="006600"/>
                </a:solidFill>
                <a:uFill>
                  <a:solidFill>
                    <a:srgbClr val="C00000"/>
                  </a:solidFill>
                </a:uFill>
                <a:latin typeface="微軟正黑體" panose="020B0604030504040204" pitchFamily="34" charset="-120"/>
                <a:ea typeface="微軟正黑體" panose="020B0604030504040204" pitchFamily="34" charset="-120"/>
              </a:rPr>
              <a:t>不論工期是否長於</a:t>
            </a:r>
            <a:r>
              <a:rPr lang="en-US" altLang="zh-TW" sz="2600" b="1" u="heavy">
                <a:solidFill>
                  <a:srgbClr val="006600"/>
                </a:solidFill>
                <a:uFill>
                  <a:solidFill>
                    <a:srgbClr val="C00000"/>
                  </a:solidFill>
                </a:uFill>
                <a:latin typeface="微軟正黑體" panose="020B0604030504040204" pitchFamily="34" charset="-120"/>
                <a:ea typeface="微軟正黑體" panose="020B0604030504040204" pitchFamily="34" charset="-120"/>
              </a:rPr>
              <a:t>1</a:t>
            </a:r>
            <a:r>
              <a:rPr lang="zh-TW" altLang="en-US" sz="2600" b="1" u="heavy">
                <a:solidFill>
                  <a:srgbClr val="006600"/>
                </a:solidFill>
                <a:uFill>
                  <a:solidFill>
                    <a:srgbClr val="C00000"/>
                  </a:solidFill>
                </a:uFill>
                <a:latin typeface="微軟正黑體" panose="020B0604030504040204" pitchFamily="34" charset="-120"/>
                <a:ea typeface="微軟正黑體" panose="020B0604030504040204" pitchFamily="34" charset="-120"/>
              </a:rPr>
              <a:t>年，均請各機關將本會訂頒「工程採購契約範本」第</a:t>
            </a:r>
            <a:r>
              <a:rPr lang="en-US" altLang="zh-TW" sz="2600" b="1" u="heavy">
                <a:solidFill>
                  <a:srgbClr val="006600"/>
                </a:solidFill>
                <a:uFill>
                  <a:solidFill>
                    <a:srgbClr val="C00000"/>
                  </a:solidFill>
                </a:uFill>
                <a:latin typeface="微軟正黑體" panose="020B0604030504040204" pitchFamily="34" charset="-120"/>
                <a:ea typeface="微軟正黑體" panose="020B0604030504040204" pitchFamily="34" charset="-120"/>
              </a:rPr>
              <a:t>5</a:t>
            </a:r>
            <a:r>
              <a:rPr lang="zh-TW" altLang="en-US" sz="2600" b="1" u="heavy">
                <a:solidFill>
                  <a:srgbClr val="006600"/>
                </a:solidFill>
                <a:uFill>
                  <a:solidFill>
                    <a:srgbClr val="C00000"/>
                  </a:solidFill>
                </a:uFill>
                <a:latin typeface="微軟正黑體" panose="020B0604030504040204" pitchFamily="34" charset="-120"/>
                <a:ea typeface="微軟正黑體" panose="020B0604030504040204" pitchFamily="34" charset="-120"/>
              </a:rPr>
              <a:t>條物價指數調整之相關規定納入招標文件，不宜於契約中訂定「本工程無物價指數調整規定」之條款，以降低雙方風險負擔。</a:t>
            </a:r>
            <a:endParaRPr lang="en-US" altLang="zh-TW" sz="2600" b="1" u="heavy" dirty="0">
              <a:solidFill>
                <a:srgbClr val="006600"/>
              </a:solidFill>
              <a:uFill>
                <a:solidFill>
                  <a:srgbClr val="C00000"/>
                </a:solidFill>
              </a:u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217488" y="404664"/>
            <a:ext cx="8458968" cy="553998"/>
          </a:xfrm>
          <a:prstGeom prst="rect">
            <a:avLst/>
          </a:prstGeom>
          <a:noFill/>
        </p:spPr>
        <p:txBody>
          <a:bodyPr wrap="square">
            <a:spAutoFit/>
          </a:bodyPr>
          <a:lstStyle/>
          <a:p>
            <a:pPr marL="623888" indent="-623888" algn="just">
              <a:defRPr/>
            </a:pPr>
            <a:r>
              <a:rPr lang="zh-TW" altLang="en-US" sz="3000" b="1">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契約變更延長履約期限者，其物價指數調整</a:t>
            </a:r>
            <a:r>
              <a:rPr lang="zh-TW" altLang="en-US" sz="3000" b="1" smtClean="0">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方式</a:t>
            </a:r>
            <a:endParaRPr lang="zh-TW" altLang="en-US" sz="3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14305400"/>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276</a:t>
            </a:fld>
            <a:endParaRPr lang="en-US" altLang="zh-TW" sz="1400">
              <a:solidFill>
                <a:srgbClr val="AD1F1F"/>
              </a:solidFill>
              <a:latin typeface="Times New Roman" panose="02020603050405020304" pitchFamily="18" charset="0"/>
            </a:endParaRPr>
          </a:p>
        </p:txBody>
      </p:sp>
      <p:sp>
        <p:nvSpPr>
          <p:cNvPr id="8" name="Rectangle 11"/>
          <p:cNvSpPr>
            <a:spLocks noChangeArrowheads="1"/>
          </p:cNvSpPr>
          <p:nvPr/>
        </p:nvSpPr>
        <p:spPr bwMode="auto">
          <a:xfrm>
            <a:off x="217488" y="1124743"/>
            <a:ext cx="8569325" cy="3456385"/>
          </a:xfrm>
          <a:prstGeom prst="rect">
            <a:avLst/>
          </a:prstGeom>
          <a:noFill/>
          <a:ln w="9525">
            <a:noFill/>
            <a:miter lim="800000"/>
            <a:headEnd/>
            <a:tailEnd/>
          </a:ln>
          <a:effectLst/>
        </p:spPr>
        <p:txBody>
          <a:bodyPr/>
          <a:lstStyle/>
          <a:p>
            <a:pPr marL="360363" indent="-360363" algn="just" eaLnBrk="1" hangingPunct="1">
              <a:buClr>
                <a:srgbClr val="663300"/>
              </a:buClr>
              <a:buSzPct val="75000"/>
              <a:defRPr/>
            </a:pPr>
            <a:r>
              <a:rPr lang="zh-TW" altLang="en-US" sz="2600" b="1" smtClean="0">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二、</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各機關依上開函示辦理之工程採購，</a:t>
            </a:r>
            <a:r>
              <a:rPr lang="zh-TW" altLang="en-US"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因不可歸責於廠商原因，致須辦理契約變更延長履約期限者，由於契約變更須經雙方合意</a:t>
            </a:r>
            <a:r>
              <a:rPr lang="en-US" altLang="zh-TW"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a:t>
            </a:r>
            <a:r>
              <a:rPr lang="zh-TW" altLang="en-US"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採購契約要項第</a:t>
            </a:r>
            <a:r>
              <a:rPr lang="en-US" altLang="zh-TW"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24</a:t>
            </a:r>
            <a:r>
              <a:rPr lang="zh-TW" altLang="en-US"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點</a:t>
            </a:r>
            <a:r>
              <a:rPr lang="en-US" altLang="zh-TW"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a:t>
            </a:r>
            <a:r>
              <a:rPr lang="zh-TW" altLang="en-US" sz="2600" b="1" u="heavy">
                <a:solidFill>
                  <a:srgbClr val="000066"/>
                </a:solidFill>
                <a:effectLst>
                  <a:outerShdw blurRad="38100" dist="38100" dir="2700000" algn="tl">
                    <a:srgbClr val="C0C0C0"/>
                  </a:outerShdw>
                </a:effectLst>
                <a:uFill>
                  <a:solidFill>
                    <a:srgbClr val="660033"/>
                  </a:solidFill>
                </a:uFill>
                <a:latin typeface="微軟正黑體" panose="020B0604030504040204" pitchFamily="34" charset="-120"/>
                <a:ea typeface="微軟正黑體" panose="020B0604030504040204" pitchFamily="34" charset="-120"/>
              </a:rPr>
              <a:t>，廠商如就延期部分之工程請求加列物價指數調整條款者，</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機關得參照本會</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96</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月</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9</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日工程企字第</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09600095000</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號函及</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96</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月</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4</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日工程企字第</a:t>
            </a:r>
            <a:r>
              <a:rPr lang="en-US" altLang="zh-TW"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09600180910</a:t>
            </a:r>
            <a:r>
              <a:rPr lang="zh-TW" altLang="en-US" sz="2600" b="1">
                <a:solidFill>
                  <a:srgbClr val="00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號函辦理。</a:t>
            </a:r>
            <a:endParaRPr lang="en-US" altLang="zh-TW" sz="2600" b="1" u="heavy" dirty="0">
              <a:solidFill>
                <a:srgbClr val="006600"/>
              </a:solidFill>
              <a:effectLst>
                <a:outerShdw blurRad="38100" dist="38100" dir="2700000" algn="tl">
                  <a:srgbClr val="C0C0C0"/>
                </a:outerShdw>
              </a:effectLst>
              <a:uFill>
                <a:solidFill>
                  <a:srgbClr val="C00000"/>
                </a:solidFill>
              </a:u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4769591"/>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277</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12713" y="1088741"/>
            <a:ext cx="8635751" cy="4212467"/>
          </a:xfrm>
          <a:prstGeom prst="rect">
            <a:avLst/>
          </a:prstGeom>
          <a:noFill/>
          <a:ln w="9525">
            <a:noFill/>
            <a:miter lim="800000"/>
            <a:headEnd/>
            <a:tailEnd/>
          </a:ln>
          <a:effectLst/>
        </p:spPr>
        <p:txBody>
          <a:bodyPr/>
          <a:lstStyle/>
          <a:p>
            <a:pPr marL="261938" indent="-261938" algn="just" eaLnBrk="1" hangingPunct="1">
              <a:lnSpc>
                <a:spcPts val="3400"/>
              </a:lnSpc>
              <a:spcBef>
                <a:spcPts val="0"/>
              </a:spcBef>
              <a:buClr>
                <a:prstClr val="black"/>
              </a:buClr>
              <a:buSzPct val="75000"/>
              <a:buFont typeface="Wingdings" pitchFamily="2" charset="2"/>
              <a:buChar char="l"/>
              <a:defRPr/>
            </a:pPr>
            <a:r>
              <a:rPr lang="en-US" altLang="zh-TW" sz="2800" b="1" smtClean="0">
                <a:solidFill>
                  <a:srgbClr val="006600"/>
                </a:solidFill>
                <a:latin typeface="微軟正黑體" panose="020B0604030504040204" pitchFamily="34" charset="-120"/>
                <a:ea typeface="微軟正黑體" panose="020B0604030504040204" pitchFamily="34" charset="-120"/>
              </a:rPr>
              <a:t>110.5.5</a:t>
            </a:r>
            <a:r>
              <a:rPr lang="zh-TW" altLang="en-US" sz="2800" b="1" smtClean="0">
                <a:solidFill>
                  <a:srgbClr val="006600"/>
                </a:solidFill>
                <a:latin typeface="微軟正黑體" panose="020B0604030504040204" pitchFamily="34" charset="-120"/>
                <a:ea typeface="微軟正黑體" panose="020B0604030504040204" pitchFamily="34" charset="-120"/>
              </a:rPr>
              <a:t>工程</a:t>
            </a:r>
            <a:r>
              <a:rPr lang="zh-TW" altLang="en-US" sz="2800" b="1" dirty="0">
                <a:solidFill>
                  <a:srgbClr val="006600"/>
                </a:solidFill>
                <a:latin typeface="微軟正黑體" panose="020B0604030504040204" pitchFamily="34" charset="-120"/>
                <a:ea typeface="微軟正黑體" panose="020B0604030504040204" pitchFamily="34" charset="-120"/>
              </a:rPr>
              <a:t>企</a:t>
            </a:r>
            <a:r>
              <a:rPr lang="zh-TW" altLang="en-US" sz="2800" b="1">
                <a:solidFill>
                  <a:srgbClr val="006600"/>
                </a:solidFill>
                <a:latin typeface="微軟正黑體" panose="020B0604030504040204" pitchFamily="34" charset="-120"/>
                <a:ea typeface="微軟正黑體" panose="020B0604030504040204" pitchFamily="34" charset="-120"/>
              </a:rPr>
              <a:t>字</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a:solidFill>
                  <a:srgbClr val="006600"/>
                </a:solidFill>
                <a:latin typeface="微軟正黑體" panose="020B0604030504040204" pitchFamily="34" charset="-120"/>
                <a:ea typeface="微軟正黑體" panose="020B0604030504040204" pitchFamily="34" charset="-120"/>
              </a:rPr>
              <a:t>1100100263</a:t>
            </a:r>
            <a:r>
              <a:rPr lang="zh-TW" altLang="en-US" sz="2800" b="1" smtClean="0">
                <a:solidFill>
                  <a:srgbClr val="006600"/>
                </a:solidFill>
                <a:latin typeface="微軟正黑體" panose="020B0604030504040204" pitchFamily="34" charset="-120"/>
                <a:ea typeface="微軟正黑體" panose="020B0604030504040204" pitchFamily="34" charset="-120"/>
              </a:rPr>
              <a:t>號函</a:t>
            </a:r>
            <a:r>
              <a:rPr lang="en-US" altLang="zh-TW" sz="2800" b="1" smtClean="0">
                <a:solidFill>
                  <a:srgbClr val="000066"/>
                </a:solidFill>
                <a:latin typeface="微軟正黑體" panose="020B0604030504040204" pitchFamily="34" charset="-120"/>
                <a:ea typeface="微軟正黑體" panose="020B0604030504040204" pitchFamily="34" charset="-120"/>
              </a:rPr>
              <a:t>(</a:t>
            </a:r>
            <a:r>
              <a:rPr lang="zh-TW" altLang="en-US" sz="2800" b="1" smtClean="0">
                <a:solidFill>
                  <a:srgbClr val="000066"/>
                </a:solidFill>
                <a:latin typeface="微軟正黑體" panose="020B0604030504040204" pitchFamily="34" charset="-120"/>
                <a:ea typeface="微軟正黑體" panose="020B0604030504040204" pitchFamily="34" charset="-120"/>
              </a:rPr>
              <a:t>復營造公會</a:t>
            </a:r>
            <a:r>
              <a:rPr lang="en-US" altLang="zh-TW" sz="2800" b="1" smtClean="0">
                <a:solidFill>
                  <a:srgbClr val="000066"/>
                </a:solidFill>
                <a:latin typeface="微軟正黑體" panose="020B0604030504040204" pitchFamily="34" charset="-120"/>
                <a:ea typeface="微軟正黑體" panose="020B0604030504040204" pitchFamily="34" charset="-120"/>
              </a:rPr>
              <a:t>)</a:t>
            </a:r>
            <a:endParaRPr lang="en-US" altLang="zh-TW" sz="2800" b="1" dirty="0">
              <a:solidFill>
                <a:srgbClr val="000066"/>
              </a:solidFill>
              <a:latin typeface="微軟正黑體" panose="020B0604030504040204" pitchFamily="34" charset="-120"/>
              <a:ea typeface="微軟正黑體" panose="020B0604030504040204" pitchFamily="34" charset="-120"/>
            </a:endParaRPr>
          </a:p>
          <a:p>
            <a:pPr marL="358775" lvl="1" indent="-358775" algn="just" eaLnBrk="1" hangingPunct="1">
              <a:lnSpc>
                <a:spcPts val="3400"/>
              </a:lnSpc>
              <a:spcBef>
                <a:spcPts val="0"/>
              </a:spcBef>
              <a:buClr>
                <a:srgbClr val="006600"/>
              </a:buClr>
              <a:buSzPct val="75000"/>
              <a:defRPr/>
            </a:pPr>
            <a:r>
              <a:rPr lang="zh-TW" altLang="en-US" sz="2800" b="1" spc="-100">
                <a:solidFill>
                  <a:srgbClr val="0000FF"/>
                </a:solidFill>
                <a:latin typeface="微軟正黑體" panose="020B0604030504040204" pitchFamily="34" charset="-120"/>
                <a:ea typeface="微軟正黑體" panose="020B0604030504040204" pitchFamily="34" charset="-120"/>
              </a:rPr>
              <a:t>一、</a:t>
            </a:r>
            <a:r>
              <a:rPr lang="zh-TW" altLang="en-US" sz="2800" b="1" u="heavy" spc="-100">
                <a:solidFill>
                  <a:srgbClr val="0000FF"/>
                </a:solidFill>
                <a:uFill>
                  <a:solidFill>
                    <a:srgbClr val="660033"/>
                  </a:solidFill>
                </a:uFill>
                <a:latin typeface="微軟正黑體" panose="020B0604030504040204" pitchFamily="34" charset="-120"/>
                <a:ea typeface="微軟正黑體" panose="020B0604030504040204" pitchFamily="34" charset="-120"/>
              </a:rPr>
              <a:t>因疫情影響履約進度</a:t>
            </a:r>
            <a:r>
              <a:rPr lang="zh-TW" altLang="en-US" sz="2800" b="1" spc="-100">
                <a:solidFill>
                  <a:srgbClr val="0000FF"/>
                </a:solidFill>
                <a:latin typeface="微軟正黑體" panose="020B0604030504040204" pitchFamily="34" charset="-120"/>
                <a:ea typeface="微軟正黑體" panose="020B0604030504040204" pitchFamily="34" charset="-120"/>
              </a:rPr>
              <a:t>乙事，各類採購契約範本，其履約期限及延遲履約條文，皆訂有因天災或事變等不可抗力或不可歸責於契約當事人之事由，致未能依時履約者，廠商得檢具相關事證向機關申請延長履約期限；不能履約者，得免除契約責任。本會業於</a:t>
            </a:r>
            <a:r>
              <a:rPr lang="en-US" altLang="zh-TW" sz="2800" b="1" spc="-100">
                <a:solidFill>
                  <a:srgbClr val="0000FF"/>
                </a:solidFill>
                <a:latin typeface="微軟正黑體" panose="020B0604030504040204" pitchFamily="34" charset="-120"/>
                <a:ea typeface="微軟正黑體" panose="020B0604030504040204" pitchFamily="34" charset="-120"/>
              </a:rPr>
              <a:t>109</a:t>
            </a:r>
            <a:r>
              <a:rPr lang="zh-TW" altLang="en-US" sz="2800" b="1" spc="-100">
                <a:solidFill>
                  <a:srgbClr val="0000FF"/>
                </a:solidFill>
                <a:latin typeface="微軟正黑體" panose="020B0604030504040204" pitchFamily="34" charset="-120"/>
                <a:ea typeface="微軟正黑體" panose="020B0604030504040204" pitchFamily="34" charset="-120"/>
              </a:rPr>
              <a:t>年</a:t>
            </a:r>
            <a:r>
              <a:rPr lang="en-US" altLang="zh-TW" sz="2800" b="1" spc="-100">
                <a:solidFill>
                  <a:srgbClr val="0000FF"/>
                </a:solidFill>
                <a:latin typeface="微軟正黑體" panose="020B0604030504040204" pitchFamily="34" charset="-120"/>
                <a:ea typeface="微軟正黑體" panose="020B0604030504040204" pitchFamily="34" charset="-120"/>
              </a:rPr>
              <a:t>3</a:t>
            </a:r>
            <a:r>
              <a:rPr lang="zh-TW" altLang="en-US" sz="2800" b="1" spc="-100">
                <a:solidFill>
                  <a:srgbClr val="0000FF"/>
                </a:solidFill>
                <a:latin typeface="微軟正黑體" panose="020B0604030504040204" pitchFamily="34" charset="-120"/>
                <a:ea typeface="微軟正黑體" panose="020B0604030504040204" pitchFamily="34" charset="-120"/>
              </a:rPr>
              <a:t>月</a:t>
            </a:r>
            <a:r>
              <a:rPr lang="en-US" altLang="zh-TW" sz="2800" b="1" spc="-100">
                <a:solidFill>
                  <a:srgbClr val="0000FF"/>
                </a:solidFill>
                <a:latin typeface="微軟正黑體" panose="020B0604030504040204" pitchFamily="34" charset="-120"/>
                <a:ea typeface="微軟正黑體" panose="020B0604030504040204" pitchFamily="34" charset="-120"/>
              </a:rPr>
              <a:t>6</a:t>
            </a:r>
            <a:r>
              <a:rPr lang="zh-TW" altLang="en-US" sz="2800" b="1" spc="-100">
                <a:solidFill>
                  <a:srgbClr val="0000FF"/>
                </a:solidFill>
                <a:latin typeface="微軟正黑體" panose="020B0604030504040204" pitchFamily="34" charset="-120"/>
                <a:ea typeface="微軟正黑體" panose="020B0604030504040204" pitchFamily="34" charset="-120"/>
              </a:rPr>
              <a:t>日工程企字第</a:t>
            </a:r>
            <a:r>
              <a:rPr lang="en-US" altLang="zh-TW" sz="2800" b="1" spc="-100">
                <a:solidFill>
                  <a:srgbClr val="0000FF"/>
                </a:solidFill>
                <a:latin typeface="微軟正黑體" panose="020B0604030504040204" pitchFamily="34" charset="-120"/>
                <a:ea typeface="微軟正黑體" panose="020B0604030504040204" pitchFamily="34" charset="-120"/>
              </a:rPr>
              <a:t>1090100202</a:t>
            </a:r>
            <a:r>
              <a:rPr lang="zh-TW" altLang="en-US" sz="2800" b="1" spc="-100">
                <a:solidFill>
                  <a:srgbClr val="0000FF"/>
                </a:solidFill>
                <a:latin typeface="微軟正黑體" panose="020B0604030504040204" pitchFamily="34" charset="-120"/>
                <a:ea typeface="微軟正黑體" panose="020B0604030504040204" pitchFamily="34" charset="-120"/>
              </a:rPr>
              <a:t>號函請各機關依個案契約約定及廠商之申請（事實、理由及事證）辦理相關事宜</a:t>
            </a:r>
            <a:r>
              <a:rPr lang="zh-TW" altLang="en-US" sz="2800" b="1" spc="-100" smtClean="0">
                <a:solidFill>
                  <a:srgbClr val="0000FF"/>
                </a:solidFill>
                <a:latin typeface="微軟正黑體" panose="020B0604030504040204" pitchFamily="34" charset="-120"/>
                <a:ea typeface="微軟正黑體" panose="020B0604030504040204" pitchFamily="34" charset="-120"/>
              </a:rPr>
              <a:t>。</a:t>
            </a: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179512" y="332656"/>
            <a:ext cx="7776864" cy="720080"/>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black"/>
                </a:solidFill>
                <a:latin typeface="微軟正黑體" panose="020B0604030504040204" pitchFamily="34" charset="-120"/>
                <a:cs typeface="Times New Roman" panose="02020603050405020304" pitchFamily="18" charset="0"/>
              </a:rPr>
              <a:t>履約</a:t>
            </a:r>
            <a:r>
              <a:rPr lang="zh-TW" altLang="en-US" sz="2800" b="1" smtClean="0">
                <a:solidFill>
                  <a:prstClr val="black"/>
                </a:solidFill>
                <a:latin typeface="微軟正黑體" panose="020B0604030504040204" pitchFamily="34" charset="-120"/>
                <a:cs typeface="Times New Roman" panose="02020603050405020304" pitchFamily="18" charset="0"/>
              </a:rPr>
              <a:t>中購案因疫情或物價變動因素影響之處置</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768435434"/>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278</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12713" y="1156842"/>
            <a:ext cx="8878887" cy="4216374"/>
          </a:xfrm>
          <a:prstGeom prst="rect">
            <a:avLst/>
          </a:prstGeom>
          <a:noFill/>
          <a:ln w="9525">
            <a:noFill/>
            <a:miter lim="800000"/>
            <a:headEnd/>
            <a:tailEnd/>
          </a:ln>
          <a:effectLst/>
        </p:spPr>
        <p:txBody>
          <a:bodyPr/>
          <a:lstStyle/>
          <a:p>
            <a:pPr marL="358775" lvl="1" indent="-358775" algn="just" eaLnBrk="1" hangingPunct="1">
              <a:lnSpc>
                <a:spcPts val="3200"/>
              </a:lnSpc>
              <a:spcBef>
                <a:spcPts val="0"/>
              </a:spcBef>
              <a:buClr>
                <a:srgbClr val="006600"/>
              </a:buClr>
              <a:buSzPct val="75000"/>
              <a:defRPr/>
            </a:pPr>
            <a:r>
              <a:rPr lang="zh-TW" altLang="en-US" sz="2600" b="1" spc="-100" smtClean="0">
                <a:solidFill>
                  <a:srgbClr val="0000FF"/>
                </a:solidFill>
                <a:latin typeface="微軟正黑體" panose="020B0604030504040204" pitchFamily="34" charset="-120"/>
                <a:ea typeface="微軟正黑體" panose="020B0604030504040204" pitchFamily="34" charset="-120"/>
              </a:rPr>
              <a:t>二、「</a:t>
            </a:r>
            <a:r>
              <a:rPr lang="zh-TW" altLang="en-US" sz="2600" b="1" spc="-100">
                <a:solidFill>
                  <a:srgbClr val="0000FF"/>
                </a:solidFill>
                <a:latin typeface="微軟正黑體" panose="020B0604030504040204" pitchFamily="34" charset="-120"/>
                <a:ea typeface="微軟正黑體" panose="020B0604030504040204" pitchFamily="34" charset="-120"/>
              </a:rPr>
              <a:t>工程採購契約範本」已載明履約期間遇物價波動時，依序按營造工程物價指數</a:t>
            </a:r>
            <a:r>
              <a:rPr lang="zh-TW" altLang="en-US" sz="2600" b="1" spc="-100" smtClean="0">
                <a:solidFill>
                  <a:srgbClr val="0000FF"/>
                </a:solidFill>
                <a:latin typeface="微軟正黑體" panose="020B0604030504040204" pitchFamily="34" charset="-120"/>
                <a:ea typeface="微軟正黑體" panose="020B0604030504040204" pitchFamily="34" charset="-120"/>
              </a:rPr>
              <a:t>之</a:t>
            </a:r>
            <a:r>
              <a:rPr lang="en-US" altLang="zh-TW" sz="2600" b="1" spc="-100" smtClean="0">
                <a:solidFill>
                  <a:srgbClr val="0000FF"/>
                </a:solidFill>
                <a:latin typeface="微軟正黑體" panose="020B0604030504040204" pitchFamily="34" charset="-120"/>
                <a:ea typeface="微軟正黑體" panose="020B0604030504040204" pitchFamily="34" charset="-120"/>
              </a:rPr>
              <a:t>...</a:t>
            </a:r>
            <a:r>
              <a:rPr lang="zh-TW" altLang="en-US" sz="2600" b="1" spc="-100" smtClean="0">
                <a:solidFill>
                  <a:srgbClr val="0000FF"/>
                </a:solidFill>
                <a:latin typeface="微軟正黑體" panose="020B0604030504040204" pitchFamily="34" charset="-120"/>
                <a:ea typeface="微軟正黑體" panose="020B0604030504040204" pitchFamily="34" charset="-120"/>
              </a:rPr>
              <a:t>漲</a:t>
            </a:r>
            <a:r>
              <a:rPr lang="zh-TW" altLang="en-US" sz="2600" b="1" spc="-100">
                <a:solidFill>
                  <a:srgbClr val="0000FF"/>
                </a:solidFill>
                <a:latin typeface="微軟正黑體" panose="020B0604030504040204" pitchFamily="34" charset="-120"/>
                <a:ea typeface="微軟正黑體" panose="020B0604030504040204" pitchFamily="34" charset="-120"/>
              </a:rPr>
              <a:t>跌幅調整工程款</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r>
              <a:rPr lang="en-US" altLang="zh-TW" sz="2600" b="1" spc="-100" smtClean="0">
                <a:solidFill>
                  <a:srgbClr val="0000FF"/>
                </a:solidFill>
                <a:latin typeface="微軟正黑體" panose="020B0604030504040204" pitchFamily="34" charset="-120"/>
                <a:ea typeface="微軟正黑體" panose="020B0604030504040204" pitchFamily="34" charset="-120"/>
              </a:rPr>
              <a:t>...</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r>
              <a:rPr lang="zh-TW" altLang="en-US" sz="2600" b="1" u="sng" spc="-100" smtClean="0">
                <a:solidFill>
                  <a:prstClr val="black"/>
                </a:solidFill>
                <a:latin typeface="微軟正黑體" panose="020B0604030504040204" pitchFamily="34" charset="-120"/>
                <a:ea typeface="微軟正黑體" panose="020B0604030504040204" pitchFamily="34" charset="-120"/>
              </a:rPr>
              <a:t>部分</a:t>
            </a:r>
            <a:r>
              <a:rPr lang="zh-TW" altLang="en-US" sz="2600" b="1" u="sng" spc="-100">
                <a:solidFill>
                  <a:prstClr val="black"/>
                </a:solidFill>
                <a:latin typeface="微軟正黑體" panose="020B0604030504040204" pitchFamily="34" charset="-120"/>
                <a:ea typeface="微軟正黑體" panose="020B0604030504040204" pitchFamily="34" charset="-120"/>
              </a:rPr>
              <a:t>採購契約未載明依物價指數變動調整</a:t>
            </a:r>
            <a:r>
              <a:rPr lang="zh-TW" altLang="en-US" sz="2600" b="1" spc="-100">
                <a:solidFill>
                  <a:srgbClr val="0000FF"/>
                </a:solidFill>
                <a:latin typeface="微軟正黑體" panose="020B0604030504040204" pitchFamily="34" charset="-120"/>
                <a:ea typeface="微軟正黑體" panose="020B0604030504040204" pitchFamily="34" charset="-120"/>
              </a:rPr>
              <a:t>工程款或僅載明依營造工程物價總指數變動調整工程款，不利於反應物價波動</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r>
              <a:rPr lang="en-US" altLang="zh-TW" sz="2600" b="1" spc="-100" smtClean="0">
                <a:solidFill>
                  <a:srgbClr val="0000FF"/>
                </a:solidFill>
                <a:latin typeface="微軟正黑體" panose="020B0604030504040204" pitchFamily="34" charset="-120"/>
                <a:ea typeface="微軟正黑體" panose="020B0604030504040204" pitchFamily="34" charset="-120"/>
              </a:rPr>
              <a:t>109</a:t>
            </a:r>
            <a:r>
              <a:rPr lang="zh-TW" altLang="en-US" sz="2600" b="1" spc="-100">
                <a:solidFill>
                  <a:srgbClr val="0000FF"/>
                </a:solidFill>
                <a:latin typeface="微軟正黑體" panose="020B0604030504040204" pitchFamily="34" charset="-120"/>
                <a:ea typeface="微軟正黑體" panose="020B0604030504040204" pitchFamily="34" charset="-120"/>
              </a:rPr>
              <a:t>年</a:t>
            </a:r>
            <a:r>
              <a:rPr lang="en-US" altLang="zh-TW" sz="2600" b="1" spc="-100">
                <a:solidFill>
                  <a:srgbClr val="0000FF"/>
                </a:solidFill>
                <a:latin typeface="微軟正黑體" panose="020B0604030504040204" pitchFamily="34" charset="-120"/>
                <a:ea typeface="微軟正黑體" panose="020B0604030504040204" pitchFamily="34" charset="-120"/>
              </a:rPr>
              <a:t>8</a:t>
            </a:r>
            <a:r>
              <a:rPr lang="zh-TW" altLang="en-US" sz="2600" b="1" spc="-100">
                <a:solidFill>
                  <a:srgbClr val="0000FF"/>
                </a:solidFill>
                <a:latin typeface="微軟正黑體" panose="020B0604030504040204" pitchFamily="34" charset="-120"/>
                <a:ea typeface="微軟正黑體" panose="020B0604030504040204" pitchFamily="34" charset="-120"/>
              </a:rPr>
              <a:t>月</a:t>
            </a:r>
            <a:r>
              <a:rPr lang="en-US" altLang="zh-TW" sz="2600" b="1" spc="-100">
                <a:solidFill>
                  <a:srgbClr val="0000FF"/>
                </a:solidFill>
                <a:latin typeface="微軟正黑體" panose="020B0604030504040204" pitchFamily="34" charset="-120"/>
                <a:ea typeface="微軟正黑體" panose="020B0604030504040204" pitchFamily="34" charset="-120"/>
              </a:rPr>
              <a:t>31</a:t>
            </a:r>
            <a:r>
              <a:rPr lang="zh-TW" altLang="en-US" sz="2600" b="1" spc="-100">
                <a:solidFill>
                  <a:srgbClr val="0000FF"/>
                </a:solidFill>
                <a:latin typeface="微軟正黑體" panose="020B0604030504040204" pitchFamily="34" charset="-120"/>
                <a:ea typeface="微軟正黑體" panose="020B0604030504040204" pitchFamily="34" charset="-120"/>
              </a:rPr>
              <a:t>日工程企字第</a:t>
            </a:r>
            <a:r>
              <a:rPr lang="en-US" altLang="zh-TW" sz="2600" b="1" spc="-100">
                <a:solidFill>
                  <a:srgbClr val="0000FF"/>
                </a:solidFill>
                <a:latin typeface="微軟正黑體" panose="020B0604030504040204" pitchFamily="34" charset="-120"/>
                <a:ea typeface="微軟正黑體" panose="020B0604030504040204" pitchFamily="34" charset="-120"/>
              </a:rPr>
              <a:t>1090100596</a:t>
            </a:r>
            <a:r>
              <a:rPr lang="zh-TW" altLang="en-US" sz="2600" b="1" spc="-100">
                <a:solidFill>
                  <a:srgbClr val="0000FF"/>
                </a:solidFill>
                <a:latin typeface="微軟正黑體" panose="020B0604030504040204" pitchFamily="34" charset="-120"/>
                <a:ea typeface="微軟正黑體" panose="020B0604030504040204" pitchFamily="34" charset="-120"/>
              </a:rPr>
              <a:t>號函各機關，如履約期間</a:t>
            </a:r>
            <a:r>
              <a:rPr lang="zh-TW" altLang="en-US" sz="2600" b="1" spc="-100" smtClean="0">
                <a:solidFill>
                  <a:srgbClr val="0000FF"/>
                </a:solidFill>
                <a:latin typeface="微軟正黑體" panose="020B0604030504040204" pitchFamily="34" charset="-120"/>
                <a:ea typeface="微軟正黑體" panose="020B0604030504040204" pitchFamily="34" charset="-120"/>
              </a:rPr>
              <a:t>遇</a:t>
            </a:r>
            <a:r>
              <a:rPr lang="en-US" altLang="zh-TW" sz="2600" b="1" spc="-100" smtClean="0">
                <a:solidFill>
                  <a:srgbClr val="0000FF"/>
                </a:solidFill>
                <a:latin typeface="微軟正黑體" panose="020B0604030504040204" pitchFamily="34" charset="-120"/>
                <a:ea typeface="微軟正黑體" panose="020B0604030504040204" pitchFamily="34" charset="-120"/>
              </a:rPr>
              <a:t>...</a:t>
            </a:r>
            <a:r>
              <a:rPr lang="zh-TW" altLang="en-US" sz="2600" b="1" spc="-100" smtClean="0">
                <a:solidFill>
                  <a:srgbClr val="0000FF"/>
                </a:solidFill>
                <a:latin typeface="微軟正黑體" panose="020B0604030504040204" pitchFamily="34" charset="-120"/>
                <a:ea typeface="微軟正黑體" panose="020B0604030504040204" pitchFamily="34" charset="-120"/>
              </a:rPr>
              <a:t>漲</a:t>
            </a:r>
            <a:r>
              <a:rPr lang="zh-TW" altLang="en-US" sz="2600" b="1" spc="-100">
                <a:solidFill>
                  <a:srgbClr val="0000FF"/>
                </a:solidFill>
                <a:latin typeface="微軟正黑體" panose="020B0604030504040204" pitchFamily="34" charset="-120"/>
                <a:ea typeface="微軟正黑體" panose="020B0604030504040204" pitchFamily="34" charset="-120"/>
              </a:rPr>
              <a:t>跌幅逾本會契約範本所定比率之情形，且無歸責於契約雙方之事由者</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r>
              <a:rPr lang="zh-TW" altLang="en-US" sz="2600" b="1" u="sng" spc="-100" smtClean="0">
                <a:solidFill>
                  <a:srgbClr val="660033"/>
                </a:solidFill>
                <a:latin typeface="微軟正黑體" panose="020B0604030504040204" pitchFamily="34" charset="-120"/>
                <a:ea typeface="微軟正黑體" panose="020B0604030504040204" pitchFamily="34" charset="-120"/>
              </a:rPr>
              <a:t>雙方</a:t>
            </a:r>
            <a:r>
              <a:rPr lang="zh-TW" altLang="en-US" sz="2600" b="1" u="sng" spc="-100">
                <a:solidFill>
                  <a:srgbClr val="660033"/>
                </a:solidFill>
                <a:latin typeface="微軟正黑體" panose="020B0604030504040204" pitchFamily="34" charset="-120"/>
                <a:ea typeface="微軟正黑體" panose="020B0604030504040204" pitchFamily="34" charset="-120"/>
              </a:rPr>
              <a:t>得參酌民法情事變更規定</a:t>
            </a:r>
            <a:r>
              <a:rPr lang="zh-TW" altLang="en-US" sz="2600" b="1" spc="-100">
                <a:solidFill>
                  <a:srgbClr val="0000FF"/>
                </a:solidFill>
                <a:latin typeface="微軟正黑體" panose="020B0604030504040204" pitchFamily="34" charset="-120"/>
                <a:ea typeface="微軟正黑體" panose="020B0604030504040204" pitchFamily="34" charset="-120"/>
              </a:rPr>
              <a:t>，依現行契約範本內容</a:t>
            </a:r>
            <a:r>
              <a:rPr lang="zh-TW" altLang="en-US" sz="2600" b="1" u="sng" spc="-100">
                <a:solidFill>
                  <a:srgbClr val="660033"/>
                </a:solidFill>
                <a:latin typeface="微軟正黑體" panose="020B0604030504040204" pitchFamily="34" charset="-120"/>
                <a:ea typeface="微軟正黑體" panose="020B0604030504040204" pitchFamily="34" charset="-120"/>
              </a:rPr>
              <a:t>合意辦理契約變更</a:t>
            </a:r>
            <a:r>
              <a:rPr lang="zh-TW" altLang="en-US" sz="2600" b="1" spc="-100">
                <a:solidFill>
                  <a:srgbClr val="0000FF"/>
                </a:solidFill>
                <a:latin typeface="微軟正黑體" panose="020B0604030504040204" pitchFamily="34" charset="-120"/>
                <a:ea typeface="微軟正黑體" panose="020B0604030504040204" pitchFamily="34" charset="-120"/>
              </a:rPr>
              <a:t>，就</a:t>
            </a:r>
            <a:r>
              <a:rPr lang="zh-TW" altLang="en-US" sz="2600" b="1" u="sng" spc="-100">
                <a:solidFill>
                  <a:srgbClr val="660033"/>
                </a:solidFill>
                <a:latin typeface="微軟正黑體" panose="020B0604030504040204" pitchFamily="34" charset="-120"/>
                <a:ea typeface="微軟正黑體" panose="020B0604030504040204" pitchFamily="34" charset="-120"/>
              </a:rPr>
              <a:t>尚未施工執行部分依變更後</a:t>
            </a:r>
            <a:r>
              <a:rPr lang="zh-TW" altLang="en-US" sz="2600" b="1" spc="-100">
                <a:solidFill>
                  <a:srgbClr val="0000FF"/>
                </a:solidFill>
                <a:latin typeface="微軟正黑體" panose="020B0604030504040204" pitchFamily="34" charset="-120"/>
                <a:ea typeface="微軟正黑體" panose="020B0604030504040204" pitchFamily="34" charset="-120"/>
              </a:rPr>
              <a:t>之物價指數條款</a:t>
            </a:r>
            <a:r>
              <a:rPr lang="zh-TW" altLang="en-US" sz="2600" b="1" u="sng" spc="-100">
                <a:solidFill>
                  <a:srgbClr val="660033"/>
                </a:solidFill>
                <a:latin typeface="微軟正黑體" panose="020B0604030504040204" pitchFamily="34" charset="-120"/>
                <a:ea typeface="微軟正黑體" panose="020B0604030504040204" pitchFamily="34" charset="-120"/>
              </a:rPr>
              <a:t>調整工程款</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spc="-100">
                <a:solidFill>
                  <a:srgbClr val="660033"/>
                </a:solidFill>
                <a:latin typeface="微軟正黑體" panose="020B0604030504040204" pitchFamily="34" charset="-120"/>
                <a:ea typeface="微軟正黑體" panose="020B0604030504040204" pitchFamily="34" charset="-120"/>
              </a:rPr>
              <a:t>已施工執行部分</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spc="-100">
                <a:solidFill>
                  <a:srgbClr val="660033"/>
                </a:solidFill>
                <a:latin typeface="微軟正黑體" panose="020B0604030504040204" pitchFamily="34" charset="-120"/>
                <a:ea typeface="微軟正黑體" panose="020B0604030504040204" pitchFamily="34" charset="-120"/>
              </a:rPr>
              <a:t>不適用</a:t>
            </a:r>
            <a:r>
              <a:rPr lang="zh-TW" altLang="en-US" sz="2600" b="1" spc="-100">
                <a:solidFill>
                  <a:srgbClr val="0000FF"/>
                </a:solidFill>
                <a:latin typeface="微軟正黑體" panose="020B0604030504040204" pitchFamily="34" charset="-120"/>
                <a:ea typeface="微軟正黑體" panose="020B0604030504040204" pitchFamily="34" charset="-120"/>
              </a:rPr>
              <a:t>變更後之調整方式</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zh-TW" altLang="en-US" sz="2600" b="1" dirty="0">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179512" y="332656"/>
            <a:ext cx="7776864" cy="720080"/>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prstClr val="black"/>
                </a:solidFill>
                <a:latin typeface="微軟正黑體" panose="020B0604030504040204" pitchFamily="34" charset="-120"/>
                <a:cs typeface="Times New Roman" panose="02020603050405020304" pitchFamily="18" charset="0"/>
              </a:rPr>
              <a:t>履約</a:t>
            </a:r>
            <a:r>
              <a:rPr lang="zh-TW" altLang="en-US" sz="2800" b="1" smtClean="0">
                <a:solidFill>
                  <a:prstClr val="black"/>
                </a:solidFill>
                <a:latin typeface="微軟正黑體" panose="020B0604030504040204" pitchFamily="34" charset="-120"/>
                <a:cs typeface="Times New Roman" panose="02020603050405020304" pitchFamily="18" charset="0"/>
              </a:rPr>
              <a:t>中購案因疫情或物價變動因素影響之處置</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209564" y="5445224"/>
            <a:ext cx="8532948" cy="1416360"/>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600" b="1" smtClean="0">
                <a:solidFill>
                  <a:srgbClr val="006600"/>
                </a:solidFill>
                <a:latin typeface="微軟正黑體" panose="020B0604030504040204" pitchFamily="34" charset="-120"/>
                <a:ea typeface="微軟正黑體" panose="020B0604030504040204" pitchFamily="34" charset="-120"/>
              </a:rPr>
              <a:t>民法</a:t>
            </a:r>
            <a:r>
              <a:rPr lang="en-US" altLang="zh-TW" sz="2600" b="1" smtClean="0">
                <a:solidFill>
                  <a:srgbClr val="006600"/>
                </a:solidFill>
                <a:latin typeface="微軟正黑體" panose="020B0604030504040204" pitchFamily="34" charset="-120"/>
                <a:ea typeface="微軟正黑體" panose="020B0604030504040204" pitchFamily="34" charset="-120"/>
              </a:rPr>
              <a:t>227-2</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prstClr val="black"/>
                </a:solidFill>
                <a:uFill>
                  <a:solidFill>
                    <a:srgbClr val="660033"/>
                  </a:solidFill>
                </a:uFill>
                <a:latin typeface="微軟正黑體" panose="020B0604030504040204" pitchFamily="34" charset="-120"/>
                <a:ea typeface="微軟正黑體" panose="020B0604030504040204" pitchFamily="34" charset="-120"/>
              </a:rPr>
              <a:t>契約成立後，情事變更，非當時所得預料，而依其原有效果顯失公平者，當事人得聲請法院增、減其給付或變更其他原有之效果</a:t>
            </a:r>
            <a:r>
              <a:rPr lang="zh-TW" altLang="en-US" sz="2600" b="1">
                <a:solidFill>
                  <a:prstClr val="black"/>
                </a:solidFill>
                <a:latin typeface="微軟正黑體" panose="020B0604030504040204" pitchFamily="34" charset="-120"/>
                <a:ea typeface="微軟正黑體" panose="020B0604030504040204" pitchFamily="34" charset="-120"/>
              </a:rPr>
              <a:t>。</a:t>
            </a:r>
            <a:endParaRPr lang="en-US" altLang="zh-TW" sz="26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06457497"/>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279</a:t>
            </a:fld>
            <a:endParaRPr lang="en-US" altLang="zh-TW" sz="1400">
              <a:solidFill>
                <a:srgbClr val="AD1F1F"/>
              </a:solidFill>
              <a:latin typeface="Times New Roman" panose="02020603050405020304" pitchFamily="18" charset="0"/>
            </a:endParaRPr>
          </a:p>
        </p:txBody>
      </p:sp>
      <p:sp>
        <p:nvSpPr>
          <p:cNvPr id="7" name="書卷 (水平) 6">
            <a:extLst>
              <a:ext uri="{FF2B5EF4-FFF2-40B4-BE49-F238E27FC236}"/>
            </a:extLst>
          </p:cNvPr>
          <p:cNvSpPr/>
          <p:nvPr/>
        </p:nvSpPr>
        <p:spPr>
          <a:xfrm>
            <a:off x="323528" y="188640"/>
            <a:ext cx="4248472"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800" b="1" smtClean="0">
                <a:solidFill>
                  <a:srgbClr val="100278"/>
                </a:solidFill>
                <a:latin typeface="微軟正黑體" panose="020B0604030504040204" pitchFamily="34" charset="-120"/>
              </a:rPr>
              <a:t>2.11 </a:t>
            </a:r>
            <a:r>
              <a:rPr lang="zh-TW" altLang="en-US" sz="2800" b="1" smtClean="0">
                <a:solidFill>
                  <a:srgbClr val="100278"/>
                </a:solidFill>
                <a:latin typeface="微軟正黑體" panose="020B0604030504040204" pitchFamily="34" charset="-120"/>
              </a:rPr>
              <a:t>工程之停工、復工</a:t>
            </a:r>
            <a:endParaRPr lang="zh-TW" altLang="en-US" sz="2800" b="1" dirty="0">
              <a:solidFill>
                <a:srgbClr val="C00000"/>
              </a:solidFill>
              <a:latin typeface="微軟正黑體" panose="020B0604030504040204" pitchFamily="34" charset="-120"/>
            </a:endParaRPr>
          </a:p>
        </p:txBody>
      </p:sp>
      <p:sp>
        <p:nvSpPr>
          <p:cNvPr id="9" name="Rectangle 5"/>
          <p:cNvSpPr>
            <a:spLocks noChangeArrowheads="1"/>
          </p:cNvSpPr>
          <p:nvPr/>
        </p:nvSpPr>
        <p:spPr bwMode="auto">
          <a:xfrm>
            <a:off x="528060" y="1124744"/>
            <a:ext cx="8064896"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3038" indent="-173038">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531813" indent="-2476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9pPr>
          </a:lstStyle>
          <a:p>
            <a:pPr marL="0" indent="0" algn="just" eaLnBrk="1" hangingPunct="1">
              <a:buClr>
                <a:prstClr val="black"/>
              </a:buClr>
              <a:buFont typeface="Wingdings" panose="05000000000000000000" pitchFamily="2" charset="2"/>
              <a:buNone/>
            </a:pPr>
            <a:r>
              <a:rPr lang="zh-TW" altLang="en-US" sz="2600" b="1">
                <a:solidFill>
                  <a:prstClr val="black"/>
                </a:solidFill>
                <a:latin typeface="微軟正黑體" panose="020B0604030504040204" pitchFamily="34" charset="-120"/>
                <a:ea typeface="微軟正黑體" panose="020B0604030504040204" pitchFamily="34" charset="-120"/>
              </a:rPr>
              <a:t>工程開工、停工、復工、竣工，廠商均應以</a:t>
            </a:r>
            <a:r>
              <a:rPr lang="zh-TW" altLang="en-US" sz="2600" b="1">
                <a:solidFill>
                  <a:srgbClr val="660033"/>
                </a:solidFill>
                <a:latin typeface="微軟正黑體" panose="020B0604030504040204" pitchFamily="34" charset="-120"/>
                <a:ea typeface="微軟正黑體" panose="020B0604030504040204" pitchFamily="34" charset="-120"/>
              </a:rPr>
              <a:t>書面通知機關</a:t>
            </a:r>
            <a:r>
              <a:rPr lang="zh-TW" altLang="en-US" sz="2600" b="1">
                <a:solidFill>
                  <a:prstClr val="black"/>
                </a:solidFill>
                <a:latin typeface="微軟正黑體" panose="020B0604030504040204" pitchFamily="34" charset="-120"/>
                <a:ea typeface="微軟正黑體" panose="020B0604030504040204" pitchFamily="34" charset="-120"/>
              </a:rPr>
              <a:t>，</a:t>
            </a:r>
            <a:r>
              <a:rPr lang="zh-TW" altLang="en-US" sz="2600" b="1">
                <a:solidFill>
                  <a:srgbClr val="660033"/>
                </a:solidFill>
                <a:latin typeface="微軟正黑體" panose="020B0604030504040204" pitchFamily="34" charset="-120"/>
                <a:ea typeface="微軟正黑體" panose="020B0604030504040204" pitchFamily="34" charset="-120"/>
              </a:rPr>
              <a:t>機關並應</a:t>
            </a:r>
            <a:r>
              <a:rPr lang="zh-TW" altLang="en-US" sz="2600" b="1">
                <a:solidFill>
                  <a:prstClr val="black"/>
                </a:solidFill>
                <a:latin typeface="微軟正黑體" panose="020B0604030504040204" pitchFamily="34" charset="-120"/>
                <a:ea typeface="微軟正黑體" panose="020B0604030504040204" pitchFamily="34" charset="-120"/>
              </a:rPr>
              <a:t>立即會同監造單位及廠商</a:t>
            </a:r>
            <a:r>
              <a:rPr lang="zh-TW" altLang="en-US" sz="2600" b="1">
                <a:solidFill>
                  <a:srgbClr val="660033"/>
                </a:solidFill>
                <a:latin typeface="微軟正黑體" panose="020B0604030504040204" pitchFamily="34" charset="-120"/>
                <a:ea typeface="微軟正黑體" panose="020B0604030504040204" pitchFamily="34" charset="-120"/>
              </a:rPr>
              <a:t>複查</a:t>
            </a:r>
            <a:r>
              <a:rPr lang="zh-TW" altLang="en-US" sz="2600" b="1">
                <a:solidFill>
                  <a:prstClr val="black"/>
                </a:solidFill>
                <a:latin typeface="微軟正黑體" panose="020B0604030504040204" pitchFamily="34" charset="-120"/>
                <a:ea typeface="微軟正黑體" panose="020B0604030504040204" pitchFamily="34" charset="-120"/>
              </a:rPr>
              <a:t>。廠商不為通知者，機關得依契約規定逕為核定後通知廠商</a:t>
            </a:r>
            <a:r>
              <a:rPr lang="zh-TW" altLang="en-US" sz="2600" b="1" smtClean="0">
                <a:solidFill>
                  <a:prstClr val="black"/>
                </a:solidFill>
                <a:latin typeface="微軟正黑體" panose="020B0604030504040204" pitchFamily="34" charset="-120"/>
                <a:ea typeface="微軟正黑體" panose="020B0604030504040204" pitchFamily="34" charset="-120"/>
              </a:rPr>
              <a:t>。</a:t>
            </a:r>
            <a:endParaRPr lang="zh-TW" altLang="en-US" sz="2600" b="1">
              <a:solidFill>
                <a:srgbClr val="0000FF"/>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4"/>
          <a:stretch>
            <a:fillRect/>
          </a:stretch>
        </p:blipFill>
        <p:spPr>
          <a:xfrm>
            <a:off x="1140128" y="2565509"/>
            <a:ext cx="6840760" cy="4033728"/>
          </a:xfrm>
          <a:prstGeom prst="rect">
            <a:avLst/>
          </a:prstGeom>
        </p:spPr>
      </p:pic>
      <p:sp>
        <p:nvSpPr>
          <p:cNvPr id="3" name="矩形 2"/>
          <p:cNvSpPr/>
          <p:nvPr/>
        </p:nvSpPr>
        <p:spPr>
          <a:xfrm>
            <a:off x="1475656" y="5373216"/>
            <a:ext cx="6480720" cy="93610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483946143"/>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280</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12713" y="1088741"/>
            <a:ext cx="8635751" cy="5632734"/>
          </a:xfrm>
          <a:prstGeom prst="rect">
            <a:avLst/>
          </a:prstGeom>
          <a:noFill/>
          <a:ln w="9525">
            <a:noFill/>
            <a:miter lim="800000"/>
            <a:headEnd/>
            <a:tailEnd/>
          </a:ln>
          <a:effectLst/>
        </p:spPr>
        <p:txBody>
          <a:bodyPr/>
          <a:lstStyle/>
          <a:p>
            <a:pPr marL="261938" indent="-261938" algn="just" eaLnBrk="1" hangingPunct="1">
              <a:lnSpc>
                <a:spcPts val="3400"/>
              </a:lnSpc>
              <a:spcBef>
                <a:spcPts val="0"/>
              </a:spcBef>
              <a:buClr>
                <a:prstClr val="black"/>
              </a:buClr>
              <a:buSzPct val="75000"/>
              <a:buFont typeface="Wingdings" pitchFamily="2" charset="2"/>
              <a:buChar char="l"/>
              <a:defRPr/>
            </a:pPr>
            <a:r>
              <a:rPr lang="en-US" altLang="zh-TW" sz="2800" b="1" smtClean="0">
                <a:solidFill>
                  <a:srgbClr val="006600"/>
                </a:solidFill>
                <a:latin typeface="微軟正黑體" panose="020B0604030504040204" pitchFamily="34" charset="-120"/>
                <a:ea typeface="微軟正黑體" panose="020B0604030504040204" pitchFamily="34" charset="-120"/>
              </a:rPr>
              <a:t>107.08.10</a:t>
            </a:r>
            <a:r>
              <a:rPr lang="zh-TW" altLang="en-US" sz="2800" b="1" smtClean="0">
                <a:solidFill>
                  <a:srgbClr val="006600"/>
                </a:solidFill>
                <a:latin typeface="微軟正黑體" panose="020B0604030504040204" pitchFamily="34" charset="-120"/>
                <a:ea typeface="微軟正黑體" panose="020B0604030504040204" pitchFamily="34" charset="-120"/>
              </a:rPr>
              <a:t>工程</a:t>
            </a:r>
            <a:r>
              <a:rPr lang="zh-TW" altLang="en-US" sz="2800" b="1" dirty="0">
                <a:solidFill>
                  <a:srgbClr val="006600"/>
                </a:solidFill>
                <a:latin typeface="微軟正黑體" panose="020B0604030504040204" pitchFamily="34" charset="-120"/>
                <a:ea typeface="微軟正黑體" panose="020B0604030504040204" pitchFamily="34" charset="-120"/>
              </a:rPr>
              <a:t>企</a:t>
            </a:r>
            <a:r>
              <a:rPr lang="zh-TW" altLang="en-US" sz="2800" b="1">
                <a:solidFill>
                  <a:srgbClr val="006600"/>
                </a:solidFill>
                <a:latin typeface="微軟正黑體" panose="020B0604030504040204" pitchFamily="34" charset="-120"/>
                <a:ea typeface="微軟正黑體" panose="020B0604030504040204" pitchFamily="34" charset="-120"/>
              </a:rPr>
              <a:t>字</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a:solidFill>
                  <a:srgbClr val="006600"/>
                </a:solidFill>
                <a:latin typeface="微軟正黑體" panose="020B0604030504040204" pitchFamily="34" charset="-120"/>
                <a:ea typeface="微軟正黑體" panose="020B0604030504040204" pitchFamily="34" charset="-120"/>
              </a:rPr>
              <a:t>10700247990</a:t>
            </a:r>
            <a:r>
              <a:rPr lang="zh-TW" altLang="en-US" sz="2800" b="1" smtClean="0">
                <a:solidFill>
                  <a:srgbClr val="006600"/>
                </a:solidFill>
                <a:latin typeface="微軟正黑體" panose="020B0604030504040204" pitchFamily="34" charset="-120"/>
                <a:ea typeface="微軟正黑體" panose="020B0604030504040204" pitchFamily="34" charset="-120"/>
              </a:rPr>
              <a:t>號函</a:t>
            </a:r>
            <a:endParaRPr lang="en-US" altLang="zh-TW" sz="2800" b="1" dirty="0">
              <a:solidFill>
                <a:srgbClr val="000066"/>
              </a:solidFill>
              <a:latin typeface="微軟正黑體" panose="020B0604030504040204" pitchFamily="34" charset="-120"/>
              <a:ea typeface="微軟正黑體" panose="020B0604030504040204" pitchFamily="34" charset="-120"/>
            </a:endParaRPr>
          </a:p>
          <a:p>
            <a:pPr marL="358775" lvl="1" indent="-358775" algn="just" eaLnBrk="1" hangingPunct="1">
              <a:lnSpc>
                <a:spcPts val="3400"/>
              </a:lnSpc>
              <a:spcBef>
                <a:spcPts val="0"/>
              </a:spcBef>
              <a:buClr>
                <a:srgbClr val="006600"/>
              </a:buClr>
              <a:buSzPct val="75000"/>
              <a:defRPr/>
            </a:pPr>
            <a:r>
              <a:rPr lang="zh-TW" altLang="en-US" sz="2800" b="1" spc="-100">
                <a:solidFill>
                  <a:srgbClr val="0000FF"/>
                </a:solidFill>
                <a:latin typeface="微軟正黑體" panose="020B0604030504040204" pitchFamily="34" charset="-120"/>
                <a:ea typeface="微軟正黑體" panose="020B0604030504040204" pitchFamily="34" charset="-120"/>
              </a:rPr>
              <a:t>一、公共工程</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設計成果影響後續工程品質及效率至鉅</a:t>
            </a:r>
            <a:r>
              <a:rPr lang="zh-TW" altLang="en-US" sz="2800" b="1" spc="-100" smtClean="0">
                <a:solidFill>
                  <a:srgbClr val="0000FF"/>
                </a:solidFill>
                <a:latin typeface="微軟正黑體" panose="020B0604030504040204" pitchFamily="34" charset="-120"/>
                <a:ea typeface="微軟正黑體" panose="020B0604030504040204" pitchFamily="34" charset="-120"/>
              </a:rPr>
              <a:t>，履約</a:t>
            </a:r>
            <a:r>
              <a:rPr lang="zh-TW" altLang="en-US" sz="2800" b="1" spc="-100">
                <a:solidFill>
                  <a:srgbClr val="0000FF"/>
                </a:solidFill>
                <a:latin typeface="微軟正黑體" panose="020B0604030504040204" pitchFamily="34" charset="-120"/>
                <a:ea typeface="微軟正黑體" panose="020B0604030504040204" pitchFamily="34" charset="-120"/>
              </a:rPr>
              <a:t>爭議</a:t>
            </a:r>
            <a:r>
              <a:rPr lang="zh-TW" altLang="en-US" sz="2800" b="1" spc="-100" smtClean="0">
                <a:solidFill>
                  <a:srgbClr val="0000FF"/>
                </a:solidFill>
                <a:latin typeface="微軟正黑體" panose="020B0604030504040204" pitchFamily="34" charset="-120"/>
                <a:ea typeface="微軟正黑體" panose="020B0604030504040204" pitchFamily="34" charset="-120"/>
              </a:rPr>
              <a:t>案件</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偶有</a:t>
            </a:r>
            <a:r>
              <a:rPr lang="zh-TW" altLang="en-US" sz="2800" b="1" spc="-100">
                <a:solidFill>
                  <a:srgbClr val="0000FF"/>
                </a:solidFill>
                <a:latin typeface="微軟正黑體" panose="020B0604030504040204" pitchFamily="34" charset="-120"/>
                <a:ea typeface="微軟正黑體" panose="020B0604030504040204" pitchFamily="34" charset="-120"/>
              </a:rPr>
              <a:t>技術服務廠商於</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設計階段考慮疏漏</a:t>
            </a:r>
            <a:r>
              <a:rPr lang="zh-TW" altLang="en-US" sz="2800" b="1" spc="-100">
                <a:solidFill>
                  <a:srgbClr val="0000FF"/>
                </a:solidFill>
                <a:latin typeface="微軟正黑體" panose="020B0604030504040204" pitchFamily="34" charset="-120"/>
                <a:ea typeface="微軟正黑體" panose="020B0604030504040204" pitchFamily="34" charset="-120"/>
              </a:rPr>
              <a:t>，</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造成</a:t>
            </a:r>
            <a:r>
              <a:rPr lang="zh-TW" altLang="en-US" sz="2800" b="1" spc="-100">
                <a:solidFill>
                  <a:srgbClr val="0000FF"/>
                </a:solidFill>
                <a:latin typeface="微軟正黑體" panose="020B0604030504040204" pitchFamily="34" charset="-120"/>
                <a:ea typeface="微軟正黑體" panose="020B0604030504040204" pitchFamily="34" charset="-120"/>
              </a:rPr>
              <a:t>工程發包後得標廠商</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施工困難</a:t>
            </a:r>
            <a:r>
              <a:rPr lang="zh-TW" altLang="en-US" sz="2800" b="1" spc="-100">
                <a:solidFill>
                  <a:srgbClr val="0000FF"/>
                </a:solidFill>
                <a:latin typeface="微軟正黑體" panose="020B0604030504040204" pitchFamily="34" charset="-120"/>
                <a:ea typeface="微軟正黑體" panose="020B0604030504040204" pitchFamily="34" charset="-120"/>
              </a:rPr>
              <a:t>，因而</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引發履約爭議或工期展延</a:t>
            </a:r>
            <a:r>
              <a:rPr lang="zh-TW" altLang="en-US" sz="2800" b="1" spc="-100">
                <a:solidFill>
                  <a:srgbClr val="0000FF"/>
                </a:solidFill>
                <a:latin typeface="微軟正黑體" panose="020B0604030504040204" pitchFamily="34" charset="-120"/>
                <a:ea typeface="微軟正黑體" panose="020B0604030504040204" pitchFamily="34" charset="-120"/>
              </a:rPr>
              <a:t>，計畫執行延宕等情</a:t>
            </a:r>
            <a:r>
              <a:rPr lang="zh-TW" altLang="en-US" sz="2800" b="1" spc="-100" smtClean="0">
                <a:solidFill>
                  <a:srgbClr val="0000FF"/>
                </a:solidFill>
                <a:latin typeface="微軟正黑體" panose="020B0604030504040204" pitchFamily="34" charset="-120"/>
                <a:ea typeface="微軟正黑體" panose="020B0604030504040204" pitchFamily="34" charset="-120"/>
              </a:rPr>
              <a:t>。</a:t>
            </a:r>
            <a:endParaRPr lang="en-US" altLang="zh-TW"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endParaRPr>
          </a:p>
          <a:p>
            <a:pPr marL="358775" lvl="1" indent="-358775" algn="just" eaLnBrk="1" hangingPunct="1">
              <a:lnSpc>
                <a:spcPts val="3400"/>
              </a:lnSpc>
              <a:spcBef>
                <a:spcPts val="0"/>
              </a:spcBef>
              <a:buClr>
                <a:srgbClr val="006600"/>
              </a:buClr>
              <a:buSzPct val="75000"/>
              <a:defRPr/>
            </a:pPr>
            <a:r>
              <a:rPr lang="zh-TW" altLang="en-US" sz="2800" b="1" spc="-100">
                <a:solidFill>
                  <a:srgbClr val="0000FF"/>
                </a:solidFill>
                <a:uFill>
                  <a:solidFill>
                    <a:srgbClr val="FF0000"/>
                  </a:solidFill>
                </a:uFill>
                <a:latin typeface="微軟正黑體" panose="020B0604030504040204" pitchFamily="34" charset="-120"/>
                <a:ea typeface="微軟正黑體" panose="020B0604030504040204" pitchFamily="34" charset="-120"/>
              </a:rPr>
              <a:t>二、為避免上開</a:t>
            </a:r>
            <a:r>
              <a:rPr lang="zh-TW" altLang="en-US" sz="2800" b="1" spc="-100" smtClean="0">
                <a:solidFill>
                  <a:srgbClr val="0000FF"/>
                </a:solidFill>
                <a:uFill>
                  <a:solidFill>
                    <a:srgbClr val="FF0000"/>
                  </a:solidFill>
                </a:uFill>
                <a:latin typeface="微軟正黑體" panose="020B0604030504040204" pitchFamily="34" charset="-120"/>
                <a:ea typeface="微軟正黑體" panose="020B0604030504040204" pitchFamily="34" charset="-120"/>
              </a:rPr>
              <a:t>情事，應</a:t>
            </a:r>
            <a:r>
              <a:rPr lang="zh-TW" altLang="en-US" sz="2800" b="1" spc="-100">
                <a:solidFill>
                  <a:srgbClr val="0000FF"/>
                </a:solidFill>
                <a:uFill>
                  <a:solidFill>
                    <a:srgbClr val="FF0000"/>
                  </a:solidFill>
                </a:uFill>
                <a:latin typeface="微軟正黑體" panose="020B0604030504040204" pitchFamily="34" charset="-120"/>
                <a:ea typeface="微軟正黑體" panose="020B0604030504040204" pitchFamily="34" charset="-120"/>
              </a:rPr>
              <a:t>要求</a:t>
            </a:r>
            <a:r>
              <a:rPr lang="zh-TW" altLang="en-US" sz="2800" b="1" spc="-100" smtClean="0">
                <a:solidFill>
                  <a:srgbClr val="0000FF"/>
                </a:solidFill>
                <a:uFill>
                  <a:solidFill>
                    <a:srgbClr val="FF0000"/>
                  </a:solidFill>
                </a:uFill>
                <a:latin typeface="微軟正黑體" panose="020B0604030504040204" pitchFamily="34" charset="-120"/>
                <a:ea typeface="微軟正黑體" panose="020B0604030504040204" pitchFamily="34" charset="-120"/>
              </a:rPr>
              <a:t>技服廠商對</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工期之訂定應考量工程內容、現地施工條件、可工作時間、工率及天候狀況等因素進行詳細估算，分析合理工期</a:t>
            </a:r>
            <a:r>
              <a:rPr lang="zh-TW" altLang="en-US" sz="2800" b="1" spc="-100">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spc="-100" smtClean="0">
                <a:solidFill>
                  <a:srgbClr val="0000FF"/>
                </a:solidFill>
                <a:uFill>
                  <a:solidFill>
                    <a:srgbClr val="FF0000"/>
                  </a:solidFill>
                </a:uFill>
                <a:latin typeface="微軟正黑體" panose="020B0604030504040204" pitchFamily="34" charset="-120"/>
                <a:ea typeface="微軟正黑體" panose="020B0604030504040204" pitchFamily="34" charset="-120"/>
              </a:rPr>
              <a:t>並掌握所需各項</a:t>
            </a:r>
            <a:r>
              <a:rPr lang="zh-TW" altLang="en-US" sz="2800" b="1" spc="-100">
                <a:solidFill>
                  <a:srgbClr val="0000FF"/>
                </a:solidFill>
                <a:uFill>
                  <a:solidFill>
                    <a:srgbClr val="FF0000"/>
                  </a:solidFill>
                </a:uFill>
                <a:latin typeface="微軟正黑體" panose="020B0604030504040204" pitchFamily="34" charset="-120"/>
                <a:ea typeface="微軟正黑體" panose="020B0604030504040204" pitchFamily="34" charset="-120"/>
              </a:rPr>
              <a:t>材料取得及技術工法之可行性；對於所提出之設計書圖與招標文件資料，亦須精確且符合契約規定之要求。</a:t>
            </a: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179512" y="260648"/>
            <a:ext cx="6408712" cy="720080"/>
          </a:xfrm>
          <a:prstGeom prst="horizontalScroll">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black"/>
                </a:solidFill>
                <a:latin typeface="微軟正黑體" panose="020B0604030504040204" pitchFamily="34" charset="-120"/>
                <a:cs typeface="Times New Roman" panose="02020603050405020304" pitchFamily="18" charset="0"/>
              </a:rPr>
              <a:t>督促技服廠商</a:t>
            </a:r>
            <a:r>
              <a:rPr lang="zh-TW" altLang="en-US" sz="2800" b="1">
                <a:solidFill>
                  <a:prstClr val="black"/>
                </a:solidFill>
                <a:latin typeface="微軟正黑體" panose="020B0604030504040204" pitchFamily="34" charset="-120"/>
                <a:cs typeface="Times New Roman" panose="02020603050405020304" pitchFamily="18" charset="0"/>
              </a:rPr>
              <a:t>務實</a:t>
            </a:r>
            <a:r>
              <a:rPr lang="zh-TW" altLang="en-US" sz="2800" b="1" smtClean="0">
                <a:solidFill>
                  <a:prstClr val="black"/>
                </a:solidFill>
                <a:latin typeface="微軟正黑體" panose="020B0604030504040204" pitchFamily="34" charset="-120"/>
                <a:cs typeface="Times New Roman" panose="02020603050405020304" pitchFamily="18" charset="0"/>
              </a:rPr>
              <a:t>周延設計並落實審查</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50212561"/>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281</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12713" y="188639"/>
            <a:ext cx="8635751" cy="6532835"/>
          </a:xfrm>
          <a:prstGeom prst="rect">
            <a:avLst/>
          </a:prstGeom>
          <a:noFill/>
          <a:ln w="9525">
            <a:noFill/>
            <a:miter lim="800000"/>
            <a:headEnd/>
            <a:tailEnd/>
          </a:ln>
          <a:effectLst/>
        </p:spPr>
        <p:txBody>
          <a:bodyPr/>
          <a:lstStyle/>
          <a:p>
            <a:pPr marL="358775" lvl="1" indent="-358775" algn="just" eaLnBrk="1" hangingPunct="1">
              <a:lnSpc>
                <a:spcPts val="3400"/>
              </a:lnSpc>
              <a:spcBef>
                <a:spcPts val="0"/>
              </a:spcBef>
              <a:buClr>
                <a:srgbClr val="006600"/>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三</a:t>
            </a:r>
            <a:r>
              <a:rPr lang="zh-TW" altLang="en-US" sz="2600" b="1" spc="-100" smtClean="0">
                <a:solidFill>
                  <a:srgbClr val="0000FF"/>
                </a:solidFill>
                <a:latin typeface="微軟正黑體" panose="020B0604030504040204" pitchFamily="34" charset="-120"/>
                <a:ea typeface="微軟正黑體" panose="020B0604030504040204" pitchFamily="34" charset="-120"/>
              </a:rPr>
              <a:t>、建議加強設計審查</a:t>
            </a:r>
            <a:r>
              <a:rPr lang="zh-TW" altLang="en-US" sz="2600" b="1" spc="-100">
                <a:solidFill>
                  <a:srgbClr val="0000FF"/>
                </a:solidFill>
                <a:latin typeface="微軟正黑體" panose="020B0604030504040204" pitchFamily="34" charset="-120"/>
                <a:ea typeface="微軟正黑體" panose="020B0604030504040204" pitchFamily="34" charset="-120"/>
              </a:rPr>
              <a:t>事項如下：</a:t>
            </a:r>
          </a:p>
          <a:p>
            <a:pPr marL="358775" lvl="1" indent="-358775" algn="just" eaLnBrk="1" hangingPunct="1">
              <a:lnSpc>
                <a:spcPts val="3400"/>
              </a:lnSpc>
              <a:spcBef>
                <a:spcPts val="0"/>
              </a:spcBef>
              <a:buClr>
                <a:srgbClr val="006600"/>
              </a:buClr>
              <a:buSzPct val="75000"/>
              <a:defRPr/>
            </a:pPr>
            <a:r>
              <a:rPr lang="en-US" altLang="zh-TW" sz="2600" b="1" spc="-100" smtClean="0">
                <a:solidFill>
                  <a:prstClr val="black"/>
                </a:solidFill>
                <a:latin typeface="微軟正黑體" panose="020B0604030504040204" pitchFamily="34" charset="-120"/>
                <a:ea typeface="微軟正黑體" panose="020B0604030504040204" pitchFamily="34" charset="-120"/>
              </a:rPr>
              <a:t>(</a:t>
            </a:r>
            <a:r>
              <a:rPr lang="zh-TW" altLang="en-US" sz="2600" b="1" spc="-100">
                <a:solidFill>
                  <a:prstClr val="black"/>
                </a:solidFill>
                <a:latin typeface="微軟正黑體" panose="020B0604030504040204" pitchFamily="34" charset="-120"/>
                <a:ea typeface="微軟正黑體" panose="020B0604030504040204" pitchFamily="34" charset="-120"/>
              </a:rPr>
              <a:t>一</a:t>
            </a:r>
            <a:r>
              <a:rPr lang="en-US" altLang="zh-TW" sz="2600" b="1" spc="-100">
                <a:solidFill>
                  <a:prstClr val="black"/>
                </a:solidFill>
                <a:latin typeface="微軟正黑體" panose="020B0604030504040204" pitchFamily="34" charset="-120"/>
                <a:ea typeface="微軟正黑體" panose="020B0604030504040204" pitchFamily="34" charset="-120"/>
              </a:rPr>
              <a:t>)</a:t>
            </a:r>
            <a:r>
              <a:rPr lang="zh-TW" altLang="en-US" sz="2600" b="1" spc="-100">
                <a:solidFill>
                  <a:prstClr val="black"/>
                </a:solidFill>
                <a:latin typeface="微軟正黑體" panose="020B0604030504040204" pitchFamily="34" charset="-120"/>
                <a:ea typeface="微軟正黑體" panose="020B0604030504040204" pitchFamily="34" charset="-120"/>
              </a:rPr>
              <a:t>基本設計階段</a:t>
            </a:r>
            <a:r>
              <a:rPr lang="zh-TW" altLang="en-US" sz="2600" b="1" spc="-100">
                <a:solidFill>
                  <a:srgbClr val="0000FF"/>
                </a:solidFill>
                <a:latin typeface="微軟正黑體" panose="020B0604030504040204" pitchFamily="34" charset="-120"/>
                <a:ea typeface="微軟正黑體" panose="020B0604030504040204" pitchFamily="34" charset="-120"/>
              </a:rPr>
              <a:t>：</a:t>
            </a:r>
          </a:p>
          <a:p>
            <a:pPr marL="268288" lvl="1" indent="-268288" algn="just" eaLnBrk="1" hangingPunct="1">
              <a:lnSpc>
                <a:spcPts val="3400"/>
              </a:lnSpc>
              <a:spcBef>
                <a:spcPts val="0"/>
              </a:spcBef>
              <a:buClr>
                <a:srgbClr val="006600"/>
              </a:buClr>
              <a:buSzPct val="75000"/>
              <a:defRPr/>
            </a:pPr>
            <a:r>
              <a:rPr lang="en-US" altLang="zh-TW" sz="2600" b="1" spc="-100" smtClean="0">
                <a:solidFill>
                  <a:srgbClr val="0000FF"/>
                </a:solidFill>
                <a:latin typeface="微軟正黑體" panose="020B0604030504040204" pitchFamily="34" charset="-120"/>
                <a:ea typeface="微軟正黑體" panose="020B0604030504040204" pitchFamily="34" charset="-120"/>
              </a:rPr>
              <a:t>1.</a:t>
            </a:r>
            <a:r>
              <a:rPr lang="zh-TW" altLang="en-US" sz="2600" b="1" u="sng" spc="-100" smtClean="0">
                <a:solidFill>
                  <a:srgbClr val="006600"/>
                </a:solidFill>
                <a:uFill>
                  <a:solidFill>
                    <a:srgbClr val="FF0000"/>
                  </a:solidFill>
                </a:uFill>
                <a:latin typeface="微軟正黑體" panose="020B0604030504040204" pitchFamily="34" charset="-120"/>
                <a:ea typeface="微軟正黑體" panose="020B0604030504040204" pitchFamily="34" charset="-120"/>
              </a:rPr>
              <a:t>施工</a:t>
            </a:r>
            <a:r>
              <a:rPr lang="zh-TW" altLang="en-US" sz="2600" b="1" u="sng" spc="-100">
                <a:solidFill>
                  <a:srgbClr val="006600"/>
                </a:solidFill>
                <a:uFill>
                  <a:solidFill>
                    <a:srgbClr val="FF0000"/>
                  </a:solidFill>
                </a:uFill>
                <a:latin typeface="微軟正黑體" panose="020B0604030504040204" pitchFamily="34" charset="-120"/>
                <a:ea typeface="微軟正黑體" panose="020B0604030504040204" pitchFamily="34" charset="-120"/>
              </a:rPr>
              <a:t>規劃及施工初步時程之擬訂</a:t>
            </a:r>
            <a:r>
              <a:rPr lang="zh-TW" altLang="en-US" sz="2600" b="1" spc="-100">
                <a:solidFill>
                  <a:srgbClr val="0000FF"/>
                </a:solidFill>
                <a:latin typeface="微軟正黑體" panose="020B0604030504040204" pitchFamily="34" charset="-120"/>
                <a:ea typeface="微軟正黑體" panose="020B0604030504040204" pitchFamily="34" charset="-120"/>
              </a:rPr>
              <a:t>：施工場地可利用或限制條件、施工動線、交通維持、施工順序及技術工法構想、施工材料來源與設備機具種類及數量、用水用電、借</a:t>
            </a:r>
            <a:r>
              <a:rPr lang="en-US" altLang="zh-TW" sz="2600" b="1" spc="-100">
                <a:solidFill>
                  <a:srgbClr val="0000FF"/>
                </a:solidFill>
                <a:latin typeface="微軟正黑體" panose="020B0604030504040204" pitchFamily="34" charset="-120"/>
                <a:ea typeface="微軟正黑體" panose="020B0604030504040204" pitchFamily="34" charset="-120"/>
              </a:rPr>
              <a:t>/</a:t>
            </a:r>
            <a:r>
              <a:rPr lang="zh-TW" altLang="en-US" sz="2600" b="1" spc="-100">
                <a:solidFill>
                  <a:srgbClr val="0000FF"/>
                </a:solidFill>
                <a:latin typeface="微軟正黑體" panose="020B0604030504040204" pitchFamily="34" charset="-120"/>
                <a:ea typeface="微軟正黑體" panose="020B0604030504040204" pitchFamily="34" charset="-120"/>
              </a:rPr>
              <a:t>棄土場所及管制、管線遷移協調、工程造價分析依據及合理性、施工許可與證照之取得等說明，並就工程施工安全風險管理提出說明（包含風險評估、危害辨識、對策研擬及執行追蹤等）。</a:t>
            </a:r>
          </a:p>
          <a:p>
            <a:pPr marL="268288" lvl="1" indent="-268288" algn="just" eaLnBrk="1" hangingPunct="1">
              <a:lnSpc>
                <a:spcPts val="3400"/>
              </a:lnSpc>
              <a:spcBef>
                <a:spcPts val="0"/>
              </a:spcBef>
              <a:buClr>
                <a:srgbClr val="006600"/>
              </a:buClr>
              <a:buSzPct val="75000"/>
              <a:defRPr/>
            </a:pPr>
            <a:r>
              <a:rPr lang="en-US" altLang="zh-TW" sz="2600" b="1" spc="-100" smtClean="0">
                <a:solidFill>
                  <a:srgbClr val="0000FF"/>
                </a:solidFill>
                <a:latin typeface="微軟正黑體" panose="020B0604030504040204" pitchFamily="34" charset="-120"/>
                <a:ea typeface="微軟正黑體" panose="020B0604030504040204" pitchFamily="34" charset="-120"/>
              </a:rPr>
              <a:t>2.</a:t>
            </a:r>
            <a:r>
              <a:rPr lang="zh-TW" altLang="en-US" sz="2600" b="1" u="sng" spc="-100">
                <a:solidFill>
                  <a:srgbClr val="006600"/>
                </a:solidFill>
                <a:uFill>
                  <a:solidFill>
                    <a:srgbClr val="FF0000"/>
                  </a:solidFill>
                </a:uFill>
                <a:latin typeface="微軟正黑體" panose="020B0604030504040204" pitchFamily="34" charset="-120"/>
                <a:ea typeface="微軟正黑體" panose="020B0604030504040204" pitchFamily="34" charset="-120"/>
              </a:rPr>
              <a:t>成本概估</a:t>
            </a:r>
            <a:r>
              <a:rPr lang="zh-TW" altLang="en-US" sz="2600" b="1" spc="-100">
                <a:solidFill>
                  <a:srgbClr val="0000FF"/>
                </a:solidFill>
                <a:latin typeface="微軟正黑體" panose="020B0604030504040204" pitchFamily="34" charset="-120"/>
                <a:ea typeface="微軟正黑體" panose="020B0604030504040204" pitchFamily="34" charset="-120"/>
              </a:rPr>
              <a:t>：在預算內執行之可行性及說明。</a:t>
            </a:r>
          </a:p>
          <a:p>
            <a:pPr marL="358775" lvl="1" indent="-358775" algn="just" eaLnBrk="1" hangingPunct="1">
              <a:lnSpc>
                <a:spcPts val="3400"/>
              </a:lnSpc>
              <a:spcBef>
                <a:spcPts val="0"/>
              </a:spcBef>
              <a:buClr>
                <a:srgbClr val="006600"/>
              </a:buClr>
              <a:buSzPct val="75000"/>
              <a:defRPr/>
            </a:pPr>
            <a:r>
              <a:rPr lang="en-US" altLang="zh-TW" sz="2600" b="1" spc="-100" smtClean="0">
                <a:solidFill>
                  <a:prstClr val="black"/>
                </a:solidFill>
                <a:latin typeface="微軟正黑體" panose="020B0604030504040204" pitchFamily="34" charset="-120"/>
                <a:ea typeface="微軟正黑體" panose="020B0604030504040204" pitchFamily="34" charset="-120"/>
              </a:rPr>
              <a:t>(</a:t>
            </a:r>
            <a:r>
              <a:rPr lang="zh-TW" altLang="en-US" sz="2600" b="1" spc="-100">
                <a:solidFill>
                  <a:prstClr val="black"/>
                </a:solidFill>
                <a:latin typeface="微軟正黑體" panose="020B0604030504040204" pitchFamily="34" charset="-120"/>
                <a:ea typeface="微軟正黑體" panose="020B0604030504040204" pitchFamily="34" charset="-120"/>
              </a:rPr>
              <a:t>二</a:t>
            </a:r>
            <a:r>
              <a:rPr lang="en-US" altLang="zh-TW" sz="2600" b="1" spc="-100">
                <a:solidFill>
                  <a:prstClr val="black"/>
                </a:solidFill>
                <a:latin typeface="微軟正黑體" panose="020B0604030504040204" pitchFamily="34" charset="-120"/>
                <a:ea typeface="微軟正黑體" panose="020B0604030504040204" pitchFamily="34" charset="-120"/>
              </a:rPr>
              <a:t>)</a:t>
            </a:r>
            <a:r>
              <a:rPr lang="zh-TW" altLang="en-US" sz="2600" b="1" spc="-100">
                <a:solidFill>
                  <a:prstClr val="black"/>
                </a:solidFill>
                <a:latin typeface="微軟正黑體" panose="020B0604030504040204" pitchFamily="34" charset="-120"/>
                <a:ea typeface="微軟正黑體" panose="020B0604030504040204" pitchFamily="34" charset="-120"/>
              </a:rPr>
              <a:t>細部設計階段：</a:t>
            </a:r>
          </a:p>
          <a:p>
            <a:pPr marL="268288" lvl="1" indent="-268288" algn="just" eaLnBrk="1" hangingPunct="1">
              <a:lnSpc>
                <a:spcPts val="3400"/>
              </a:lnSpc>
              <a:spcBef>
                <a:spcPts val="0"/>
              </a:spcBef>
              <a:buClr>
                <a:srgbClr val="006600"/>
              </a:buClr>
              <a:buSzPct val="75000"/>
              <a:defRPr/>
            </a:pPr>
            <a:r>
              <a:rPr lang="en-US" altLang="zh-TW" sz="2600" b="1" spc="-100" smtClean="0">
                <a:solidFill>
                  <a:srgbClr val="0000FF"/>
                </a:solidFill>
                <a:latin typeface="微軟正黑體" panose="020B0604030504040204" pitchFamily="34" charset="-120"/>
                <a:ea typeface="微軟正黑體" panose="020B0604030504040204" pitchFamily="34" charset="-120"/>
              </a:rPr>
              <a:t>1.</a:t>
            </a:r>
            <a:r>
              <a:rPr lang="zh-TW" altLang="en-US" sz="2600" b="1" u="sng" spc="-100">
                <a:solidFill>
                  <a:srgbClr val="006600"/>
                </a:solidFill>
                <a:uFill>
                  <a:solidFill>
                    <a:srgbClr val="FF0000"/>
                  </a:solidFill>
                </a:uFill>
                <a:latin typeface="微軟正黑體" panose="020B0604030504040204" pitchFamily="34" charset="-120"/>
                <a:ea typeface="微軟正黑體" panose="020B0604030504040204" pitchFamily="34" charset="-120"/>
              </a:rPr>
              <a:t>施工計畫及交通維持計畫之擬訂</a:t>
            </a:r>
            <a:r>
              <a:rPr lang="zh-TW" altLang="en-US" sz="2600" b="1" spc="-100">
                <a:solidFill>
                  <a:srgbClr val="0000FF"/>
                </a:solidFill>
                <a:latin typeface="微軟正黑體" panose="020B0604030504040204" pitchFamily="34" charset="-120"/>
                <a:ea typeface="微軟正黑體" panose="020B0604030504040204" pitchFamily="34" charset="-120"/>
              </a:rPr>
              <a:t>：選定工法及其具體施工步驟之說明，對於施工工法要能清楚掌握。</a:t>
            </a:r>
          </a:p>
          <a:p>
            <a:pPr marL="268288" lvl="1" indent="-268288" algn="just" eaLnBrk="1" hangingPunct="1">
              <a:lnSpc>
                <a:spcPts val="3400"/>
              </a:lnSpc>
              <a:spcBef>
                <a:spcPts val="0"/>
              </a:spcBef>
              <a:buClr>
                <a:srgbClr val="006600"/>
              </a:buClr>
              <a:buSzPct val="75000"/>
              <a:defRPr/>
            </a:pPr>
            <a:r>
              <a:rPr lang="en-US" altLang="zh-TW" sz="2600" b="1" spc="-100" smtClean="0">
                <a:solidFill>
                  <a:srgbClr val="0000FF"/>
                </a:solidFill>
                <a:latin typeface="微軟正黑體" panose="020B0604030504040204" pitchFamily="34" charset="-120"/>
                <a:ea typeface="微軟正黑體" panose="020B0604030504040204" pitchFamily="34" charset="-120"/>
              </a:rPr>
              <a:t>2.</a:t>
            </a:r>
            <a:r>
              <a:rPr lang="zh-TW" altLang="en-US" sz="2600" b="1" u="sng" spc="-100">
                <a:solidFill>
                  <a:srgbClr val="006600"/>
                </a:solidFill>
                <a:uFill>
                  <a:solidFill>
                    <a:srgbClr val="FF0000"/>
                  </a:solidFill>
                </a:uFill>
                <a:latin typeface="微軟正黑體" panose="020B0604030504040204" pitchFamily="34" charset="-120"/>
                <a:ea typeface="微軟正黑體" panose="020B0604030504040204" pitchFamily="34" charset="-120"/>
              </a:rPr>
              <a:t>分標計畫及施工進度之擬訂及整合</a:t>
            </a:r>
            <a:r>
              <a:rPr lang="zh-TW" altLang="en-US" sz="2600" b="1" spc="-100">
                <a:solidFill>
                  <a:srgbClr val="0000FF"/>
                </a:solidFill>
                <a:latin typeface="微軟正黑體" panose="020B0604030504040204" pitchFamily="34" charset="-120"/>
                <a:ea typeface="微軟正黑體" panose="020B0604030504040204" pitchFamily="34" charset="-120"/>
              </a:rPr>
              <a:t>：在期程內可完成之施工期程及其因應對策，對於可施工時間需有詳盡計算。</a:t>
            </a:r>
            <a:endParaRPr lang="zh-TW" altLang="en-US" sz="26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80557996"/>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2C1E1F-B79C-46C5-8DD4-173EFF515061}" type="slidenum">
              <a:rPr lang="en-US" altLang="zh-TW" sz="1400" smtClean="0">
                <a:solidFill>
                  <a:srgbClr val="AD1F1F"/>
                </a:solidFill>
                <a:latin typeface="Times New Roman" panose="02020603050405020304" pitchFamily="18" charset="0"/>
              </a:rPr>
              <a:pPr>
                <a:spcBef>
                  <a:spcPct val="0"/>
                </a:spcBef>
                <a:buClrTx/>
                <a:buSzTx/>
                <a:buFontTx/>
                <a:buNone/>
                <a:defRPr/>
              </a:pPr>
              <a:t>282</a:t>
            </a:fld>
            <a:endParaRPr lang="en-US" altLang="zh-TW" sz="1400">
              <a:solidFill>
                <a:srgbClr val="AD1F1F"/>
              </a:solidFill>
              <a:latin typeface="Times New Roman" panose="02020603050405020304" pitchFamily="18" charset="0"/>
            </a:endParaRPr>
          </a:p>
        </p:txBody>
      </p:sp>
      <p:sp>
        <p:nvSpPr>
          <p:cNvPr id="6" name="書卷 (水平) 5">
            <a:extLst>
              <a:ext uri="{FF2B5EF4-FFF2-40B4-BE49-F238E27FC236}"/>
            </a:extLst>
          </p:cNvPr>
          <p:cNvSpPr/>
          <p:nvPr/>
        </p:nvSpPr>
        <p:spPr>
          <a:xfrm>
            <a:off x="467544" y="215535"/>
            <a:ext cx="4077489"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srgbClr val="100278"/>
                </a:solidFill>
                <a:latin typeface="微軟正黑體" panose="020B0604030504040204" pitchFamily="34" charset="-120"/>
              </a:rPr>
              <a:t>如何減少履約爭議</a:t>
            </a:r>
            <a:endParaRPr lang="zh-TW" altLang="en-US" sz="2800" b="1" dirty="0">
              <a:solidFill>
                <a:srgbClr val="C00000"/>
              </a:solidFill>
              <a:latin typeface="微軟正黑體" panose="020B0604030504040204" pitchFamily="34" charset="-120"/>
            </a:endParaRPr>
          </a:p>
        </p:txBody>
      </p:sp>
      <p:sp>
        <p:nvSpPr>
          <p:cNvPr id="8" name="Rectangle 11">
            <a:extLst>
              <a:ext uri="{FF2B5EF4-FFF2-40B4-BE49-F238E27FC236}"/>
            </a:extLst>
          </p:cNvPr>
          <p:cNvSpPr>
            <a:spLocks noChangeArrowheads="1"/>
          </p:cNvSpPr>
          <p:nvPr/>
        </p:nvSpPr>
        <p:spPr bwMode="auto">
          <a:xfrm>
            <a:off x="323528" y="1124743"/>
            <a:ext cx="8496944" cy="4320481"/>
          </a:xfrm>
          <a:prstGeom prst="rect">
            <a:avLst/>
          </a:prstGeom>
          <a:noFill/>
          <a:ln w="9525">
            <a:noFill/>
            <a:miter lim="800000"/>
            <a:headEnd/>
            <a:tailEnd/>
          </a:ln>
          <a:effectLst/>
        </p:spPr>
        <p:txBody>
          <a:bodyPr/>
          <a:lstStyle/>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smtClean="0">
                <a:solidFill>
                  <a:prstClr val="black"/>
                </a:solidFill>
                <a:latin typeface="微軟正黑體" panose="020B0604030504040204" pitchFamily="34" charset="-120"/>
                <a:ea typeface="微軟正黑體" panose="020B0604030504040204" pitchFamily="34" charset="-120"/>
              </a:rPr>
              <a:t>採購法第</a:t>
            </a:r>
            <a:r>
              <a:rPr lang="en-US" altLang="zh-TW" sz="2800" b="1" spc="-100" smtClean="0">
                <a:solidFill>
                  <a:prstClr val="black"/>
                </a:solidFill>
                <a:latin typeface="微軟正黑體" panose="020B0604030504040204" pitchFamily="34" charset="-120"/>
                <a:ea typeface="微軟正黑體" panose="020B0604030504040204" pitchFamily="34" charset="-120"/>
              </a:rPr>
              <a:t>63</a:t>
            </a:r>
            <a:r>
              <a:rPr lang="zh-TW" altLang="en-US" sz="2800" b="1" spc="-100" smtClean="0">
                <a:solidFill>
                  <a:prstClr val="black"/>
                </a:solidFill>
                <a:latin typeface="微軟正黑體" panose="020B0604030504040204" pitchFamily="34" charset="-120"/>
                <a:ea typeface="微軟正黑體" panose="020B0604030504040204" pitchFamily="34" charset="-120"/>
              </a:rPr>
              <a:t>條第</a:t>
            </a:r>
            <a:r>
              <a:rPr lang="en-US" altLang="zh-TW" sz="2800" b="1" spc="-100" smtClean="0">
                <a:solidFill>
                  <a:prstClr val="black"/>
                </a:solidFill>
                <a:latin typeface="微軟正黑體" panose="020B0604030504040204" pitchFamily="34" charset="-120"/>
                <a:ea typeface="微軟正黑體" panose="020B0604030504040204" pitchFamily="34" charset="-120"/>
              </a:rPr>
              <a:t>1</a:t>
            </a:r>
            <a:r>
              <a:rPr lang="zh-TW" altLang="en-US" sz="2800" b="1" spc="-100">
                <a:solidFill>
                  <a:prstClr val="black"/>
                </a:solidFill>
                <a:latin typeface="微軟正黑體" panose="020B0604030504040204" pitchFamily="34" charset="-120"/>
                <a:ea typeface="微軟正黑體" panose="020B0604030504040204" pitchFamily="34" charset="-120"/>
              </a:rPr>
              <a:t>項：「各類採購契約以採用主管機關訂定之範本為原則</a:t>
            </a:r>
            <a:r>
              <a:rPr lang="zh-TW" altLang="en-US" sz="2800" b="1" spc="-100" smtClean="0">
                <a:solidFill>
                  <a:prstClr val="black"/>
                </a:solidFill>
                <a:latin typeface="微軟正黑體" panose="020B0604030504040204" pitchFamily="34" charset="-120"/>
                <a:ea typeface="微軟正黑體" panose="020B0604030504040204" pitchFamily="34" charset="-120"/>
              </a:rPr>
              <a:t>，</a:t>
            </a:r>
            <a:r>
              <a:rPr lang="en-US" altLang="zh-TW" sz="2800" b="1" spc="-100" smtClean="0">
                <a:solidFill>
                  <a:prstClr val="black"/>
                </a:solidFill>
                <a:latin typeface="微軟正黑體" panose="020B0604030504040204" pitchFamily="34" charset="-120"/>
                <a:ea typeface="微軟正黑體" panose="020B0604030504040204" pitchFamily="34" charset="-120"/>
              </a:rPr>
              <a:t>....</a:t>
            </a:r>
            <a:r>
              <a:rPr lang="zh-TW" altLang="en-US" sz="2800" b="1" spc="-100" smtClean="0">
                <a:solidFill>
                  <a:prstClr val="black"/>
                </a:solidFill>
                <a:latin typeface="微軟正黑體" panose="020B0604030504040204" pitchFamily="34" charset="-120"/>
                <a:ea typeface="微軟正黑體" panose="020B0604030504040204" pitchFamily="34" charset="-120"/>
              </a:rPr>
              <a:t>。」，</a:t>
            </a:r>
            <a:r>
              <a:rPr lang="zh-TW" altLang="en-US" sz="2800" b="1" spc="-100" smtClean="0">
                <a:solidFill>
                  <a:srgbClr val="006600"/>
                </a:solidFill>
                <a:latin typeface="微軟正黑體" panose="020B0604030504040204" pitchFamily="34" charset="-120"/>
                <a:ea typeface="微軟正黑體" panose="020B0604030504040204" pitchFamily="34" charset="-120"/>
              </a:rPr>
              <a:t>辦理採購應採用主管機關契約範本，並注意最新修正之版本</a:t>
            </a:r>
            <a:r>
              <a:rPr lang="zh-TW" altLang="en-US" sz="2800" b="1" spc="-100" smtClean="0">
                <a:solidFill>
                  <a:prstClr val="black"/>
                </a:solidFill>
                <a:latin typeface="微軟正黑體" panose="020B0604030504040204" pitchFamily="34" charset="-120"/>
                <a:ea typeface="微軟正黑體" panose="020B0604030504040204" pitchFamily="34" charset="-120"/>
              </a:rPr>
              <a:t>。</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a:solidFill>
                  <a:srgbClr val="006600"/>
                </a:solidFill>
                <a:latin typeface="微軟正黑體" panose="020B0604030504040204" pitchFamily="34" charset="-120"/>
                <a:ea typeface="微軟正黑體" panose="020B0604030504040204" pitchFamily="34" charset="-120"/>
              </a:rPr>
              <a:t>依</a:t>
            </a:r>
            <a:r>
              <a:rPr lang="zh-TW" altLang="en-US" sz="2800" b="1" spc="-100">
                <a:solidFill>
                  <a:prstClr val="black"/>
                </a:solidFill>
                <a:latin typeface="微軟正黑體" panose="020B0604030504040204" pitchFamily="34" charset="-120"/>
                <a:ea typeface="微軟正黑體" panose="020B0604030504040204" pitchFamily="34" charset="-120"/>
              </a:rPr>
              <a:t>採購之</a:t>
            </a:r>
            <a:r>
              <a:rPr lang="zh-TW" altLang="en-US" sz="2800" b="1" spc="-100">
                <a:solidFill>
                  <a:srgbClr val="006600"/>
                </a:solidFill>
                <a:latin typeface="微軟正黑體" panose="020B0604030504040204" pitchFamily="34" charset="-120"/>
                <a:ea typeface="微軟正黑體" panose="020B0604030504040204" pitchFamily="34" charset="-120"/>
              </a:rPr>
              <a:t>特性及實際需要增修契約內容</a:t>
            </a:r>
            <a:r>
              <a:rPr lang="zh-TW" altLang="en-US" sz="2800" b="1" spc="-100" smtClean="0">
                <a:solidFill>
                  <a:prstClr val="black"/>
                </a:solidFill>
                <a:latin typeface="微軟正黑體" panose="020B0604030504040204" pitchFamily="34" charset="-120"/>
                <a:ea typeface="微軟正黑體" panose="020B0604030504040204" pitchFamily="34" charset="-120"/>
              </a:rPr>
              <a:t>，以符個案需求。</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a:solidFill>
                  <a:prstClr val="black"/>
                </a:solidFill>
                <a:latin typeface="微軟正黑體" panose="020B0604030504040204" pitchFamily="34" charset="-120"/>
                <a:ea typeface="微軟正黑體" panose="020B0604030504040204" pitchFamily="34" charset="-120"/>
              </a:rPr>
              <a:t>機關、廠商於</a:t>
            </a:r>
            <a:r>
              <a:rPr lang="zh-TW" altLang="en-US" sz="2800" b="1" spc="-100">
                <a:solidFill>
                  <a:srgbClr val="006600"/>
                </a:solidFill>
                <a:latin typeface="微軟正黑體" panose="020B0604030504040204" pitchFamily="34" charset="-120"/>
                <a:ea typeface="微軟正黑體" panose="020B0604030504040204" pitchFamily="34" charset="-120"/>
              </a:rPr>
              <a:t>契約</a:t>
            </a:r>
            <a:r>
              <a:rPr lang="zh-TW" altLang="en-US" sz="2800" b="1" spc="-100">
                <a:solidFill>
                  <a:prstClr val="black"/>
                </a:solidFill>
                <a:latin typeface="微軟正黑體" panose="020B0604030504040204" pitchFamily="34" charset="-120"/>
                <a:ea typeface="微軟正黑體" panose="020B0604030504040204" pitchFamily="34" charset="-120"/>
              </a:rPr>
              <a:t>規定之</a:t>
            </a:r>
            <a:r>
              <a:rPr lang="zh-TW" altLang="en-US" sz="2800" b="1" spc="-100">
                <a:solidFill>
                  <a:srgbClr val="006600"/>
                </a:solidFill>
                <a:latin typeface="微軟正黑體" panose="020B0604030504040204" pitchFamily="34" charset="-120"/>
                <a:ea typeface="微軟正黑體" panose="020B0604030504040204" pitchFamily="34" charset="-120"/>
              </a:rPr>
              <a:t>認知如有歧異</a:t>
            </a:r>
            <a:r>
              <a:rPr lang="zh-TW" altLang="en-US" sz="2800" b="1" spc="-100" smtClean="0">
                <a:solidFill>
                  <a:prstClr val="black"/>
                </a:solidFill>
                <a:latin typeface="微軟正黑體" panose="020B0604030504040204" pitchFamily="34" charset="-120"/>
                <a:ea typeface="微軟正黑體" panose="020B0604030504040204" pitchFamily="34" charset="-120"/>
              </a:rPr>
              <a:t>，</a:t>
            </a:r>
            <a:r>
              <a:rPr lang="zh-TW" altLang="en-US" sz="2800" b="1" spc="-100">
                <a:solidFill>
                  <a:srgbClr val="006600"/>
                </a:solidFill>
                <a:latin typeface="微軟正黑體" panose="020B0604030504040204" pitchFamily="34" charset="-120"/>
                <a:ea typeface="微軟正黑體" panose="020B0604030504040204" pitchFamily="34" charset="-120"/>
              </a:rPr>
              <a:t>法制人員</a:t>
            </a:r>
            <a:r>
              <a:rPr lang="zh-TW" altLang="en-US" sz="2800" b="1" spc="-100" smtClean="0">
                <a:solidFill>
                  <a:prstClr val="black"/>
                </a:solidFill>
                <a:latin typeface="微軟正黑體" panose="020B0604030504040204" pitchFamily="34" charset="-120"/>
                <a:ea typeface="微軟正黑體" panose="020B0604030504040204" pitchFamily="34" charset="-120"/>
              </a:rPr>
              <a:t>應</a:t>
            </a:r>
            <a:r>
              <a:rPr lang="zh-TW" altLang="en-US" sz="2800" b="1" spc="-100">
                <a:solidFill>
                  <a:srgbClr val="006600"/>
                </a:solidFill>
                <a:latin typeface="微軟正黑體" panose="020B0604030504040204" pitchFamily="34" charset="-120"/>
                <a:ea typeface="微軟正黑體" panose="020B0604030504040204" pitchFamily="34" charset="-120"/>
              </a:rPr>
              <a:t>協助</a:t>
            </a:r>
            <a:r>
              <a:rPr lang="zh-TW" altLang="en-US" sz="2800" b="1" spc="-100" smtClean="0">
                <a:solidFill>
                  <a:prstClr val="black"/>
                </a:solidFill>
                <a:latin typeface="微軟正黑體" panose="020B0604030504040204" pitchFamily="34" charset="-120"/>
                <a:ea typeface="微軟正黑體" panose="020B0604030504040204" pitchFamily="34" charset="-120"/>
              </a:rPr>
              <a:t>處理，如</a:t>
            </a:r>
            <a:r>
              <a:rPr lang="zh-TW" altLang="en-US" sz="2800" b="1" spc="-100">
                <a:solidFill>
                  <a:srgbClr val="006600"/>
                </a:solidFill>
                <a:latin typeface="微軟正黑體" panose="020B0604030504040204" pitchFamily="34" charset="-120"/>
                <a:ea typeface="微軟正黑體" panose="020B0604030504040204" pitchFamily="34" charset="-120"/>
              </a:rPr>
              <a:t>涉及專業事項</a:t>
            </a:r>
            <a:r>
              <a:rPr lang="zh-TW" altLang="en-US" sz="2800" b="1" spc="-100" smtClean="0">
                <a:solidFill>
                  <a:prstClr val="black"/>
                </a:solidFill>
                <a:latin typeface="微軟正黑體" panose="020B0604030504040204" pitchFamily="34" charset="-120"/>
                <a:ea typeface="微軟正黑體" panose="020B0604030504040204" pitchFamily="34" charset="-120"/>
              </a:rPr>
              <a:t>，並可</a:t>
            </a:r>
            <a:r>
              <a:rPr lang="zh-TW" altLang="en-US" sz="2800" b="1" spc="-100">
                <a:solidFill>
                  <a:srgbClr val="006600"/>
                </a:solidFill>
                <a:latin typeface="微軟正黑體" panose="020B0604030504040204" pitchFamily="34" charset="-120"/>
                <a:ea typeface="微軟正黑體" panose="020B0604030504040204" pitchFamily="34" charset="-120"/>
              </a:rPr>
              <a:t>延聘專家學者提供專業建議</a:t>
            </a:r>
            <a:r>
              <a:rPr lang="zh-TW" altLang="en-US" sz="2800" b="1" spc="-100" smtClean="0">
                <a:solidFill>
                  <a:prstClr val="black"/>
                </a:solidFill>
                <a:latin typeface="微軟正黑體" panose="020B0604030504040204" pitchFamily="34" charset="-120"/>
                <a:ea typeface="微軟正黑體" panose="020B0604030504040204" pitchFamily="34" charset="-120"/>
              </a:rPr>
              <a:t>，俾公平合理解決爭端。</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smtClean="0">
                <a:solidFill>
                  <a:prstClr val="black"/>
                </a:solidFill>
                <a:latin typeface="微軟正黑體" panose="020B0604030504040204" pitchFamily="34" charset="-120"/>
                <a:ea typeface="微軟正黑體" panose="020B0604030504040204" pitchFamily="34" charset="-120"/>
              </a:rPr>
              <a:t>履約期間宜督促技服廠商確實依契約及採購法相關規定</a:t>
            </a:r>
            <a:r>
              <a:rPr lang="zh-TW" altLang="en-US" sz="2800" b="1" spc="-100">
                <a:solidFill>
                  <a:srgbClr val="006600"/>
                </a:solidFill>
                <a:latin typeface="微軟正黑體" panose="020B0604030504040204" pitchFamily="34" charset="-120"/>
                <a:ea typeface="微軟正黑體" panose="020B0604030504040204" pitchFamily="34" charset="-120"/>
              </a:rPr>
              <a:t>落實履約管理</a:t>
            </a:r>
            <a:r>
              <a:rPr lang="zh-TW" altLang="en-US" sz="2800" b="1" spc="-100" smtClean="0">
                <a:solidFill>
                  <a:prstClr val="black"/>
                </a:solidFill>
                <a:latin typeface="微軟正黑體" panose="020B0604030504040204" pitchFamily="34" charset="-120"/>
                <a:ea typeface="微軟正黑體" panose="020B0604030504040204" pitchFamily="34" charset="-120"/>
              </a:rPr>
              <a:t>。</a:t>
            </a:r>
            <a:endParaRPr lang="zh-TW" altLang="en-US"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7966749"/>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283</a:t>
            </a:fld>
            <a:endParaRPr lang="en-US" altLang="zh-TW" sz="1400">
              <a:solidFill>
                <a:srgbClr val="AD1F1F"/>
              </a:solidFill>
              <a:latin typeface="Times New Roman" panose="02020603050405020304" pitchFamily="18" charset="0"/>
            </a:endParaRPr>
          </a:p>
        </p:txBody>
      </p:sp>
      <p:sp>
        <p:nvSpPr>
          <p:cNvPr id="7" name="書卷 (水平) 6">
            <a:extLst>
              <a:ext uri="{FF2B5EF4-FFF2-40B4-BE49-F238E27FC236}"/>
            </a:extLst>
          </p:cNvPr>
          <p:cNvSpPr/>
          <p:nvPr/>
        </p:nvSpPr>
        <p:spPr>
          <a:xfrm>
            <a:off x="323528" y="188640"/>
            <a:ext cx="4248472"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srgbClr val="100278"/>
                </a:solidFill>
                <a:latin typeface="微軟正黑體" panose="020B0604030504040204" pitchFamily="34" charset="-120"/>
              </a:rPr>
              <a:t>停權之規定與處置</a:t>
            </a:r>
            <a:endParaRPr lang="zh-TW" altLang="en-US" sz="2800" b="1" dirty="0">
              <a:solidFill>
                <a:srgbClr val="C00000"/>
              </a:solidFill>
              <a:latin typeface="微軟正黑體" panose="020B0604030504040204" pitchFamily="34" charset="-120"/>
            </a:endParaRPr>
          </a:p>
        </p:txBody>
      </p:sp>
      <p:sp>
        <p:nvSpPr>
          <p:cNvPr id="10" name="Rectangle 11"/>
          <p:cNvSpPr>
            <a:spLocks noChangeArrowheads="1"/>
          </p:cNvSpPr>
          <p:nvPr/>
        </p:nvSpPr>
        <p:spPr bwMode="auto">
          <a:xfrm>
            <a:off x="142875" y="1072406"/>
            <a:ext cx="8750300" cy="5668962"/>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600" b="1" smtClean="0">
                <a:solidFill>
                  <a:srgbClr val="AD1F1F"/>
                </a:solidFill>
                <a:latin typeface="微軟正黑體" panose="020B0604030504040204" pitchFamily="34" charset="-120"/>
                <a:ea typeface="微軟正黑體" panose="020B0604030504040204" pitchFamily="34" charset="-120"/>
              </a:rPr>
              <a:t>採購法第</a:t>
            </a:r>
            <a:r>
              <a:rPr lang="en-US" altLang="zh-TW" sz="2600" b="1" smtClean="0">
                <a:solidFill>
                  <a:srgbClr val="AD1F1F"/>
                </a:solidFill>
                <a:latin typeface="微軟正黑體" panose="020B0604030504040204" pitchFamily="34" charset="-120"/>
                <a:ea typeface="微軟正黑體" panose="020B0604030504040204" pitchFamily="34" charset="-120"/>
              </a:rPr>
              <a:t>101</a:t>
            </a:r>
            <a:r>
              <a:rPr lang="zh-TW" altLang="en-US" sz="2600" b="1" smtClean="0">
                <a:solidFill>
                  <a:srgbClr val="AD1F1F"/>
                </a:solidFill>
                <a:latin typeface="微軟正黑體" panose="020B0604030504040204" pitchFamily="34" charset="-120"/>
                <a:ea typeface="微軟正黑體" panose="020B0604030504040204" pitchFamily="34" charset="-120"/>
              </a:rPr>
              <a:t>條</a:t>
            </a:r>
            <a:r>
              <a:rPr lang="en-US" altLang="zh-TW" sz="2600" b="1">
                <a:solidFill>
                  <a:srgbClr val="100278"/>
                </a:solidFill>
                <a:latin typeface="微軟正黑體" panose="020B0604030504040204" pitchFamily="34" charset="-120"/>
                <a:ea typeface="微軟正黑體" panose="020B0604030504040204" pitchFamily="34" charset="-120"/>
              </a:rPr>
              <a:t>(108.5.22</a:t>
            </a:r>
            <a:r>
              <a:rPr lang="zh-TW" altLang="en-US" sz="2600" b="1">
                <a:solidFill>
                  <a:srgbClr val="100278"/>
                </a:solidFill>
                <a:latin typeface="微軟正黑體" panose="020B0604030504040204" pitchFamily="34" charset="-120"/>
                <a:ea typeface="微軟正黑體" panose="020B0604030504040204" pitchFamily="34" charset="-120"/>
              </a:rPr>
              <a:t>修正</a:t>
            </a:r>
            <a:r>
              <a:rPr lang="en-US" altLang="zh-TW" sz="2600" b="1">
                <a:solidFill>
                  <a:srgbClr val="100278"/>
                </a:solidFill>
                <a:latin typeface="微軟正黑體" panose="020B0604030504040204" pitchFamily="34" charset="-120"/>
                <a:ea typeface="微軟正黑體" panose="020B0604030504040204" pitchFamily="34" charset="-120"/>
              </a:rPr>
              <a:t>)</a:t>
            </a:r>
            <a:endParaRPr lang="en-US" altLang="zh-TW" sz="2600" b="1" smtClean="0">
              <a:solidFill>
                <a:srgbClr val="660033"/>
              </a:solidFill>
              <a:latin typeface="微軟正黑體" panose="020B0604030504040204" pitchFamily="34" charset="-120"/>
              <a:ea typeface="微軟正黑體" panose="020B0604030504040204" pitchFamily="34" charset="-120"/>
            </a:endParaRP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機關辦理採購，發現廠商有下列情形之一，應將其事實、理由</a:t>
            </a:r>
            <a:r>
              <a:rPr lang="zh-TW" altLang="en-US" sz="2600" b="1" u="sng">
                <a:solidFill>
                  <a:prstClr val="black"/>
                </a:solidFill>
                <a:latin typeface="微軟正黑體" panose="020B0604030504040204" pitchFamily="34" charset="-120"/>
                <a:ea typeface="微軟正黑體" panose="020B0604030504040204" pitchFamily="34" charset="-120"/>
              </a:rPr>
              <a:t>及依</a:t>
            </a:r>
            <a:r>
              <a:rPr lang="zh-TW" altLang="en-US" sz="2600" b="1" u="sng" smtClean="0">
                <a:solidFill>
                  <a:prstClr val="black"/>
                </a:solidFill>
                <a:latin typeface="微軟正黑體" panose="020B0604030504040204" pitchFamily="34" charset="-120"/>
                <a:ea typeface="微軟正黑體" panose="020B0604030504040204" pitchFamily="34" charset="-120"/>
              </a:rPr>
              <a:t>第</a:t>
            </a:r>
            <a:r>
              <a:rPr lang="en-US" altLang="zh-TW" sz="2600" b="1" u="sng" smtClean="0">
                <a:solidFill>
                  <a:prstClr val="black"/>
                </a:solidFill>
                <a:latin typeface="微軟正黑體" panose="020B0604030504040204" pitchFamily="34" charset="-120"/>
                <a:ea typeface="微軟正黑體" panose="020B0604030504040204" pitchFamily="34" charset="-120"/>
              </a:rPr>
              <a:t>103</a:t>
            </a:r>
            <a:r>
              <a:rPr lang="zh-TW" altLang="en-US" sz="2600" b="1" u="sng" smtClean="0">
                <a:solidFill>
                  <a:prstClr val="black"/>
                </a:solidFill>
                <a:latin typeface="微軟正黑體" panose="020B0604030504040204" pitchFamily="34" charset="-120"/>
                <a:ea typeface="微軟正黑體" panose="020B0604030504040204" pitchFamily="34" charset="-120"/>
              </a:rPr>
              <a:t>條第</a:t>
            </a:r>
            <a:r>
              <a:rPr lang="en-US" altLang="zh-TW" sz="2600" b="1" u="sng" smtClean="0">
                <a:solidFill>
                  <a:prstClr val="black"/>
                </a:solidFill>
                <a:latin typeface="微軟正黑體" panose="020B0604030504040204" pitchFamily="34" charset="-120"/>
                <a:ea typeface="微軟正黑體" panose="020B0604030504040204" pitchFamily="34" charset="-120"/>
              </a:rPr>
              <a:t>1</a:t>
            </a:r>
            <a:r>
              <a:rPr lang="zh-TW" altLang="en-US" sz="2600" b="1" u="sng" smtClean="0">
                <a:solidFill>
                  <a:prstClr val="black"/>
                </a:solidFill>
                <a:latin typeface="微軟正黑體" panose="020B0604030504040204" pitchFamily="34" charset="-120"/>
                <a:ea typeface="微軟正黑體" panose="020B0604030504040204" pitchFamily="34" charset="-120"/>
              </a:rPr>
              <a:t>項</a:t>
            </a:r>
            <a:r>
              <a:rPr lang="zh-TW" altLang="en-US" sz="2600" b="1" u="sng">
                <a:solidFill>
                  <a:prstClr val="black"/>
                </a:solidFill>
                <a:latin typeface="微軟正黑體" panose="020B0604030504040204" pitchFamily="34" charset="-120"/>
                <a:ea typeface="微軟正黑體" panose="020B0604030504040204" pitchFamily="34" charset="-120"/>
              </a:rPr>
              <a:t>所定期間</a:t>
            </a:r>
            <a:r>
              <a:rPr lang="zh-TW" altLang="en-US" sz="2600" b="1">
                <a:solidFill>
                  <a:srgbClr val="006600"/>
                </a:solidFill>
                <a:latin typeface="微軟正黑體" panose="020B0604030504040204" pitchFamily="34" charset="-120"/>
                <a:ea typeface="微軟正黑體" panose="020B0604030504040204" pitchFamily="34" charset="-120"/>
              </a:rPr>
              <a:t>通知廠商，並附記如未提出異議者，將刊登政府採購公報： </a:t>
            </a:r>
            <a:endParaRPr lang="zh-TW" altLang="en-US" sz="2600" b="1" smtClean="0">
              <a:solidFill>
                <a:srgbClr val="006600"/>
              </a:solidFill>
              <a:latin typeface="微軟正黑體" panose="020B0604030504040204" pitchFamily="34" charset="-120"/>
              <a:ea typeface="微軟正黑體" panose="020B0604030504040204" pitchFamily="34" charset="-120"/>
            </a:endParaRP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一、容許他人借用本人名義或證件參加投標者。 </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二</a:t>
            </a:r>
            <a:r>
              <a:rPr lang="zh-TW" altLang="en-US" sz="2600" b="1">
                <a:solidFill>
                  <a:srgbClr val="0000FF"/>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借用或冒用他人名義或證件投標者</a:t>
            </a:r>
            <a:r>
              <a:rPr lang="zh-TW" altLang="en-US" sz="2600" b="1">
                <a:solidFill>
                  <a:srgbClr val="0000FF"/>
                </a:solidFill>
                <a:latin typeface="微軟正黑體" panose="020B0604030504040204" pitchFamily="34" charset="-120"/>
                <a:ea typeface="微軟正黑體" panose="020B0604030504040204" pitchFamily="34" charset="-120"/>
              </a:rPr>
              <a:t>。 </a:t>
            </a:r>
            <a:endParaRPr lang="zh-TW" altLang="en-US" sz="2600" b="1" smtClean="0">
              <a:solidFill>
                <a:srgbClr val="0000FF"/>
              </a:solidFill>
              <a:latin typeface="微軟正黑體" panose="020B0604030504040204" pitchFamily="34" charset="-120"/>
              <a:ea typeface="微軟正黑體" panose="020B0604030504040204" pitchFamily="34" charset="-120"/>
            </a:endParaRP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三、擅自減省工料情節重大者。 </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四</a:t>
            </a:r>
            <a:r>
              <a:rPr lang="zh-TW" altLang="en-US" sz="2600" b="1">
                <a:solidFill>
                  <a:srgbClr val="0000FF"/>
                </a:solidFill>
                <a:latin typeface="微軟正黑體" panose="020B0604030504040204" pitchFamily="34" charset="-120"/>
                <a:ea typeface="微軟正黑體" panose="020B0604030504040204" pitchFamily="34" charset="-120"/>
              </a:rPr>
              <a:t>、以</a:t>
            </a:r>
            <a:r>
              <a:rPr lang="zh-TW" altLang="en-US" sz="2600" b="1" u="sng">
                <a:solidFill>
                  <a:prstClr val="black"/>
                </a:solidFill>
                <a:latin typeface="微軟正黑體" panose="020B0604030504040204" pitchFamily="34" charset="-120"/>
                <a:ea typeface="微軟正黑體" panose="020B0604030504040204" pitchFamily="34" charset="-120"/>
              </a:rPr>
              <a:t>虛偽不實</a:t>
            </a:r>
            <a:r>
              <a:rPr lang="zh-TW" altLang="en-US" sz="2600" b="1">
                <a:solidFill>
                  <a:srgbClr val="0000FF"/>
                </a:solidFill>
                <a:latin typeface="微軟正黑體" panose="020B0604030504040204" pitchFamily="34" charset="-120"/>
                <a:ea typeface="微軟正黑體" panose="020B0604030504040204" pitchFamily="34" charset="-120"/>
              </a:rPr>
              <a:t>之文件投標、訂約或履約，</a:t>
            </a:r>
            <a:r>
              <a:rPr lang="zh-TW" altLang="en-US" sz="2600" b="1" u="sng">
                <a:solidFill>
                  <a:prstClr val="black"/>
                </a:solidFill>
                <a:latin typeface="微軟正黑體" panose="020B0604030504040204" pitchFamily="34" charset="-120"/>
                <a:ea typeface="微軟正黑體" panose="020B0604030504040204" pitchFamily="34" charset="-120"/>
              </a:rPr>
              <a:t>情節重大者</a:t>
            </a:r>
            <a:r>
              <a:rPr lang="zh-TW" altLang="en-US" sz="2600" b="1">
                <a:solidFill>
                  <a:srgbClr val="0000FF"/>
                </a:solidFill>
                <a:latin typeface="微軟正黑體" panose="020B0604030504040204" pitchFamily="34" charset="-120"/>
                <a:ea typeface="微軟正黑體" panose="020B0604030504040204" pitchFamily="34" charset="-120"/>
              </a:rPr>
              <a:t>。</a:t>
            </a:r>
            <a:endParaRPr lang="zh-TW" altLang="en-US" sz="2600" b="1" smtClean="0">
              <a:solidFill>
                <a:srgbClr val="0000FF"/>
              </a:solidFill>
              <a:latin typeface="微軟正黑體" panose="020B0604030504040204" pitchFamily="34" charset="-120"/>
              <a:ea typeface="微軟正黑體" panose="020B0604030504040204" pitchFamily="34" charset="-120"/>
            </a:endParaRP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五、受停業處分期間仍參加投標者。</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六、犯第</a:t>
            </a:r>
            <a:r>
              <a:rPr lang="en-US" altLang="zh-TW" sz="2600" b="1" smtClean="0">
                <a:solidFill>
                  <a:srgbClr val="0000FF"/>
                </a:solidFill>
                <a:latin typeface="微軟正黑體" panose="020B0604030504040204" pitchFamily="34" charset="-120"/>
                <a:ea typeface="微軟正黑體" panose="020B0604030504040204" pitchFamily="34" charset="-120"/>
              </a:rPr>
              <a:t>87</a:t>
            </a:r>
            <a:r>
              <a:rPr lang="zh-TW" altLang="en-US" sz="2600" b="1" smtClean="0">
                <a:solidFill>
                  <a:srgbClr val="0000FF"/>
                </a:solidFill>
                <a:latin typeface="微軟正黑體" panose="020B0604030504040204" pitchFamily="34" charset="-120"/>
                <a:ea typeface="微軟正黑體" panose="020B0604030504040204" pitchFamily="34" charset="-120"/>
              </a:rPr>
              <a:t>條至第</a:t>
            </a:r>
            <a:r>
              <a:rPr lang="en-US" altLang="zh-TW" sz="2600" b="1" smtClean="0">
                <a:solidFill>
                  <a:srgbClr val="0000FF"/>
                </a:solidFill>
                <a:latin typeface="微軟正黑體" panose="020B0604030504040204" pitchFamily="34" charset="-120"/>
                <a:ea typeface="微軟正黑體" panose="020B0604030504040204" pitchFamily="34" charset="-120"/>
              </a:rPr>
              <a:t>92</a:t>
            </a:r>
            <a:r>
              <a:rPr lang="zh-TW" altLang="en-US" sz="2600" b="1" smtClean="0">
                <a:solidFill>
                  <a:srgbClr val="0000FF"/>
                </a:solidFill>
                <a:latin typeface="微軟正黑體" panose="020B0604030504040204" pitchFamily="34" charset="-120"/>
                <a:ea typeface="微軟正黑體" panose="020B0604030504040204" pitchFamily="34" charset="-120"/>
              </a:rPr>
              <a:t>條之罪，經第一審為有罪判決者。</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七、得標後無正當理由而不訂約者。</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八、查驗或驗收不合格，情節重大者。</a:t>
            </a:r>
            <a:r>
              <a:rPr lang="zh-TW" altLang="en-US" sz="2600" smtClean="0">
                <a:solidFill>
                  <a:prstClr val="black"/>
                </a:solidFill>
                <a:latin typeface="微軟正黑體" panose="020B0604030504040204" pitchFamily="34" charset="-120"/>
                <a:ea typeface="微軟正黑體" panose="020B0604030504040204" pitchFamily="34" charset="-120"/>
              </a:rPr>
              <a:t> </a:t>
            </a:r>
            <a:r>
              <a:rPr lang="en-US" altLang="zh-TW" sz="2600" b="1" smtClean="0">
                <a:solidFill>
                  <a:srgbClr val="0000FF"/>
                </a:solidFill>
                <a:latin typeface="微軟正黑體" panose="020B0604030504040204" pitchFamily="34" charset="-120"/>
                <a:ea typeface="微軟正黑體" panose="020B0604030504040204" pitchFamily="34" charset="-120"/>
              </a:rPr>
              <a:t>    </a:t>
            </a:r>
          </a:p>
          <a:p>
            <a:pPr marL="542925" lvl="2"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九、驗收後不履行保固責任</a:t>
            </a:r>
            <a:r>
              <a:rPr lang="zh-TW" altLang="en-US" sz="2600" b="1" u="sng" smtClean="0">
                <a:solidFill>
                  <a:prstClr val="black"/>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情節重大者</a:t>
            </a:r>
            <a:r>
              <a:rPr lang="zh-TW" altLang="en-US" sz="2600" b="1" smtClean="0">
                <a:solidFill>
                  <a:srgbClr val="0000FF"/>
                </a:solidFill>
                <a:latin typeface="微軟正黑體" panose="020B0604030504040204" pitchFamily="34" charset="-120"/>
                <a:ea typeface="微軟正黑體" panose="020B0604030504040204" pitchFamily="34" charset="-120"/>
              </a:rPr>
              <a:t>。</a:t>
            </a:r>
            <a:endParaRPr lang="en-US" altLang="zh-TW" sz="2600" b="1" smtClean="0">
              <a:solidFill>
                <a:srgbClr val="0000FF"/>
              </a:solidFill>
              <a:latin typeface="微軟正黑體" panose="020B0604030504040204" pitchFamily="34" charset="-120"/>
              <a:ea typeface="微軟正黑體" panose="020B0604030504040204" pitchFamily="34" charset="-120"/>
            </a:endParaRPr>
          </a:p>
          <a:p>
            <a:pPr marL="542925" lvl="2"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十、</a:t>
            </a:r>
            <a:r>
              <a:rPr lang="zh-TW" altLang="en-US" sz="2600" b="1" spc="-100">
                <a:solidFill>
                  <a:srgbClr val="0000FF"/>
                </a:solidFill>
                <a:latin typeface="微軟正黑體" panose="020B0604030504040204" pitchFamily="34" charset="-120"/>
                <a:ea typeface="微軟正黑體" panose="020B0604030504040204" pitchFamily="34" charset="-120"/>
              </a:rPr>
              <a:t>因可歸責於廠商之事由，致延誤履約期限，情節重大者</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en-US" altLang="zh-TW" sz="2600" b="1" spc="-100" smtClean="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95537022"/>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284</a:t>
            </a:fld>
            <a:endParaRPr lang="en-US" altLang="zh-TW" sz="1400">
              <a:solidFill>
                <a:srgbClr val="AD1F1F"/>
              </a:solidFill>
              <a:latin typeface="Times New Roman" panose="02020603050405020304" pitchFamily="18" charset="0"/>
            </a:endParaRPr>
          </a:p>
        </p:txBody>
      </p:sp>
      <p:sp>
        <p:nvSpPr>
          <p:cNvPr id="10" name="Rectangle 11"/>
          <p:cNvSpPr>
            <a:spLocks noChangeArrowheads="1"/>
          </p:cNvSpPr>
          <p:nvPr/>
        </p:nvSpPr>
        <p:spPr bwMode="auto">
          <a:xfrm>
            <a:off x="142875" y="260648"/>
            <a:ext cx="8750300" cy="5668962"/>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600" b="1" smtClean="0">
                <a:solidFill>
                  <a:srgbClr val="AD1F1F"/>
                </a:solidFill>
                <a:latin typeface="微軟正黑體" panose="020B0604030504040204" pitchFamily="34" charset="-120"/>
                <a:ea typeface="微軟正黑體" panose="020B0604030504040204" pitchFamily="34" charset="-120"/>
              </a:rPr>
              <a:t>採購法第</a:t>
            </a:r>
            <a:r>
              <a:rPr lang="en-US" altLang="zh-TW" sz="2600" b="1" smtClean="0">
                <a:solidFill>
                  <a:srgbClr val="AD1F1F"/>
                </a:solidFill>
                <a:latin typeface="微軟正黑體" panose="020B0604030504040204" pitchFamily="34" charset="-120"/>
                <a:ea typeface="微軟正黑體" panose="020B0604030504040204" pitchFamily="34" charset="-120"/>
              </a:rPr>
              <a:t>101</a:t>
            </a:r>
            <a:r>
              <a:rPr lang="zh-TW" altLang="en-US" sz="2600" b="1" smtClean="0">
                <a:solidFill>
                  <a:srgbClr val="AD1F1F"/>
                </a:solidFill>
                <a:latin typeface="微軟正黑體" panose="020B0604030504040204" pitchFamily="34" charset="-120"/>
                <a:ea typeface="微軟正黑體" panose="020B0604030504040204" pitchFamily="34" charset="-120"/>
              </a:rPr>
              <a:t>條</a:t>
            </a:r>
            <a:r>
              <a:rPr lang="en-US" altLang="zh-TW" sz="2600" b="1">
                <a:solidFill>
                  <a:srgbClr val="100278"/>
                </a:solidFill>
                <a:latin typeface="微軟正黑體" panose="020B0604030504040204" pitchFamily="34" charset="-120"/>
                <a:ea typeface="微軟正黑體" panose="020B0604030504040204" pitchFamily="34" charset="-120"/>
              </a:rPr>
              <a:t>(108.5.22</a:t>
            </a:r>
            <a:r>
              <a:rPr lang="zh-TW" altLang="en-US" sz="2600" b="1">
                <a:solidFill>
                  <a:srgbClr val="100278"/>
                </a:solidFill>
                <a:latin typeface="微軟正黑體" panose="020B0604030504040204" pitchFamily="34" charset="-120"/>
                <a:ea typeface="微軟正黑體" panose="020B0604030504040204" pitchFamily="34" charset="-120"/>
              </a:rPr>
              <a:t>修正</a:t>
            </a:r>
            <a:r>
              <a:rPr lang="en-US" altLang="zh-TW" sz="2600" b="1">
                <a:solidFill>
                  <a:srgbClr val="100278"/>
                </a:solidFill>
                <a:latin typeface="微軟正黑體" panose="020B0604030504040204" pitchFamily="34" charset="-120"/>
                <a:ea typeface="微軟正黑體" panose="020B0604030504040204" pitchFamily="34" charset="-120"/>
              </a:rPr>
              <a:t>)</a:t>
            </a:r>
            <a:endParaRPr lang="en-US" altLang="zh-TW" sz="2600" b="1" smtClean="0">
              <a:solidFill>
                <a:srgbClr val="660033"/>
              </a:solidFill>
              <a:latin typeface="微軟正黑體" panose="020B0604030504040204" pitchFamily="34" charset="-120"/>
              <a:ea typeface="微軟正黑體" panose="020B0604030504040204" pitchFamily="34" charset="-120"/>
            </a:endParaRPr>
          </a:p>
          <a:p>
            <a:pPr marL="981075" lvl="2" indent="-981075"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十一</a:t>
            </a:r>
            <a:r>
              <a:rPr lang="zh-TW" altLang="en-US" sz="2600" b="1">
                <a:solidFill>
                  <a:srgbClr val="0000FF"/>
                </a:solidFill>
                <a:latin typeface="微軟正黑體" panose="020B0604030504040204" pitchFamily="34" charset="-120"/>
                <a:ea typeface="微軟正黑體" panose="020B0604030504040204" pitchFamily="34" charset="-120"/>
              </a:rPr>
              <a:t>、違反第六十五條規定轉包者。</a:t>
            </a:r>
          </a:p>
          <a:p>
            <a:pPr marL="981075" lvl="2" indent="-981075"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十二、因可歸責於廠商之事由，致解除或終止契約，情節重大者。</a:t>
            </a:r>
          </a:p>
          <a:p>
            <a:pPr marL="981075" lvl="2" indent="-981075"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十三、破產程序中之廠商。</a:t>
            </a:r>
          </a:p>
          <a:p>
            <a:pPr marL="981075" lvl="2" indent="-981075"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十四、歧視性別、原住民、身心障礙或弱勢團體人士，情節重大者。</a:t>
            </a:r>
          </a:p>
          <a:p>
            <a:pPr marL="981075" lvl="2" indent="-981075"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十五、對採購有關人員行求、期約或交付不正利益者</a:t>
            </a:r>
            <a:r>
              <a:rPr lang="zh-TW" altLang="en-US" sz="2600" b="1" smtClean="0">
                <a:solidFill>
                  <a:srgbClr val="0000FF"/>
                </a:solidFill>
                <a:latin typeface="微軟正黑體" panose="020B0604030504040204" pitchFamily="34" charset="-120"/>
                <a:ea typeface="微軟正黑體" panose="020B0604030504040204" pitchFamily="34" charset="-120"/>
              </a:rPr>
              <a:t>。</a:t>
            </a:r>
            <a:endParaRPr lang="en-US" altLang="zh-TW" sz="2600" b="1" smtClean="0">
              <a:solidFill>
                <a:srgbClr val="0000FF"/>
              </a:solidFill>
              <a:latin typeface="微軟正黑體" panose="020B0604030504040204" pitchFamily="34" charset="-120"/>
              <a:ea typeface="微軟正黑體" panose="020B0604030504040204" pitchFamily="34" charset="-120"/>
            </a:endParaRPr>
          </a:p>
          <a:p>
            <a:pPr marL="0" lvl="2" indent="631825"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廠商之履約連帶保證廠商經機關通知履行連帶保證責任者，適用前項規定。</a:t>
            </a:r>
          </a:p>
          <a:p>
            <a:pPr marL="0" lvl="2" indent="631825" algn="just" eaLnBrk="1" hangingPunct="1">
              <a:buClr>
                <a:srgbClr val="0000FF"/>
              </a:buClr>
              <a:buSzPct val="75000"/>
              <a:defRPr/>
            </a:pPr>
            <a:r>
              <a:rPr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機關為第一項通知前，應給予廠商口頭或書面陳述意見之機會，機關並應成立採購工作及審查小組認定廠商是否該當第一項各款情形之一。 </a:t>
            </a:r>
            <a:r>
              <a:rPr lang="en-US" altLang="zh-TW" sz="2600" b="1">
                <a:solidFill>
                  <a:srgbClr val="0000FF"/>
                </a:solidFill>
                <a:latin typeface="微軟正黑體" panose="020B0604030504040204" pitchFamily="34" charset="-120"/>
                <a:ea typeface="微軟正黑體" panose="020B0604030504040204" pitchFamily="34" charset="-120"/>
              </a:rPr>
              <a:t>(108.5.22</a:t>
            </a:r>
            <a:r>
              <a:rPr lang="zh-TW" altLang="en-US" sz="2600" b="1">
                <a:solidFill>
                  <a:srgbClr val="0000FF"/>
                </a:solidFill>
                <a:latin typeface="微軟正黑體" panose="020B0604030504040204" pitchFamily="34" charset="-120"/>
                <a:ea typeface="微軟正黑體" panose="020B0604030504040204" pitchFamily="34" charset="-120"/>
              </a:rPr>
              <a:t>修正</a:t>
            </a:r>
            <a:r>
              <a:rPr lang="en-US" altLang="zh-TW" sz="2600" b="1">
                <a:solidFill>
                  <a:srgbClr val="0000FF"/>
                </a:solidFill>
                <a:latin typeface="微軟正黑體" panose="020B0604030504040204" pitchFamily="34" charset="-120"/>
                <a:ea typeface="微軟正黑體" panose="020B0604030504040204" pitchFamily="34" charset="-120"/>
              </a:rPr>
              <a:t>)</a:t>
            </a:r>
          </a:p>
          <a:p>
            <a:pPr marL="0" lvl="2" indent="631825" algn="just" eaLnBrk="1" hangingPunct="1">
              <a:buClr>
                <a:srgbClr val="0000FF"/>
              </a:buClr>
              <a:buSzPct val="75000"/>
              <a:defRPr/>
            </a:pPr>
            <a:r>
              <a:rPr lang="zh-TW" altLang="en-US" sz="2600" b="1" u="sng">
                <a:solidFill>
                  <a:prstClr val="black"/>
                </a:solidFill>
                <a:uFill>
                  <a:solidFill>
                    <a:srgbClr val="FF0000"/>
                  </a:solidFill>
                </a:uFill>
                <a:latin typeface="微軟正黑體" panose="020B0604030504040204" pitchFamily="34" charset="-120"/>
                <a:ea typeface="微軟正黑體" panose="020B0604030504040204" pitchFamily="34" charset="-120"/>
              </a:rPr>
              <a:t>機關審酌第一項所定情節重大，應考量機關所受損害之輕重、廠商可歸責之程度、廠商之實際補救或賠償措施等情形。 </a:t>
            </a:r>
            <a:r>
              <a:rPr lang="en-US" altLang="zh-TW" sz="2600" b="1">
                <a:solidFill>
                  <a:srgbClr val="0000FF"/>
                </a:solidFill>
                <a:latin typeface="微軟正黑體" panose="020B0604030504040204" pitchFamily="34" charset="-120"/>
                <a:ea typeface="微軟正黑體" panose="020B0604030504040204" pitchFamily="34" charset="-120"/>
              </a:rPr>
              <a:t>(108.5.22</a:t>
            </a:r>
            <a:r>
              <a:rPr lang="zh-TW" altLang="en-US" sz="2600" b="1">
                <a:solidFill>
                  <a:srgbClr val="0000FF"/>
                </a:solidFill>
                <a:latin typeface="微軟正黑體" panose="020B0604030504040204" pitchFamily="34" charset="-120"/>
                <a:ea typeface="微軟正黑體" panose="020B0604030504040204" pitchFamily="34" charset="-120"/>
              </a:rPr>
              <a:t>修正</a:t>
            </a:r>
            <a:r>
              <a:rPr lang="en-US" altLang="zh-TW" sz="2600" b="1">
                <a:solidFill>
                  <a:srgbClr val="0000FF"/>
                </a:solidFill>
                <a:latin typeface="微軟正黑體" panose="020B0604030504040204" pitchFamily="34" charset="-120"/>
                <a:ea typeface="微軟正黑體" panose="020B0604030504040204" pitchFamily="34" charset="-120"/>
              </a:rPr>
              <a:t>)</a:t>
            </a:r>
          </a:p>
          <a:p>
            <a:pPr marL="981075" lvl="2" indent="-981075" algn="just" eaLnBrk="1" hangingPunct="1">
              <a:buClr>
                <a:srgbClr val="0000FF"/>
              </a:buClr>
              <a:buSzPct val="75000"/>
              <a:defRPr/>
            </a:pPr>
            <a:endParaRPr lang="zh-TW" altLang="en-US" sz="26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18550527"/>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285</a:t>
            </a:fld>
            <a:endParaRPr lang="en-US" altLang="zh-TW" sz="1400">
              <a:solidFill>
                <a:srgbClr val="AD1F1F"/>
              </a:solidFill>
              <a:latin typeface="Times New Roman" panose="02020603050405020304" pitchFamily="18" charset="0"/>
            </a:endParaRPr>
          </a:p>
        </p:txBody>
      </p:sp>
      <p:sp>
        <p:nvSpPr>
          <p:cNvPr id="10" name="Rectangle 11"/>
          <p:cNvSpPr>
            <a:spLocks noChangeArrowheads="1"/>
          </p:cNvSpPr>
          <p:nvPr/>
        </p:nvSpPr>
        <p:spPr bwMode="auto">
          <a:xfrm>
            <a:off x="142875" y="260648"/>
            <a:ext cx="8750300" cy="5668962"/>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600" b="1" smtClean="0">
                <a:solidFill>
                  <a:srgbClr val="0000FF"/>
                </a:solidFill>
                <a:latin typeface="微軟正黑體" panose="020B0604030504040204" pitchFamily="34" charset="-120"/>
                <a:ea typeface="微軟正黑體" panose="020B0604030504040204" pitchFamily="34" charset="-120"/>
              </a:rPr>
              <a:t>細則第</a:t>
            </a:r>
            <a:r>
              <a:rPr lang="en-US" altLang="zh-TW" sz="2600" b="1" smtClean="0">
                <a:solidFill>
                  <a:srgbClr val="0000FF"/>
                </a:solidFill>
                <a:latin typeface="微軟正黑體" panose="020B0604030504040204" pitchFamily="34" charset="-120"/>
                <a:ea typeface="微軟正黑體" panose="020B0604030504040204" pitchFamily="34" charset="-120"/>
              </a:rPr>
              <a:t>109-1</a:t>
            </a:r>
            <a:r>
              <a:rPr lang="zh-TW" altLang="en-US" sz="2600" b="1" smtClean="0">
                <a:solidFill>
                  <a:srgbClr val="0000FF"/>
                </a:solidFill>
                <a:latin typeface="微軟正黑體" panose="020B0604030504040204" pitchFamily="34" charset="-120"/>
                <a:ea typeface="微軟正黑體" panose="020B0604030504040204" pitchFamily="34" charset="-120"/>
              </a:rPr>
              <a:t>條</a:t>
            </a:r>
            <a:endParaRPr lang="en-US" altLang="zh-TW" sz="2600" b="1" smtClean="0">
              <a:solidFill>
                <a:srgbClr val="0000FF"/>
              </a:solidFill>
              <a:latin typeface="微軟正黑體" panose="020B0604030504040204" pitchFamily="34" charset="-120"/>
              <a:ea typeface="微軟正黑體" panose="020B0604030504040204" pitchFamily="34" charset="-120"/>
            </a:endParaRP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機關依本法</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3</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a:solidFill>
                  <a:srgbClr val="006600"/>
                </a:solidFill>
                <a:latin typeface="微軟正黑體" panose="020B0604030504040204" pitchFamily="34" charset="-120"/>
                <a:ea typeface="微軟正黑體" panose="020B0604030504040204" pitchFamily="34" charset="-120"/>
              </a:rPr>
              <a:t>規定給予廠商陳述意見之機會，應以書面告知，</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廠商於送達之次日起十日內，以書面或口頭向機關陳述意見</a:t>
            </a:r>
            <a:r>
              <a:rPr lang="zh-TW" altLang="en-US" sz="26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廠商依本法</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3</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a:solidFill>
                  <a:srgbClr val="006600"/>
                </a:solidFill>
                <a:latin typeface="微軟正黑體" panose="020B0604030504040204" pitchFamily="34" charset="-120"/>
                <a:ea typeface="微軟正黑體" panose="020B0604030504040204" pitchFamily="34" charset="-120"/>
              </a:rPr>
              <a:t>規定以口頭方式向機關陳述意見時，應至機關指定場所陳述，機關應以文字、錄音或錄影等方式記錄。</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機關依本法</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a:solidFill>
                  <a:srgbClr val="006600"/>
                </a:solidFill>
                <a:latin typeface="微軟正黑體" panose="020B0604030504040204" pitchFamily="34" charset="-120"/>
                <a:ea typeface="微軟正黑體" panose="020B0604030504040204" pitchFamily="34" charset="-120"/>
              </a:rPr>
              <a:t>規定將其事實、理由及依</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103</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a:solidFill>
                  <a:srgbClr val="006600"/>
                </a:solidFill>
                <a:latin typeface="微軟正黑體" panose="020B0604030504040204" pitchFamily="34" charset="-120"/>
                <a:ea typeface="微軟正黑體" panose="020B0604030504040204" pitchFamily="34" charset="-120"/>
              </a:rPr>
              <a:t>所定期間通知廠商時，應附記</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廠商如認為機關所為之通知違反本法或不實者，得於接獲通知之次日起二十日內，以書面向招標機關提出異議</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未提出異議者</a:t>
            </a:r>
            <a:r>
              <a:rPr lang="zh-TW" altLang="en-US" sz="2600" b="1">
                <a:solidFill>
                  <a:srgbClr val="006600"/>
                </a:solidFill>
                <a:latin typeface="微軟正黑體" panose="020B0604030504040204" pitchFamily="34" charset="-120"/>
                <a:ea typeface="微軟正黑體" panose="020B0604030504040204" pitchFamily="34" charset="-120"/>
              </a:rPr>
              <a:t>，將</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a:t>
            </a:r>
            <a:r>
              <a:rPr lang="zh-TW" altLang="en-US" sz="2600" b="1">
                <a:solidFill>
                  <a:srgbClr val="006600"/>
                </a:solidFill>
                <a:latin typeface="微軟正黑體" panose="020B0604030504040204" pitchFamily="34" charset="-120"/>
                <a:ea typeface="微軟正黑體" panose="020B0604030504040204" pitchFamily="34" charset="-120"/>
              </a:rPr>
              <a:t>政府採購</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公報</a:t>
            </a:r>
            <a:r>
              <a:rPr lang="zh-TW" altLang="en-US" sz="26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機關依</a:t>
            </a:r>
            <a:r>
              <a:rPr lang="zh-TW" altLang="en-US" sz="2600" b="1">
                <a:solidFill>
                  <a:srgbClr val="006600"/>
                </a:solidFill>
                <a:latin typeface="微軟正黑體" panose="020B0604030504040204" pitchFamily="34" charset="-120"/>
                <a:ea typeface="微軟正黑體" panose="020B0604030504040204" pitchFamily="34" charset="-120"/>
              </a:rPr>
              <a:t>本法</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102</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條規定將異議處理結果以書面通知提出異議之廠商時</a:t>
            </a:r>
            <a:r>
              <a:rPr lang="zh-TW" altLang="en-US" sz="2600" b="1">
                <a:solidFill>
                  <a:srgbClr val="006600"/>
                </a:solidFill>
                <a:latin typeface="微軟正黑體" panose="020B0604030504040204" pitchFamily="34" charset="-120"/>
                <a:ea typeface="微軟正黑體" panose="020B0604030504040204" pitchFamily="34" charset="-120"/>
              </a:rPr>
              <a:t>，應附記</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廠商如對該處理結果不服</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得於收受異議處理結果之次日起十五日內</a:t>
            </a:r>
            <a:r>
              <a:rPr lang="zh-TW" altLang="en-US" sz="2600" b="1">
                <a:solidFill>
                  <a:srgbClr val="006600"/>
                </a:solidFill>
                <a:latin typeface="微軟正黑體" panose="020B0604030504040204" pitchFamily="34" charset="-120"/>
                <a:ea typeface="微軟正黑體" panose="020B0604030504040204" pitchFamily="34" charset="-120"/>
              </a:rPr>
              <a:t>，以書面向採購申訴審議委員會提出</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申訴</a:t>
            </a:r>
            <a:r>
              <a:rPr lang="zh-TW" altLang="en-US" sz="2600" b="1">
                <a:solidFill>
                  <a:srgbClr val="006600"/>
                </a:solidFill>
                <a:latin typeface="微軟正黑體" panose="020B0604030504040204" pitchFamily="34" charset="-120"/>
                <a:ea typeface="微軟正黑體" panose="020B0604030504040204" pitchFamily="34" charset="-120"/>
              </a:rPr>
              <a:t>。</a:t>
            </a:r>
            <a:endParaRPr lang="en-US" altLang="zh-TW" sz="2600" b="1" spc="-100" smtClean="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4596323"/>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286</a:t>
            </a:fld>
            <a:endParaRPr lang="en-US" altLang="zh-TW" sz="1400">
              <a:solidFill>
                <a:srgbClr val="AD1F1F"/>
              </a:solidFill>
              <a:latin typeface="Times New Roman" panose="02020603050405020304" pitchFamily="18" charset="0"/>
            </a:endParaRPr>
          </a:p>
        </p:txBody>
      </p:sp>
      <p:sp>
        <p:nvSpPr>
          <p:cNvPr id="10" name="Rectangle 11"/>
          <p:cNvSpPr>
            <a:spLocks noChangeArrowheads="1"/>
          </p:cNvSpPr>
          <p:nvPr/>
        </p:nvSpPr>
        <p:spPr bwMode="auto">
          <a:xfrm>
            <a:off x="142875" y="188640"/>
            <a:ext cx="8750300" cy="5668962"/>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600" b="1">
                <a:solidFill>
                  <a:srgbClr val="0000FF"/>
                </a:solidFill>
                <a:latin typeface="微軟正黑體" panose="020B0604030504040204" pitchFamily="34" charset="-120"/>
                <a:ea typeface="微軟正黑體" panose="020B0604030504040204" pitchFamily="34" charset="-120"/>
              </a:rPr>
              <a:t>細則第</a:t>
            </a:r>
            <a:r>
              <a:rPr lang="en-US" altLang="zh-TW" sz="2600" b="1">
                <a:solidFill>
                  <a:srgbClr val="0000FF"/>
                </a:solidFill>
                <a:latin typeface="微軟正黑體" panose="020B0604030504040204" pitchFamily="34" charset="-120"/>
                <a:ea typeface="微軟正黑體" panose="020B0604030504040204" pitchFamily="34" charset="-120"/>
              </a:rPr>
              <a:t>110</a:t>
            </a:r>
            <a:r>
              <a:rPr lang="zh-TW" altLang="en-US" sz="2600" b="1" smtClean="0">
                <a:solidFill>
                  <a:srgbClr val="0000FF"/>
                </a:solidFill>
                <a:latin typeface="微軟正黑體" panose="020B0604030504040204" pitchFamily="34" charset="-120"/>
                <a:ea typeface="微軟正黑體" panose="020B0604030504040204" pitchFamily="34" charset="-120"/>
              </a:rPr>
              <a:t>條</a:t>
            </a:r>
            <a:endParaRPr lang="en-US" altLang="zh-TW" sz="2600" b="1" smtClean="0">
              <a:solidFill>
                <a:srgbClr val="0000FF"/>
              </a:solidFill>
              <a:latin typeface="微軟正黑體" panose="020B0604030504040204" pitchFamily="34" charset="-120"/>
              <a:ea typeface="微軟正黑體" panose="020B0604030504040204" pitchFamily="34" charset="-120"/>
            </a:endParaRPr>
          </a:p>
          <a:p>
            <a:pPr marL="0" indent="363538" algn="just" eaLnBrk="1" hangingPunct="1">
              <a:spcBef>
                <a:spcPct val="20000"/>
              </a:spcBef>
              <a:buClr>
                <a:prstClr val="black"/>
              </a:buClr>
              <a:buSzPct val="75000"/>
              <a:defRPr/>
            </a:pPr>
            <a:r>
              <a:rPr lang="zh-TW" altLang="en-US" sz="2600" b="1" smtClean="0">
                <a:solidFill>
                  <a:srgbClr val="006600"/>
                </a:solidFill>
                <a:latin typeface="微軟正黑體" panose="020B0604030504040204" pitchFamily="34" charset="-120"/>
                <a:ea typeface="微軟正黑體" panose="020B0604030504040204" pitchFamily="34" charset="-120"/>
              </a:rPr>
              <a:t>廠商</a:t>
            </a:r>
            <a:r>
              <a:rPr lang="zh-TW" altLang="en-US" sz="2600" b="1">
                <a:solidFill>
                  <a:srgbClr val="006600"/>
                </a:solidFill>
                <a:latin typeface="微軟正黑體" panose="020B0604030504040204" pitchFamily="34" charset="-120"/>
                <a:ea typeface="微軟正黑體" panose="020B0604030504040204" pitchFamily="34" charset="-120"/>
              </a:rPr>
              <a:t>有本法第</a:t>
            </a:r>
            <a:r>
              <a:rPr lang="en-US" altLang="zh-TW" sz="2600" b="1">
                <a:solidFill>
                  <a:srgbClr val="006600"/>
                </a:solidFill>
                <a:latin typeface="微軟正黑體" panose="020B0604030504040204" pitchFamily="34" charset="-120"/>
                <a:ea typeface="微軟正黑體" panose="020B0604030504040204" pitchFamily="34" charset="-120"/>
              </a:rPr>
              <a:t>101</a:t>
            </a:r>
            <a:r>
              <a:rPr lang="zh-TW" altLang="en-US" sz="2600" b="1">
                <a:solidFill>
                  <a:srgbClr val="006600"/>
                </a:solidFill>
                <a:latin typeface="微軟正黑體" panose="020B0604030504040204" pitchFamily="34" charset="-120"/>
                <a:ea typeface="微軟正黑體" panose="020B0604030504040204" pitchFamily="34" charset="-120"/>
              </a:rPr>
              <a:t>條第</a:t>
            </a:r>
            <a:r>
              <a:rPr lang="en-US" altLang="zh-TW" sz="2600" b="1">
                <a:solidFill>
                  <a:srgbClr val="006600"/>
                </a:solidFill>
                <a:latin typeface="微軟正黑體" panose="020B0604030504040204" pitchFamily="34" charset="-120"/>
                <a:ea typeface="微軟正黑體" panose="020B0604030504040204" pitchFamily="34" charset="-120"/>
              </a:rPr>
              <a:t>1</a:t>
            </a:r>
            <a:r>
              <a:rPr lang="zh-TW" altLang="en-US" sz="2600" b="1">
                <a:solidFill>
                  <a:srgbClr val="006600"/>
                </a:solidFill>
                <a:latin typeface="微軟正黑體" panose="020B0604030504040204" pitchFamily="34" charset="-120"/>
                <a:ea typeface="微軟正黑體" panose="020B0604030504040204" pitchFamily="34" charset="-120"/>
              </a:rPr>
              <a:t>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6</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款之情形</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經判決無罪確定者，自判決確定之日起</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得參加</a:t>
            </a:r>
            <a:r>
              <a:rPr lang="zh-TW" altLang="en-US" sz="2600" b="1">
                <a:solidFill>
                  <a:srgbClr val="006600"/>
                </a:solidFill>
                <a:latin typeface="微軟正黑體" panose="020B0604030504040204" pitchFamily="34" charset="-120"/>
                <a:ea typeface="微軟正黑體" panose="020B0604030504040204" pitchFamily="34" charset="-120"/>
              </a:rPr>
              <a:t>投標及作為決標對象或分包廠商。 </a:t>
            </a:r>
            <a:endParaRPr lang="en-US" altLang="zh-TW" sz="2600" b="1" smtClean="0">
              <a:solidFill>
                <a:srgbClr val="006600"/>
              </a:solidFill>
              <a:latin typeface="微軟正黑體" panose="020B0604030504040204" pitchFamily="34" charset="-120"/>
              <a:ea typeface="微軟正黑體" panose="020B0604030504040204" pitchFamily="34" charset="-120"/>
            </a:endParaRPr>
          </a:p>
          <a:p>
            <a:pPr algn="just" eaLnBrk="1" hangingPunct="1">
              <a:spcBef>
                <a:spcPct val="20000"/>
              </a:spcBef>
              <a:buClr>
                <a:prstClr val="black"/>
              </a:buClr>
              <a:buSzPct val="75000"/>
              <a:buFont typeface="Wingdings" panose="05000000000000000000" pitchFamily="2" charset="2"/>
              <a:buChar char="l"/>
              <a:defRPr/>
            </a:pPr>
            <a:r>
              <a:rPr lang="zh-TW" altLang="en-US" sz="2600" b="1">
                <a:solidFill>
                  <a:srgbClr val="AD1F1F"/>
                </a:solidFill>
                <a:latin typeface="微軟正黑體" panose="020B0604030504040204" pitchFamily="34" charset="-120"/>
                <a:ea typeface="微軟正黑體" panose="020B0604030504040204" pitchFamily="34" charset="-120"/>
              </a:rPr>
              <a:t>採購法第</a:t>
            </a:r>
            <a:r>
              <a:rPr lang="en-US" altLang="zh-TW" sz="2600" b="1" smtClean="0">
                <a:solidFill>
                  <a:srgbClr val="AD1F1F"/>
                </a:solidFill>
                <a:latin typeface="微軟正黑體" panose="020B0604030504040204" pitchFamily="34" charset="-120"/>
                <a:ea typeface="微軟正黑體" panose="020B0604030504040204" pitchFamily="34" charset="-120"/>
              </a:rPr>
              <a:t>102</a:t>
            </a:r>
            <a:r>
              <a:rPr lang="zh-TW" altLang="en-US" sz="2600" b="1" smtClean="0">
                <a:solidFill>
                  <a:srgbClr val="AD1F1F"/>
                </a:solidFill>
                <a:latin typeface="微軟正黑體" panose="020B0604030504040204" pitchFamily="34" charset="-120"/>
                <a:ea typeface="微軟正黑體" panose="020B0604030504040204" pitchFamily="34" charset="-120"/>
              </a:rPr>
              <a:t>條第</a:t>
            </a:r>
            <a:r>
              <a:rPr lang="en-US" altLang="zh-TW" sz="2600" b="1" smtClean="0">
                <a:solidFill>
                  <a:srgbClr val="AD1F1F"/>
                </a:solidFill>
                <a:latin typeface="微軟正黑體" panose="020B0604030504040204" pitchFamily="34" charset="-120"/>
                <a:ea typeface="微軟正黑體" panose="020B0604030504040204" pitchFamily="34" charset="-120"/>
              </a:rPr>
              <a:t>1</a:t>
            </a:r>
            <a:r>
              <a:rPr lang="zh-TW" altLang="en-US" sz="2600" b="1" smtClean="0">
                <a:solidFill>
                  <a:srgbClr val="AD1F1F"/>
                </a:solidFill>
                <a:latin typeface="微軟正黑體" panose="020B0604030504040204" pitchFamily="34" charset="-120"/>
                <a:ea typeface="微軟正黑體" panose="020B0604030504040204" pitchFamily="34" charset="-120"/>
              </a:rPr>
              <a:t>～</a:t>
            </a:r>
            <a:r>
              <a:rPr lang="en-US" altLang="zh-TW" sz="2600" b="1" smtClean="0">
                <a:solidFill>
                  <a:srgbClr val="AD1F1F"/>
                </a:solidFill>
                <a:latin typeface="微軟正黑體" panose="020B0604030504040204" pitchFamily="34" charset="-120"/>
                <a:ea typeface="微軟正黑體" panose="020B0604030504040204" pitchFamily="34" charset="-120"/>
              </a:rPr>
              <a:t>3</a:t>
            </a:r>
            <a:r>
              <a:rPr lang="zh-TW" altLang="en-US" sz="2600" b="1" smtClean="0">
                <a:solidFill>
                  <a:srgbClr val="AD1F1F"/>
                </a:solidFill>
                <a:latin typeface="微軟正黑體" panose="020B0604030504040204" pitchFamily="34" charset="-120"/>
                <a:ea typeface="微軟正黑體" panose="020B0604030504040204" pitchFamily="34" charset="-120"/>
              </a:rPr>
              <a:t>項</a:t>
            </a:r>
            <a:endParaRPr lang="en-US" altLang="zh-TW" sz="2600" b="1">
              <a:solidFill>
                <a:srgbClr val="660033"/>
              </a:solidFill>
              <a:latin typeface="微軟正黑體" panose="020B0604030504040204" pitchFamily="34" charset="-120"/>
              <a:ea typeface="微軟正黑體" panose="020B0604030504040204" pitchFamily="34" charset="-120"/>
            </a:endParaRP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廠商對於機關依前條所為之通知，認為違反本法或不實者，得於</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接獲通知</a:t>
            </a:r>
            <a:r>
              <a:rPr lang="zh-TW" altLang="en-US" sz="2600" b="1">
                <a:solidFill>
                  <a:srgbClr val="006600"/>
                </a:solidFill>
                <a:latin typeface="微軟正黑體" panose="020B0604030504040204" pitchFamily="34" charset="-120"/>
                <a:ea typeface="微軟正黑體" panose="020B0604030504040204" pitchFamily="34" charset="-120"/>
              </a:rPr>
              <a:t>之</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次日起二十日內</a:t>
            </a:r>
            <a:r>
              <a:rPr lang="zh-TW" altLang="en-US" sz="2600" b="1">
                <a:solidFill>
                  <a:srgbClr val="006600"/>
                </a:solidFill>
                <a:latin typeface="微軟正黑體" panose="020B0604030504040204" pitchFamily="34" charset="-120"/>
                <a:ea typeface="微軟正黑體" panose="020B0604030504040204" pitchFamily="34" charset="-120"/>
              </a:rPr>
              <a:t>，以</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書面</a:t>
            </a:r>
            <a:r>
              <a:rPr lang="zh-TW" altLang="en-US" sz="2600" b="1">
                <a:solidFill>
                  <a:srgbClr val="006600"/>
                </a:solidFill>
                <a:latin typeface="微軟正黑體" panose="020B0604030504040204" pitchFamily="34" charset="-120"/>
                <a:ea typeface="微軟正黑體" panose="020B0604030504040204" pitchFamily="34" charset="-120"/>
              </a:rPr>
              <a:t>向該機關</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提出異議</a:t>
            </a:r>
            <a:r>
              <a:rPr lang="zh-TW" altLang="en-US" sz="26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廠商對</a:t>
            </a:r>
            <a:r>
              <a:rPr lang="zh-TW" altLang="en-US" sz="2600" b="1">
                <a:solidFill>
                  <a:srgbClr val="006600"/>
                </a:solidFill>
                <a:latin typeface="微軟正黑體" panose="020B0604030504040204" pitchFamily="34" charset="-120"/>
                <a:ea typeface="微軟正黑體" panose="020B0604030504040204" pitchFamily="34" charset="-120"/>
              </a:rPr>
              <a:t>前項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異議之處理結果不服</a:t>
            </a:r>
            <a:r>
              <a:rPr lang="zh-TW" altLang="en-US" sz="2600" b="1">
                <a:solidFill>
                  <a:srgbClr val="006600"/>
                </a:solidFill>
                <a:latin typeface="微軟正黑體" panose="020B0604030504040204" pitchFamily="34" charset="-120"/>
                <a:ea typeface="微軟正黑體" panose="020B0604030504040204" pitchFamily="34" charset="-120"/>
              </a:rPr>
              <a:t>，或機關逾</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收受異議</a:t>
            </a:r>
            <a:r>
              <a:rPr lang="zh-TW" altLang="en-US" sz="2600" b="1">
                <a:solidFill>
                  <a:srgbClr val="006600"/>
                </a:solidFill>
                <a:latin typeface="微軟正黑體" panose="020B0604030504040204" pitchFamily="34" charset="-120"/>
                <a:ea typeface="微軟正黑體" panose="020B0604030504040204" pitchFamily="34" charset="-120"/>
              </a:rPr>
              <a:t>之</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次日起十五日內不為處理者</a:t>
            </a:r>
            <a:r>
              <a:rPr lang="zh-TW" altLang="en-US" sz="2600" b="1">
                <a:solidFill>
                  <a:srgbClr val="006600"/>
                </a:solidFill>
                <a:latin typeface="微軟正黑體" panose="020B0604030504040204" pitchFamily="34" charset="-120"/>
                <a:ea typeface="微軟正黑體" panose="020B0604030504040204" pitchFamily="34" charset="-120"/>
              </a:rPr>
              <a:t>，無論該案件是否逾公告金額，</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得於收受異議處理結果</a:t>
            </a:r>
            <a:r>
              <a:rPr lang="zh-TW" altLang="en-US" sz="2800" b="1">
                <a:solidFill>
                  <a:srgbClr val="C00000"/>
                </a:solidFill>
                <a:latin typeface="微軟正黑體" panose="020B0604030504040204" pitchFamily="34" charset="-120"/>
                <a:ea typeface="微軟正黑體" panose="020B0604030504040204" pitchFamily="34" charset="-120"/>
              </a:rPr>
              <a:t>或</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期限屆滿之次日起十五日內</a:t>
            </a:r>
            <a:r>
              <a:rPr lang="zh-TW" altLang="en-US" sz="2600" b="1">
                <a:solidFill>
                  <a:srgbClr val="006600"/>
                </a:solidFill>
                <a:latin typeface="微軟正黑體" panose="020B0604030504040204" pitchFamily="34" charset="-120"/>
                <a:ea typeface="微軟正黑體" panose="020B0604030504040204" pitchFamily="34" charset="-120"/>
              </a:rPr>
              <a:t>，以書面向該管採購申訴審議委員會</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申訴</a:t>
            </a:r>
            <a:r>
              <a:rPr lang="zh-TW" altLang="en-US" sz="26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機關依前條通知廠商後，廠商</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未</a:t>
            </a:r>
            <a:r>
              <a:rPr lang="zh-TW" altLang="en-US" sz="2600" b="1">
                <a:solidFill>
                  <a:srgbClr val="006600"/>
                </a:solidFill>
                <a:latin typeface="微軟正黑體" panose="020B0604030504040204" pitchFamily="34" charset="-120"/>
                <a:ea typeface="微軟正黑體" panose="020B0604030504040204" pitchFamily="34" charset="-120"/>
              </a:rPr>
              <a:t>於規定期限內</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提</a:t>
            </a:r>
            <a:r>
              <a:rPr lang="zh-TW" altLang="en-US" sz="2600" b="1">
                <a:solidFill>
                  <a:srgbClr val="006600"/>
                </a:solidFill>
                <a:latin typeface="微軟正黑體" panose="020B0604030504040204" pitchFamily="34" charset="-120"/>
                <a:ea typeface="微軟正黑體" panose="020B0604030504040204" pitchFamily="34" charset="-120"/>
              </a:rPr>
              <a:t>出</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異議或申訴</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或</a:t>
            </a:r>
            <a:r>
              <a:rPr lang="zh-TW" altLang="en-US" sz="2600" b="1">
                <a:solidFill>
                  <a:srgbClr val="006600"/>
                </a:solidFill>
                <a:latin typeface="微軟正黑體" panose="020B0604030504040204" pitchFamily="34" charset="-120"/>
                <a:ea typeface="微軟正黑體" panose="020B0604030504040204" pitchFamily="34" charset="-120"/>
              </a:rPr>
              <a:t>經提出</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申訴結果不予受理或</a:t>
            </a:r>
            <a:r>
              <a:rPr lang="zh-TW" altLang="en-US" sz="2600" b="1">
                <a:solidFill>
                  <a:srgbClr val="006600"/>
                </a:solidFill>
                <a:latin typeface="微軟正黑體" panose="020B0604030504040204" pitchFamily="34" charset="-120"/>
                <a:ea typeface="微軟正黑體" panose="020B0604030504040204" pitchFamily="34" charset="-120"/>
              </a:rPr>
              <a:t>審議結果指明</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不違反本法或並無不實</a:t>
            </a:r>
            <a:r>
              <a:rPr lang="zh-TW" altLang="en-US" sz="2600" b="1">
                <a:solidFill>
                  <a:srgbClr val="006600"/>
                </a:solidFill>
                <a:latin typeface="微軟正黑體" panose="020B0604030504040204" pitchFamily="34" charset="-120"/>
                <a:ea typeface="微軟正黑體" panose="020B0604030504040204" pitchFamily="34" charset="-120"/>
              </a:rPr>
              <a:t>者，機關</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應即</a:t>
            </a:r>
            <a:r>
              <a:rPr lang="zh-TW" altLang="en-US" sz="2600" b="1">
                <a:solidFill>
                  <a:srgbClr val="006600"/>
                </a:solidFill>
                <a:latin typeface="微軟正黑體" panose="020B0604030504040204" pitchFamily="34" charset="-120"/>
                <a:ea typeface="微軟正黑體" panose="020B0604030504040204" pitchFamily="34" charset="-120"/>
              </a:rPr>
              <a:t>將廠商名稱及相關情形</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a:t>
            </a:r>
            <a:r>
              <a:rPr lang="zh-TW" altLang="en-US" sz="2600" b="1">
                <a:solidFill>
                  <a:srgbClr val="006600"/>
                </a:solidFill>
                <a:latin typeface="微軟正黑體" panose="020B0604030504040204" pitchFamily="34" charset="-120"/>
                <a:ea typeface="微軟正黑體" panose="020B0604030504040204" pitchFamily="34" charset="-120"/>
              </a:rPr>
              <a:t>政府採購</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公報</a:t>
            </a:r>
            <a:r>
              <a:rPr lang="zh-TW" altLang="en-US" sz="2600" b="1">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152145402"/>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287</a:t>
            </a:fld>
            <a:endParaRPr lang="en-US" altLang="zh-TW" sz="1400">
              <a:solidFill>
                <a:srgbClr val="AD1F1F"/>
              </a:solidFill>
              <a:latin typeface="Times New Roman" panose="02020603050405020304" pitchFamily="18" charset="0"/>
            </a:endParaRPr>
          </a:p>
        </p:txBody>
      </p:sp>
      <p:sp>
        <p:nvSpPr>
          <p:cNvPr id="10" name="Rectangle 11"/>
          <p:cNvSpPr>
            <a:spLocks noChangeArrowheads="1"/>
          </p:cNvSpPr>
          <p:nvPr/>
        </p:nvSpPr>
        <p:spPr bwMode="auto">
          <a:xfrm>
            <a:off x="142875" y="188639"/>
            <a:ext cx="8750300" cy="6532835"/>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600" b="1" smtClean="0">
                <a:solidFill>
                  <a:srgbClr val="AD1F1F"/>
                </a:solidFill>
                <a:latin typeface="微軟正黑體" panose="020B0604030504040204" pitchFamily="34" charset="-120"/>
                <a:ea typeface="微軟正黑體" panose="020B0604030504040204" pitchFamily="34" charset="-120"/>
              </a:rPr>
              <a:t>採購</a:t>
            </a:r>
            <a:r>
              <a:rPr lang="zh-TW" altLang="en-US" sz="2600" b="1">
                <a:solidFill>
                  <a:srgbClr val="AD1F1F"/>
                </a:solidFill>
                <a:latin typeface="微軟正黑體" panose="020B0604030504040204" pitchFamily="34" charset="-120"/>
                <a:ea typeface="微軟正黑體" panose="020B0604030504040204" pitchFamily="34" charset="-120"/>
              </a:rPr>
              <a:t>法第</a:t>
            </a:r>
            <a:r>
              <a:rPr lang="en-US" altLang="zh-TW" sz="2600" b="1" smtClean="0">
                <a:solidFill>
                  <a:srgbClr val="AD1F1F"/>
                </a:solidFill>
                <a:latin typeface="微軟正黑體" panose="020B0604030504040204" pitchFamily="34" charset="-120"/>
                <a:ea typeface="微軟正黑體" panose="020B0604030504040204" pitchFamily="34" charset="-120"/>
              </a:rPr>
              <a:t>103</a:t>
            </a:r>
            <a:r>
              <a:rPr lang="zh-TW" altLang="en-US" sz="2600" b="1" smtClean="0">
                <a:solidFill>
                  <a:srgbClr val="AD1F1F"/>
                </a:solidFill>
                <a:latin typeface="微軟正黑體" panose="020B0604030504040204" pitchFamily="34" charset="-120"/>
                <a:ea typeface="微軟正黑體" panose="020B0604030504040204" pitchFamily="34" charset="-120"/>
              </a:rPr>
              <a:t>條第</a:t>
            </a:r>
            <a:r>
              <a:rPr lang="en-US" altLang="zh-TW" sz="2600" b="1" smtClean="0">
                <a:solidFill>
                  <a:srgbClr val="AD1F1F"/>
                </a:solidFill>
                <a:latin typeface="微軟正黑體" panose="020B0604030504040204" pitchFamily="34" charset="-120"/>
                <a:ea typeface="微軟正黑體" panose="020B0604030504040204" pitchFamily="34" charset="-120"/>
              </a:rPr>
              <a:t>1</a:t>
            </a:r>
            <a:r>
              <a:rPr lang="zh-TW" altLang="en-US" sz="2600" b="1" smtClean="0">
                <a:solidFill>
                  <a:srgbClr val="AD1F1F"/>
                </a:solidFill>
                <a:latin typeface="微軟正黑體" panose="020B0604030504040204" pitchFamily="34" charset="-120"/>
                <a:ea typeface="微軟正黑體" panose="020B0604030504040204" pitchFamily="34" charset="-120"/>
              </a:rPr>
              <a:t>～</a:t>
            </a:r>
            <a:r>
              <a:rPr lang="en-US" altLang="zh-TW" sz="2600" b="1" smtClean="0">
                <a:solidFill>
                  <a:srgbClr val="AD1F1F"/>
                </a:solidFill>
                <a:latin typeface="微軟正黑體" panose="020B0604030504040204" pitchFamily="34" charset="-120"/>
                <a:ea typeface="微軟正黑體" panose="020B0604030504040204" pitchFamily="34" charset="-120"/>
              </a:rPr>
              <a:t>2</a:t>
            </a:r>
            <a:r>
              <a:rPr lang="zh-TW" altLang="en-US" sz="2600" b="1" smtClean="0">
                <a:solidFill>
                  <a:srgbClr val="AD1F1F"/>
                </a:solidFill>
                <a:latin typeface="微軟正黑體" panose="020B0604030504040204" pitchFamily="34" charset="-120"/>
                <a:ea typeface="微軟正黑體" panose="020B0604030504040204" pitchFamily="34" charset="-120"/>
              </a:rPr>
              <a:t>項</a:t>
            </a:r>
            <a:endParaRPr lang="en-US" altLang="zh-TW" sz="2600" b="1">
              <a:solidFill>
                <a:srgbClr val="660033"/>
              </a:solidFill>
              <a:latin typeface="微軟正黑體" panose="020B0604030504040204" pitchFamily="34" charset="-120"/>
              <a:ea typeface="微軟正黑體" panose="020B0604030504040204" pitchFamily="34" charset="-120"/>
            </a:endParaRP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依前條第三項規定刊登於政府採購公報之廠商，於下列期間內，不得參加投標或作為決標對象或分包廠商：</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一、有</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款至第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5</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15</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a:t>
            </a:r>
            <a:r>
              <a:rPr lang="zh-TW" altLang="en-US" sz="2600" b="1">
                <a:solidFill>
                  <a:srgbClr val="006600"/>
                </a:solidFill>
                <a:latin typeface="微軟正黑體" panose="020B0604030504040204" pitchFamily="34" charset="-120"/>
                <a:ea typeface="微軟正黑體" panose="020B0604030504040204" pitchFamily="34" charset="-120"/>
              </a:rPr>
              <a:t>情形或</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第六款判處有期徒刑者</a:t>
            </a:r>
            <a:r>
              <a:rPr lang="zh-TW" altLang="en-US" sz="2600" b="1">
                <a:solidFill>
                  <a:srgbClr val="006600"/>
                </a:solidFill>
                <a:latin typeface="微軟正黑體" panose="020B0604030504040204" pitchFamily="34" charset="-120"/>
                <a:ea typeface="微軟正黑體" panose="020B0604030504040204" pitchFamily="34" charset="-120"/>
              </a:rPr>
              <a:t>，自</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a:t>
            </a:r>
            <a:r>
              <a:rPr lang="zh-TW" altLang="en-US" sz="2600" b="1">
                <a:solidFill>
                  <a:srgbClr val="006600"/>
                </a:solidFill>
                <a:latin typeface="微軟正黑體" panose="020B0604030504040204" pitchFamily="34" charset="-120"/>
                <a:ea typeface="微軟正黑體" panose="020B0604030504040204" pitchFamily="34" charset="-120"/>
              </a:rPr>
              <a:t>之次日起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三年</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但經判決撤銷</a:t>
            </a:r>
            <a:r>
              <a:rPr lang="zh-TW" altLang="en-US" sz="2600" b="1">
                <a:solidFill>
                  <a:srgbClr val="006600"/>
                </a:solidFill>
                <a:latin typeface="微軟正黑體" panose="020B0604030504040204" pitchFamily="34" charset="-120"/>
                <a:ea typeface="微軟正黑體" panose="020B0604030504040204" pitchFamily="34" charset="-120"/>
              </a:rPr>
              <a:t>原處分或</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無罪確定</a:t>
            </a:r>
            <a:r>
              <a:rPr lang="zh-TW" altLang="en-US" sz="2600" b="1">
                <a:solidFill>
                  <a:srgbClr val="006600"/>
                </a:solidFill>
                <a:latin typeface="微軟正黑體" panose="020B0604030504040204" pitchFamily="34" charset="-120"/>
                <a:ea typeface="微軟正黑體" panose="020B0604030504040204" pitchFamily="34" charset="-120"/>
              </a:rPr>
              <a:t>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應註銷之</a:t>
            </a:r>
            <a:r>
              <a:rPr lang="zh-TW" altLang="en-US" sz="26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二、有</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13</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14</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a:t>
            </a:r>
            <a:r>
              <a:rPr lang="zh-TW" altLang="en-US" sz="2600" b="1">
                <a:solidFill>
                  <a:srgbClr val="006600"/>
                </a:solidFill>
                <a:latin typeface="微軟正黑體" panose="020B0604030504040204" pitchFamily="34" charset="-120"/>
                <a:ea typeface="微軟正黑體" panose="020B0604030504040204" pitchFamily="34" charset="-120"/>
              </a:rPr>
              <a:t>情形或</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第六款</a:t>
            </a:r>
            <a:r>
              <a:rPr lang="zh-TW" altLang="en-US" sz="2600" b="1">
                <a:solidFill>
                  <a:srgbClr val="006600"/>
                </a:solidFill>
                <a:latin typeface="微軟正黑體" panose="020B0604030504040204" pitchFamily="34" charset="-120"/>
                <a:ea typeface="微軟正黑體" panose="020B0604030504040204" pitchFamily="34" charset="-120"/>
              </a:rPr>
              <a:t>判處</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拘役、罰金或緩刑者</a:t>
            </a:r>
            <a:r>
              <a:rPr lang="zh-TW" altLang="en-US" sz="2600" b="1">
                <a:solidFill>
                  <a:srgbClr val="006600"/>
                </a:solidFill>
                <a:latin typeface="微軟正黑體" panose="020B0604030504040204" pitchFamily="34" charset="-120"/>
                <a:ea typeface="微軟正黑體" panose="020B0604030504040204" pitchFamily="34" charset="-120"/>
              </a:rPr>
              <a:t>，自</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a:t>
            </a:r>
            <a:r>
              <a:rPr lang="zh-TW" altLang="en-US" sz="2600" b="1">
                <a:solidFill>
                  <a:srgbClr val="006600"/>
                </a:solidFill>
                <a:latin typeface="微軟正黑體" panose="020B0604030504040204" pitchFamily="34" charset="-120"/>
                <a:ea typeface="微軟正黑體" panose="020B0604030504040204" pitchFamily="34" charset="-120"/>
              </a:rPr>
              <a:t>之次日起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一年</a:t>
            </a:r>
            <a:r>
              <a:rPr lang="zh-TW" altLang="en-US" sz="2600" b="1">
                <a:solidFill>
                  <a:srgbClr val="006600"/>
                </a:solidFill>
                <a:latin typeface="微軟正黑體" panose="020B0604030504040204" pitchFamily="34" charset="-120"/>
                <a:ea typeface="微軟正黑體" panose="020B0604030504040204" pitchFamily="34" charset="-120"/>
              </a:rPr>
              <a:t>。但經判決撤銷原處分或無罪確定者，應註銷之。</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三、有</a:t>
            </a:r>
            <a:r>
              <a:rPr lang="zh-TW" altLang="en-US" sz="2600" b="1" smtClean="0">
                <a:solidFill>
                  <a:srgbClr val="006600"/>
                </a:solidFill>
                <a:latin typeface="微軟正黑體" panose="020B0604030504040204" pitchFamily="34" charset="-120"/>
                <a:ea typeface="微軟正黑體" panose="020B0604030504040204" pitchFamily="34" charset="-120"/>
              </a:rPr>
              <a:t>第</a:t>
            </a:r>
            <a:r>
              <a:rPr lang="en-US" altLang="zh-TW" sz="2600" b="1" smtClean="0">
                <a:solidFill>
                  <a:srgbClr val="006600"/>
                </a:solidFill>
                <a:latin typeface="微軟正黑體" panose="020B0604030504040204" pitchFamily="34" charset="-120"/>
                <a:ea typeface="微軟正黑體" panose="020B0604030504040204" pitchFamily="34" charset="-120"/>
              </a:rPr>
              <a:t>101</a:t>
            </a:r>
            <a:r>
              <a:rPr lang="zh-TW" altLang="en-US" sz="2600" b="1" smtClean="0">
                <a:solidFill>
                  <a:srgbClr val="006600"/>
                </a:solidFill>
                <a:latin typeface="微軟正黑體" panose="020B0604030504040204" pitchFamily="34" charset="-120"/>
                <a:ea typeface="微軟正黑體" panose="020B0604030504040204" pitchFamily="34" charset="-120"/>
              </a:rPr>
              <a:t>條第</a:t>
            </a:r>
            <a:r>
              <a:rPr lang="en-US" altLang="zh-TW" sz="2600" b="1" smtClean="0">
                <a:solidFill>
                  <a:srgbClr val="006600"/>
                </a:solidFill>
                <a:latin typeface="微軟正黑體" panose="020B0604030504040204" pitchFamily="34" charset="-120"/>
                <a:ea typeface="微軟正黑體" panose="020B0604030504040204" pitchFamily="34" charset="-120"/>
              </a:rPr>
              <a:t>1</a:t>
            </a:r>
            <a:r>
              <a:rPr lang="zh-TW" altLang="en-US" sz="2600" b="1" smtClean="0">
                <a:solidFill>
                  <a:srgbClr val="006600"/>
                </a:solidFill>
                <a:latin typeface="微軟正黑體" panose="020B0604030504040204" pitchFamily="34" charset="-120"/>
                <a:ea typeface="微軟正黑體" panose="020B0604030504040204" pitchFamily="34" charset="-120"/>
              </a:rPr>
              <a:t>項</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7</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款至第</a:t>
            </a:r>
            <a:r>
              <a:rPr lang="en-US" altLang="zh-TW"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12</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a:t>
            </a:r>
            <a:r>
              <a:rPr lang="zh-TW" altLang="en-US" sz="2600" b="1">
                <a:solidFill>
                  <a:srgbClr val="006600"/>
                </a:solidFill>
                <a:latin typeface="微軟正黑體" panose="020B0604030504040204" pitchFamily="34" charset="-120"/>
                <a:ea typeface="微軟正黑體" panose="020B0604030504040204" pitchFamily="34" charset="-120"/>
              </a:rPr>
              <a:t>情形者，於通知日起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前五年內未被</a:t>
            </a:r>
            <a:r>
              <a:rPr lang="zh-TW" altLang="en-US" sz="2600" b="1">
                <a:solidFill>
                  <a:srgbClr val="006600"/>
                </a:solidFill>
                <a:latin typeface="微軟正黑體" panose="020B0604030504040204" pitchFamily="34" charset="-120"/>
                <a:ea typeface="微軟正黑體" panose="020B0604030504040204" pitchFamily="34" charset="-120"/>
              </a:rPr>
              <a:t>任一機關</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a:t>
            </a:r>
            <a:r>
              <a:rPr lang="zh-TW" altLang="en-US" sz="2600" b="1">
                <a:solidFill>
                  <a:srgbClr val="006600"/>
                </a:solidFill>
                <a:latin typeface="微軟正黑體" panose="020B0604030504040204" pitchFamily="34" charset="-120"/>
                <a:ea typeface="微軟正黑體" panose="020B0604030504040204" pitchFamily="34" charset="-120"/>
              </a:rPr>
              <a:t>者，自刊登之次日起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三個月</a:t>
            </a:r>
            <a:r>
              <a:rPr lang="zh-TW" altLang="en-US" sz="2600" b="1">
                <a:solidFill>
                  <a:srgbClr val="006600"/>
                </a:solidFill>
                <a:latin typeface="微軟正黑體" panose="020B0604030504040204" pitchFamily="34" charset="-120"/>
                <a:ea typeface="微軟正黑體" panose="020B0604030504040204" pitchFamily="34" charset="-120"/>
              </a:rPr>
              <a:t>；已被任一機關</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刊登一次者</a:t>
            </a:r>
            <a:r>
              <a:rPr lang="zh-TW" altLang="en-US" sz="2600" b="1">
                <a:solidFill>
                  <a:srgbClr val="006600"/>
                </a:solidFill>
                <a:latin typeface="微軟正黑體" panose="020B0604030504040204" pitchFamily="34" charset="-120"/>
                <a:ea typeface="微軟正黑體" panose="020B0604030504040204" pitchFamily="34" charset="-120"/>
              </a:rPr>
              <a:t>，自刊登之次日起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六個月</a:t>
            </a:r>
            <a:r>
              <a:rPr lang="zh-TW" altLang="en-US" sz="2600" b="1">
                <a:solidFill>
                  <a:srgbClr val="006600"/>
                </a:solidFill>
                <a:latin typeface="微軟正黑體" panose="020B0604030504040204" pitchFamily="34" charset="-120"/>
                <a:ea typeface="微軟正黑體" panose="020B0604030504040204" pitchFamily="34" charset="-120"/>
              </a:rPr>
              <a:t>；已被任一機關刊登累計</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二次以上者</a:t>
            </a:r>
            <a:r>
              <a:rPr lang="zh-TW" altLang="en-US" sz="2600" b="1">
                <a:solidFill>
                  <a:srgbClr val="006600"/>
                </a:solidFill>
                <a:latin typeface="微軟正黑體" panose="020B0604030504040204" pitchFamily="34" charset="-120"/>
                <a:ea typeface="微軟正黑體" panose="020B0604030504040204" pitchFamily="34" charset="-120"/>
              </a:rPr>
              <a:t>，自刊登之次日起</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一年</a:t>
            </a:r>
            <a:r>
              <a:rPr lang="zh-TW" altLang="en-US" sz="2600" b="1">
                <a:solidFill>
                  <a:srgbClr val="006600"/>
                </a:solidFill>
                <a:latin typeface="微軟正黑體" panose="020B0604030504040204" pitchFamily="34" charset="-120"/>
                <a:ea typeface="微軟正黑體" panose="020B0604030504040204" pitchFamily="34" charset="-120"/>
              </a:rPr>
              <a:t>。但經判決撤銷原處分者，應註銷之。</a:t>
            </a:r>
          </a:p>
          <a:p>
            <a:pPr marL="0" lvl="1" indent="363538" algn="just" eaLnBrk="1" hangingPunct="1">
              <a:buClr>
                <a:srgbClr val="006600"/>
              </a:buClr>
              <a:buSzPct val="75000"/>
              <a:defRPr/>
            </a:pPr>
            <a:r>
              <a:rPr lang="zh-TW" altLang="en-US" sz="2600" b="1">
                <a:solidFill>
                  <a:srgbClr val="006600"/>
                </a:solidFill>
                <a:latin typeface="微軟正黑體" panose="020B0604030504040204" pitchFamily="34" charset="-120"/>
                <a:ea typeface="微軟正黑體" panose="020B0604030504040204" pitchFamily="34" charset="-120"/>
              </a:rPr>
              <a:t>機關</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因特殊需要</a:t>
            </a:r>
            <a:r>
              <a:rPr lang="zh-TW" altLang="en-US" sz="2600" b="1">
                <a:solidFill>
                  <a:srgbClr val="006600"/>
                </a:solidFill>
                <a:latin typeface="微軟正黑體" panose="020B0604030504040204" pitchFamily="34" charset="-120"/>
                <a:ea typeface="微軟正黑體" panose="020B0604030504040204" pitchFamily="34" charset="-120"/>
              </a:rPr>
              <a:t>，而</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有向前項廠商採購之必要</a:t>
            </a:r>
            <a:r>
              <a:rPr lang="zh-TW" altLang="en-US" sz="2600" b="1">
                <a:solidFill>
                  <a:srgbClr val="006600"/>
                </a:solidFill>
                <a:latin typeface="微軟正黑體" panose="020B0604030504040204" pitchFamily="34" charset="-120"/>
                <a:ea typeface="微軟正黑體" panose="020B0604030504040204" pitchFamily="34" charset="-120"/>
              </a:rPr>
              <a:t>，</a:t>
            </a:r>
            <a:r>
              <a:rPr lang="zh-TW" altLang="en-US" sz="2600" b="1" u="sng">
                <a:solidFill>
                  <a:srgbClr val="000066"/>
                </a:solidFill>
                <a:uFill>
                  <a:solidFill>
                    <a:srgbClr val="C00000"/>
                  </a:solidFill>
                </a:uFill>
                <a:latin typeface="微軟正黑體" panose="020B0604030504040204" pitchFamily="34" charset="-120"/>
                <a:ea typeface="微軟正黑體" panose="020B0604030504040204" pitchFamily="34" charset="-120"/>
              </a:rPr>
              <a:t>經上級機關核准者，不適用前項規定</a:t>
            </a:r>
            <a:r>
              <a:rPr lang="zh-TW" altLang="en-US" sz="2600" b="1">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3614860"/>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288</a:t>
            </a:fld>
            <a:endParaRPr lang="en-US" altLang="zh-TW" sz="1400">
              <a:solidFill>
                <a:srgbClr val="AD1F1F"/>
              </a:solidFill>
              <a:latin typeface="Times New Roman" panose="02020603050405020304" pitchFamily="18" charset="0"/>
            </a:endParaRPr>
          </a:p>
        </p:txBody>
      </p:sp>
      <p:sp>
        <p:nvSpPr>
          <p:cNvPr id="10" name="Rectangle 11"/>
          <p:cNvSpPr>
            <a:spLocks noChangeArrowheads="1"/>
          </p:cNvSpPr>
          <p:nvPr/>
        </p:nvSpPr>
        <p:spPr bwMode="auto">
          <a:xfrm>
            <a:off x="214188" y="620688"/>
            <a:ext cx="8750300" cy="4824536"/>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just" eaLnBrk="1" hangingPunct="1">
              <a:spcBef>
                <a:spcPct val="20000"/>
              </a:spcBef>
              <a:buClr>
                <a:prstClr val="black"/>
              </a:buClr>
              <a:buSzPct val="75000"/>
              <a:buFont typeface="Wingdings" panose="05000000000000000000" pitchFamily="2" charset="2"/>
              <a:buChar char="l"/>
              <a:defRPr/>
            </a:pPr>
            <a:r>
              <a:rPr lang="zh-TW" altLang="en-US" sz="2800" b="1" smtClean="0">
                <a:solidFill>
                  <a:srgbClr val="0000FF"/>
                </a:solidFill>
                <a:latin typeface="微軟正黑體" panose="020B0604030504040204" pitchFamily="34" charset="-120"/>
                <a:ea typeface="微軟正黑體" panose="020B0604030504040204" pitchFamily="34" charset="-120"/>
              </a:rPr>
              <a:t>細則第</a:t>
            </a:r>
            <a:r>
              <a:rPr lang="en-US" altLang="zh-TW" sz="2800" b="1" smtClean="0">
                <a:solidFill>
                  <a:srgbClr val="0000FF"/>
                </a:solidFill>
                <a:latin typeface="微軟正黑體" panose="020B0604030504040204" pitchFamily="34" charset="-120"/>
                <a:ea typeface="微軟正黑體" panose="020B0604030504040204" pitchFamily="34" charset="-120"/>
              </a:rPr>
              <a:t>112-1</a:t>
            </a:r>
            <a:r>
              <a:rPr lang="zh-TW" altLang="en-US" sz="2800" b="1" smtClean="0">
                <a:solidFill>
                  <a:srgbClr val="0000FF"/>
                </a:solidFill>
                <a:latin typeface="微軟正黑體" panose="020B0604030504040204" pitchFamily="34" charset="-120"/>
                <a:ea typeface="微軟正黑體" panose="020B0604030504040204" pitchFamily="34" charset="-120"/>
              </a:rPr>
              <a:t>條</a:t>
            </a:r>
            <a:endParaRPr lang="en-US" altLang="zh-TW" sz="2800" b="1" smtClean="0">
              <a:solidFill>
                <a:srgbClr val="0000FF"/>
              </a:solidFill>
              <a:latin typeface="微軟正黑體" panose="020B0604030504040204" pitchFamily="34" charset="-120"/>
              <a:ea typeface="微軟正黑體" panose="020B0604030504040204" pitchFamily="34" charset="-120"/>
            </a:endParaRPr>
          </a:p>
          <a:p>
            <a:pPr marL="0" lvl="1" indent="363538"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本法</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103</a:t>
            </a:r>
            <a:r>
              <a:rPr lang="zh-TW" altLang="en-US" sz="2800" b="1" smtClean="0">
                <a:solidFill>
                  <a:srgbClr val="006600"/>
                </a:solidFill>
                <a:latin typeface="微軟正黑體" panose="020B0604030504040204" pitchFamily="34" charset="-120"/>
                <a:ea typeface="微軟正黑體" panose="020B0604030504040204" pitchFamily="34" charset="-120"/>
              </a:rPr>
              <a:t>條第</a:t>
            </a: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smtClean="0">
                <a:solidFill>
                  <a:srgbClr val="006600"/>
                </a:solidFill>
                <a:latin typeface="微軟正黑體" panose="020B0604030504040204" pitchFamily="34" charset="-120"/>
                <a:ea typeface="微軟正黑體" panose="020B0604030504040204" pitchFamily="34" charset="-120"/>
              </a:rPr>
              <a:t>項第</a:t>
            </a:r>
            <a:r>
              <a:rPr lang="en-US" altLang="zh-TW" sz="2800" b="1" smtClean="0">
                <a:solidFill>
                  <a:srgbClr val="006600"/>
                </a:solidFill>
                <a:latin typeface="微軟正黑體" panose="020B0604030504040204" pitchFamily="34" charset="-120"/>
                <a:ea typeface="微軟正黑體" panose="020B0604030504040204" pitchFamily="34" charset="-120"/>
              </a:rPr>
              <a:t>3</a:t>
            </a:r>
            <a:r>
              <a:rPr lang="zh-TW" altLang="en-US" sz="2800" b="1" smtClean="0">
                <a:solidFill>
                  <a:srgbClr val="006600"/>
                </a:solidFill>
                <a:latin typeface="微軟正黑體" panose="020B0604030504040204" pitchFamily="34" charset="-120"/>
                <a:ea typeface="微軟正黑體" panose="020B0604030504040204" pitchFamily="34" charset="-120"/>
              </a:rPr>
              <a:t>款</a:t>
            </a:r>
            <a:r>
              <a:rPr lang="zh-TW" altLang="en-US" sz="2800" b="1">
                <a:solidFill>
                  <a:srgbClr val="006600"/>
                </a:solidFill>
                <a:latin typeface="微軟正黑體" panose="020B0604030504040204" pitchFamily="34" charset="-120"/>
                <a:ea typeface="微軟正黑體" panose="020B0604030504040204" pitchFamily="34" charset="-120"/>
              </a:rPr>
              <a:t>所定</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通知日</a:t>
            </a:r>
            <a:r>
              <a:rPr lang="zh-TW" altLang="en-US" sz="2800" b="1">
                <a:solidFill>
                  <a:srgbClr val="006600"/>
                </a:solidFill>
                <a:latin typeface="微軟正黑體" panose="020B0604030504040204" pitchFamily="34" charset="-120"/>
                <a:ea typeface="微軟正黑體" panose="020B0604030504040204" pitchFamily="34" charset="-120"/>
              </a:rPr>
              <a:t>，為機關通知廠商有本法</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101</a:t>
            </a:r>
            <a:r>
              <a:rPr lang="zh-TW" altLang="en-US" sz="2800" b="1" smtClean="0">
                <a:solidFill>
                  <a:srgbClr val="006600"/>
                </a:solidFill>
                <a:latin typeface="微軟正黑體" panose="020B0604030504040204" pitchFamily="34" charset="-120"/>
                <a:ea typeface="微軟正黑體" panose="020B0604030504040204" pitchFamily="34" charset="-120"/>
              </a:rPr>
              <a:t>條第</a:t>
            </a: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smtClean="0">
                <a:solidFill>
                  <a:srgbClr val="006600"/>
                </a:solidFill>
                <a:latin typeface="微軟正黑體" panose="020B0604030504040204" pitchFamily="34" charset="-120"/>
                <a:ea typeface="微軟正黑體" panose="020B0604030504040204" pitchFamily="34" charset="-120"/>
              </a:rPr>
              <a:t>項</a:t>
            </a:r>
            <a:r>
              <a:rPr lang="zh-TW" altLang="en-US" sz="2800" b="1">
                <a:solidFill>
                  <a:srgbClr val="006600"/>
                </a:solidFill>
                <a:latin typeface="微軟正黑體" panose="020B0604030504040204" pitchFamily="34" charset="-120"/>
                <a:ea typeface="微軟正黑體" panose="020B0604030504040204" pitchFamily="34" charset="-120"/>
              </a:rPr>
              <a:t>各款情形之一之</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發文日期</a:t>
            </a:r>
            <a:r>
              <a:rPr lang="zh-TW" altLang="en-US" sz="2800" b="1">
                <a:solidFill>
                  <a:srgbClr val="006600"/>
                </a:solidFill>
                <a:latin typeface="微軟正黑體" panose="020B0604030504040204" pitchFamily="34" charset="-120"/>
                <a:ea typeface="微軟正黑體" panose="020B0604030504040204" pitchFamily="34" charset="-120"/>
              </a:rPr>
              <a:t>。</a:t>
            </a:r>
          </a:p>
          <a:p>
            <a:pPr marL="0" lvl="1" indent="363538"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本法</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103</a:t>
            </a:r>
            <a:r>
              <a:rPr lang="zh-TW" altLang="en-US" sz="2800" b="1" smtClean="0">
                <a:solidFill>
                  <a:srgbClr val="006600"/>
                </a:solidFill>
                <a:latin typeface="微軟正黑體" panose="020B0604030504040204" pitchFamily="34" charset="-120"/>
                <a:ea typeface="微軟正黑體" panose="020B0604030504040204" pitchFamily="34" charset="-120"/>
              </a:rPr>
              <a:t>條第</a:t>
            </a: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項</a:t>
            </a:r>
            <a:r>
              <a:rPr lang="zh-TW" altLang="en-US" sz="2800" b="1">
                <a:solidFill>
                  <a:srgbClr val="006600"/>
                </a:solidFill>
                <a:latin typeface="微軟正黑體" panose="020B0604030504040204" pitchFamily="34" charset="-120"/>
                <a:ea typeface="微軟正黑體" panose="020B0604030504040204" pitchFamily="34" charset="-120"/>
              </a:rPr>
              <a:t>所稱</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特殊需要</a:t>
            </a:r>
            <a:r>
              <a:rPr lang="zh-TW" altLang="en-US" sz="2800" b="1">
                <a:solidFill>
                  <a:srgbClr val="006600"/>
                </a:solidFill>
                <a:latin typeface="微軟正黑體" panose="020B0604030504040204" pitchFamily="34" charset="-120"/>
                <a:ea typeface="微軟正黑體" panose="020B0604030504040204" pitchFamily="34" charset="-120"/>
              </a:rPr>
              <a:t>，指符合下列情形之一，且基於公共利益考量確有必要者：</a:t>
            </a:r>
          </a:p>
          <a:p>
            <a:pPr marL="631825" lvl="1" indent="-631825"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一、有</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本法第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22</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條第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項第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2</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4</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款或第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6</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a:t>
            </a:r>
            <a:r>
              <a:rPr lang="zh-TW" altLang="en-US" sz="2800" b="1">
                <a:solidFill>
                  <a:srgbClr val="006600"/>
                </a:solidFill>
                <a:latin typeface="微軟正黑體" panose="020B0604030504040204" pitchFamily="34" charset="-120"/>
                <a:ea typeface="微軟正黑體" panose="020B0604030504040204" pitchFamily="34" charset="-120"/>
              </a:rPr>
              <a:t>情形之一者。</a:t>
            </a:r>
          </a:p>
          <a:p>
            <a:pPr marL="631825" lvl="1" indent="-631825"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二、依本法</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53</a:t>
            </a:r>
            <a:r>
              <a:rPr lang="zh-TW" altLang="en-US" sz="2800" b="1" smtClean="0">
                <a:solidFill>
                  <a:srgbClr val="006600"/>
                </a:solidFill>
                <a:latin typeface="微軟正黑體" panose="020B0604030504040204" pitchFamily="34" charset="-120"/>
                <a:ea typeface="微軟正黑體" panose="020B0604030504040204" pitchFamily="34" charset="-120"/>
              </a:rPr>
              <a:t>條</a:t>
            </a:r>
            <a:r>
              <a:rPr lang="zh-TW" altLang="en-US" sz="2800" b="1">
                <a:solidFill>
                  <a:srgbClr val="006600"/>
                </a:solidFill>
                <a:latin typeface="微軟正黑體" panose="020B0604030504040204" pitchFamily="34" charset="-120"/>
                <a:ea typeface="微軟正黑體" panose="020B0604030504040204" pitchFamily="34" charset="-120"/>
              </a:rPr>
              <a:t>或</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54</a:t>
            </a:r>
            <a:r>
              <a:rPr lang="zh-TW" altLang="en-US" sz="2800" b="1" smtClean="0">
                <a:solidFill>
                  <a:srgbClr val="006600"/>
                </a:solidFill>
                <a:latin typeface="微軟正黑體" panose="020B0604030504040204" pitchFamily="34" charset="-120"/>
                <a:ea typeface="微軟正黑體" panose="020B0604030504040204" pitchFamily="34" charset="-120"/>
              </a:rPr>
              <a:t>條</a:t>
            </a:r>
            <a:r>
              <a:rPr lang="zh-TW" altLang="en-US" sz="2800" b="1">
                <a:solidFill>
                  <a:srgbClr val="006600"/>
                </a:solidFill>
                <a:latin typeface="微軟正黑體" panose="020B0604030504040204" pitchFamily="34" charset="-120"/>
                <a:ea typeface="微軟正黑體" panose="020B0604030504040204" pitchFamily="34" charset="-120"/>
              </a:rPr>
              <a:t>規定辦理</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減價結果，廢標二次以上</a:t>
            </a:r>
            <a:r>
              <a:rPr lang="zh-TW" altLang="en-US" sz="2800" b="1">
                <a:solidFill>
                  <a:srgbClr val="006600"/>
                </a:solidFill>
                <a:latin typeface="微軟正黑體" panose="020B0604030504040204" pitchFamily="34" charset="-120"/>
                <a:ea typeface="微軟正黑體" panose="020B0604030504040204" pitchFamily="34" charset="-120"/>
              </a:rPr>
              <a:t>，且</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未調高底價</a:t>
            </a:r>
            <a:r>
              <a:rPr lang="zh-TW" altLang="en-US" sz="2800" b="1">
                <a:solidFill>
                  <a:srgbClr val="006600"/>
                </a:solidFill>
                <a:latin typeface="微軟正黑體" panose="020B0604030504040204" pitchFamily="34" charset="-120"/>
                <a:ea typeface="微軟正黑體" panose="020B0604030504040204" pitchFamily="34" charset="-120"/>
              </a:rPr>
              <a:t>或建議減價金額</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者</a:t>
            </a:r>
            <a:r>
              <a:rPr lang="zh-TW" altLang="en-US" sz="2800" b="1">
                <a:solidFill>
                  <a:srgbClr val="006600"/>
                </a:solidFill>
                <a:latin typeface="微軟正黑體" panose="020B0604030504040204" pitchFamily="34" charset="-120"/>
                <a:ea typeface="微軟正黑體" panose="020B0604030504040204" pitchFamily="34" charset="-120"/>
              </a:rPr>
              <a:t>。</a:t>
            </a:r>
          </a:p>
          <a:p>
            <a:pPr marL="631825" lvl="1" indent="-631825"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三、依本法</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105</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條第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項第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款或第</a:t>
            </a:r>
            <a:r>
              <a:rPr lang="en-US" altLang="zh-TW"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2</a:t>
            </a:r>
            <a:r>
              <a:rPr lang="zh-TW" altLang="en-US" sz="28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款辦理者</a:t>
            </a:r>
            <a:r>
              <a:rPr lang="zh-TW" altLang="en-US" sz="2800" b="1">
                <a:solidFill>
                  <a:srgbClr val="006600"/>
                </a:solidFill>
                <a:latin typeface="微軟正黑體" panose="020B0604030504040204" pitchFamily="34" charset="-120"/>
                <a:ea typeface="微軟正黑體" panose="020B0604030504040204" pitchFamily="34" charset="-120"/>
              </a:rPr>
              <a:t>。</a:t>
            </a:r>
          </a:p>
          <a:p>
            <a:pPr marL="631825" lvl="1" indent="-631825"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四、其他經主管機關認定者。</a:t>
            </a:r>
            <a:endParaRPr lang="en-US" altLang="zh-TW" sz="2800" b="1" spc="-100" smtClean="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14853818"/>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289</a:t>
            </a:fld>
            <a:endParaRPr lang="en-US" altLang="zh-TW" sz="1400">
              <a:solidFill>
                <a:srgbClr val="AD1F1F"/>
              </a:solidFill>
              <a:latin typeface="Times New Roman" panose="02020603050405020304" pitchFamily="18" charset="0"/>
            </a:endParaRPr>
          </a:p>
        </p:txBody>
      </p:sp>
      <p:sp>
        <p:nvSpPr>
          <p:cNvPr id="7" name="書卷 (水平) 6">
            <a:extLst>
              <a:ext uri="{FF2B5EF4-FFF2-40B4-BE49-F238E27FC236}"/>
            </a:extLst>
          </p:cNvPr>
          <p:cNvSpPr/>
          <p:nvPr/>
        </p:nvSpPr>
        <p:spPr>
          <a:xfrm>
            <a:off x="323528" y="188640"/>
            <a:ext cx="6336704"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srgbClr val="100278"/>
                </a:solidFill>
                <a:latin typeface="微軟正黑體" panose="020B0604030504040204" pitchFamily="34" charset="-120"/>
              </a:rPr>
              <a:t>政府採購法第 </a:t>
            </a:r>
            <a:r>
              <a:rPr lang="en-US" altLang="zh-TW" sz="2800" b="1">
                <a:solidFill>
                  <a:srgbClr val="100278"/>
                </a:solidFill>
                <a:latin typeface="微軟正黑體" panose="020B0604030504040204" pitchFamily="34" charset="-120"/>
              </a:rPr>
              <a:t>101 </a:t>
            </a:r>
            <a:r>
              <a:rPr lang="zh-TW" altLang="en-US" sz="2800" b="1">
                <a:solidFill>
                  <a:srgbClr val="100278"/>
                </a:solidFill>
                <a:latin typeface="微軟正黑體" panose="020B0604030504040204" pitchFamily="34" charset="-120"/>
              </a:rPr>
              <a:t>條執行注意事項</a:t>
            </a:r>
            <a:endParaRPr lang="zh-TW" altLang="en-US" sz="2800" b="1" dirty="0">
              <a:solidFill>
                <a:srgbClr val="C00000"/>
              </a:solidFill>
              <a:latin typeface="微軟正黑體" panose="020B0604030504040204" pitchFamily="34" charset="-120"/>
            </a:endParaRPr>
          </a:p>
        </p:txBody>
      </p:sp>
      <p:sp>
        <p:nvSpPr>
          <p:cNvPr id="10" name="Rectangle 11"/>
          <p:cNvSpPr>
            <a:spLocks noChangeArrowheads="1"/>
          </p:cNvSpPr>
          <p:nvPr/>
        </p:nvSpPr>
        <p:spPr bwMode="auto">
          <a:xfrm>
            <a:off x="142875" y="1072406"/>
            <a:ext cx="8750300" cy="5668962"/>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marL="363538" lvl="2" indent="-363538" algn="just" eaLnBrk="1" hangingPunct="1">
              <a:buClr>
                <a:srgbClr val="0000FF"/>
              </a:buClr>
              <a:buSzPct val="75000"/>
              <a:defRPr/>
            </a:pPr>
            <a:r>
              <a:rPr lang="zh-TW" altLang="en-US" sz="2600" b="1">
                <a:solidFill>
                  <a:srgbClr val="0000FF"/>
                </a:solidFill>
                <a:latin typeface="微軟正黑體" panose="020B0604030504040204" pitchFamily="34" charset="-120"/>
                <a:ea typeface="微軟正黑體" panose="020B0604030504040204" pitchFamily="34" charset="-120"/>
              </a:rPr>
              <a:t>一、</a:t>
            </a:r>
            <a:r>
              <a:rPr lang="zh-TW" altLang="en-US" sz="2600" b="1" u="sng">
                <a:solidFill>
                  <a:prstClr val="black"/>
                </a:solidFill>
                <a:latin typeface="微軟正黑體" panose="020B0604030504040204" pitchFamily="34" charset="-120"/>
                <a:ea typeface="微軟正黑體" panose="020B0604030504040204" pitchFamily="34" charset="-120"/>
              </a:rPr>
              <a:t>應先確認裁處權是否罹於時效</a:t>
            </a:r>
            <a:r>
              <a:rPr lang="zh-TW" altLang="en-US" sz="2600" b="1">
                <a:solidFill>
                  <a:srgbClr val="0000FF"/>
                </a:solidFill>
                <a:latin typeface="微軟正黑體" panose="020B0604030504040204" pitchFamily="34" charset="-120"/>
                <a:ea typeface="微軟正黑體" panose="020B0604030504040204" pitchFamily="34" charset="-120"/>
              </a:rPr>
              <a:t>及</a:t>
            </a:r>
            <a:r>
              <a:rPr lang="zh-TW" altLang="en-US" sz="2600" b="1" u="sng">
                <a:solidFill>
                  <a:prstClr val="black"/>
                </a:solidFill>
                <a:latin typeface="微軟正黑體" panose="020B0604030504040204" pitchFamily="34" charset="-120"/>
                <a:ea typeface="微軟正黑體" panose="020B0604030504040204" pitchFamily="34" charset="-120"/>
              </a:rPr>
              <a:t>通知對象是否合宜</a:t>
            </a:r>
            <a:r>
              <a:rPr lang="zh-TW" altLang="en-US" sz="2600" b="1">
                <a:solidFill>
                  <a:srgbClr val="0000FF"/>
                </a:solidFill>
                <a:latin typeface="微軟正黑體" panose="020B0604030504040204" pitchFamily="34" charset="-120"/>
                <a:ea typeface="微軟正黑體" panose="020B0604030504040204" pitchFamily="34" charset="-120"/>
              </a:rPr>
              <a:t>；通知前，</a:t>
            </a:r>
            <a:r>
              <a:rPr lang="zh-TW" altLang="en-US" sz="2600" b="1" u="sng">
                <a:solidFill>
                  <a:prstClr val="black"/>
                </a:solidFill>
                <a:latin typeface="微軟正黑體" panose="020B0604030504040204" pitchFamily="34" charset="-120"/>
                <a:ea typeface="微軟正黑體" panose="020B0604030504040204" pitchFamily="34" charset="-120"/>
              </a:rPr>
              <a:t>應給予廠商口頭或書面陳述意見</a:t>
            </a:r>
            <a:r>
              <a:rPr lang="zh-TW" altLang="en-US" sz="2600" b="1">
                <a:solidFill>
                  <a:srgbClr val="0000FF"/>
                </a:solidFill>
                <a:latin typeface="微軟正黑體" panose="020B0604030504040204" pitchFamily="34" charset="-120"/>
                <a:ea typeface="微軟正黑體" panose="020B0604030504040204" pitchFamily="34" charset="-120"/>
              </a:rPr>
              <a:t>之機會，並應</a:t>
            </a:r>
            <a:r>
              <a:rPr lang="zh-TW" altLang="en-US" sz="2600" b="1" u="sng">
                <a:solidFill>
                  <a:prstClr val="black"/>
                </a:solidFill>
                <a:latin typeface="微軟正黑體" panose="020B0604030504040204" pitchFamily="34" charset="-120"/>
                <a:ea typeface="微軟正黑體" panose="020B0604030504040204" pitchFamily="34" charset="-120"/>
              </a:rPr>
              <a:t>成立採購工作及審查小組</a:t>
            </a:r>
            <a:r>
              <a:rPr lang="zh-TW" altLang="en-US" sz="2600" b="1">
                <a:solidFill>
                  <a:srgbClr val="0000FF"/>
                </a:solidFill>
                <a:latin typeface="微軟正黑體" panose="020B0604030504040204" pitchFamily="34" charset="-120"/>
                <a:ea typeface="微軟正黑體" panose="020B0604030504040204" pitchFamily="34" charset="-120"/>
              </a:rPr>
              <a:t>（下稱審查小組）認定廠商（含經機關通知履行連帶</a:t>
            </a:r>
            <a:r>
              <a:rPr lang="zh-TW" altLang="en-US" sz="2600" b="1" smtClean="0">
                <a:solidFill>
                  <a:srgbClr val="0000FF"/>
                </a:solidFill>
                <a:latin typeface="微軟正黑體" panose="020B0604030504040204" pitchFamily="34" charset="-120"/>
                <a:ea typeface="微軟正黑體" panose="020B0604030504040204" pitchFamily="34" charset="-120"/>
              </a:rPr>
              <a:t>保證責任</a:t>
            </a:r>
            <a:r>
              <a:rPr lang="zh-TW" altLang="en-US" sz="2600" b="1">
                <a:solidFill>
                  <a:srgbClr val="0000FF"/>
                </a:solidFill>
                <a:latin typeface="微軟正黑體" panose="020B0604030504040204" pitchFamily="34" charset="-120"/>
                <a:ea typeface="微軟正黑體" panose="020B0604030504040204" pitchFamily="34" charset="-120"/>
              </a:rPr>
              <a:t>之連帶保證廠商）</a:t>
            </a:r>
            <a:r>
              <a:rPr lang="zh-TW" altLang="en-US" sz="2600" b="1" u="sng">
                <a:solidFill>
                  <a:prstClr val="black"/>
                </a:solidFill>
                <a:latin typeface="微軟正黑體" panose="020B0604030504040204" pitchFamily="34" charset="-120"/>
                <a:ea typeface="微軟正黑體" panose="020B0604030504040204" pitchFamily="34" charset="-120"/>
              </a:rPr>
              <a:t>是否該當採購法第 </a:t>
            </a:r>
            <a:r>
              <a:rPr lang="en-US" altLang="zh-TW" sz="2600" b="1" u="sng">
                <a:solidFill>
                  <a:prstClr val="black"/>
                </a:solidFill>
                <a:latin typeface="微軟正黑體" panose="020B0604030504040204" pitchFamily="34" charset="-120"/>
                <a:ea typeface="微軟正黑體" panose="020B0604030504040204" pitchFamily="34" charset="-120"/>
              </a:rPr>
              <a:t>101 </a:t>
            </a:r>
            <a:r>
              <a:rPr lang="zh-TW" altLang="en-US" sz="2600" b="1" u="sng">
                <a:solidFill>
                  <a:prstClr val="black"/>
                </a:solidFill>
                <a:latin typeface="微軟正黑體" panose="020B0604030504040204" pitchFamily="34" charset="-120"/>
                <a:ea typeface="微軟正黑體" panose="020B0604030504040204" pitchFamily="34" charset="-120"/>
              </a:rPr>
              <a:t>條第 </a:t>
            </a:r>
            <a:r>
              <a:rPr lang="en-US" altLang="zh-TW" sz="2600" b="1" u="sng">
                <a:solidFill>
                  <a:prstClr val="black"/>
                </a:solidFill>
                <a:latin typeface="微軟正黑體" panose="020B0604030504040204" pitchFamily="34" charset="-120"/>
                <a:ea typeface="微軟正黑體" panose="020B0604030504040204" pitchFamily="34" charset="-120"/>
              </a:rPr>
              <a:t>1 </a:t>
            </a:r>
            <a:r>
              <a:rPr lang="zh-TW" altLang="en-US" sz="2600" b="1" u="sng">
                <a:solidFill>
                  <a:prstClr val="black"/>
                </a:solidFill>
                <a:latin typeface="微軟正黑體" panose="020B0604030504040204" pitchFamily="34" charset="-120"/>
                <a:ea typeface="微軟正黑體" panose="020B0604030504040204" pitchFamily="34" charset="-120"/>
              </a:rPr>
              <a:t>項各款情形</a:t>
            </a:r>
            <a:r>
              <a:rPr lang="zh-TW" altLang="en-US" sz="2600" b="1">
                <a:solidFill>
                  <a:srgbClr val="0000FF"/>
                </a:solidFill>
                <a:latin typeface="微軟正黑體" panose="020B0604030504040204" pitchFamily="34" charset="-120"/>
                <a:ea typeface="微軟正黑體" panose="020B0604030504040204" pitchFamily="34" charset="-120"/>
              </a:rPr>
              <a:t>之一</a:t>
            </a:r>
            <a:r>
              <a:rPr lang="zh-TW" altLang="en-US" sz="2600" b="1" smtClean="0">
                <a:solidFill>
                  <a:srgbClr val="0000FF"/>
                </a:solidFill>
                <a:latin typeface="微軟正黑體" panose="020B0604030504040204" pitchFamily="34" charset="-120"/>
                <a:ea typeface="微軟正黑體" panose="020B0604030504040204" pitchFamily="34" charset="-120"/>
              </a:rPr>
              <a:t>，避免</a:t>
            </a:r>
            <a:r>
              <a:rPr lang="zh-TW" altLang="en-US" sz="2600" b="1">
                <a:solidFill>
                  <a:srgbClr val="0000FF"/>
                </a:solidFill>
                <a:latin typeface="微軟正黑體" panose="020B0604030504040204" pitchFamily="34" charset="-120"/>
                <a:ea typeface="微軟正黑體" panose="020B0604030504040204" pitchFamily="34" charset="-120"/>
              </a:rPr>
              <a:t>錯誤通知廠商而發生</a:t>
            </a:r>
            <a:r>
              <a:rPr lang="zh-TW" altLang="en-US" sz="2600" b="1" smtClean="0">
                <a:solidFill>
                  <a:srgbClr val="0000FF"/>
                </a:solidFill>
                <a:latin typeface="微軟正黑體" panose="020B0604030504040204" pitchFamily="34" charset="-120"/>
                <a:ea typeface="微軟正黑體" panose="020B0604030504040204" pitchFamily="34" charset="-120"/>
              </a:rPr>
              <a:t>爭議。</a:t>
            </a:r>
            <a:endParaRPr lang="en-US" altLang="zh-TW" sz="2600" b="1" smtClean="0">
              <a:solidFill>
                <a:srgbClr val="0000FF"/>
              </a:solidFill>
              <a:latin typeface="微軟正黑體" panose="020B0604030504040204" pitchFamily="34" charset="-120"/>
              <a:ea typeface="微軟正黑體" panose="020B0604030504040204" pitchFamily="34" charset="-120"/>
            </a:endParaRPr>
          </a:p>
          <a:p>
            <a:pPr marL="363538" lvl="2" indent="-363538" algn="just" eaLnBrk="1" hangingPunct="1">
              <a:buClr>
                <a:srgbClr val="0000FF"/>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二、開審查小組之組成及作業程序，</a:t>
            </a:r>
            <a:r>
              <a:rPr lang="zh-TW" altLang="en-US" sz="2600" b="1" spc="-100" smtClean="0">
                <a:solidFill>
                  <a:srgbClr val="0000FF"/>
                </a:solidFill>
                <a:latin typeface="微軟正黑體" panose="020B0604030504040204" pitchFamily="34" charset="-120"/>
                <a:ea typeface="微軟正黑體" panose="020B0604030504040204" pitchFamily="34" charset="-120"/>
              </a:rPr>
              <a:t>得參</a:t>
            </a:r>
            <a:r>
              <a:rPr lang="zh-TW" altLang="en-US" sz="2600" b="1" spc="-100">
                <a:solidFill>
                  <a:srgbClr val="0000FF"/>
                </a:solidFill>
                <a:latin typeface="微軟正黑體" panose="020B0604030504040204" pitchFamily="34" charset="-120"/>
                <a:ea typeface="微軟正黑體" panose="020B0604030504040204" pitchFamily="34" charset="-120"/>
              </a:rPr>
              <a:t>照「機關採購工作及</a:t>
            </a:r>
            <a:r>
              <a:rPr lang="zh-TW" altLang="en-US" sz="2600" b="1" u="sng">
                <a:solidFill>
                  <a:prstClr val="black"/>
                </a:solidFill>
                <a:latin typeface="微軟正黑體" panose="020B0604030504040204" pitchFamily="34" charset="-120"/>
                <a:ea typeface="微軟正黑體" panose="020B0604030504040204" pitchFamily="34" charset="-120"/>
              </a:rPr>
              <a:t>審查小組</a:t>
            </a:r>
            <a:r>
              <a:rPr lang="zh-TW" altLang="en-US" sz="2600" b="1" spc="-100">
                <a:solidFill>
                  <a:srgbClr val="0000FF"/>
                </a:solidFill>
                <a:latin typeface="微軟正黑體" panose="020B0604030504040204" pitchFamily="34" charset="-120"/>
                <a:ea typeface="微軟正黑體" panose="020B0604030504040204" pitchFamily="34" charset="-120"/>
              </a:rPr>
              <a:t>設置及作業辦法」</a:t>
            </a:r>
            <a:r>
              <a:rPr lang="zh-TW" altLang="en-US" sz="2600" b="1" spc="-100" smtClean="0">
                <a:solidFill>
                  <a:srgbClr val="0000FF"/>
                </a:solidFill>
                <a:latin typeface="微軟正黑體" panose="020B0604030504040204" pitchFamily="34" charset="-120"/>
                <a:ea typeface="微軟正黑體" panose="020B0604030504040204" pitchFamily="34" charset="-120"/>
              </a:rPr>
              <a:t>第</a:t>
            </a:r>
            <a:r>
              <a:rPr lang="en-US" altLang="zh-TW" sz="2600" b="1" spc="-100" smtClean="0">
                <a:solidFill>
                  <a:srgbClr val="0000FF"/>
                </a:solidFill>
                <a:latin typeface="微軟正黑體" panose="020B0604030504040204" pitchFamily="34" charset="-120"/>
                <a:ea typeface="微軟正黑體" panose="020B0604030504040204" pitchFamily="34" charset="-120"/>
              </a:rPr>
              <a:t>3</a:t>
            </a:r>
            <a:r>
              <a:rPr lang="zh-TW" altLang="en-US" sz="2600" b="1" spc="-100" smtClean="0">
                <a:solidFill>
                  <a:srgbClr val="0000FF"/>
                </a:solidFill>
                <a:latin typeface="微軟正黑體" panose="020B0604030504040204" pitchFamily="34" charset="-120"/>
                <a:ea typeface="微軟正黑體" panose="020B0604030504040204" pitchFamily="34" charset="-120"/>
              </a:rPr>
              <a:t>條</a:t>
            </a:r>
            <a:r>
              <a:rPr lang="zh-TW" altLang="en-US" sz="2600" b="1" spc="-100">
                <a:solidFill>
                  <a:srgbClr val="0000FF"/>
                </a:solidFill>
                <a:latin typeface="微軟正黑體" panose="020B0604030504040204" pitchFamily="34" charset="-120"/>
                <a:ea typeface="微軟正黑體" panose="020B0604030504040204" pitchFamily="34" charset="-120"/>
              </a:rPr>
              <a:t>至</a:t>
            </a:r>
            <a:r>
              <a:rPr lang="zh-TW" altLang="en-US" sz="2600" b="1" spc="-100" smtClean="0">
                <a:solidFill>
                  <a:srgbClr val="0000FF"/>
                </a:solidFill>
                <a:latin typeface="微軟正黑體" panose="020B0604030504040204" pitchFamily="34" charset="-120"/>
                <a:ea typeface="微軟正黑體" panose="020B0604030504040204" pitchFamily="34" charset="-120"/>
              </a:rPr>
              <a:t>第</a:t>
            </a:r>
            <a:r>
              <a:rPr lang="en-US" altLang="zh-TW" sz="2600" b="1" spc="-100" smtClean="0">
                <a:solidFill>
                  <a:srgbClr val="0000FF"/>
                </a:solidFill>
                <a:latin typeface="微軟正黑體" panose="020B0604030504040204" pitchFamily="34" charset="-120"/>
                <a:ea typeface="微軟正黑體" panose="020B0604030504040204" pitchFamily="34" charset="-120"/>
              </a:rPr>
              <a:t>7</a:t>
            </a:r>
            <a:r>
              <a:rPr lang="zh-TW" altLang="en-US" sz="2600" b="1" spc="-100" smtClean="0">
                <a:solidFill>
                  <a:srgbClr val="0000FF"/>
                </a:solidFill>
                <a:latin typeface="微軟正黑體" panose="020B0604030504040204" pitchFamily="34" charset="-120"/>
                <a:ea typeface="微軟正黑體" panose="020B0604030504040204" pitchFamily="34" charset="-120"/>
              </a:rPr>
              <a:t>條第</a:t>
            </a:r>
            <a:r>
              <a:rPr lang="en-US" altLang="zh-TW" sz="2600" b="1" spc="-100" smtClean="0">
                <a:solidFill>
                  <a:srgbClr val="0000FF"/>
                </a:solidFill>
                <a:latin typeface="微軟正黑體" panose="020B0604030504040204" pitchFamily="34" charset="-120"/>
                <a:ea typeface="微軟正黑體" panose="020B0604030504040204" pitchFamily="34" charset="-120"/>
              </a:rPr>
              <a:t>1</a:t>
            </a:r>
            <a:r>
              <a:rPr lang="zh-TW" altLang="en-US" sz="2600" b="1" spc="-100" smtClean="0">
                <a:solidFill>
                  <a:srgbClr val="0000FF"/>
                </a:solidFill>
                <a:latin typeface="微軟正黑體" panose="020B0604030504040204" pitchFamily="34" charset="-120"/>
                <a:ea typeface="微軟正黑體" panose="020B0604030504040204" pitchFamily="34" charset="-120"/>
              </a:rPr>
              <a:t>項</a:t>
            </a:r>
            <a:r>
              <a:rPr lang="zh-TW" altLang="en-US" sz="2600" b="1" spc="-100">
                <a:solidFill>
                  <a:srgbClr val="0000FF"/>
                </a:solidFill>
                <a:latin typeface="微軟正黑體" panose="020B0604030504040204" pitchFamily="34" charset="-120"/>
                <a:ea typeface="微軟正黑體" panose="020B0604030504040204" pitchFamily="34" charset="-120"/>
              </a:rPr>
              <a:t>之規定；但其委員組成，宜就本</a:t>
            </a:r>
            <a:r>
              <a:rPr lang="zh-TW" altLang="en-US" sz="2600" b="1" u="sng">
                <a:solidFill>
                  <a:prstClr val="black"/>
                </a:solidFill>
                <a:latin typeface="微軟正黑體" panose="020B0604030504040204" pitchFamily="34" charset="-120"/>
                <a:ea typeface="微軟正黑體" panose="020B0604030504040204" pitchFamily="34" charset="-120"/>
              </a:rPr>
              <a:t>機關以外人員至少一人聘兼之</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且至少宜有外聘委員一人出席</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en-US" altLang="zh-TW" sz="2600" b="1" u="sng" spc="-100">
              <a:solidFill>
                <a:prstClr val="black"/>
              </a:solidFill>
              <a:latin typeface="微軟正黑體" panose="020B0604030504040204" pitchFamily="34" charset="-120"/>
              <a:ea typeface="微軟正黑體" panose="020B0604030504040204" pitchFamily="34" charset="-120"/>
            </a:endParaRPr>
          </a:p>
          <a:p>
            <a:pPr marL="363538" lvl="2" indent="-363538" algn="just" eaLnBrk="1" hangingPunct="1">
              <a:buClr>
                <a:srgbClr val="0000FF"/>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三、不良廠商刊登公報之</a:t>
            </a:r>
            <a:r>
              <a:rPr lang="zh-TW" altLang="en-US" sz="2600" b="1" spc="-100" smtClean="0">
                <a:solidFill>
                  <a:srgbClr val="0000FF"/>
                </a:solidFill>
                <a:latin typeface="微軟正黑體" panose="020B0604030504040204" pitchFamily="34" charset="-120"/>
                <a:ea typeface="微軟正黑體" panose="020B0604030504040204" pitchFamily="34" charset="-120"/>
              </a:rPr>
              <a:t>要件，</a:t>
            </a:r>
            <a:r>
              <a:rPr lang="zh-TW" altLang="en-US" sz="2600" b="1" u="sng">
                <a:solidFill>
                  <a:prstClr val="black"/>
                </a:solidFill>
                <a:latin typeface="微軟正黑體" panose="020B0604030504040204" pitchFamily="34" charset="-120"/>
                <a:ea typeface="微軟正黑體" panose="020B0604030504040204" pitchFamily="34" charset="-120"/>
              </a:rPr>
              <a:t>除違法外</a:t>
            </a:r>
            <a:r>
              <a:rPr lang="zh-TW" altLang="en-US" sz="2600" b="1" spc="-100" smtClean="0">
                <a:solidFill>
                  <a:srgbClr val="0000FF"/>
                </a:solidFill>
                <a:latin typeface="微軟正黑體" panose="020B0604030504040204" pitchFamily="34" charset="-120"/>
                <a:ea typeface="微軟正黑體" panose="020B0604030504040204" pitchFamily="34" charset="-120"/>
              </a:rPr>
              <a:t>，在</a:t>
            </a:r>
            <a:r>
              <a:rPr lang="zh-TW" altLang="en-US" sz="2600" b="1" u="sng">
                <a:solidFill>
                  <a:prstClr val="black"/>
                </a:solidFill>
                <a:latin typeface="微軟正黑體" panose="020B0604030504040204" pitchFamily="34" charset="-120"/>
                <a:ea typeface="微軟正黑體" panose="020B0604030504040204" pitchFamily="34" charset="-120"/>
              </a:rPr>
              <a:t>違約行為</a:t>
            </a:r>
            <a:r>
              <a:rPr lang="zh-TW" altLang="en-US" sz="2600" b="1" spc="-100">
                <a:solidFill>
                  <a:srgbClr val="0000FF"/>
                </a:solidFill>
                <a:latin typeface="微軟正黑體" panose="020B0604030504040204" pitchFamily="34" charset="-120"/>
                <a:ea typeface="微軟正黑體" panose="020B0604030504040204" pitchFamily="34" charset="-120"/>
              </a:rPr>
              <a:t>部分，</a:t>
            </a:r>
            <a:r>
              <a:rPr lang="zh-TW" altLang="en-US" sz="2600" b="1" u="sng">
                <a:solidFill>
                  <a:prstClr val="black"/>
                </a:solidFill>
                <a:latin typeface="微軟正黑體" panose="020B0604030504040204" pitchFamily="34" charset="-120"/>
                <a:ea typeface="微軟正黑體" panose="020B0604030504040204" pitchFamily="34" charset="-120"/>
              </a:rPr>
              <a:t>尚須有重大違約之情形</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例如故意或重大過失之違約行為</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且應考量行政程序法之比例原則</a:t>
            </a:r>
            <a:r>
              <a:rPr lang="zh-TW" altLang="en-US" sz="2600" b="1" spc="-100">
                <a:solidFill>
                  <a:srgbClr val="0000FF"/>
                </a:solidFill>
                <a:latin typeface="微軟正黑體" panose="020B0604030504040204" pitchFamily="34" charset="-120"/>
                <a:ea typeface="微軟正黑體" panose="020B0604030504040204" pitchFamily="34" charset="-120"/>
              </a:rPr>
              <a:t>規定，</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倘遇有違約情事即一律予以刊登</a:t>
            </a:r>
            <a:r>
              <a:rPr lang="zh-TW" altLang="en-US" sz="2600" b="1" spc="-100">
                <a:solidFill>
                  <a:srgbClr val="0000FF"/>
                </a:solidFill>
                <a:latin typeface="微軟正黑體" panose="020B0604030504040204" pitchFamily="34" charset="-120"/>
                <a:ea typeface="微軟正黑體" panose="020B0604030504040204" pitchFamily="34" charset="-120"/>
              </a:rPr>
              <a:t>公報，即</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與立法目的不符</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en-US" altLang="zh-TW" sz="2600" b="1" spc="-100" smtClean="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46269920"/>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9B30D3-8F11-4312-AECF-6C4CC9C7EE90}" type="slidenum">
              <a:rPr lang="en-US" altLang="zh-TW" sz="1400" smtClean="0">
                <a:solidFill>
                  <a:srgbClr val="AD1F1F"/>
                </a:solidFill>
                <a:latin typeface="Times New Roman" panose="02020603050405020304" pitchFamily="18" charset="0"/>
              </a:rPr>
              <a:pPr>
                <a:spcBef>
                  <a:spcPct val="0"/>
                </a:spcBef>
                <a:buClrTx/>
                <a:buSzTx/>
                <a:buFontTx/>
                <a:buNone/>
                <a:defRPr/>
              </a:pPr>
              <a:t>290</a:t>
            </a:fld>
            <a:endParaRPr lang="en-US" altLang="zh-TW" sz="1400">
              <a:solidFill>
                <a:srgbClr val="AD1F1F"/>
              </a:solidFill>
              <a:latin typeface="Times New Roman" panose="02020603050405020304" pitchFamily="18" charset="0"/>
            </a:endParaRPr>
          </a:p>
        </p:txBody>
      </p:sp>
      <p:sp>
        <p:nvSpPr>
          <p:cNvPr id="7" name="書卷 (水平) 6">
            <a:extLst>
              <a:ext uri="{FF2B5EF4-FFF2-40B4-BE49-F238E27FC236}"/>
            </a:extLst>
          </p:cNvPr>
          <p:cNvSpPr/>
          <p:nvPr/>
        </p:nvSpPr>
        <p:spPr>
          <a:xfrm>
            <a:off x="323528" y="188640"/>
            <a:ext cx="6336704" cy="72008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a:solidFill>
                  <a:srgbClr val="100278"/>
                </a:solidFill>
                <a:latin typeface="微軟正黑體" panose="020B0604030504040204" pitchFamily="34" charset="-120"/>
              </a:rPr>
              <a:t>政府採購法第 </a:t>
            </a:r>
            <a:r>
              <a:rPr lang="en-US" altLang="zh-TW" sz="2800" b="1">
                <a:solidFill>
                  <a:srgbClr val="100278"/>
                </a:solidFill>
                <a:latin typeface="微軟正黑體" panose="020B0604030504040204" pitchFamily="34" charset="-120"/>
              </a:rPr>
              <a:t>101 </a:t>
            </a:r>
            <a:r>
              <a:rPr lang="zh-TW" altLang="en-US" sz="2800" b="1">
                <a:solidFill>
                  <a:srgbClr val="100278"/>
                </a:solidFill>
                <a:latin typeface="微軟正黑體" panose="020B0604030504040204" pitchFamily="34" charset="-120"/>
              </a:rPr>
              <a:t>條執行注意事項</a:t>
            </a:r>
            <a:endParaRPr lang="zh-TW" altLang="en-US" sz="2800" b="1" dirty="0">
              <a:solidFill>
                <a:srgbClr val="C00000"/>
              </a:solidFill>
              <a:latin typeface="微軟正黑體" panose="020B0604030504040204" pitchFamily="34" charset="-120"/>
            </a:endParaRPr>
          </a:p>
        </p:txBody>
      </p:sp>
      <p:sp>
        <p:nvSpPr>
          <p:cNvPr id="10" name="Rectangle 11"/>
          <p:cNvSpPr>
            <a:spLocks noChangeArrowheads="1"/>
          </p:cNvSpPr>
          <p:nvPr/>
        </p:nvSpPr>
        <p:spPr bwMode="auto">
          <a:xfrm>
            <a:off x="142875" y="1072406"/>
            <a:ext cx="8750300" cy="3652738"/>
          </a:xfrm>
          <a:prstGeom prst="rect">
            <a:avLst/>
          </a:prstGeom>
          <a:noFill/>
          <a:ln w="9525">
            <a:noFill/>
            <a:miter lim="800000"/>
            <a:headEnd/>
            <a:tailEnd/>
          </a:ln>
          <a:effectLst/>
        </p:spPr>
        <p:txBody>
          <a:bodyPr/>
          <a:lstStyle>
            <a:lvl1pPr marL="261938" indent="-261938">
              <a:defRPr kumimoji="1" sz="2400">
                <a:solidFill>
                  <a:schemeClr val="tx1"/>
                </a:solidFill>
                <a:latin typeface="Times New Roman" panose="02020603050405020304" pitchFamily="18" charset="0"/>
                <a:ea typeface="新細明體" panose="02020500000000000000" pitchFamily="18" charset="-120"/>
              </a:defRPr>
            </a:lvl1pPr>
            <a:lvl2pPr marL="268288" indent="534988">
              <a:defRPr kumimoji="1" sz="2400">
                <a:solidFill>
                  <a:schemeClr val="tx1"/>
                </a:solidFill>
                <a:latin typeface="Times New Roman" panose="02020603050405020304" pitchFamily="18" charset="0"/>
                <a:ea typeface="新細明體" panose="02020500000000000000" pitchFamily="18" charset="-120"/>
              </a:defRPr>
            </a:lvl2pPr>
            <a:lvl3pPr marL="803275" indent="-542925">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marL="363538" lvl="2" indent="-363538" algn="just" eaLnBrk="1" hangingPunct="1">
              <a:buClr>
                <a:srgbClr val="0000FF"/>
              </a:buClr>
              <a:buSzPct val="75000"/>
              <a:defRPr/>
            </a:pPr>
            <a:r>
              <a:rPr lang="zh-TW" altLang="en-US" sz="2600" b="1" smtClean="0">
                <a:solidFill>
                  <a:srgbClr val="0000FF"/>
                </a:solidFill>
                <a:latin typeface="微軟正黑體" panose="020B0604030504040204" pitchFamily="34" charset="-120"/>
                <a:ea typeface="微軟正黑體" panose="020B0604030504040204" pitchFamily="34" charset="-120"/>
              </a:rPr>
              <a:t>四、</a:t>
            </a:r>
            <a:r>
              <a:rPr lang="zh-TW" altLang="en-US" sz="2600" b="1" u="sng">
                <a:solidFill>
                  <a:prstClr val="black"/>
                </a:solidFill>
                <a:latin typeface="微軟正黑體" panose="020B0604030504040204" pitchFamily="34" charset="-120"/>
                <a:ea typeface="微軟正黑體" panose="020B0604030504040204" pitchFamily="34" charset="-120"/>
              </a:rPr>
              <a:t>廠商同一行為或事實有</a:t>
            </a:r>
            <a:r>
              <a:rPr lang="zh-TW" altLang="en-US" sz="2600" b="1">
                <a:solidFill>
                  <a:srgbClr val="0000FF"/>
                </a:solidFill>
                <a:latin typeface="微軟正黑體" panose="020B0604030504040204" pitchFamily="34" charset="-120"/>
                <a:ea typeface="微軟正黑體" panose="020B0604030504040204" pitchFamily="34" charset="-120"/>
              </a:rPr>
              <a:t>採購法</a:t>
            </a:r>
            <a:r>
              <a:rPr lang="zh-TW" altLang="en-US" sz="2600" b="1" smtClean="0">
                <a:solidFill>
                  <a:srgbClr val="0000FF"/>
                </a:solidFill>
                <a:latin typeface="微軟正黑體" panose="020B0604030504040204" pitchFamily="34" charset="-120"/>
                <a:ea typeface="微軟正黑體" panose="020B0604030504040204" pitchFamily="34" charset="-120"/>
              </a:rPr>
              <a:t>第</a:t>
            </a:r>
            <a:r>
              <a:rPr lang="en-US" altLang="zh-TW" sz="2600" b="1" smtClean="0">
                <a:solidFill>
                  <a:srgbClr val="0000FF"/>
                </a:solidFill>
                <a:latin typeface="微軟正黑體" panose="020B0604030504040204" pitchFamily="34" charset="-120"/>
                <a:ea typeface="微軟正黑體" panose="020B0604030504040204" pitchFamily="34" charset="-120"/>
              </a:rPr>
              <a:t>101</a:t>
            </a:r>
            <a:r>
              <a:rPr lang="zh-TW" altLang="en-US" sz="2600" b="1" smtClean="0">
                <a:solidFill>
                  <a:srgbClr val="0000FF"/>
                </a:solidFill>
                <a:latin typeface="微軟正黑體" panose="020B0604030504040204" pitchFamily="34" charset="-120"/>
                <a:ea typeface="微軟正黑體" panose="020B0604030504040204" pitchFamily="34" charset="-120"/>
              </a:rPr>
              <a:t>條第</a:t>
            </a:r>
            <a:r>
              <a:rPr lang="en-US" altLang="zh-TW" sz="2600" b="1" smtClean="0">
                <a:solidFill>
                  <a:srgbClr val="0000FF"/>
                </a:solidFill>
                <a:latin typeface="微軟正黑體" panose="020B0604030504040204" pitchFamily="34" charset="-120"/>
                <a:ea typeface="微軟正黑體" panose="020B0604030504040204" pitchFamily="34" charset="-120"/>
              </a:rPr>
              <a:t>1</a:t>
            </a:r>
            <a:r>
              <a:rPr lang="zh-TW" altLang="en-US" sz="2600" b="1" smtClean="0">
                <a:solidFill>
                  <a:srgbClr val="0000FF"/>
                </a:solidFill>
                <a:latin typeface="微軟正黑體" panose="020B0604030504040204" pitchFamily="34" charset="-120"/>
                <a:ea typeface="微軟正黑體" panose="020B0604030504040204" pitchFamily="34" charset="-120"/>
              </a:rPr>
              <a:t>項</a:t>
            </a:r>
            <a:r>
              <a:rPr lang="zh-TW" altLang="en-US" sz="2600" b="1" u="sng" smtClean="0">
                <a:solidFill>
                  <a:prstClr val="black"/>
                </a:solidFill>
                <a:latin typeface="微軟正黑體" panose="020B0604030504040204" pitchFamily="34" charset="-120"/>
                <a:ea typeface="微軟正黑體" panose="020B0604030504040204" pitchFamily="34" charset="-120"/>
              </a:rPr>
              <a:t>二款</a:t>
            </a:r>
            <a:r>
              <a:rPr lang="zh-TW" altLang="en-US" sz="2600" b="1" u="sng">
                <a:solidFill>
                  <a:prstClr val="black"/>
                </a:solidFill>
                <a:latin typeface="微軟正黑體" panose="020B0604030504040204" pitchFamily="34" charset="-120"/>
                <a:ea typeface="微軟正黑體" panose="020B0604030504040204" pitchFamily="34" charset="-120"/>
              </a:rPr>
              <a:t>以上情形者</a:t>
            </a:r>
            <a:r>
              <a:rPr lang="zh-TW" altLang="en-US" sz="2600" b="1" smtClean="0">
                <a:solidFill>
                  <a:srgbClr val="0000FF"/>
                </a:solidFill>
                <a:latin typeface="微軟正黑體" panose="020B0604030504040204" pitchFamily="34" charset="-120"/>
                <a:ea typeface="微軟正黑體" panose="020B0604030504040204" pitchFamily="34" charset="-120"/>
              </a:rPr>
              <a:t>，</a:t>
            </a:r>
            <a:r>
              <a:rPr lang="zh-TW" altLang="en-US" sz="2600" b="1" u="sng">
                <a:solidFill>
                  <a:prstClr val="black"/>
                </a:solidFill>
                <a:latin typeface="微軟正黑體" panose="020B0604030504040204" pitchFamily="34" charset="-120"/>
                <a:ea typeface="微軟正黑體" panose="020B0604030504040204" pitchFamily="34" charset="-120"/>
              </a:rPr>
              <a:t>依行政罰法第</a:t>
            </a:r>
            <a:r>
              <a:rPr lang="en-US" altLang="zh-TW" sz="2600" b="1" u="sng">
                <a:solidFill>
                  <a:prstClr val="black"/>
                </a:solidFill>
                <a:latin typeface="微軟正黑體" panose="020B0604030504040204" pitchFamily="34" charset="-120"/>
                <a:ea typeface="微軟正黑體" panose="020B0604030504040204" pitchFamily="34" charset="-120"/>
              </a:rPr>
              <a:t>24</a:t>
            </a:r>
            <a:r>
              <a:rPr lang="zh-TW" altLang="en-US" sz="2600" b="1" u="sng">
                <a:solidFill>
                  <a:prstClr val="black"/>
                </a:solidFill>
                <a:latin typeface="微軟正黑體" panose="020B0604030504040204" pitchFamily="34" charset="-120"/>
                <a:ea typeface="微軟正黑體" panose="020B0604030504040204" pitchFamily="34" charset="-120"/>
              </a:rPr>
              <a:t>條第</a:t>
            </a:r>
            <a:r>
              <a:rPr lang="en-US" altLang="zh-TW" sz="2600" b="1" u="sng">
                <a:solidFill>
                  <a:prstClr val="black"/>
                </a:solidFill>
                <a:latin typeface="微軟正黑體" panose="020B0604030504040204" pitchFamily="34" charset="-120"/>
                <a:ea typeface="微軟正黑體" panose="020B0604030504040204" pitchFamily="34" charset="-120"/>
              </a:rPr>
              <a:t>2</a:t>
            </a:r>
            <a:r>
              <a:rPr lang="zh-TW" altLang="en-US" sz="2600" b="1" u="sng">
                <a:solidFill>
                  <a:prstClr val="black"/>
                </a:solidFill>
                <a:latin typeface="微軟正黑體" panose="020B0604030504040204" pitchFamily="34" charset="-120"/>
                <a:ea typeface="微軟正黑體" panose="020B0604030504040204" pitchFamily="34" charset="-120"/>
              </a:rPr>
              <a:t>項但書</a:t>
            </a:r>
            <a:r>
              <a:rPr lang="zh-TW" altLang="en-US" sz="2600" b="1">
                <a:solidFill>
                  <a:srgbClr val="0000FF"/>
                </a:solidFill>
                <a:latin typeface="微軟正黑體" panose="020B0604030504040204" pitchFamily="34" charset="-120"/>
                <a:ea typeface="微軟正黑體" panose="020B0604030504040204" pitchFamily="34" charset="-120"/>
              </a:rPr>
              <a:t>之規定「但其處罰種類相同，</a:t>
            </a:r>
            <a:r>
              <a:rPr lang="zh-TW" altLang="en-US" sz="2600" b="1" u="sng">
                <a:solidFill>
                  <a:prstClr val="black"/>
                </a:solidFill>
                <a:latin typeface="微軟正黑體" panose="020B0604030504040204" pitchFamily="34" charset="-120"/>
                <a:ea typeface="微軟正黑體" panose="020B0604030504040204" pitchFamily="34" charset="-120"/>
              </a:rPr>
              <a:t>如從一重處罰已足以達成行政目的者，不得重複裁處</a:t>
            </a:r>
            <a:r>
              <a:rPr lang="zh-TW" altLang="en-US" sz="2600" b="1">
                <a:solidFill>
                  <a:srgbClr val="0000FF"/>
                </a:solidFill>
                <a:latin typeface="微軟正黑體" panose="020B0604030504040204" pitchFamily="34" charset="-120"/>
                <a:ea typeface="微軟正黑體" panose="020B0604030504040204" pitchFamily="34" charset="-120"/>
              </a:rPr>
              <a:t>」</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en-US" altLang="zh-TW" sz="2600" b="1" spc="-100">
              <a:solidFill>
                <a:srgbClr val="0000FF"/>
              </a:solidFill>
              <a:latin typeface="微軟正黑體" panose="020B0604030504040204" pitchFamily="34" charset="-120"/>
              <a:ea typeface="微軟正黑體" panose="020B0604030504040204" pitchFamily="34" charset="-120"/>
            </a:endParaRPr>
          </a:p>
          <a:p>
            <a:pPr marL="363538" lvl="2" indent="-363538" algn="just" eaLnBrk="1" hangingPunct="1">
              <a:buClr>
                <a:srgbClr val="0000FF"/>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五、採購法</a:t>
            </a:r>
            <a:r>
              <a:rPr lang="zh-TW" altLang="en-US" sz="2600" b="1" spc="-100" smtClean="0">
                <a:solidFill>
                  <a:srgbClr val="0000FF"/>
                </a:solidFill>
                <a:latin typeface="微軟正黑體" panose="020B0604030504040204" pitchFamily="34" charset="-120"/>
                <a:ea typeface="微軟正黑體" panose="020B0604030504040204" pitchFamily="34" charset="-120"/>
              </a:rPr>
              <a:t>第</a:t>
            </a:r>
            <a:r>
              <a:rPr lang="en-US" altLang="zh-TW" sz="2600" b="1" spc="-100" smtClean="0">
                <a:solidFill>
                  <a:srgbClr val="0000FF"/>
                </a:solidFill>
                <a:latin typeface="微軟正黑體" panose="020B0604030504040204" pitchFamily="34" charset="-120"/>
                <a:ea typeface="微軟正黑體" panose="020B0604030504040204" pitchFamily="34" charset="-120"/>
              </a:rPr>
              <a:t>101</a:t>
            </a:r>
            <a:r>
              <a:rPr lang="zh-TW" altLang="en-US" sz="2600" b="1" spc="-100" smtClean="0">
                <a:solidFill>
                  <a:srgbClr val="0000FF"/>
                </a:solidFill>
                <a:latin typeface="微軟正黑體" panose="020B0604030504040204" pitchFamily="34" charset="-120"/>
                <a:ea typeface="微軟正黑體" panose="020B0604030504040204" pitchFamily="34" charset="-120"/>
              </a:rPr>
              <a:t>條第</a:t>
            </a:r>
            <a:r>
              <a:rPr lang="en-US" altLang="zh-TW" sz="2600" b="1" spc="-100" smtClean="0">
                <a:solidFill>
                  <a:srgbClr val="0000FF"/>
                </a:solidFill>
                <a:latin typeface="微軟正黑體" panose="020B0604030504040204" pitchFamily="34" charset="-120"/>
                <a:ea typeface="微軟正黑體" panose="020B0604030504040204" pitchFamily="34" charset="-120"/>
              </a:rPr>
              <a:t>1</a:t>
            </a:r>
            <a:r>
              <a:rPr lang="zh-TW" altLang="en-US" sz="2600" b="1" spc="-100" smtClean="0">
                <a:solidFill>
                  <a:srgbClr val="0000FF"/>
                </a:solidFill>
                <a:latin typeface="微軟正黑體" panose="020B0604030504040204" pitchFamily="34" charset="-120"/>
                <a:ea typeface="微軟正黑體" panose="020B0604030504040204" pitchFamily="34" charset="-120"/>
              </a:rPr>
              <a:t>項</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除第</a:t>
            </a:r>
            <a:r>
              <a:rPr lang="en-US" altLang="zh-TW"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6</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款外</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其他各款並未以司法機關起訴或判決為要件</a:t>
            </a:r>
            <a:r>
              <a:rPr lang="zh-TW" altLang="en-US" sz="2600" b="1" spc="-100" smtClean="0">
                <a:solidFill>
                  <a:srgbClr val="0000FF"/>
                </a:solidFill>
                <a:latin typeface="微軟正黑體" panose="020B0604030504040204" pitchFamily="34" charset="-120"/>
                <a:ea typeface="微軟正黑體" panose="020B0604030504040204" pitchFamily="34" charset="-120"/>
              </a:rPr>
              <a:t>。</a:t>
            </a:r>
            <a:endParaRPr lang="en-US" altLang="zh-TW" sz="2600" b="1" spc="-100" smtClean="0">
              <a:solidFill>
                <a:srgbClr val="0000FF"/>
              </a:solidFill>
              <a:latin typeface="微軟正黑體" panose="020B0604030504040204" pitchFamily="34" charset="-120"/>
              <a:ea typeface="微軟正黑體" panose="020B0604030504040204" pitchFamily="34" charset="-120"/>
            </a:endParaRPr>
          </a:p>
          <a:p>
            <a:pPr marL="363538" lvl="2" indent="-363538" algn="just" eaLnBrk="1" hangingPunct="1">
              <a:buClr>
                <a:srgbClr val="0000FF"/>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六、依採購法</a:t>
            </a:r>
            <a:r>
              <a:rPr lang="zh-TW" altLang="en-US" sz="2600" b="1" spc="-100" smtClean="0">
                <a:solidFill>
                  <a:srgbClr val="0000FF"/>
                </a:solidFill>
                <a:latin typeface="微軟正黑體" panose="020B0604030504040204" pitchFamily="34" charset="-120"/>
                <a:ea typeface="微軟正黑體" panose="020B0604030504040204" pitchFamily="34" charset="-120"/>
              </a:rPr>
              <a:t>第</a:t>
            </a:r>
            <a:r>
              <a:rPr lang="en-US" altLang="zh-TW" sz="2600" b="1" spc="-100" smtClean="0">
                <a:solidFill>
                  <a:srgbClr val="0000FF"/>
                </a:solidFill>
                <a:latin typeface="微軟正黑體" panose="020B0604030504040204" pitchFamily="34" charset="-120"/>
                <a:ea typeface="微軟正黑體" panose="020B0604030504040204" pitchFamily="34" charset="-120"/>
              </a:rPr>
              <a:t>101</a:t>
            </a:r>
            <a:r>
              <a:rPr lang="zh-TW" altLang="en-US" sz="2600" b="1" spc="-100" smtClean="0">
                <a:solidFill>
                  <a:srgbClr val="0000FF"/>
                </a:solidFill>
                <a:latin typeface="微軟正黑體" panose="020B0604030504040204" pitchFamily="34" charset="-120"/>
                <a:ea typeface="微軟正黑體" panose="020B0604030504040204" pitchFamily="34" charset="-120"/>
              </a:rPr>
              <a:t>條第</a:t>
            </a:r>
            <a:r>
              <a:rPr lang="en-US" altLang="zh-TW" sz="2600" b="1" spc="-100" smtClean="0">
                <a:solidFill>
                  <a:srgbClr val="0000FF"/>
                </a:solidFill>
                <a:latin typeface="微軟正黑體" panose="020B0604030504040204" pitchFamily="34" charset="-120"/>
                <a:ea typeface="微軟正黑體" panose="020B0604030504040204" pitchFamily="34" charset="-120"/>
              </a:rPr>
              <a:t>1</a:t>
            </a:r>
            <a:r>
              <a:rPr lang="zh-TW" altLang="en-US" sz="2600" b="1" spc="-100" smtClean="0">
                <a:solidFill>
                  <a:srgbClr val="0000FF"/>
                </a:solidFill>
                <a:latin typeface="微軟正黑體" panose="020B0604030504040204" pitchFamily="34" charset="-120"/>
                <a:ea typeface="微軟正黑體" panose="020B0604030504040204" pitchFamily="34" charset="-120"/>
              </a:rPr>
              <a:t>項</a:t>
            </a:r>
            <a:r>
              <a:rPr lang="zh-TW" altLang="en-US" sz="2600" b="1" spc="-100">
                <a:solidFill>
                  <a:srgbClr val="0000FF"/>
                </a:solidFill>
                <a:latin typeface="微軟正黑體" panose="020B0604030504040204" pitchFamily="34" charset="-120"/>
                <a:ea typeface="微軟正黑體" panose="020B0604030504040204" pitchFamily="34" charset="-120"/>
              </a:rPr>
              <a:t>規定通知廠商刊登政府採購</a:t>
            </a:r>
            <a:r>
              <a:rPr lang="zh-TW" altLang="en-US" sz="2600" b="1" spc="-100" smtClean="0">
                <a:solidFill>
                  <a:srgbClr val="0000FF"/>
                </a:solidFill>
                <a:latin typeface="微軟正黑體" panose="020B0604030504040204" pitchFamily="34" charset="-120"/>
                <a:ea typeface="微軟正黑體" panose="020B0604030504040204" pitchFamily="34" charset="-120"/>
              </a:rPr>
              <a:t>公報</a:t>
            </a:r>
            <a:r>
              <a:rPr lang="zh-TW" altLang="en-US" sz="2600" b="1" spc="-100">
                <a:solidFill>
                  <a:srgbClr val="0000FF"/>
                </a:solidFill>
                <a:latin typeface="微軟正黑體" panose="020B0604030504040204" pitchFamily="34" charset="-120"/>
                <a:ea typeface="微軟正黑體" panose="020B0604030504040204" pitchFamily="34" charset="-120"/>
              </a:rPr>
              <a:t>，</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適用行政罰法第</a:t>
            </a:r>
            <a:r>
              <a:rPr lang="en-US" altLang="zh-TW"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27</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條第</a:t>
            </a:r>
            <a:r>
              <a:rPr lang="en-US" altLang="zh-TW"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1</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項所定</a:t>
            </a:r>
            <a:r>
              <a:rPr lang="en-US" altLang="zh-TW"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3</a:t>
            </a:r>
            <a:r>
              <a:rPr lang="zh-TW" altLang="en-US" sz="2600" b="1" u="sng">
                <a:solidFill>
                  <a:srgbClr val="006600"/>
                </a:solidFill>
                <a:uFill>
                  <a:solidFill>
                    <a:srgbClr val="FF0000"/>
                  </a:solidFill>
                </a:uFill>
                <a:latin typeface="微軟正黑體" panose="020B0604030504040204" pitchFamily="34" charset="-120"/>
                <a:ea typeface="微軟正黑體" panose="020B0604030504040204" pitchFamily="34" charset="-120"/>
              </a:rPr>
              <a:t>年裁處權時效</a:t>
            </a:r>
            <a:r>
              <a:rPr lang="zh-TW" altLang="en-US" sz="2600" b="1" spc="-100">
                <a:solidFill>
                  <a:srgbClr val="0000FF"/>
                </a:solidFill>
                <a:latin typeface="微軟正黑體" panose="020B0604030504040204" pitchFamily="34" charset="-120"/>
                <a:ea typeface="微軟正黑體" panose="020B0604030504040204" pitchFamily="34" charset="-120"/>
              </a:rPr>
              <a:t>，其各款</a:t>
            </a:r>
            <a:r>
              <a:rPr lang="zh-TW" altLang="en-US" sz="2600" b="1" spc="-100" smtClean="0">
                <a:solidFill>
                  <a:srgbClr val="0000FF"/>
                </a:solidFill>
                <a:latin typeface="微軟正黑體" panose="020B0604030504040204" pitchFamily="34" charset="-120"/>
                <a:ea typeface="微軟正黑體" panose="020B0604030504040204" pitchFamily="34" charset="-120"/>
              </a:rPr>
              <a:t>裁處權</a:t>
            </a:r>
            <a:r>
              <a:rPr lang="zh-TW" altLang="en-US" sz="2600" b="1" spc="-100">
                <a:solidFill>
                  <a:srgbClr val="0000FF"/>
                </a:solidFill>
                <a:latin typeface="微軟正黑體" panose="020B0604030504040204" pitchFamily="34" charset="-120"/>
                <a:ea typeface="微軟正黑體" panose="020B0604030504040204" pitchFamily="34" charset="-120"/>
              </a:rPr>
              <a:t>時效之起算時點之判斷</a:t>
            </a:r>
            <a:r>
              <a:rPr lang="zh-TW" altLang="en-US" sz="2600" b="1" spc="-100" smtClean="0">
                <a:solidFill>
                  <a:srgbClr val="0000FF"/>
                </a:solidFill>
                <a:latin typeface="微軟正黑體" panose="020B0604030504040204" pitchFamily="34" charset="-120"/>
                <a:ea typeface="微軟正黑體" panose="020B0604030504040204" pitchFamily="34" charset="-120"/>
              </a:rPr>
              <a:t>原則如附表。</a:t>
            </a:r>
            <a:endParaRPr lang="en-US" altLang="zh-TW" sz="2600" b="1" spc="-100" smtClean="0">
              <a:solidFill>
                <a:srgbClr val="0000FF"/>
              </a:solidFill>
              <a:latin typeface="微軟正黑體" panose="020B0604030504040204" pitchFamily="34" charset="-120"/>
              <a:ea typeface="微軟正黑體" panose="020B0604030504040204" pitchFamily="34" charset="-120"/>
            </a:endParaRPr>
          </a:p>
        </p:txBody>
      </p:sp>
      <p:sp>
        <p:nvSpPr>
          <p:cNvPr id="6" name="雲朵形圖說文字 5">
            <a:extLst>
              <a:ext uri="{FF2B5EF4-FFF2-40B4-BE49-F238E27FC236}"/>
            </a:extLst>
          </p:cNvPr>
          <p:cNvSpPr/>
          <p:nvPr/>
        </p:nvSpPr>
        <p:spPr>
          <a:xfrm>
            <a:off x="2833426" y="4901170"/>
            <a:ext cx="5760696" cy="1840198"/>
          </a:xfrm>
          <a:prstGeom prst="cloudCallout">
            <a:avLst>
              <a:gd name="adj1" fmla="val 16031"/>
              <a:gd name="adj2" fmla="val -56080"/>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zh-TW" altLang="en-US" sz="2800" b="1" smtClean="0">
                <a:solidFill>
                  <a:prstClr val="black"/>
                </a:solidFill>
                <a:latin typeface="微軟正黑體" panose="020B0604030504040204" pitchFamily="34" charset="-120"/>
                <a:cs typeface="Times New Roman" panose="02020603050405020304" pitchFamily="18" charset="0"/>
              </a:rPr>
              <a:t>舉例：</a:t>
            </a:r>
            <a:r>
              <a:rPr lang="en-US" altLang="zh-TW" sz="2800" b="1" smtClean="0">
                <a:solidFill>
                  <a:prstClr val="black"/>
                </a:solidFill>
                <a:latin typeface="微軟正黑體" panose="020B0604030504040204" pitchFamily="34" charset="-120"/>
                <a:cs typeface="Times New Roman" panose="02020603050405020304" pitchFamily="18" charset="0"/>
              </a:rPr>
              <a:t>1.</a:t>
            </a:r>
            <a:r>
              <a:rPr lang="zh-TW" altLang="en-US" sz="2800" b="1" smtClean="0">
                <a:solidFill>
                  <a:prstClr val="black"/>
                </a:solidFill>
                <a:latin typeface="微軟正黑體" panose="020B0604030504040204" pitchFamily="34" charset="-120"/>
                <a:cs typeface="Times New Roman" panose="02020603050405020304" pitchFamily="18" charset="0"/>
              </a:rPr>
              <a:t>不實文件投標；</a:t>
            </a:r>
            <a:r>
              <a:rPr lang="en-US" altLang="zh-TW" sz="2800" b="1" smtClean="0">
                <a:solidFill>
                  <a:prstClr val="black"/>
                </a:solidFill>
                <a:latin typeface="微軟正黑體" panose="020B0604030504040204" pitchFamily="34" charset="-120"/>
                <a:cs typeface="Times New Roman" panose="02020603050405020304" pitchFamily="18" charset="0"/>
              </a:rPr>
              <a:t>2.</a:t>
            </a:r>
            <a:r>
              <a:rPr lang="zh-TW" altLang="en-US" sz="2800" b="1" smtClean="0">
                <a:solidFill>
                  <a:prstClr val="black"/>
                </a:solidFill>
                <a:latin typeface="微軟正黑體" panose="020B0604030504040204" pitchFamily="34" charset="-120"/>
                <a:cs typeface="Times New Roman" panose="02020603050405020304" pitchFamily="18" charset="0"/>
              </a:rPr>
              <a:t>小額採購合意報價。</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984189357"/>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291</a:t>
            </a:fld>
            <a:endParaRPr lang="en-US" altLang="zh-TW" sz="1400">
              <a:solidFill>
                <a:srgbClr val="AD1F1F"/>
              </a:solidFill>
              <a:latin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1187624" y="64517"/>
            <a:ext cx="6408712" cy="6676851"/>
          </a:xfrm>
          <a:prstGeom prst="rect">
            <a:avLst/>
          </a:prstGeom>
          <a:ln>
            <a:solidFill>
              <a:srgbClr val="800000"/>
            </a:solidFill>
          </a:ln>
        </p:spPr>
      </p:pic>
    </p:spTree>
    <p:extLst>
      <p:ext uri="{BB962C8B-B14F-4D97-AF65-F5344CB8AC3E}">
        <p14:creationId xmlns:p14="http://schemas.microsoft.com/office/powerpoint/2010/main" val="3923520095"/>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292</a:t>
            </a:fld>
            <a:endParaRPr lang="en-US" altLang="zh-TW" sz="1400">
              <a:solidFill>
                <a:srgbClr val="AD1F1F"/>
              </a:solidFill>
              <a:latin typeface="Times New Roman" panose="02020603050405020304" pitchFamily="18" charset="0"/>
            </a:endParaRPr>
          </a:p>
        </p:txBody>
      </p:sp>
      <p:pic>
        <p:nvPicPr>
          <p:cNvPr id="2" name="圖片 1"/>
          <p:cNvPicPr>
            <a:picLocks noChangeAspect="1"/>
          </p:cNvPicPr>
          <p:nvPr/>
        </p:nvPicPr>
        <p:blipFill>
          <a:blip r:embed="rId3"/>
          <a:stretch>
            <a:fillRect/>
          </a:stretch>
        </p:blipFill>
        <p:spPr>
          <a:xfrm>
            <a:off x="1763688" y="44624"/>
            <a:ext cx="6264696" cy="6696744"/>
          </a:xfrm>
          <a:prstGeom prst="rect">
            <a:avLst/>
          </a:prstGeom>
          <a:ln>
            <a:solidFill>
              <a:srgbClr val="800000"/>
            </a:solidFill>
          </a:ln>
        </p:spPr>
      </p:pic>
    </p:spTree>
    <p:extLst>
      <p:ext uri="{BB962C8B-B14F-4D97-AF65-F5344CB8AC3E}">
        <p14:creationId xmlns:p14="http://schemas.microsoft.com/office/powerpoint/2010/main" val="3725347286"/>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293</a:t>
            </a:fld>
            <a:endParaRPr lang="en-US" altLang="zh-TW" sz="1400">
              <a:solidFill>
                <a:srgbClr val="AD1F1F"/>
              </a:solidFill>
              <a:latin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251520" y="188640"/>
            <a:ext cx="6095927" cy="5040560"/>
          </a:xfrm>
          <a:prstGeom prst="rect">
            <a:avLst/>
          </a:prstGeom>
        </p:spPr>
      </p:pic>
    </p:spTree>
    <p:extLst>
      <p:ext uri="{BB962C8B-B14F-4D97-AF65-F5344CB8AC3E}">
        <p14:creationId xmlns:p14="http://schemas.microsoft.com/office/powerpoint/2010/main" val="530587905"/>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294</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12713" y="620688"/>
            <a:ext cx="8635751" cy="6100787"/>
          </a:xfrm>
          <a:prstGeom prst="rect">
            <a:avLst/>
          </a:prstGeom>
          <a:noFill/>
          <a:ln w="9525">
            <a:noFill/>
            <a:miter lim="800000"/>
            <a:headEnd/>
            <a:tailEnd/>
          </a:ln>
          <a:effectLst/>
        </p:spPr>
        <p:txBody>
          <a:bodyPr/>
          <a:lstStyle/>
          <a:p>
            <a:pPr algn="just" eaLnBrk="1" hangingPunct="1">
              <a:lnSpc>
                <a:spcPts val="3400"/>
              </a:lnSpc>
              <a:spcBef>
                <a:spcPts val="0"/>
              </a:spcBef>
              <a:buClr>
                <a:prstClr val="black"/>
              </a:buClr>
              <a:buSzPct val="75000"/>
              <a:defRPr/>
            </a:pPr>
            <a:r>
              <a:rPr lang="en-US" altLang="zh-TW" sz="2600" b="1" smtClean="0">
                <a:solidFill>
                  <a:srgbClr val="800000"/>
                </a:solidFill>
                <a:latin typeface="微軟正黑體" panose="020B0604030504040204" pitchFamily="34" charset="-120"/>
                <a:ea typeface="微軟正黑體" panose="020B0604030504040204" pitchFamily="34" charset="-120"/>
              </a:rPr>
              <a:t>113.01.30</a:t>
            </a:r>
            <a:r>
              <a:rPr lang="zh-TW" altLang="en-US" sz="2600" b="1" smtClean="0">
                <a:solidFill>
                  <a:srgbClr val="800000"/>
                </a:solidFill>
                <a:latin typeface="微軟正黑體" panose="020B0604030504040204" pitchFamily="34" charset="-120"/>
                <a:ea typeface="微軟正黑體" panose="020B0604030504040204" pitchFamily="34" charset="-120"/>
              </a:rPr>
              <a:t>工程</a:t>
            </a:r>
            <a:r>
              <a:rPr lang="zh-TW" altLang="en-US" sz="2600" b="1">
                <a:solidFill>
                  <a:srgbClr val="800000"/>
                </a:solidFill>
                <a:latin typeface="微軟正黑體" panose="020B0604030504040204" pitchFamily="34" charset="-120"/>
                <a:ea typeface="微軟正黑體" panose="020B0604030504040204" pitchFamily="34" charset="-120"/>
              </a:rPr>
              <a:t>企字第</a:t>
            </a:r>
            <a:r>
              <a:rPr lang="en-US" altLang="zh-TW" sz="2600" b="1">
                <a:solidFill>
                  <a:srgbClr val="800000"/>
                </a:solidFill>
                <a:latin typeface="微軟正黑體" panose="020B0604030504040204" pitchFamily="34" charset="-120"/>
                <a:ea typeface="微軟正黑體" panose="020B0604030504040204" pitchFamily="34" charset="-120"/>
              </a:rPr>
              <a:t>1120030042</a:t>
            </a:r>
            <a:r>
              <a:rPr lang="zh-TW" altLang="en-US" sz="2600" b="1" smtClean="0">
                <a:solidFill>
                  <a:srgbClr val="800000"/>
                </a:solidFill>
                <a:latin typeface="微軟正黑體" panose="020B0604030504040204" pitchFamily="34" charset="-120"/>
                <a:ea typeface="微軟正黑體" panose="020B0604030504040204" pitchFamily="34" charset="-120"/>
              </a:rPr>
              <a:t>號函</a:t>
            </a:r>
            <a:endParaRPr lang="en-US" altLang="zh-TW" sz="2600" b="1" dirty="0">
              <a:solidFill>
                <a:srgbClr val="800000"/>
              </a:solidFill>
              <a:latin typeface="微軟正黑體" panose="020B0604030504040204" pitchFamily="34" charset="-120"/>
              <a:ea typeface="微軟正黑體" panose="020B0604030504040204" pitchFamily="34" charset="-120"/>
            </a:endParaRPr>
          </a:p>
          <a:p>
            <a:pPr marL="0" lvl="1" indent="363538" algn="just" eaLnBrk="1" hangingPunct="1">
              <a:lnSpc>
                <a:spcPts val="3400"/>
              </a:lnSpc>
              <a:spcBef>
                <a:spcPts val="0"/>
              </a:spcBef>
              <a:buClr>
                <a:srgbClr val="006600"/>
              </a:buClr>
              <a:buSzPct val="75000"/>
              <a:defRPr/>
            </a:pPr>
            <a:r>
              <a:rPr lang="zh-TW" altLang="en-US" sz="2500" b="1" spc="-100" smtClean="0">
                <a:solidFill>
                  <a:srgbClr val="0000FF"/>
                </a:solidFill>
                <a:latin typeface="微軟正黑體" panose="020B0604030504040204" pitchFamily="34" charset="-120"/>
                <a:ea typeface="微軟正黑體" panose="020B0604030504040204" pitchFamily="34" charset="-120"/>
              </a:rPr>
              <a:t>廠商</a:t>
            </a:r>
            <a:r>
              <a:rPr lang="zh-TW" altLang="en-US" sz="2500" b="1" spc="-100">
                <a:solidFill>
                  <a:srgbClr val="0000FF"/>
                </a:solidFill>
                <a:latin typeface="微軟正黑體" panose="020B0604030504040204" pitchFamily="34" charset="-120"/>
                <a:ea typeface="微軟正黑體" panose="020B0604030504040204" pitchFamily="34" charset="-120"/>
              </a:rPr>
              <a:t>因</a:t>
            </a:r>
            <a:r>
              <a:rPr lang="zh-TW" altLang="en-US" sz="2500" b="1" spc="-100" smtClean="0">
                <a:solidFill>
                  <a:srgbClr val="0000FF"/>
                </a:solidFill>
                <a:latin typeface="微軟正黑體" panose="020B0604030504040204" pitchFamily="34" charset="-120"/>
                <a:ea typeface="微軟正黑體" panose="020B0604030504040204" pitchFamily="34" charset="-120"/>
              </a:rPr>
              <a:t>犯採購法第</a:t>
            </a:r>
            <a:r>
              <a:rPr lang="en-US" altLang="zh-TW" sz="2500" b="1" spc="-100">
                <a:solidFill>
                  <a:srgbClr val="0000FF"/>
                </a:solidFill>
                <a:latin typeface="微軟正黑體" panose="020B0604030504040204" pitchFamily="34" charset="-120"/>
                <a:ea typeface="微軟正黑體" panose="020B0604030504040204" pitchFamily="34" charset="-120"/>
              </a:rPr>
              <a:t>87</a:t>
            </a:r>
            <a:r>
              <a:rPr lang="zh-TW" altLang="en-US" sz="2500" b="1" spc="-100">
                <a:solidFill>
                  <a:srgbClr val="0000FF"/>
                </a:solidFill>
                <a:latin typeface="微軟正黑體" panose="020B0604030504040204" pitchFamily="34" charset="-120"/>
                <a:ea typeface="微軟正黑體" panose="020B0604030504040204" pitchFamily="34" charset="-120"/>
              </a:rPr>
              <a:t>條第</a:t>
            </a:r>
            <a:r>
              <a:rPr lang="en-US" altLang="zh-TW" sz="2500" b="1" spc="-100">
                <a:solidFill>
                  <a:srgbClr val="0000FF"/>
                </a:solidFill>
                <a:latin typeface="微軟正黑體" panose="020B0604030504040204" pitchFamily="34" charset="-120"/>
                <a:ea typeface="微軟正黑體" panose="020B0604030504040204" pitchFamily="34" charset="-120"/>
              </a:rPr>
              <a:t>3</a:t>
            </a:r>
            <a:r>
              <a:rPr lang="zh-TW" altLang="en-US" sz="2500" b="1" spc="-100">
                <a:solidFill>
                  <a:srgbClr val="0000FF"/>
                </a:solidFill>
                <a:latin typeface="微軟正黑體" panose="020B0604030504040204" pitchFamily="34" charset="-120"/>
                <a:ea typeface="微軟正黑體" panose="020B0604030504040204" pitchFamily="34" charset="-120"/>
              </a:rPr>
              <a:t>項、第</a:t>
            </a:r>
            <a:r>
              <a:rPr lang="en-US" altLang="zh-TW" sz="2500" b="1" spc="-100">
                <a:solidFill>
                  <a:srgbClr val="0000FF"/>
                </a:solidFill>
                <a:latin typeface="微軟正黑體" panose="020B0604030504040204" pitchFamily="34" charset="-120"/>
                <a:ea typeface="微軟正黑體" panose="020B0604030504040204" pitchFamily="34" charset="-120"/>
              </a:rPr>
              <a:t>6</a:t>
            </a:r>
            <a:r>
              <a:rPr lang="zh-TW" altLang="en-US" sz="2500" b="1" spc="-100">
                <a:solidFill>
                  <a:srgbClr val="0000FF"/>
                </a:solidFill>
                <a:latin typeface="微軟正黑體" panose="020B0604030504040204" pitchFamily="34" charset="-120"/>
                <a:ea typeface="微軟正黑體" panose="020B0604030504040204" pitchFamily="34" charset="-120"/>
              </a:rPr>
              <a:t>項之罪，第一審法院判處有期徒刑</a:t>
            </a:r>
            <a:r>
              <a:rPr lang="zh-TW" altLang="en-US" sz="2500" b="1" spc="-100" smtClean="0">
                <a:solidFill>
                  <a:srgbClr val="0000FF"/>
                </a:solidFill>
                <a:latin typeface="微軟正黑體" panose="020B0604030504040204" pitchFamily="34" charset="-120"/>
                <a:ea typeface="微軟正黑體" panose="020B0604030504040204" pitchFamily="34" charset="-120"/>
              </a:rPr>
              <a:t>，嗣</a:t>
            </a:r>
            <a:r>
              <a:rPr lang="zh-TW" altLang="en-US" sz="2500" b="1" spc="-100">
                <a:solidFill>
                  <a:srgbClr val="0000FF"/>
                </a:solidFill>
                <a:latin typeface="微軟正黑體" panose="020B0604030504040204" pitchFamily="34" charset="-120"/>
                <a:ea typeface="微軟正黑體" panose="020B0604030504040204" pitchFamily="34" charset="-120"/>
              </a:rPr>
              <a:t>第二審法院維持原判另諭知緩刑確定，廠商要求更改停權</a:t>
            </a:r>
            <a:r>
              <a:rPr lang="zh-TW" altLang="en-US" sz="2500" b="1" spc="-100" smtClean="0">
                <a:solidFill>
                  <a:srgbClr val="0000FF"/>
                </a:solidFill>
                <a:latin typeface="微軟正黑體" panose="020B0604030504040204" pitchFamily="34" charset="-120"/>
                <a:ea typeface="微軟正黑體" panose="020B0604030504040204" pitchFamily="34" charset="-120"/>
              </a:rPr>
              <a:t>期間乙事。應</a:t>
            </a:r>
            <a:r>
              <a:rPr lang="zh-TW" altLang="en-US" sz="2500" b="1" spc="-100">
                <a:solidFill>
                  <a:srgbClr val="0000FF"/>
                </a:solidFill>
                <a:latin typeface="微軟正黑體" panose="020B0604030504040204" pitchFamily="34" charset="-120"/>
                <a:ea typeface="微軟正黑體" panose="020B0604030504040204" pitchFamily="34" charset="-120"/>
              </a:rPr>
              <a:t>將停權期間由</a:t>
            </a:r>
            <a:r>
              <a:rPr lang="en-US" altLang="zh-TW" sz="2500" b="1" spc="-100">
                <a:solidFill>
                  <a:srgbClr val="0000FF"/>
                </a:solidFill>
                <a:latin typeface="微軟正黑體" panose="020B0604030504040204" pitchFamily="34" charset="-120"/>
                <a:ea typeface="微軟正黑體" panose="020B0604030504040204" pitchFamily="34" charset="-120"/>
              </a:rPr>
              <a:t>3</a:t>
            </a:r>
            <a:r>
              <a:rPr lang="zh-TW" altLang="en-US" sz="2500" b="1" spc="-100">
                <a:solidFill>
                  <a:srgbClr val="0000FF"/>
                </a:solidFill>
                <a:latin typeface="微軟正黑體" panose="020B0604030504040204" pitchFamily="34" charset="-120"/>
                <a:ea typeface="微軟正黑體" panose="020B0604030504040204" pitchFamily="34" charset="-120"/>
              </a:rPr>
              <a:t>年更改為</a:t>
            </a:r>
            <a:r>
              <a:rPr lang="en-US" altLang="zh-TW" sz="2500" b="1" spc="-100">
                <a:solidFill>
                  <a:srgbClr val="0000FF"/>
                </a:solidFill>
                <a:latin typeface="微軟正黑體" panose="020B0604030504040204" pitchFamily="34" charset="-120"/>
                <a:ea typeface="微軟正黑體" panose="020B0604030504040204" pitchFamily="34" charset="-120"/>
              </a:rPr>
              <a:t>1</a:t>
            </a:r>
            <a:r>
              <a:rPr lang="zh-TW" altLang="en-US" sz="2500" b="1" spc="-100">
                <a:solidFill>
                  <a:srgbClr val="0000FF"/>
                </a:solidFill>
                <a:latin typeface="微軟正黑體" panose="020B0604030504040204" pitchFamily="34" charset="-120"/>
                <a:ea typeface="微軟正黑體" panose="020B0604030504040204" pitchFamily="34" charset="-120"/>
              </a:rPr>
              <a:t>年，</a:t>
            </a:r>
            <a:r>
              <a:rPr lang="zh-TW" altLang="en-US" sz="2500" b="1" spc="-100" smtClean="0">
                <a:solidFill>
                  <a:srgbClr val="0000FF"/>
                </a:solidFill>
                <a:latin typeface="微軟正黑體" panose="020B0604030504040204" pitchFamily="34" charset="-120"/>
                <a:ea typeface="微軟正黑體" panose="020B0604030504040204" pitchFamily="34" charset="-120"/>
              </a:rPr>
              <a:t>理由如下：</a:t>
            </a:r>
            <a:endParaRPr lang="en-US" altLang="zh-TW" sz="2500" b="1" spc="-100" smtClean="0">
              <a:solidFill>
                <a:srgbClr val="0000FF"/>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6600"/>
              </a:buClr>
              <a:buSzPct val="75000"/>
              <a:defRPr/>
            </a:pPr>
            <a:r>
              <a:rPr lang="en-US" altLang="zh-TW" sz="2500" b="1">
                <a:solidFill>
                  <a:srgbClr val="006600"/>
                </a:solidFill>
                <a:latin typeface="微軟正黑體" panose="020B0604030504040204" pitchFamily="34" charset="-120"/>
                <a:ea typeface="微軟正黑體" panose="020B0604030504040204" pitchFamily="34" charset="-120"/>
              </a:rPr>
              <a:t>(</a:t>
            </a:r>
            <a:r>
              <a:rPr lang="zh-TW" altLang="en-US" sz="2500" b="1">
                <a:solidFill>
                  <a:srgbClr val="006600"/>
                </a:solidFill>
                <a:latin typeface="微軟正黑體" panose="020B0604030504040204" pitchFamily="34" charset="-120"/>
                <a:ea typeface="微軟正黑體" panose="020B0604030504040204" pitchFamily="34" charset="-120"/>
              </a:rPr>
              <a:t>一</a:t>
            </a:r>
            <a:r>
              <a:rPr lang="en-US" altLang="zh-TW" sz="2500" b="1">
                <a:solidFill>
                  <a:srgbClr val="006600"/>
                </a:solidFill>
                <a:latin typeface="微軟正黑體" panose="020B0604030504040204" pitchFamily="34" charset="-120"/>
                <a:ea typeface="微軟正黑體" panose="020B0604030504040204" pitchFamily="34" charset="-120"/>
              </a:rPr>
              <a:t>)</a:t>
            </a:r>
            <a:r>
              <a:rPr lang="zh-TW" altLang="en-US" sz="2500" b="1">
                <a:solidFill>
                  <a:srgbClr val="006600"/>
                </a:solidFill>
                <a:latin typeface="微軟正黑體" panose="020B0604030504040204" pitchFamily="34" charset="-120"/>
                <a:ea typeface="微軟正黑體" panose="020B0604030504040204" pitchFamily="34" charset="-120"/>
              </a:rPr>
              <a:t>按採購法第</a:t>
            </a:r>
            <a:r>
              <a:rPr lang="en-US" altLang="zh-TW" sz="2500" b="1">
                <a:solidFill>
                  <a:srgbClr val="006600"/>
                </a:solidFill>
                <a:latin typeface="微軟正黑體" panose="020B0604030504040204" pitchFamily="34" charset="-120"/>
                <a:ea typeface="微軟正黑體" panose="020B0604030504040204" pitchFamily="34" charset="-120"/>
              </a:rPr>
              <a:t>101</a:t>
            </a:r>
            <a:r>
              <a:rPr lang="zh-TW" altLang="en-US" sz="2500" b="1">
                <a:solidFill>
                  <a:srgbClr val="006600"/>
                </a:solidFill>
                <a:latin typeface="微軟正黑體" panose="020B0604030504040204" pitchFamily="34" charset="-120"/>
                <a:ea typeface="微軟正黑體" panose="020B0604030504040204" pitchFamily="34" charset="-120"/>
              </a:rPr>
              <a:t>條第</a:t>
            </a:r>
            <a:r>
              <a:rPr lang="en-US" altLang="zh-TW" sz="2500" b="1">
                <a:solidFill>
                  <a:srgbClr val="006600"/>
                </a:solidFill>
                <a:latin typeface="微軟正黑體" panose="020B0604030504040204" pitchFamily="34" charset="-120"/>
                <a:ea typeface="微軟正黑體" panose="020B0604030504040204" pitchFamily="34" charset="-120"/>
              </a:rPr>
              <a:t>1</a:t>
            </a:r>
            <a:r>
              <a:rPr lang="zh-TW" altLang="en-US" sz="2500" b="1">
                <a:solidFill>
                  <a:srgbClr val="006600"/>
                </a:solidFill>
                <a:latin typeface="微軟正黑體" panose="020B0604030504040204" pitchFamily="34" charset="-120"/>
                <a:ea typeface="微軟正黑體" panose="020B0604030504040204" pitchFamily="34" charset="-120"/>
              </a:rPr>
              <a:t>項第</a:t>
            </a:r>
            <a:r>
              <a:rPr lang="en-US" altLang="zh-TW" sz="2500" b="1">
                <a:solidFill>
                  <a:srgbClr val="006600"/>
                </a:solidFill>
                <a:latin typeface="微軟正黑體" panose="020B0604030504040204" pitchFamily="34" charset="-120"/>
                <a:ea typeface="微軟正黑體" panose="020B0604030504040204" pitchFamily="34" charset="-120"/>
              </a:rPr>
              <a:t>6</a:t>
            </a:r>
            <a:r>
              <a:rPr lang="zh-TW" altLang="en-US" sz="2500" b="1">
                <a:solidFill>
                  <a:srgbClr val="006600"/>
                </a:solidFill>
                <a:latin typeface="微軟正黑體" panose="020B0604030504040204" pitchFamily="34" charset="-120"/>
                <a:ea typeface="微軟正黑體" panose="020B0604030504040204" pitchFamily="34" charset="-120"/>
              </a:rPr>
              <a:t>款規定「犯</a:t>
            </a:r>
            <a:r>
              <a:rPr lang="zh-TW" altLang="en-US" sz="2500" b="1" smtClean="0">
                <a:solidFill>
                  <a:srgbClr val="006600"/>
                </a:solidFill>
                <a:latin typeface="微軟正黑體" panose="020B0604030504040204" pitchFamily="34" charset="-120"/>
                <a:ea typeface="微軟正黑體" panose="020B0604030504040204" pitchFamily="34" charset="-120"/>
              </a:rPr>
              <a:t>第</a:t>
            </a:r>
            <a:r>
              <a:rPr lang="en-US" altLang="zh-TW" sz="2500" b="1" smtClean="0">
                <a:solidFill>
                  <a:srgbClr val="006600"/>
                </a:solidFill>
                <a:latin typeface="微軟正黑體" panose="020B0604030504040204" pitchFamily="34" charset="-120"/>
                <a:ea typeface="微軟正黑體" panose="020B0604030504040204" pitchFamily="34" charset="-120"/>
              </a:rPr>
              <a:t>87</a:t>
            </a:r>
            <a:r>
              <a:rPr lang="zh-TW" altLang="en-US" sz="2500" b="1" smtClean="0">
                <a:solidFill>
                  <a:srgbClr val="006600"/>
                </a:solidFill>
                <a:latin typeface="微軟正黑體" panose="020B0604030504040204" pitchFamily="34" charset="-120"/>
                <a:ea typeface="微軟正黑體" panose="020B0604030504040204" pitchFamily="34" charset="-120"/>
              </a:rPr>
              <a:t>條</a:t>
            </a:r>
            <a:r>
              <a:rPr lang="zh-TW" altLang="en-US" sz="2500" b="1">
                <a:solidFill>
                  <a:srgbClr val="006600"/>
                </a:solidFill>
                <a:latin typeface="微軟正黑體" panose="020B0604030504040204" pitchFamily="34" charset="-120"/>
                <a:ea typeface="微軟正黑體" panose="020B0604030504040204" pitchFamily="34" charset="-120"/>
              </a:rPr>
              <a:t>至</a:t>
            </a:r>
            <a:r>
              <a:rPr lang="zh-TW" altLang="en-US" sz="2500" b="1" smtClean="0">
                <a:solidFill>
                  <a:srgbClr val="006600"/>
                </a:solidFill>
                <a:latin typeface="微軟正黑體" panose="020B0604030504040204" pitchFamily="34" charset="-120"/>
                <a:ea typeface="微軟正黑體" panose="020B0604030504040204" pitchFamily="34" charset="-120"/>
              </a:rPr>
              <a:t>第</a:t>
            </a:r>
            <a:r>
              <a:rPr lang="en-US" altLang="zh-TW" sz="2500" b="1" smtClean="0">
                <a:solidFill>
                  <a:srgbClr val="006600"/>
                </a:solidFill>
                <a:latin typeface="微軟正黑體" panose="020B0604030504040204" pitchFamily="34" charset="-120"/>
                <a:ea typeface="微軟正黑體" panose="020B0604030504040204" pitchFamily="34" charset="-120"/>
              </a:rPr>
              <a:t>92</a:t>
            </a:r>
            <a:r>
              <a:rPr lang="zh-TW" altLang="en-US" sz="2500" b="1" smtClean="0">
                <a:solidFill>
                  <a:srgbClr val="006600"/>
                </a:solidFill>
                <a:latin typeface="微軟正黑體" panose="020B0604030504040204" pitchFamily="34" charset="-120"/>
                <a:ea typeface="微軟正黑體" panose="020B0604030504040204" pitchFamily="34" charset="-120"/>
              </a:rPr>
              <a:t>條</a:t>
            </a:r>
            <a:r>
              <a:rPr lang="zh-TW" altLang="en-US" sz="2500" b="1">
                <a:solidFill>
                  <a:srgbClr val="006600"/>
                </a:solidFill>
                <a:latin typeface="微軟正黑體" panose="020B0604030504040204" pitchFamily="34" charset="-120"/>
                <a:ea typeface="微軟正黑體" panose="020B0604030504040204" pitchFamily="34" charset="-120"/>
              </a:rPr>
              <a:t>之罪，經第一審為有罪</a:t>
            </a:r>
            <a:r>
              <a:rPr lang="zh-TW" altLang="en-US" sz="2500" b="1" smtClean="0">
                <a:solidFill>
                  <a:srgbClr val="006600"/>
                </a:solidFill>
                <a:latin typeface="微軟正黑體" panose="020B0604030504040204" pitchFamily="34" charset="-120"/>
                <a:ea typeface="微軟正黑體" panose="020B0604030504040204" pitchFamily="34" charset="-120"/>
              </a:rPr>
              <a:t>判決者</a:t>
            </a:r>
            <a:r>
              <a:rPr lang="zh-TW" altLang="en-US" sz="2500" b="1">
                <a:solidFill>
                  <a:srgbClr val="006600"/>
                </a:solidFill>
                <a:latin typeface="微軟正黑體" panose="020B0604030504040204" pitchFamily="34" charset="-120"/>
                <a:ea typeface="微軟正黑體" panose="020B0604030504040204" pitchFamily="34" charset="-120"/>
              </a:rPr>
              <a:t>」，其構成要件雖為「第一審為有罪判決」，惟就同法第</a:t>
            </a:r>
            <a:r>
              <a:rPr lang="en-US" altLang="zh-TW" sz="2500" b="1">
                <a:solidFill>
                  <a:srgbClr val="006600"/>
                </a:solidFill>
                <a:latin typeface="微軟正黑體" panose="020B0604030504040204" pitchFamily="34" charset="-120"/>
                <a:ea typeface="微軟正黑體" panose="020B0604030504040204" pitchFamily="34" charset="-120"/>
              </a:rPr>
              <a:t>103</a:t>
            </a:r>
            <a:r>
              <a:rPr lang="zh-TW" altLang="en-US" sz="2500" b="1">
                <a:solidFill>
                  <a:srgbClr val="006600"/>
                </a:solidFill>
                <a:latin typeface="微軟正黑體" panose="020B0604030504040204" pitchFamily="34" charset="-120"/>
                <a:ea typeface="微軟正黑體" panose="020B0604030504040204" pitchFamily="34" charset="-120"/>
              </a:rPr>
              <a:t>條第</a:t>
            </a:r>
            <a:r>
              <a:rPr lang="en-US" altLang="zh-TW" sz="2500" b="1">
                <a:solidFill>
                  <a:srgbClr val="006600"/>
                </a:solidFill>
                <a:latin typeface="微軟正黑體" panose="020B0604030504040204" pitchFamily="34" charset="-120"/>
                <a:ea typeface="微軟正黑體" panose="020B0604030504040204" pitchFamily="34" charset="-120"/>
              </a:rPr>
              <a:t>1</a:t>
            </a:r>
            <a:r>
              <a:rPr lang="zh-TW" altLang="en-US" sz="2500" b="1">
                <a:solidFill>
                  <a:srgbClr val="006600"/>
                </a:solidFill>
                <a:latin typeface="微軟正黑體" panose="020B0604030504040204" pitchFamily="34" charset="-120"/>
                <a:ea typeface="微軟正黑體" panose="020B0604030504040204" pitchFamily="34" charset="-120"/>
              </a:rPr>
              <a:t>項第</a:t>
            </a:r>
            <a:r>
              <a:rPr lang="en-US" altLang="zh-TW" sz="2500" b="1">
                <a:solidFill>
                  <a:srgbClr val="006600"/>
                </a:solidFill>
                <a:latin typeface="微軟正黑體" panose="020B0604030504040204" pitchFamily="34" charset="-120"/>
                <a:ea typeface="微軟正黑體" panose="020B0604030504040204" pitchFamily="34" charset="-120"/>
              </a:rPr>
              <a:t>1</a:t>
            </a:r>
            <a:r>
              <a:rPr lang="zh-TW" altLang="en-US" sz="2500" b="1">
                <a:solidFill>
                  <a:srgbClr val="006600"/>
                </a:solidFill>
                <a:latin typeface="微軟正黑體" panose="020B0604030504040204" pitchFamily="34" charset="-120"/>
                <a:ea typeface="微軟正黑體" panose="020B0604030504040204" pitchFamily="34" charset="-120"/>
              </a:rPr>
              <a:t>款及第</a:t>
            </a:r>
            <a:r>
              <a:rPr lang="en-US" altLang="zh-TW" sz="2500" b="1">
                <a:solidFill>
                  <a:srgbClr val="006600"/>
                </a:solidFill>
                <a:latin typeface="微軟正黑體" panose="020B0604030504040204" pitchFamily="34" charset="-120"/>
                <a:ea typeface="微軟正黑體" panose="020B0604030504040204" pitchFamily="34" charset="-120"/>
              </a:rPr>
              <a:t>2</a:t>
            </a:r>
            <a:r>
              <a:rPr lang="zh-TW" altLang="en-US" sz="2500" b="1">
                <a:solidFill>
                  <a:srgbClr val="006600"/>
                </a:solidFill>
                <a:latin typeface="微軟正黑體" panose="020B0604030504040204" pitchFamily="34" charset="-120"/>
                <a:ea typeface="微軟正黑體" panose="020B0604030504040204" pitchFamily="34" charset="-120"/>
              </a:rPr>
              <a:t>款但書規定「</a:t>
            </a:r>
            <a:r>
              <a:rPr lang="zh-TW" altLang="en-US" sz="2500" b="1" smtClean="0">
                <a:solidFill>
                  <a:srgbClr val="006600"/>
                </a:solidFill>
                <a:latin typeface="微軟正黑體" panose="020B0604030504040204" pitchFamily="34" charset="-120"/>
                <a:ea typeface="微軟正黑體" panose="020B0604030504040204" pitchFamily="34" charset="-120"/>
              </a:rPr>
              <a:t>經判決</a:t>
            </a:r>
            <a:r>
              <a:rPr lang="en-US" altLang="zh-TW" sz="2500" b="1">
                <a:solidFill>
                  <a:srgbClr val="006600"/>
                </a:solidFill>
                <a:latin typeface="微軟正黑體" panose="020B0604030504040204" pitchFamily="34" charset="-120"/>
                <a:ea typeface="微軟正黑體" panose="020B0604030504040204" pitchFamily="34" charset="-120"/>
              </a:rPr>
              <a:t>......</a:t>
            </a:r>
            <a:r>
              <a:rPr lang="zh-TW" altLang="en-US" sz="2500" b="1">
                <a:solidFill>
                  <a:srgbClr val="006600"/>
                </a:solidFill>
                <a:latin typeface="微軟正黑體" panose="020B0604030504040204" pitchFamily="34" charset="-120"/>
                <a:ea typeface="微軟正黑體" panose="020B0604030504040204" pitchFamily="34" charset="-120"/>
              </a:rPr>
              <a:t>無罪確定者，應註銷之。」究</a:t>
            </a:r>
            <a:r>
              <a:rPr lang="zh-TW" altLang="en-US" sz="2500" b="1" smtClean="0">
                <a:solidFill>
                  <a:srgbClr val="006600"/>
                </a:solidFill>
                <a:latin typeface="微軟正黑體" panose="020B0604030504040204" pitchFamily="34" charset="-120"/>
                <a:ea typeface="微軟正黑體" panose="020B0604030504040204" pitchFamily="34" charset="-120"/>
              </a:rPr>
              <a:t>其</a:t>
            </a:r>
            <a:r>
              <a:rPr lang="zh-TW" altLang="en-US" sz="2500" b="1" u="sng" smtClean="0">
                <a:solidFill>
                  <a:srgbClr val="000066"/>
                </a:solidFill>
                <a:uFill>
                  <a:solidFill>
                    <a:srgbClr val="C00000"/>
                  </a:solidFill>
                </a:uFill>
                <a:latin typeface="微軟正黑體" panose="020B0604030504040204" pitchFamily="34" charset="-120"/>
                <a:ea typeface="微軟正黑體" panose="020B0604030504040204" pitchFamily="34" charset="-120"/>
              </a:rPr>
              <a:t>立法意旨，係以「判決確定」為最終處罰依據；惟對於判決確定但非「無罪」之情形</a:t>
            </a:r>
            <a:r>
              <a:rPr lang="en-US" altLang="zh-TW" sz="2500" b="1" u="sng" smtClean="0">
                <a:solidFill>
                  <a:srgbClr val="000066"/>
                </a:solidFill>
                <a:uFill>
                  <a:solidFill>
                    <a:srgbClr val="C00000"/>
                  </a:solidFill>
                </a:uFill>
                <a:latin typeface="微軟正黑體" panose="020B0604030504040204" pitchFamily="34" charset="-120"/>
                <a:ea typeface="微軟正黑體" panose="020B0604030504040204" pitchFamily="34" charset="-120"/>
              </a:rPr>
              <a:t>(</a:t>
            </a:r>
            <a:r>
              <a:rPr lang="zh-TW" altLang="en-US" sz="2500" b="1" u="sng" smtClean="0">
                <a:solidFill>
                  <a:srgbClr val="000066"/>
                </a:solidFill>
                <a:uFill>
                  <a:solidFill>
                    <a:srgbClr val="C00000"/>
                  </a:solidFill>
                </a:uFill>
                <a:latin typeface="微軟正黑體" panose="020B0604030504040204" pitchFamily="34" charset="-120"/>
                <a:ea typeface="微軟正黑體" panose="020B0604030504040204" pitchFamily="34" charset="-120"/>
              </a:rPr>
              <a:t>如第一審法院判處有期徒刑，嗣第二審法院維持原判另諭知緩刑確定</a:t>
            </a:r>
            <a:r>
              <a:rPr lang="en-US" altLang="zh-TW" sz="2500" b="1" u="sng" smtClean="0">
                <a:solidFill>
                  <a:srgbClr val="000066"/>
                </a:solidFill>
                <a:uFill>
                  <a:solidFill>
                    <a:srgbClr val="C00000"/>
                  </a:solidFill>
                </a:uFill>
                <a:latin typeface="微軟正黑體" panose="020B0604030504040204" pitchFamily="34" charset="-120"/>
                <a:ea typeface="微軟正黑體" panose="020B0604030504040204" pitchFamily="34" charset="-120"/>
              </a:rPr>
              <a:t>)</a:t>
            </a:r>
            <a:r>
              <a:rPr lang="zh-TW" altLang="en-US" sz="2500" b="1" smtClean="0">
                <a:solidFill>
                  <a:srgbClr val="006600"/>
                </a:solidFill>
                <a:latin typeface="微軟正黑體" panose="020B0604030504040204" pitchFamily="34" charset="-120"/>
                <a:ea typeface="微軟正黑體" panose="020B0604030504040204" pitchFamily="34" charset="-120"/>
              </a:rPr>
              <a:t>，採購</a:t>
            </a:r>
            <a:r>
              <a:rPr lang="zh-TW" altLang="en-US" sz="2500" b="1">
                <a:solidFill>
                  <a:srgbClr val="006600"/>
                </a:solidFill>
                <a:latin typeface="微軟正黑體" panose="020B0604030504040204" pitchFamily="34" charset="-120"/>
                <a:ea typeface="微軟正黑體" panose="020B0604030504040204" pitchFamily="34" charset="-120"/>
              </a:rPr>
              <a:t>法雖未規定其處理方式，</a:t>
            </a:r>
            <a:r>
              <a:rPr lang="zh-TW" altLang="en-US" sz="2500" b="1" smtClean="0">
                <a:solidFill>
                  <a:srgbClr val="006600"/>
                </a:solidFill>
                <a:latin typeface="微軟正黑體" panose="020B0604030504040204" pitchFamily="34" charset="-120"/>
                <a:ea typeface="微軟正黑體" panose="020B0604030504040204" pitchFamily="34" charset="-120"/>
              </a:rPr>
              <a:t>惟</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基於</a:t>
            </a:r>
            <a:r>
              <a:rPr lang="zh-TW" altLang="en-US" sz="2500" b="1">
                <a:solidFill>
                  <a:srgbClr val="006600"/>
                </a:solidFill>
                <a:latin typeface="微軟正黑體" panose="020B0604030504040204" pitchFamily="34" charset="-120"/>
                <a:ea typeface="微軟正黑體" panose="020B0604030504040204" pitchFamily="34" charset="-120"/>
              </a:rPr>
              <a:t>相同事物相同處理之</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平等原則，應類推適用第</a:t>
            </a:r>
            <a:r>
              <a:rPr lang="en-US" altLang="zh-TW"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103</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條第</a:t>
            </a:r>
            <a:r>
              <a:rPr lang="en-US" altLang="zh-TW"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項第</a:t>
            </a:r>
            <a:r>
              <a:rPr lang="en-US" altLang="zh-TW"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1</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款及第</a:t>
            </a:r>
            <a:r>
              <a:rPr lang="en-US" altLang="zh-TW"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2</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款但書規定</a:t>
            </a:r>
            <a:r>
              <a:rPr lang="zh-TW" altLang="en-US" sz="2500" b="1">
                <a:solidFill>
                  <a:srgbClr val="006600"/>
                </a:solidFill>
                <a:latin typeface="微軟正黑體" panose="020B0604030504040204" pitchFamily="34" charset="-120"/>
                <a:ea typeface="微軟正黑體" panose="020B0604030504040204" pitchFamily="34" charset="-120"/>
              </a:rPr>
              <a:t>，</a:t>
            </a:r>
            <a:r>
              <a:rPr lang="zh-TW" altLang="en-US" sz="2500" b="1" u="sng">
                <a:solidFill>
                  <a:srgbClr val="000066"/>
                </a:solidFill>
                <a:uFill>
                  <a:solidFill>
                    <a:srgbClr val="C00000"/>
                  </a:solidFill>
                </a:uFill>
                <a:latin typeface="微軟正黑體" panose="020B0604030504040204" pitchFamily="34" charset="-120"/>
                <a:ea typeface="微軟正黑體" panose="020B0604030504040204" pitchFamily="34" charset="-120"/>
              </a:rPr>
              <a:t>以判決確定為停權期間執行依據</a:t>
            </a:r>
            <a:r>
              <a:rPr lang="zh-TW" altLang="en-US" sz="2500" b="1" smtClean="0">
                <a:solidFill>
                  <a:srgbClr val="006600"/>
                </a:solidFill>
                <a:latin typeface="微軟正黑體" panose="020B0604030504040204" pitchFamily="34" charset="-120"/>
                <a:ea typeface="微軟正黑體" panose="020B0604030504040204" pitchFamily="34" charset="-120"/>
              </a:rPr>
              <a:t>。</a:t>
            </a:r>
            <a:endParaRPr lang="zh-TW" altLang="en-US" sz="2500" b="1" dirty="0">
              <a:solidFill>
                <a:srgbClr val="006600"/>
              </a:solidFill>
              <a:latin typeface="微軟正黑體" panose="020B0604030504040204" pitchFamily="34" charset="-120"/>
              <a:ea typeface="微軟正黑體" panose="020B0604030504040204" pitchFamily="34" charset="-120"/>
            </a:endParaRPr>
          </a:p>
        </p:txBody>
      </p:sp>
      <p:sp>
        <p:nvSpPr>
          <p:cNvPr id="6" name="書卷 (水平) 5">
            <a:extLst/>
          </p:cNvPr>
          <p:cNvSpPr/>
          <p:nvPr/>
        </p:nvSpPr>
        <p:spPr>
          <a:xfrm>
            <a:off x="2929717" y="70049"/>
            <a:ext cx="6106779" cy="550639"/>
          </a:xfrm>
          <a:prstGeom prst="horizontalScroll">
            <a:avLst/>
          </a:prstGeom>
          <a:solidFill>
            <a:schemeClr val="bg1">
              <a:lumMod val="95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mtClean="0">
                <a:solidFill>
                  <a:prstClr val="black"/>
                </a:solidFill>
                <a:latin typeface="微軟正黑體" panose="020B0604030504040204" pitchFamily="34" charset="-120"/>
                <a:cs typeface="Times New Roman" panose="02020603050405020304" pitchFamily="18" charset="0"/>
              </a:rPr>
              <a:t>一審有期徒刑二審緩刑得否註銷停權</a:t>
            </a:r>
            <a:endParaRPr lang="zh-TW" altLang="en-US" sz="2800" b="1" dirty="0">
              <a:solidFill>
                <a:prstClr val="black"/>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035822793"/>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295</a:t>
            </a:fld>
            <a:endParaRPr lang="en-US" altLang="zh-TW" sz="140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280303" y="620688"/>
            <a:ext cx="8635751" cy="4968552"/>
          </a:xfrm>
          <a:prstGeom prst="rect">
            <a:avLst/>
          </a:prstGeom>
          <a:noFill/>
          <a:ln w="9525">
            <a:noFill/>
            <a:miter lim="800000"/>
            <a:headEnd/>
            <a:tailEnd/>
          </a:ln>
          <a:effectLst/>
        </p:spPr>
        <p:txBody>
          <a:bodyPr/>
          <a:lstStyle/>
          <a:p>
            <a:pPr marL="363538" lvl="1" indent="-363538" algn="just" eaLnBrk="1" hangingPunct="1">
              <a:lnSpc>
                <a:spcPts val="3400"/>
              </a:lnSpc>
              <a:spcBef>
                <a:spcPts val="0"/>
              </a:spcBef>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二</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本會</a:t>
            </a:r>
            <a:r>
              <a:rPr lang="en-US" altLang="zh-TW" sz="2800" b="1">
                <a:solidFill>
                  <a:srgbClr val="006600"/>
                </a:solidFill>
                <a:latin typeface="微軟正黑體" panose="020B0604030504040204" pitchFamily="34" charset="-120"/>
                <a:ea typeface="微軟正黑體" panose="020B0604030504040204" pitchFamily="34" charset="-120"/>
              </a:rPr>
              <a:t>102</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8</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14</a:t>
            </a:r>
            <a:r>
              <a:rPr lang="zh-TW" altLang="en-US" sz="2800" b="1">
                <a:solidFill>
                  <a:srgbClr val="006600"/>
                </a:solidFill>
                <a:latin typeface="微軟正黑體" panose="020B0604030504040204" pitchFamily="34" charset="-120"/>
                <a:ea typeface="微軟正黑體" panose="020B0604030504040204" pitchFamily="34" charset="-120"/>
              </a:rPr>
              <a:t>日工程企字第</a:t>
            </a:r>
            <a:r>
              <a:rPr lang="en-US" altLang="zh-TW" sz="2800" b="1">
                <a:solidFill>
                  <a:srgbClr val="006600"/>
                </a:solidFill>
                <a:latin typeface="微軟正黑體" panose="020B0604030504040204" pitchFamily="34" charset="-120"/>
                <a:ea typeface="微軟正黑體" panose="020B0604030504040204" pitchFamily="34" charset="-120"/>
              </a:rPr>
              <a:t>10200273550</a:t>
            </a:r>
            <a:r>
              <a:rPr lang="zh-TW" altLang="en-US" sz="2800" b="1">
                <a:solidFill>
                  <a:srgbClr val="006600"/>
                </a:solidFill>
                <a:latin typeface="微軟正黑體" panose="020B0604030504040204" pitchFamily="34" charset="-120"/>
                <a:ea typeface="微軟正黑體" panose="020B0604030504040204" pitchFamily="34" charset="-120"/>
              </a:rPr>
              <a:t>號曾函釋，</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對於第一審無罪判決</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後經判決有罪定讞</a:t>
            </a:r>
            <a:r>
              <a:rPr lang="zh-TW" altLang="en-US" sz="2800" b="1">
                <a:solidFill>
                  <a:srgbClr val="006600"/>
                </a:solidFill>
                <a:latin typeface="微軟正黑體" panose="020B0604030504040204" pitchFamily="34" charset="-120"/>
                <a:ea typeface="微軟正黑體" panose="020B0604030504040204" pitchFamily="34" charset="-120"/>
              </a:rPr>
              <a:t>者，</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依「舉輕明重」之法理</a:t>
            </a:r>
            <a:r>
              <a:rPr lang="zh-TW" altLang="en-US" sz="2800" b="1">
                <a:solidFill>
                  <a:srgbClr val="006600"/>
                </a:solidFill>
                <a:latin typeface="微軟正黑體" panose="020B0604030504040204" pitchFamily="34" charset="-120"/>
                <a:ea typeface="微軟正黑體" panose="020B0604030504040204" pitchFamily="34" charset="-120"/>
              </a:rPr>
              <a:t>及符合採購法立法精神，機關</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亦應</a:t>
            </a:r>
            <a:r>
              <a:rPr lang="zh-TW" altLang="en-US" sz="2800" b="1">
                <a:solidFill>
                  <a:srgbClr val="006600"/>
                </a:solidFill>
                <a:latin typeface="微軟正黑體" panose="020B0604030504040204" pitchFamily="34" charset="-120"/>
                <a:ea typeface="微軟正黑體" panose="020B0604030504040204" pitchFamily="34" charset="-120"/>
              </a:rPr>
              <a:t>依規定將廠商</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刊登</a:t>
            </a:r>
            <a:r>
              <a:rPr lang="zh-TW" altLang="en-US" sz="2800" b="1">
                <a:solidFill>
                  <a:srgbClr val="006600"/>
                </a:solidFill>
                <a:latin typeface="微軟正黑體" panose="020B0604030504040204" pitchFamily="34" charset="-120"/>
                <a:ea typeface="微軟正黑體" panose="020B0604030504040204" pitchFamily="34" charset="-120"/>
              </a:rPr>
              <a:t>政府採購</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公報</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prstClr val="black"/>
                </a:solidFill>
                <a:uFill>
                  <a:solidFill>
                    <a:srgbClr val="FF0000"/>
                  </a:solidFill>
                </a:uFill>
                <a:latin typeface="微軟正黑體" panose="020B0604030504040204" pitchFamily="34" charset="-120"/>
                <a:ea typeface="微軟正黑體" panose="020B0604030504040204" pitchFamily="34" charset="-120"/>
              </a:rPr>
              <a:t>否則既失衡且有違公共利益</a:t>
            </a:r>
            <a:r>
              <a:rPr lang="zh-TW" altLang="en-US" sz="2800" b="1">
                <a:solidFill>
                  <a:srgbClr val="006600"/>
                </a:solidFill>
                <a:latin typeface="微軟正黑體" panose="020B0604030504040204" pitchFamily="34" charset="-120"/>
                <a:ea typeface="微軟正黑體" panose="020B0604030504040204" pitchFamily="34" charset="-120"/>
              </a:rPr>
              <a:t>。反之，如第一審判決為有期徒刑，後經判決「拘役、罰金或緩刑定</a:t>
            </a:r>
            <a:r>
              <a:rPr lang="zh-TW" altLang="en-US" sz="2800" b="1" smtClean="0">
                <a:solidFill>
                  <a:srgbClr val="006600"/>
                </a:solidFill>
                <a:latin typeface="微軟正黑體" panose="020B0604030504040204" pitchFamily="34" charset="-120"/>
                <a:ea typeface="微軟正黑體" panose="020B0604030504040204" pitchFamily="34" charset="-120"/>
              </a:rPr>
              <a:t>讞者</a:t>
            </a:r>
            <a:r>
              <a:rPr lang="zh-TW" altLang="en-US" sz="2800" b="1">
                <a:solidFill>
                  <a:srgbClr val="006600"/>
                </a:solidFill>
                <a:latin typeface="微軟正黑體" panose="020B0604030504040204" pitchFamily="34" charset="-120"/>
                <a:ea typeface="微軟正黑體" panose="020B0604030504040204" pitchFamily="34" charset="-120"/>
              </a:rPr>
              <a:t>」，應適用採購法第</a:t>
            </a:r>
            <a:r>
              <a:rPr lang="en-US" altLang="zh-TW" sz="2800" b="1">
                <a:solidFill>
                  <a:srgbClr val="006600"/>
                </a:solidFill>
                <a:latin typeface="微軟正黑體" panose="020B0604030504040204" pitchFamily="34" charset="-120"/>
                <a:ea typeface="微軟正黑體" panose="020B0604030504040204" pitchFamily="34" charset="-120"/>
              </a:rPr>
              <a:t>103</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項第</a:t>
            </a:r>
            <a:r>
              <a:rPr lang="en-US" altLang="zh-TW" sz="2800" b="1">
                <a:solidFill>
                  <a:srgbClr val="006600"/>
                </a:solidFill>
                <a:latin typeface="微軟正黑體" panose="020B0604030504040204" pitchFamily="34" charset="-120"/>
                <a:ea typeface="微軟正黑體" panose="020B0604030504040204" pitchFamily="34" charset="-120"/>
              </a:rPr>
              <a:t>2</a:t>
            </a:r>
            <a:r>
              <a:rPr lang="zh-TW" altLang="en-US" sz="2800" b="1">
                <a:solidFill>
                  <a:srgbClr val="006600"/>
                </a:solidFill>
                <a:latin typeface="微軟正黑體" panose="020B0604030504040204" pitchFamily="34" charset="-120"/>
                <a:ea typeface="微軟正黑體" panose="020B0604030504040204" pitchFamily="34" charset="-120"/>
              </a:rPr>
              <a:t>款所定期間，始符公平合理。</a:t>
            </a:r>
          </a:p>
          <a:p>
            <a:pPr marL="0" lvl="1" indent="363538" algn="just" eaLnBrk="1" hangingPunct="1">
              <a:lnSpc>
                <a:spcPts val="3400"/>
              </a:lnSpc>
              <a:spcBef>
                <a:spcPts val="0"/>
              </a:spcBef>
              <a:buClr>
                <a:srgbClr val="006600"/>
              </a:buClr>
              <a:buSzPct val="75000"/>
              <a:defRPr/>
            </a:pPr>
            <a:r>
              <a:rPr lang="zh-TW" altLang="en-US" sz="2800" b="1" spc="-100" smtClean="0">
                <a:solidFill>
                  <a:srgbClr val="0000FF"/>
                </a:solidFill>
                <a:latin typeface="微軟正黑體" panose="020B0604030504040204" pitchFamily="34" charset="-120"/>
                <a:ea typeface="微軟正黑體" panose="020B0604030504040204" pitchFamily="34" charset="-120"/>
              </a:rPr>
              <a:t>機關</a:t>
            </a:r>
            <a:r>
              <a:rPr lang="zh-TW" altLang="en-US" sz="2800" b="1" spc="-100">
                <a:solidFill>
                  <a:srgbClr val="0000FF"/>
                </a:solidFill>
                <a:latin typeface="微軟正黑體" panose="020B0604030504040204" pitchFamily="34" charset="-120"/>
                <a:ea typeface="微軟正黑體" panose="020B0604030504040204" pitchFamily="34" charset="-120"/>
              </a:rPr>
              <a:t>於</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停權期間依法變更</a:t>
            </a:r>
            <a:r>
              <a:rPr lang="zh-TW" altLang="en-US" sz="2800" b="1" spc="-100">
                <a:solidFill>
                  <a:srgbClr val="0000FF"/>
                </a:solidFill>
                <a:latin typeface="微軟正黑體" panose="020B0604030504040204" pitchFamily="34" charset="-120"/>
                <a:ea typeface="微軟正黑體" panose="020B0604030504040204" pitchFamily="34" charset="-120"/>
              </a:rPr>
              <a:t>採購法</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第</a:t>
            </a:r>
            <a:r>
              <a:rPr lang="en-US" altLang="zh-TW"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103</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條第</a:t>
            </a:r>
            <a:r>
              <a:rPr lang="en-US" altLang="zh-TW"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1</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項</a:t>
            </a:r>
            <a:r>
              <a:rPr lang="zh-TW" altLang="en-US" sz="2800" b="1" spc="-100">
                <a:solidFill>
                  <a:srgbClr val="0000FF"/>
                </a:solidFill>
                <a:latin typeface="微軟正黑體" panose="020B0604030504040204" pitchFamily="34" charset="-120"/>
                <a:ea typeface="微軟正黑體" panose="020B0604030504040204" pitchFamily="34" charset="-120"/>
              </a:rPr>
              <a:t>規定之</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適用款次</a:t>
            </a:r>
            <a:r>
              <a:rPr lang="zh-TW" altLang="en-US" sz="2800" b="1" spc="-100">
                <a:solidFill>
                  <a:srgbClr val="0000FF"/>
                </a:solidFill>
                <a:latin typeface="微軟正黑體" panose="020B0604030504040204" pitchFamily="34" charset="-120"/>
                <a:ea typeface="微軟正黑體" panose="020B0604030504040204" pitchFamily="34" charset="-120"/>
              </a:rPr>
              <a:t>，而</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有修改</a:t>
            </a:r>
            <a:r>
              <a:rPr lang="zh-TW" altLang="en-US" sz="2800" b="1" spc="-100">
                <a:solidFill>
                  <a:srgbClr val="0000FF"/>
                </a:solidFill>
                <a:latin typeface="微軟正黑體" panose="020B0604030504040204" pitchFamily="34" charset="-120"/>
                <a:ea typeface="微軟正黑體" panose="020B0604030504040204" pitchFamily="34" charset="-120"/>
              </a:rPr>
              <a:t>政府電子採購網拒絕往來資料之</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必要者</a:t>
            </a:r>
            <a:r>
              <a:rPr lang="zh-TW" altLang="en-US" sz="2800" b="1" spc="-100">
                <a:solidFill>
                  <a:srgbClr val="0000FF"/>
                </a:solidFill>
                <a:latin typeface="微軟正黑體" panose="020B0604030504040204" pitchFamily="34" charset="-120"/>
                <a:ea typeface="微軟正黑體" panose="020B0604030504040204" pitchFamily="34" charset="-120"/>
              </a:rPr>
              <a:t>，</a:t>
            </a:r>
            <a:r>
              <a:rPr lang="zh-TW" altLang="en-US" sz="2800" b="1" u="sng" spc="-100">
                <a:solidFill>
                  <a:srgbClr val="0000FF"/>
                </a:solidFill>
                <a:uFill>
                  <a:solidFill>
                    <a:srgbClr val="FF0000"/>
                  </a:solidFill>
                </a:uFill>
                <a:latin typeface="微軟正黑體" panose="020B0604030504040204" pitchFamily="34" charset="-120"/>
                <a:ea typeface="微軟正黑體" panose="020B0604030504040204" pitchFamily="34" charset="-120"/>
              </a:rPr>
              <a:t>請機關檢具資料洽本會協助</a:t>
            </a:r>
            <a:r>
              <a:rPr lang="zh-TW" altLang="en-US" sz="2800" b="1" spc="-100">
                <a:solidFill>
                  <a:srgbClr val="0000FF"/>
                </a:solidFill>
                <a:latin typeface="微軟正黑體" panose="020B0604030504040204" pitchFamily="34" charset="-120"/>
                <a:ea typeface="微軟正黑體" panose="020B0604030504040204" pitchFamily="34" charset="-120"/>
              </a:rPr>
              <a:t>。</a:t>
            </a:r>
            <a:endParaRPr lang="zh-TW" altLang="en-US" sz="2800" b="1" spc="-100"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53383573"/>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296</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1295636" y="2132856"/>
            <a:ext cx="6408712" cy="212423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100278"/>
                </a:solidFill>
                <a:latin typeface="微軟正黑體" panose="020B0604030504040204" pitchFamily="34" charset="-120"/>
              </a:rPr>
              <a:t>拒絕往來廠商通知函範本</a:t>
            </a:r>
            <a:endParaRPr lang="en-US" altLang="zh-TW" sz="3600" b="1" smtClean="0">
              <a:solidFill>
                <a:srgbClr val="100278"/>
              </a:solidFill>
              <a:latin typeface="微軟正黑體" panose="020B0604030504040204" pitchFamily="34" charset="-120"/>
            </a:endParaRPr>
          </a:p>
          <a:p>
            <a:pPr algn="ctr" eaLnBrk="1" hangingPunct="1">
              <a:defRPr/>
            </a:pPr>
            <a:r>
              <a:rPr lang="en-US" altLang="zh-TW" b="1">
                <a:solidFill>
                  <a:srgbClr val="660033"/>
                </a:solidFill>
                <a:latin typeface="微軟正黑體" panose="020B0604030504040204" pitchFamily="34" charset="-120"/>
              </a:rPr>
              <a:t>108</a:t>
            </a:r>
            <a:r>
              <a:rPr lang="zh-TW" altLang="en-US" b="1">
                <a:solidFill>
                  <a:srgbClr val="660033"/>
                </a:solidFill>
                <a:latin typeface="微軟正黑體" panose="020B0604030504040204" pitchFamily="34" charset="-120"/>
              </a:rPr>
              <a:t>年</a:t>
            </a:r>
            <a:r>
              <a:rPr lang="en-US" altLang="zh-TW" b="1">
                <a:solidFill>
                  <a:srgbClr val="660033"/>
                </a:solidFill>
                <a:latin typeface="微軟正黑體" panose="020B0604030504040204" pitchFamily="34" charset="-120"/>
              </a:rPr>
              <a:t>6</a:t>
            </a:r>
            <a:r>
              <a:rPr lang="zh-TW" altLang="en-US" b="1">
                <a:solidFill>
                  <a:srgbClr val="660033"/>
                </a:solidFill>
                <a:latin typeface="微軟正黑體" panose="020B0604030504040204" pitchFamily="34" charset="-120"/>
              </a:rPr>
              <a:t>月</a:t>
            </a:r>
            <a:r>
              <a:rPr lang="en-US" altLang="zh-TW" b="1">
                <a:solidFill>
                  <a:srgbClr val="660033"/>
                </a:solidFill>
                <a:latin typeface="微軟正黑體" panose="020B0604030504040204" pitchFamily="34" charset="-120"/>
              </a:rPr>
              <a:t>4</a:t>
            </a:r>
            <a:r>
              <a:rPr lang="zh-TW" altLang="en-US" b="1">
                <a:solidFill>
                  <a:srgbClr val="660033"/>
                </a:solidFill>
                <a:latin typeface="微軟正黑體" panose="020B0604030504040204" pitchFamily="34" charset="-120"/>
              </a:rPr>
              <a:t>日工程企字第</a:t>
            </a:r>
            <a:r>
              <a:rPr lang="en-US" altLang="zh-TW" b="1">
                <a:solidFill>
                  <a:srgbClr val="660033"/>
                </a:solidFill>
                <a:latin typeface="微軟正黑體" panose="020B0604030504040204" pitchFamily="34" charset="-120"/>
              </a:rPr>
              <a:t>1080100499</a:t>
            </a:r>
            <a:r>
              <a:rPr lang="zh-TW" altLang="en-US" b="1">
                <a:solidFill>
                  <a:srgbClr val="660033"/>
                </a:solidFill>
                <a:latin typeface="微軟正黑體" panose="020B0604030504040204" pitchFamily="34" charset="-120"/>
              </a:rPr>
              <a:t>號</a:t>
            </a:r>
            <a:r>
              <a:rPr lang="zh-TW" altLang="en-US" b="1" smtClean="0">
                <a:solidFill>
                  <a:srgbClr val="660033"/>
                </a:solidFill>
                <a:latin typeface="微軟正黑體" panose="020B0604030504040204" pitchFamily="34" charset="-120"/>
              </a:rPr>
              <a:t>函</a:t>
            </a:r>
            <a:endParaRPr lang="zh-TW" altLang="en-US" sz="36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4164910357"/>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297</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71500" y="800708"/>
            <a:ext cx="540060" cy="5076564"/>
          </a:xfrm>
        </p:spPr>
        <p:txBody>
          <a:bodyPr wrap="square" lIns="91440" tIns="45720" rIns="91440" bIns="45720" numCol="1" anchorCtr="0" compatLnSpc="1">
            <a:prstTxWarp prst="textNoShape">
              <a:avLst/>
            </a:prstTxWarp>
            <a:normAutofit/>
          </a:bodyPr>
          <a:lstStyle/>
          <a:p>
            <a:pPr algn="ctr" eaLnBrk="1" hangingPunct="1">
              <a:defRPr/>
            </a:pPr>
            <a:r>
              <a:rPr lang="zh-TW" altLang="en-US" sz="2800" b="1" cap="none">
                <a:solidFill>
                  <a:srgbClr val="0000FF"/>
                </a:solidFill>
                <a:effectLst/>
                <a:latin typeface="微軟正黑體" panose="020B0604030504040204" pitchFamily="34" charset="-120"/>
                <a:ea typeface="微軟正黑體" panose="020B0604030504040204" pitchFamily="34" charset="-120"/>
              </a:rPr>
              <a:t>廠商陳述意見</a:t>
            </a: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通知函範本</a:t>
            </a:r>
            <a:endParaRPr lang="zh-TW" altLang="en-US" sz="2000" b="1" cap="none">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647564" y="95250"/>
            <a:ext cx="4680520" cy="6667500"/>
          </a:xfrm>
          <a:prstGeom prst="rect">
            <a:avLst/>
          </a:prstGeom>
          <a:ln w="28575">
            <a:solidFill>
              <a:srgbClr val="006600"/>
            </a:solidFill>
          </a:ln>
        </p:spPr>
      </p:pic>
      <p:pic>
        <p:nvPicPr>
          <p:cNvPr id="2" name="圖片 1"/>
          <p:cNvPicPr>
            <a:picLocks noChangeAspect="1"/>
          </p:cNvPicPr>
          <p:nvPr/>
        </p:nvPicPr>
        <p:blipFill>
          <a:blip r:embed="rId4"/>
          <a:stretch>
            <a:fillRect/>
          </a:stretch>
        </p:blipFill>
        <p:spPr>
          <a:xfrm>
            <a:off x="5400092" y="4545125"/>
            <a:ext cx="3707904" cy="2232248"/>
          </a:xfrm>
          <a:prstGeom prst="rect">
            <a:avLst/>
          </a:prstGeom>
          <a:ln w="28575">
            <a:solidFill>
              <a:srgbClr val="006600"/>
            </a:solidFill>
          </a:ln>
        </p:spPr>
      </p:pic>
      <p:sp>
        <p:nvSpPr>
          <p:cNvPr id="5" name="文字方塊 4"/>
          <p:cNvSpPr txBox="1"/>
          <p:nvPr/>
        </p:nvSpPr>
        <p:spPr>
          <a:xfrm>
            <a:off x="5405655" y="224644"/>
            <a:ext cx="2967136" cy="1200329"/>
          </a:xfrm>
          <a:prstGeom prst="rect">
            <a:avLst/>
          </a:prstGeom>
          <a:noFill/>
        </p:spPr>
        <p:txBody>
          <a:bodyPr wrap="square" rtlCol="0">
            <a:spAutoFit/>
          </a:bodyPr>
          <a:lstStyle/>
          <a:p>
            <a:pPr algn="just"/>
            <a:r>
              <a:rPr lang="en-US" altLang="zh-TW"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108</a:t>
            </a:r>
            <a:r>
              <a:rPr lang="zh-TW" altLang="en-US"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4</a:t>
            </a:r>
            <a:r>
              <a:rPr lang="zh-TW" altLang="en-US"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日工程企字第</a:t>
            </a:r>
            <a:r>
              <a:rPr lang="en-US" altLang="zh-TW"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1080100499</a:t>
            </a:r>
            <a:r>
              <a:rPr lang="zh-TW" altLang="en-US" b="1" smtClean="0">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rPr>
              <a:t>號函</a:t>
            </a:r>
            <a:endParaRPr lang="zh-TW" altLang="en-US" b="1">
              <a:solidFill>
                <a:srgbClr val="660033"/>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298641229"/>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298</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2303747" y="800708"/>
            <a:ext cx="540060" cy="5076564"/>
          </a:xfrm>
        </p:spPr>
        <p:txBody>
          <a:bodyPr wrap="square" lIns="91440" tIns="45720" rIns="91440" bIns="45720" numCol="1" anchorCtr="0" compatLnSpc="1">
            <a:prstTxWarp prst="textNoShape">
              <a:avLst/>
            </a:prstTxWarp>
            <a:normAutofit/>
          </a:bodyPr>
          <a:lstStyle/>
          <a:p>
            <a:pPr algn="ctr" eaLnBrk="1" hangingPunct="1">
              <a:defRPr/>
            </a:pP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拒絕往來廠商通知函範本</a:t>
            </a:r>
            <a:endParaRPr lang="zh-TW" altLang="en-US" sz="2000" b="1" cap="none">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3"/>
          <a:stretch>
            <a:fillRect/>
          </a:stretch>
        </p:blipFill>
        <p:spPr>
          <a:xfrm>
            <a:off x="3203848" y="76200"/>
            <a:ext cx="5436604" cy="6705600"/>
          </a:xfrm>
          <a:prstGeom prst="rect">
            <a:avLst/>
          </a:prstGeom>
          <a:ln w="28575">
            <a:solidFill>
              <a:srgbClr val="006600"/>
            </a:solidFill>
          </a:ln>
        </p:spPr>
      </p:pic>
    </p:spTree>
    <p:extLst>
      <p:ext uri="{BB962C8B-B14F-4D97-AF65-F5344CB8AC3E}">
        <p14:creationId xmlns:p14="http://schemas.microsoft.com/office/powerpoint/2010/main" val="1537804593"/>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299</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2663788" y="404664"/>
            <a:ext cx="540060" cy="6273316"/>
          </a:xfrm>
        </p:spPr>
        <p:txBody>
          <a:bodyPr wrap="square" lIns="91440" tIns="45720" rIns="91440" bIns="45720" numCol="1" anchorCtr="0" compatLnSpc="1">
            <a:prstTxWarp prst="textNoShape">
              <a:avLst/>
            </a:prstTxWarp>
            <a:normAutofit fontScale="90000"/>
          </a:bodyPr>
          <a:lstStyle/>
          <a:p>
            <a:pPr algn="ctr" eaLnBrk="1" hangingPunct="1">
              <a:defRPr/>
            </a:pPr>
            <a:r>
              <a:rPr lang="zh-TW" altLang="en-US" sz="2800" b="1" cap="none" smtClean="0">
                <a:solidFill>
                  <a:srgbClr val="0000FF"/>
                </a:solidFill>
                <a:effectLst/>
                <a:latin typeface="微軟正黑體" panose="020B0604030504040204" pitchFamily="34" charset="-120"/>
                <a:ea typeface="微軟正黑體" panose="020B0604030504040204" pitchFamily="34" charset="-120"/>
              </a:rPr>
              <a:t>拒絕往來廠商異議處理結果復函範本</a:t>
            </a:r>
            <a:endParaRPr lang="zh-TW" altLang="en-US" sz="2000" b="1" cap="none">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3419872" y="90487"/>
            <a:ext cx="5220580" cy="6677025"/>
          </a:xfrm>
          <a:prstGeom prst="rect">
            <a:avLst/>
          </a:prstGeom>
          <a:ln w="38100">
            <a:solidFill>
              <a:srgbClr val="006600"/>
            </a:solidFill>
          </a:ln>
        </p:spPr>
      </p:pic>
    </p:spTree>
    <p:extLst>
      <p:ext uri="{BB962C8B-B14F-4D97-AF65-F5344CB8AC3E}">
        <p14:creationId xmlns:p14="http://schemas.microsoft.com/office/powerpoint/2010/main" val="2885503148"/>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300</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287524" y="188640"/>
            <a:ext cx="3420380" cy="86409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latin typeface="微軟正黑體" panose="020B0604030504040204" pitchFamily="34" charset="-120"/>
              </a:rPr>
              <a:t>實務  </a:t>
            </a:r>
            <a:r>
              <a:rPr lang="en-US" altLang="zh-TW" sz="3200" b="1" smtClean="0">
                <a:solidFill>
                  <a:srgbClr val="100278"/>
                </a:solidFill>
                <a:latin typeface="微軟正黑體" panose="020B0604030504040204" pitchFamily="34" charset="-120"/>
              </a:rPr>
              <a:t>Q &amp; A</a:t>
            </a:r>
            <a:endParaRPr lang="zh-TW" altLang="en-US" sz="3200" b="1" dirty="0">
              <a:solidFill>
                <a:srgbClr val="100278"/>
              </a:solidFill>
              <a:latin typeface="微軟正黑體" panose="020B0604030504040204" pitchFamily="34" charset="-120"/>
            </a:endParaRPr>
          </a:p>
        </p:txBody>
      </p:sp>
      <p:sp>
        <p:nvSpPr>
          <p:cNvPr id="4" name="Rectangle 11">
            <a:extLst>
              <a:ext uri="{FF2B5EF4-FFF2-40B4-BE49-F238E27FC236}"/>
            </a:extLst>
          </p:cNvPr>
          <p:cNvSpPr>
            <a:spLocks noChangeArrowheads="1"/>
          </p:cNvSpPr>
          <p:nvPr/>
        </p:nvSpPr>
        <p:spPr bwMode="auto">
          <a:xfrm>
            <a:off x="323528" y="1124743"/>
            <a:ext cx="8496944" cy="3528393"/>
          </a:xfrm>
          <a:prstGeom prst="rect">
            <a:avLst/>
          </a:prstGeom>
          <a:noFill/>
          <a:ln w="9525">
            <a:noFill/>
            <a:miter lim="800000"/>
            <a:headEnd/>
            <a:tailEnd/>
          </a:ln>
          <a:effectLst/>
        </p:spPr>
        <p:txBody>
          <a:bodyPr/>
          <a:lstStyle/>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smtClean="0">
                <a:solidFill>
                  <a:prstClr val="black"/>
                </a:solidFill>
                <a:latin typeface="微軟正黑體" panose="020B0604030504040204" pitchFamily="34" charset="-120"/>
                <a:ea typeface="微軟正黑體" panose="020B0604030504040204" pitchFamily="34" charset="-120"/>
              </a:rPr>
              <a:t>如何監督施工進度與</a:t>
            </a:r>
            <a:r>
              <a:rPr lang="zh-TW" altLang="en-US" sz="2800" b="1" spc="-100">
                <a:solidFill>
                  <a:prstClr val="black"/>
                </a:solidFill>
                <a:latin typeface="微軟正黑體" panose="020B0604030504040204" pitchFamily="34" charset="-120"/>
                <a:ea typeface="微軟正黑體" panose="020B0604030504040204" pitchFamily="34" charset="-120"/>
              </a:rPr>
              <a:t>施工</a:t>
            </a:r>
            <a:r>
              <a:rPr lang="zh-TW" altLang="en-US" sz="2800" b="1" spc="-100">
                <a:solidFill>
                  <a:prstClr val="black"/>
                </a:solidFill>
                <a:latin typeface="微軟正黑體" panose="020B0604030504040204" pitchFamily="34" charset="-120"/>
                <a:ea typeface="微軟正黑體" panose="020B0604030504040204" pitchFamily="34" charset="-120"/>
              </a:rPr>
              <a:t>品質？若因可歸責</a:t>
            </a:r>
            <a:r>
              <a:rPr lang="zh-TW" altLang="en-US" sz="2800" b="1" spc="-100">
                <a:solidFill>
                  <a:prstClr val="black"/>
                </a:solidFill>
                <a:latin typeface="微軟正黑體" panose="020B0604030504040204" pitchFamily="34" charset="-120"/>
                <a:ea typeface="微軟正黑體" panose="020B0604030504040204" pitchFamily="34" charset="-120"/>
              </a:rPr>
              <a:t>於</a:t>
            </a:r>
            <a:r>
              <a:rPr lang="zh-TW" altLang="en-US" sz="2800" b="1" spc="-100" smtClean="0">
                <a:solidFill>
                  <a:prstClr val="black"/>
                </a:solidFill>
                <a:latin typeface="微軟正黑體" panose="020B0604030504040204" pitchFamily="34" charset="-120"/>
                <a:ea typeface="微軟正黑體" panose="020B0604030504040204" pitchFamily="34" charset="-120"/>
              </a:rPr>
              <a:t>廠商致落後</a:t>
            </a:r>
            <a:r>
              <a:rPr lang="zh-TW" altLang="en-US" sz="2800" b="1" spc="-100">
                <a:solidFill>
                  <a:prstClr val="black"/>
                </a:solidFill>
                <a:latin typeface="微軟正黑體" panose="020B0604030504040204" pitchFamily="34" charset="-120"/>
                <a:ea typeface="微軟正黑體" panose="020B0604030504040204" pitchFamily="34" charset="-120"/>
              </a:rPr>
              <a:t>嚴重</a:t>
            </a:r>
            <a:r>
              <a:rPr lang="zh-TW" altLang="en-US" sz="2800" b="1" spc="-100" smtClean="0">
                <a:solidFill>
                  <a:prstClr val="black"/>
                </a:solidFill>
                <a:latin typeface="微軟正黑體" panose="020B0604030504040204" pitchFamily="34" charset="-120"/>
                <a:ea typeface="微軟正黑體" panose="020B0604030504040204" pitchFamily="34" charset="-120"/>
              </a:rPr>
              <a:t>或</a:t>
            </a:r>
            <a:r>
              <a:rPr lang="zh-TW" altLang="en-US" sz="2800" b="1" spc="-100">
                <a:solidFill>
                  <a:prstClr val="black"/>
                </a:solidFill>
                <a:latin typeface="微軟正黑體" panose="020B0604030504040204" pitchFamily="34" charset="-120"/>
                <a:ea typeface="微軟正黑體" panose="020B0604030504040204" pitchFamily="34" charset="-120"/>
              </a:rPr>
              <a:t>施工品質嚴重瑕疵時，如何要求技術服務廠商定期召開工作會議</a:t>
            </a:r>
            <a:r>
              <a:rPr lang="en-US" altLang="zh-TW" sz="2800" b="1" spc="-100">
                <a:solidFill>
                  <a:prstClr val="black"/>
                </a:solidFill>
                <a:latin typeface="微軟正黑體" panose="020B0604030504040204" pitchFamily="34" charset="-120"/>
                <a:ea typeface="微軟正黑體" panose="020B0604030504040204" pitchFamily="34" charset="-120"/>
              </a:rPr>
              <a:t>(</a:t>
            </a:r>
            <a:r>
              <a:rPr lang="zh-TW" altLang="en-US" sz="2800" b="1" spc="-100">
                <a:solidFill>
                  <a:prstClr val="black"/>
                </a:solidFill>
                <a:latin typeface="微軟正黑體" panose="020B0604030504040204" pitchFamily="34" charset="-120"/>
                <a:ea typeface="微軟正黑體" panose="020B0604030504040204" pitchFamily="34" charset="-120"/>
              </a:rPr>
              <a:t>報</a:t>
            </a:r>
            <a:r>
              <a:rPr lang="en-US" altLang="zh-TW" sz="2800" b="1" spc="-100">
                <a:solidFill>
                  <a:prstClr val="black"/>
                </a:solidFill>
                <a:latin typeface="微軟正黑體" panose="020B0604030504040204" pitchFamily="34" charset="-120"/>
                <a:ea typeface="微軟正黑體" panose="020B0604030504040204" pitchFamily="34" charset="-120"/>
              </a:rPr>
              <a:t>)</a:t>
            </a:r>
            <a:r>
              <a:rPr lang="zh-TW" altLang="en-US" sz="2800" b="1" spc="-100" smtClean="0">
                <a:solidFill>
                  <a:prstClr val="black"/>
                </a:solidFill>
                <a:latin typeface="微軟正黑體" panose="020B0604030504040204" pitchFamily="34" charset="-120"/>
                <a:ea typeface="微軟正黑體" panose="020B0604030504040204" pitchFamily="34" charset="-120"/>
              </a:rPr>
              <a:t>，如何</a:t>
            </a:r>
            <a:r>
              <a:rPr lang="zh-TW" altLang="en-US" sz="2800" b="1" spc="-100">
                <a:solidFill>
                  <a:prstClr val="black"/>
                </a:solidFill>
                <a:latin typeface="微軟正黑體" panose="020B0604030504040204" pitchFamily="34" charset="-120"/>
                <a:ea typeface="微軟正黑體" panose="020B0604030504040204" pitchFamily="34" charset="-120"/>
              </a:rPr>
              <a:t>要求施工廠商提報趕工</a:t>
            </a:r>
            <a:r>
              <a:rPr lang="zh-TW" altLang="en-US" sz="2800" b="1" spc="-100">
                <a:solidFill>
                  <a:prstClr val="black"/>
                </a:solidFill>
                <a:latin typeface="微軟正黑體" panose="020B0604030504040204" pitchFamily="34" charset="-120"/>
                <a:ea typeface="微軟正黑體" panose="020B0604030504040204" pitchFamily="34" charset="-120"/>
              </a:rPr>
              <a:t>計畫</a:t>
            </a:r>
            <a:r>
              <a:rPr lang="zh-TW" altLang="en-US" sz="2800" b="1" spc="-100" smtClean="0">
                <a:solidFill>
                  <a:prstClr val="black"/>
                </a:solidFill>
                <a:latin typeface="微軟正黑體" panose="020B0604030504040204" pitchFamily="34" charset="-120"/>
                <a:ea typeface="微軟正黑體" panose="020B0604030504040204" pitchFamily="34" charset="-120"/>
              </a:rPr>
              <a:t>？</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endParaRPr lang="en-US" altLang="zh-TW" sz="2800" b="1" spc="-100">
              <a:solidFill>
                <a:prstClr val="black"/>
              </a:solidFill>
              <a:latin typeface="微軟正黑體" panose="020B0604030504040204" pitchFamily="34" charset="-120"/>
              <a:ea typeface="微軟正黑體" panose="020B0604030504040204" pitchFamily="34" charset="-120"/>
            </a:endParaRPr>
          </a:p>
          <a:p>
            <a:pPr marL="715963" lvl="1" indent="-715963" algn="just" eaLnBrk="1" hangingPunct="1">
              <a:lnSpc>
                <a:spcPts val="3400"/>
              </a:lnSpc>
              <a:spcBef>
                <a:spcPts val="0"/>
              </a:spcBef>
              <a:buClr>
                <a:srgbClr val="0000FF"/>
              </a:buClr>
              <a:buSzPct val="75000"/>
              <a:defRPr/>
            </a:pPr>
            <a:r>
              <a:rPr lang="zh-TW" altLang="en-US" sz="2800" b="1" spc="-100" smtClean="0">
                <a:solidFill>
                  <a:srgbClr val="C00000"/>
                </a:solidFill>
                <a:latin typeface="微軟正黑體" panose="020B0604030504040204" pitchFamily="34" charset="-120"/>
                <a:ea typeface="微軟正黑體" panose="020B0604030504040204" pitchFamily="34" charset="-120"/>
              </a:rPr>
              <a:t>詳：</a:t>
            </a:r>
            <a:r>
              <a:rPr lang="zh-TW" altLang="en-US" sz="2800" b="1" spc="-100" smtClean="0">
                <a:solidFill>
                  <a:srgbClr val="0000FF"/>
                </a:solidFill>
                <a:latin typeface="微軟正黑體" panose="020B0604030504040204" pitchFamily="34" charset="-120"/>
                <a:ea typeface="微軟正黑體" panose="020B0604030504040204" pitchFamily="34" charset="-120"/>
              </a:rPr>
              <a:t>工程契約第</a:t>
            </a:r>
            <a:r>
              <a:rPr lang="en-US" altLang="zh-TW" sz="2800" b="1" spc="-100" smtClean="0">
                <a:solidFill>
                  <a:srgbClr val="0000FF"/>
                </a:solidFill>
                <a:latin typeface="微軟正黑體" panose="020B0604030504040204" pitchFamily="34" charset="-120"/>
                <a:ea typeface="微軟正黑體" panose="020B0604030504040204" pitchFamily="34" charset="-120"/>
              </a:rPr>
              <a:t>5</a:t>
            </a:r>
            <a:r>
              <a:rPr lang="zh-TW" altLang="en-US" sz="2800" b="1" spc="-100" smtClean="0">
                <a:solidFill>
                  <a:srgbClr val="0000FF"/>
                </a:solidFill>
                <a:latin typeface="微軟正黑體" panose="020B0604030504040204" pitchFamily="34" charset="-120"/>
                <a:ea typeface="微軟正黑體" panose="020B0604030504040204" pitchFamily="34" charset="-120"/>
              </a:rPr>
              <a:t>條第</a:t>
            </a:r>
            <a:r>
              <a:rPr lang="en-US" altLang="zh-TW" sz="2800" b="1" spc="-100" smtClean="0">
                <a:solidFill>
                  <a:srgbClr val="0000FF"/>
                </a:solidFill>
                <a:latin typeface="微軟正黑體" panose="020B0604030504040204" pitchFamily="34" charset="-120"/>
                <a:ea typeface="微軟正黑體" panose="020B0604030504040204" pitchFamily="34" charset="-120"/>
              </a:rPr>
              <a:t>1</a:t>
            </a:r>
            <a:r>
              <a:rPr lang="zh-TW" altLang="en-US" sz="2800" b="1" spc="-100" smtClean="0">
                <a:solidFill>
                  <a:srgbClr val="0000FF"/>
                </a:solidFill>
                <a:latin typeface="微軟正黑體" panose="020B0604030504040204" pitchFamily="34" charset="-120"/>
                <a:ea typeface="微軟正黑體" panose="020B0604030504040204" pitchFamily="34" charset="-120"/>
              </a:rPr>
              <a:t>款第</a:t>
            </a:r>
            <a:r>
              <a:rPr lang="en-US" altLang="zh-TW" sz="2800" b="1" spc="-100" smtClean="0">
                <a:solidFill>
                  <a:srgbClr val="0000FF"/>
                </a:solidFill>
                <a:latin typeface="微軟正黑體" panose="020B0604030504040204" pitchFamily="34" charset="-120"/>
                <a:ea typeface="微軟正黑體" panose="020B0604030504040204" pitchFamily="34" charset="-120"/>
              </a:rPr>
              <a:t>5</a:t>
            </a:r>
            <a:r>
              <a:rPr lang="zh-TW" altLang="en-US" sz="2800" b="1" spc="-100" smtClean="0">
                <a:solidFill>
                  <a:srgbClr val="0000FF"/>
                </a:solidFill>
                <a:latin typeface="微軟正黑體" panose="020B0604030504040204" pitchFamily="34" charset="-120"/>
                <a:ea typeface="微軟正黑體" panose="020B0604030504040204" pitchFamily="34" charset="-120"/>
              </a:rPr>
              <a:t>目之</a:t>
            </a:r>
            <a:r>
              <a:rPr lang="en-US" altLang="zh-TW" sz="2800" b="1" spc="-100" smtClean="0">
                <a:solidFill>
                  <a:srgbClr val="0000FF"/>
                </a:solidFill>
                <a:latin typeface="微軟正黑體" panose="020B0604030504040204" pitchFamily="34" charset="-120"/>
                <a:ea typeface="微軟正黑體" panose="020B0604030504040204" pitchFamily="34" charset="-120"/>
              </a:rPr>
              <a:t>(1)</a:t>
            </a:r>
            <a:r>
              <a:rPr lang="zh-TW" altLang="en-US" sz="2800" b="1" spc="-100" smtClean="0">
                <a:solidFill>
                  <a:srgbClr val="0000FF"/>
                </a:solidFill>
                <a:latin typeface="微軟正黑體" panose="020B0604030504040204" pitchFamily="34" charset="-120"/>
                <a:ea typeface="微軟正黑體" panose="020B0604030504040204" pitchFamily="34" charset="-120"/>
              </a:rPr>
              <a:t>、技術服務契約第</a:t>
            </a:r>
            <a:r>
              <a:rPr lang="en-US" altLang="zh-TW" sz="2800" b="1" spc="-100" smtClean="0">
                <a:solidFill>
                  <a:srgbClr val="0000FF"/>
                </a:solidFill>
                <a:latin typeface="微軟正黑體" panose="020B0604030504040204" pitchFamily="34" charset="-120"/>
                <a:ea typeface="微軟正黑體" panose="020B0604030504040204" pitchFamily="34" charset="-120"/>
              </a:rPr>
              <a:t>2</a:t>
            </a:r>
            <a:r>
              <a:rPr lang="zh-TW" altLang="en-US" sz="2800" b="1" spc="-100" smtClean="0">
                <a:solidFill>
                  <a:srgbClr val="0000FF"/>
                </a:solidFill>
                <a:latin typeface="微軟正黑體" panose="020B0604030504040204" pitchFamily="34" charset="-120"/>
                <a:ea typeface="微軟正黑體" panose="020B0604030504040204" pitchFamily="34" charset="-120"/>
              </a:rPr>
              <a:t>條附件</a:t>
            </a:r>
            <a:r>
              <a:rPr lang="en-US" altLang="zh-TW" sz="2800" b="1" spc="-100" smtClean="0">
                <a:solidFill>
                  <a:srgbClr val="0000FF"/>
                </a:solidFill>
                <a:latin typeface="微軟正黑體" panose="020B0604030504040204" pitchFamily="34" charset="-120"/>
                <a:ea typeface="微軟正黑體" panose="020B0604030504040204" pitchFamily="34" charset="-120"/>
              </a:rPr>
              <a:t>2 </a:t>
            </a:r>
            <a:r>
              <a:rPr lang="zh-TW" altLang="en-US" sz="2800" b="1" smtClean="0">
                <a:solidFill>
                  <a:srgbClr val="0000FF"/>
                </a:solidFill>
                <a:latin typeface="微軟正黑體" panose="020B0604030504040204" pitchFamily="34" charset="-120"/>
                <a:ea typeface="微軟正黑體" panose="020B0604030504040204" pitchFamily="34" charset="-120"/>
              </a:rPr>
              <a:t>公共</a:t>
            </a:r>
            <a:r>
              <a:rPr lang="zh-TW" altLang="en-US" sz="2800" b="1">
                <a:solidFill>
                  <a:srgbClr val="0000FF"/>
                </a:solidFill>
                <a:latin typeface="微軟正黑體" panose="020B0604030504040204" pitchFamily="34" charset="-120"/>
                <a:ea typeface="微軟正黑體" panose="020B0604030504040204" pitchFamily="34" charset="-120"/>
              </a:rPr>
              <a:t>工程（不包括建築工程）之規劃設計</a:t>
            </a:r>
            <a:r>
              <a:rPr lang="zh-TW" altLang="en-US" sz="2800" b="1">
                <a:solidFill>
                  <a:srgbClr val="0000FF"/>
                </a:solidFill>
                <a:latin typeface="微軟正黑體" panose="020B0604030504040204" pitchFamily="34" charset="-120"/>
                <a:ea typeface="微軟正黑體" panose="020B0604030504040204" pitchFamily="34" charset="-120"/>
              </a:rPr>
              <a:t>監</a:t>
            </a:r>
            <a:r>
              <a:rPr lang="zh-TW" altLang="en-US" sz="2800" b="1" smtClean="0">
                <a:solidFill>
                  <a:srgbClr val="0000FF"/>
                </a:solidFill>
                <a:latin typeface="微軟正黑體" panose="020B0604030504040204" pitchFamily="34" charset="-120"/>
                <a:ea typeface="微軟正黑體" panose="020B0604030504040204" pitchFamily="34" charset="-120"/>
              </a:rPr>
              <a:t>造</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4424905"/>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txBox="1">
            <a:spLocks noGrp="1"/>
          </p:cNvSpPr>
          <p:nvPr/>
        </p:nvSpPr>
        <p:spPr>
          <a:xfrm>
            <a:off x="8229600" y="6477000"/>
            <a:ext cx="762000" cy="244475"/>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13CB7994-31E5-489D-8D71-C9290BF33074}" type="slidenum">
              <a:rPr kumimoji="0" lang="en-US" altLang="zh-TW" sz="16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301</a:t>
            </a:fld>
            <a:endParaRPr kumimoji="0" lang="en-US" altLang="zh-TW" sz="1600" b="1">
              <a:solidFill>
                <a:srgbClr val="AD1F1F"/>
              </a:solidFill>
              <a:effectLst>
                <a:outerShdw blurRad="38100" dist="38100" dir="2700000" algn="tl">
                  <a:srgbClr val="C0C0C0"/>
                </a:outerShdw>
              </a:effectLst>
              <a:latin typeface="Times New Roman" panose="02020603050405020304" pitchFamily="18" charset="0"/>
            </a:endParaRPr>
          </a:p>
        </p:txBody>
      </p:sp>
      <p:sp>
        <p:nvSpPr>
          <p:cNvPr id="6" name="Rectangle 2">
            <a:extLst/>
          </p:cNvPr>
          <p:cNvSpPr txBox="1">
            <a:spLocks noChangeArrowheads="1"/>
          </p:cNvSpPr>
          <p:nvPr/>
        </p:nvSpPr>
        <p:spPr bwMode="auto">
          <a:xfrm>
            <a:off x="395536" y="476672"/>
            <a:ext cx="532859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a:solidFill>
                  <a:prstClr val="black"/>
                </a:solidFill>
                <a:latin typeface="微軟正黑體" panose="020B0604030504040204" pitchFamily="34" charset="-120"/>
                <a:cs typeface="Times New Roman" panose="02020603050405020304" pitchFamily="18" charset="0"/>
              </a:rPr>
              <a:t>第</a:t>
            </a:r>
            <a:r>
              <a:rPr lang="en-US" altLang="zh-TW" sz="3200">
                <a:solidFill>
                  <a:prstClr val="black"/>
                </a:solidFill>
                <a:latin typeface="微軟正黑體" panose="020B0604030504040204" pitchFamily="34" charset="-120"/>
                <a:cs typeface="Times New Roman" panose="02020603050405020304" pitchFamily="18" charset="0"/>
              </a:rPr>
              <a:t>5</a:t>
            </a:r>
            <a:r>
              <a:rPr lang="zh-TW" altLang="en-US" sz="3200">
                <a:solidFill>
                  <a:prstClr val="black"/>
                </a:solidFill>
                <a:latin typeface="微軟正黑體" panose="020B0604030504040204" pitchFamily="34" charset="-120"/>
                <a:cs typeface="Times New Roman" panose="02020603050405020304" pitchFamily="18" charset="0"/>
              </a:rPr>
              <a:t>條　契約價金之給付</a:t>
            </a:r>
            <a:r>
              <a:rPr lang="zh-TW" altLang="en-US" sz="3200" smtClean="0">
                <a:solidFill>
                  <a:prstClr val="black"/>
                </a:solidFill>
                <a:latin typeface="微軟正黑體" panose="020B0604030504040204" pitchFamily="34" charset="-120"/>
                <a:cs typeface="Times New Roman" panose="02020603050405020304" pitchFamily="18" charset="0"/>
              </a:rPr>
              <a:t>條件</a:t>
            </a:r>
            <a:endParaRPr lang="en-US" altLang="zh-TW" sz="2000" dirty="0">
              <a:solidFill>
                <a:srgbClr val="0000FF"/>
              </a:solidFill>
              <a:latin typeface="微軟正黑體" panose="020B0604030504040204" pitchFamily="34" charset="-120"/>
              <a:cs typeface="Times New Roman" panose="02020603050405020304" pitchFamily="18" charset="0"/>
            </a:endParaRPr>
          </a:p>
        </p:txBody>
      </p:sp>
      <p:sp>
        <p:nvSpPr>
          <p:cNvPr id="7" name="Rectangle 11"/>
          <p:cNvSpPr>
            <a:spLocks noChangeArrowheads="1"/>
          </p:cNvSpPr>
          <p:nvPr/>
        </p:nvSpPr>
        <p:spPr bwMode="auto">
          <a:xfrm>
            <a:off x="179512" y="1124745"/>
            <a:ext cx="8621712" cy="4896543"/>
          </a:xfrm>
          <a:prstGeom prst="rect">
            <a:avLst/>
          </a:prstGeom>
          <a:noFill/>
          <a:ln w="9525">
            <a:noFill/>
            <a:miter lim="800000"/>
            <a:headEnd/>
            <a:tailEnd/>
          </a:ln>
          <a:effectLst/>
        </p:spPr>
        <p:txBody>
          <a:bodyPr/>
          <a:lstStyle/>
          <a:p>
            <a:pPr marL="633413" lvl="1" indent="-563563" algn="just" eaLnBrk="1" hangingPunct="1">
              <a:spcBef>
                <a:spcPts val="0"/>
              </a:spcBef>
              <a:buClr>
                <a:srgbClr val="006600"/>
              </a:buClr>
              <a:buSzPct val="75000"/>
              <a:defRPr/>
            </a:pPr>
            <a:r>
              <a:rPr kumimoji="0" lang="en-US" altLang="zh-TW" sz="2800" b="1">
                <a:solidFill>
                  <a:srgbClr val="000066"/>
                </a:solidFill>
                <a:latin typeface="微軟正黑體" panose="020B0604030504040204" pitchFamily="34" charset="-120"/>
                <a:ea typeface="微軟正黑體" panose="020B0604030504040204" pitchFamily="34" charset="-120"/>
              </a:rPr>
              <a:t>(</a:t>
            </a:r>
            <a:r>
              <a:rPr kumimoji="0" lang="zh-TW" altLang="en-US" sz="2800" b="1">
                <a:solidFill>
                  <a:srgbClr val="000066"/>
                </a:solidFill>
                <a:latin typeface="微軟正黑體" panose="020B0604030504040204" pitchFamily="34" charset="-120"/>
                <a:ea typeface="微軟正黑體" panose="020B0604030504040204" pitchFamily="34" charset="-120"/>
              </a:rPr>
              <a:t>一</a:t>
            </a:r>
            <a:r>
              <a:rPr kumimoji="0" lang="en-US" altLang="zh-TW" sz="2800" b="1">
                <a:solidFill>
                  <a:srgbClr val="000066"/>
                </a:solidFill>
                <a:latin typeface="微軟正黑體" panose="020B0604030504040204" pitchFamily="34" charset="-120"/>
                <a:ea typeface="微軟正黑體" panose="020B0604030504040204" pitchFamily="34" charset="-120"/>
              </a:rPr>
              <a:t>)</a:t>
            </a:r>
            <a:r>
              <a:rPr kumimoji="0" lang="zh-TW" altLang="en-US" sz="2800" b="1">
                <a:solidFill>
                  <a:srgbClr val="000066"/>
                </a:solidFill>
                <a:latin typeface="微軟正黑體" panose="020B0604030504040204" pitchFamily="34" charset="-120"/>
                <a:ea typeface="微軟正黑體" panose="020B0604030504040204" pitchFamily="34" charset="-120"/>
              </a:rPr>
              <a:t>除契約另有約定外，依下列條件辦理付款：</a:t>
            </a:r>
          </a:p>
          <a:p>
            <a:pPr marL="265113" lvl="1" indent="-265113" algn="just" eaLnBrk="1" hangingPunct="1">
              <a:spcBef>
                <a:spcPts val="0"/>
              </a:spcBef>
              <a:buClr>
                <a:srgbClr val="006600"/>
              </a:buClr>
              <a:buSzPct val="75000"/>
              <a:defRPr/>
            </a:pPr>
            <a:r>
              <a:rPr kumimoji="0" lang="en-US" altLang="zh-TW" sz="2800" b="1">
                <a:solidFill>
                  <a:srgbClr val="000066"/>
                </a:solidFill>
                <a:latin typeface="微軟正黑體" panose="020B0604030504040204" pitchFamily="34" charset="-120"/>
                <a:ea typeface="微軟正黑體" panose="020B0604030504040204" pitchFamily="34" charset="-120"/>
              </a:rPr>
              <a:t>5.</a:t>
            </a:r>
            <a:r>
              <a:rPr kumimoji="0" lang="zh-TW" altLang="en-US" sz="2800" b="1">
                <a:solidFill>
                  <a:srgbClr val="000066"/>
                </a:solidFill>
                <a:latin typeface="微軟正黑體" panose="020B0604030504040204" pitchFamily="34" charset="-120"/>
                <a:ea typeface="微軟正黑體" panose="020B0604030504040204" pitchFamily="34" charset="-120"/>
              </a:rPr>
              <a:t>廠商履約有下列情形之一</a:t>
            </a:r>
            <a:r>
              <a:rPr kumimoji="0" lang="zh-TW" altLang="en-US" sz="2800" b="1">
                <a:solidFill>
                  <a:srgbClr val="000066"/>
                </a:solidFill>
                <a:latin typeface="微軟正黑體" panose="020B0604030504040204" pitchFamily="34" charset="-120"/>
                <a:ea typeface="微軟正黑體" panose="020B0604030504040204" pitchFamily="34" charset="-120"/>
              </a:rPr>
              <a:t>者</a:t>
            </a:r>
            <a:r>
              <a:rPr kumimoji="0" lang="zh-TW" altLang="en-US" sz="2800" b="1" smtClean="0">
                <a:solidFill>
                  <a:srgbClr val="000066"/>
                </a:solidFill>
                <a:latin typeface="微軟正黑體" panose="020B0604030504040204" pitchFamily="34" charset="-120"/>
                <a:ea typeface="微軟正黑體" panose="020B0604030504040204" pitchFamily="34" charset="-120"/>
              </a:rPr>
              <a:t>，</a:t>
            </a:r>
            <a:r>
              <a:rPr kumimoji="0" lang="zh-TW" altLang="en-US" sz="2800" b="1" u="dbl" smtClean="0">
                <a:solidFill>
                  <a:srgbClr val="006600"/>
                </a:solidFill>
                <a:uFill>
                  <a:solidFill>
                    <a:srgbClr val="FF0000"/>
                  </a:solidFill>
                </a:uFill>
                <a:latin typeface="微軟正黑體" panose="020B0604030504040204" pitchFamily="34" charset="-120"/>
                <a:ea typeface="微軟正黑體" panose="020B0604030504040204" pitchFamily="34" charset="-120"/>
              </a:rPr>
              <a:t>機關得暫停給付估驗計價款至情形</a:t>
            </a:r>
            <a:r>
              <a:rPr kumimoji="0" lang="zh-TW" altLang="en-US" sz="2800" b="1" smtClean="0">
                <a:solidFill>
                  <a:srgbClr val="000066"/>
                </a:solidFill>
                <a:latin typeface="微軟正黑體" panose="020B0604030504040204" pitchFamily="34" charset="-120"/>
                <a:ea typeface="微軟正黑體" panose="020B0604030504040204" pitchFamily="34" charset="-120"/>
              </a:rPr>
              <a:t>消滅為止：</a:t>
            </a:r>
            <a:endParaRPr kumimoji="0" lang="zh-TW" altLang="en-US" sz="2800" b="1">
              <a:solidFill>
                <a:srgbClr val="000066"/>
              </a:solidFill>
              <a:latin typeface="微軟正黑體" panose="020B0604030504040204" pitchFamily="34" charset="-120"/>
              <a:ea typeface="微軟正黑體" panose="020B0604030504040204" pitchFamily="34" charset="-120"/>
            </a:endParaRPr>
          </a:p>
          <a:p>
            <a:pPr marL="355600" lvl="1" indent="-355600" algn="just" eaLnBrk="1" hangingPunct="1">
              <a:spcBef>
                <a:spcPts val="0"/>
              </a:spcBef>
              <a:buClr>
                <a:srgbClr val="006600"/>
              </a:buClr>
              <a:buSzPct val="75000"/>
              <a:tabLst>
                <a:tab pos="355600" algn="l"/>
              </a:tabLst>
              <a:defRPr/>
            </a:pPr>
            <a:r>
              <a:rPr kumimoji="0" lang="en-US" altLang="zh-TW" sz="2800" b="1">
                <a:solidFill>
                  <a:srgbClr val="000066"/>
                </a:solidFill>
                <a:latin typeface="微軟正黑體" panose="020B0604030504040204" pitchFamily="34" charset="-120"/>
                <a:ea typeface="微軟正黑體" panose="020B0604030504040204" pitchFamily="34" charset="-120"/>
              </a:rPr>
              <a:t>(</a:t>
            </a:r>
            <a:r>
              <a:rPr kumimoji="0" lang="en-US" altLang="zh-TW" sz="2800" b="1">
                <a:solidFill>
                  <a:srgbClr val="000066"/>
                </a:solidFill>
                <a:latin typeface="微軟正黑體" panose="020B0604030504040204" pitchFamily="34" charset="-120"/>
                <a:ea typeface="微軟正黑體" panose="020B0604030504040204" pitchFamily="34" charset="-120"/>
              </a:rPr>
              <a:t>1</a:t>
            </a:r>
            <a:r>
              <a:rPr kumimoji="0" lang="en-US" altLang="zh-TW" sz="2800" b="1" smtClean="0">
                <a:solidFill>
                  <a:srgbClr val="000066"/>
                </a:solidFill>
                <a:latin typeface="微軟正黑體" panose="020B0604030504040204" pitchFamily="34" charset="-120"/>
                <a:ea typeface="微軟正黑體" panose="020B0604030504040204" pitchFamily="34" charset="-120"/>
              </a:rPr>
              <a:t>)</a:t>
            </a:r>
            <a:r>
              <a:rPr kumimoji="0" lang="zh-TW" altLang="en-US" sz="2800" b="1">
                <a:solidFill>
                  <a:srgbClr val="000066"/>
                </a:solidFill>
                <a:latin typeface="微軟正黑體" panose="020B0604030504040204" pitchFamily="34" charset="-120"/>
                <a:ea typeface="微軟正黑體" panose="020B0604030504040204" pitchFamily="34" charset="-120"/>
              </a:rPr>
              <a:t>履約實際進度因可歸責於廠商之事由，落後預定</a:t>
            </a:r>
            <a:r>
              <a:rPr kumimoji="0" lang="zh-TW" altLang="en-US" sz="2800" b="1">
                <a:solidFill>
                  <a:srgbClr val="000066"/>
                </a:solidFill>
                <a:latin typeface="微軟正黑體" panose="020B0604030504040204" pitchFamily="34" charset="-120"/>
                <a:ea typeface="微軟正黑體" panose="020B0604030504040204" pitchFamily="34" charset="-120"/>
              </a:rPr>
              <a:t>進度</a:t>
            </a:r>
            <a:r>
              <a:rPr kumimoji="0" lang="zh-TW" altLang="en-US" sz="2800" b="1" smtClean="0">
                <a:solidFill>
                  <a:srgbClr val="000066"/>
                </a:solidFill>
                <a:latin typeface="微軟正黑體" panose="020B0604030504040204" pitchFamily="34" charset="-120"/>
                <a:ea typeface="微軟正黑體" panose="020B0604030504040204" pitchFamily="34" charset="-120"/>
              </a:rPr>
              <a:t>達      </a:t>
            </a:r>
            <a:r>
              <a:rPr kumimoji="0" lang="en-US" altLang="zh-TW" sz="2800" b="1" smtClean="0">
                <a:solidFill>
                  <a:srgbClr val="000066"/>
                </a:solidFill>
                <a:latin typeface="微軟正黑體" panose="020B0604030504040204" pitchFamily="34" charset="-120"/>
                <a:ea typeface="微軟正黑體" panose="020B0604030504040204" pitchFamily="34" charset="-120"/>
              </a:rPr>
              <a:t>_____%</a:t>
            </a:r>
            <a:r>
              <a:rPr kumimoji="0" lang="zh-TW" altLang="en-US" sz="2800" b="1">
                <a:solidFill>
                  <a:srgbClr val="000066"/>
                </a:solidFill>
                <a:latin typeface="微軟正黑體" panose="020B0604030504040204" pitchFamily="34" charset="-120"/>
                <a:ea typeface="微軟正黑體" panose="020B0604030504040204" pitchFamily="34" charset="-120"/>
              </a:rPr>
              <a:t>（由機關於招標時載明；未載明者，</a:t>
            </a:r>
            <a:r>
              <a:rPr kumimoji="0"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巨額之工程為</a:t>
            </a:r>
            <a:r>
              <a:rPr kumimoji="0"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10%</a:t>
            </a:r>
            <a:r>
              <a:rPr kumimoji="0" lang="zh-TW" altLang="en-US" sz="2800" b="1">
                <a:solidFill>
                  <a:srgbClr val="000066"/>
                </a:solidFill>
                <a:latin typeface="微軟正黑體" panose="020B0604030504040204" pitchFamily="34" charset="-120"/>
                <a:ea typeface="微軟正黑體" panose="020B0604030504040204" pitchFamily="34" charset="-120"/>
              </a:rPr>
              <a:t>，</a:t>
            </a:r>
            <a:r>
              <a:rPr kumimoji="0"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未達巨額之工程為</a:t>
            </a:r>
            <a:r>
              <a:rPr kumimoji="0" lang="en-US" altLang="zh-TW"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20%</a:t>
            </a:r>
            <a:r>
              <a:rPr kumimoji="0" lang="zh-TW" altLang="en-US" sz="2800" b="1">
                <a:solidFill>
                  <a:srgbClr val="000066"/>
                </a:solidFill>
                <a:latin typeface="微軟正黑體" panose="020B0604030504040204" pitchFamily="34" charset="-120"/>
                <a:ea typeface="微軟正黑體" panose="020B0604030504040204" pitchFamily="34" charset="-120"/>
              </a:rPr>
              <a:t>）以上，且經機關通知限期改善未積極改善者。</a:t>
            </a:r>
            <a:r>
              <a:rPr kumimoji="0"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但廠商如提報趕工計畫經機關核可並據以實施後</a:t>
            </a:r>
            <a:r>
              <a:rPr kumimoji="0" lang="zh-TW" altLang="en-US" sz="2800" b="1">
                <a:solidFill>
                  <a:srgbClr val="000066"/>
                </a:solidFill>
                <a:latin typeface="微軟正黑體" panose="020B0604030504040204" pitchFamily="34" charset="-120"/>
                <a:ea typeface="微軟正黑體" panose="020B0604030504040204" pitchFamily="34" charset="-120"/>
              </a:rPr>
              <a:t>，</a:t>
            </a:r>
            <a:r>
              <a:rPr kumimoji="0"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其進度落後情形經機關認定已有改善者，機關得恢復核發估驗計價款</a:t>
            </a:r>
            <a:r>
              <a:rPr kumimoji="0" lang="zh-TW" altLang="en-US" sz="2800" b="1">
                <a:solidFill>
                  <a:srgbClr val="000066"/>
                </a:solidFill>
                <a:latin typeface="微軟正黑體" panose="020B0604030504040204" pitchFamily="34" charset="-120"/>
                <a:ea typeface="微軟正黑體" panose="020B0604030504040204" pitchFamily="34" charset="-120"/>
              </a:rPr>
              <a:t>；</a:t>
            </a:r>
            <a:r>
              <a:rPr kumimoji="0"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如因廠商實施趕工計畫，造成機關管理費用等之增加，該費用由廠商負擔</a:t>
            </a:r>
            <a:r>
              <a:rPr kumimoji="0" lang="zh-TW" altLang="en-US" sz="2800" b="1">
                <a:solidFill>
                  <a:srgbClr val="000066"/>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302645380"/>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302</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287524" y="188640"/>
            <a:ext cx="3420380" cy="86409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smtClean="0">
                <a:solidFill>
                  <a:srgbClr val="100278"/>
                </a:solidFill>
                <a:latin typeface="微軟正黑體" panose="020B0604030504040204" pitchFamily="34" charset="-120"/>
              </a:rPr>
              <a:t>實務  </a:t>
            </a:r>
            <a:r>
              <a:rPr lang="en-US" altLang="zh-TW" sz="3200" b="1" smtClean="0">
                <a:solidFill>
                  <a:srgbClr val="100278"/>
                </a:solidFill>
                <a:latin typeface="微軟正黑體" panose="020B0604030504040204" pitchFamily="34" charset="-120"/>
              </a:rPr>
              <a:t>Q &amp; A</a:t>
            </a:r>
            <a:endParaRPr lang="zh-TW" altLang="en-US" sz="3200" b="1" dirty="0">
              <a:solidFill>
                <a:srgbClr val="100278"/>
              </a:solidFill>
              <a:latin typeface="微軟正黑體" panose="020B0604030504040204" pitchFamily="34" charset="-120"/>
            </a:endParaRPr>
          </a:p>
        </p:txBody>
      </p:sp>
      <p:sp>
        <p:nvSpPr>
          <p:cNvPr id="4" name="Rectangle 11">
            <a:extLst>
              <a:ext uri="{FF2B5EF4-FFF2-40B4-BE49-F238E27FC236}"/>
            </a:extLst>
          </p:cNvPr>
          <p:cNvSpPr>
            <a:spLocks noChangeArrowheads="1"/>
          </p:cNvSpPr>
          <p:nvPr/>
        </p:nvSpPr>
        <p:spPr bwMode="auto">
          <a:xfrm>
            <a:off x="323528" y="1124743"/>
            <a:ext cx="8496944" cy="3528393"/>
          </a:xfrm>
          <a:prstGeom prst="rect">
            <a:avLst/>
          </a:prstGeom>
          <a:noFill/>
          <a:ln w="9525">
            <a:noFill/>
            <a:miter lim="800000"/>
            <a:headEnd/>
            <a:tailEnd/>
          </a:ln>
          <a:effectLst/>
        </p:spPr>
        <p:txBody>
          <a:bodyPr/>
          <a:lstStyle/>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a:solidFill>
                  <a:prstClr val="black"/>
                </a:solidFill>
                <a:latin typeface="微軟正黑體" panose="020B0604030504040204" pitchFamily="34" charset="-120"/>
                <a:ea typeface="微軟正黑體" panose="020B0604030504040204" pitchFamily="34" charset="-120"/>
              </a:rPr>
              <a:t>現場監造品質方面，哪些是監工人員必須在場的時機？未在場時，可運用勞務採購契約的哪些規定來要求技術顧公司落實監造及扣罰哪些違約金？機關通知技師到場，而其未到場時可扣罰哪些違約金？</a:t>
            </a:r>
            <a:r>
              <a:rPr lang="en-US" altLang="zh-TW" sz="2800" b="1" spc="-100">
                <a:solidFill>
                  <a:prstClr val="black"/>
                </a:solidFill>
                <a:latin typeface="微軟正黑體" panose="020B0604030504040204" pitchFamily="34" charset="-120"/>
                <a:ea typeface="微軟正黑體" panose="020B0604030504040204" pitchFamily="34" charset="-120"/>
              </a:rPr>
              <a:t>.... </a:t>
            </a: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r>
              <a:rPr lang="zh-TW" altLang="en-US" sz="2800" b="1" spc="-100">
                <a:solidFill>
                  <a:prstClr val="black"/>
                </a:solidFill>
                <a:latin typeface="微軟正黑體" panose="020B0604030504040204" pitchFamily="34" charset="-120"/>
                <a:ea typeface="微軟正黑體" panose="020B0604030504040204" pitchFamily="34" charset="-120"/>
              </a:rPr>
              <a:t>簡單說，即該勞煩採購契約有哪些尚方寶劍可要求顧問公司提供哪些服務？有哪些棍子可提醒監造單位要認真監造？遇到顧問公司所派人員不符機關要求時，如何要求撤換人員</a:t>
            </a:r>
            <a:r>
              <a:rPr lang="en-US" altLang="zh-TW" sz="2800" b="1" spc="-100">
                <a:solidFill>
                  <a:prstClr val="black"/>
                </a:solidFill>
                <a:latin typeface="微軟正黑體" panose="020B0604030504040204" pitchFamily="34" charset="-120"/>
                <a:ea typeface="微軟正黑體" panose="020B0604030504040204" pitchFamily="34" charset="-120"/>
              </a:rPr>
              <a:t>.....</a:t>
            </a:r>
            <a:r>
              <a:rPr lang="zh-TW" altLang="en-US" sz="2800" b="1" spc="-100">
                <a:solidFill>
                  <a:prstClr val="black"/>
                </a:solidFill>
                <a:latin typeface="微軟正黑體" panose="020B0604030504040204" pitchFamily="34" charset="-120"/>
                <a:ea typeface="微軟正黑體" panose="020B0604030504040204" pitchFamily="34" charset="-120"/>
              </a:rPr>
              <a:t>之類？</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a:p>
            <a:pPr marL="268288" lvl="1" indent="-268288" algn="just" eaLnBrk="1" hangingPunct="1">
              <a:lnSpc>
                <a:spcPts val="3400"/>
              </a:lnSpc>
              <a:spcBef>
                <a:spcPts val="0"/>
              </a:spcBef>
              <a:buClr>
                <a:srgbClr val="0000FF"/>
              </a:buClr>
              <a:buSzPct val="75000"/>
              <a:buFont typeface="Wingdings" panose="05000000000000000000" pitchFamily="2" charset="2"/>
              <a:buChar char="n"/>
              <a:defRPr/>
            </a:pPr>
            <a:endParaRPr lang="en-US" altLang="zh-TW" sz="2800" b="1" spc="-100">
              <a:solidFill>
                <a:prstClr val="black"/>
              </a:solidFill>
              <a:latin typeface="微軟正黑體" panose="020B0604030504040204" pitchFamily="34" charset="-120"/>
              <a:ea typeface="微軟正黑體" panose="020B0604030504040204" pitchFamily="34" charset="-120"/>
            </a:endParaRPr>
          </a:p>
          <a:p>
            <a:pPr marL="715963" lvl="1" indent="-715963" algn="just" eaLnBrk="1" hangingPunct="1">
              <a:lnSpc>
                <a:spcPts val="3400"/>
              </a:lnSpc>
              <a:spcBef>
                <a:spcPts val="0"/>
              </a:spcBef>
              <a:buClr>
                <a:srgbClr val="0000FF"/>
              </a:buClr>
              <a:buSzPct val="75000"/>
              <a:defRPr/>
            </a:pPr>
            <a:r>
              <a:rPr lang="zh-TW" altLang="en-US" sz="2800" b="1" spc="-100" smtClean="0">
                <a:solidFill>
                  <a:srgbClr val="C00000"/>
                </a:solidFill>
                <a:latin typeface="微軟正黑體" panose="020B0604030504040204" pitchFamily="34" charset="-120"/>
                <a:ea typeface="微軟正黑體" panose="020B0604030504040204" pitchFamily="34" charset="-120"/>
              </a:rPr>
              <a:t>詳</a:t>
            </a:r>
            <a:r>
              <a:rPr lang="zh-TW" altLang="en-US" sz="2800" b="1" spc="-100" smtClean="0">
                <a:solidFill>
                  <a:srgbClr val="C00000"/>
                </a:solidFill>
                <a:latin typeface="微軟正黑體" panose="020B0604030504040204" pitchFamily="34" charset="-120"/>
                <a:ea typeface="微軟正黑體" panose="020B0604030504040204" pitchFamily="34" charset="-120"/>
              </a:rPr>
              <a:t>：</a:t>
            </a:r>
            <a:r>
              <a:rPr lang="zh-TW" altLang="en-US" sz="2800" b="1" spc="-100" smtClean="0">
                <a:solidFill>
                  <a:srgbClr val="0000FF"/>
                </a:solidFill>
                <a:latin typeface="微軟正黑體" panose="020B0604030504040204" pitchFamily="34" charset="-120"/>
                <a:ea typeface="微軟正黑體" panose="020B0604030504040204" pitchFamily="34" charset="-120"/>
              </a:rPr>
              <a:t>工程技術</a:t>
            </a:r>
            <a:r>
              <a:rPr lang="zh-TW" altLang="en-US" sz="2800" b="1" spc="-100" smtClean="0">
                <a:solidFill>
                  <a:srgbClr val="0000FF"/>
                </a:solidFill>
                <a:latin typeface="微軟正黑體" panose="020B0604030504040204" pitchFamily="34" charset="-120"/>
                <a:ea typeface="微軟正黑體" panose="020B0604030504040204" pitchFamily="34" charset="-120"/>
              </a:rPr>
              <a:t>服務</a:t>
            </a:r>
            <a:r>
              <a:rPr lang="zh-TW" altLang="en-US" sz="2800" b="1" spc="-100" smtClean="0">
                <a:solidFill>
                  <a:srgbClr val="0000FF"/>
                </a:solidFill>
                <a:latin typeface="微軟正黑體" panose="020B0604030504040204" pitchFamily="34" charset="-120"/>
                <a:ea typeface="微軟正黑體" panose="020B0604030504040204" pitchFamily="34" charset="-120"/>
              </a:rPr>
              <a:t>契約</a:t>
            </a:r>
            <a:r>
              <a:rPr lang="zh-TW" altLang="en-US" sz="2800" b="1" spc="-100" smtClean="0">
                <a:solidFill>
                  <a:srgbClr val="0000FF"/>
                </a:solidFill>
                <a:latin typeface="微軟正黑體" panose="020B0604030504040204" pitchFamily="34" charset="-120"/>
                <a:ea typeface="微軟正黑體" panose="020B0604030504040204" pitchFamily="34" charset="-120"/>
              </a:rPr>
              <a:t>第</a:t>
            </a:r>
            <a:r>
              <a:rPr lang="en-US" altLang="zh-TW" sz="2800" b="1" spc="-100" smtClean="0">
                <a:solidFill>
                  <a:srgbClr val="0000FF"/>
                </a:solidFill>
                <a:latin typeface="微軟正黑體" panose="020B0604030504040204" pitchFamily="34" charset="-120"/>
                <a:ea typeface="微軟正黑體" panose="020B0604030504040204" pitchFamily="34" charset="-120"/>
              </a:rPr>
              <a:t>9</a:t>
            </a:r>
            <a:r>
              <a:rPr lang="zh-TW" altLang="en-US" sz="2800" b="1" spc="-100" smtClean="0">
                <a:solidFill>
                  <a:srgbClr val="0000FF"/>
                </a:solidFill>
                <a:latin typeface="微軟正黑體" panose="020B0604030504040204" pitchFamily="34" charset="-120"/>
                <a:ea typeface="微軟正黑體" panose="020B0604030504040204" pitchFamily="34" charset="-120"/>
              </a:rPr>
              <a:t>條 履約</a:t>
            </a:r>
            <a:r>
              <a:rPr lang="zh-TW" altLang="en-US" sz="2800" b="1" spc="-100">
                <a:solidFill>
                  <a:srgbClr val="0000FF"/>
                </a:solidFill>
                <a:latin typeface="微軟正黑體" panose="020B0604030504040204" pitchFamily="34" charset="-120"/>
                <a:ea typeface="微軟正黑體" panose="020B0604030504040204" pitchFamily="34" charset="-120"/>
              </a:rPr>
              <a:t>標的品管</a:t>
            </a:r>
            <a:r>
              <a:rPr lang="zh-TW" altLang="en-US"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spc="-100" smtClean="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36350109"/>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18818" name="Text Box 2"/>
          <p:cNvSpPr txBox="1">
            <a:spLocks noChangeArrowheads="1"/>
          </p:cNvSpPr>
          <p:nvPr/>
        </p:nvSpPr>
        <p:spPr bwMode="auto">
          <a:xfrm>
            <a:off x="1182688" y="1195388"/>
            <a:ext cx="66294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50000"/>
              </a:spcBef>
              <a:buClrTx/>
              <a:buSzTx/>
              <a:buFontTx/>
              <a:buNone/>
            </a:pPr>
            <a:r>
              <a:rPr lang="zh-TW" altLang="en-US" sz="6000" b="1">
                <a:solidFill>
                  <a:srgbClr val="0E024A"/>
                </a:solidFill>
                <a:latin typeface="+mj-ea"/>
                <a:ea typeface="+mj-ea"/>
              </a:rPr>
              <a:t>簡　報　結　束</a:t>
            </a:r>
          </a:p>
          <a:p>
            <a:pPr algn="ctr" eaLnBrk="1" hangingPunct="1">
              <a:spcBef>
                <a:spcPct val="50000"/>
              </a:spcBef>
              <a:buClrTx/>
              <a:buSzTx/>
              <a:buFontTx/>
              <a:buNone/>
            </a:pPr>
            <a:r>
              <a:rPr lang="zh-TW" altLang="en-US" sz="6000" b="1">
                <a:solidFill>
                  <a:srgbClr val="0E024A"/>
                </a:solidFill>
                <a:latin typeface="+mj-ea"/>
                <a:ea typeface="+mj-ea"/>
              </a:rPr>
              <a:t>敬　請　賜　教</a:t>
            </a:r>
          </a:p>
        </p:txBody>
      </p:sp>
      <p:sp>
        <p:nvSpPr>
          <p:cNvPr id="371715" name="Text Box 3">
            <a:extLst>
              <a:ext uri="{FF2B5EF4-FFF2-40B4-BE49-F238E27FC236}"/>
            </a:extLst>
          </p:cNvPr>
          <p:cNvSpPr txBox="1">
            <a:spLocks noChangeArrowheads="1"/>
          </p:cNvSpPr>
          <p:nvPr/>
        </p:nvSpPr>
        <p:spPr bwMode="auto">
          <a:xfrm>
            <a:off x="1115616" y="4221088"/>
            <a:ext cx="7219950" cy="1200329"/>
          </a:xfrm>
          <a:prstGeom prst="rect">
            <a:avLst/>
          </a:prstGeom>
          <a:noFill/>
          <a:ln w="9525">
            <a:noFill/>
            <a:miter lim="800000"/>
            <a:headEnd/>
            <a:tailEnd/>
          </a:ln>
          <a:effectLst/>
        </p:spPr>
        <p:txBody>
          <a:bodyPr>
            <a:spAutoFit/>
          </a:bodyPr>
          <a:lstStyle/>
          <a:p>
            <a:pPr eaLnBrk="1" hangingPunct="1">
              <a:defRPr/>
            </a:pPr>
            <a:r>
              <a:rPr lang="en-US" altLang="zh-TW" sz="3600" b="1">
                <a:solidFill>
                  <a:srgbClr val="006600"/>
                </a:solidFill>
                <a:latin typeface="+mj-ea"/>
                <a:ea typeface="+mj-ea"/>
              </a:rPr>
              <a:t>e-mail</a:t>
            </a:r>
            <a:r>
              <a:rPr lang="zh-TW" altLang="en-US" sz="3600" b="1" dirty="0">
                <a:solidFill>
                  <a:srgbClr val="006600"/>
                </a:solidFill>
                <a:latin typeface="+mj-ea"/>
                <a:ea typeface="+mj-ea"/>
              </a:rPr>
              <a:t>：</a:t>
            </a:r>
            <a:r>
              <a:rPr lang="en-US" altLang="zh-TW" sz="3600" b="1" dirty="0">
                <a:solidFill>
                  <a:srgbClr val="006600"/>
                </a:solidFill>
                <a:latin typeface="+mj-ea"/>
                <a:ea typeface="+mj-ea"/>
              </a:rPr>
              <a:t>luckychuan99@gmail.com</a:t>
            </a:r>
          </a:p>
        </p:txBody>
      </p:sp>
    </p:spTree>
    <p:extLst>
      <p:ext uri="{BB962C8B-B14F-4D97-AF65-F5344CB8AC3E}">
        <p14:creationId xmlns:p14="http://schemas.microsoft.com/office/powerpoint/2010/main" val="153194501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6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3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1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4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7.xml><?xml version="1.0" encoding="utf-8"?>
<a:theme xmlns:a="http://schemas.openxmlformats.org/drawingml/2006/main" name="14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4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5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11.xml><?xml version="1.0" encoding="utf-8"?>
<a:theme xmlns:a="http://schemas.openxmlformats.org/drawingml/2006/main" name="1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絲縷">
  <a:themeElements>
    <a:clrScheme name="絲縷">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絲縷">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1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5.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6.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7.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Designs\Capsules.pot</Template>
  <TotalTime>13328</TotalTime>
  <Words>36931</Words>
  <Application>Microsoft Office PowerPoint</Application>
  <PresentationFormat>如螢幕大小 (4:3)</PresentationFormat>
  <Paragraphs>1918</Paragraphs>
  <Slides>303</Slides>
  <Notes>36</Notes>
  <HiddenSlides>0</HiddenSlides>
  <MMClips>0</MMClips>
  <ScaleCrop>false</ScaleCrop>
  <HeadingPairs>
    <vt:vector size="6" baseType="variant">
      <vt:variant>
        <vt:lpstr>使用字型</vt:lpstr>
      </vt:variant>
      <vt:variant>
        <vt:i4>14</vt:i4>
      </vt:variant>
      <vt:variant>
        <vt:lpstr>佈景主題</vt:lpstr>
      </vt:variant>
      <vt:variant>
        <vt:i4>13</vt:i4>
      </vt:variant>
      <vt:variant>
        <vt:lpstr>投影片標題</vt:lpstr>
      </vt:variant>
      <vt:variant>
        <vt:i4>303</vt:i4>
      </vt:variant>
    </vt:vector>
  </HeadingPairs>
  <TitlesOfParts>
    <vt:vector size="330" baseType="lpstr">
      <vt:lpstr>細明體</vt:lpstr>
      <vt:lpstr>微軟正黑體</vt:lpstr>
      <vt:lpstr>新細明體</vt:lpstr>
      <vt:lpstr>標楷體</vt:lpstr>
      <vt:lpstr>Arial</vt:lpstr>
      <vt:lpstr>Calibri</vt:lpstr>
      <vt:lpstr>Century Gothic</vt:lpstr>
      <vt:lpstr>Franklin Gothic Book</vt:lpstr>
      <vt:lpstr>Franklin Gothic Medium</vt:lpstr>
      <vt:lpstr>Tahoma</vt:lpstr>
      <vt:lpstr>Times New Roman</vt:lpstr>
      <vt:lpstr>Wingdings</vt:lpstr>
      <vt:lpstr>Wingdings 2</vt:lpstr>
      <vt:lpstr>Wingdings 3</vt:lpstr>
      <vt:lpstr>Capsules</vt:lpstr>
      <vt:lpstr>旅程</vt:lpstr>
      <vt:lpstr>6_旅程</vt:lpstr>
      <vt:lpstr>3_旅程</vt:lpstr>
      <vt:lpstr>1_旅程</vt:lpstr>
      <vt:lpstr>4_旅程</vt:lpstr>
      <vt:lpstr>14_旅程</vt:lpstr>
      <vt:lpstr>4_Capsules</vt:lpstr>
      <vt:lpstr>15_Capsules</vt:lpstr>
      <vt:lpstr>9_旅程</vt:lpstr>
      <vt:lpstr>1_Capsules</vt:lpstr>
      <vt:lpstr>2_Capsules</vt:lpstr>
      <vt:lpstr>絲縷</vt:lpstr>
      <vt:lpstr>工程採購作業與履約管理實務及缺失案例研析</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未達公告金額之採購 依§22-1-9及§22-1-10辦理公開評選差異</vt:lpstr>
      <vt:lpstr>PowerPoint 簡報</vt:lpstr>
      <vt:lpstr>PowerPoint 簡報</vt:lpstr>
      <vt:lpstr>PowerPoint 簡報</vt:lpstr>
      <vt:lpstr>PowerPoint 簡報</vt:lpstr>
      <vt:lpstr>PowerPoint 簡報</vt:lpstr>
      <vt:lpstr>PowerPoint 簡報</vt:lpstr>
      <vt:lpstr>PowerPoint 簡報</vt:lpstr>
      <vt:lpstr>PowerPoint 簡報</vt:lpstr>
      <vt:lpstr>臺灣行政區 地圖</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投標廠商資格與特殊或巨額採購認定標準</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驗收紀錄範本</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技師法施行細則第10條：『技師執業圖記應記載本人姓名、技師科別、執業執照字號及執業機構名稱。』</vt:lpstr>
      <vt:lpstr>PowerPoint 簡報</vt:lpstr>
      <vt:lpstr>PowerPoint 簡報</vt:lpstr>
      <vt:lpstr>PowerPoint 簡報</vt:lpstr>
      <vt:lpstr>PowerPoint 簡報</vt:lpstr>
      <vt:lpstr>PowerPoint 簡報</vt:lpstr>
      <vt:lpstr>PowerPoint 簡報</vt:lpstr>
      <vt:lpstr>PowerPoint 簡報</vt:lpstr>
      <vt:lpstr>公共工程施工驗收作業程序流程圖 (1)</vt:lpstr>
      <vt:lpstr>公共工程施工驗收作業程序流程圖 (2)</vt:lpstr>
      <vt:lpstr>PowerPoint 簡報</vt:lpstr>
      <vt:lpstr>PowerPoint 簡報</vt:lpstr>
      <vt:lpstr>施工階段權責分工表(續)</vt:lpstr>
      <vt:lpstr>施工階段契約約定權責分工表(例，有PCM)</vt:lpstr>
      <vt:lpstr>施工階段契約約定權責分工表(例，無PCM)</vt:lpstr>
      <vt:lpstr>PowerPoint 簡報</vt:lpstr>
      <vt:lpstr>PowerPoint 簡報</vt:lpstr>
      <vt:lpstr>PowerPoint 簡報</vt:lpstr>
      <vt:lpstr>PowerPoint 簡報</vt:lpstr>
      <vt:lpstr>資通安全管理法 107年12月5日行政院院臺護字第 1070217128號令發布自108年1月1日施行</vt:lpstr>
      <vt:lpstr>關鍵基礎設施之國安防護</vt:lpstr>
      <vt:lpstr>PowerPoint 簡報</vt:lpstr>
      <vt:lpstr>PowerPoint 簡報</vt:lpstr>
      <vt:lpstr>PowerPoint 簡報</vt:lpstr>
      <vt:lpstr>PowerPoint 簡報</vt:lpstr>
      <vt:lpstr>PowerPoint 簡報</vt:lpstr>
      <vt:lpstr>PowerPoint 簡報</vt:lpstr>
      <vt:lpstr>PowerPoint 簡報</vt:lpstr>
      <vt:lpstr>公共工程開工管制條件機關應辦事項檢核表</vt:lpstr>
      <vt:lpstr>公共工程開工管制條件機關應辦事項檢核表</vt:lpstr>
      <vt:lpstr>PowerPoint 簡報</vt:lpstr>
      <vt:lpstr>PowerPoint 簡報</vt:lpstr>
      <vt:lpstr>PowerPoint 簡報</vt:lpstr>
      <vt:lpstr>PowerPoint 簡報</vt:lpstr>
      <vt:lpstr>PowerPoint 簡報</vt:lpstr>
      <vt:lpstr>PowerPoint 簡報</vt:lpstr>
      <vt:lpstr>PowerPoint 簡報</vt:lpstr>
      <vt:lpstr>PowerPoint 簡報</vt:lpstr>
      <vt:lpstr>施工階段契約約定權責分工表(例，有PCM)</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工程採購辦理變更設計考量原則</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工欲善其事 必先利其器</vt:lpstr>
      <vt:lpstr>工欲善其事 必先利其器</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施工階段契約約定權責分工表(例，有PCM)</vt:lpstr>
      <vt:lpstr>施工階段契約約定權責分工表(例，無PCM)</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初驗紀錄範本</vt:lpstr>
      <vt:lpstr>驗收紀錄範本</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廠商陳述意見通知函範本</vt:lpstr>
      <vt:lpstr>拒絕往來廠商通知函範本</vt:lpstr>
      <vt:lpstr>拒絕往來廠商異議處理結果復函範本</vt:lpstr>
      <vt:lpstr>PowerPoint 簡報</vt:lpstr>
      <vt:lpstr>PowerPoint 簡報</vt:lpstr>
      <vt:lpstr>PowerPoint 簡報</vt:lpstr>
      <vt:lpstr>PowerPoint 簡報</vt:lpstr>
    </vt:vector>
  </TitlesOfParts>
  <Company>npmnt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招標文件製作及採購契約 </dc:title>
  <dc:creator>k904</dc:creator>
  <cp:lastModifiedBy>Windows 使用者</cp:lastModifiedBy>
  <cp:revision>2450</cp:revision>
  <cp:lastPrinted>2024-09-18T08:35:43Z</cp:lastPrinted>
  <dcterms:created xsi:type="dcterms:W3CDTF">2007-02-08T11:03:57Z</dcterms:created>
  <dcterms:modified xsi:type="dcterms:W3CDTF">2024-10-20T15:56:35Z</dcterms:modified>
</cp:coreProperties>
</file>