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58" r:id="rId1"/>
  </p:sldMasterIdLst>
  <p:notesMasterIdLst>
    <p:notesMasterId r:id="rId70"/>
  </p:notesMasterIdLst>
  <p:sldIdLst>
    <p:sldId id="386" r:id="rId2"/>
    <p:sldId id="293" r:id="rId3"/>
    <p:sldId id="679" r:id="rId4"/>
    <p:sldId id="698" r:id="rId5"/>
    <p:sldId id="629" r:id="rId6"/>
    <p:sldId id="640" r:id="rId7"/>
    <p:sldId id="699" r:id="rId8"/>
    <p:sldId id="700" r:id="rId9"/>
    <p:sldId id="701" r:id="rId10"/>
    <p:sldId id="702" r:id="rId11"/>
    <p:sldId id="703" r:id="rId12"/>
    <p:sldId id="704" r:id="rId13"/>
    <p:sldId id="705" r:id="rId14"/>
    <p:sldId id="706" r:id="rId15"/>
    <p:sldId id="707" r:id="rId16"/>
    <p:sldId id="708" r:id="rId17"/>
    <p:sldId id="709" r:id="rId18"/>
    <p:sldId id="710" r:id="rId19"/>
    <p:sldId id="711" r:id="rId20"/>
    <p:sldId id="712" r:id="rId21"/>
    <p:sldId id="713" r:id="rId22"/>
    <p:sldId id="714" r:id="rId23"/>
    <p:sldId id="662" r:id="rId24"/>
    <p:sldId id="715" r:id="rId25"/>
    <p:sldId id="716" r:id="rId26"/>
    <p:sldId id="717" r:id="rId27"/>
    <p:sldId id="718" r:id="rId28"/>
    <p:sldId id="719" r:id="rId29"/>
    <p:sldId id="721" r:id="rId30"/>
    <p:sldId id="722" r:id="rId31"/>
    <p:sldId id="723" r:id="rId32"/>
    <p:sldId id="724" r:id="rId33"/>
    <p:sldId id="658" r:id="rId34"/>
    <p:sldId id="677" r:id="rId35"/>
    <p:sldId id="678" r:id="rId36"/>
    <p:sldId id="725" r:id="rId37"/>
    <p:sldId id="726" r:id="rId38"/>
    <p:sldId id="727" r:id="rId39"/>
    <p:sldId id="731" r:id="rId40"/>
    <p:sldId id="729" r:id="rId41"/>
    <p:sldId id="730" r:id="rId42"/>
    <p:sldId id="732" r:id="rId43"/>
    <p:sldId id="733" r:id="rId44"/>
    <p:sldId id="734" r:id="rId45"/>
    <p:sldId id="735" r:id="rId46"/>
    <p:sldId id="737" r:id="rId47"/>
    <p:sldId id="738" r:id="rId48"/>
    <p:sldId id="739" r:id="rId49"/>
    <p:sldId id="736" r:id="rId50"/>
    <p:sldId id="741" r:id="rId51"/>
    <p:sldId id="742" r:id="rId52"/>
    <p:sldId id="743" r:id="rId53"/>
    <p:sldId id="744" r:id="rId54"/>
    <p:sldId id="617" r:id="rId55"/>
    <p:sldId id="745" r:id="rId56"/>
    <p:sldId id="675" r:id="rId57"/>
    <p:sldId id="751" r:id="rId58"/>
    <p:sldId id="649" r:id="rId59"/>
    <p:sldId id="753" r:id="rId60"/>
    <p:sldId id="754" r:id="rId61"/>
    <p:sldId id="752" r:id="rId62"/>
    <p:sldId id="653" r:id="rId63"/>
    <p:sldId id="746" r:id="rId64"/>
    <p:sldId id="747" r:id="rId65"/>
    <p:sldId id="748" r:id="rId66"/>
    <p:sldId id="749" r:id="rId67"/>
    <p:sldId id="750" r:id="rId68"/>
    <p:sldId id="638" r:id="rId69"/>
  </p:sldIdLst>
  <p:sldSz cx="18288000" cy="10287000"/>
  <p:notesSz cx="6807200" cy="9939338"/>
  <p:embeddedFontLst>
    <p:embeddedFont>
      <p:font typeface="華康儷中黑" panose="020B0509000000000000" pitchFamily="49" charset="-120"/>
      <p:regular r:id="rId71"/>
    </p:embeddedFont>
    <p:embeddedFont>
      <p:font typeface="標楷體" panose="03000509000000000000" pitchFamily="65" charset="-120"/>
      <p:regular r:id="rId72"/>
    </p:embeddedFont>
    <p:embeddedFont>
      <p:font typeface="Calibri" panose="020F0502020204030204" pitchFamily="34" charset="0"/>
      <p:regular r:id="rId73"/>
      <p:bold r:id="rId74"/>
      <p:italic r:id="rId75"/>
      <p:boldItalic r:id="rId76"/>
    </p:embeddedFont>
    <p:embeddedFont>
      <p:font typeface="Helvetica" panose="020B0604020202020204" pitchFamily="34" charset="0"/>
      <p:regular r:id="rId77"/>
      <p:bold r:id="rId78"/>
      <p:italic r:id="rId79"/>
      <p:boldItalic r:id="rId80"/>
    </p:embeddedFont>
    <p:embeddedFont>
      <p:font typeface="Tahoma" panose="020B0604030504040204" pitchFamily="34" charset="0"/>
      <p:regular r:id="rId81"/>
      <p:bold r:id="rId82"/>
    </p:embeddedFont>
    <p:embeddedFont>
      <p:font typeface="微軟正黑體" panose="020B0604030504040204" pitchFamily="34" charset="-120"/>
      <p:regular r:id="rId83"/>
      <p:bold r:id="rId84"/>
    </p:embeddedFont>
    <p:embeddedFont>
      <p:font typeface="Corbel" panose="020B0503020204020204" pitchFamily="34" charset="0"/>
      <p:regular r:id="rId85"/>
      <p:bold r:id="rId86"/>
      <p:italic r:id="rId87"/>
      <p:boldItalic r:id="rId88"/>
    </p:embeddedFont>
    <p:embeddedFont>
      <p:font typeface="Calibri Light" panose="020F0302020204030204" pitchFamily="34" charset="0"/>
      <p:regular r:id="rId89"/>
      <p:italic r:id="rId9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02CE"/>
    <a:srgbClr val="CE02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93842" autoAdjust="0"/>
  </p:normalViewPr>
  <p:slideViewPr>
    <p:cSldViewPr>
      <p:cViewPr varScale="1">
        <p:scale>
          <a:sx n="51" d="100"/>
          <a:sy n="51" d="100"/>
        </p:scale>
        <p:origin x="29" y="1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4.fntdata"/><Relationship Id="rId89" Type="http://schemas.openxmlformats.org/officeDocument/2006/relationships/font" Target="fonts/font19.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4.fntdata"/><Relationship Id="rId79" Type="http://schemas.openxmlformats.org/officeDocument/2006/relationships/font" Target="fonts/font9.fntdata"/><Relationship Id="rId5" Type="http://schemas.openxmlformats.org/officeDocument/2006/relationships/slide" Target="slides/slide4.xml"/><Relationship Id="rId90" Type="http://schemas.openxmlformats.org/officeDocument/2006/relationships/font" Target="fonts/font20.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80" Type="http://schemas.openxmlformats.org/officeDocument/2006/relationships/font" Target="fonts/font10.fntdata"/><Relationship Id="rId85" Type="http://schemas.openxmlformats.org/officeDocument/2006/relationships/font" Target="fonts/font15.fntdata"/><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font" Target="fonts/font5.fntdata"/><Relationship Id="rId83" Type="http://schemas.openxmlformats.org/officeDocument/2006/relationships/font" Target="fonts/font13.fntdata"/><Relationship Id="rId88" Type="http://schemas.openxmlformats.org/officeDocument/2006/relationships/font" Target="fonts/font18.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86" Type="http://schemas.openxmlformats.org/officeDocument/2006/relationships/font" Target="fonts/font16.fntdata"/><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font" Target="fonts/font1.fntdata"/><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7.fntdata"/><Relationship Id="rId61" Type="http://schemas.openxmlformats.org/officeDocument/2006/relationships/slide" Target="slides/slide60.xml"/><Relationship Id="rId82"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7.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E86481-2EC4-4874-B759-4153B7145D5B}" type="doc">
      <dgm:prSet loTypeId="urn:microsoft.com/office/officeart/2005/8/layout/hChevron3" loCatId="process" qsTypeId="urn:microsoft.com/office/officeart/2005/8/quickstyle/simple1" qsCatId="simple" csTypeId="urn:microsoft.com/office/officeart/2005/8/colors/accent1_2" csCatId="accent1" phldr="1"/>
      <dgm:spPr/>
    </dgm:pt>
    <dgm:pt modelId="{0143A268-2FA3-4BBD-B5A8-61CA38661D53}">
      <dgm:prSet phldrT="[文字]"/>
      <dgm:spPr/>
      <dgm:t>
        <a:bodyPr/>
        <a:lstStyle/>
        <a:p>
          <a:r>
            <a:rPr lang="zh-TW" altLang="en-US" dirty="0">
              <a:latin typeface="標楷體" panose="03000509000000000000" pitchFamily="65" charset="-120"/>
              <a:ea typeface="標楷體" panose="03000509000000000000" pitchFamily="65" charset="-120"/>
              <a:cs typeface="Times New Roman" panose="02020603050405020304" pitchFamily="18" charset="0"/>
            </a:rPr>
            <a:t>確認罹患目標疾病</a:t>
          </a:r>
        </a:p>
      </dgm:t>
    </dgm:pt>
    <dgm:pt modelId="{571A9A3B-D16F-48A2-8386-BFCAF749543D}" type="parTrans" cxnId="{67471755-B556-49C8-88F1-2D85D5D2E7DA}">
      <dgm:prSet/>
      <dgm:spPr/>
      <dgm:t>
        <a:bodyPr/>
        <a:lstStyle/>
        <a:p>
          <a:endParaRPr lang="zh-TW" altLang="en-US">
            <a:latin typeface="Times New Roman" panose="02020603050405020304" pitchFamily="18" charset="0"/>
            <a:cs typeface="Times New Roman" panose="02020603050405020304" pitchFamily="18" charset="0"/>
          </a:endParaRPr>
        </a:p>
      </dgm:t>
    </dgm:pt>
    <dgm:pt modelId="{5411BB2B-EDAC-4F96-9BB9-F5C33AC4EB2C}" type="sibTrans" cxnId="{67471755-B556-49C8-88F1-2D85D5D2E7DA}">
      <dgm:prSet/>
      <dgm:spPr/>
      <dgm:t>
        <a:bodyPr/>
        <a:lstStyle/>
        <a:p>
          <a:endParaRPr lang="zh-TW" altLang="en-US">
            <a:latin typeface="Times New Roman" panose="02020603050405020304" pitchFamily="18" charset="0"/>
            <a:cs typeface="Times New Roman" panose="02020603050405020304" pitchFamily="18" charset="0"/>
          </a:endParaRPr>
        </a:p>
      </dgm:t>
    </dgm:pt>
    <dgm:pt modelId="{2181C710-E3B8-4882-94C1-AAF099C7B6DE}">
      <dgm:prSet/>
      <dgm:spPr/>
      <dgm:t>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確認發病前約</a:t>
          </a:r>
          <a:r>
            <a:rPr lang="en-US" altLang="en-US" dirty="0">
              <a:latin typeface="Times New Roman" panose="02020603050405020304" pitchFamily="18" charset="0"/>
              <a:ea typeface="標楷體" panose="03000509000000000000" pitchFamily="65" charset="-120"/>
              <a:cs typeface="Times New Roman" panose="02020603050405020304" pitchFamily="18" charset="0"/>
            </a:rPr>
            <a:t>6</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個月內，是否有可認定為業務造成的強烈心理負荷，</a:t>
          </a:r>
        </a:p>
      </dgm:t>
    </dgm:pt>
    <dgm:pt modelId="{B75368AA-B8B3-4BB4-9FBE-88C75CE2FBD2}" type="parTrans" cxnId="{B1C29319-08CC-41FA-BD42-CA46EECB1932}">
      <dgm:prSet/>
      <dgm:spPr/>
      <dgm:t>
        <a:bodyPr/>
        <a:lstStyle/>
        <a:p>
          <a:endParaRPr lang="zh-TW" altLang="en-US">
            <a:latin typeface="Times New Roman" panose="02020603050405020304" pitchFamily="18" charset="0"/>
            <a:cs typeface="Times New Roman" panose="02020603050405020304" pitchFamily="18" charset="0"/>
          </a:endParaRPr>
        </a:p>
      </dgm:t>
    </dgm:pt>
    <dgm:pt modelId="{6DA2B520-94E2-460E-B876-80B5C48EC355}" type="sibTrans" cxnId="{B1C29319-08CC-41FA-BD42-CA46EECB1932}">
      <dgm:prSet/>
      <dgm:spPr/>
      <dgm:t>
        <a:bodyPr/>
        <a:lstStyle/>
        <a:p>
          <a:endParaRPr lang="zh-TW" altLang="en-US">
            <a:latin typeface="Times New Roman" panose="02020603050405020304" pitchFamily="18" charset="0"/>
            <a:cs typeface="Times New Roman" panose="02020603050405020304" pitchFamily="18" charset="0"/>
          </a:endParaRPr>
        </a:p>
      </dgm:t>
    </dgm:pt>
    <dgm:pt modelId="{33B96F7B-F0D5-4A2E-B1C5-62C093FB2A75}">
      <dgm:prSet/>
      <dgm:spPr/>
      <dgm:t>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確認發病非因「業務之外的心理負荷」或「個人因素」所造成</a:t>
          </a:r>
        </a:p>
      </dgm:t>
    </dgm:pt>
    <dgm:pt modelId="{37AEE2E5-2912-4D14-9C5E-C3C139CE894D}" type="parTrans" cxnId="{E9EF82E8-D5D9-4B33-B598-56B5E124593C}">
      <dgm:prSet/>
      <dgm:spPr/>
      <dgm:t>
        <a:bodyPr/>
        <a:lstStyle/>
        <a:p>
          <a:endParaRPr lang="zh-TW" altLang="en-US">
            <a:latin typeface="Times New Roman" panose="02020603050405020304" pitchFamily="18" charset="0"/>
            <a:cs typeface="Times New Roman" panose="02020603050405020304" pitchFamily="18" charset="0"/>
          </a:endParaRPr>
        </a:p>
      </dgm:t>
    </dgm:pt>
    <dgm:pt modelId="{7DE742E6-8E17-4F36-86BE-99BD60C6CF0B}" type="sibTrans" cxnId="{E9EF82E8-D5D9-4B33-B598-56B5E124593C}">
      <dgm:prSet/>
      <dgm:spPr/>
      <dgm:t>
        <a:bodyPr/>
        <a:lstStyle/>
        <a:p>
          <a:endParaRPr lang="zh-TW" altLang="en-US">
            <a:latin typeface="Times New Roman" panose="02020603050405020304" pitchFamily="18" charset="0"/>
            <a:cs typeface="Times New Roman" panose="02020603050405020304" pitchFamily="18" charset="0"/>
          </a:endParaRPr>
        </a:p>
      </dgm:t>
    </dgm:pt>
    <dgm:pt modelId="{79A4F44C-909B-4437-9FA8-6E9B71705246}" type="pres">
      <dgm:prSet presAssocID="{8DE86481-2EC4-4874-B759-4153B7145D5B}" presName="Name0" presStyleCnt="0">
        <dgm:presLayoutVars>
          <dgm:dir/>
          <dgm:resizeHandles val="exact"/>
        </dgm:presLayoutVars>
      </dgm:prSet>
      <dgm:spPr/>
    </dgm:pt>
    <dgm:pt modelId="{29DD4E8E-5AC2-46BF-8C0F-CC07486A4B2F}" type="pres">
      <dgm:prSet presAssocID="{0143A268-2FA3-4BBD-B5A8-61CA38661D53}" presName="parTxOnly" presStyleLbl="node1" presStyleIdx="0" presStyleCnt="3" custScaleX="65882" custLinFactNeighborX="2124" custLinFactNeighborY="-428">
        <dgm:presLayoutVars>
          <dgm:bulletEnabled val="1"/>
        </dgm:presLayoutVars>
      </dgm:prSet>
      <dgm:spPr/>
      <dgm:t>
        <a:bodyPr/>
        <a:lstStyle/>
        <a:p>
          <a:endParaRPr lang="zh-TW" altLang="en-US"/>
        </a:p>
      </dgm:t>
    </dgm:pt>
    <dgm:pt modelId="{350219B9-7040-4E60-AA97-7B3A2B4D9EF4}" type="pres">
      <dgm:prSet presAssocID="{5411BB2B-EDAC-4F96-9BB9-F5C33AC4EB2C}" presName="parSpace" presStyleCnt="0"/>
      <dgm:spPr/>
    </dgm:pt>
    <dgm:pt modelId="{9D461782-2FDF-42F5-8143-030ABF958E9C}" type="pres">
      <dgm:prSet presAssocID="{2181C710-E3B8-4882-94C1-AAF099C7B6DE}" presName="parTxOnly" presStyleLbl="node1" presStyleIdx="1" presStyleCnt="3">
        <dgm:presLayoutVars>
          <dgm:bulletEnabled val="1"/>
        </dgm:presLayoutVars>
      </dgm:prSet>
      <dgm:spPr/>
      <dgm:t>
        <a:bodyPr/>
        <a:lstStyle/>
        <a:p>
          <a:endParaRPr lang="zh-TW" altLang="en-US"/>
        </a:p>
      </dgm:t>
    </dgm:pt>
    <dgm:pt modelId="{E6712E68-8AB1-4F4B-BD60-E82900EAD7A3}" type="pres">
      <dgm:prSet presAssocID="{6DA2B520-94E2-460E-B876-80B5C48EC355}" presName="parSpace" presStyleCnt="0"/>
      <dgm:spPr/>
    </dgm:pt>
    <dgm:pt modelId="{A018D01D-6567-45BA-A6D2-BD66F4F38F07}" type="pres">
      <dgm:prSet presAssocID="{33B96F7B-F0D5-4A2E-B1C5-62C093FB2A75}" presName="parTxOnly" presStyleLbl="node1" presStyleIdx="2" presStyleCnt="3">
        <dgm:presLayoutVars>
          <dgm:bulletEnabled val="1"/>
        </dgm:presLayoutVars>
      </dgm:prSet>
      <dgm:spPr/>
      <dgm:t>
        <a:bodyPr/>
        <a:lstStyle/>
        <a:p>
          <a:endParaRPr lang="zh-TW" altLang="en-US"/>
        </a:p>
      </dgm:t>
    </dgm:pt>
  </dgm:ptLst>
  <dgm:cxnLst>
    <dgm:cxn modelId="{507BB28A-279A-4D90-91B9-69C34A276F74}" type="presOf" srcId="{2181C710-E3B8-4882-94C1-AAF099C7B6DE}" destId="{9D461782-2FDF-42F5-8143-030ABF958E9C}" srcOrd="0" destOrd="0" presId="urn:microsoft.com/office/officeart/2005/8/layout/hChevron3"/>
    <dgm:cxn modelId="{E9EF82E8-D5D9-4B33-B598-56B5E124593C}" srcId="{8DE86481-2EC4-4874-B759-4153B7145D5B}" destId="{33B96F7B-F0D5-4A2E-B1C5-62C093FB2A75}" srcOrd="2" destOrd="0" parTransId="{37AEE2E5-2912-4D14-9C5E-C3C139CE894D}" sibTransId="{7DE742E6-8E17-4F36-86BE-99BD60C6CF0B}"/>
    <dgm:cxn modelId="{8F7FE9C6-D1B6-4728-8FE8-1463EE3CCC15}" type="presOf" srcId="{33B96F7B-F0D5-4A2E-B1C5-62C093FB2A75}" destId="{A018D01D-6567-45BA-A6D2-BD66F4F38F07}" srcOrd="0" destOrd="0" presId="urn:microsoft.com/office/officeart/2005/8/layout/hChevron3"/>
    <dgm:cxn modelId="{2A74FA10-BD6A-465F-872F-C0244B97CAFF}" type="presOf" srcId="{0143A268-2FA3-4BBD-B5A8-61CA38661D53}" destId="{29DD4E8E-5AC2-46BF-8C0F-CC07486A4B2F}" srcOrd="0" destOrd="0" presId="urn:microsoft.com/office/officeart/2005/8/layout/hChevron3"/>
    <dgm:cxn modelId="{B1C29319-08CC-41FA-BD42-CA46EECB1932}" srcId="{8DE86481-2EC4-4874-B759-4153B7145D5B}" destId="{2181C710-E3B8-4882-94C1-AAF099C7B6DE}" srcOrd="1" destOrd="0" parTransId="{B75368AA-B8B3-4BB4-9FBE-88C75CE2FBD2}" sibTransId="{6DA2B520-94E2-460E-B876-80B5C48EC355}"/>
    <dgm:cxn modelId="{67471755-B556-49C8-88F1-2D85D5D2E7DA}" srcId="{8DE86481-2EC4-4874-B759-4153B7145D5B}" destId="{0143A268-2FA3-4BBD-B5A8-61CA38661D53}" srcOrd="0" destOrd="0" parTransId="{571A9A3B-D16F-48A2-8386-BFCAF749543D}" sibTransId="{5411BB2B-EDAC-4F96-9BB9-F5C33AC4EB2C}"/>
    <dgm:cxn modelId="{69BAF017-90F1-46FA-93F4-51B9FE14CFE2}" type="presOf" srcId="{8DE86481-2EC4-4874-B759-4153B7145D5B}" destId="{79A4F44C-909B-4437-9FA8-6E9B71705246}" srcOrd="0" destOrd="0" presId="urn:microsoft.com/office/officeart/2005/8/layout/hChevron3"/>
    <dgm:cxn modelId="{3FF3297B-72D9-4BC0-8A09-12EC1ED0136B}" type="presParOf" srcId="{79A4F44C-909B-4437-9FA8-6E9B71705246}" destId="{29DD4E8E-5AC2-46BF-8C0F-CC07486A4B2F}" srcOrd="0" destOrd="0" presId="urn:microsoft.com/office/officeart/2005/8/layout/hChevron3"/>
    <dgm:cxn modelId="{0364AD3E-2210-4BC3-B131-4B8D34F83C1A}" type="presParOf" srcId="{79A4F44C-909B-4437-9FA8-6E9B71705246}" destId="{350219B9-7040-4E60-AA97-7B3A2B4D9EF4}" srcOrd="1" destOrd="0" presId="urn:microsoft.com/office/officeart/2005/8/layout/hChevron3"/>
    <dgm:cxn modelId="{FA4F6F17-9423-4FBA-8214-9224BAE52921}" type="presParOf" srcId="{79A4F44C-909B-4437-9FA8-6E9B71705246}" destId="{9D461782-2FDF-42F5-8143-030ABF958E9C}" srcOrd="2" destOrd="0" presId="urn:microsoft.com/office/officeart/2005/8/layout/hChevron3"/>
    <dgm:cxn modelId="{67D819E6-AE4A-4010-90D8-DEE65631A791}" type="presParOf" srcId="{79A4F44C-909B-4437-9FA8-6E9B71705246}" destId="{E6712E68-8AB1-4F4B-BD60-E82900EAD7A3}" srcOrd="3" destOrd="0" presId="urn:microsoft.com/office/officeart/2005/8/layout/hChevron3"/>
    <dgm:cxn modelId="{838DB8BB-876D-48B0-A09A-FCBDB72DB44A}" type="presParOf" srcId="{79A4F44C-909B-4437-9FA8-6E9B71705246}" destId="{A018D01D-6567-45BA-A6D2-BD66F4F38F07}"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D4E8E-5AC2-46BF-8C0F-CC07486A4B2F}">
      <dsp:nvSpPr>
        <dsp:cNvPr id="0" name=""/>
        <dsp:cNvSpPr/>
      </dsp:nvSpPr>
      <dsp:spPr>
        <a:xfrm>
          <a:off x="32616" y="2678116"/>
          <a:ext cx="4229367" cy="256784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92" tIns="101346" rIns="50673" bIns="101346" numCol="1" spcCol="1270" anchor="ctr" anchorCtr="0">
          <a:noAutofit/>
        </a:bodyPr>
        <a:lstStyle/>
        <a:p>
          <a:pPr lvl="0" algn="ctr" defTabSz="1689100">
            <a:lnSpc>
              <a:spcPct val="90000"/>
            </a:lnSpc>
            <a:spcBef>
              <a:spcPct val="0"/>
            </a:spcBef>
            <a:spcAft>
              <a:spcPct val="35000"/>
            </a:spcAft>
          </a:pPr>
          <a:r>
            <a:rPr lang="zh-TW" altLang="en-US" sz="3800" kern="1200" dirty="0">
              <a:latin typeface="標楷體" panose="03000509000000000000" pitchFamily="65" charset="-120"/>
              <a:ea typeface="標楷體" panose="03000509000000000000" pitchFamily="65" charset="-120"/>
              <a:cs typeface="Times New Roman" panose="02020603050405020304" pitchFamily="18" charset="0"/>
            </a:rPr>
            <a:t>確認罹患目標疾病</a:t>
          </a:r>
        </a:p>
      </dsp:txBody>
      <dsp:txXfrm>
        <a:off x="32616" y="2678116"/>
        <a:ext cx="3587406" cy="2567843"/>
      </dsp:txXfrm>
    </dsp:sp>
    <dsp:sp modelId="{9D461782-2FDF-42F5-8143-030ABF958E9C}">
      <dsp:nvSpPr>
        <dsp:cNvPr id="0" name=""/>
        <dsp:cNvSpPr/>
      </dsp:nvSpPr>
      <dsp:spPr>
        <a:xfrm>
          <a:off x="2950791" y="2689107"/>
          <a:ext cx="6419609" cy="25678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019" tIns="101346" rIns="50673" bIns="101346" numCol="1" spcCol="1270" anchor="ctr" anchorCtr="0">
          <a:noAutofit/>
        </a:bodyPr>
        <a:lstStyle/>
        <a:p>
          <a:pPr lvl="0" algn="ctr" defTabSz="1689100">
            <a:lnSpc>
              <a:spcPct val="90000"/>
            </a:lnSpc>
            <a:spcBef>
              <a:spcPct val="0"/>
            </a:spcBef>
            <a:spcAft>
              <a:spcPct val="35000"/>
            </a:spcAft>
          </a:pPr>
          <a:r>
            <a:rPr lang="zh-TW" altLang="en-US" sz="3800" kern="1200" dirty="0">
              <a:latin typeface="Times New Roman" panose="02020603050405020304" pitchFamily="18" charset="0"/>
              <a:ea typeface="標楷體" panose="03000509000000000000" pitchFamily="65" charset="-120"/>
              <a:cs typeface="Times New Roman" panose="02020603050405020304" pitchFamily="18" charset="0"/>
            </a:rPr>
            <a:t>確認發病前約</a:t>
          </a:r>
          <a:r>
            <a:rPr lang="en-US" altLang="en-US" sz="3800" kern="1200" dirty="0">
              <a:latin typeface="Times New Roman" panose="02020603050405020304" pitchFamily="18" charset="0"/>
              <a:ea typeface="標楷體" panose="03000509000000000000" pitchFamily="65" charset="-120"/>
              <a:cs typeface="Times New Roman" panose="02020603050405020304" pitchFamily="18" charset="0"/>
            </a:rPr>
            <a:t>6</a:t>
          </a:r>
          <a:r>
            <a:rPr lang="zh-TW" altLang="en-US" sz="3800" kern="1200" dirty="0">
              <a:latin typeface="Times New Roman" panose="02020603050405020304" pitchFamily="18" charset="0"/>
              <a:ea typeface="標楷體" panose="03000509000000000000" pitchFamily="65" charset="-120"/>
              <a:cs typeface="Times New Roman" panose="02020603050405020304" pitchFamily="18" charset="0"/>
            </a:rPr>
            <a:t>個月內，是否有可認定為業務造成的強烈心理負荷，</a:t>
          </a:r>
        </a:p>
      </dsp:txBody>
      <dsp:txXfrm>
        <a:off x="4234713" y="2689107"/>
        <a:ext cx="3851766" cy="2567843"/>
      </dsp:txXfrm>
    </dsp:sp>
    <dsp:sp modelId="{A018D01D-6567-45BA-A6D2-BD66F4F38F07}">
      <dsp:nvSpPr>
        <dsp:cNvPr id="0" name=""/>
        <dsp:cNvSpPr/>
      </dsp:nvSpPr>
      <dsp:spPr>
        <a:xfrm>
          <a:off x="8086479" y="2689107"/>
          <a:ext cx="6419609" cy="25678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019" tIns="101346" rIns="50673" bIns="101346" numCol="1" spcCol="1270" anchor="ctr" anchorCtr="0">
          <a:noAutofit/>
        </a:bodyPr>
        <a:lstStyle/>
        <a:p>
          <a:pPr lvl="0" algn="ctr" defTabSz="1689100">
            <a:lnSpc>
              <a:spcPct val="90000"/>
            </a:lnSpc>
            <a:spcBef>
              <a:spcPct val="0"/>
            </a:spcBef>
            <a:spcAft>
              <a:spcPct val="35000"/>
            </a:spcAft>
          </a:pPr>
          <a:r>
            <a:rPr lang="zh-TW" altLang="en-US" sz="3800" kern="1200" dirty="0">
              <a:latin typeface="Times New Roman" panose="02020603050405020304" pitchFamily="18" charset="0"/>
              <a:ea typeface="標楷體" panose="03000509000000000000" pitchFamily="65" charset="-120"/>
              <a:cs typeface="Times New Roman" panose="02020603050405020304" pitchFamily="18" charset="0"/>
            </a:rPr>
            <a:t>確認發病非因「業務之外的心理負荷」或「個人因素」所造成</a:t>
          </a:r>
        </a:p>
      </dsp:txBody>
      <dsp:txXfrm>
        <a:off x="9370401" y="2689107"/>
        <a:ext cx="3851766" cy="2567843"/>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EB2709B8-D401-46B4-B83F-92969CE7430C}" type="datetimeFigureOut">
              <a:rPr lang="zh-TW" altLang="en-US" smtClean="0"/>
              <a:t>2025/4/9</a:t>
            </a:fld>
            <a:endParaRPr lang="zh-TW" altLang="en-US"/>
          </a:p>
        </p:txBody>
      </p:sp>
      <p:sp>
        <p:nvSpPr>
          <p:cNvPr id="4" name="投影片圖像版面配置區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AE2C41A3-C8E8-4B95-8890-B5E8AF3210F0}" type="slidenum">
              <a:rPr lang="zh-TW" altLang="en-US" smtClean="0"/>
              <a:t>‹#›</a:t>
            </a:fld>
            <a:endParaRPr lang="zh-TW" altLang="en-US"/>
          </a:p>
        </p:txBody>
      </p:sp>
    </p:spTree>
    <p:extLst>
      <p:ext uri="{BB962C8B-B14F-4D97-AF65-F5344CB8AC3E}">
        <p14:creationId xmlns:p14="http://schemas.microsoft.com/office/powerpoint/2010/main" val="131415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https://csr.cw.com.tw/article/43316</a:t>
            </a:r>
            <a:endParaRPr lang="zh-TW" altLang="en-US" dirty="0"/>
          </a:p>
        </p:txBody>
      </p:sp>
      <p:sp>
        <p:nvSpPr>
          <p:cNvPr id="4" name="投影片編號版面配置區 3"/>
          <p:cNvSpPr>
            <a:spLocks noGrp="1"/>
          </p:cNvSpPr>
          <p:nvPr>
            <p:ph type="sldNum" sz="quarter" idx="10"/>
          </p:nvPr>
        </p:nvSpPr>
        <p:spPr/>
        <p:txBody>
          <a:bodyPr/>
          <a:lstStyle/>
          <a:p>
            <a:fld id="{AE2C41A3-C8E8-4B95-8890-B5E8AF3210F0}" type="slidenum">
              <a:rPr lang="zh-TW" altLang="en-US" smtClean="0"/>
              <a:t>24</a:t>
            </a:fld>
            <a:endParaRPr lang="zh-TW" altLang="en-US"/>
          </a:p>
        </p:txBody>
      </p:sp>
    </p:spTree>
    <p:extLst>
      <p:ext uri="{BB962C8B-B14F-4D97-AF65-F5344CB8AC3E}">
        <p14:creationId xmlns:p14="http://schemas.microsoft.com/office/powerpoint/2010/main" val="2295987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8136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1085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zh-TW" altLang="en-US" dirty="0" smtClean="0"/>
              <a:t>按一下以編輯母片標題樣式</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24580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smtClean="0"/>
              <a:t>按一下以編輯母片標題樣式</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4410337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smtClean="0"/>
              <a:t>編輯母片文字樣式</a:t>
            </a:r>
          </a:p>
        </p:txBody>
      </p:sp>
      <p:sp>
        <p:nvSpPr>
          <p:cNvPr id="4" name="Content Placeholder 3"/>
          <p:cNvSpPr>
            <a:spLocks noGrp="1"/>
          </p:cNvSpPr>
          <p:nvPr>
            <p:ph sz="half" idx="2"/>
          </p:nvPr>
        </p:nvSpPr>
        <p:spPr>
          <a:xfrm>
            <a:off x="1259683" y="3757613"/>
            <a:ext cx="7736681" cy="5526882"/>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smtClean="0"/>
              <a:t>編輯母片文字樣式</a:t>
            </a:r>
          </a:p>
        </p:txBody>
      </p:sp>
      <p:sp>
        <p:nvSpPr>
          <p:cNvPr id="6" name="Content Placeholder 5"/>
          <p:cNvSpPr>
            <a:spLocks noGrp="1"/>
          </p:cNvSpPr>
          <p:nvPr>
            <p:ph sz="quarter" idx="4"/>
          </p:nvPr>
        </p:nvSpPr>
        <p:spPr>
          <a:xfrm>
            <a:off x="9258300" y="3757613"/>
            <a:ext cx="7774782" cy="5526882"/>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60324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5671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225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578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652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650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1447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954435948"/>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hf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3.tmp"/><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image" Target="../media/image15.tmp"/><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5.tmp"/><Relationship Id="rId4" Type="http://schemas.openxmlformats.org/officeDocument/2006/relationships/image" Target="../media/image24.tmp"/></Relationships>
</file>

<file path=ppt/slides/_rels/slide25.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tmp"/><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image" Target="../media/image30.tmp"/><Relationship Id="rId1" Type="http://schemas.openxmlformats.org/officeDocument/2006/relationships/slideLayout" Target="../slideLayouts/slideLayout7.xml"/><Relationship Id="rId5" Type="http://schemas.openxmlformats.org/officeDocument/2006/relationships/image" Target="../media/image33.tmp"/><Relationship Id="rId4" Type="http://schemas.openxmlformats.org/officeDocument/2006/relationships/image" Target="../media/image32.tmp"/></Relationships>
</file>

<file path=ppt/slides/_rels/slide37.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image" Target="../media/image34.tmp"/><Relationship Id="rId1" Type="http://schemas.openxmlformats.org/officeDocument/2006/relationships/slideLayout" Target="../slideLayouts/slideLayout7.xml"/><Relationship Id="rId6" Type="http://schemas.openxmlformats.org/officeDocument/2006/relationships/image" Target="../media/image38.tmp"/><Relationship Id="rId5" Type="http://schemas.openxmlformats.org/officeDocument/2006/relationships/image" Target="../media/image37.tmp"/><Relationship Id="rId4" Type="http://schemas.openxmlformats.org/officeDocument/2006/relationships/image" Target="../media/image36.tmp"/></Relationships>
</file>

<file path=ppt/slides/_rels/slide38.xml.rels><?xml version="1.0" encoding="UTF-8" standalone="yes"?>
<Relationships xmlns="http://schemas.openxmlformats.org/package/2006/relationships"><Relationship Id="rId3" Type="http://schemas.openxmlformats.org/officeDocument/2006/relationships/image" Target="../media/image40.tmp"/><Relationship Id="rId2" Type="http://schemas.openxmlformats.org/officeDocument/2006/relationships/image" Target="../media/image39.tmp"/><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43.tmp"/><Relationship Id="rId2" Type="http://schemas.openxmlformats.org/officeDocument/2006/relationships/image" Target="../media/image42.tmp"/><Relationship Id="rId1" Type="http://schemas.openxmlformats.org/officeDocument/2006/relationships/slideLayout" Target="../slideLayouts/slideLayout7.xml"/><Relationship Id="rId4" Type="http://schemas.openxmlformats.org/officeDocument/2006/relationships/image" Target="../media/image44.tmp"/></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7.tmp"/><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8.tmp"/><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9.tmp"/><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0.tmp"/><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51.tmp"/><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0">
              <a:schemeClr val="accent4">
                <a:lumMod val="20000"/>
                <a:lumOff val="8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2286000" y="2705100"/>
            <a:ext cx="13716000" cy="3002755"/>
          </a:xfrm>
        </p:spPr>
        <p:txBody>
          <a:bodyPr anchor="ctr">
            <a:normAutofit fontScale="90000"/>
          </a:bodyPr>
          <a:lstStyle/>
          <a:p>
            <a:pPr>
              <a:lnSpc>
                <a:spcPct val="150000"/>
              </a:lnSpc>
            </a:pPr>
            <a:r>
              <a:rPr lang="en-US" altLang="zh-TW" dirty="0" smtClean="0">
                <a:solidFill>
                  <a:srgbClr val="FF0000"/>
                </a:solidFill>
                <a:latin typeface="華康儷中黑" panose="020B0509000000000000" pitchFamily="49" charset="-120"/>
                <a:ea typeface="華康儷中黑" panose="020B0509000000000000" pitchFamily="49" charset="-120"/>
              </a:rPr>
              <a:t/>
            </a:r>
            <a:br>
              <a:rPr lang="en-US" altLang="zh-TW" dirty="0" smtClean="0">
                <a:solidFill>
                  <a:srgbClr val="FF0000"/>
                </a:solidFill>
                <a:latin typeface="華康儷中黑" panose="020B0509000000000000" pitchFamily="49" charset="-120"/>
                <a:ea typeface="華康儷中黑" panose="020B0509000000000000" pitchFamily="49" charset="-120"/>
              </a:rPr>
            </a:br>
            <a:r>
              <a:rPr lang="zh-TW" altLang="en-US" b="1" dirty="0">
                <a:solidFill>
                  <a:srgbClr val="7030A0"/>
                </a:solidFill>
              </a:rPr>
              <a:t>職場霸凌之認識與</a:t>
            </a:r>
            <a:r>
              <a:rPr lang="zh-TW" altLang="en-US" b="1" dirty="0" smtClean="0">
                <a:solidFill>
                  <a:srgbClr val="7030A0"/>
                </a:solidFill>
              </a:rPr>
              <a:t>處理</a:t>
            </a:r>
            <a:r>
              <a:rPr lang="en-US" altLang="zh-TW" b="1" dirty="0" smtClean="0">
                <a:solidFill>
                  <a:srgbClr val="7030A0"/>
                </a:solidFill>
              </a:rPr>
              <a:t/>
            </a:r>
            <a:br>
              <a:rPr lang="en-US" altLang="zh-TW" b="1" dirty="0" smtClean="0">
                <a:solidFill>
                  <a:srgbClr val="7030A0"/>
                </a:solidFill>
              </a:rPr>
            </a:br>
            <a:r>
              <a:rPr lang="zh-TW" altLang="en-US" b="1" dirty="0" smtClean="0">
                <a:solidFill>
                  <a:srgbClr val="7030A0"/>
                </a:solidFill>
              </a:rPr>
              <a:t>（</a:t>
            </a:r>
            <a:r>
              <a:rPr lang="zh-TW" altLang="en-US" b="1" dirty="0">
                <a:solidFill>
                  <a:srgbClr val="7030A0"/>
                </a:solidFill>
              </a:rPr>
              <a:t>含最新修法動態</a:t>
            </a:r>
            <a:r>
              <a:rPr lang="zh-TW" altLang="en-US" b="1" dirty="0" smtClean="0">
                <a:solidFill>
                  <a:srgbClr val="7030A0"/>
                </a:solidFill>
              </a:rPr>
              <a:t>）</a:t>
            </a:r>
            <a:r>
              <a:rPr lang="en-US" altLang="zh-TW" b="1" dirty="0" smtClean="0">
                <a:ln w="0"/>
                <a:solidFill>
                  <a:srgbClr val="7030A0"/>
                </a:solidFill>
                <a:effectLst>
                  <a:outerShdw blurRad="38100" dist="19050" dir="2700000" algn="tl" rotWithShape="0">
                    <a:schemeClr val="dk1">
                      <a:alpha val="40000"/>
                    </a:schemeClr>
                  </a:outerShdw>
                </a:effectLst>
                <a:latin typeface="華康儷中黑" panose="020B0509000000000000" pitchFamily="49" charset="-120"/>
                <a:ea typeface="華康儷中黑" panose="020B0509000000000000" pitchFamily="49" charset="-120"/>
              </a:rPr>
              <a:t/>
            </a:r>
            <a:br>
              <a:rPr lang="en-US" altLang="zh-TW" b="1" dirty="0" smtClean="0">
                <a:ln w="0"/>
                <a:solidFill>
                  <a:srgbClr val="7030A0"/>
                </a:solidFill>
                <a:effectLst>
                  <a:outerShdw blurRad="38100" dist="19050" dir="2700000" algn="tl" rotWithShape="0">
                    <a:schemeClr val="dk1">
                      <a:alpha val="40000"/>
                    </a:schemeClr>
                  </a:outerShdw>
                </a:effectLst>
                <a:latin typeface="華康儷中黑" panose="020B0509000000000000" pitchFamily="49" charset="-120"/>
                <a:ea typeface="華康儷中黑" panose="020B0509000000000000" pitchFamily="49" charset="-120"/>
              </a:rPr>
            </a:br>
            <a:endParaRPr lang="zh-TW" altLang="en-US" b="1" dirty="0">
              <a:ln w="0"/>
              <a:solidFill>
                <a:srgbClr val="7030A0"/>
              </a:solidFill>
              <a:effectLst>
                <a:outerShdw blurRad="38100" dist="19050" dir="2700000" algn="tl" rotWithShape="0">
                  <a:schemeClr val="dk1">
                    <a:alpha val="40000"/>
                  </a:schemeClr>
                </a:outerShdw>
              </a:effectLst>
              <a:latin typeface="華康儷中黑" panose="020B0509000000000000" pitchFamily="49" charset="-120"/>
              <a:ea typeface="華康儷中黑" panose="020B0509000000000000" pitchFamily="49" charset="-120"/>
            </a:endParaRPr>
          </a:p>
        </p:txBody>
      </p:sp>
      <p:sp>
        <p:nvSpPr>
          <p:cNvPr id="3" name="副標題 2"/>
          <p:cNvSpPr>
            <a:spLocks noGrp="1"/>
          </p:cNvSpPr>
          <p:nvPr>
            <p:ph type="subTitle" idx="1"/>
          </p:nvPr>
        </p:nvSpPr>
        <p:spPr>
          <a:xfrm>
            <a:off x="2286000" y="7124700"/>
            <a:ext cx="13716000" cy="1828800"/>
          </a:xfrm>
        </p:spPr>
        <p:txBody>
          <a:bodyPr>
            <a:normAutofit/>
          </a:bodyPr>
          <a:lstStyle/>
          <a:p>
            <a:r>
              <a:rPr lang="en-US" altLang="zh-TW" dirty="0" smtClean="0">
                <a:latin typeface="+mn-ea"/>
              </a:rPr>
              <a:t>2025/04/09</a:t>
            </a:r>
            <a:endParaRPr lang="en-US" altLang="zh-TW" dirty="0" smtClean="0">
              <a:latin typeface="+mn-ea"/>
            </a:endParaRPr>
          </a:p>
          <a:p>
            <a:r>
              <a:rPr lang="zh-TW" altLang="en-US" dirty="0" smtClean="0">
                <a:latin typeface="+mn-ea"/>
              </a:rPr>
              <a:t>農業部農田水利</a:t>
            </a:r>
            <a:r>
              <a:rPr lang="zh-TW" altLang="en-US" dirty="0" smtClean="0">
                <a:latin typeface="+mn-ea"/>
              </a:rPr>
              <a:t>署</a:t>
            </a:r>
            <a:r>
              <a:rPr lang="en-US" altLang="zh-TW" dirty="0">
                <a:latin typeface="+mn-ea"/>
              </a:rPr>
              <a:t>114 </a:t>
            </a:r>
            <a:r>
              <a:rPr lang="zh-TW" altLang="en-US" dirty="0">
                <a:latin typeface="+mn-ea"/>
              </a:rPr>
              <a:t>年度農田水利性別平等專</a:t>
            </a:r>
            <a:r>
              <a:rPr lang="zh-TW" altLang="en-US" dirty="0" smtClean="0">
                <a:latin typeface="+mn-ea"/>
              </a:rPr>
              <a:t>班</a:t>
            </a:r>
            <a:endParaRPr lang="zh-TW" altLang="en-US" dirty="0">
              <a:latin typeface="+mn-ea"/>
            </a:endParaRPr>
          </a:p>
        </p:txBody>
      </p:sp>
      <p:sp>
        <p:nvSpPr>
          <p:cNvPr id="4" name="投影片編號版面配置區 3"/>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116007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467600" y="1055912"/>
            <a:ext cx="8229600" cy="1143000"/>
          </a:xfrm>
        </p:spPr>
        <p:txBody>
          <a:bodyPr anchor="ctr"/>
          <a:lstStyle/>
          <a:p>
            <a:r>
              <a:rPr lang="zh-TW" altLang="en-US" dirty="0" smtClean="0"/>
              <a:t>報告人簡歷</a:t>
            </a:r>
            <a:endParaRPr lang="zh-TW" altLang="en-US" dirty="0"/>
          </a:p>
        </p:txBody>
      </p:sp>
      <p:pic>
        <p:nvPicPr>
          <p:cNvPr id="5" name="內容版面配置區 4"/>
          <p:cNvPicPr>
            <a:picLocks noGrp="1" noChangeAspect="1"/>
          </p:cNvPicPr>
          <p:nvPr>
            <p:ph idx="1"/>
          </p:nvPr>
        </p:nvPicPr>
        <p:blipFill rotWithShape="1">
          <a:blip r:embed="rId2">
            <a:extLst>
              <a:ext uri="{28A0092B-C50C-407E-A947-70E740481C1C}">
                <a14:useLocalDpi xmlns:a14="http://schemas.microsoft.com/office/drawing/2010/main" val="0"/>
              </a:ext>
            </a:extLst>
          </a:blip>
          <a:srcRect l="2249" t="-1683" r="8997" b="15821"/>
          <a:stretch/>
        </p:blipFill>
        <p:spPr>
          <a:xfrm>
            <a:off x="539237" y="3314700"/>
            <a:ext cx="6013963" cy="3886200"/>
          </a:xfrm>
        </p:spPr>
      </p:pic>
      <p:sp>
        <p:nvSpPr>
          <p:cNvPr id="7" name="文字方塊 6"/>
          <p:cNvSpPr txBox="1"/>
          <p:nvPr/>
        </p:nvSpPr>
        <p:spPr>
          <a:xfrm>
            <a:off x="7010400" y="3217029"/>
            <a:ext cx="11617036" cy="6832640"/>
          </a:xfrm>
          <a:prstGeom prst="rect">
            <a:avLst/>
          </a:prstGeom>
          <a:noFill/>
        </p:spPr>
        <p:txBody>
          <a:bodyPr wrap="square" rtlCol="0">
            <a:spAutoFit/>
          </a:bodyPr>
          <a:lstStyle/>
          <a:p>
            <a:r>
              <a:rPr lang="zh-TW" altLang="en-US" sz="4200" dirty="0">
                <a:latin typeface="微軟正黑體" panose="020B0604030504040204" pitchFamily="34" charset="-120"/>
                <a:ea typeface="微軟正黑體" panose="020B0604030504040204" pitchFamily="34" charset="-120"/>
              </a:rPr>
              <a:t>陳淑綸</a:t>
            </a:r>
            <a:endParaRPr lang="en-US" altLang="zh-TW" sz="4200" dirty="0">
              <a:latin typeface="微軟正黑體" panose="020B0604030504040204" pitchFamily="34" charset="-120"/>
              <a:ea typeface="微軟正黑體" panose="020B0604030504040204" pitchFamily="34" charset="-120"/>
            </a:endParaRPr>
          </a:p>
          <a:p>
            <a:pPr>
              <a:lnSpc>
                <a:spcPct val="150000"/>
              </a:lnSpc>
            </a:pPr>
            <a:r>
              <a:rPr lang="zh-TW" altLang="en-US" sz="3600" dirty="0">
                <a:latin typeface="微軟正黑體" panose="020B0604030504040204" pitchFamily="34" charset="-120"/>
                <a:ea typeface="微軟正黑體" panose="020B0604030504040204" pitchFamily="34" charset="-120"/>
              </a:rPr>
              <a:t>現職：台北市產業總工會  </a:t>
            </a:r>
            <a:r>
              <a:rPr lang="zh-TW" altLang="en-US" sz="3600" dirty="0" smtClean="0">
                <a:latin typeface="微軟正黑體" panose="020B0604030504040204" pitchFamily="34" charset="-120"/>
                <a:ea typeface="微軟正黑體" panose="020B0604030504040204" pitchFamily="34" charset="-120"/>
              </a:rPr>
              <a:t>秘書長</a:t>
            </a:r>
            <a:endParaRPr lang="en-US" altLang="zh-TW" sz="3600" dirty="0" smtClean="0">
              <a:latin typeface="微軟正黑體" panose="020B0604030504040204" pitchFamily="34" charset="-120"/>
              <a:ea typeface="微軟正黑體" panose="020B0604030504040204" pitchFamily="34" charset="-120"/>
            </a:endParaRPr>
          </a:p>
          <a:p>
            <a:pPr>
              <a:lnSpc>
                <a:spcPct val="150000"/>
              </a:lnSpc>
            </a:pPr>
            <a:r>
              <a:rPr lang="zh-TW" altLang="en-US" sz="3600" dirty="0" smtClean="0">
                <a:latin typeface="微軟正黑體" panose="020B0604030504040204" pitchFamily="34" charset="-120"/>
                <a:ea typeface="微軟正黑體" panose="020B0604030504040204" pitchFamily="34" charset="-120"/>
              </a:rPr>
              <a:t>學歷</a:t>
            </a:r>
            <a:r>
              <a:rPr lang="zh-TW" altLang="en-US" sz="3600" dirty="0">
                <a:latin typeface="微軟正黑體" panose="020B0604030504040204" pitchFamily="34" charset="-120"/>
                <a:ea typeface="微軟正黑體" panose="020B0604030504040204" pitchFamily="34" charset="-120"/>
              </a:rPr>
              <a:t>：台灣大學社會學系</a:t>
            </a:r>
            <a:endParaRPr lang="en-US" altLang="zh-TW" sz="3600" dirty="0">
              <a:latin typeface="微軟正黑體" panose="020B0604030504040204" pitchFamily="34" charset="-120"/>
              <a:ea typeface="微軟正黑體" panose="020B0604030504040204" pitchFamily="34" charset="-120"/>
            </a:endParaRPr>
          </a:p>
          <a:p>
            <a:r>
              <a:rPr lang="zh-TW" altLang="en-US" sz="3600" dirty="0">
                <a:latin typeface="微軟正黑體" panose="020B0604030504040204" pitchFamily="34" charset="-120"/>
                <a:ea typeface="微軟正黑體" panose="020B0604030504040204" pitchFamily="34" charset="-120"/>
              </a:rPr>
              <a:t>經歷</a:t>
            </a:r>
            <a:r>
              <a:rPr lang="zh-TW" altLang="en-US" sz="3600" dirty="0" smtClean="0">
                <a:latin typeface="微軟正黑體" panose="020B0604030504040204" pitchFamily="34" charset="-120"/>
                <a:ea typeface="微軟正黑體" panose="020B0604030504040204" pitchFamily="34" charset="-120"/>
              </a:rPr>
              <a:t>：臺北市</a:t>
            </a:r>
            <a:r>
              <a:rPr lang="zh-TW" altLang="en-US" sz="3600" dirty="0">
                <a:latin typeface="微軟正黑體" panose="020B0604030504040204" pitchFamily="34" charset="-120"/>
                <a:ea typeface="微軟正黑體" panose="020B0604030504040204" pitchFamily="34" charset="-120"/>
              </a:rPr>
              <a:t>政府勞資爭議  調解委員、調解人 </a:t>
            </a:r>
            <a:endParaRPr lang="en-US" altLang="zh-TW" sz="3600" dirty="0">
              <a:latin typeface="微軟正黑體" panose="020B0604030504040204" pitchFamily="34" charset="-120"/>
              <a:ea typeface="微軟正黑體" panose="020B0604030504040204" pitchFamily="34" charset="-120"/>
            </a:endParaRPr>
          </a:p>
          <a:p>
            <a:r>
              <a:rPr lang="zh-TW" altLang="en-US" sz="3600" dirty="0">
                <a:latin typeface="微軟正黑體" panose="020B0604030504040204" pitchFamily="34" charset="-120"/>
                <a:ea typeface="微軟正黑體" panose="020B0604030504040204" pitchFamily="34" charset="-120"/>
              </a:rPr>
              <a:t>          </a:t>
            </a:r>
            <a:r>
              <a:rPr lang="zh-TW" altLang="en-US" sz="3600" dirty="0" smtClean="0">
                <a:latin typeface="微軟正黑體" panose="020B0604030504040204" pitchFamily="34" charset="-120"/>
                <a:ea typeface="微軟正黑體" panose="020B0604030504040204" pitchFamily="34" charset="-120"/>
              </a:rPr>
              <a:t>   </a:t>
            </a:r>
            <a:r>
              <a:rPr lang="zh-TW" altLang="en-US" sz="3600" dirty="0">
                <a:latin typeface="微軟正黑體" panose="020B0604030504040204" pitchFamily="34" charset="-120"/>
                <a:ea typeface="微軟正黑體" panose="020B0604030504040204" pitchFamily="34" charset="-120"/>
              </a:rPr>
              <a:t>臺北市政府勞動</a:t>
            </a:r>
            <a:r>
              <a:rPr lang="zh-TW" altLang="en-US" sz="3600" dirty="0" smtClean="0">
                <a:latin typeface="微軟正黑體" panose="020B0604030504040204" pitchFamily="34" charset="-120"/>
                <a:ea typeface="微軟正黑體" panose="020B0604030504040204" pitchFamily="34" charset="-120"/>
              </a:rPr>
              <a:t>局 勞動</a:t>
            </a:r>
            <a:r>
              <a:rPr lang="zh-TW" altLang="en-US" sz="3600" dirty="0">
                <a:latin typeface="微軟正黑體" panose="020B0604030504040204" pitchFamily="34" charset="-120"/>
                <a:ea typeface="微軟正黑體" panose="020B0604030504040204" pitchFamily="34" charset="-120"/>
              </a:rPr>
              <a:t>檢查陪鑑人  </a:t>
            </a:r>
            <a:endParaRPr lang="en-US" altLang="zh-TW" sz="3600" dirty="0" smtClean="0">
              <a:latin typeface="微軟正黑體" panose="020B0604030504040204" pitchFamily="34" charset="-120"/>
              <a:ea typeface="微軟正黑體" panose="020B0604030504040204" pitchFamily="34" charset="-120"/>
            </a:endParaRPr>
          </a:p>
          <a:p>
            <a:r>
              <a:rPr lang="zh-TW" altLang="en-US" sz="3600" dirty="0" smtClean="0">
                <a:latin typeface="微軟正黑體" panose="020B0604030504040204" pitchFamily="34" charset="-120"/>
                <a:ea typeface="微軟正黑體" panose="020B0604030504040204" pitchFamily="34" charset="-120"/>
              </a:rPr>
              <a:t>             臺北市政府勞工權益基金審核小組委員           </a:t>
            </a:r>
            <a:endParaRPr lang="en-US" altLang="zh-TW" sz="3600" dirty="0">
              <a:latin typeface="微軟正黑體" panose="020B0604030504040204" pitchFamily="34" charset="-120"/>
              <a:ea typeface="微軟正黑體" panose="020B0604030504040204" pitchFamily="34" charset="-120"/>
            </a:endParaRPr>
          </a:p>
          <a:p>
            <a:r>
              <a:rPr lang="zh-TW" altLang="en-US" sz="3600" dirty="0" smtClean="0">
                <a:latin typeface="微軟正黑體" panose="020B0604030504040204" pitchFamily="34" charset="-120"/>
                <a:ea typeface="微軟正黑體" panose="020B0604030504040204" pitchFamily="34" charset="-120"/>
              </a:rPr>
              <a:t>             臺灣</a:t>
            </a:r>
            <a:r>
              <a:rPr lang="zh-TW" altLang="en-US" sz="3600" dirty="0">
                <a:latin typeface="微軟正黑體" panose="020B0604030504040204" pitchFamily="34" charset="-120"/>
                <a:ea typeface="微軟正黑體" panose="020B0604030504040204" pitchFamily="34" charset="-120"/>
              </a:rPr>
              <a:t>士林</a:t>
            </a:r>
            <a:r>
              <a:rPr lang="en-US" altLang="zh-TW" sz="3600" dirty="0">
                <a:latin typeface="微軟正黑體" panose="020B0604030504040204" pitchFamily="34" charset="-120"/>
                <a:ea typeface="微軟正黑體" panose="020B0604030504040204" pitchFamily="34" charset="-120"/>
              </a:rPr>
              <a:t>/</a:t>
            </a:r>
            <a:r>
              <a:rPr lang="zh-TW" altLang="en-US" sz="3600" dirty="0">
                <a:latin typeface="微軟正黑體" panose="020B0604030504040204" pitchFamily="34" charset="-120"/>
                <a:ea typeface="微軟正黑體" panose="020B0604030504040204" pitchFamily="34" charset="-120"/>
              </a:rPr>
              <a:t>桃園地方法院 勞動事件調解委員</a:t>
            </a:r>
            <a:endParaRPr lang="en-US" altLang="zh-TW" sz="3600" dirty="0">
              <a:latin typeface="微軟正黑體" panose="020B0604030504040204" pitchFamily="34" charset="-120"/>
              <a:ea typeface="微軟正黑體" panose="020B0604030504040204" pitchFamily="34" charset="-120"/>
            </a:endParaRPr>
          </a:p>
          <a:p>
            <a:r>
              <a:rPr lang="zh-TW" altLang="en-US" sz="3600" dirty="0">
                <a:latin typeface="微軟正黑體" panose="020B0604030504040204" pitchFamily="34" charset="-120"/>
                <a:ea typeface="微軟正黑體" panose="020B0604030504040204" pitchFamily="34" charset="-120"/>
              </a:rPr>
              <a:t>             </a:t>
            </a:r>
            <a:r>
              <a:rPr lang="zh-TW" altLang="en-US" sz="3600" dirty="0" smtClean="0">
                <a:latin typeface="微軟正黑體" panose="020B0604030504040204" pitchFamily="34" charset="-120"/>
                <a:ea typeface="微軟正黑體" panose="020B0604030504040204" pitchFamily="34" charset="-120"/>
              </a:rPr>
              <a:t>勞動</a:t>
            </a:r>
            <a:r>
              <a:rPr lang="zh-TW" altLang="en-US" sz="3600" dirty="0">
                <a:latin typeface="微軟正黑體" panose="020B0604030504040204" pitchFamily="34" charset="-120"/>
                <a:ea typeface="微軟正黑體" panose="020B0604030504040204" pitchFamily="34" charset="-120"/>
              </a:rPr>
              <a:t>部</a:t>
            </a:r>
            <a:r>
              <a:rPr lang="en-US" altLang="zh-TW" sz="3600" dirty="0">
                <a:latin typeface="微軟正黑體" panose="020B0604030504040204" pitchFamily="34" charset="-120"/>
                <a:ea typeface="微軟正黑體" panose="020B0604030504040204" pitchFamily="34" charset="-120"/>
              </a:rPr>
              <a:t>/</a:t>
            </a:r>
            <a:r>
              <a:rPr lang="zh-TW" altLang="en-US" sz="3600" dirty="0">
                <a:latin typeface="微軟正黑體" panose="020B0604030504040204" pitchFamily="34" charset="-120"/>
                <a:ea typeface="微軟正黑體" panose="020B0604030504040204" pitchFamily="34" charset="-120"/>
              </a:rPr>
              <a:t>臺北市政府 團體協約入廠</a:t>
            </a:r>
            <a:r>
              <a:rPr lang="zh-TW" altLang="en-US" sz="3600" dirty="0" smtClean="0">
                <a:latin typeface="微軟正黑體" panose="020B0604030504040204" pitchFamily="34" charset="-120"/>
                <a:ea typeface="微軟正黑體" panose="020B0604030504040204" pitchFamily="34" charset="-120"/>
              </a:rPr>
              <a:t>輔導專家</a:t>
            </a:r>
            <a:endParaRPr lang="en-US" altLang="zh-TW" sz="3600" dirty="0" smtClean="0">
              <a:latin typeface="微軟正黑體" panose="020B0604030504040204" pitchFamily="34" charset="-120"/>
              <a:ea typeface="微軟正黑體" panose="020B0604030504040204" pitchFamily="34" charset="-120"/>
            </a:endParaRPr>
          </a:p>
          <a:p>
            <a:r>
              <a:rPr lang="zh-TW" altLang="en-US" sz="3600" dirty="0" smtClean="0">
                <a:latin typeface="微軟正黑體" panose="020B0604030504040204" pitchFamily="34" charset="-120"/>
                <a:ea typeface="微軟正黑體" panose="020B0604030504040204" pitchFamily="34" charset="-120"/>
              </a:rPr>
              <a:t>             勞動部 就業</a:t>
            </a:r>
            <a:r>
              <a:rPr lang="zh-TW" altLang="en-US" sz="3600" dirty="0">
                <a:latin typeface="微軟正黑體" panose="020B0604030504040204" pitchFamily="34" charset="-120"/>
                <a:ea typeface="微軟正黑體" panose="020B0604030504040204" pitchFamily="34" charset="-120"/>
              </a:rPr>
              <a:t>安定基金管理會 委員</a:t>
            </a:r>
            <a:endParaRPr lang="en-US" altLang="zh-TW" sz="3600" dirty="0">
              <a:latin typeface="微軟正黑體" panose="020B0604030504040204" pitchFamily="34" charset="-120"/>
              <a:ea typeface="微軟正黑體" panose="020B0604030504040204" pitchFamily="34" charset="-120"/>
            </a:endParaRPr>
          </a:p>
          <a:p>
            <a:r>
              <a:rPr lang="zh-TW" altLang="en-US" sz="3600" dirty="0">
                <a:latin typeface="微軟正黑體" panose="020B0604030504040204" pitchFamily="34" charset="-120"/>
                <a:ea typeface="微軟正黑體" panose="020B0604030504040204" pitchFamily="34" charset="-120"/>
              </a:rPr>
              <a:t>           </a:t>
            </a:r>
            <a:r>
              <a:rPr lang="zh-TW" altLang="en-US" sz="3600" dirty="0" smtClean="0">
                <a:latin typeface="微軟正黑體" panose="020B0604030504040204" pitchFamily="34" charset="-120"/>
                <a:ea typeface="微軟正黑體" panose="020B0604030504040204" pitchFamily="34" charset="-120"/>
              </a:rPr>
              <a:t>  勞動部 勞動</a:t>
            </a:r>
            <a:r>
              <a:rPr lang="zh-TW" altLang="en-US" sz="3600" dirty="0">
                <a:latin typeface="微軟正黑體" panose="020B0604030504040204" pitchFamily="34" charset="-120"/>
                <a:ea typeface="微軟正黑體" panose="020B0604030504040204" pitchFamily="34" charset="-120"/>
              </a:rPr>
              <a:t>基準諮詢委員會 委員</a:t>
            </a:r>
            <a:endParaRPr lang="en-US" altLang="zh-TW" sz="3600" dirty="0">
              <a:latin typeface="微軟正黑體" panose="020B0604030504040204" pitchFamily="34" charset="-120"/>
              <a:ea typeface="微軟正黑體" panose="020B0604030504040204" pitchFamily="34" charset="-120"/>
            </a:endParaRPr>
          </a:p>
          <a:p>
            <a:r>
              <a:rPr lang="zh-TW" altLang="en-US" sz="3600" dirty="0" smtClean="0"/>
              <a:t>             </a:t>
            </a:r>
            <a:endParaRPr lang="en-US" altLang="zh-TW" sz="2025" dirty="0"/>
          </a:p>
        </p:txBody>
      </p:sp>
      <p:sp>
        <p:nvSpPr>
          <p:cNvPr id="3" name="投影片編號版面配置區 2"/>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0982348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6F15528-21DE-4FAA-801E-634DDDAF4B2B}" type="slidenum">
              <a:rPr lang="en-US" smtClean="0"/>
              <a:pPr/>
              <a:t>3</a:t>
            </a:fld>
            <a:endParaRPr lang="en-US"/>
          </a:p>
        </p:txBody>
      </p:sp>
      <p:pic>
        <p:nvPicPr>
          <p:cNvPr id="1026" name="Picture 2" descr="沈迺訓快評》謝宜容霸凌案想起洪仲丘案- 快評- 言論"/>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65075"/>
            <a:ext cx="16632718" cy="9305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017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4</a:t>
            </a:fld>
            <a:endParaRPr lang="en-US"/>
          </a:p>
        </p:txBody>
      </p:sp>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884" y="266700"/>
            <a:ext cx="16352816" cy="1905000"/>
          </a:xfrm>
          <a:prstGeom prst="rect">
            <a:avLst/>
          </a:prstGeom>
        </p:spPr>
      </p:pic>
      <p:sp>
        <p:nvSpPr>
          <p:cNvPr id="4" name="矩形 3"/>
          <p:cNvSpPr/>
          <p:nvPr/>
        </p:nvSpPr>
        <p:spPr>
          <a:xfrm>
            <a:off x="677884" y="2603244"/>
            <a:ext cx="17449800" cy="7478970"/>
          </a:xfrm>
          <a:prstGeom prst="rect">
            <a:avLst/>
          </a:prstGeom>
        </p:spPr>
        <p:txBody>
          <a:bodyPr wrap="square">
            <a:spAutoFit/>
          </a:bodyPr>
          <a:lstStyle/>
          <a:p>
            <a:pPr algn="just" latinLnBrk="1"/>
            <a:r>
              <a:rPr lang="zh-TW" altLang="en-US" sz="3000" dirty="0">
                <a:solidFill>
                  <a:srgbClr val="000000"/>
                </a:solidFill>
                <a:latin typeface="Noto Sans TC"/>
              </a:rPr>
              <a:t>多位任職於北分署的證人證詞均供稱，謝宜容常在交辦公事時，說話大聲、情緒不穩定，並以貶低他人的詞彙責備，還會給予同仁非常大的時限壓力；即使是假日仍會要求同仁即時回覆訊息，若未即時回應或達到工作標準，便需面對謾罵及責難</a:t>
            </a:r>
            <a:r>
              <a:rPr lang="zh-TW" altLang="en-US" sz="3000" dirty="0" smtClean="0">
                <a:solidFill>
                  <a:srgbClr val="000000"/>
                </a:solidFill>
                <a:latin typeface="Noto Sans TC"/>
              </a:rPr>
              <a:t>。另外</a:t>
            </a:r>
            <a:r>
              <a:rPr lang="zh-TW" altLang="en-US" sz="3000" dirty="0">
                <a:solidFill>
                  <a:srgbClr val="000000"/>
                </a:solidFill>
                <a:latin typeface="Noto Sans TC"/>
              </a:rPr>
              <a:t>，謝宜容交辦公務時，常過度注意細節，交辦或指示事項也不明確，常以意象、情緒及感覺表達，讓北分署同仁無所適從。</a:t>
            </a:r>
          </a:p>
          <a:p>
            <a:pPr algn="just" latinLnBrk="1"/>
            <a:endParaRPr lang="en-US" altLang="zh-TW" sz="3000" dirty="0" smtClean="0">
              <a:solidFill>
                <a:srgbClr val="000000"/>
              </a:solidFill>
              <a:latin typeface="Noto Sans TC"/>
            </a:endParaRPr>
          </a:p>
          <a:p>
            <a:pPr algn="just" latinLnBrk="1"/>
            <a:r>
              <a:rPr lang="zh-TW" altLang="en-US" sz="3000" dirty="0" smtClean="0">
                <a:solidFill>
                  <a:srgbClr val="000000"/>
                </a:solidFill>
                <a:latin typeface="Noto Sans TC"/>
              </a:rPr>
              <a:t>但</a:t>
            </a:r>
            <a:r>
              <a:rPr lang="zh-TW" altLang="en-US" sz="3000" dirty="0">
                <a:solidFill>
                  <a:srgbClr val="000000"/>
                </a:solidFill>
                <a:latin typeface="Noto Sans TC"/>
              </a:rPr>
              <a:t>檢察官指出，去年</a:t>
            </a:r>
            <a:r>
              <a:rPr lang="en-US" altLang="zh-TW" sz="3000" dirty="0">
                <a:solidFill>
                  <a:srgbClr val="000000"/>
                </a:solidFill>
                <a:latin typeface="Noto Sans TC"/>
              </a:rPr>
              <a:t>12</a:t>
            </a:r>
            <a:r>
              <a:rPr lang="zh-TW" altLang="en-US" sz="3000" dirty="0">
                <a:solidFill>
                  <a:srgbClr val="000000"/>
                </a:solidFill>
                <a:latin typeface="Noto Sans TC"/>
              </a:rPr>
              <a:t>月</a:t>
            </a:r>
            <a:r>
              <a:rPr lang="en-US" altLang="zh-TW" sz="3000" dirty="0">
                <a:solidFill>
                  <a:srgbClr val="000000"/>
                </a:solidFill>
                <a:latin typeface="Noto Sans TC"/>
              </a:rPr>
              <a:t>11</a:t>
            </a:r>
            <a:r>
              <a:rPr lang="zh-TW" altLang="en-US" sz="3000" dirty="0">
                <a:solidFill>
                  <a:srgbClr val="000000"/>
                </a:solidFill>
                <a:latin typeface="Noto Sans TC"/>
              </a:rPr>
              <a:t>日的「勞動部針對勞動力發展署北基宜花分署</a:t>
            </a:r>
            <a:r>
              <a:rPr lang="en-US" altLang="zh-TW" sz="3000" dirty="0">
                <a:solidFill>
                  <a:srgbClr val="000000"/>
                </a:solidFill>
                <a:latin typeface="Noto Sans TC"/>
              </a:rPr>
              <a:t>113</a:t>
            </a:r>
            <a:r>
              <a:rPr lang="zh-TW" altLang="en-US" sz="3000" dirty="0">
                <a:solidFill>
                  <a:srgbClr val="000000"/>
                </a:solidFill>
                <a:latin typeface="Noto Sans TC"/>
              </a:rPr>
              <a:t>年職場霸凌事件重啟行政調查報告」雖認死者輕生與「工作遭遇」有關，但</a:t>
            </a:r>
            <a:r>
              <a:rPr lang="zh-TW" altLang="en-US" sz="3000" b="1" dirty="0">
                <a:solidFill>
                  <a:srgbClr val="000000"/>
                </a:solidFill>
                <a:latin typeface="Noto Sans TC"/>
              </a:rPr>
              <a:t>從事刑事偵查的檢察機關所適用的嚴格證據法則，與行政調查適用證據法則不同，刑法的結果犯以「一定結果之發生」為必要，其結果與行為間若無因果關係，行為人自然不需負擔刑事責任</a:t>
            </a:r>
            <a:r>
              <a:rPr lang="zh-TW" altLang="en-US" sz="3000" b="1" dirty="0" smtClean="0">
                <a:solidFill>
                  <a:srgbClr val="000000"/>
                </a:solidFill>
                <a:latin typeface="Noto Sans TC"/>
              </a:rPr>
              <a:t>。</a:t>
            </a:r>
            <a:endParaRPr lang="en-US" altLang="zh-TW" sz="3000" b="1" dirty="0" smtClean="0">
              <a:solidFill>
                <a:srgbClr val="000000"/>
              </a:solidFill>
              <a:latin typeface="Noto Sans TC"/>
            </a:endParaRPr>
          </a:p>
          <a:p>
            <a:pPr algn="just" latinLnBrk="1"/>
            <a:endParaRPr lang="zh-TW" altLang="en-US" sz="3000" b="1" dirty="0">
              <a:solidFill>
                <a:srgbClr val="000000"/>
              </a:solidFill>
              <a:latin typeface="Noto Sans TC"/>
            </a:endParaRPr>
          </a:p>
          <a:p>
            <a:pPr algn="just" latinLnBrk="1"/>
            <a:r>
              <a:rPr lang="zh-TW" altLang="en-US" sz="3000" dirty="0">
                <a:solidFill>
                  <a:srgbClr val="000000"/>
                </a:solidFill>
                <a:latin typeface="Noto Sans TC"/>
              </a:rPr>
              <a:t>檢方調查，死者於加班期間在辦公室上吊自殺，與工作中遭遇職業災害或過勞引發之身體不堪負荷的直接引起死亡有所差異，因此需要判斷謝宜容有不當領導、對待的行為，足以讓一般人身處相同工作環境，都會發生同一自殺死亡的結果。</a:t>
            </a:r>
          </a:p>
          <a:p>
            <a:pPr algn="just" latinLnBrk="1"/>
            <a:r>
              <a:rPr lang="zh-TW" altLang="en-US" sz="3000" dirty="0">
                <a:solidFill>
                  <a:srgbClr val="000000"/>
                </a:solidFill>
                <a:latin typeface="Noto Sans TC"/>
              </a:rPr>
              <a:t>但謝宜容身為首長，難以透過勞發署、北分署的正是申訴及陳情管道，或死者的單位、業務督導主管，意識到其不當行為將引起死者輕生的想法，而死者也不曾顯示類似想法，使謝宜容意識到應改善其不當領導方式，並適當減輕死者工作負擔，難認兩者間有「相當</a:t>
            </a:r>
            <a:r>
              <a:rPr lang="zh-TW" altLang="en-US" sz="3000" dirty="0" smtClean="0">
                <a:solidFill>
                  <a:srgbClr val="000000"/>
                </a:solidFill>
                <a:latin typeface="Noto Sans TC"/>
              </a:rPr>
              <a:t>因果關係」</a:t>
            </a:r>
            <a:r>
              <a:rPr lang="zh-TW" altLang="en-US" sz="3000" dirty="0">
                <a:solidFill>
                  <a:srgbClr val="000000"/>
                </a:solidFill>
                <a:latin typeface="Noto Sans TC"/>
              </a:rPr>
              <a:t>，</a:t>
            </a:r>
            <a:r>
              <a:rPr lang="zh-TW" altLang="en-US" sz="3000" dirty="0" smtClean="0">
                <a:solidFill>
                  <a:srgbClr val="000000"/>
                </a:solidFill>
                <a:latin typeface="Noto Sans TC"/>
              </a:rPr>
              <a:t>因此</a:t>
            </a:r>
            <a:r>
              <a:rPr lang="zh-TW" altLang="en-US" sz="3000" b="1" dirty="0">
                <a:solidFill>
                  <a:srgbClr val="000000"/>
                </a:solidFill>
                <a:latin typeface="Noto Sans TC"/>
              </a:rPr>
              <a:t>過失致死部分罪證不足。</a:t>
            </a:r>
            <a:endParaRPr lang="zh-TW" altLang="en-US" sz="3000" b="1" i="0" dirty="0">
              <a:solidFill>
                <a:srgbClr val="000000"/>
              </a:solidFill>
              <a:effectLst/>
              <a:latin typeface="Noto Sans TC"/>
            </a:endParaRPr>
          </a:p>
        </p:txBody>
      </p:sp>
    </p:spTree>
    <p:extLst>
      <p:ext uri="{BB962C8B-B14F-4D97-AF65-F5344CB8AC3E}">
        <p14:creationId xmlns:p14="http://schemas.microsoft.com/office/powerpoint/2010/main" val="3498195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5</a:t>
            </a:fld>
            <a:endParaRPr lang="en-US"/>
          </a:p>
        </p:txBody>
      </p:sp>
      <p:graphicFrame>
        <p:nvGraphicFramePr>
          <p:cNvPr id="3" name="表格 2"/>
          <p:cNvGraphicFramePr>
            <a:graphicFrameLocks noGrp="1"/>
          </p:cNvGraphicFramePr>
          <p:nvPr>
            <p:extLst>
              <p:ext uri="{D42A27DB-BD31-4B8C-83A1-F6EECF244321}">
                <p14:modId xmlns:p14="http://schemas.microsoft.com/office/powerpoint/2010/main" val="3685800142"/>
              </p:ext>
            </p:extLst>
          </p:nvPr>
        </p:nvGraphicFramePr>
        <p:xfrm>
          <a:off x="762000" y="1506278"/>
          <a:ext cx="17145000" cy="8285422"/>
        </p:xfrm>
        <a:graphic>
          <a:graphicData uri="http://schemas.openxmlformats.org/drawingml/2006/table">
            <a:tbl>
              <a:tblPr firstRow="1" bandRow="1">
                <a:tableStyleId>{5C22544A-7EE6-4342-B048-85BDC9FD1C3A}</a:tableStyleId>
              </a:tblPr>
              <a:tblGrid>
                <a:gridCol w="3629797">
                  <a:extLst>
                    <a:ext uri="{9D8B030D-6E8A-4147-A177-3AD203B41FA5}">
                      <a16:colId xmlns:a16="http://schemas.microsoft.com/office/drawing/2014/main" val="3592647875"/>
                    </a:ext>
                  </a:extLst>
                </a:gridCol>
                <a:gridCol w="13515203">
                  <a:extLst>
                    <a:ext uri="{9D8B030D-6E8A-4147-A177-3AD203B41FA5}">
                      <a16:colId xmlns:a16="http://schemas.microsoft.com/office/drawing/2014/main" val="3633067425"/>
                    </a:ext>
                  </a:extLst>
                </a:gridCol>
              </a:tblGrid>
              <a:tr h="712842">
                <a:tc>
                  <a:txBody>
                    <a:bodyPr/>
                    <a:lstStyle/>
                    <a:p>
                      <a:r>
                        <a:rPr lang="zh-TW" altLang="en-US" sz="3600" dirty="0" smtClean="0">
                          <a:latin typeface="+mn-ea"/>
                          <a:ea typeface="+mn-ea"/>
                        </a:rPr>
                        <a:t>法規</a:t>
                      </a:r>
                      <a:endParaRPr lang="zh-TW" altLang="en-US" sz="3600" dirty="0">
                        <a:latin typeface="+mn-ea"/>
                        <a:ea typeface="+mn-ea"/>
                      </a:endParaRPr>
                    </a:p>
                  </a:txBody>
                  <a:tcPr/>
                </a:tc>
                <a:tc>
                  <a:txBody>
                    <a:bodyPr/>
                    <a:lstStyle/>
                    <a:p>
                      <a:r>
                        <a:rPr lang="zh-TW" altLang="en-US" sz="3600" dirty="0" smtClean="0">
                          <a:latin typeface="+mn-ea"/>
                          <a:ea typeface="+mn-ea"/>
                        </a:rPr>
                        <a:t>條文</a:t>
                      </a:r>
                      <a:endParaRPr lang="zh-TW" altLang="en-US" sz="3600" dirty="0">
                        <a:latin typeface="+mn-ea"/>
                        <a:ea typeface="+mn-ea"/>
                      </a:endParaRPr>
                    </a:p>
                  </a:txBody>
                  <a:tcPr/>
                </a:tc>
                <a:extLst>
                  <a:ext uri="{0D108BD9-81ED-4DB2-BD59-A6C34878D82A}">
                    <a16:rowId xmlns:a16="http://schemas.microsoft.com/office/drawing/2014/main" val="3120905468"/>
                  </a:ext>
                </a:extLst>
              </a:tr>
              <a:tr h="3809426">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3600" dirty="0" smtClean="0">
                          <a:solidFill>
                            <a:srgbClr val="0070C0"/>
                          </a:solidFill>
                          <a:latin typeface="+mn-ea"/>
                          <a:ea typeface="+mn-ea"/>
                        </a:rPr>
                        <a:t>職業安全衛生法 </a:t>
                      </a:r>
                      <a:endParaRPr lang="en-US" altLang="zh-TW" sz="3600" dirty="0" smtClean="0">
                        <a:solidFill>
                          <a:srgbClr val="0070C0"/>
                        </a:solidFill>
                        <a:latin typeface="+mn-ea"/>
                        <a:ea typeface="+mn-ea"/>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3600" dirty="0" smtClean="0">
                          <a:solidFill>
                            <a:srgbClr val="0070C0"/>
                          </a:solidFill>
                          <a:latin typeface="+mn-ea"/>
                          <a:ea typeface="+mn-ea"/>
                        </a:rPr>
                        <a:t>第</a:t>
                      </a:r>
                      <a:r>
                        <a:rPr lang="en-US" altLang="zh-TW" sz="3600" dirty="0" smtClean="0">
                          <a:solidFill>
                            <a:srgbClr val="0070C0"/>
                          </a:solidFill>
                          <a:latin typeface="+mn-ea"/>
                          <a:ea typeface="+mn-ea"/>
                        </a:rPr>
                        <a:t>6</a:t>
                      </a:r>
                      <a:r>
                        <a:rPr lang="zh-TW" altLang="en-US" sz="3600" dirty="0" smtClean="0">
                          <a:solidFill>
                            <a:srgbClr val="0070C0"/>
                          </a:solidFill>
                          <a:latin typeface="+mn-ea"/>
                          <a:ea typeface="+mn-ea"/>
                        </a:rPr>
                        <a:t>條第</a:t>
                      </a:r>
                      <a:r>
                        <a:rPr lang="en-US" altLang="zh-TW" sz="3600" dirty="0" smtClean="0">
                          <a:solidFill>
                            <a:srgbClr val="0070C0"/>
                          </a:solidFill>
                          <a:latin typeface="+mn-ea"/>
                          <a:ea typeface="+mn-ea"/>
                        </a:rPr>
                        <a:t>2</a:t>
                      </a:r>
                      <a:r>
                        <a:rPr lang="zh-TW" altLang="en-US" sz="3600" dirty="0" smtClean="0">
                          <a:solidFill>
                            <a:srgbClr val="0070C0"/>
                          </a:solidFill>
                          <a:latin typeface="+mn-ea"/>
                          <a:ea typeface="+mn-ea"/>
                        </a:rPr>
                        <a:t>項</a:t>
                      </a:r>
                      <a:endParaRPr lang="en-US" altLang="zh-TW" sz="3600" dirty="0" smtClean="0">
                        <a:solidFill>
                          <a:srgbClr val="0070C0"/>
                        </a:solidFill>
                        <a:latin typeface="+mn-ea"/>
                        <a:ea typeface="+mn-ea"/>
                      </a:endParaRPr>
                    </a:p>
                    <a:p>
                      <a:pPr algn="l"/>
                      <a:endParaRPr lang="zh-TW" altLang="en-US" sz="3600" dirty="0">
                        <a:solidFill>
                          <a:srgbClr val="0070C0"/>
                        </a:solidFill>
                        <a:latin typeface="+mn-ea"/>
                        <a:ea typeface="+mn-ea"/>
                      </a:endParaRPr>
                    </a:p>
                  </a:txBody>
                  <a:tcPr anchor="ctr"/>
                </a:tc>
                <a:tc>
                  <a:txBody>
                    <a:bodyPr/>
                    <a:lstStyle/>
                    <a:p>
                      <a:r>
                        <a:rPr lang="zh-TW" altLang="en-US" sz="3600" dirty="0" smtClean="0">
                          <a:latin typeface="+mn-ea"/>
                          <a:ea typeface="+mn-ea"/>
                        </a:rPr>
                        <a:t>對下列事項，應妥為規劃及採取必要之安全衛生措施：</a:t>
                      </a:r>
                      <a:endParaRPr lang="en-US" altLang="zh-TW" sz="3600" dirty="0" smtClean="0">
                        <a:latin typeface="+mn-ea"/>
                        <a:ea typeface="+mn-ea"/>
                      </a:endParaRPr>
                    </a:p>
                    <a:p>
                      <a:endParaRPr lang="zh-TW" altLang="en-US" sz="3600" dirty="0" smtClean="0">
                        <a:latin typeface="+mn-ea"/>
                        <a:ea typeface="+mn-ea"/>
                      </a:endParaRPr>
                    </a:p>
                    <a:p>
                      <a:r>
                        <a:rPr lang="zh-TW" altLang="en-US" sz="3600" dirty="0" smtClean="0">
                          <a:latin typeface="+mn-ea"/>
                          <a:ea typeface="+mn-ea"/>
                        </a:rPr>
                        <a:t>一、重複性作業等促發肌肉骨骼疾病之預防。</a:t>
                      </a:r>
                    </a:p>
                    <a:p>
                      <a:r>
                        <a:rPr lang="zh-TW" altLang="en-US" sz="3600" dirty="0" smtClean="0">
                          <a:latin typeface="+mn-ea"/>
                          <a:ea typeface="+mn-ea"/>
                        </a:rPr>
                        <a:t>二、輪班、夜間工作、長時間工作等異常工作負荷促發疾病之預防。</a:t>
                      </a:r>
                    </a:p>
                    <a:p>
                      <a:r>
                        <a:rPr lang="zh-TW" altLang="en-US" sz="3600" dirty="0" smtClean="0">
                          <a:latin typeface="+mn-ea"/>
                          <a:ea typeface="+mn-ea"/>
                        </a:rPr>
                        <a:t>三、</a:t>
                      </a:r>
                      <a:r>
                        <a:rPr lang="zh-TW" altLang="en-US" sz="3600" b="1" u="sng" dirty="0" smtClean="0">
                          <a:solidFill>
                            <a:srgbClr val="FF0000"/>
                          </a:solidFill>
                          <a:latin typeface="+mn-ea"/>
                          <a:ea typeface="+mn-ea"/>
                        </a:rPr>
                        <a:t>執行職務</a:t>
                      </a:r>
                      <a:r>
                        <a:rPr lang="zh-TW" altLang="en-US" sz="3600" dirty="0" smtClean="0">
                          <a:solidFill>
                            <a:srgbClr val="FF0000"/>
                          </a:solidFill>
                          <a:latin typeface="+mn-ea"/>
                          <a:ea typeface="+mn-ea"/>
                        </a:rPr>
                        <a:t>因</a:t>
                      </a:r>
                      <a:r>
                        <a:rPr lang="zh-TW" altLang="en-US" sz="3600" b="1" u="sng" dirty="0" smtClean="0">
                          <a:solidFill>
                            <a:srgbClr val="FF0000"/>
                          </a:solidFill>
                          <a:latin typeface="+mn-ea"/>
                          <a:ea typeface="+mn-ea"/>
                        </a:rPr>
                        <a:t>他人行為</a:t>
                      </a:r>
                      <a:r>
                        <a:rPr lang="zh-TW" altLang="en-US" sz="3600" dirty="0" smtClean="0">
                          <a:solidFill>
                            <a:srgbClr val="FF0000"/>
                          </a:solidFill>
                          <a:latin typeface="+mn-ea"/>
                          <a:ea typeface="+mn-ea"/>
                        </a:rPr>
                        <a:t>遭受</a:t>
                      </a:r>
                      <a:r>
                        <a:rPr lang="zh-TW" altLang="en-US" sz="3600" b="1" u="sng" dirty="0" smtClean="0">
                          <a:solidFill>
                            <a:srgbClr val="FF0000"/>
                          </a:solidFill>
                          <a:latin typeface="+mn-ea"/>
                          <a:ea typeface="+mn-ea"/>
                        </a:rPr>
                        <a:t>身體或精神不法侵害</a:t>
                      </a:r>
                      <a:r>
                        <a:rPr lang="zh-TW" altLang="en-US" sz="3600" u="sng" dirty="0" smtClean="0">
                          <a:solidFill>
                            <a:srgbClr val="FF0000"/>
                          </a:solidFill>
                          <a:latin typeface="+mn-ea"/>
                          <a:ea typeface="+mn-ea"/>
                        </a:rPr>
                        <a:t>之</a:t>
                      </a:r>
                      <a:r>
                        <a:rPr lang="zh-TW" altLang="en-US" sz="3600" b="1" u="sng" dirty="0" smtClean="0">
                          <a:solidFill>
                            <a:srgbClr val="FF0000"/>
                          </a:solidFill>
                          <a:latin typeface="+mn-ea"/>
                          <a:ea typeface="+mn-ea"/>
                        </a:rPr>
                        <a:t>預防</a:t>
                      </a:r>
                      <a:r>
                        <a:rPr lang="zh-TW" altLang="en-US" sz="3600" dirty="0" smtClean="0">
                          <a:latin typeface="+mn-ea"/>
                          <a:ea typeface="+mn-ea"/>
                        </a:rPr>
                        <a:t>。</a:t>
                      </a:r>
                    </a:p>
                    <a:p>
                      <a:r>
                        <a:rPr lang="zh-TW" altLang="en-US" sz="3600" dirty="0" smtClean="0">
                          <a:latin typeface="+mn-ea"/>
                          <a:ea typeface="+mn-ea"/>
                        </a:rPr>
                        <a:t>四、避難、急救、休息或其他為保護勞工身心健康之事項。</a:t>
                      </a:r>
                    </a:p>
                  </a:txBody>
                  <a:tcPr anchor="ctr"/>
                </a:tc>
                <a:extLst>
                  <a:ext uri="{0D108BD9-81ED-4DB2-BD59-A6C34878D82A}">
                    <a16:rowId xmlns:a16="http://schemas.microsoft.com/office/drawing/2014/main" val="513053894"/>
                  </a:ext>
                </a:extLst>
              </a:tr>
              <a:tr h="1883845">
                <a:tc>
                  <a:txBody>
                    <a:bodyPr/>
                    <a:lstStyle/>
                    <a:p>
                      <a:pPr algn="l"/>
                      <a:r>
                        <a:rPr lang="zh-TW" altLang="en-US" sz="3600" dirty="0" smtClean="0">
                          <a:solidFill>
                            <a:srgbClr val="0070C0"/>
                          </a:solidFill>
                          <a:latin typeface="+mn-ea"/>
                          <a:ea typeface="+mn-ea"/>
                        </a:rPr>
                        <a:t>民法</a:t>
                      </a:r>
                      <a:endParaRPr lang="en-US" altLang="zh-TW" sz="3600" dirty="0" smtClean="0">
                        <a:solidFill>
                          <a:srgbClr val="0070C0"/>
                        </a:solidFill>
                        <a:latin typeface="+mn-ea"/>
                        <a:ea typeface="+mn-ea"/>
                      </a:endParaRPr>
                    </a:p>
                    <a:p>
                      <a:pPr algn="l"/>
                      <a:r>
                        <a:rPr lang="zh-TW" altLang="en-US" sz="3600" dirty="0" smtClean="0">
                          <a:solidFill>
                            <a:srgbClr val="0070C0"/>
                          </a:solidFill>
                          <a:latin typeface="+mn-ea"/>
                          <a:ea typeface="+mn-ea"/>
                        </a:rPr>
                        <a:t>第</a:t>
                      </a:r>
                      <a:r>
                        <a:rPr lang="en-US" altLang="zh-TW" sz="3600" dirty="0" smtClean="0">
                          <a:solidFill>
                            <a:srgbClr val="0070C0"/>
                          </a:solidFill>
                          <a:latin typeface="+mn-ea"/>
                          <a:ea typeface="+mn-ea"/>
                        </a:rPr>
                        <a:t>483-1</a:t>
                      </a:r>
                      <a:r>
                        <a:rPr lang="zh-TW" altLang="en-US" sz="3600" dirty="0" smtClean="0">
                          <a:solidFill>
                            <a:srgbClr val="0070C0"/>
                          </a:solidFill>
                          <a:latin typeface="+mn-ea"/>
                          <a:ea typeface="+mn-ea"/>
                        </a:rPr>
                        <a:t>條</a:t>
                      </a:r>
                    </a:p>
                    <a:p>
                      <a:pPr algn="l"/>
                      <a:endParaRPr lang="zh-TW" altLang="en-US" sz="3600" dirty="0">
                        <a:solidFill>
                          <a:srgbClr val="0070C0"/>
                        </a:solidFill>
                        <a:latin typeface="+mn-ea"/>
                        <a:ea typeface="+mn-ea"/>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3600" dirty="0" smtClean="0">
                          <a:latin typeface="+mn-ea"/>
                          <a:ea typeface="+mn-ea"/>
                        </a:rPr>
                        <a:t>受僱人服勞務，其生命、身體、健康有受危害之虞者，</a:t>
                      </a:r>
                      <a:r>
                        <a:rPr lang="zh-TW" altLang="en-US" sz="3600" u="sng" dirty="0" smtClean="0">
                          <a:latin typeface="+mn-ea"/>
                          <a:ea typeface="+mn-ea"/>
                        </a:rPr>
                        <a:t>僱用人</a:t>
                      </a:r>
                      <a:r>
                        <a:rPr lang="zh-TW" altLang="en-US" sz="3600" dirty="0" smtClean="0">
                          <a:latin typeface="+mn-ea"/>
                          <a:ea typeface="+mn-ea"/>
                        </a:rPr>
                        <a:t>應按其情形為必要之預防。</a:t>
                      </a:r>
                    </a:p>
                  </a:txBody>
                  <a:tcPr anchor="ctr"/>
                </a:tc>
                <a:extLst>
                  <a:ext uri="{0D108BD9-81ED-4DB2-BD59-A6C34878D82A}">
                    <a16:rowId xmlns:a16="http://schemas.microsoft.com/office/drawing/2014/main" val="2569425497"/>
                  </a:ext>
                </a:extLst>
              </a:tr>
              <a:tr h="1879309">
                <a:tc>
                  <a:txBody>
                    <a:bodyPr/>
                    <a:lstStyle/>
                    <a:p>
                      <a:pPr algn="l"/>
                      <a:r>
                        <a:rPr lang="zh-TW" altLang="en-US" sz="3600" dirty="0" smtClean="0">
                          <a:solidFill>
                            <a:srgbClr val="0070C0"/>
                          </a:solidFill>
                          <a:latin typeface="+mn-ea"/>
                          <a:ea typeface="+mn-ea"/>
                        </a:rPr>
                        <a:t>勞動基準法</a:t>
                      </a:r>
                      <a:endParaRPr lang="en-US" altLang="zh-TW" sz="3600" dirty="0" smtClean="0">
                        <a:solidFill>
                          <a:srgbClr val="0070C0"/>
                        </a:solidFill>
                        <a:latin typeface="+mn-ea"/>
                        <a:ea typeface="+mn-ea"/>
                      </a:endParaRPr>
                    </a:p>
                    <a:p>
                      <a:pPr algn="l"/>
                      <a:r>
                        <a:rPr lang="zh-TW" altLang="en-US" sz="3600" dirty="0" smtClean="0">
                          <a:solidFill>
                            <a:srgbClr val="0070C0"/>
                          </a:solidFill>
                          <a:latin typeface="+mn-ea"/>
                          <a:ea typeface="+mn-ea"/>
                        </a:rPr>
                        <a:t>第</a:t>
                      </a:r>
                      <a:r>
                        <a:rPr lang="en-US" altLang="zh-TW" sz="3600" dirty="0" smtClean="0">
                          <a:solidFill>
                            <a:srgbClr val="0070C0"/>
                          </a:solidFill>
                          <a:latin typeface="+mn-ea"/>
                          <a:ea typeface="+mn-ea"/>
                        </a:rPr>
                        <a:t>8</a:t>
                      </a:r>
                      <a:r>
                        <a:rPr lang="zh-TW" altLang="en-US" sz="3600" dirty="0" smtClean="0">
                          <a:solidFill>
                            <a:srgbClr val="0070C0"/>
                          </a:solidFill>
                          <a:latin typeface="+mn-ea"/>
                          <a:ea typeface="+mn-ea"/>
                        </a:rPr>
                        <a:t>條</a:t>
                      </a:r>
                      <a:endParaRPr lang="zh-TW" altLang="en-US" sz="3600" dirty="0">
                        <a:solidFill>
                          <a:srgbClr val="0070C0"/>
                        </a:solidFill>
                        <a:latin typeface="+mn-ea"/>
                        <a:ea typeface="+mn-ea"/>
                      </a:endParaRPr>
                    </a:p>
                  </a:txBody>
                  <a:tcPr anchor="ctr"/>
                </a:tc>
                <a:tc>
                  <a:txBody>
                    <a:bodyPr/>
                    <a:lstStyle/>
                    <a:p>
                      <a:r>
                        <a:rPr lang="zh-TW" altLang="en-US" sz="3600" u="sng" dirty="0" smtClean="0">
                          <a:latin typeface="+mn-ea"/>
                          <a:ea typeface="+mn-ea"/>
                        </a:rPr>
                        <a:t>雇主</a:t>
                      </a:r>
                      <a:r>
                        <a:rPr lang="zh-TW" altLang="en-US" sz="3600" dirty="0" smtClean="0">
                          <a:latin typeface="+mn-ea"/>
                          <a:ea typeface="+mn-ea"/>
                        </a:rPr>
                        <a:t>對於僱用之勞工，應預防職業上災害，建立適當之工作環境及福利設施。其有關安全衛生及福利事項，依有關法律之規定</a:t>
                      </a:r>
                      <a:endParaRPr lang="zh-TW" altLang="en-US" sz="3600" dirty="0">
                        <a:latin typeface="+mn-ea"/>
                        <a:ea typeface="+mn-ea"/>
                      </a:endParaRPr>
                    </a:p>
                  </a:txBody>
                  <a:tcPr anchor="ctr"/>
                </a:tc>
                <a:extLst>
                  <a:ext uri="{0D108BD9-81ED-4DB2-BD59-A6C34878D82A}">
                    <a16:rowId xmlns:a16="http://schemas.microsoft.com/office/drawing/2014/main" val="1912325553"/>
                  </a:ext>
                </a:extLst>
              </a:tr>
            </a:tbl>
          </a:graphicData>
        </a:graphic>
      </p:graphicFrame>
      <p:sp>
        <p:nvSpPr>
          <p:cNvPr id="4" name="文字方塊 3"/>
          <p:cNvSpPr txBox="1"/>
          <p:nvPr/>
        </p:nvSpPr>
        <p:spPr>
          <a:xfrm>
            <a:off x="3657600" y="280725"/>
            <a:ext cx="10896600" cy="923330"/>
          </a:xfrm>
          <a:prstGeom prst="rect">
            <a:avLst/>
          </a:prstGeom>
          <a:solidFill>
            <a:srgbClr val="FFFF00"/>
          </a:solidFill>
        </p:spPr>
        <p:txBody>
          <a:bodyPr wrap="square" rtlCol="0" anchor="ctr">
            <a:spAutoFit/>
          </a:bodyPr>
          <a:lstStyle/>
          <a:p>
            <a:pPr algn="ctr"/>
            <a:r>
              <a:rPr lang="zh-TW" altLang="en-US" sz="5400" dirty="0" smtClean="0"/>
              <a:t>雇主應</a:t>
            </a:r>
            <a:r>
              <a:rPr lang="zh-TW" altLang="en-US" sz="5400" b="1" dirty="0" smtClean="0"/>
              <a:t>預防</a:t>
            </a:r>
            <a:r>
              <a:rPr lang="zh-TW" altLang="en-US" sz="5400" dirty="0"/>
              <a:t>職場不法侵害的法規範</a:t>
            </a:r>
          </a:p>
        </p:txBody>
      </p:sp>
    </p:spTree>
    <p:extLst>
      <p:ext uri="{BB962C8B-B14F-4D97-AF65-F5344CB8AC3E}">
        <p14:creationId xmlns:p14="http://schemas.microsoft.com/office/powerpoint/2010/main" val="3493045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r>
              <a:rPr lang="en-US" altLang="zh-TW" sz="6000" b="1" dirty="0" smtClean="0">
                <a:latin typeface="+mj-ea"/>
              </a:rPr>
              <a:t>《</a:t>
            </a:r>
            <a:r>
              <a:rPr lang="zh-TW" altLang="en-US" sz="6000" b="1" dirty="0" smtClean="0">
                <a:latin typeface="+mj-ea"/>
              </a:rPr>
              <a:t>執行職務遭受不法侵害預防指引</a:t>
            </a:r>
            <a:r>
              <a:rPr lang="en-US" altLang="zh-TW" sz="6000" b="1" dirty="0" smtClean="0">
                <a:latin typeface="+mj-ea"/>
              </a:rPr>
              <a:t>》</a:t>
            </a:r>
            <a:r>
              <a:rPr lang="zh-TW" altLang="en-US" sz="6000" b="1" dirty="0" smtClean="0">
                <a:latin typeface="+mj-ea"/>
              </a:rPr>
              <a:t>第</a:t>
            </a:r>
            <a:r>
              <a:rPr lang="en-US" altLang="zh-TW" sz="6000" b="1" dirty="0" smtClean="0">
                <a:latin typeface="+mj-ea"/>
              </a:rPr>
              <a:t>4</a:t>
            </a:r>
            <a:r>
              <a:rPr lang="zh-TW" altLang="en-US" sz="6000" b="1" dirty="0" smtClean="0">
                <a:latin typeface="+mj-ea"/>
              </a:rPr>
              <a:t>版</a:t>
            </a:r>
            <a:r>
              <a:rPr lang="en-US" altLang="zh-TW" sz="6000" b="1" dirty="0" smtClean="0"/>
              <a:t/>
            </a:r>
            <a:br>
              <a:rPr lang="en-US" altLang="zh-TW" sz="6000" b="1" dirty="0" smtClean="0"/>
            </a:br>
            <a:r>
              <a:rPr lang="en-US" altLang="zh-TW" sz="6000" b="1" dirty="0" smtClean="0"/>
              <a:t/>
            </a:r>
            <a:br>
              <a:rPr lang="en-US" altLang="zh-TW" sz="6000" b="1" dirty="0" smtClean="0"/>
            </a:br>
            <a:r>
              <a:rPr lang="zh-TW" altLang="en-US" sz="4000" b="1" dirty="0" smtClean="0"/>
              <a:t>（</a:t>
            </a:r>
            <a:r>
              <a:rPr lang="zh-TW" altLang="en-US" sz="4000" b="1" dirty="0" smtClean="0"/>
              <a:t>組織</a:t>
            </a:r>
            <a:r>
              <a:rPr lang="zh-TW" altLang="en-US" sz="4000" b="1" dirty="0" smtClean="0"/>
              <a:t>內部不法侵害</a:t>
            </a:r>
            <a:r>
              <a:rPr lang="en-US" altLang="zh-TW" sz="4000" b="1" dirty="0" smtClean="0"/>
              <a:t>-</a:t>
            </a:r>
            <a:r>
              <a:rPr lang="zh-TW" altLang="en-US" sz="4000" b="1" dirty="0" smtClean="0"/>
              <a:t>職場霸凌通報申訴程序）</a:t>
            </a:r>
            <a:endParaRPr lang="zh-TW" altLang="en-US" sz="4000" b="1" dirty="0"/>
          </a:p>
        </p:txBody>
      </p:sp>
      <p:sp>
        <p:nvSpPr>
          <p:cNvPr id="4" name="文字版面配置區 3"/>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2444287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7</a:t>
            </a:fld>
            <a:endParaRPr lang="en-US"/>
          </a:p>
        </p:txBody>
      </p:sp>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723900"/>
            <a:ext cx="17943990" cy="7162800"/>
          </a:xfrm>
          <a:prstGeom prst="rect">
            <a:avLst/>
          </a:prstGeom>
        </p:spPr>
      </p:pic>
      <p:sp>
        <p:nvSpPr>
          <p:cNvPr id="4" name="矩形 3"/>
          <p:cNvSpPr/>
          <p:nvPr/>
        </p:nvSpPr>
        <p:spPr>
          <a:xfrm>
            <a:off x="10210800" y="8311634"/>
            <a:ext cx="7344959" cy="369332"/>
          </a:xfrm>
          <a:prstGeom prst="rect">
            <a:avLst/>
          </a:prstGeom>
        </p:spPr>
        <p:txBody>
          <a:bodyPr wrap="none">
            <a:spAutoFit/>
          </a:bodyPr>
          <a:lstStyle/>
          <a:p>
            <a:r>
              <a:rPr lang="en-US" altLang="zh-TW" dirty="0"/>
              <a:t>https://www.knews.com.tw/news/7956D49A88E95D457E3FDCE7989978D5</a:t>
            </a:r>
            <a:endParaRPr lang="zh-TW" altLang="en-US" dirty="0"/>
          </a:p>
        </p:txBody>
      </p:sp>
    </p:spTree>
    <p:extLst>
      <p:ext uri="{BB962C8B-B14F-4D97-AF65-F5344CB8AC3E}">
        <p14:creationId xmlns:p14="http://schemas.microsoft.com/office/powerpoint/2010/main" val="1468019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8</a:t>
            </a:fld>
            <a:endParaRPr lang="en-US"/>
          </a:p>
        </p:txBody>
      </p:sp>
      <p:sp>
        <p:nvSpPr>
          <p:cNvPr id="5" name="矩形 4"/>
          <p:cNvSpPr/>
          <p:nvPr/>
        </p:nvSpPr>
        <p:spPr>
          <a:xfrm>
            <a:off x="381000" y="311783"/>
            <a:ext cx="17373600" cy="9787295"/>
          </a:xfrm>
          <a:prstGeom prst="rect">
            <a:avLst/>
          </a:prstGeom>
        </p:spPr>
        <p:txBody>
          <a:bodyPr wrap="square">
            <a:spAutoFit/>
          </a:bodyPr>
          <a:lstStyle/>
          <a:p>
            <a:pPr algn="just"/>
            <a:r>
              <a:rPr lang="zh-TW" altLang="en-US" sz="3600" dirty="0" smtClean="0">
                <a:solidFill>
                  <a:srgbClr val="292929"/>
                </a:solidFill>
                <a:latin typeface="+mn-ea"/>
              </a:rPr>
              <a:t>職安署職業衛生健康組長張國明受訪時表示，原先指引當中，「</a:t>
            </a:r>
            <a:r>
              <a:rPr lang="zh-TW" altLang="en-US" sz="3600" b="1" dirty="0" smtClean="0">
                <a:solidFill>
                  <a:srgbClr val="292929"/>
                </a:solidFill>
                <a:latin typeface="+mn-ea"/>
              </a:rPr>
              <a:t>不法</a:t>
            </a:r>
            <a:r>
              <a:rPr lang="zh-TW" altLang="en-US" sz="3600" dirty="0" smtClean="0">
                <a:solidFill>
                  <a:srgbClr val="292929"/>
                </a:solidFill>
                <a:latin typeface="+mn-ea"/>
              </a:rPr>
              <a:t>侵害」的定義不明確，</a:t>
            </a:r>
            <a:r>
              <a:rPr lang="zh-TW" altLang="en-US" sz="3600" b="1" dirty="0" smtClean="0">
                <a:solidFill>
                  <a:srgbClr val="292929"/>
                </a:solidFill>
                <a:latin typeface="+mn-ea"/>
              </a:rPr>
              <a:t>修正後則明確寫出有</a:t>
            </a:r>
            <a:r>
              <a:rPr lang="en-US" altLang="zh-TW" sz="3600" b="1" dirty="0" smtClean="0">
                <a:solidFill>
                  <a:srgbClr val="292929"/>
                </a:solidFill>
                <a:latin typeface="+mn-ea"/>
              </a:rPr>
              <a:t>4</a:t>
            </a:r>
            <a:r>
              <a:rPr lang="zh-TW" altLang="en-US" sz="3600" b="1" dirty="0" smtClean="0">
                <a:solidFill>
                  <a:srgbClr val="292929"/>
                </a:solidFill>
                <a:latin typeface="+mn-ea"/>
              </a:rPr>
              <a:t>種樣態，包含職場暴力、職場霸凌、性騷擾及就業歧視。</a:t>
            </a:r>
          </a:p>
          <a:p>
            <a:pPr algn="just"/>
            <a:r>
              <a:rPr lang="zh-TW" altLang="en-US" sz="3600" dirty="0" smtClean="0">
                <a:solidFill>
                  <a:srgbClr val="292929"/>
                </a:solidFill>
                <a:latin typeface="+mn-ea"/>
              </a:rPr>
              <a:t>新的指引內容還</a:t>
            </a:r>
            <a:r>
              <a:rPr lang="zh-TW" altLang="en-US" sz="3600" b="1" dirty="0" smtClean="0">
                <a:solidFill>
                  <a:srgbClr val="292929"/>
                </a:solidFill>
                <a:latin typeface="+mn-ea"/>
              </a:rPr>
              <a:t>舉例多項職場霸凌樣態</a:t>
            </a:r>
            <a:r>
              <a:rPr lang="zh-TW" altLang="en-US" sz="3600" dirty="0" smtClean="0">
                <a:solidFill>
                  <a:srgbClr val="292929"/>
                </a:solidFill>
                <a:latin typeface="+mn-ea"/>
              </a:rPr>
              <a:t>，例如對同仁吹毛求疵，在小事上挑剔、鼓動同事孤立特定勞工、主管在同仁面前對特定勞工咆哮或羞辱、給予不切實際或過重的工作等。</a:t>
            </a:r>
            <a:endParaRPr lang="en-US" altLang="zh-TW" sz="3600" dirty="0" smtClean="0">
              <a:solidFill>
                <a:srgbClr val="292929"/>
              </a:solidFill>
              <a:latin typeface="+mn-ea"/>
            </a:endParaRPr>
          </a:p>
          <a:p>
            <a:pPr algn="just"/>
            <a:endParaRPr lang="zh-TW" altLang="en-US" sz="3600" dirty="0" smtClean="0">
              <a:solidFill>
                <a:srgbClr val="292929"/>
              </a:solidFill>
              <a:latin typeface="+mn-ea"/>
            </a:endParaRPr>
          </a:p>
          <a:p>
            <a:pPr algn="just"/>
            <a:r>
              <a:rPr lang="zh-TW" altLang="en-US" sz="3600" dirty="0" smtClean="0">
                <a:solidFill>
                  <a:srgbClr val="292929"/>
                </a:solidFill>
                <a:latin typeface="+mn-ea"/>
              </a:rPr>
              <a:t>另外，新的指引也</a:t>
            </a:r>
            <a:r>
              <a:rPr lang="zh-TW" altLang="en-US" sz="3600" b="1" dirty="0" smtClean="0">
                <a:solidFill>
                  <a:srgbClr val="FF0000"/>
                </a:solidFill>
                <a:latin typeface="+mn-ea"/>
              </a:rPr>
              <a:t>增訂職場霸凌的調查機制</a:t>
            </a:r>
            <a:r>
              <a:rPr lang="zh-TW" altLang="en-US" sz="3600" dirty="0" smtClean="0">
                <a:solidFill>
                  <a:srgbClr val="292929"/>
                </a:solidFill>
                <a:latin typeface="+mn-ea"/>
              </a:rPr>
              <a:t>，張國明說明，此一調查參考</a:t>
            </a:r>
            <a:r>
              <a:rPr lang="en-US" altLang="zh-TW" sz="3600" dirty="0" smtClean="0">
                <a:solidFill>
                  <a:srgbClr val="292929"/>
                </a:solidFill>
                <a:latin typeface="+mn-ea"/>
              </a:rPr>
              <a:t>《</a:t>
            </a:r>
            <a:r>
              <a:rPr lang="zh-TW" altLang="en-US" sz="3600" dirty="0" smtClean="0">
                <a:solidFill>
                  <a:srgbClr val="292929"/>
                </a:solidFill>
                <a:latin typeface="+mn-ea"/>
              </a:rPr>
              <a:t>性別工作平等法</a:t>
            </a:r>
            <a:r>
              <a:rPr lang="en-US" altLang="zh-TW" sz="3600" dirty="0" smtClean="0">
                <a:solidFill>
                  <a:srgbClr val="292929"/>
                </a:solidFill>
                <a:latin typeface="+mn-ea"/>
              </a:rPr>
              <a:t>》</a:t>
            </a:r>
            <a:r>
              <a:rPr lang="zh-TW" altLang="en-US" sz="3600" dirty="0" smtClean="0">
                <a:solidFill>
                  <a:srgbClr val="292929"/>
                </a:solidFill>
                <a:latin typeface="+mn-ea"/>
              </a:rPr>
              <a:t>當中，對於職場性騷擾事件的調查程序，明定雇主接到職場霸凌申訴，應於</a:t>
            </a:r>
            <a:r>
              <a:rPr lang="en-US" altLang="zh-TW" sz="3600" dirty="0" smtClean="0">
                <a:solidFill>
                  <a:srgbClr val="292929"/>
                </a:solidFill>
                <a:latin typeface="+mn-ea"/>
              </a:rPr>
              <a:t>3</a:t>
            </a:r>
            <a:r>
              <a:rPr lang="zh-TW" altLang="en-US" sz="3600" dirty="0" smtClean="0">
                <a:solidFill>
                  <a:srgbClr val="292929"/>
                </a:solidFill>
                <a:latin typeface="+mn-ea"/>
              </a:rPr>
              <a:t>天內成立調查小組進行調查、懲處。</a:t>
            </a:r>
            <a:endParaRPr lang="en-US" altLang="zh-TW" sz="3600" dirty="0" smtClean="0">
              <a:solidFill>
                <a:srgbClr val="292929"/>
              </a:solidFill>
              <a:latin typeface="+mn-ea"/>
            </a:endParaRPr>
          </a:p>
          <a:p>
            <a:r>
              <a:rPr lang="zh-TW" altLang="en-US" sz="3600" dirty="0" smtClean="0">
                <a:latin typeface="+mn-ea"/>
              </a:rPr>
              <a:t>張國明說，</a:t>
            </a:r>
            <a:r>
              <a:rPr lang="zh-TW" altLang="en-US" sz="3600" b="1" dirty="0" smtClean="0">
                <a:solidFill>
                  <a:srgbClr val="FF0000"/>
                </a:solidFill>
                <a:latin typeface="+mn-ea"/>
              </a:rPr>
              <a:t>員工</a:t>
            </a:r>
            <a:r>
              <a:rPr lang="en-US" altLang="zh-TW" sz="3600" b="1" dirty="0" smtClean="0">
                <a:solidFill>
                  <a:srgbClr val="FF0000"/>
                </a:solidFill>
                <a:latin typeface="+mn-ea"/>
              </a:rPr>
              <a:t>100</a:t>
            </a:r>
            <a:r>
              <a:rPr lang="zh-TW" altLang="en-US" sz="3600" b="1" dirty="0" smtClean="0">
                <a:solidFill>
                  <a:srgbClr val="FF0000"/>
                </a:solidFill>
                <a:latin typeface="+mn-ea"/>
              </a:rPr>
              <a:t>人以上的企業，調查小組至少</a:t>
            </a:r>
            <a:r>
              <a:rPr lang="en-US" altLang="zh-TW" sz="3600" b="1" dirty="0" smtClean="0">
                <a:solidFill>
                  <a:srgbClr val="FF0000"/>
                </a:solidFill>
                <a:latin typeface="+mn-ea"/>
              </a:rPr>
              <a:t>3</a:t>
            </a:r>
            <a:r>
              <a:rPr lang="zh-TW" altLang="en-US" sz="3600" b="1" dirty="0" smtClean="0">
                <a:solidFill>
                  <a:srgbClr val="FF0000"/>
                </a:solidFill>
                <a:latin typeface="+mn-ea"/>
              </a:rPr>
              <a:t>人，且外部專家至少</a:t>
            </a:r>
            <a:r>
              <a:rPr lang="en-US" altLang="zh-TW" sz="3600" b="1" dirty="0" smtClean="0">
                <a:solidFill>
                  <a:srgbClr val="FF0000"/>
                </a:solidFill>
                <a:latin typeface="+mn-ea"/>
              </a:rPr>
              <a:t>2</a:t>
            </a:r>
            <a:r>
              <a:rPr lang="zh-TW" altLang="en-US" sz="3600" b="1" dirty="0" smtClean="0">
                <a:solidFill>
                  <a:srgbClr val="FF0000"/>
                </a:solidFill>
                <a:latin typeface="+mn-ea"/>
              </a:rPr>
              <a:t>人</a:t>
            </a:r>
            <a:r>
              <a:rPr lang="zh-TW" altLang="en-US" sz="3600" dirty="0" smtClean="0">
                <a:latin typeface="+mn-ea"/>
              </a:rPr>
              <a:t>，另也需要</a:t>
            </a:r>
            <a:r>
              <a:rPr lang="zh-TW" altLang="en-US" sz="3600" b="1" dirty="0" smtClean="0">
                <a:solidFill>
                  <a:srgbClr val="FF0000"/>
                </a:solidFill>
                <a:latin typeface="+mn-ea"/>
              </a:rPr>
              <a:t>制訂處理計畫</a:t>
            </a:r>
            <a:r>
              <a:rPr lang="zh-TW" altLang="en-US" sz="3600" dirty="0" smtClean="0">
                <a:latin typeface="+mn-ea"/>
              </a:rPr>
              <a:t>；員工</a:t>
            </a:r>
            <a:r>
              <a:rPr lang="en-US" altLang="zh-TW" sz="3600" dirty="0" smtClean="0">
                <a:latin typeface="+mn-ea"/>
              </a:rPr>
              <a:t>30</a:t>
            </a:r>
            <a:r>
              <a:rPr lang="zh-TW" altLang="en-US" sz="3600" dirty="0" smtClean="0">
                <a:latin typeface="+mn-ea"/>
              </a:rPr>
              <a:t>人以上到未滿</a:t>
            </a:r>
            <a:r>
              <a:rPr lang="en-US" altLang="zh-TW" sz="3600" dirty="0" smtClean="0">
                <a:latin typeface="+mn-ea"/>
              </a:rPr>
              <a:t>100</a:t>
            </a:r>
            <a:r>
              <a:rPr lang="zh-TW" altLang="en-US" sz="3600" dirty="0" smtClean="0">
                <a:latin typeface="+mn-ea"/>
              </a:rPr>
              <a:t>人企業，一樣需要至少</a:t>
            </a:r>
            <a:r>
              <a:rPr lang="en-US" altLang="zh-TW" sz="3600" dirty="0" smtClean="0">
                <a:latin typeface="+mn-ea"/>
              </a:rPr>
              <a:t>3</a:t>
            </a:r>
            <a:r>
              <a:rPr lang="zh-TW" altLang="en-US" sz="3600" dirty="0" smtClean="0">
                <a:latin typeface="+mn-ea"/>
              </a:rPr>
              <a:t>人組成調查小組；未滿</a:t>
            </a:r>
            <a:r>
              <a:rPr lang="en-US" altLang="zh-TW" sz="3600" dirty="0" smtClean="0">
                <a:latin typeface="+mn-ea"/>
              </a:rPr>
              <a:t>30</a:t>
            </a:r>
            <a:r>
              <a:rPr lang="zh-TW" altLang="en-US" sz="3600" dirty="0" smtClean="0">
                <a:latin typeface="+mn-ea"/>
              </a:rPr>
              <a:t>人的企業，則是由勞資雙方代表組成調查小組。</a:t>
            </a:r>
          </a:p>
          <a:p>
            <a:endParaRPr lang="en-US" altLang="zh-TW" sz="3600" dirty="0" smtClean="0">
              <a:latin typeface="+mn-ea"/>
            </a:endParaRPr>
          </a:p>
          <a:p>
            <a:r>
              <a:rPr lang="zh-TW" altLang="en-US" sz="3600" dirty="0" smtClean="0">
                <a:latin typeface="+mn-ea"/>
              </a:rPr>
              <a:t>在調查期程方面，同樣和</a:t>
            </a:r>
            <a:r>
              <a:rPr lang="en-US" altLang="zh-TW" sz="3600" dirty="0" smtClean="0">
                <a:latin typeface="+mn-ea"/>
              </a:rPr>
              <a:t>《</a:t>
            </a:r>
            <a:r>
              <a:rPr lang="zh-TW" altLang="en-US" sz="3600" dirty="0" smtClean="0">
                <a:latin typeface="+mn-ea"/>
              </a:rPr>
              <a:t>性工法</a:t>
            </a:r>
            <a:r>
              <a:rPr lang="en-US" altLang="zh-TW" sz="3600" dirty="0" smtClean="0">
                <a:latin typeface="+mn-ea"/>
              </a:rPr>
              <a:t>》</a:t>
            </a:r>
            <a:r>
              <a:rPr lang="zh-TW" altLang="en-US" sz="3600" dirty="0" smtClean="0">
                <a:latin typeface="+mn-ea"/>
              </a:rPr>
              <a:t>一致，原則上</a:t>
            </a:r>
            <a:r>
              <a:rPr lang="en-US" altLang="zh-TW" sz="3600" b="1" dirty="0" smtClean="0">
                <a:solidFill>
                  <a:srgbClr val="FF0000"/>
                </a:solidFill>
                <a:latin typeface="+mn-ea"/>
              </a:rPr>
              <a:t>2</a:t>
            </a:r>
            <a:r>
              <a:rPr lang="zh-TW" altLang="en-US" sz="3600" b="1" dirty="0" smtClean="0">
                <a:solidFill>
                  <a:srgbClr val="FF0000"/>
                </a:solidFill>
                <a:latin typeface="+mn-ea"/>
              </a:rPr>
              <a:t>個月內完成</a:t>
            </a:r>
            <a:r>
              <a:rPr lang="zh-TW" altLang="en-US" sz="3600" dirty="0" smtClean="0">
                <a:latin typeface="+mn-ea"/>
              </a:rPr>
              <a:t>，必要時可延長</a:t>
            </a:r>
            <a:r>
              <a:rPr lang="en-US" altLang="zh-TW" sz="3600" dirty="0" smtClean="0">
                <a:latin typeface="+mn-ea"/>
              </a:rPr>
              <a:t>1</a:t>
            </a:r>
            <a:r>
              <a:rPr lang="zh-TW" altLang="en-US" sz="3600" dirty="0" smtClean="0">
                <a:latin typeface="+mn-ea"/>
              </a:rPr>
              <a:t>個月。</a:t>
            </a:r>
          </a:p>
          <a:p>
            <a:r>
              <a:rPr lang="zh-TW" altLang="en-US" sz="3600" dirty="0" smtClean="0">
                <a:latin typeface="+mn-ea"/>
              </a:rPr>
              <a:t>至於為何在</a:t>
            </a:r>
            <a:r>
              <a:rPr lang="en-US" altLang="zh-TW" sz="3600" dirty="0" smtClean="0">
                <a:latin typeface="+mn-ea"/>
              </a:rPr>
              <a:t>《</a:t>
            </a:r>
            <a:r>
              <a:rPr lang="zh-TW" altLang="en-US" sz="3600" dirty="0" smtClean="0">
                <a:latin typeface="+mn-ea"/>
              </a:rPr>
              <a:t>職安法</a:t>
            </a:r>
            <a:r>
              <a:rPr lang="en-US" altLang="zh-TW" sz="3600" dirty="0" smtClean="0">
                <a:latin typeface="+mn-ea"/>
              </a:rPr>
              <a:t>》</a:t>
            </a:r>
            <a:r>
              <a:rPr lang="zh-TW" altLang="en-US" sz="3600" dirty="0" smtClean="0">
                <a:latin typeface="+mn-ea"/>
              </a:rPr>
              <a:t>放入職場霸凌專章前，先修正「執行職務遭受不法侵害預防指引」，張國明說，修法程序比較長，還需要一些審議時間，因此完成修法前的</a:t>
            </a:r>
            <a:r>
              <a:rPr lang="zh-TW" altLang="en-US" sz="3600" dirty="0" smtClean="0">
                <a:solidFill>
                  <a:srgbClr val="FF0000"/>
                </a:solidFill>
                <a:latin typeface="+mn-ea"/>
              </a:rPr>
              <a:t>過渡期</a:t>
            </a:r>
            <a:r>
              <a:rPr lang="zh-TW" altLang="en-US" sz="3600" dirty="0" smtClean="0">
                <a:latin typeface="+mn-ea"/>
              </a:rPr>
              <a:t>，就先修指引，讓外界可以參考適用。</a:t>
            </a:r>
          </a:p>
          <a:p>
            <a:pPr algn="just"/>
            <a:endParaRPr lang="zh-TW" altLang="en-US" b="0" i="0" dirty="0">
              <a:solidFill>
                <a:srgbClr val="292929"/>
              </a:solidFill>
              <a:effectLst/>
              <a:latin typeface="Noto Sans TC"/>
            </a:endParaRPr>
          </a:p>
        </p:txBody>
      </p:sp>
    </p:spTree>
    <p:extLst>
      <p:ext uri="{BB962C8B-B14F-4D97-AF65-F5344CB8AC3E}">
        <p14:creationId xmlns:p14="http://schemas.microsoft.com/office/powerpoint/2010/main" val="1529821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9</a:t>
            </a:fld>
            <a:endParaRPr lang="en-US"/>
          </a:p>
        </p:txBody>
      </p:sp>
      <p:pic>
        <p:nvPicPr>
          <p:cNvPr id="1026" name="Picture 2" descr="https://eomdr.com/wp-content/uploads/2025/02/20.png?w=2500&am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366714"/>
            <a:ext cx="8001000" cy="9715500"/>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p:cNvPicPr>
            <a:picLocks noChangeAspect="1"/>
          </p:cNvPicPr>
          <p:nvPr/>
        </p:nvPicPr>
        <p:blipFill>
          <a:blip r:embed="rId3"/>
          <a:stretch>
            <a:fillRect/>
          </a:stretch>
        </p:blipFill>
        <p:spPr>
          <a:xfrm>
            <a:off x="9296400" y="424119"/>
            <a:ext cx="8610600" cy="9658095"/>
          </a:xfrm>
          <a:prstGeom prst="rect">
            <a:avLst/>
          </a:prstGeom>
        </p:spPr>
      </p:pic>
      <p:sp>
        <p:nvSpPr>
          <p:cNvPr id="4" name="矩形 3"/>
          <p:cNvSpPr/>
          <p:nvPr/>
        </p:nvSpPr>
        <p:spPr>
          <a:xfrm>
            <a:off x="9296400" y="9562794"/>
            <a:ext cx="3653051" cy="369332"/>
          </a:xfrm>
          <a:prstGeom prst="rect">
            <a:avLst/>
          </a:prstGeom>
        </p:spPr>
        <p:txBody>
          <a:bodyPr wrap="none">
            <a:spAutoFit/>
          </a:bodyPr>
          <a:lstStyle/>
          <a:p>
            <a:r>
              <a:rPr lang="en-US" altLang="zh-TW" dirty="0"/>
              <a:t>https://eomdr.com/2025/02/21/bully/</a:t>
            </a:r>
            <a:endParaRPr lang="zh-TW" altLang="en-US" dirty="0"/>
          </a:p>
        </p:txBody>
      </p:sp>
    </p:spTree>
    <p:extLst>
      <p:ext uri="{BB962C8B-B14F-4D97-AF65-F5344CB8AC3E}">
        <p14:creationId xmlns:p14="http://schemas.microsoft.com/office/powerpoint/2010/main" val="3245605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10</a:t>
            </a:fld>
            <a:endParaRPr lang="en-US"/>
          </a:p>
        </p:txBody>
      </p:sp>
      <p:pic>
        <p:nvPicPr>
          <p:cNvPr id="3" name="圖片 2"/>
          <p:cNvPicPr>
            <a:picLocks noChangeAspect="1"/>
          </p:cNvPicPr>
          <p:nvPr/>
        </p:nvPicPr>
        <p:blipFill>
          <a:blip r:embed="rId2"/>
          <a:stretch>
            <a:fillRect/>
          </a:stretch>
        </p:blipFill>
        <p:spPr>
          <a:xfrm>
            <a:off x="762000" y="157316"/>
            <a:ext cx="8229600" cy="9924898"/>
          </a:xfrm>
          <a:prstGeom prst="rect">
            <a:avLst/>
          </a:prstGeom>
        </p:spPr>
      </p:pic>
      <p:pic>
        <p:nvPicPr>
          <p:cNvPr id="4" name="圖片 3"/>
          <p:cNvPicPr>
            <a:picLocks noChangeAspect="1"/>
          </p:cNvPicPr>
          <p:nvPr/>
        </p:nvPicPr>
        <p:blipFill>
          <a:blip r:embed="rId3"/>
          <a:stretch>
            <a:fillRect/>
          </a:stretch>
        </p:blipFill>
        <p:spPr>
          <a:xfrm>
            <a:off x="9753600" y="157317"/>
            <a:ext cx="8305800" cy="9924898"/>
          </a:xfrm>
          <a:prstGeom prst="rect">
            <a:avLst/>
          </a:prstGeom>
        </p:spPr>
      </p:pic>
    </p:spTree>
    <p:extLst>
      <p:ext uri="{BB962C8B-B14F-4D97-AF65-F5344CB8AC3E}">
        <p14:creationId xmlns:p14="http://schemas.microsoft.com/office/powerpoint/2010/main" val="3609038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11</a:t>
            </a:fld>
            <a:endParaRPr lang="en-US"/>
          </a:p>
        </p:txBody>
      </p:sp>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356" y="2247900"/>
            <a:ext cx="17485998" cy="5410200"/>
          </a:xfrm>
          <a:prstGeom prst="rect">
            <a:avLst/>
          </a:prstGeom>
        </p:spPr>
      </p:pic>
      <p:sp>
        <p:nvSpPr>
          <p:cNvPr id="4" name="文字方塊 3"/>
          <p:cNvSpPr txBox="1"/>
          <p:nvPr/>
        </p:nvSpPr>
        <p:spPr>
          <a:xfrm>
            <a:off x="12344400" y="266700"/>
            <a:ext cx="3505200" cy="523220"/>
          </a:xfrm>
          <a:prstGeom prst="rect">
            <a:avLst/>
          </a:prstGeom>
          <a:solidFill>
            <a:schemeClr val="accent4">
              <a:lumMod val="40000"/>
              <a:lumOff val="60000"/>
            </a:schemeClr>
          </a:solidFill>
        </p:spPr>
        <p:txBody>
          <a:bodyPr wrap="square" rtlCol="0">
            <a:spAutoFit/>
          </a:bodyPr>
          <a:lstStyle/>
          <a:p>
            <a:r>
              <a:rPr lang="zh-TW" altLang="en-US" sz="2800" b="1" dirty="0" smtClean="0"/>
              <a:t>指引第四版（新）</a:t>
            </a:r>
            <a:endParaRPr lang="zh-TW" altLang="en-US" sz="2800" b="1" dirty="0"/>
          </a:p>
        </p:txBody>
      </p:sp>
    </p:spTree>
    <p:extLst>
      <p:ext uri="{BB962C8B-B14F-4D97-AF65-F5344CB8AC3E}">
        <p14:creationId xmlns:p14="http://schemas.microsoft.com/office/powerpoint/2010/main" val="4185627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12</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t="2280"/>
          <a:stretch/>
        </p:blipFill>
        <p:spPr>
          <a:xfrm>
            <a:off x="1143000" y="419100"/>
            <a:ext cx="15468599" cy="9525000"/>
          </a:xfrm>
          <a:prstGeom prst="rect">
            <a:avLst/>
          </a:prstGeom>
        </p:spPr>
      </p:pic>
    </p:spTree>
    <p:extLst>
      <p:ext uri="{BB962C8B-B14F-4D97-AF65-F5344CB8AC3E}">
        <p14:creationId xmlns:p14="http://schemas.microsoft.com/office/powerpoint/2010/main" val="991397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13</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l="-132" t="5089" r="132" b="3310"/>
          <a:stretch/>
        </p:blipFill>
        <p:spPr>
          <a:xfrm>
            <a:off x="381000" y="1866900"/>
            <a:ext cx="17593538" cy="7400748"/>
          </a:xfrm>
          <a:prstGeom prst="rect">
            <a:avLst/>
          </a:prstGeom>
        </p:spPr>
      </p:pic>
    </p:spTree>
    <p:extLst>
      <p:ext uri="{BB962C8B-B14F-4D97-AF65-F5344CB8AC3E}">
        <p14:creationId xmlns:p14="http://schemas.microsoft.com/office/powerpoint/2010/main" val="3342030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14</a:t>
            </a:fld>
            <a:endParaRPr lang="en-US"/>
          </a:p>
        </p:txBody>
      </p:sp>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846830"/>
            <a:ext cx="17145000" cy="8928356"/>
          </a:xfrm>
          <a:prstGeom prst="rect">
            <a:avLst/>
          </a:prstGeom>
        </p:spPr>
      </p:pic>
    </p:spTree>
    <p:extLst>
      <p:ext uri="{BB962C8B-B14F-4D97-AF65-F5344CB8AC3E}">
        <p14:creationId xmlns:p14="http://schemas.microsoft.com/office/powerpoint/2010/main" val="1366454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15</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l="3796" t="1300" r="20" b="-1300"/>
          <a:stretch/>
        </p:blipFill>
        <p:spPr>
          <a:xfrm>
            <a:off x="1295400" y="86029"/>
            <a:ext cx="15392399" cy="3685871"/>
          </a:xfrm>
          <a:prstGeom prst="rect">
            <a:avLst/>
          </a:prstGeom>
        </p:spPr>
      </p:pic>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3523515"/>
            <a:ext cx="14401800" cy="6589304"/>
          </a:xfrm>
          <a:prstGeom prst="rect">
            <a:avLst/>
          </a:prstGeom>
        </p:spPr>
      </p:pic>
    </p:spTree>
    <p:extLst>
      <p:ext uri="{BB962C8B-B14F-4D97-AF65-F5344CB8AC3E}">
        <p14:creationId xmlns:p14="http://schemas.microsoft.com/office/powerpoint/2010/main" val="1758450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16</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t="5786" b="239"/>
          <a:stretch/>
        </p:blipFill>
        <p:spPr>
          <a:xfrm>
            <a:off x="1066800" y="647699"/>
            <a:ext cx="7848600" cy="9652819"/>
          </a:xfrm>
          <a:prstGeom prst="rect">
            <a:avLst/>
          </a:prstGeom>
          <a:ln w="12700">
            <a:solidFill>
              <a:schemeClr val="tx1"/>
            </a:solidFill>
          </a:ln>
        </p:spPr>
      </p:pic>
      <p:sp>
        <p:nvSpPr>
          <p:cNvPr id="4" name="文字方塊 3"/>
          <p:cNvSpPr txBox="1"/>
          <p:nvPr/>
        </p:nvSpPr>
        <p:spPr>
          <a:xfrm>
            <a:off x="1219200" y="4533900"/>
            <a:ext cx="7543800" cy="1905000"/>
          </a:xfrm>
          <a:prstGeom prst="rect">
            <a:avLst/>
          </a:prstGeom>
          <a:noFill/>
          <a:ln w="28575">
            <a:solidFill>
              <a:srgbClr val="FF0000"/>
            </a:solidFill>
          </a:ln>
        </p:spPr>
        <p:txBody>
          <a:bodyPr wrap="square" rtlCol="0">
            <a:spAutoFit/>
          </a:bodyPr>
          <a:lstStyle/>
          <a:p>
            <a:endParaRPr lang="zh-TW" altLang="en-US" dirty="0"/>
          </a:p>
        </p:txBody>
      </p:sp>
      <p:pic>
        <p:nvPicPr>
          <p:cNvPr id="5" name="圖片 4"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0" y="576709"/>
            <a:ext cx="7714258" cy="9710291"/>
          </a:xfrm>
          <a:prstGeom prst="rect">
            <a:avLst/>
          </a:prstGeom>
          <a:ln w="19050">
            <a:solidFill>
              <a:schemeClr val="tx1"/>
            </a:solidFill>
          </a:ln>
        </p:spPr>
      </p:pic>
      <p:sp>
        <p:nvSpPr>
          <p:cNvPr id="6" name="文字方塊 5"/>
          <p:cNvSpPr txBox="1"/>
          <p:nvPr/>
        </p:nvSpPr>
        <p:spPr>
          <a:xfrm>
            <a:off x="9982200" y="4690515"/>
            <a:ext cx="7561858" cy="1367032"/>
          </a:xfrm>
          <a:prstGeom prst="rect">
            <a:avLst/>
          </a:prstGeom>
          <a:noFill/>
          <a:ln w="57150">
            <a:solidFill>
              <a:srgbClr val="FF0000"/>
            </a:solidFill>
          </a:ln>
        </p:spPr>
        <p:txBody>
          <a:bodyPr wrap="square" rtlCol="0">
            <a:spAutoFit/>
          </a:bodyPr>
          <a:lstStyle/>
          <a:p>
            <a:endParaRPr lang="zh-TW" altLang="en-US" dirty="0"/>
          </a:p>
        </p:txBody>
      </p:sp>
      <p:sp>
        <p:nvSpPr>
          <p:cNvPr id="7" name="文字方塊 6"/>
          <p:cNvSpPr txBox="1"/>
          <p:nvPr/>
        </p:nvSpPr>
        <p:spPr>
          <a:xfrm>
            <a:off x="9982200" y="2280727"/>
            <a:ext cx="7543800" cy="914400"/>
          </a:xfrm>
          <a:prstGeom prst="rect">
            <a:avLst/>
          </a:prstGeom>
          <a:noFill/>
          <a:ln w="38100">
            <a:solidFill>
              <a:srgbClr val="00B0F0"/>
            </a:solidFill>
          </a:ln>
        </p:spPr>
        <p:txBody>
          <a:bodyPr wrap="square" rtlCol="0">
            <a:spAutoFit/>
          </a:bodyPr>
          <a:lstStyle/>
          <a:p>
            <a:endParaRPr lang="zh-TW" altLang="en-US" dirty="0"/>
          </a:p>
        </p:txBody>
      </p:sp>
      <p:sp>
        <p:nvSpPr>
          <p:cNvPr id="8" name="文字方塊 7"/>
          <p:cNvSpPr txBox="1"/>
          <p:nvPr/>
        </p:nvSpPr>
        <p:spPr>
          <a:xfrm>
            <a:off x="2895600" y="0"/>
            <a:ext cx="3048000" cy="523220"/>
          </a:xfrm>
          <a:prstGeom prst="rect">
            <a:avLst/>
          </a:prstGeom>
          <a:solidFill>
            <a:srgbClr val="92D050"/>
          </a:solidFill>
        </p:spPr>
        <p:txBody>
          <a:bodyPr wrap="square" rtlCol="0">
            <a:spAutoFit/>
          </a:bodyPr>
          <a:lstStyle/>
          <a:p>
            <a:r>
              <a:rPr lang="zh-TW" altLang="en-US" sz="2800" b="1" dirty="0" smtClean="0"/>
              <a:t>指引第三版（舊</a:t>
            </a:r>
            <a:r>
              <a:rPr lang="zh-TW" altLang="en-US" sz="2800" dirty="0" smtClean="0"/>
              <a:t>）</a:t>
            </a:r>
            <a:endParaRPr lang="zh-TW" altLang="en-US" sz="2800" dirty="0"/>
          </a:p>
        </p:txBody>
      </p:sp>
      <p:sp>
        <p:nvSpPr>
          <p:cNvPr id="9" name="文字方塊 8"/>
          <p:cNvSpPr txBox="1"/>
          <p:nvPr/>
        </p:nvSpPr>
        <p:spPr>
          <a:xfrm>
            <a:off x="12725400" y="-1633"/>
            <a:ext cx="3124200" cy="523220"/>
          </a:xfrm>
          <a:prstGeom prst="rect">
            <a:avLst/>
          </a:prstGeom>
          <a:solidFill>
            <a:schemeClr val="accent4">
              <a:lumMod val="40000"/>
              <a:lumOff val="60000"/>
            </a:schemeClr>
          </a:solidFill>
        </p:spPr>
        <p:txBody>
          <a:bodyPr wrap="square" rtlCol="0">
            <a:spAutoFit/>
          </a:bodyPr>
          <a:lstStyle/>
          <a:p>
            <a:r>
              <a:rPr lang="zh-TW" altLang="en-US" sz="2800" b="1" dirty="0" smtClean="0"/>
              <a:t>指引第四版（新）</a:t>
            </a:r>
            <a:endParaRPr lang="zh-TW" altLang="en-US" sz="2800" b="1" dirty="0"/>
          </a:p>
        </p:txBody>
      </p:sp>
      <p:sp>
        <p:nvSpPr>
          <p:cNvPr id="10" name="文字方塊 9"/>
          <p:cNvSpPr txBox="1"/>
          <p:nvPr/>
        </p:nvSpPr>
        <p:spPr>
          <a:xfrm>
            <a:off x="1219200" y="2095500"/>
            <a:ext cx="7543800" cy="838200"/>
          </a:xfrm>
          <a:prstGeom prst="rect">
            <a:avLst/>
          </a:prstGeom>
          <a:noFill/>
          <a:ln w="28575">
            <a:solidFill>
              <a:srgbClr val="92D050"/>
            </a:solidFill>
          </a:ln>
        </p:spPr>
        <p:txBody>
          <a:bodyPr wrap="square" rtlCol="0">
            <a:spAutoFit/>
          </a:bodyPr>
          <a:lstStyle/>
          <a:p>
            <a:endParaRPr lang="zh-TW" altLang="en-US" dirty="0"/>
          </a:p>
        </p:txBody>
      </p:sp>
    </p:spTree>
    <p:extLst>
      <p:ext uri="{BB962C8B-B14F-4D97-AF65-F5344CB8AC3E}">
        <p14:creationId xmlns:p14="http://schemas.microsoft.com/office/powerpoint/2010/main" val="3039546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0"/>
            <a:ext cx="14706600" cy="10072902"/>
          </a:xfrm>
          <a:prstGeom prst="rect">
            <a:avLst/>
          </a:prstGeom>
          <a:ln w="19050">
            <a:solidFill>
              <a:schemeClr val="tx1"/>
            </a:solidFill>
          </a:ln>
        </p:spPr>
      </p:pic>
      <p:sp>
        <p:nvSpPr>
          <p:cNvPr id="2" name="投影片編號版面配置區 1"/>
          <p:cNvSpPr>
            <a:spLocks noGrp="1"/>
          </p:cNvSpPr>
          <p:nvPr>
            <p:ph type="sldNum" sz="quarter" idx="12"/>
          </p:nvPr>
        </p:nvSpPr>
        <p:spPr/>
        <p:txBody>
          <a:bodyPr/>
          <a:lstStyle/>
          <a:p>
            <a:fld id="{B6F15528-21DE-4FAA-801E-634DDDAF4B2B}" type="slidenum">
              <a:rPr lang="en-US" smtClean="0"/>
              <a:pPr/>
              <a:t>17</a:t>
            </a:fld>
            <a:endParaRPr lang="en-US"/>
          </a:p>
        </p:txBody>
      </p:sp>
      <p:sp>
        <p:nvSpPr>
          <p:cNvPr id="4" name="文字方塊 3"/>
          <p:cNvSpPr txBox="1"/>
          <p:nvPr/>
        </p:nvSpPr>
        <p:spPr>
          <a:xfrm>
            <a:off x="13487400" y="571500"/>
            <a:ext cx="3048000" cy="523220"/>
          </a:xfrm>
          <a:prstGeom prst="rect">
            <a:avLst/>
          </a:prstGeom>
          <a:solidFill>
            <a:srgbClr val="92D050"/>
          </a:solidFill>
        </p:spPr>
        <p:txBody>
          <a:bodyPr wrap="square" rtlCol="0">
            <a:spAutoFit/>
          </a:bodyPr>
          <a:lstStyle/>
          <a:p>
            <a:r>
              <a:rPr lang="zh-TW" altLang="en-US" sz="2800" b="1" dirty="0" smtClean="0"/>
              <a:t>指引第三版（舊</a:t>
            </a:r>
            <a:r>
              <a:rPr lang="zh-TW" altLang="en-US" sz="2800" dirty="0" smtClean="0"/>
              <a:t>）</a:t>
            </a:r>
            <a:endParaRPr lang="zh-TW" altLang="en-US" sz="2800" dirty="0"/>
          </a:p>
        </p:txBody>
      </p:sp>
    </p:spTree>
    <p:extLst>
      <p:ext uri="{BB962C8B-B14F-4D97-AF65-F5344CB8AC3E}">
        <p14:creationId xmlns:p14="http://schemas.microsoft.com/office/powerpoint/2010/main" val="2863131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181100"/>
            <a:ext cx="14401800" cy="7740058"/>
          </a:xfrm>
          <a:prstGeom prst="rect">
            <a:avLst/>
          </a:prstGeom>
          <a:ln w="28575">
            <a:solidFill>
              <a:schemeClr val="tx1"/>
            </a:solidFill>
          </a:ln>
        </p:spPr>
      </p:pic>
      <p:sp>
        <p:nvSpPr>
          <p:cNvPr id="3" name="投影片編號版面配置區 2"/>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2475614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19</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b="1808"/>
          <a:stretch/>
        </p:blipFill>
        <p:spPr>
          <a:xfrm>
            <a:off x="1676400" y="345977"/>
            <a:ext cx="15087600" cy="9470923"/>
          </a:xfrm>
          <a:prstGeom prst="rect">
            <a:avLst/>
          </a:prstGeom>
        </p:spPr>
      </p:pic>
      <p:sp>
        <p:nvSpPr>
          <p:cNvPr id="4" name="文字方塊 3"/>
          <p:cNvSpPr txBox="1"/>
          <p:nvPr/>
        </p:nvSpPr>
        <p:spPr>
          <a:xfrm>
            <a:off x="13487400" y="876300"/>
            <a:ext cx="3124200" cy="523220"/>
          </a:xfrm>
          <a:prstGeom prst="rect">
            <a:avLst/>
          </a:prstGeom>
          <a:solidFill>
            <a:schemeClr val="accent4">
              <a:lumMod val="40000"/>
              <a:lumOff val="60000"/>
            </a:schemeClr>
          </a:solidFill>
        </p:spPr>
        <p:txBody>
          <a:bodyPr wrap="square" rtlCol="0">
            <a:spAutoFit/>
          </a:bodyPr>
          <a:lstStyle/>
          <a:p>
            <a:r>
              <a:rPr lang="zh-TW" altLang="en-US" sz="2800" b="1" dirty="0" smtClean="0"/>
              <a:t>指引第四版（新）</a:t>
            </a:r>
            <a:endParaRPr lang="zh-TW" altLang="en-US" sz="2800" b="1" dirty="0"/>
          </a:p>
        </p:txBody>
      </p:sp>
    </p:spTree>
    <p:extLst>
      <p:ext uri="{BB962C8B-B14F-4D97-AF65-F5344CB8AC3E}">
        <p14:creationId xmlns:p14="http://schemas.microsoft.com/office/powerpoint/2010/main" val="2882002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20</a:t>
            </a:fld>
            <a:endParaRPr lang="en-US"/>
          </a:p>
        </p:txBody>
      </p:sp>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2019300"/>
            <a:ext cx="13401674" cy="6934200"/>
          </a:xfrm>
          <a:prstGeom prst="rect">
            <a:avLst/>
          </a:prstGeom>
        </p:spPr>
      </p:pic>
    </p:spTree>
    <p:extLst>
      <p:ext uri="{BB962C8B-B14F-4D97-AF65-F5344CB8AC3E}">
        <p14:creationId xmlns:p14="http://schemas.microsoft.com/office/powerpoint/2010/main" val="1584174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21</a:t>
            </a:fld>
            <a:endParaRPr lang="en-US"/>
          </a:p>
        </p:txBody>
      </p:sp>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0"/>
            <a:ext cx="12115800" cy="10100626"/>
          </a:xfrm>
          <a:prstGeom prst="rect">
            <a:avLst/>
          </a:prstGeom>
        </p:spPr>
      </p:pic>
      <p:sp>
        <p:nvSpPr>
          <p:cNvPr id="4" name="文字方塊 3"/>
          <p:cNvSpPr txBox="1"/>
          <p:nvPr/>
        </p:nvSpPr>
        <p:spPr>
          <a:xfrm>
            <a:off x="14859000" y="419100"/>
            <a:ext cx="3172918" cy="523220"/>
          </a:xfrm>
          <a:prstGeom prst="rect">
            <a:avLst/>
          </a:prstGeom>
          <a:solidFill>
            <a:schemeClr val="accent4">
              <a:lumMod val="60000"/>
              <a:lumOff val="40000"/>
            </a:schemeClr>
          </a:solidFill>
        </p:spPr>
        <p:txBody>
          <a:bodyPr wrap="square" rtlCol="0">
            <a:spAutoFit/>
          </a:bodyPr>
          <a:lstStyle/>
          <a:p>
            <a:r>
              <a:rPr lang="zh-TW" altLang="en-US" sz="2800" b="1" dirty="0" smtClean="0"/>
              <a:t>指引第四版（新）</a:t>
            </a:r>
            <a:endParaRPr lang="zh-TW" altLang="en-US" sz="2800" b="1" dirty="0"/>
          </a:p>
        </p:txBody>
      </p:sp>
    </p:spTree>
    <p:extLst>
      <p:ext uri="{BB962C8B-B14F-4D97-AF65-F5344CB8AC3E}">
        <p14:creationId xmlns:p14="http://schemas.microsoft.com/office/powerpoint/2010/main" val="255927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22</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b="12500"/>
          <a:stretch/>
        </p:blipFill>
        <p:spPr>
          <a:xfrm>
            <a:off x="2349985" y="1638300"/>
            <a:ext cx="12163511" cy="7467600"/>
          </a:xfrm>
          <a:prstGeom prst="rect">
            <a:avLst/>
          </a:prstGeom>
        </p:spPr>
      </p:pic>
    </p:spTree>
    <p:extLst>
      <p:ext uri="{BB962C8B-B14F-4D97-AF65-F5344CB8AC3E}">
        <p14:creationId xmlns:p14="http://schemas.microsoft.com/office/powerpoint/2010/main" val="1245320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r>
              <a:rPr lang="zh-TW" altLang="en-US" sz="6000" b="1" dirty="0" smtClean="0"/>
              <a:t>職場霸凌</a:t>
            </a:r>
            <a:endParaRPr lang="zh-TW" altLang="en-US" sz="6000" b="1" dirty="0"/>
          </a:p>
        </p:txBody>
      </p:sp>
      <p:sp>
        <p:nvSpPr>
          <p:cNvPr id="4" name="文字版面配置區 3"/>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820633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24</a:t>
            </a:fld>
            <a:endParaRPr lang="en-US"/>
          </a:p>
        </p:txBody>
      </p:sp>
      <p:pic>
        <p:nvPicPr>
          <p:cNvPr id="3" name="圖片 2"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0"/>
            <a:ext cx="17691432" cy="1699308"/>
          </a:xfrm>
          <a:prstGeom prst="rect">
            <a:avLst/>
          </a:prstGeom>
        </p:spPr>
      </p:pic>
      <p:pic>
        <p:nvPicPr>
          <p:cNvPr id="4" name="圖片 3" descr="畫面剪輯"/>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03844" y="1281945"/>
            <a:ext cx="1970175" cy="813555"/>
          </a:xfrm>
          <a:prstGeom prst="rect">
            <a:avLst/>
          </a:prstGeom>
        </p:spPr>
      </p:pic>
      <p:pic>
        <p:nvPicPr>
          <p:cNvPr id="5" name="圖片 4" descr="畫面剪輯"/>
          <p:cNvPicPr>
            <a:picLocks noChangeAspect="1"/>
          </p:cNvPicPr>
          <p:nvPr/>
        </p:nvPicPr>
        <p:blipFill rotWithShape="1">
          <a:blip r:embed="rId5">
            <a:extLst>
              <a:ext uri="{28A0092B-C50C-407E-A947-70E740481C1C}">
                <a14:useLocalDpi xmlns:a14="http://schemas.microsoft.com/office/drawing/2010/main" val="0"/>
              </a:ext>
            </a:extLst>
          </a:blip>
          <a:srcRect b="5888"/>
          <a:stretch/>
        </p:blipFill>
        <p:spPr>
          <a:xfrm>
            <a:off x="1905000" y="2095500"/>
            <a:ext cx="13825625" cy="7986714"/>
          </a:xfrm>
          <a:prstGeom prst="rect">
            <a:avLst/>
          </a:prstGeom>
        </p:spPr>
      </p:pic>
    </p:spTree>
    <p:extLst>
      <p:ext uri="{BB962C8B-B14F-4D97-AF65-F5344CB8AC3E}">
        <p14:creationId xmlns:p14="http://schemas.microsoft.com/office/powerpoint/2010/main" val="4160401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25</a:t>
            </a:fld>
            <a:endParaRPr lang="en-US"/>
          </a:p>
        </p:txBody>
      </p:sp>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736" y="851939"/>
            <a:ext cx="14858725" cy="9228401"/>
          </a:xfrm>
          <a:prstGeom prst="rect">
            <a:avLst/>
          </a:prstGeom>
        </p:spPr>
      </p:pic>
    </p:spTree>
    <p:extLst>
      <p:ext uri="{BB962C8B-B14F-4D97-AF65-F5344CB8AC3E}">
        <p14:creationId xmlns:p14="http://schemas.microsoft.com/office/powerpoint/2010/main" val="2888845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日本職場霸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66700"/>
            <a:ext cx="14249400" cy="9829800"/>
          </a:xfrm>
          <a:prstGeom prst="rect">
            <a:avLst/>
          </a:prstGeom>
          <a:noFill/>
          <a:extLst>
            <a:ext uri="{909E8E84-426E-40DD-AFC4-6F175D3DCCD1}">
              <a14:hiddenFill xmlns:a14="http://schemas.microsoft.com/office/drawing/2010/main">
                <a:solidFill>
                  <a:srgbClr val="FFFFFF"/>
                </a:solidFill>
              </a14:hiddenFill>
            </a:ext>
          </a:extLst>
        </p:spPr>
      </p:pic>
      <p:sp>
        <p:nvSpPr>
          <p:cNvPr id="2" name="投影片編號版面配置區 1"/>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1476302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6F15528-21DE-4FAA-801E-634DDDAF4B2B}" type="slidenum">
              <a:rPr lang="en-US" smtClean="0"/>
              <a:pPr/>
              <a:t>27</a:t>
            </a:fld>
            <a:endParaRPr lang="en-US"/>
          </a:p>
        </p:txBody>
      </p:sp>
      <p:pic>
        <p:nvPicPr>
          <p:cNvPr id="6" name="圖片 5" descr="畫面剪輯"/>
          <p:cNvPicPr>
            <a:picLocks noChangeAspect="1"/>
          </p:cNvPicPr>
          <p:nvPr/>
        </p:nvPicPr>
        <p:blipFill rotWithShape="1">
          <a:blip r:embed="rId2">
            <a:extLst>
              <a:ext uri="{28A0092B-C50C-407E-A947-70E740481C1C}">
                <a14:useLocalDpi xmlns:a14="http://schemas.microsoft.com/office/drawing/2010/main" val="0"/>
              </a:ext>
            </a:extLst>
          </a:blip>
          <a:srcRect l="14340" t="1205" r="7631"/>
          <a:stretch/>
        </p:blipFill>
        <p:spPr>
          <a:xfrm>
            <a:off x="533400" y="809954"/>
            <a:ext cx="7239001" cy="9134145"/>
          </a:xfrm>
          <a:prstGeom prst="rect">
            <a:avLst/>
          </a:prstGeom>
          <a:ln w="12700">
            <a:solidFill>
              <a:schemeClr val="tx1"/>
            </a:solidFill>
          </a:ln>
        </p:spPr>
      </p:pic>
      <p:pic>
        <p:nvPicPr>
          <p:cNvPr id="18" name="圖片 17"/>
          <p:cNvPicPr>
            <a:picLocks noChangeAspect="1"/>
          </p:cNvPicPr>
          <p:nvPr/>
        </p:nvPicPr>
        <p:blipFill>
          <a:blip r:embed="rId3"/>
          <a:stretch>
            <a:fillRect/>
          </a:stretch>
        </p:blipFill>
        <p:spPr>
          <a:xfrm>
            <a:off x="8686800" y="785084"/>
            <a:ext cx="8867579" cy="9159015"/>
          </a:xfrm>
          <a:prstGeom prst="rect">
            <a:avLst/>
          </a:prstGeom>
        </p:spPr>
      </p:pic>
      <p:sp>
        <p:nvSpPr>
          <p:cNvPr id="24" name="矩形 23"/>
          <p:cNvSpPr/>
          <p:nvPr/>
        </p:nvSpPr>
        <p:spPr>
          <a:xfrm>
            <a:off x="1066800" y="8977373"/>
            <a:ext cx="4846820" cy="830997"/>
          </a:xfrm>
          <a:prstGeom prst="rect">
            <a:avLst/>
          </a:prstGeom>
        </p:spPr>
        <p:txBody>
          <a:bodyPr wrap="square">
            <a:spAutoFit/>
          </a:bodyPr>
          <a:lstStyle/>
          <a:p>
            <a:endParaRPr lang="en-US" altLang="zh-TW" sz="2400" b="1" dirty="0" smtClean="0">
              <a:solidFill>
                <a:srgbClr val="343434"/>
              </a:solidFill>
              <a:latin typeface="標楷體" panose="03000509000000000000" pitchFamily="65" charset="-120"/>
              <a:ea typeface="標楷體" panose="03000509000000000000" pitchFamily="65" charset="-120"/>
            </a:endParaRPr>
          </a:p>
          <a:p>
            <a:r>
              <a:rPr lang="zh-TW" altLang="en-US" sz="2400" b="1" dirty="0" smtClean="0">
                <a:solidFill>
                  <a:srgbClr val="343434"/>
                </a:solidFill>
                <a:latin typeface="標楷體" panose="03000509000000000000" pitchFamily="65" charset="-120"/>
                <a:ea typeface="標楷體" panose="03000509000000000000" pitchFamily="65" charset="-120"/>
              </a:rPr>
              <a:t>作者：森</a:t>
            </a:r>
            <a:r>
              <a:rPr lang="zh-TW" altLang="en-US" sz="2400" b="1" dirty="0">
                <a:solidFill>
                  <a:srgbClr val="343434"/>
                </a:solidFill>
                <a:latin typeface="標楷體" panose="03000509000000000000" pitchFamily="65" charset="-120"/>
                <a:ea typeface="標楷體" panose="03000509000000000000" pitchFamily="65" charset="-120"/>
              </a:rPr>
              <a:t>田洋司（</a:t>
            </a:r>
            <a:r>
              <a:rPr lang="en-US" altLang="zh-TW" sz="2400" b="1" dirty="0">
                <a:solidFill>
                  <a:srgbClr val="343434"/>
                </a:solidFill>
                <a:latin typeface="標楷體" panose="03000509000000000000" pitchFamily="65" charset="-120"/>
                <a:ea typeface="標楷體" panose="03000509000000000000" pitchFamily="65" charset="-120"/>
              </a:rPr>
              <a:t>Yoji MORITA</a:t>
            </a:r>
            <a:r>
              <a:rPr lang="zh-TW" altLang="en-US" sz="2400" b="1" dirty="0">
                <a:solidFill>
                  <a:srgbClr val="343434"/>
                </a:solidFill>
                <a:latin typeface="標楷體" panose="03000509000000000000" pitchFamily="65" charset="-120"/>
                <a:ea typeface="標楷體" panose="03000509000000000000" pitchFamily="65" charset="-120"/>
              </a:rPr>
              <a:t>）</a:t>
            </a:r>
            <a:endParaRPr lang="zh-TW" altLang="en-US" sz="2400" b="1" dirty="0"/>
          </a:p>
        </p:txBody>
      </p:sp>
    </p:spTree>
    <p:extLst>
      <p:ext uri="{BB962C8B-B14F-4D97-AF65-F5344CB8AC3E}">
        <p14:creationId xmlns:p14="http://schemas.microsoft.com/office/powerpoint/2010/main" val="29751140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28</a:t>
            </a:fld>
            <a:endParaRPr lang="en-US"/>
          </a:p>
        </p:txBody>
      </p:sp>
      <p:graphicFrame>
        <p:nvGraphicFramePr>
          <p:cNvPr id="3" name="表格 2"/>
          <p:cNvGraphicFramePr>
            <a:graphicFrameLocks noGrp="1"/>
          </p:cNvGraphicFramePr>
          <p:nvPr>
            <p:extLst/>
          </p:nvPr>
        </p:nvGraphicFramePr>
        <p:xfrm>
          <a:off x="838200" y="1181101"/>
          <a:ext cx="16840200" cy="835342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67161022"/>
                    </a:ext>
                  </a:extLst>
                </a:gridCol>
                <a:gridCol w="13792200">
                  <a:extLst>
                    <a:ext uri="{9D8B030D-6E8A-4147-A177-3AD203B41FA5}">
                      <a16:colId xmlns:a16="http://schemas.microsoft.com/office/drawing/2014/main" val="1636893632"/>
                    </a:ext>
                  </a:extLst>
                </a:gridCol>
              </a:tblGrid>
              <a:tr h="748941">
                <a:tc>
                  <a:txBody>
                    <a:bodyPr/>
                    <a:lstStyle/>
                    <a:p>
                      <a:pPr algn="ctr"/>
                      <a:r>
                        <a:rPr lang="zh-TW" altLang="en-US" sz="4000" dirty="0" smtClean="0"/>
                        <a:t>要項</a:t>
                      </a:r>
                      <a:endParaRPr lang="zh-TW" altLang="en-US" sz="4000" dirty="0"/>
                    </a:p>
                  </a:txBody>
                  <a:tcPr/>
                </a:tc>
                <a:tc>
                  <a:txBody>
                    <a:bodyPr/>
                    <a:lstStyle/>
                    <a:p>
                      <a:pPr algn="ctr"/>
                      <a:r>
                        <a:rPr lang="zh-TW" altLang="en-US" sz="4000" dirty="0" smtClean="0"/>
                        <a:t>摘要</a:t>
                      </a:r>
                      <a:endParaRPr lang="zh-TW" altLang="en-US" sz="4000" dirty="0"/>
                    </a:p>
                  </a:txBody>
                  <a:tcPr/>
                </a:tc>
                <a:extLst>
                  <a:ext uri="{0D108BD9-81ED-4DB2-BD59-A6C34878D82A}">
                    <a16:rowId xmlns:a16="http://schemas.microsoft.com/office/drawing/2014/main" val="1127485283"/>
                  </a:ext>
                </a:extLst>
              </a:tr>
              <a:tr h="4046602">
                <a:tc>
                  <a:txBody>
                    <a:bodyPr/>
                    <a:lstStyle/>
                    <a:p>
                      <a:pPr algn="ctr">
                        <a:spcBef>
                          <a:spcPts val="1800"/>
                        </a:spcBef>
                      </a:pPr>
                      <a:r>
                        <a:rPr lang="zh-TW" altLang="en-US" sz="4400" b="0" dirty="0" smtClean="0">
                          <a:latin typeface="+mn-ea"/>
                          <a:ea typeface="+mn-ea"/>
                        </a:rPr>
                        <a:t>霸凌議題</a:t>
                      </a:r>
                      <a:endParaRPr lang="en-US" altLang="zh-TW" sz="4400" b="0" dirty="0" smtClean="0">
                        <a:latin typeface="+mn-ea"/>
                        <a:ea typeface="+mn-ea"/>
                      </a:endParaRPr>
                    </a:p>
                    <a:p>
                      <a:pPr algn="ctr">
                        <a:spcBef>
                          <a:spcPts val="1800"/>
                        </a:spcBef>
                      </a:pPr>
                      <a:r>
                        <a:rPr lang="zh-TW" altLang="en-US" sz="4400" b="0" dirty="0" smtClean="0">
                          <a:latin typeface="+mn-ea"/>
                          <a:ea typeface="+mn-ea"/>
                        </a:rPr>
                        <a:t>三階段</a:t>
                      </a:r>
                      <a:endParaRPr lang="zh-TW" altLang="en-US" sz="4400" b="0" dirty="0">
                        <a:latin typeface="+mn-ea"/>
                        <a:ea typeface="+mn-ea"/>
                      </a:endParaRPr>
                    </a:p>
                  </a:txBody>
                  <a:tcPr anchor="ctr"/>
                </a:tc>
                <a:tc>
                  <a:txBody>
                    <a:bodyPr/>
                    <a:lstStyle/>
                    <a:p>
                      <a:pPr marL="742950" indent="-742950">
                        <a:spcBef>
                          <a:spcPts val="1800"/>
                        </a:spcBef>
                        <a:buFont typeface="Wingdings" panose="05000000000000000000" pitchFamily="2" charset="2"/>
                        <a:buAutoNum type="circleNumWdWhitePlain"/>
                      </a:pPr>
                      <a:r>
                        <a:rPr lang="zh-TW" altLang="en-US" sz="4000" b="1" dirty="0" smtClean="0">
                          <a:latin typeface="+mn-ea"/>
                          <a:ea typeface="+mn-ea"/>
                        </a:rPr>
                        <a:t>「發現」</a:t>
                      </a:r>
                      <a:r>
                        <a:rPr lang="zh-TW" altLang="en-US" sz="4000" dirty="0" smtClean="0">
                          <a:latin typeface="+mn-ea"/>
                          <a:ea typeface="+mn-ea"/>
                        </a:rPr>
                        <a:t>霸凌問題：不只是個人因素、文化或社會使然</a:t>
                      </a:r>
                      <a:endParaRPr lang="en-US" altLang="zh-TW" sz="4000" dirty="0" smtClean="0">
                        <a:latin typeface="+mn-ea"/>
                        <a:ea typeface="+mn-ea"/>
                      </a:endParaRPr>
                    </a:p>
                    <a:p>
                      <a:pPr marL="742950" indent="-742950">
                        <a:spcBef>
                          <a:spcPts val="1800"/>
                        </a:spcBef>
                        <a:buFont typeface="Wingdings" panose="05000000000000000000" pitchFamily="2" charset="2"/>
                        <a:buAutoNum type="circleNumWdWhitePlain"/>
                      </a:pPr>
                      <a:r>
                        <a:rPr lang="zh-TW" altLang="en-US" sz="4000" dirty="0" smtClean="0">
                          <a:latin typeface="+mn-ea"/>
                          <a:ea typeface="+mn-ea"/>
                        </a:rPr>
                        <a:t>「霸凌問題</a:t>
                      </a:r>
                      <a:r>
                        <a:rPr lang="zh-TW" altLang="en-US" sz="4000" b="1" dirty="0" smtClean="0">
                          <a:latin typeface="+mn-ea"/>
                          <a:ea typeface="+mn-ea"/>
                        </a:rPr>
                        <a:t>社會化</a:t>
                      </a:r>
                      <a:r>
                        <a:rPr lang="zh-TW" altLang="en-US" sz="4000" dirty="0" smtClean="0">
                          <a:latin typeface="+mn-ea"/>
                          <a:ea typeface="+mn-ea"/>
                        </a:rPr>
                        <a:t>」：支持與協助受害者、懲罰加害者</a:t>
                      </a:r>
                      <a:endParaRPr lang="en-US" altLang="zh-TW" sz="4000" dirty="0" smtClean="0">
                        <a:latin typeface="+mn-ea"/>
                        <a:ea typeface="+mn-ea"/>
                      </a:endParaRPr>
                    </a:p>
                    <a:p>
                      <a:pPr marL="742950" indent="-742950">
                        <a:spcBef>
                          <a:spcPts val="1800"/>
                        </a:spcBef>
                        <a:buFont typeface="Wingdings" panose="05000000000000000000" pitchFamily="2" charset="2"/>
                        <a:buAutoNum type="circleNumWdWhitePlain"/>
                      </a:pPr>
                      <a:r>
                        <a:rPr lang="zh-TW" altLang="en-US" sz="4000" dirty="0" smtClean="0">
                          <a:latin typeface="+mn-ea"/>
                          <a:ea typeface="+mn-ea"/>
                        </a:rPr>
                        <a:t>「建立</a:t>
                      </a:r>
                      <a:r>
                        <a:rPr lang="zh-TW" altLang="en-US" sz="4000" b="1" dirty="0" smtClean="0">
                          <a:latin typeface="+mn-ea"/>
                          <a:ea typeface="+mn-ea"/>
                        </a:rPr>
                        <a:t>公民權責</a:t>
                      </a:r>
                      <a:r>
                        <a:rPr lang="zh-TW" altLang="en-US" sz="4000" dirty="0" smtClean="0">
                          <a:latin typeface="+mn-ea"/>
                          <a:ea typeface="+mn-ea"/>
                        </a:rPr>
                        <a:t>」：建立共同認知、社會規範與介入機制</a:t>
                      </a:r>
                      <a:endParaRPr lang="zh-TW" altLang="en-US" sz="4000" dirty="0">
                        <a:latin typeface="+mn-ea"/>
                        <a:ea typeface="+mn-ea"/>
                      </a:endParaRPr>
                    </a:p>
                  </a:txBody>
                  <a:tcPr anchor="ctr"/>
                </a:tc>
                <a:extLst>
                  <a:ext uri="{0D108BD9-81ED-4DB2-BD59-A6C34878D82A}">
                    <a16:rowId xmlns:a16="http://schemas.microsoft.com/office/drawing/2014/main" val="1093556670"/>
                  </a:ext>
                </a:extLst>
              </a:tr>
              <a:tr h="3557883">
                <a:tc>
                  <a:txBody>
                    <a:bodyPr/>
                    <a:lstStyle/>
                    <a:p>
                      <a:pPr marL="0" marR="0" lvl="0" indent="0" algn="ctr" defTabSz="1371600" rtl="0" eaLnBrk="1" fontAlgn="auto" latinLnBrk="0" hangingPunct="1">
                        <a:lnSpc>
                          <a:spcPct val="100000"/>
                        </a:lnSpc>
                        <a:spcBef>
                          <a:spcPts val="1800"/>
                        </a:spcBef>
                        <a:spcAft>
                          <a:spcPts val="0"/>
                        </a:spcAft>
                        <a:buClrTx/>
                        <a:buSzTx/>
                        <a:buFontTx/>
                        <a:buNone/>
                        <a:tabLst/>
                        <a:defRPr/>
                      </a:pPr>
                      <a:r>
                        <a:rPr lang="zh-TW" altLang="en-US" sz="4400" b="0" dirty="0" smtClean="0">
                          <a:solidFill>
                            <a:srgbClr val="343434"/>
                          </a:solidFill>
                          <a:latin typeface="+mn-ea"/>
                          <a:ea typeface="+mn-ea"/>
                        </a:rPr>
                        <a:t>霸凌</a:t>
                      </a:r>
                      <a:endParaRPr lang="en-US" altLang="zh-TW" sz="4400" b="0" dirty="0" smtClean="0">
                        <a:solidFill>
                          <a:srgbClr val="343434"/>
                        </a:solidFill>
                        <a:latin typeface="+mn-ea"/>
                        <a:ea typeface="+mn-ea"/>
                      </a:endParaRPr>
                    </a:p>
                    <a:p>
                      <a:pPr marL="0" marR="0" lvl="0" indent="0" algn="ctr" defTabSz="1371600" rtl="0" eaLnBrk="1" fontAlgn="auto" latinLnBrk="0" hangingPunct="1">
                        <a:lnSpc>
                          <a:spcPct val="100000"/>
                        </a:lnSpc>
                        <a:spcBef>
                          <a:spcPts val="1800"/>
                        </a:spcBef>
                        <a:spcAft>
                          <a:spcPts val="0"/>
                        </a:spcAft>
                        <a:buClrTx/>
                        <a:buSzTx/>
                        <a:buFontTx/>
                        <a:buNone/>
                        <a:tabLst/>
                        <a:defRPr/>
                      </a:pPr>
                      <a:r>
                        <a:rPr lang="zh-TW" altLang="en-US" sz="4400" b="0" dirty="0" smtClean="0">
                          <a:solidFill>
                            <a:srgbClr val="343434"/>
                          </a:solidFill>
                          <a:latin typeface="+mn-ea"/>
                          <a:ea typeface="+mn-ea"/>
                        </a:rPr>
                        <a:t>三要素</a:t>
                      </a:r>
                      <a:endParaRPr lang="en-US" altLang="zh-TW" sz="4400" b="0" dirty="0" smtClean="0">
                        <a:solidFill>
                          <a:srgbClr val="343434"/>
                        </a:solidFill>
                        <a:latin typeface="+mn-ea"/>
                        <a:ea typeface="+mn-ea"/>
                      </a:endParaRPr>
                    </a:p>
                    <a:p>
                      <a:pPr algn="ctr">
                        <a:spcBef>
                          <a:spcPts val="1800"/>
                        </a:spcBef>
                      </a:pPr>
                      <a:endParaRPr lang="zh-TW" altLang="en-US" sz="4400" b="0" dirty="0">
                        <a:latin typeface="+mn-ea"/>
                        <a:ea typeface="+mn-ea"/>
                      </a:endParaRPr>
                    </a:p>
                  </a:txBody>
                  <a:tcPr anchor="ctr"/>
                </a:tc>
                <a:tc>
                  <a:txBody>
                    <a:bodyPr/>
                    <a:lstStyle/>
                    <a:p>
                      <a:pPr marL="742950" indent="-742950">
                        <a:spcBef>
                          <a:spcPts val="1800"/>
                        </a:spcBef>
                        <a:buFont typeface="Wingdings" panose="05000000000000000000" pitchFamily="2" charset="2"/>
                        <a:buAutoNum type="circleNumWdWhitePlain"/>
                      </a:pPr>
                      <a:r>
                        <a:rPr lang="zh-TW" altLang="en-US" sz="4000" b="1" dirty="0" smtClean="0">
                          <a:solidFill>
                            <a:srgbClr val="FF0000"/>
                          </a:solidFill>
                          <a:latin typeface="+mn-ea"/>
                          <a:ea typeface="+mn-ea"/>
                        </a:rPr>
                        <a:t>權力</a:t>
                      </a:r>
                      <a:r>
                        <a:rPr lang="en-US" altLang="zh-TW" sz="4000" b="1" dirty="0" smtClean="0">
                          <a:solidFill>
                            <a:schemeClr val="tx1"/>
                          </a:solidFill>
                          <a:latin typeface="+mn-ea"/>
                          <a:ea typeface="+mn-ea"/>
                        </a:rPr>
                        <a:t>(</a:t>
                      </a:r>
                      <a:r>
                        <a:rPr lang="zh-TW" altLang="en-US" sz="4000" dirty="0" smtClean="0">
                          <a:solidFill>
                            <a:srgbClr val="343434"/>
                          </a:solidFill>
                          <a:latin typeface="+mn-ea"/>
                          <a:ea typeface="+mn-ea"/>
                        </a:rPr>
                        <a:t>人際</a:t>
                      </a:r>
                      <a:r>
                        <a:rPr lang="zh-TW" altLang="en-US" sz="4000" b="1" u="sng" dirty="0" smtClean="0">
                          <a:solidFill>
                            <a:srgbClr val="343434"/>
                          </a:solidFill>
                          <a:latin typeface="+mn-ea"/>
                          <a:ea typeface="+mn-ea"/>
                        </a:rPr>
                        <a:t>相對</a:t>
                      </a:r>
                      <a:r>
                        <a:rPr lang="zh-TW" altLang="en-US" sz="4000" dirty="0" smtClean="0">
                          <a:solidFill>
                            <a:srgbClr val="343434"/>
                          </a:solidFill>
                          <a:latin typeface="+mn-ea"/>
                          <a:ea typeface="+mn-ea"/>
                        </a:rPr>
                        <a:t>強弱關係</a:t>
                      </a:r>
                      <a:r>
                        <a:rPr lang="en-US" altLang="zh-TW" sz="4000" b="1" dirty="0" smtClean="0">
                          <a:solidFill>
                            <a:srgbClr val="343434"/>
                          </a:solidFill>
                          <a:latin typeface="+mn-ea"/>
                          <a:ea typeface="+mn-ea"/>
                        </a:rPr>
                        <a:t>)</a:t>
                      </a:r>
                      <a:r>
                        <a:rPr lang="zh-TW" altLang="en-US" sz="4000" dirty="0" smtClean="0">
                          <a:solidFill>
                            <a:srgbClr val="343434"/>
                          </a:solidFill>
                          <a:latin typeface="+mn-ea"/>
                          <a:ea typeface="+mn-ea"/>
                        </a:rPr>
                        <a:t>的失衡和濫用</a:t>
                      </a:r>
                      <a:endParaRPr lang="en-US" altLang="zh-TW" sz="4000" dirty="0" smtClean="0">
                        <a:solidFill>
                          <a:srgbClr val="343434"/>
                        </a:solidFill>
                        <a:latin typeface="+mn-ea"/>
                        <a:ea typeface="+mn-ea"/>
                      </a:endParaRPr>
                    </a:p>
                    <a:p>
                      <a:pPr marL="742950" indent="-742950">
                        <a:spcBef>
                          <a:spcPts val="1800"/>
                        </a:spcBef>
                        <a:buFont typeface="Wingdings" panose="05000000000000000000" pitchFamily="2" charset="2"/>
                        <a:buAutoNum type="circleNumWdWhitePlain"/>
                      </a:pPr>
                      <a:r>
                        <a:rPr lang="zh-TW" altLang="en-US" sz="4000" b="1" dirty="0" smtClean="0">
                          <a:solidFill>
                            <a:srgbClr val="FF0000"/>
                          </a:solidFill>
                          <a:latin typeface="+mn-ea"/>
                          <a:ea typeface="+mn-ea"/>
                        </a:rPr>
                        <a:t>受害性</a:t>
                      </a:r>
                      <a:r>
                        <a:rPr lang="zh-TW" altLang="en-US" sz="4000" dirty="0" smtClean="0">
                          <a:solidFill>
                            <a:srgbClr val="343434"/>
                          </a:solidFill>
                          <a:latin typeface="+mn-ea"/>
                          <a:ea typeface="+mn-ea"/>
                        </a:rPr>
                        <a:t>的事實存在</a:t>
                      </a:r>
                      <a:endParaRPr lang="en-US" altLang="zh-TW" sz="4000" dirty="0" smtClean="0">
                        <a:solidFill>
                          <a:srgbClr val="343434"/>
                        </a:solidFill>
                        <a:latin typeface="+mn-ea"/>
                        <a:ea typeface="+mn-ea"/>
                      </a:endParaRPr>
                    </a:p>
                    <a:p>
                      <a:pPr marL="742950" indent="-742950">
                        <a:spcBef>
                          <a:spcPts val="1800"/>
                        </a:spcBef>
                        <a:buFont typeface="Wingdings" panose="05000000000000000000" pitchFamily="2" charset="2"/>
                        <a:buAutoNum type="circleNumWdWhitePlain"/>
                      </a:pPr>
                      <a:r>
                        <a:rPr lang="zh-TW" altLang="en-US" sz="4000" b="1" dirty="0" smtClean="0">
                          <a:solidFill>
                            <a:srgbClr val="FF0000"/>
                          </a:solidFill>
                          <a:latin typeface="+mn-ea"/>
                          <a:ea typeface="+mn-ea"/>
                        </a:rPr>
                        <a:t>持續性</a:t>
                      </a:r>
                      <a:r>
                        <a:rPr lang="zh-TW" altLang="en-US" sz="4000" dirty="0" smtClean="0">
                          <a:solidFill>
                            <a:srgbClr val="343434"/>
                          </a:solidFill>
                          <a:latin typeface="+mn-ea"/>
                          <a:ea typeface="+mn-ea"/>
                        </a:rPr>
                        <a:t>乃至於</a:t>
                      </a:r>
                      <a:r>
                        <a:rPr lang="zh-TW" altLang="en-US" sz="4000" b="1" dirty="0" smtClean="0">
                          <a:solidFill>
                            <a:srgbClr val="FF0000"/>
                          </a:solidFill>
                          <a:latin typeface="+mn-ea"/>
                          <a:ea typeface="+mn-ea"/>
                        </a:rPr>
                        <a:t>反覆性</a:t>
                      </a:r>
                    </a:p>
                  </a:txBody>
                  <a:tcPr anchor="ctr"/>
                </a:tc>
                <a:extLst>
                  <a:ext uri="{0D108BD9-81ED-4DB2-BD59-A6C34878D82A}">
                    <a16:rowId xmlns:a16="http://schemas.microsoft.com/office/drawing/2014/main" val="4279774943"/>
                  </a:ext>
                </a:extLst>
              </a:tr>
            </a:tbl>
          </a:graphicData>
        </a:graphic>
      </p:graphicFrame>
    </p:spTree>
    <p:extLst>
      <p:ext uri="{BB962C8B-B14F-4D97-AF65-F5344CB8AC3E}">
        <p14:creationId xmlns:p14="http://schemas.microsoft.com/office/powerpoint/2010/main" val="3193289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橢圓 1"/>
          <p:cNvSpPr/>
          <p:nvPr/>
        </p:nvSpPr>
        <p:spPr>
          <a:xfrm>
            <a:off x="2274437" y="606996"/>
            <a:ext cx="8424936" cy="8165707"/>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240"/>
          </a:p>
        </p:txBody>
      </p:sp>
      <p:sp>
        <p:nvSpPr>
          <p:cNvPr id="3" name="橢圓 2"/>
          <p:cNvSpPr/>
          <p:nvPr/>
        </p:nvSpPr>
        <p:spPr>
          <a:xfrm>
            <a:off x="9425271" y="3866717"/>
            <a:ext cx="5054962" cy="4925347"/>
          </a:xfrm>
          <a:prstGeom prst="ellipse">
            <a:avLst/>
          </a:prstGeom>
          <a:solidFill>
            <a:srgbClr val="FFFF00">
              <a:alpha val="6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240"/>
          </a:p>
        </p:txBody>
      </p:sp>
      <p:sp>
        <p:nvSpPr>
          <p:cNvPr id="4" name="文字方塊 3"/>
          <p:cNvSpPr txBox="1"/>
          <p:nvPr/>
        </p:nvSpPr>
        <p:spPr>
          <a:xfrm>
            <a:off x="3657600" y="4000500"/>
            <a:ext cx="5242114" cy="1107996"/>
          </a:xfrm>
          <a:prstGeom prst="rect">
            <a:avLst/>
          </a:prstGeom>
          <a:noFill/>
        </p:spPr>
        <p:txBody>
          <a:bodyPr wrap="square" rtlCol="0">
            <a:spAutoFit/>
          </a:bodyPr>
          <a:lstStyle/>
          <a:p>
            <a:r>
              <a:rPr lang="zh-TW" altLang="en-US" sz="6600" b="1" dirty="0">
                <a:solidFill>
                  <a:srgbClr val="7030A0"/>
                </a:solidFill>
              </a:rPr>
              <a:t>職場不法侵害</a:t>
            </a:r>
            <a:endParaRPr lang="zh-TW" altLang="en-US" sz="6600" b="1" dirty="0">
              <a:solidFill>
                <a:srgbClr val="7030A0"/>
              </a:solidFill>
            </a:endParaRPr>
          </a:p>
        </p:txBody>
      </p:sp>
      <p:sp>
        <p:nvSpPr>
          <p:cNvPr id="5" name="文字方塊 4"/>
          <p:cNvSpPr txBox="1"/>
          <p:nvPr/>
        </p:nvSpPr>
        <p:spPr>
          <a:xfrm>
            <a:off x="10515599" y="5753099"/>
            <a:ext cx="3026703" cy="923330"/>
          </a:xfrm>
          <a:prstGeom prst="rect">
            <a:avLst/>
          </a:prstGeom>
          <a:noFill/>
        </p:spPr>
        <p:txBody>
          <a:bodyPr wrap="square" rtlCol="0">
            <a:spAutoFit/>
          </a:bodyPr>
          <a:lstStyle/>
          <a:p>
            <a:r>
              <a:rPr lang="zh-TW" altLang="en-US" sz="5400" b="1" dirty="0">
                <a:solidFill>
                  <a:srgbClr val="FF0000"/>
                </a:solidFill>
              </a:rPr>
              <a:t>職場霸凌</a:t>
            </a:r>
            <a:endParaRPr lang="zh-TW" altLang="en-US" sz="5400" b="1" dirty="0">
              <a:solidFill>
                <a:srgbClr val="FF0000"/>
              </a:solidFill>
            </a:endParaRPr>
          </a:p>
        </p:txBody>
      </p:sp>
      <p:sp>
        <p:nvSpPr>
          <p:cNvPr id="6" name="文字方塊 5"/>
          <p:cNvSpPr txBox="1"/>
          <p:nvPr/>
        </p:nvSpPr>
        <p:spPr>
          <a:xfrm>
            <a:off x="14976648" y="7701640"/>
            <a:ext cx="2981131" cy="2142125"/>
          </a:xfrm>
          <a:prstGeom prst="rect">
            <a:avLst/>
          </a:prstGeom>
          <a:noFill/>
        </p:spPr>
        <p:txBody>
          <a:bodyPr wrap="square" rtlCol="0">
            <a:spAutoFit/>
          </a:bodyPr>
          <a:lstStyle/>
          <a:p>
            <a:r>
              <a:rPr lang="zh-TW" altLang="en-US" sz="3240" dirty="0"/>
              <a:t>混合樣態</a:t>
            </a:r>
            <a:r>
              <a:rPr lang="en-US" altLang="zh-TW" sz="1980" dirty="0"/>
              <a:t>(</a:t>
            </a:r>
            <a:r>
              <a:rPr lang="zh-TW" altLang="en-US" sz="1980" dirty="0"/>
              <a:t>例</a:t>
            </a:r>
            <a:r>
              <a:rPr lang="en-US" altLang="zh-TW" sz="1980" dirty="0"/>
              <a:t>)</a:t>
            </a:r>
          </a:p>
          <a:p>
            <a:endParaRPr lang="en-US" altLang="zh-TW" sz="2520" dirty="0"/>
          </a:p>
          <a:p>
            <a:r>
              <a:rPr lang="zh-TW" altLang="en-US" sz="2520" dirty="0"/>
              <a:t>歧視、性</a:t>
            </a:r>
            <a:r>
              <a:rPr lang="en-US" altLang="zh-TW" sz="2520" dirty="0"/>
              <a:t>/</a:t>
            </a:r>
            <a:r>
              <a:rPr lang="zh-TW" altLang="en-US" sz="2520" dirty="0" smtClean="0"/>
              <a:t>騷擾、</a:t>
            </a:r>
            <a:endParaRPr lang="en-US" altLang="zh-TW" sz="2520" dirty="0"/>
          </a:p>
          <a:p>
            <a:r>
              <a:rPr lang="zh-TW" altLang="en-US" sz="2520" dirty="0"/>
              <a:t>職權騷擾</a:t>
            </a:r>
            <a:r>
              <a:rPr lang="en-US" altLang="zh-TW" sz="2520" dirty="0"/>
              <a:t>/</a:t>
            </a:r>
            <a:r>
              <a:rPr lang="zh-TW" altLang="en-US" sz="2520" dirty="0" smtClean="0"/>
              <a:t>濫用、</a:t>
            </a:r>
            <a:endParaRPr lang="en-US" altLang="zh-TW" sz="2520" dirty="0"/>
          </a:p>
          <a:p>
            <a:r>
              <a:rPr lang="zh-TW" altLang="en-US" sz="2520" dirty="0"/>
              <a:t>過</a:t>
            </a:r>
            <a:r>
              <a:rPr lang="zh-TW" altLang="en-US" sz="2520" dirty="0"/>
              <a:t>勞、隱私侵害</a:t>
            </a:r>
            <a:r>
              <a:rPr lang="en-US" altLang="zh-TW" sz="2520" dirty="0"/>
              <a:t>…</a:t>
            </a:r>
            <a:endParaRPr lang="zh-TW" altLang="en-US" sz="2520" dirty="0"/>
          </a:p>
        </p:txBody>
      </p:sp>
    </p:spTree>
    <p:extLst>
      <p:ext uri="{BB962C8B-B14F-4D97-AF65-F5344CB8AC3E}">
        <p14:creationId xmlns:p14="http://schemas.microsoft.com/office/powerpoint/2010/main" val="3995971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6CB13FD-3ACD-4518-A7DF-D2F12DA2DAAC}"/>
              </a:ext>
            </a:extLst>
          </p:cNvPr>
          <p:cNvSpPr>
            <a:spLocks noGrp="1"/>
          </p:cNvSpPr>
          <p:nvPr>
            <p:ph type="title"/>
          </p:nvPr>
        </p:nvSpPr>
        <p:spPr/>
        <p:txBody>
          <a:bodyPr>
            <a:normAutofit/>
          </a:bodyPr>
          <a:lstStyle/>
          <a:p>
            <a:r>
              <a:rPr lang="zh-TW" altLang="en-US" sz="6000" b="1" dirty="0" smtClean="0">
                <a:latin typeface="標楷體" pitchFamily="65" charset="-120"/>
                <a:ea typeface="標楷體" pitchFamily="65" charset="-120"/>
              </a:rPr>
              <a:t>法院目前對職</a:t>
            </a:r>
            <a:r>
              <a:rPr lang="zh-TW" altLang="en-US" sz="6000" b="1" dirty="0">
                <a:latin typeface="標楷體" pitchFamily="65" charset="-120"/>
                <a:ea typeface="標楷體" pitchFamily="65" charset="-120"/>
              </a:rPr>
              <a:t>場霸凌之定義</a:t>
            </a:r>
            <a:endParaRPr lang="zh-TW" altLang="en-US" sz="6000" dirty="0">
              <a:latin typeface="Times New Roman" pitchFamily="18" charset="0"/>
              <a:ea typeface="標楷體" pitchFamily="65" charset="-120"/>
              <a:cs typeface="Times New Roman" pitchFamily="18" charset="0"/>
            </a:endParaRPr>
          </a:p>
        </p:txBody>
      </p:sp>
      <p:sp>
        <p:nvSpPr>
          <p:cNvPr id="3" name="內容版面配置區 2">
            <a:extLst>
              <a:ext uri="{FF2B5EF4-FFF2-40B4-BE49-F238E27FC236}">
                <a16:creationId xmlns:a16="http://schemas.microsoft.com/office/drawing/2014/main" id="{6AD00452-1A59-45D8-BD17-90EE8B755838}"/>
              </a:ext>
            </a:extLst>
          </p:cNvPr>
          <p:cNvSpPr>
            <a:spLocks noGrp="1"/>
          </p:cNvSpPr>
          <p:nvPr>
            <p:ph idx="1"/>
          </p:nvPr>
        </p:nvSpPr>
        <p:spPr>
          <a:xfrm>
            <a:off x="871788" y="2875248"/>
            <a:ext cx="16697148" cy="6064188"/>
          </a:xfr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a:normAutofit lnSpcReduction="10000"/>
          </a:bodyPr>
          <a:lstStyle/>
          <a:p>
            <a:pPr marL="0" indent="0">
              <a:buNone/>
            </a:pPr>
            <a:r>
              <a:rPr lang="zh-TW" altLang="en-US" sz="3600" b="1" dirty="0">
                <a:latin typeface="+mn-ea"/>
                <a:cs typeface="Times New Roman" panose="02020603050405020304" pitchFamily="18" charset="0"/>
              </a:rPr>
              <a:t>臺灣新竹地方法院民事小額判決</a:t>
            </a:r>
            <a:r>
              <a:rPr lang="en-US" altLang="zh-TW" sz="3600" b="1" dirty="0">
                <a:latin typeface="+mn-ea"/>
                <a:cs typeface="Times New Roman" panose="02020603050405020304" pitchFamily="18" charset="0"/>
              </a:rPr>
              <a:t>100</a:t>
            </a:r>
            <a:r>
              <a:rPr lang="zh-TW" altLang="en-US" sz="3600" b="1" dirty="0">
                <a:latin typeface="+mn-ea"/>
                <a:cs typeface="Times New Roman" panose="02020603050405020304" pitchFamily="18" charset="0"/>
              </a:rPr>
              <a:t>年度竹勞小字第</a:t>
            </a:r>
            <a:r>
              <a:rPr lang="en-US" altLang="zh-TW" sz="3600" b="1" dirty="0">
                <a:latin typeface="+mn-ea"/>
                <a:cs typeface="Times New Roman" panose="02020603050405020304" pitchFamily="18" charset="0"/>
              </a:rPr>
              <a:t>4</a:t>
            </a:r>
            <a:r>
              <a:rPr lang="zh-TW" altLang="en-US" sz="3600" b="1" dirty="0">
                <a:latin typeface="+mn-ea"/>
                <a:cs typeface="Times New Roman" panose="02020603050405020304" pitchFamily="18" charset="0"/>
              </a:rPr>
              <a:t>號</a:t>
            </a:r>
            <a:endParaRPr lang="en-US" altLang="zh-TW" sz="3600" b="1" dirty="0">
              <a:latin typeface="+mn-ea"/>
              <a:cs typeface="Times New Roman" panose="02020603050405020304" pitchFamily="18" charset="0"/>
            </a:endParaRPr>
          </a:p>
          <a:p>
            <a:pPr marL="0" indent="0">
              <a:buNone/>
            </a:pPr>
            <a:endParaRPr lang="en-US" altLang="zh-TW" sz="5400" dirty="0">
              <a:latin typeface="Times New Roman" panose="02020603050405020304" pitchFamily="18" charset="0"/>
              <a:ea typeface="標楷體" panose="03000509000000000000" pitchFamily="65" charset="-120"/>
              <a:cs typeface="Times New Roman" panose="02020603050405020304" pitchFamily="18" charset="0"/>
            </a:endParaRPr>
          </a:p>
          <a:p>
            <a:pPr marL="0" indent="0">
              <a:lnSpc>
                <a:spcPct val="110000"/>
              </a:lnSpc>
              <a:buNone/>
            </a:pPr>
            <a:r>
              <a:rPr lang="zh-TW" altLang="en-US" sz="5400" dirty="0">
                <a:latin typeface="Times New Roman" panose="02020603050405020304" pitchFamily="18" charset="0"/>
                <a:ea typeface="標楷體" panose="03000509000000000000" pitchFamily="65" charset="-120"/>
                <a:cs typeface="Times New Roman" panose="02020603050405020304" pitchFamily="18" charset="0"/>
              </a:rPr>
              <a:t>「職場霸凌」，乃意指</a:t>
            </a:r>
            <a:r>
              <a:rPr lang="zh-TW" altLang="en-US" sz="5400" b="1" u="sng"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在工作場所中</a:t>
            </a:r>
            <a:r>
              <a:rPr lang="zh-TW" altLang="en-US" sz="5400" dirty="0">
                <a:latin typeface="Times New Roman" panose="02020603050405020304" pitchFamily="18" charset="0"/>
                <a:ea typeface="標楷體" panose="03000509000000000000" pitchFamily="65" charset="-120"/>
                <a:cs typeface="Times New Roman" panose="02020603050405020304" pitchFamily="18" charset="0"/>
              </a:rPr>
              <a:t>發生的，</a:t>
            </a:r>
            <a:r>
              <a:rPr lang="zh-TW" altLang="en-US" sz="5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藉由權力濫用與不公平的處罰</a:t>
            </a:r>
            <a:r>
              <a:rPr lang="zh-TW" altLang="en-US" sz="5400" dirty="0">
                <a:latin typeface="Times New Roman" panose="02020603050405020304" pitchFamily="18" charset="0"/>
                <a:ea typeface="標楷體" panose="03000509000000000000" pitchFamily="65" charset="-120"/>
                <a:cs typeface="Times New Roman" panose="02020603050405020304" pitchFamily="18" charset="0"/>
              </a:rPr>
              <a:t>所造成的</a:t>
            </a:r>
            <a:r>
              <a:rPr lang="zh-TW" altLang="en-US" sz="5400" u="sng"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持續性</a:t>
            </a:r>
            <a:r>
              <a:rPr lang="zh-TW" altLang="en-US" sz="5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的冒犯、威脅、冷落、孤立或侮辱行為，</a:t>
            </a:r>
            <a:r>
              <a:rPr lang="zh-TW" altLang="en-US" sz="5400" dirty="0">
                <a:latin typeface="Times New Roman" panose="02020603050405020304" pitchFamily="18" charset="0"/>
                <a:ea typeface="標楷體" panose="03000509000000000000" pitchFamily="65" charset="-120"/>
                <a:cs typeface="Times New Roman" panose="02020603050405020304" pitchFamily="18" charset="0"/>
              </a:rPr>
              <a:t>使被霸凌者感到受挫、被威脅、羞辱、被孤立及受傷，進而折損其自信並帶來沈重的身心壓力。</a:t>
            </a:r>
          </a:p>
        </p:txBody>
      </p:sp>
      <p:sp>
        <p:nvSpPr>
          <p:cNvPr id="6" name="投影片編號版面配置區 5">
            <a:extLst>
              <a:ext uri="{FF2B5EF4-FFF2-40B4-BE49-F238E27FC236}">
                <a16:creationId xmlns:a16="http://schemas.microsoft.com/office/drawing/2014/main" id="{82D43CA0-B465-4D24-9F29-CA8457AEB96C}"/>
              </a:ext>
            </a:extLst>
          </p:cNvPr>
          <p:cNvSpPr>
            <a:spLocks noGrp="1"/>
          </p:cNvSpPr>
          <p:nvPr>
            <p:ph type="sldNum" sz="quarter" idx="12"/>
          </p:nvPr>
        </p:nvSpPr>
        <p:spPr/>
        <p:txBody>
          <a:bodyPr/>
          <a:lstStyle/>
          <a:p>
            <a:pPr>
              <a:defRPr/>
            </a:pPr>
            <a:fld id="{9AAC4598-3815-4AC8-B21A-D509FFDC3F0C}" type="slidenum">
              <a:rPr lang="en-US" altLang="zh-TW" smtClean="0"/>
              <a:pPr>
                <a:defRPr/>
              </a:pPr>
              <a:t>30</a:t>
            </a:fld>
            <a:endParaRPr lang="en-US" altLang="zh-TW"/>
          </a:p>
        </p:txBody>
      </p:sp>
    </p:spTree>
    <p:extLst>
      <p:ext uri="{BB962C8B-B14F-4D97-AF65-F5344CB8AC3E}">
        <p14:creationId xmlns:p14="http://schemas.microsoft.com/office/powerpoint/2010/main" val="2124889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73DA0BB7-265A-403C-9275-D587AB510EDC}" type="slidenum">
              <a:rPr lang="zh-TW" altLang="en-US" smtClean="0"/>
              <a:t>31</a:t>
            </a:fld>
            <a:endParaRPr lang="zh-TW" altLang="en-US"/>
          </a:p>
        </p:txBody>
      </p:sp>
      <p:sp>
        <p:nvSpPr>
          <p:cNvPr id="5" name="矩形 4"/>
          <p:cNvSpPr/>
          <p:nvPr/>
        </p:nvSpPr>
        <p:spPr>
          <a:xfrm>
            <a:off x="1043100" y="1451935"/>
            <a:ext cx="16201800" cy="7386629"/>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wrap="square" lIns="91431" tIns="45716" rIns="91431" bIns="45716">
            <a:spAutoFit/>
          </a:bodyPr>
          <a:lstStyle/>
          <a:p>
            <a:r>
              <a:rPr lang="zh-TW" altLang="en-US" sz="2700" b="1" dirty="0">
                <a:solidFill>
                  <a:srgbClr val="000000"/>
                </a:solidFill>
                <a:latin typeface="微軟正黑體E."/>
              </a:rPr>
              <a:t>臺灣臺南地方法院</a:t>
            </a:r>
            <a:r>
              <a:rPr lang="en-US" altLang="zh-TW" sz="2700" b="1" dirty="0">
                <a:solidFill>
                  <a:srgbClr val="000000"/>
                </a:solidFill>
                <a:latin typeface="Calibri" panose="020F0502020204030204" pitchFamily="34" charset="0"/>
              </a:rPr>
              <a:t>108</a:t>
            </a:r>
            <a:r>
              <a:rPr lang="zh-TW" altLang="en-US" sz="2700" b="1" dirty="0">
                <a:solidFill>
                  <a:srgbClr val="000000"/>
                </a:solidFill>
                <a:latin typeface="微軟正黑體E."/>
              </a:rPr>
              <a:t>年訴字第</a:t>
            </a:r>
            <a:r>
              <a:rPr lang="en-US" altLang="zh-TW" sz="2700" b="1" dirty="0">
                <a:solidFill>
                  <a:srgbClr val="000000"/>
                </a:solidFill>
                <a:latin typeface="Calibri" panose="020F0502020204030204" pitchFamily="34" charset="0"/>
              </a:rPr>
              <a:t>1044 </a:t>
            </a:r>
            <a:r>
              <a:rPr lang="zh-TW" altLang="en-US" sz="2700" b="1" dirty="0">
                <a:solidFill>
                  <a:srgbClr val="000000"/>
                </a:solidFill>
                <a:latin typeface="微軟正黑體E."/>
              </a:rPr>
              <a:t>號民事判決</a:t>
            </a:r>
            <a:endParaRPr lang="en-US" altLang="zh-TW" sz="2700" b="1" dirty="0">
              <a:solidFill>
                <a:srgbClr val="000000"/>
              </a:solidFill>
              <a:latin typeface="微軟正黑體E."/>
            </a:endParaRPr>
          </a:p>
          <a:p>
            <a:endParaRPr lang="zh-TW" altLang="en-US" sz="2700" dirty="0">
              <a:solidFill>
                <a:srgbClr val="000000"/>
              </a:solidFill>
              <a:latin typeface="微軟正黑體E."/>
            </a:endParaRPr>
          </a:p>
          <a:p>
            <a:r>
              <a:rPr lang="zh-TW" altLang="en-US" sz="4200" b="1" dirty="0">
                <a:solidFill>
                  <a:srgbClr val="000000"/>
                </a:solidFill>
                <a:latin typeface="標楷體" panose="03000509000000000000" pitchFamily="65" charset="-120"/>
                <a:ea typeface="標楷體" panose="03000509000000000000" pitchFamily="65" charset="-120"/>
              </a:rPr>
              <a:t>職場霸凌之要素應包括</a:t>
            </a:r>
            <a:r>
              <a:rPr lang="zh-TW" altLang="en-US" sz="4200" b="1" dirty="0">
                <a:solidFill>
                  <a:srgbClr val="FF0000"/>
                </a:solidFill>
                <a:latin typeface="標楷體" panose="03000509000000000000" pitchFamily="65" charset="-120"/>
                <a:ea typeface="標楷體" panose="03000509000000000000" pitchFamily="65" charset="-120"/>
              </a:rPr>
              <a:t>刻意傷害的敵對行為</a:t>
            </a:r>
            <a:r>
              <a:rPr lang="zh-TW" altLang="en-US" sz="4200" b="1" dirty="0">
                <a:solidFill>
                  <a:srgbClr val="000000"/>
                </a:solidFill>
                <a:latin typeface="標楷體" panose="03000509000000000000" pitchFamily="65" charset="-120"/>
                <a:ea typeface="標楷體" panose="03000509000000000000" pitchFamily="65" charset="-120"/>
              </a:rPr>
              <a:t>（或稱負面行為）、</a:t>
            </a:r>
            <a:r>
              <a:rPr lang="zh-TW" altLang="en-US" sz="4200" b="1" dirty="0">
                <a:solidFill>
                  <a:srgbClr val="FF0000"/>
                </a:solidFill>
                <a:latin typeface="標楷體" panose="03000509000000000000" pitchFamily="65" charset="-120"/>
                <a:ea typeface="標楷體" panose="03000509000000000000" pitchFamily="65" charset="-120"/>
              </a:rPr>
              <a:t>不斷重複的發生</a:t>
            </a:r>
            <a:r>
              <a:rPr lang="zh-TW" altLang="en-US" sz="4200" b="1" dirty="0">
                <a:solidFill>
                  <a:srgbClr val="000000"/>
                </a:solidFill>
                <a:latin typeface="標楷體" panose="03000509000000000000" pitchFamily="65" charset="-120"/>
                <a:ea typeface="標楷體" panose="03000509000000000000" pitchFamily="65" charset="-120"/>
              </a:rPr>
              <a:t>及</a:t>
            </a:r>
            <a:r>
              <a:rPr lang="zh-TW" altLang="en-US" sz="4200" b="1" dirty="0">
                <a:solidFill>
                  <a:srgbClr val="FF0000"/>
                </a:solidFill>
                <a:latin typeface="標楷體" panose="03000509000000000000" pitchFamily="65" charset="-120"/>
                <a:ea typeface="標楷體" panose="03000509000000000000" pitchFamily="65" charset="-120"/>
              </a:rPr>
              <a:t>造成受凌者生理、心理等傷害之情形</a:t>
            </a:r>
            <a:r>
              <a:rPr lang="zh-TW" altLang="en-US" sz="4200" b="1" dirty="0">
                <a:solidFill>
                  <a:srgbClr val="000000"/>
                </a:solidFill>
                <a:latin typeface="標楷體" panose="03000509000000000000" pitchFamily="65" charset="-120"/>
                <a:ea typeface="標楷體" panose="03000509000000000000" pitchFamily="65" charset="-120"/>
              </a:rPr>
              <a:t>，亦即個人或團體對其他個體具體為直接或間接的攻擊行為，且此一行為並非偶發性的衝突而維持長達一定時間，進而對受凌者造成身體、心理和社會問題之負向結果而言。</a:t>
            </a:r>
            <a:endParaRPr lang="en-US" altLang="zh-TW" sz="4200" b="1" dirty="0">
              <a:solidFill>
                <a:srgbClr val="000000"/>
              </a:solidFill>
              <a:latin typeface="標楷體" panose="03000509000000000000" pitchFamily="65" charset="-120"/>
              <a:ea typeface="標楷體" panose="03000509000000000000" pitchFamily="65" charset="-120"/>
            </a:endParaRPr>
          </a:p>
          <a:p>
            <a:endParaRPr lang="en-US" altLang="zh-TW" sz="4200" dirty="0">
              <a:solidFill>
                <a:srgbClr val="000000"/>
              </a:solidFill>
              <a:latin typeface="標楷體" panose="03000509000000000000" pitchFamily="65" charset="-120"/>
              <a:ea typeface="標楷體" panose="03000509000000000000" pitchFamily="65" charset="-120"/>
            </a:endParaRPr>
          </a:p>
          <a:p>
            <a:r>
              <a:rPr lang="zh-TW" altLang="en-US" sz="4200" dirty="0">
                <a:solidFill>
                  <a:srgbClr val="000000"/>
                </a:solidFill>
                <a:latin typeface="標楷體" panose="03000509000000000000" pitchFamily="65" charset="-120"/>
                <a:ea typeface="標楷體" panose="03000509000000000000" pitchFamily="65" charset="-120"/>
              </a:rPr>
              <a:t>惟因職場霸凌之情形涉及人與人關係之互動行為，形式及成因多元，尚不得逕依一方所述即概予認定，仍應確實觀察工作內容、職場環境、對工作之認知、應對方式、衝突原因、行為方式及結果等情形，並探究行為人之目的及動機等因素予以</a:t>
            </a:r>
            <a:r>
              <a:rPr lang="zh-TW" altLang="en-US" sz="4200" b="1" dirty="0">
                <a:solidFill>
                  <a:srgbClr val="000000"/>
                </a:solidFill>
                <a:latin typeface="標楷體" panose="03000509000000000000" pitchFamily="65" charset="-120"/>
                <a:ea typeface="標楷體" panose="03000509000000000000" pitchFamily="65" charset="-120"/>
              </a:rPr>
              <a:t>綜合判斷</a:t>
            </a:r>
            <a:r>
              <a:rPr lang="zh-TW" altLang="en-US" sz="4200" dirty="0">
                <a:solidFill>
                  <a:srgbClr val="000000"/>
                </a:solidFill>
                <a:latin typeface="微軟正黑體E."/>
              </a:rPr>
              <a:t>。</a:t>
            </a:r>
          </a:p>
        </p:txBody>
      </p:sp>
    </p:spTree>
    <p:extLst>
      <p:ext uri="{BB962C8B-B14F-4D97-AF65-F5344CB8AC3E}">
        <p14:creationId xmlns:p14="http://schemas.microsoft.com/office/powerpoint/2010/main" val="4084432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73DA0BB7-265A-403C-9275-D587AB510EDC}" type="slidenum">
              <a:rPr lang="zh-TW" altLang="en-US" smtClean="0"/>
              <a:t>32</a:t>
            </a:fld>
            <a:endParaRPr lang="zh-TW" altLang="en-US"/>
          </a:p>
        </p:txBody>
      </p:sp>
      <p:sp>
        <p:nvSpPr>
          <p:cNvPr id="5" name="矩形 4"/>
          <p:cNvSpPr/>
          <p:nvPr/>
        </p:nvSpPr>
        <p:spPr>
          <a:xfrm>
            <a:off x="1066800" y="1562100"/>
            <a:ext cx="16201800" cy="804834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31" tIns="45716" rIns="91431" bIns="45716">
            <a:spAutoFit/>
          </a:bodyPr>
          <a:lstStyle/>
          <a:p>
            <a:r>
              <a:rPr lang="zh-TW" altLang="en-US" sz="2800" b="1" dirty="0" smtClean="0">
                <a:latin typeface="+mn-ea"/>
              </a:rPr>
              <a:t>臺灣</a:t>
            </a:r>
            <a:r>
              <a:rPr lang="zh-TW" altLang="en-US" sz="2800" b="1" dirty="0">
                <a:latin typeface="+mn-ea"/>
              </a:rPr>
              <a:t>士林地方法院</a:t>
            </a:r>
            <a:r>
              <a:rPr lang="en-US" altLang="zh-TW" sz="2800" b="1" dirty="0">
                <a:latin typeface="+mn-ea"/>
              </a:rPr>
              <a:t>105</a:t>
            </a:r>
            <a:r>
              <a:rPr lang="zh-TW" altLang="en-US" sz="2800" b="1" dirty="0">
                <a:latin typeface="+mn-ea"/>
              </a:rPr>
              <a:t>年度勞訴字第</a:t>
            </a:r>
            <a:r>
              <a:rPr lang="en-US" altLang="zh-TW" sz="2800" b="1" dirty="0">
                <a:latin typeface="+mn-ea"/>
              </a:rPr>
              <a:t>76</a:t>
            </a:r>
            <a:r>
              <a:rPr lang="zh-TW" altLang="en-US" sz="2800" b="1" dirty="0">
                <a:latin typeface="+mn-ea"/>
              </a:rPr>
              <a:t>號民事判決</a:t>
            </a:r>
            <a:endParaRPr lang="en-US" altLang="zh-TW" sz="2700" b="1" dirty="0">
              <a:solidFill>
                <a:srgbClr val="000000"/>
              </a:solidFill>
              <a:latin typeface="+mn-ea"/>
            </a:endParaRPr>
          </a:p>
          <a:p>
            <a:endParaRPr lang="zh-TW" altLang="en-US" sz="2700" dirty="0">
              <a:solidFill>
                <a:srgbClr val="000000"/>
              </a:solidFill>
              <a:latin typeface="微軟正黑體E."/>
            </a:endParaRPr>
          </a:p>
          <a:p>
            <a:r>
              <a:rPr lang="zh-TW" altLang="en-US" sz="4200" dirty="0" smtClean="0">
                <a:latin typeface="標楷體" panose="03000509000000000000" pitchFamily="65" charset="-120"/>
                <a:ea typeface="標楷體" panose="03000509000000000000" pitchFamily="65" charset="-120"/>
              </a:rPr>
              <a:t>職</a:t>
            </a:r>
            <a:r>
              <a:rPr lang="zh-TW" altLang="en-US" sz="4200" dirty="0">
                <a:latin typeface="標楷體" panose="03000509000000000000" pitchFamily="65" charset="-120"/>
                <a:ea typeface="標楷體" panose="03000509000000000000" pitchFamily="65" charset="-120"/>
              </a:rPr>
              <a:t>場生活除工作內容外，本就是一種相互溝通的過程，人與人相處本有志同道合，亦有話不投機者，</a:t>
            </a:r>
            <a:r>
              <a:rPr lang="zh-TW" altLang="en-US" sz="4200" b="1" dirty="0">
                <a:latin typeface="標楷體" panose="03000509000000000000" pitchFamily="65" charset="-120"/>
                <a:ea typeface="標楷體" panose="03000509000000000000" pitchFamily="65" charset="-120"/>
              </a:rPr>
              <a:t>非謂同事相處間偶有摩擦、衝突、不愉快、疏遠即所謂職場霸凌</a:t>
            </a:r>
            <a:r>
              <a:rPr lang="zh-TW" altLang="en-US" sz="4200" dirty="0" smtClean="0">
                <a:latin typeface="標楷體" panose="03000509000000000000" pitchFamily="65" charset="-120"/>
                <a:ea typeface="標楷體" panose="03000509000000000000" pitchFamily="65" charset="-120"/>
              </a:rPr>
              <a:t>；</a:t>
            </a:r>
            <a:endParaRPr lang="en-US" altLang="zh-TW" sz="4200" dirty="0" smtClean="0">
              <a:latin typeface="標楷體" panose="03000509000000000000" pitchFamily="65" charset="-120"/>
              <a:ea typeface="標楷體" panose="03000509000000000000" pitchFamily="65" charset="-120"/>
            </a:endParaRPr>
          </a:p>
          <a:p>
            <a:endParaRPr lang="en-US" altLang="zh-TW" sz="4200" dirty="0" smtClean="0">
              <a:latin typeface="標楷體" panose="03000509000000000000" pitchFamily="65" charset="-120"/>
              <a:ea typeface="標楷體" panose="03000509000000000000" pitchFamily="65" charset="-120"/>
            </a:endParaRPr>
          </a:p>
          <a:p>
            <a:r>
              <a:rPr lang="zh-TW" altLang="en-US" sz="4200" dirty="0" smtClean="0">
                <a:latin typeface="標楷體" panose="03000509000000000000" pitchFamily="65" charset="-120"/>
                <a:ea typeface="標楷體" panose="03000509000000000000" pitchFamily="65" charset="-120"/>
              </a:rPr>
              <a:t>所謂</a:t>
            </a:r>
            <a:r>
              <a:rPr lang="zh-TW" altLang="en-US" sz="4200" dirty="0">
                <a:latin typeface="標楷體" panose="03000509000000000000" pitchFamily="65" charset="-120"/>
                <a:ea typeface="標楷體" panose="03000509000000000000" pitchFamily="65" charset="-120"/>
              </a:rPr>
              <a:t>霸凌應指以</a:t>
            </a:r>
            <a:r>
              <a:rPr lang="zh-TW" altLang="en-US" sz="4200" dirty="0">
                <a:solidFill>
                  <a:srgbClr val="FF0000"/>
                </a:solidFill>
                <a:latin typeface="標楷體" panose="03000509000000000000" pitchFamily="65" charset="-120"/>
                <a:ea typeface="標楷體" panose="03000509000000000000" pitchFamily="65" charset="-120"/>
              </a:rPr>
              <a:t>敵視、討厭、歧視為目的</a:t>
            </a:r>
            <a:r>
              <a:rPr lang="zh-TW" altLang="en-US" sz="4200" dirty="0">
                <a:latin typeface="標楷體" panose="03000509000000000000" pitchFamily="65" charset="-120"/>
                <a:ea typeface="標楷體" panose="03000509000000000000" pitchFamily="65" charset="-120"/>
              </a:rPr>
              <a:t>，藉由</a:t>
            </a:r>
            <a:r>
              <a:rPr lang="zh-TW" altLang="en-US" sz="4200" b="1" dirty="0">
                <a:solidFill>
                  <a:srgbClr val="FF0000"/>
                </a:solidFill>
                <a:latin typeface="標楷體" panose="03000509000000000000" pitchFamily="65" charset="-120"/>
                <a:ea typeface="標楷體" panose="03000509000000000000" pitchFamily="65" charset="-120"/>
              </a:rPr>
              <a:t>連續且積極之行為</a:t>
            </a:r>
            <a:r>
              <a:rPr lang="zh-TW" altLang="en-US" sz="4200" dirty="0">
                <a:latin typeface="標楷體" panose="03000509000000000000" pitchFamily="65" charset="-120"/>
                <a:ea typeface="標楷體" panose="03000509000000000000" pitchFamily="65" charset="-120"/>
              </a:rPr>
              <a:t>，</a:t>
            </a:r>
            <a:r>
              <a:rPr lang="zh-TW" altLang="en-US" sz="4200" dirty="0">
                <a:solidFill>
                  <a:srgbClr val="FF0000"/>
                </a:solidFill>
                <a:latin typeface="標楷體" panose="03000509000000000000" pitchFamily="65" charset="-120"/>
                <a:ea typeface="標楷體" panose="03000509000000000000" pitchFamily="65" charset="-120"/>
              </a:rPr>
              <a:t>侵害人格權、名譽權、或健康權等法律所保障之法益</a:t>
            </a:r>
            <a:r>
              <a:rPr lang="zh-TW" altLang="en-US" sz="4200" dirty="0">
                <a:latin typeface="標楷體" panose="03000509000000000000" pitchFamily="65" charset="-120"/>
                <a:ea typeface="標楷體" panose="03000509000000000000" pitchFamily="65" charset="-120"/>
              </a:rPr>
              <a:t>，亦即必須</a:t>
            </a:r>
            <a:r>
              <a:rPr lang="zh-TW" altLang="en-US" sz="4200" dirty="0">
                <a:solidFill>
                  <a:srgbClr val="FF0000"/>
                </a:solidFill>
                <a:latin typeface="標楷體" panose="03000509000000000000" pitchFamily="65" charset="-120"/>
                <a:ea typeface="標楷體" panose="03000509000000000000" pitchFamily="65" charset="-120"/>
              </a:rPr>
              <a:t>達到社會通念上認為超過容許之範圍</a:t>
            </a:r>
            <a:r>
              <a:rPr lang="zh-TW" altLang="en-US" sz="4200" dirty="0">
                <a:latin typeface="標楷體" panose="03000509000000000000" pitchFamily="65" charset="-120"/>
                <a:ea typeface="標楷體" panose="03000509000000000000" pitchFamily="65" charset="-120"/>
              </a:rPr>
              <a:t>方該當之</a:t>
            </a:r>
            <a:r>
              <a:rPr lang="zh-TW" altLang="en-US" sz="4200" dirty="0" smtClean="0">
                <a:latin typeface="標楷體" panose="03000509000000000000" pitchFamily="65" charset="-120"/>
                <a:ea typeface="標楷體" panose="03000509000000000000" pitchFamily="65" charset="-120"/>
              </a:rPr>
              <a:t>。</a:t>
            </a:r>
            <a:endParaRPr lang="en-US" altLang="zh-TW" sz="4200" dirty="0" smtClean="0">
              <a:latin typeface="標楷體" panose="03000509000000000000" pitchFamily="65" charset="-120"/>
              <a:ea typeface="標楷體" panose="03000509000000000000" pitchFamily="65" charset="-120"/>
            </a:endParaRPr>
          </a:p>
          <a:p>
            <a:endParaRPr lang="en-US" altLang="zh-TW" sz="4200" dirty="0">
              <a:latin typeface="標楷體" panose="03000509000000000000" pitchFamily="65" charset="-120"/>
              <a:ea typeface="標楷體" panose="03000509000000000000" pitchFamily="65" charset="-120"/>
            </a:endParaRPr>
          </a:p>
          <a:p>
            <a:r>
              <a:rPr lang="zh-TW" altLang="en-US" sz="4200" dirty="0" smtClean="0">
                <a:latin typeface="標楷體" panose="03000509000000000000" pitchFamily="65" charset="-120"/>
                <a:ea typeface="標楷體" panose="03000509000000000000" pitchFamily="65" charset="-120"/>
              </a:rPr>
              <a:t>應</a:t>
            </a:r>
            <a:r>
              <a:rPr lang="zh-TW" altLang="en-US" sz="4200" dirty="0">
                <a:latin typeface="標楷體" panose="03000509000000000000" pitchFamily="65" charset="-120"/>
                <a:ea typeface="標楷體" panose="03000509000000000000" pitchFamily="65" charset="-120"/>
              </a:rPr>
              <a:t>從幾個方面觀察：包括行為態樣、次數、頻率、人數，受害者受侵害權利為何（例如性別歧視、政治思想、健康權、名譽權）、</a:t>
            </a:r>
            <a:r>
              <a:rPr lang="zh-TW" altLang="en-US" sz="4200" u="sng" dirty="0">
                <a:latin typeface="標楷體" panose="03000509000000000000" pitchFamily="65" charset="-120"/>
                <a:ea typeface="標楷體" panose="03000509000000000000" pitchFamily="65" charset="-120"/>
              </a:rPr>
              <a:t>行為人之目的及動機</a:t>
            </a:r>
            <a:r>
              <a:rPr lang="zh-TW" altLang="en-US" sz="4200" dirty="0">
                <a:latin typeface="標楷體" panose="03000509000000000000" pitchFamily="65" charset="-120"/>
                <a:ea typeface="標楷體" panose="03000509000000000000" pitchFamily="65" charset="-120"/>
              </a:rPr>
              <a:t>等綜合判斷是否超過社會通念所容許之範疇</a:t>
            </a:r>
            <a:r>
              <a:rPr lang="zh-TW" altLang="en-US" sz="4200" dirty="0" smtClean="0">
                <a:latin typeface="標楷體" panose="03000509000000000000" pitchFamily="65" charset="-120"/>
                <a:ea typeface="標楷體" panose="03000509000000000000" pitchFamily="65" charset="-120"/>
              </a:rPr>
              <a:t>。</a:t>
            </a:r>
            <a:endParaRPr lang="zh-TW" altLang="en-US" sz="4200" dirty="0">
              <a:solidFill>
                <a:srgbClr val="000000"/>
              </a:solidFill>
              <a:latin typeface="標楷體" panose="03000509000000000000" pitchFamily="65" charset="-120"/>
              <a:ea typeface="標楷體" panose="03000509000000000000" pitchFamily="65" charset="-120"/>
            </a:endParaRPr>
          </a:p>
        </p:txBody>
      </p:sp>
      <p:sp>
        <p:nvSpPr>
          <p:cNvPr id="2" name="文字方塊 1"/>
          <p:cNvSpPr txBox="1"/>
          <p:nvPr/>
        </p:nvSpPr>
        <p:spPr>
          <a:xfrm>
            <a:off x="914400" y="571500"/>
            <a:ext cx="6858000" cy="707886"/>
          </a:xfrm>
          <a:prstGeom prst="rect">
            <a:avLst/>
          </a:prstGeom>
          <a:solidFill>
            <a:srgbClr val="FFFF00"/>
          </a:solidFill>
        </p:spPr>
        <p:txBody>
          <a:bodyPr wrap="square" rtlCol="0">
            <a:spAutoFit/>
          </a:bodyPr>
          <a:lstStyle/>
          <a:p>
            <a:r>
              <a:rPr lang="zh-TW" altLang="en-US" sz="4000" dirty="0" smtClean="0">
                <a:solidFill>
                  <a:srgbClr val="FF0000"/>
                </a:solidFill>
              </a:rPr>
              <a:t>（職場摩擦與職場霸凌不同</a:t>
            </a:r>
            <a:r>
              <a:rPr lang="zh-TW" altLang="en-US" sz="2800" dirty="0" smtClean="0"/>
              <a:t>）</a:t>
            </a:r>
            <a:endParaRPr lang="zh-TW" altLang="en-US" sz="2800" dirty="0"/>
          </a:p>
        </p:txBody>
      </p:sp>
    </p:spTree>
    <p:extLst>
      <p:ext uri="{BB962C8B-B14F-4D97-AF65-F5344CB8AC3E}">
        <p14:creationId xmlns:p14="http://schemas.microsoft.com/office/powerpoint/2010/main" val="27730294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33</a:t>
            </a:fld>
            <a:endParaRPr lang="en-US"/>
          </a:p>
        </p:txBody>
      </p:sp>
      <p:sp>
        <p:nvSpPr>
          <p:cNvPr id="3" name="矩形 2"/>
          <p:cNvSpPr/>
          <p:nvPr/>
        </p:nvSpPr>
        <p:spPr>
          <a:xfrm>
            <a:off x="609600" y="266700"/>
            <a:ext cx="8305800" cy="523220"/>
          </a:xfrm>
          <a:prstGeom prst="rect">
            <a:avLst/>
          </a:prstGeom>
          <a:solidFill>
            <a:srgbClr val="FFC000"/>
          </a:solidFill>
        </p:spPr>
        <p:txBody>
          <a:bodyPr wrap="square">
            <a:spAutoFit/>
          </a:bodyPr>
          <a:lstStyle/>
          <a:p>
            <a:r>
              <a:rPr lang="zh-TW" altLang="en-US" sz="2800" dirty="0">
                <a:solidFill>
                  <a:srgbClr val="000000"/>
                </a:solidFill>
                <a:latin typeface="Times New Roman" panose="02020603050405020304" pitchFamily="18" charset="0"/>
              </a:rPr>
              <a:t>臺灣臺北地方法院</a:t>
            </a:r>
            <a:r>
              <a:rPr lang="en-US" altLang="zh-TW" sz="2800" dirty="0">
                <a:solidFill>
                  <a:srgbClr val="000000"/>
                </a:solidFill>
                <a:latin typeface="Times New Roman" panose="02020603050405020304" pitchFamily="18" charset="0"/>
              </a:rPr>
              <a:t>108</a:t>
            </a:r>
            <a:r>
              <a:rPr lang="zh-TW" altLang="en-US" sz="2800" dirty="0">
                <a:solidFill>
                  <a:srgbClr val="000000"/>
                </a:solidFill>
                <a:latin typeface="Times New Roman" panose="02020603050405020304" pitchFamily="18" charset="0"/>
              </a:rPr>
              <a:t>年度重勞訴字第</a:t>
            </a:r>
            <a:r>
              <a:rPr lang="en-US" altLang="zh-TW" sz="2800" dirty="0">
                <a:solidFill>
                  <a:srgbClr val="000000"/>
                </a:solidFill>
                <a:latin typeface="Times New Roman" panose="02020603050405020304" pitchFamily="18" charset="0"/>
              </a:rPr>
              <a:t>27</a:t>
            </a:r>
            <a:r>
              <a:rPr lang="zh-TW" altLang="en-US" sz="2800" dirty="0">
                <a:solidFill>
                  <a:srgbClr val="000000"/>
                </a:solidFill>
                <a:latin typeface="Times New Roman" panose="02020603050405020304" pitchFamily="18" charset="0"/>
              </a:rPr>
              <a:t>號民事判決</a:t>
            </a:r>
            <a:endParaRPr lang="zh-TW" altLang="en-US" sz="2800" dirty="0"/>
          </a:p>
        </p:txBody>
      </p:sp>
      <p:sp>
        <p:nvSpPr>
          <p:cNvPr id="4" name="矩形 3"/>
          <p:cNvSpPr/>
          <p:nvPr/>
        </p:nvSpPr>
        <p:spPr>
          <a:xfrm>
            <a:off x="609600" y="1181100"/>
            <a:ext cx="16916400" cy="8510022"/>
          </a:xfrm>
          <a:prstGeom prst="rect">
            <a:avLst/>
          </a:prstGeom>
          <a:ln w="9525">
            <a:solidFill>
              <a:schemeClr val="tx1"/>
            </a:solidFill>
          </a:ln>
        </p:spPr>
        <p:txBody>
          <a:bodyPr wrap="square">
            <a:spAutoFit/>
          </a:bodyPr>
          <a:lstStyle/>
          <a:p>
            <a:pPr>
              <a:spcBef>
                <a:spcPts val="600"/>
              </a:spcBef>
            </a:pPr>
            <a:r>
              <a:rPr lang="zh-TW" altLang="en-US" sz="2800" dirty="0">
                <a:solidFill>
                  <a:srgbClr val="000000"/>
                </a:solidFill>
                <a:latin typeface="Times New Roman" panose="02020603050405020304" pitchFamily="18" charset="0"/>
              </a:rPr>
              <a:t>「代號乙、丙、丁三人均指出原告對其個人有持續性的霸凌行為，主要是持續性在會議中透過言語羞辱、貶低人格，動作威嚇等要求新人培育，所帶</a:t>
            </a:r>
            <a:r>
              <a:rPr lang="en-US" altLang="zh-TW" sz="2800" dirty="0">
                <a:solidFill>
                  <a:srgbClr val="000000"/>
                </a:solidFill>
                <a:latin typeface="Times New Roman" panose="02020603050405020304" pitchFamily="18" charset="0"/>
              </a:rPr>
              <a:t>LP</a:t>
            </a:r>
            <a:r>
              <a:rPr lang="zh-TW" altLang="en-US" sz="2800" dirty="0">
                <a:solidFill>
                  <a:srgbClr val="000000"/>
                </a:solidFill>
                <a:latin typeface="Times New Roman" panose="02020603050405020304" pitchFamily="18" charset="0"/>
              </a:rPr>
              <a:t>的業績及</a:t>
            </a:r>
            <a:r>
              <a:rPr lang="en-US" altLang="zh-TW" sz="2800" dirty="0">
                <a:solidFill>
                  <a:srgbClr val="000000"/>
                </a:solidFill>
                <a:latin typeface="Times New Roman" panose="02020603050405020304" pitchFamily="18" charset="0"/>
              </a:rPr>
              <a:t>SM</a:t>
            </a:r>
            <a:r>
              <a:rPr lang="zh-TW" altLang="en-US" sz="2800" dirty="0">
                <a:solidFill>
                  <a:srgbClr val="000000"/>
                </a:solidFill>
                <a:latin typeface="Times New Roman" panose="02020603050405020304" pitchFamily="18" charset="0"/>
              </a:rPr>
              <a:t>招募目標達成等，而造成陳述人心生畏懼、害怕及痛苦。</a:t>
            </a:r>
          </a:p>
          <a:p>
            <a:pPr>
              <a:spcBef>
                <a:spcPts val="600"/>
              </a:spcBef>
            </a:pPr>
            <a:r>
              <a:rPr lang="zh-TW" altLang="en-US" sz="2800" b="1" dirty="0">
                <a:solidFill>
                  <a:srgbClr val="FF0000"/>
                </a:solidFill>
                <a:latin typeface="Times New Roman" panose="02020603050405020304" pitchFamily="18" charset="0"/>
              </a:rPr>
              <a:t>言語羞辱</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你是豬嗎？</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去死啦</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你要不要去死呀</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『LP</a:t>
            </a:r>
            <a:r>
              <a:rPr lang="zh-TW" altLang="en-US" sz="2800" dirty="0">
                <a:solidFill>
                  <a:srgbClr val="000000"/>
                </a:solidFill>
                <a:latin typeface="Times New Roman" panose="02020603050405020304" pitchFamily="18" charset="0"/>
              </a:rPr>
              <a:t>離職你要不要去死啊</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你要不要去切腹自殺啊</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他媽的</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你腦袋有洞嗎</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br>
              <a:rPr lang="zh-TW" altLang="en-US" sz="2800" dirty="0">
                <a:solidFill>
                  <a:srgbClr val="000000"/>
                </a:solidFill>
                <a:latin typeface="Times New Roman" panose="02020603050405020304" pitchFamily="18" charset="0"/>
              </a:rPr>
            </a:br>
            <a:r>
              <a:rPr lang="zh-TW" altLang="en-US" sz="2800" b="1" dirty="0">
                <a:solidFill>
                  <a:srgbClr val="FF0000"/>
                </a:solidFill>
                <a:latin typeface="Times New Roman" panose="02020603050405020304" pitchFamily="18" charset="0"/>
              </a:rPr>
              <a:t>貶低人格</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不要做</a:t>
            </a:r>
            <a:r>
              <a:rPr lang="en-US" altLang="zh-TW" sz="2800" dirty="0">
                <a:solidFill>
                  <a:srgbClr val="000000"/>
                </a:solidFill>
                <a:latin typeface="Times New Roman" panose="02020603050405020304" pitchFamily="18" charset="0"/>
              </a:rPr>
              <a:t>SM</a:t>
            </a:r>
            <a:r>
              <a:rPr lang="zh-TW" altLang="en-US" sz="2800" dirty="0">
                <a:solidFill>
                  <a:srgbClr val="000000"/>
                </a:solidFill>
                <a:latin typeface="Times New Roman" panose="02020603050405020304" pitchFamily="18" charset="0"/>
              </a:rPr>
              <a:t>，那轉回去當</a:t>
            </a:r>
            <a:r>
              <a:rPr lang="en-US" altLang="zh-TW" sz="2800" dirty="0">
                <a:solidFill>
                  <a:srgbClr val="000000"/>
                </a:solidFill>
                <a:latin typeface="Times New Roman" panose="02020603050405020304" pitchFamily="18" charset="0"/>
              </a:rPr>
              <a:t>LP</a:t>
            </a:r>
            <a:r>
              <a:rPr lang="zh-TW" altLang="en-US" sz="2800" dirty="0">
                <a:solidFill>
                  <a:srgbClr val="000000"/>
                </a:solidFill>
                <a:latin typeface="Times New Roman" panose="02020603050405020304" pitchFamily="18" charset="0"/>
              </a:rPr>
              <a:t>啊</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你的</a:t>
            </a:r>
            <a:r>
              <a:rPr lang="en-US" altLang="zh-TW" sz="2800" dirty="0">
                <a:solidFill>
                  <a:srgbClr val="000000"/>
                </a:solidFill>
                <a:latin typeface="Times New Roman" panose="02020603050405020304" pitchFamily="18" charset="0"/>
              </a:rPr>
              <a:t>LP</a:t>
            </a:r>
            <a:r>
              <a:rPr lang="zh-TW" altLang="en-US" sz="2800" dirty="0">
                <a:solidFill>
                  <a:srgbClr val="000000"/>
                </a:solidFill>
                <a:latin typeface="Times New Roman" panose="02020603050405020304" pitchFamily="18" charset="0"/>
              </a:rPr>
              <a:t>就是這樣被你害死的</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以後絕對不要用女性或不要招募這種女人</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公司不會成長就是因為你們</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p>
          <a:p>
            <a:pPr>
              <a:spcBef>
                <a:spcPts val="600"/>
              </a:spcBef>
            </a:pPr>
            <a:r>
              <a:rPr lang="zh-TW" altLang="en-US" sz="2800" b="1" dirty="0">
                <a:solidFill>
                  <a:srgbClr val="FF0000"/>
                </a:solidFill>
                <a:latin typeface="Times New Roman" panose="02020603050405020304" pitchFamily="18" charset="0"/>
              </a:rPr>
              <a:t>動作威嚇</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摔會議資料</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翻桌子</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敲杯子</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用力拍當事人的背或肩</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要求寫切結書如業績或招募不到自願轉回當</a:t>
            </a:r>
            <a:r>
              <a:rPr lang="en-US" altLang="zh-TW" sz="2800" dirty="0">
                <a:solidFill>
                  <a:srgbClr val="000000"/>
                </a:solidFill>
                <a:latin typeface="Times New Roman" panose="02020603050405020304" pitchFamily="18" charset="0"/>
              </a:rPr>
              <a:t>LP』</a:t>
            </a:r>
            <a:r>
              <a:rPr lang="zh-TW" altLang="en-US" sz="2800" dirty="0">
                <a:solidFill>
                  <a:srgbClr val="000000"/>
                </a:solidFill>
                <a:latin typeface="Times New Roman" panose="02020603050405020304" pitchFamily="18" charset="0"/>
              </a:rPr>
              <a:t>（其中二位陳述人自述被迫寫下切結書）。</a:t>
            </a:r>
            <a:r>
              <a:rPr lang="en-US" altLang="zh-TW" sz="2800" dirty="0">
                <a:solidFill>
                  <a:srgbClr val="000000"/>
                </a:solidFill>
                <a:latin typeface="Times New Roman" panose="02020603050405020304" pitchFamily="18" charset="0"/>
              </a:rPr>
              <a:t>……</a:t>
            </a:r>
            <a:r>
              <a:rPr lang="zh-TW" altLang="en-US" sz="2800" dirty="0">
                <a:solidFill>
                  <a:srgbClr val="000000"/>
                </a:solidFill>
                <a:latin typeface="Times New Roman" panose="02020603050405020304" pitchFamily="18" charset="0"/>
              </a:rPr>
              <a:t>原告在帶領一心處同仁期間，會突然情緒失控、暴怒，對我及同仁施以言語上的侮辱，在</a:t>
            </a:r>
            <a:r>
              <a:rPr lang="en-US" altLang="zh-TW" sz="2800" dirty="0">
                <a:solidFill>
                  <a:srgbClr val="000000"/>
                </a:solidFill>
                <a:latin typeface="Times New Roman" panose="02020603050405020304" pitchFamily="18" charset="0"/>
              </a:rPr>
              <a:t>107</a:t>
            </a:r>
            <a:r>
              <a:rPr lang="zh-TW" altLang="en-US" sz="2800" dirty="0">
                <a:solidFill>
                  <a:srgbClr val="000000"/>
                </a:solidFill>
                <a:latin typeface="Times New Roman" panose="02020603050405020304" pitchFamily="18" charset="0"/>
              </a:rPr>
              <a:t>年</a:t>
            </a:r>
            <a:r>
              <a:rPr lang="en-US" altLang="zh-TW" sz="2800" dirty="0">
                <a:solidFill>
                  <a:srgbClr val="000000"/>
                </a:solidFill>
                <a:latin typeface="Times New Roman" panose="02020603050405020304" pitchFamily="18" charset="0"/>
              </a:rPr>
              <a:t>7</a:t>
            </a:r>
            <a:r>
              <a:rPr lang="zh-TW" altLang="en-US" sz="2800" dirty="0">
                <a:solidFill>
                  <a:srgbClr val="000000"/>
                </a:solidFill>
                <a:latin typeface="Times New Roman" panose="02020603050405020304" pitchFamily="18" charset="0"/>
              </a:rPr>
              <a:t>月曾在管理職會議原告情緒失控謾罵、翻桌子，把三人用的會議桌翻掉。</a:t>
            </a:r>
            <a:r>
              <a:rPr lang="en-US" altLang="zh-TW" sz="2800" dirty="0">
                <a:solidFill>
                  <a:srgbClr val="000000"/>
                </a:solidFill>
                <a:latin typeface="Times New Roman" panose="02020603050405020304" pitchFamily="18" charset="0"/>
              </a:rPr>
              <a:t>107</a:t>
            </a:r>
            <a:r>
              <a:rPr lang="zh-TW" altLang="en-US" sz="2800" dirty="0">
                <a:solidFill>
                  <a:srgbClr val="000000"/>
                </a:solidFill>
                <a:latin typeface="Times New Roman" panose="02020603050405020304" pitchFamily="18" charset="0"/>
              </a:rPr>
              <a:t>年</a:t>
            </a:r>
            <a:r>
              <a:rPr lang="en-US" altLang="zh-TW" sz="2800" dirty="0">
                <a:solidFill>
                  <a:srgbClr val="000000"/>
                </a:solidFill>
                <a:latin typeface="Times New Roman" panose="02020603050405020304" pitchFamily="18" charset="0"/>
              </a:rPr>
              <a:t>12</a:t>
            </a:r>
            <a:r>
              <a:rPr lang="zh-TW" altLang="en-US" sz="2800" dirty="0">
                <a:solidFill>
                  <a:srgbClr val="000000"/>
                </a:solidFill>
                <a:latin typeface="Times New Roman" panose="02020603050405020304" pitchFamily="18" charset="0"/>
              </a:rPr>
              <a:t>月管理職會議中，有罵三字經幹你娘。</a:t>
            </a:r>
            <a:r>
              <a:rPr lang="en-US" altLang="zh-TW" sz="2800" dirty="0">
                <a:solidFill>
                  <a:srgbClr val="000000"/>
                </a:solidFill>
                <a:latin typeface="Times New Roman" panose="02020603050405020304" pitchFamily="18" charset="0"/>
              </a:rPr>
              <a:t>……107</a:t>
            </a:r>
            <a:r>
              <a:rPr lang="zh-TW" altLang="en-US" sz="2800" dirty="0">
                <a:solidFill>
                  <a:srgbClr val="000000"/>
                </a:solidFill>
                <a:latin typeface="Times New Roman" panose="02020603050405020304" pitchFamily="18" charset="0"/>
              </a:rPr>
              <a:t>年的申誡與停權處分之後，原告對同仁的態度沒有改變，還是一樣，所以並沒有解決我們面臨的心理壓力。</a:t>
            </a:r>
            <a:r>
              <a:rPr lang="en-US" altLang="zh-TW" sz="2800" dirty="0">
                <a:solidFill>
                  <a:srgbClr val="000000"/>
                </a:solidFill>
                <a:latin typeface="Times New Roman" panose="02020603050405020304" pitchFamily="18" charset="0"/>
              </a:rPr>
              <a:t>……</a:t>
            </a:r>
          </a:p>
          <a:p>
            <a:pPr>
              <a:spcBef>
                <a:spcPts val="600"/>
              </a:spcBef>
            </a:pPr>
            <a:r>
              <a:rPr lang="zh-TW" altLang="en-US" sz="2800" dirty="0">
                <a:solidFill>
                  <a:srgbClr val="000000"/>
                </a:solidFill>
                <a:latin typeface="Times New Roman" panose="02020603050405020304" pitchFamily="18" charset="0"/>
              </a:rPr>
              <a:t>足見被告係</a:t>
            </a:r>
            <a:r>
              <a:rPr lang="zh-TW" altLang="en-US" sz="2800" u="sng" dirty="0">
                <a:solidFill>
                  <a:srgbClr val="FF0000"/>
                </a:solidFill>
                <a:latin typeface="Times New Roman" panose="02020603050405020304" pitchFamily="18" charset="0"/>
              </a:rPr>
              <a:t>持續性</a:t>
            </a:r>
            <a:r>
              <a:rPr lang="zh-TW" altLang="en-US" sz="2800" dirty="0">
                <a:solidFill>
                  <a:srgbClr val="000000"/>
                </a:solidFill>
                <a:latin typeface="Times New Roman" panose="02020603050405020304" pitchFamily="18" charset="0"/>
              </a:rPr>
              <a:t>地針對其所帶領之</a:t>
            </a:r>
            <a:r>
              <a:rPr lang="en-US" altLang="zh-TW" sz="2800" dirty="0">
                <a:solidFill>
                  <a:srgbClr val="000000"/>
                </a:solidFill>
                <a:latin typeface="Times New Roman" panose="02020603050405020304" pitchFamily="18" charset="0"/>
              </a:rPr>
              <a:t>SM</a:t>
            </a:r>
            <a:r>
              <a:rPr lang="zh-TW" altLang="en-US" sz="2800" dirty="0">
                <a:solidFill>
                  <a:srgbClr val="000000"/>
                </a:solidFill>
                <a:latin typeface="Times New Roman" panose="02020603050405020304" pitchFamily="18" charset="0"/>
              </a:rPr>
              <a:t>同仁，因績效而施加情緒壓力，並有大聲侮辱、喝叱、翻桌、摔擲文件之舉動。又經被告展開調查期間，並於管理職會議一一質問每位</a:t>
            </a:r>
            <a:r>
              <a:rPr lang="en-US" altLang="zh-TW" sz="2800" dirty="0">
                <a:solidFill>
                  <a:srgbClr val="000000"/>
                </a:solidFill>
                <a:latin typeface="Times New Roman" panose="02020603050405020304" pitchFamily="18" charset="0"/>
              </a:rPr>
              <a:t>SM</a:t>
            </a:r>
            <a:r>
              <a:rPr lang="zh-TW" altLang="en-US" sz="2800" dirty="0">
                <a:solidFill>
                  <a:srgbClr val="000000"/>
                </a:solidFill>
                <a:latin typeface="Times New Roman" panose="02020603050405020304" pitchFamily="18" charset="0"/>
              </a:rPr>
              <a:t>誰告的密，並要求被詢問時必須回答沒有遭到原告霸凌，</a:t>
            </a:r>
            <a:r>
              <a:rPr lang="zh-TW" altLang="en-US" sz="2800" b="1" dirty="0">
                <a:solidFill>
                  <a:srgbClr val="0070C0"/>
                </a:solidFill>
                <a:latin typeface="Times New Roman" panose="02020603050405020304" pitchFamily="18" charset="0"/>
              </a:rPr>
              <a:t>已令乙○○、劉○○、許○○感到不受尊重及心理壓力。由此可見原告確實對共同工作之勞工即乙○○、劉○○、許○○等人長期有重大侮辱之行為，甚且於被告調查階段，仍施加心理壓力左右同仁之回答。準此，原告之上開行為不僅導致共事之</a:t>
            </a:r>
            <a:r>
              <a:rPr lang="en-US" altLang="zh-TW" sz="2800" b="1" dirty="0">
                <a:solidFill>
                  <a:srgbClr val="0070C0"/>
                </a:solidFill>
                <a:latin typeface="Times New Roman" panose="02020603050405020304" pitchFamily="18" charset="0"/>
              </a:rPr>
              <a:t>SM</a:t>
            </a:r>
            <a:r>
              <a:rPr lang="zh-TW" altLang="en-US" sz="2800" b="1" dirty="0">
                <a:solidFill>
                  <a:srgbClr val="0070C0"/>
                </a:solidFill>
                <a:latin typeface="Times New Roman" panose="02020603050405020304" pitchFamily="18" charset="0"/>
              </a:rPr>
              <a:t>勢必因持續處於原告威勢之下而內心感到懼怕，進而將影響其他共同工作之被告公司勞工之團隊效率與職場氛圍，</a:t>
            </a:r>
            <a:r>
              <a:rPr lang="en-US" altLang="zh-TW" sz="2800" b="1" dirty="0">
                <a:solidFill>
                  <a:srgbClr val="0070C0"/>
                </a:solidFill>
                <a:latin typeface="Times New Roman" panose="02020603050405020304" pitchFamily="18" charset="0"/>
              </a:rPr>
              <a:t>……</a:t>
            </a:r>
            <a:r>
              <a:rPr lang="zh-TW" altLang="en-US" sz="2800" b="1" dirty="0">
                <a:solidFill>
                  <a:srgbClr val="0070C0"/>
                </a:solidFill>
                <a:latin typeface="Times New Roman" panose="02020603050405020304" pitchFamily="18" charset="0"/>
              </a:rPr>
              <a:t>足見原告對於職場中涉及職場暴力之情緒性言行舉止。」</a:t>
            </a:r>
            <a:endParaRPr lang="zh-TW" altLang="en-US" sz="2800" b="1" i="0" dirty="0">
              <a:solidFill>
                <a:srgbClr val="0070C0"/>
              </a:solidFill>
              <a:effectLst/>
              <a:latin typeface="Times New Roman" panose="02020603050405020304" pitchFamily="18" charset="0"/>
            </a:endParaRPr>
          </a:p>
        </p:txBody>
      </p:sp>
    </p:spTree>
    <p:extLst>
      <p:ext uri="{BB962C8B-B14F-4D97-AF65-F5344CB8AC3E}">
        <p14:creationId xmlns:p14="http://schemas.microsoft.com/office/powerpoint/2010/main" val="34335469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34</a:t>
            </a:fld>
            <a:endParaRPr lang="en-US"/>
          </a:p>
        </p:txBody>
      </p:sp>
      <p:sp>
        <p:nvSpPr>
          <p:cNvPr id="3" name="矩形 2"/>
          <p:cNvSpPr/>
          <p:nvPr/>
        </p:nvSpPr>
        <p:spPr>
          <a:xfrm>
            <a:off x="1066800" y="1790700"/>
            <a:ext cx="15849600" cy="7940635"/>
          </a:xfrm>
          <a:prstGeom prst="rect">
            <a:avLst/>
          </a:prstGeom>
          <a:ln w="19050">
            <a:solidFill>
              <a:schemeClr val="tx1"/>
            </a:solidFill>
          </a:ln>
        </p:spPr>
        <p:txBody>
          <a:bodyPr wrap="square">
            <a:spAutoFit/>
          </a:bodyPr>
          <a:lstStyle/>
          <a:p>
            <a:pPr algn="just">
              <a:spcBef>
                <a:spcPts val="1200"/>
              </a:spcBef>
            </a:pPr>
            <a:r>
              <a:rPr lang="zh-TW" altLang="en-US" sz="3200" dirty="0" smtClean="0">
                <a:latin typeface="+mn-ea"/>
              </a:rPr>
              <a:t>勞工主張：</a:t>
            </a:r>
            <a:endParaRPr lang="en-US" altLang="zh-TW" sz="3200" dirty="0" smtClean="0">
              <a:latin typeface="+mn-ea"/>
            </a:endParaRPr>
          </a:p>
          <a:p>
            <a:pPr algn="just">
              <a:spcBef>
                <a:spcPts val="1200"/>
              </a:spcBef>
            </a:pPr>
            <a:r>
              <a:rPr lang="zh-TW" altLang="en-US" sz="3200" dirty="0" smtClean="0">
                <a:latin typeface="+mn-ea"/>
              </a:rPr>
              <a:t>原告任職近</a:t>
            </a:r>
            <a:r>
              <a:rPr lang="en-US" altLang="zh-TW" sz="3200" dirty="0" smtClean="0">
                <a:latin typeface="+mn-ea"/>
              </a:rPr>
              <a:t>10</a:t>
            </a:r>
            <a:r>
              <a:rPr lang="zh-TW" altLang="en-US" sz="3200" dirty="0" smtClean="0">
                <a:latin typeface="+mn-ea"/>
              </a:rPr>
              <a:t>年來均負責銀行授信額度管理及外匯交易避險。然於</a:t>
            </a:r>
            <a:r>
              <a:rPr lang="en-US" altLang="zh-TW" sz="3200" dirty="0" smtClean="0">
                <a:latin typeface="+mn-ea"/>
              </a:rPr>
              <a:t>109</a:t>
            </a:r>
            <a:r>
              <a:rPr lang="zh-TW" altLang="en-US" sz="3200" dirty="0" smtClean="0">
                <a:latin typeface="+mn-ea"/>
              </a:rPr>
              <a:t>年</a:t>
            </a:r>
            <a:r>
              <a:rPr lang="en-US" altLang="zh-TW" sz="3200" dirty="0" smtClean="0">
                <a:latin typeface="+mn-ea"/>
              </a:rPr>
              <a:t>7</a:t>
            </a:r>
            <a:r>
              <a:rPr lang="zh-TW" altLang="en-US" sz="3200" dirty="0" smtClean="0">
                <a:latin typeface="+mn-ea"/>
              </a:rPr>
              <a:t>月</a:t>
            </a:r>
            <a:r>
              <a:rPr lang="en-US" altLang="zh-TW" sz="3200" dirty="0" smtClean="0">
                <a:latin typeface="+mn-ea"/>
              </a:rPr>
              <a:t>15</a:t>
            </a:r>
            <a:r>
              <a:rPr lang="zh-TW" altLang="en-US" sz="3200" dirty="0" smtClean="0">
                <a:latin typeface="+mn-ea"/>
              </a:rPr>
              <a:t>日無預警公告職務</a:t>
            </a:r>
            <a:r>
              <a:rPr lang="zh-TW" altLang="en-US" sz="3200" b="1" dirty="0" smtClean="0">
                <a:latin typeface="+mn-ea"/>
              </a:rPr>
              <a:t>調動</a:t>
            </a:r>
            <a:r>
              <a:rPr lang="zh-TW" altLang="en-US" sz="3200" dirty="0" smtClean="0">
                <a:latin typeface="+mn-ea"/>
              </a:rPr>
              <a:t>令，原告自調動新職務後，並無所謂過渡期，完全由原告㇐人自行摸索熟悉業務內容，然而，調動後之新職務內容所涵蓋範圍相當廣泛，況且於原告自接掌新職務後，銀行間之融資借款事務亦係原告調整後之職務範圍，原告須花費特別多之時間心力處理之，為了希望能補上完成進度，故自願留下</a:t>
            </a:r>
            <a:r>
              <a:rPr lang="zh-TW" altLang="en-US" sz="3200" b="1" dirty="0" smtClean="0">
                <a:latin typeface="+mn-ea"/>
              </a:rPr>
              <a:t>加班</a:t>
            </a:r>
            <a:r>
              <a:rPr lang="zh-TW" altLang="en-US" sz="3200" dirty="0" smtClean="0">
                <a:latin typeface="+mn-ea"/>
              </a:rPr>
              <a:t>，然而，當原告申請加班時，卻數度遭原告直屬主管甲○○經理質疑與拒絕，同時還要不斷被質疑係因工作效率不彰，原告備感職場壓力並且有遭霸凌之感。</a:t>
            </a:r>
            <a:endParaRPr lang="en-US" altLang="zh-TW" sz="3200" dirty="0" smtClean="0">
              <a:latin typeface="+mn-ea"/>
            </a:endParaRPr>
          </a:p>
          <a:p>
            <a:pPr algn="just">
              <a:spcBef>
                <a:spcPts val="1200"/>
              </a:spcBef>
            </a:pPr>
            <a:r>
              <a:rPr lang="zh-TW" altLang="en-US" sz="3200" dirty="0" smtClean="0">
                <a:latin typeface="+mn-ea"/>
              </a:rPr>
              <a:t>於</a:t>
            </a:r>
            <a:r>
              <a:rPr lang="en-US" altLang="zh-TW" sz="3200" dirty="0" smtClean="0">
                <a:latin typeface="+mn-ea"/>
              </a:rPr>
              <a:t>109</a:t>
            </a:r>
            <a:r>
              <a:rPr lang="zh-TW" altLang="en-US" sz="3200" dirty="0" smtClean="0">
                <a:latin typeface="+mn-ea"/>
              </a:rPr>
              <a:t>年</a:t>
            </a:r>
            <a:r>
              <a:rPr lang="en-US" altLang="zh-TW" sz="3200" dirty="0" smtClean="0">
                <a:latin typeface="+mn-ea"/>
              </a:rPr>
              <a:t>9</a:t>
            </a:r>
            <a:r>
              <a:rPr lang="zh-TW" altLang="en-US" sz="3200" dirty="0" smtClean="0">
                <a:latin typeface="+mn-ea"/>
              </a:rPr>
              <a:t>月</a:t>
            </a:r>
            <a:r>
              <a:rPr lang="en-US" altLang="zh-TW" sz="3200" dirty="0" smtClean="0">
                <a:latin typeface="+mn-ea"/>
              </a:rPr>
              <a:t>14</a:t>
            </a:r>
            <a:r>
              <a:rPr lang="zh-TW" altLang="en-US" sz="3200" dirty="0" smtClean="0">
                <a:latin typeface="+mn-ea"/>
              </a:rPr>
              <a:t>日當日晚上</a:t>
            </a:r>
            <a:r>
              <a:rPr lang="en-US" altLang="zh-TW" sz="3200" dirty="0" smtClean="0">
                <a:latin typeface="+mn-ea"/>
              </a:rPr>
              <a:t>8</a:t>
            </a:r>
            <a:r>
              <a:rPr lang="zh-TW" altLang="en-US" sz="3200" dirty="0" smtClean="0">
                <a:latin typeface="+mn-ea"/>
              </a:rPr>
              <a:t>時許，同為原告主管之丁○○協理，不斷地大聲</a:t>
            </a:r>
            <a:r>
              <a:rPr lang="zh-TW" altLang="en-US" sz="3200" b="1" dirty="0" smtClean="0">
                <a:latin typeface="+mn-ea"/>
              </a:rPr>
              <a:t>喝斥</a:t>
            </a:r>
            <a:r>
              <a:rPr lang="zh-TW" altLang="en-US" sz="3200" dirty="0" smtClean="0">
                <a:latin typeface="+mn-ea"/>
              </a:rPr>
              <a:t>原告有哪些地方未於時限內完成，並且不願聽原告解釋，甚且怒斥原告「要解決問題，不是㇐直製造問題，知道問題也是要解決問題啦，怎樣。」。</a:t>
            </a:r>
            <a:endParaRPr lang="en-US" altLang="zh-TW" sz="3200" dirty="0" smtClean="0">
              <a:latin typeface="+mn-ea"/>
            </a:endParaRPr>
          </a:p>
          <a:p>
            <a:pPr algn="just">
              <a:spcBef>
                <a:spcPts val="1200"/>
              </a:spcBef>
            </a:pPr>
            <a:r>
              <a:rPr lang="zh-TW" altLang="en-US" sz="3200" dirty="0" smtClean="0">
                <a:latin typeface="+mn-ea"/>
              </a:rPr>
              <a:t>於</a:t>
            </a:r>
            <a:r>
              <a:rPr lang="en-US" altLang="zh-TW" sz="3200" dirty="0" smtClean="0">
                <a:latin typeface="+mn-ea"/>
              </a:rPr>
              <a:t>109</a:t>
            </a:r>
            <a:r>
              <a:rPr lang="zh-TW" altLang="en-US" sz="3200" dirty="0" smtClean="0">
                <a:latin typeface="+mn-ea"/>
              </a:rPr>
              <a:t>年</a:t>
            </a:r>
            <a:r>
              <a:rPr lang="en-US" altLang="zh-TW" sz="3200" dirty="0" smtClean="0">
                <a:latin typeface="+mn-ea"/>
              </a:rPr>
              <a:t>9</a:t>
            </a:r>
            <a:r>
              <a:rPr lang="zh-TW" altLang="en-US" sz="3200" dirty="0" smtClean="0">
                <a:latin typeface="+mn-ea"/>
              </a:rPr>
              <a:t>月</a:t>
            </a:r>
            <a:r>
              <a:rPr lang="en-US" altLang="zh-TW" sz="3200" dirty="0" smtClean="0">
                <a:latin typeface="+mn-ea"/>
              </a:rPr>
              <a:t>15</a:t>
            </a:r>
            <a:r>
              <a:rPr lang="zh-TW" altLang="en-US" sz="3200" dirty="0" smtClean="0">
                <a:latin typeface="+mn-ea"/>
              </a:rPr>
              <a:t>日下午月會上，原告再度遭丁○○協理於眾人面前質疑工作效率不彰，當時於月會上，原告有清楚解釋原因以及工作上所面臨之困難，然而原告所述說之內容並未被丁○○協理等主管所接受。原告遭孤立無助不被認同之</a:t>
            </a:r>
            <a:r>
              <a:rPr lang="zh-TW" altLang="en-US" sz="3200" b="1" dirty="0" smtClean="0">
                <a:latin typeface="+mn-ea"/>
              </a:rPr>
              <a:t>巨大壓力</a:t>
            </a:r>
            <a:r>
              <a:rPr lang="zh-TW" altLang="en-US" sz="3200" dirty="0" smtClean="0">
                <a:latin typeface="+mn-ea"/>
              </a:rPr>
              <a:t>持續積累，身心難以承受，於當日下午求助精神科門診，並確診</a:t>
            </a:r>
            <a:r>
              <a:rPr lang="zh-TW" altLang="en-US" sz="3200" b="1" dirty="0" smtClean="0">
                <a:latin typeface="+mn-ea"/>
              </a:rPr>
              <a:t>罹患焦慮症</a:t>
            </a:r>
            <a:r>
              <a:rPr lang="zh-TW" altLang="en-US" sz="3200" dirty="0" smtClean="0">
                <a:latin typeface="+mn-ea"/>
              </a:rPr>
              <a:t>此㇐身心疾病。</a:t>
            </a:r>
            <a:endParaRPr lang="en-US" altLang="zh-TW" sz="3200" dirty="0" smtClean="0">
              <a:latin typeface="+mn-ea"/>
            </a:endParaRPr>
          </a:p>
        </p:txBody>
      </p:sp>
      <p:sp>
        <p:nvSpPr>
          <p:cNvPr id="4" name="矩形 3"/>
          <p:cNvSpPr/>
          <p:nvPr/>
        </p:nvSpPr>
        <p:spPr>
          <a:xfrm>
            <a:off x="1066800" y="419100"/>
            <a:ext cx="6045245" cy="523220"/>
          </a:xfrm>
          <a:prstGeom prst="rect">
            <a:avLst/>
          </a:prstGeom>
          <a:solidFill>
            <a:srgbClr val="FFC000"/>
          </a:solidFill>
        </p:spPr>
        <p:txBody>
          <a:bodyPr wrap="none">
            <a:spAutoFit/>
          </a:bodyPr>
          <a:lstStyle/>
          <a:p>
            <a:r>
              <a:rPr lang="zh-TW" altLang="en-US" sz="2800" dirty="0">
                <a:latin typeface="+mn-ea"/>
              </a:rPr>
              <a:t>新竹地院</a:t>
            </a:r>
            <a:r>
              <a:rPr lang="en-US" altLang="zh-TW" sz="2800" dirty="0">
                <a:latin typeface="+mn-ea"/>
              </a:rPr>
              <a:t>110</a:t>
            </a:r>
            <a:r>
              <a:rPr lang="zh-TW" altLang="en-US" sz="2800" dirty="0">
                <a:latin typeface="+mn-ea"/>
              </a:rPr>
              <a:t>年度重勞訴字第</a:t>
            </a:r>
            <a:r>
              <a:rPr lang="en-US" altLang="zh-TW" sz="2800" dirty="0">
                <a:latin typeface="+mn-ea"/>
              </a:rPr>
              <a:t>2</a:t>
            </a:r>
            <a:r>
              <a:rPr lang="zh-TW" altLang="en-US" sz="2800" dirty="0">
                <a:latin typeface="+mn-ea"/>
              </a:rPr>
              <a:t>號判決</a:t>
            </a:r>
            <a:endParaRPr lang="en-US" altLang="zh-TW" sz="2800" dirty="0">
              <a:latin typeface="+mn-ea"/>
            </a:endParaRPr>
          </a:p>
        </p:txBody>
      </p:sp>
    </p:spTree>
    <p:extLst>
      <p:ext uri="{BB962C8B-B14F-4D97-AF65-F5344CB8AC3E}">
        <p14:creationId xmlns:p14="http://schemas.microsoft.com/office/powerpoint/2010/main" val="3267586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35</a:t>
            </a:fld>
            <a:endParaRPr lang="en-US"/>
          </a:p>
        </p:txBody>
      </p:sp>
      <p:sp>
        <p:nvSpPr>
          <p:cNvPr id="3" name="矩形 2"/>
          <p:cNvSpPr/>
          <p:nvPr/>
        </p:nvSpPr>
        <p:spPr>
          <a:xfrm>
            <a:off x="990600" y="879695"/>
            <a:ext cx="16230600" cy="9202519"/>
          </a:xfrm>
          <a:prstGeom prst="rect">
            <a:avLst/>
          </a:prstGeom>
          <a:ln w="12700">
            <a:solidFill>
              <a:schemeClr val="tx1"/>
            </a:solidFill>
          </a:ln>
        </p:spPr>
        <p:txBody>
          <a:bodyPr wrap="square">
            <a:spAutoFit/>
          </a:bodyPr>
          <a:lstStyle/>
          <a:p>
            <a:pPr marL="514350" indent="-514350">
              <a:spcBef>
                <a:spcPts val="600"/>
              </a:spcBef>
              <a:buFont typeface="Wingdings" panose="05000000000000000000" pitchFamily="2" charset="2"/>
              <a:buAutoNum type="circleNumWdWhitePlain"/>
            </a:pPr>
            <a:r>
              <a:rPr lang="zh-TW" altLang="en-US" sz="2600" dirty="0" smtClean="0">
                <a:latin typeface="+mn-ea"/>
              </a:rPr>
              <a:t>依據</a:t>
            </a:r>
            <a:r>
              <a:rPr lang="zh-TW" altLang="en-US" sz="2600" dirty="0">
                <a:latin typeface="+mn-ea"/>
              </a:rPr>
              <a:t>原告所提之電子郵件紀錄，細究</a:t>
            </a:r>
            <a:r>
              <a:rPr lang="en-US" altLang="zh-TW" sz="2600" dirty="0">
                <a:latin typeface="+mn-ea"/>
              </a:rPr>
              <a:t>9</a:t>
            </a:r>
            <a:r>
              <a:rPr lang="zh-TW" altLang="en-US" sz="2600" dirty="0">
                <a:latin typeface="+mn-ea"/>
              </a:rPr>
              <a:t>月</a:t>
            </a:r>
            <a:r>
              <a:rPr lang="en-US" altLang="zh-TW" sz="2600" dirty="0">
                <a:latin typeface="+mn-ea"/>
              </a:rPr>
              <a:t>24</a:t>
            </a:r>
            <a:r>
              <a:rPr lang="zh-TW" altLang="en-US" sz="2600" dirty="0">
                <a:latin typeface="+mn-ea"/>
              </a:rPr>
              <a:t>日至</a:t>
            </a:r>
            <a:r>
              <a:rPr lang="en-US" altLang="zh-TW" sz="2600" dirty="0">
                <a:latin typeface="+mn-ea"/>
              </a:rPr>
              <a:t>9</a:t>
            </a:r>
            <a:r>
              <a:rPr lang="zh-TW" altLang="en-US" sz="2600" dirty="0">
                <a:latin typeface="+mn-ea"/>
              </a:rPr>
              <a:t>月</a:t>
            </a:r>
            <a:r>
              <a:rPr lang="en-US" altLang="zh-TW" sz="2600" dirty="0">
                <a:latin typeface="+mn-ea"/>
              </a:rPr>
              <a:t>30</a:t>
            </a:r>
            <a:r>
              <a:rPr lang="zh-TW" altLang="en-US" sz="2600" dirty="0">
                <a:latin typeface="+mn-ea"/>
              </a:rPr>
              <a:t>日之信有關交辦工作等，</a:t>
            </a:r>
            <a:r>
              <a:rPr lang="zh-TW" altLang="en-US" sz="2600" b="1" dirty="0">
                <a:latin typeface="+mn-ea"/>
              </a:rPr>
              <a:t>無從認定究否處理之工作數量增加</a:t>
            </a:r>
            <a:r>
              <a:rPr lang="zh-TW" altLang="en-US" sz="2600" dirty="0">
                <a:latin typeface="+mn-ea"/>
              </a:rPr>
              <a:t>，其中尚包含原告詢問公司同事應如何處理，或直接協助原告修改文件或報表部分，並無任何有關霸凌之事證</a:t>
            </a:r>
            <a:r>
              <a:rPr lang="zh-TW" altLang="en-US" sz="2600" dirty="0" smtClean="0">
                <a:latin typeface="+mn-ea"/>
              </a:rPr>
              <a:t>。</a:t>
            </a:r>
            <a:endParaRPr lang="en-US" altLang="zh-TW" sz="2600" dirty="0" smtClean="0">
              <a:latin typeface="+mn-ea"/>
            </a:endParaRPr>
          </a:p>
          <a:p>
            <a:pPr marL="514350" indent="-514350">
              <a:spcBef>
                <a:spcPts val="600"/>
              </a:spcBef>
              <a:buFont typeface="Wingdings" panose="05000000000000000000" pitchFamily="2" charset="2"/>
              <a:buAutoNum type="circleNumWdWhitePlain"/>
            </a:pPr>
            <a:r>
              <a:rPr lang="zh-TW" altLang="en-US" sz="2600" dirty="0" smtClean="0">
                <a:latin typeface="+mn-ea"/>
              </a:rPr>
              <a:t>被告</a:t>
            </a:r>
            <a:r>
              <a:rPr lang="zh-TW" altLang="en-US" sz="2600" dirty="0">
                <a:latin typeface="+mn-ea"/>
              </a:rPr>
              <a:t>甲○○於</a:t>
            </a:r>
            <a:r>
              <a:rPr lang="en-US" altLang="zh-TW" sz="2600" dirty="0">
                <a:latin typeface="+mn-ea"/>
              </a:rPr>
              <a:t>109</a:t>
            </a:r>
            <a:r>
              <a:rPr lang="zh-TW" altLang="en-US" sz="2600" dirty="0">
                <a:latin typeface="+mn-ea"/>
              </a:rPr>
              <a:t>年</a:t>
            </a:r>
            <a:r>
              <a:rPr lang="en-US" altLang="zh-TW" sz="2600" dirty="0">
                <a:latin typeface="+mn-ea"/>
              </a:rPr>
              <a:t>9</a:t>
            </a:r>
            <a:r>
              <a:rPr lang="zh-TW" altLang="en-US" sz="2600" dirty="0">
                <a:latin typeface="+mn-ea"/>
              </a:rPr>
              <a:t>月</a:t>
            </a:r>
            <a:r>
              <a:rPr lang="en-US" altLang="zh-TW" sz="2600" dirty="0">
                <a:latin typeface="+mn-ea"/>
              </a:rPr>
              <a:t>14</a:t>
            </a:r>
            <a:r>
              <a:rPr lang="zh-TW" altLang="en-US" sz="2600" dirty="0">
                <a:latin typeface="+mn-ea"/>
              </a:rPr>
              <a:t>日與原告之信件往來，雖詢問原告為何</a:t>
            </a:r>
            <a:r>
              <a:rPr lang="en-US" altLang="zh-TW" sz="2600" dirty="0">
                <a:latin typeface="+mn-ea"/>
              </a:rPr>
              <a:t>9</a:t>
            </a:r>
            <a:r>
              <a:rPr lang="zh-TW" altLang="en-US" sz="2600" dirty="0">
                <a:latin typeface="+mn-ea"/>
              </a:rPr>
              <a:t>月</a:t>
            </a:r>
            <a:r>
              <a:rPr lang="en-US" altLang="zh-TW" sz="2600" dirty="0">
                <a:latin typeface="+mn-ea"/>
              </a:rPr>
              <a:t>11</a:t>
            </a:r>
            <a:r>
              <a:rPr lang="zh-TW" altLang="en-US" sz="2600" dirty="0">
                <a:latin typeface="+mn-ea"/>
              </a:rPr>
              <a:t>日加班至</a:t>
            </a:r>
            <a:r>
              <a:rPr lang="en-US" altLang="zh-TW" sz="2600" dirty="0">
                <a:latin typeface="+mn-ea"/>
              </a:rPr>
              <a:t>22</a:t>
            </a:r>
            <a:r>
              <a:rPr lang="zh-TW" altLang="en-US" sz="2600" dirty="0">
                <a:latin typeface="+mn-ea"/>
              </a:rPr>
              <a:t>時，然經原告解釋後，被告甲○○事後亦依照原告之申請核給補休時數，至</a:t>
            </a:r>
            <a:r>
              <a:rPr lang="en-US" altLang="zh-TW" sz="2600" dirty="0">
                <a:latin typeface="+mn-ea"/>
              </a:rPr>
              <a:t>9</a:t>
            </a:r>
            <a:r>
              <a:rPr lang="zh-TW" altLang="en-US" sz="2600" dirty="0">
                <a:latin typeface="+mn-ea"/>
              </a:rPr>
              <a:t>月</a:t>
            </a:r>
            <a:r>
              <a:rPr lang="en-US" altLang="zh-TW" sz="2600" dirty="0">
                <a:latin typeface="+mn-ea"/>
              </a:rPr>
              <a:t>25</a:t>
            </a:r>
            <a:r>
              <a:rPr lang="zh-TW" altLang="en-US" sz="2600" dirty="0">
                <a:latin typeface="+mn-ea"/>
              </a:rPr>
              <a:t>日之加班申請，被告甲○○雖㇐開始認為此部分事件並非造成需要加班之額外事件內容，而不准許加班補休申請，惟後來仍有以信件核給</a:t>
            </a:r>
            <a:r>
              <a:rPr lang="en-US" altLang="zh-TW" sz="2600" dirty="0">
                <a:latin typeface="+mn-ea"/>
              </a:rPr>
              <a:t>1</a:t>
            </a:r>
            <a:r>
              <a:rPr lang="zh-TW" altLang="en-US" sz="2600" dirty="0">
                <a:latin typeface="+mn-ea"/>
              </a:rPr>
              <a:t>小時。而</a:t>
            </a:r>
            <a:r>
              <a:rPr lang="zh-TW" altLang="en-US" sz="2600" b="1" dirty="0">
                <a:latin typeface="+mn-ea"/>
              </a:rPr>
              <a:t>有關加班申請，主管於衡量原告工作內容予以加班核准之監督工作</a:t>
            </a:r>
            <a:r>
              <a:rPr lang="zh-TW" altLang="en-US" sz="2600" dirty="0">
                <a:latin typeface="+mn-ea"/>
              </a:rPr>
              <a:t>，應非屬霸凌之範疇。</a:t>
            </a:r>
            <a:endParaRPr lang="en-US" altLang="zh-TW" sz="2600" dirty="0">
              <a:latin typeface="+mn-ea"/>
            </a:endParaRPr>
          </a:p>
          <a:p>
            <a:pPr marL="514350" indent="-514350">
              <a:spcBef>
                <a:spcPts val="600"/>
              </a:spcBef>
              <a:buFont typeface="Wingdings" panose="05000000000000000000" pitchFamily="2" charset="2"/>
              <a:buAutoNum type="circleNumWdWhitePlain"/>
            </a:pPr>
            <a:r>
              <a:rPr lang="zh-TW" altLang="en-US" sz="2600" dirty="0" smtClean="0">
                <a:latin typeface="+mn-ea"/>
              </a:rPr>
              <a:t>有關</a:t>
            </a:r>
            <a:r>
              <a:rPr lang="zh-TW" altLang="en-US" sz="2600" dirty="0">
                <a:latin typeface="+mn-ea"/>
              </a:rPr>
              <a:t>被告丁○○是否於</a:t>
            </a:r>
            <a:r>
              <a:rPr lang="en-US" altLang="zh-TW" sz="2600" dirty="0">
                <a:latin typeface="+mn-ea"/>
              </a:rPr>
              <a:t>109</a:t>
            </a:r>
            <a:r>
              <a:rPr lang="zh-TW" altLang="en-US" sz="2600" dirty="0">
                <a:latin typeface="+mn-ea"/>
              </a:rPr>
              <a:t>年</a:t>
            </a:r>
            <a:r>
              <a:rPr lang="en-US" altLang="zh-TW" sz="2600" dirty="0">
                <a:latin typeface="+mn-ea"/>
              </a:rPr>
              <a:t>9</a:t>
            </a:r>
            <a:r>
              <a:rPr lang="zh-TW" altLang="en-US" sz="2600" dirty="0">
                <a:latin typeface="+mn-ea"/>
              </a:rPr>
              <a:t>月</a:t>
            </a:r>
            <a:r>
              <a:rPr lang="en-US" altLang="zh-TW" sz="2600" dirty="0">
                <a:latin typeface="+mn-ea"/>
              </a:rPr>
              <a:t>15</a:t>
            </a:r>
            <a:r>
              <a:rPr lang="zh-TW" altLang="en-US" sz="2600" dirty="0">
                <a:latin typeface="+mn-ea"/>
              </a:rPr>
              <a:t>日、</a:t>
            </a:r>
            <a:r>
              <a:rPr lang="en-US" altLang="zh-TW" sz="2600" dirty="0">
                <a:latin typeface="+mn-ea"/>
              </a:rPr>
              <a:t>10</a:t>
            </a:r>
            <a:r>
              <a:rPr lang="zh-TW" altLang="en-US" sz="2600" dirty="0">
                <a:latin typeface="+mn-ea"/>
              </a:rPr>
              <a:t>月</a:t>
            </a:r>
            <a:r>
              <a:rPr lang="en-US" altLang="zh-TW" sz="2600" dirty="0">
                <a:latin typeface="+mn-ea"/>
              </a:rPr>
              <a:t>16</a:t>
            </a:r>
            <a:r>
              <a:rPr lang="zh-TW" altLang="en-US" sz="2600" dirty="0">
                <a:latin typeface="+mn-ea"/>
              </a:rPr>
              <a:t>日財務部月會中指責原告的錯誤部分，細究被告所提之</a:t>
            </a:r>
            <a:r>
              <a:rPr lang="en-US" altLang="zh-TW" sz="2600" dirty="0">
                <a:latin typeface="+mn-ea"/>
              </a:rPr>
              <a:t>109</a:t>
            </a:r>
            <a:r>
              <a:rPr lang="zh-TW" altLang="en-US" sz="2600" dirty="0">
                <a:latin typeface="+mn-ea"/>
              </a:rPr>
              <a:t>年</a:t>
            </a:r>
            <a:r>
              <a:rPr lang="en-US" altLang="zh-TW" sz="2600" dirty="0">
                <a:latin typeface="+mn-ea"/>
              </a:rPr>
              <a:t>10</a:t>
            </a:r>
            <a:r>
              <a:rPr lang="zh-TW" altLang="en-US" sz="2600" dirty="0">
                <a:latin typeface="+mn-ea"/>
              </a:rPr>
              <a:t>月</a:t>
            </a:r>
            <a:r>
              <a:rPr lang="en-US" altLang="zh-TW" sz="2600" dirty="0">
                <a:latin typeface="+mn-ea"/>
              </a:rPr>
              <a:t>16</a:t>
            </a:r>
            <a:r>
              <a:rPr lang="zh-TW" altLang="en-US" sz="2600" dirty="0">
                <a:latin typeface="+mn-ea"/>
              </a:rPr>
              <a:t>日財務會議係以遠距語音會議方式為之，從</a:t>
            </a:r>
            <a:r>
              <a:rPr lang="zh-TW" altLang="en-US" sz="2600" b="1" dirty="0">
                <a:latin typeface="+mn-ea"/>
              </a:rPr>
              <a:t>音檔紀錄</a:t>
            </a:r>
            <a:r>
              <a:rPr lang="zh-TW" altLang="en-US" sz="2600" dirty="0">
                <a:latin typeface="+mn-ea"/>
              </a:rPr>
              <a:t>顯示，有關被告丁○○就當時詢問之問題，對方未及時應答，透過催促詢問之等回應，均非原告所指強硬或堅持原告須自我檢討等作為，且被告公司財務部係經由召開月會，</a:t>
            </a:r>
            <a:r>
              <a:rPr lang="zh-TW" altLang="en-US" sz="2600" b="1" dirty="0">
                <a:latin typeface="+mn-ea"/>
              </a:rPr>
              <a:t>透過溝通以明白業務上之錯誤，並求解決方案，並為例行性會議，部分同仁均須參與，並非針對原告㇐人</a:t>
            </a:r>
            <a:r>
              <a:rPr lang="zh-TW" altLang="en-US" sz="2600" dirty="0">
                <a:latin typeface="+mn-ea"/>
              </a:rPr>
              <a:t>，尚無原告所指之情事。</a:t>
            </a:r>
            <a:endParaRPr lang="en-US" altLang="zh-TW" sz="2600" dirty="0">
              <a:latin typeface="+mn-ea"/>
            </a:endParaRPr>
          </a:p>
          <a:p>
            <a:pPr marL="514350" indent="-514350">
              <a:spcBef>
                <a:spcPts val="600"/>
              </a:spcBef>
              <a:buFont typeface="Wingdings" panose="05000000000000000000" pitchFamily="2" charset="2"/>
              <a:buAutoNum type="circleNumWdWhitePlain"/>
            </a:pPr>
            <a:r>
              <a:rPr lang="zh-TW" altLang="en-US" sz="2600" dirty="0" smtClean="0">
                <a:latin typeface="+mn-ea"/>
              </a:rPr>
              <a:t>被告</a:t>
            </a:r>
            <a:r>
              <a:rPr lang="zh-TW" altLang="en-US" sz="2600" dirty="0">
                <a:latin typeface="+mn-ea"/>
              </a:rPr>
              <a:t>公司就原告職務之調整，乃基於公司經營及業務等必要性，且原告亦自承已有處理資金之工作經驗，另被告㇠○○亦提供資料交接，亦多提醒原告工作注意事項，且以</a:t>
            </a:r>
            <a:r>
              <a:rPr lang="en-US" altLang="zh-TW" sz="2600" dirty="0">
                <a:latin typeface="+mn-ea"/>
              </a:rPr>
              <a:t>LINE</a:t>
            </a:r>
            <a:r>
              <a:rPr lang="zh-TW" altLang="en-US" sz="2600" dirty="0">
                <a:latin typeface="+mn-ea"/>
              </a:rPr>
              <a:t>訊息詳列提醒流程，再細究被告㇠○○於交接後，又陸續於電子郵件提供結帳應注意事項、結帳程手冊、月結</a:t>
            </a:r>
            <a:r>
              <a:rPr lang="en-US" altLang="zh-TW" sz="2600" dirty="0">
                <a:latin typeface="+mn-ea"/>
              </a:rPr>
              <a:t>SOP</a:t>
            </a:r>
            <a:r>
              <a:rPr lang="zh-TW" altLang="en-US" sz="2600" dirty="0">
                <a:latin typeface="+mn-ea"/>
              </a:rPr>
              <a:t>等情，此有被告所提之電子郵件可參。上開文件既為</a:t>
            </a:r>
            <a:r>
              <a:rPr lang="zh-TW" altLang="en-US" sz="2600" b="1" dirty="0">
                <a:latin typeface="+mn-ea"/>
              </a:rPr>
              <a:t>被告㇠○○承擔資金調度工作之流程經驗傳授文件以及相關標準作業程序，內容詳盡，足顯被告㇠○○已協助原告工作之事</a:t>
            </a:r>
            <a:r>
              <a:rPr lang="zh-TW" altLang="en-US" sz="2600" dirty="0">
                <a:latin typeface="+mn-ea"/>
              </a:rPr>
              <a:t>，並無任何未協助交接或職場霸凌等情。</a:t>
            </a:r>
            <a:endParaRPr lang="en-US" altLang="zh-TW" sz="2600" dirty="0">
              <a:latin typeface="+mn-ea"/>
            </a:endParaRPr>
          </a:p>
          <a:p>
            <a:pPr marL="514350" indent="-514350">
              <a:spcBef>
                <a:spcPts val="600"/>
              </a:spcBef>
              <a:buFont typeface="Wingdings" panose="05000000000000000000" pitchFamily="2" charset="2"/>
              <a:buAutoNum type="circleNumWdWhitePlain"/>
            </a:pPr>
            <a:r>
              <a:rPr lang="zh-TW" altLang="en-US" sz="2600" b="1" dirty="0" smtClean="0">
                <a:solidFill>
                  <a:srgbClr val="FF0000"/>
                </a:solidFill>
                <a:latin typeface="+mn-ea"/>
              </a:rPr>
              <a:t>綜</a:t>
            </a:r>
            <a:r>
              <a:rPr lang="zh-TW" altLang="en-US" sz="2600" b="1" dirty="0">
                <a:solidFill>
                  <a:srgbClr val="FF0000"/>
                </a:solidFill>
                <a:latin typeface="+mn-ea"/>
              </a:rPr>
              <a:t>查原告所指有關被告丁○○、甲○○、㇠○○等行為，並無刻意敵對行為，且觀察原告所屬之工作環境及被告個人目的及動機，均屬工作正當之要求、指導及互動，並無辱罵、人身攻擊等情事，而關乎工作缺失應須改進之項目，或給予建議或原告應向其他人尋求協助，均為正常之工作監督範疇，並無職場霸凌之情事</a:t>
            </a:r>
            <a:r>
              <a:rPr lang="zh-TW" altLang="en-US" sz="2600" dirty="0">
                <a:latin typeface="+mn-ea"/>
              </a:rPr>
              <a:t>，況人與人關係之互動行為，形式及成因多元，尚不得逕依㇐方所述即概予認定，故本院綜合判斷，未構成職場霸凌。</a:t>
            </a:r>
          </a:p>
        </p:txBody>
      </p:sp>
      <p:sp>
        <p:nvSpPr>
          <p:cNvPr id="4" name="文字方塊 3"/>
          <p:cNvSpPr txBox="1"/>
          <p:nvPr/>
        </p:nvSpPr>
        <p:spPr>
          <a:xfrm>
            <a:off x="1219200" y="342900"/>
            <a:ext cx="1828800" cy="523220"/>
          </a:xfrm>
          <a:prstGeom prst="rect">
            <a:avLst/>
          </a:prstGeom>
          <a:solidFill>
            <a:srgbClr val="FFC000"/>
          </a:solidFill>
        </p:spPr>
        <p:txBody>
          <a:bodyPr wrap="square" rtlCol="0">
            <a:spAutoFit/>
          </a:bodyPr>
          <a:lstStyle/>
          <a:p>
            <a:r>
              <a:rPr lang="zh-TW" altLang="en-US" sz="2800" dirty="0" smtClean="0"/>
              <a:t>法院心證</a:t>
            </a:r>
            <a:endParaRPr lang="zh-TW" altLang="en-US" sz="2800" dirty="0"/>
          </a:p>
        </p:txBody>
      </p:sp>
    </p:spTree>
    <p:extLst>
      <p:ext uri="{BB962C8B-B14F-4D97-AF65-F5344CB8AC3E}">
        <p14:creationId xmlns:p14="http://schemas.microsoft.com/office/powerpoint/2010/main" val="33996337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36</a:t>
            </a:fld>
            <a:endParaRPr lang="en-US"/>
          </a:p>
        </p:txBody>
      </p:sp>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304800"/>
            <a:ext cx="8238363" cy="1447800"/>
          </a:xfrm>
          <a:prstGeom prst="rect">
            <a:avLst/>
          </a:prstGeom>
        </p:spPr>
      </p:pic>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1372" y="533400"/>
            <a:ext cx="4610103" cy="1219200"/>
          </a:xfrm>
          <a:prstGeom prst="rect">
            <a:avLst/>
          </a:prstGeom>
        </p:spPr>
      </p:pic>
      <p:pic>
        <p:nvPicPr>
          <p:cNvPr id="5" name="圖片 4" descr="畫面剪輯"/>
          <p:cNvPicPr>
            <a:picLocks noChangeAspect="1"/>
          </p:cNvPicPr>
          <p:nvPr/>
        </p:nvPicPr>
        <p:blipFill rotWithShape="1">
          <a:blip r:embed="rId4">
            <a:extLst>
              <a:ext uri="{28A0092B-C50C-407E-A947-70E740481C1C}">
                <a14:useLocalDpi xmlns:a14="http://schemas.microsoft.com/office/drawing/2010/main" val="0"/>
              </a:ext>
            </a:extLst>
          </a:blip>
          <a:srcRect t="1615"/>
          <a:stretch/>
        </p:blipFill>
        <p:spPr>
          <a:xfrm>
            <a:off x="460894" y="2278856"/>
            <a:ext cx="8403992" cy="7837732"/>
          </a:xfrm>
          <a:prstGeom prst="rect">
            <a:avLst/>
          </a:prstGeom>
        </p:spPr>
      </p:pic>
      <p:pic>
        <p:nvPicPr>
          <p:cNvPr id="6" name="圖片 5" descr="畫面剪輯"/>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3875" y="2576512"/>
            <a:ext cx="8165814" cy="7505702"/>
          </a:xfrm>
          <a:prstGeom prst="rect">
            <a:avLst/>
          </a:prstGeom>
        </p:spPr>
      </p:pic>
    </p:spTree>
    <p:extLst>
      <p:ext uri="{BB962C8B-B14F-4D97-AF65-F5344CB8AC3E}">
        <p14:creationId xmlns:p14="http://schemas.microsoft.com/office/powerpoint/2010/main" val="625643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37</a:t>
            </a:fld>
            <a:endParaRPr lang="en-US"/>
          </a:p>
        </p:txBody>
      </p:sp>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2900"/>
            <a:ext cx="8843212" cy="4800600"/>
          </a:xfrm>
          <a:prstGeom prst="rect">
            <a:avLst/>
          </a:prstGeom>
        </p:spPr>
      </p:pic>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5676900"/>
            <a:ext cx="8433113" cy="2286000"/>
          </a:xfrm>
          <a:prstGeom prst="rect">
            <a:avLst/>
          </a:prstGeom>
        </p:spPr>
      </p:pic>
      <p:pic>
        <p:nvPicPr>
          <p:cNvPr id="6" name="圖片 5" descr="畫面剪輯"/>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8031" y="4305300"/>
            <a:ext cx="7685793" cy="2743200"/>
          </a:xfrm>
          <a:prstGeom prst="rect">
            <a:avLst/>
          </a:prstGeom>
        </p:spPr>
      </p:pic>
      <p:pic>
        <p:nvPicPr>
          <p:cNvPr id="7" name="圖片 6" descr="畫面剪輯"/>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72600" y="7200900"/>
            <a:ext cx="8536434" cy="2532788"/>
          </a:xfrm>
          <a:prstGeom prst="rect">
            <a:avLst/>
          </a:prstGeom>
        </p:spPr>
      </p:pic>
      <p:pic>
        <p:nvPicPr>
          <p:cNvPr id="8" name="圖片 7" descr="畫面剪輯"/>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82200" y="747548"/>
            <a:ext cx="7200900" cy="3405352"/>
          </a:xfrm>
          <a:prstGeom prst="rect">
            <a:avLst/>
          </a:prstGeom>
        </p:spPr>
      </p:pic>
    </p:spTree>
    <p:extLst>
      <p:ext uri="{BB962C8B-B14F-4D97-AF65-F5344CB8AC3E}">
        <p14:creationId xmlns:p14="http://schemas.microsoft.com/office/powerpoint/2010/main" val="3685302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38</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b="1005"/>
          <a:stretch/>
        </p:blipFill>
        <p:spPr>
          <a:xfrm>
            <a:off x="457200" y="876300"/>
            <a:ext cx="8560630" cy="8658226"/>
          </a:xfrm>
          <a:prstGeom prst="rect">
            <a:avLst/>
          </a:prstGeom>
        </p:spPr>
      </p:pic>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3600" y="876300"/>
            <a:ext cx="7861448" cy="8001000"/>
          </a:xfrm>
          <a:prstGeom prst="rect">
            <a:avLst/>
          </a:prstGeom>
        </p:spPr>
      </p:pic>
    </p:spTree>
    <p:extLst>
      <p:ext uri="{BB962C8B-B14F-4D97-AF65-F5344CB8AC3E}">
        <p14:creationId xmlns:p14="http://schemas.microsoft.com/office/powerpoint/2010/main" val="3487451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7200" b="1" dirty="0"/>
              <a:t>職場不法侵害行為</a:t>
            </a:r>
            <a:br>
              <a:rPr lang="zh-TW" altLang="en-US" sz="7200" b="1" dirty="0"/>
            </a:br>
            <a:r>
              <a:rPr lang="zh-TW" altLang="en-US" sz="7200" b="1" dirty="0"/>
              <a:t>可能涉及的法律責任</a:t>
            </a:r>
            <a:endParaRPr lang="zh-TW" altLang="en-US" sz="7200" b="1" dirty="0"/>
          </a:p>
        </p:txBody>
      </p:sp>
      <p:sp>
        <p:nvSpPr>
          <p:cNvPr id="3" name="文字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34303680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a:extLst>
              <a:ext uri="{FF2B5EF4-FFF2-40B4-BE49-F238E27FC236}">
                <a16:creationId xmlns:a16="http://schemas.microsoft.com/office/drawing/2014/main" id="{B0A7AB41-72C2-4F3A-8B5A-41BE16CE2D73}"/>
              </a:ext>
            </a:extLst>
          </p:cNvPr>
          <p:cNvSpPr>
            <a:spLocks noGrp="1"/>
          </p:cNvSpPr>
          <p:nvPr>
            <p:ph type="sldNum" sz="quarter" idx="12"/>
          </p:nvPr>
        </p:nvSpPr>
        <p:spPr/>
        <p:txBody>
          <a:bodyPr/>
          <a:lstStyle/>
          <a:p>
            <a:pPr algn="l"/>
            <a:r>
              <a:rPr lang="en-US" altLang="zh-TW"/>
              <a:t>copyright</a:t>
            </a:r>
            <a:r>
              <a:rPr lang="zh-TW" altLang="en-US"/>
              <a:t>   </a:t>
            </a:r>
            <a:fld id="{DE365EEE-DC3E-4BDD-808F-3ABA98CE5BB1}" type="slidenum">
              <a:rPr lang="zh-TW" altLang="en-US" smtClean="0"/>
              <a:pPr algn="l"/>
              <a:t>40</a:t>
            </a:fld>
            <a:endParaRPr lang="zh-TW" altLang="en-US" dirty="0"/>
          </a:p>
        </p:txBody>
      </p:sp>
      <p:graphicFrame>
        <p:nvGraphicFramePr>
          <p:cNvPr id="6" name="表格 6">
            <a:extLst>
              <a:ext uri="{FF2B5EF4-FFF2-40B4-BE49-F238E27FC236}">
                <a16:creationId xmlns:a16="http://schemas.microsoft.com/office/drawing/2014/main" id="{AB4C0224-282A-4BCD-A435-B59A7D83A89B}"/>
              </a:ext>
            </a:extLst>
          </p:cNvPr>
          <p:cNvGraphicFramePr>
            <a:graphicFrameLocks noGrp="1"/>
          </p:cNvGraphicFramePr>
          <p:nvPr>
            <p:ph idx="4294967295"/>
            <p:extLst/>
          </p:nvPr>
        </p:nvGraphicFramePr>
        <p:xfrm>
          <a:off x="611052" y="1576614"/>
          <a:ext cx="17353954" cy="8686800"/>
        </p:xfrm>
        <a:graphic>
          <a:graphicData uri="http://schemas.openxmlformats.org/drawingml/2006/table">
            <a:tbl>
              <a:tblPr firstRow="1" bandRow="1">
                <a:tableStyleId>{5C22544A-7EE6-4342-B048-85BDC9FD1C3A}</a:tableStyleId>
              </a:tblPr>
              <a:tblGrid>
                <a:gridCol w="3719063">
                  <a:extLst>
                    <a:ext uri="{9D8B030D-6E8A-4147-A177-3AD203B41FA5}">
                      <a16:colId xmlns:a16="http://schemas.microsoft.com/office/drawing/2014/main" val="1454268497"/>
                    </a:ext>
                  </a:extLst>
                </a:gridCol>
                <a:gridCol w="2305200">
                  <a:extLst>
                    <a:ext uri="{9D8B030D-6E8A-4147-A177-3AD203B41FA5}">
                      <a16:colId xmlns:a16="http://schemas.microsoft.com/office/drawing/2014/main" val="4174963302"/>
                    </a:ext>
                  </a:extLst>
                </a:gridCol>
                <a:gridCol w="11329691">
                  <a:extLst>
                    <a:ext uri="{9D8B030D-6E8A-4147-A177-3AD203B41FA5}">
                      <a16:colId xmlns:a16="http://schemas.microsoft.com/office/drawing/2014/main" val="2390696752"/>
                    </a:ext>
                  </a:extLst>
                </a:gridCol>
              </a:tblGrid>
              <a:tr h="685800">
                <a:tc>
                  <a:txBody>
                    <a:bodyPr/>
                    <a:lstStyle/>
                    <a:p>
                      <a:pPr algn="ct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行為類型</a:t>
                      </a:r>
                    </a:p>
                  </a:txBody>
                  <a:tcPr marL="137160" marR="137160" marT="68580" marB="68580"/>
                </a:tc>
                <a:tc gridSpan="2">
                  <a:txBody>
                    <a:bodyPr/>
                    <a:lstStyle/>
                    <a:p>
                      <a:pPr algn="ct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請求權基礎</a:t>
                      </a:r>
                    </a:p>
                  </a:txBody>
                  <a:tcPr marL="137160" marR="137160" marT="68580" marB="68580"/>
                </a:tc>
                <a:tc hMerge="1">
                  <a:txBody>
                    <a:bodyPr/>
                    <a:lstStyle/>
                    <a:p>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請求權基礎</a:t>
                      </a:r>
                    </a:p>
                  </a:txBody>
                  <a:tcPr/>
                </a:tc>
                <a:extLst>
                  <a:ext uri="{0D108BD9-81ED-4DB2-BD59-A6C34878D82A}">
                    <a16:rowId xmlns:a16="http://schemas.microsoft.com/office/drawing/2014/main" val="3047403484"/>
                  </a:ext>
                </a:extLst>
              </a:tr>
              <a:tr h="1051560">
                <a:tc>
                  <a:txBody>
                    <a:bodyPr/>
                    <a:lstStyle/>
                    <a:p>
                      <a:pPr algn="ct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刑事責任</a:t>
                      </a:r>
                    </a:p>
                  </a:txBody>
                  <a:tcPr marL="137160" marR="137160" marT="68580" marB="68580" anchor="ctr"/>
                </a:tc>
                <a:tc gridSpan="2">
                  <a:txBody>
                    <a:bodyPr/>
                    <a:lstStyle/>
                    <a:p>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277</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條傷害罪、第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278</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條重傷罪、第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271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條殺人罪、第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309</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條公然侮辱罪、第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310</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條誹謗罪、第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305</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條恐嚇危安罪等。</a:t>
                      </a:r>
                    </a:p>
                  </a:txBody>
                  <a:tcPr marL="137160" marR="137160" marT="68580" marB="68580"/>
                </a:tc>
                <a:tc hMerge="1">
                  <a:txBody>
                    <a:bodyPr/>
                    <a:lstStyle/>
                    <a:p>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277</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條傷害罪、刑法第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278</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條重傷罪、刑法第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271</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條殺人罪、刑法第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309</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條公然侮辱罪、刑法第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310</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條誹謗罪、刑法第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305</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條恐嚇危安罪等。</a:t>
                      </a:r>
                    </a:p>
                  </a:txBody>
                  <a:tcPr/>
                </a:tc>
                <a:extLst>
                  <a:ext uri="{0D108BD9-81ED-4DB2-BD59-A6C34878D82A}">
                    <a16:rowId xmlns:a16="http://schemas.microsoft.com/office/drawing/2014/main" val="3372777898"/>
                  </a:ext>
                </a:extLst>
              </a:tr>
              <a:tr h="1965960">
                <a:tc rowSpan="2">
                  <a:txBody>
                    <a:bodyPr/>
                    <a:lstStyle/>
                    <a:p>
                      <a:pPr algn="ct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民事責任</a:t>
                      </a:r>
                    </a:p>
                  </a:txBody>
                  <a:tcPr marL="137160" marR="137160" marT="68580" marB="68580" anchor="ctr"/>
                </a:tc>
                <a:tc>
                  <a:txBody>
                    <a:bodyPr/>
                    <a:lstStyle/>
                    <a:p>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契約責任</a:t>
                      </a:r>
                    </a:p>
                  </a:txBody>
                  <a:tcPr marL="137160" marR="137160" marT="68580" marB="68580"/>
                </a:tc>
                <a:tc>
                  <a:txBody>
                    <a:bodyPr/>
                    <a:lstStyle/>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雇主保護照顧義務</a:t>
                      </a:r>
                      <a:r>
                        <a:rPr lang="en-US" altLang="zh-TW"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483</a:t>
                      </a:r>
                      <a:r>
                        <a:rPr lang="zh-TW" altLang="en-US"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條之</a:t>
                      </a:r>
                      <a:r>
                        <a:rPr lang="en-US" altLang="zh-TW"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債務不履行責任</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227</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條之</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227</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條之</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契約損害賠償責任</a:t>
                      </a:r>
                      <a:r>
                        <a:rPr lang="en-US" altLang="zh-TW"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487</a:t>
                      </a:r>
                      <a:r>
                        <a:rPr lang="zh-TW" altLang="en-US"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條之</a:t>
                      </a:r>
                      <a:r>
                        <a:rPr lang="en-US" altLang="zh-TW" sz="3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定期契約工重大事由契約終止權</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489</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30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3000" dirty="0">
                        <a:latin typeface="Times New Roman" panose="02020603050405020304" pitchFamily="18" charset="0"/>
                        <a:ea typeface="標楷體" panose="03000509000000000000" pitchFamily="65" charset="-120"/>
                        <a:cs typeface="Times New Roman" panose="02020603050405020304" pitchFamily="18" charset="0"/>
                      </a:endParaRPr>
                    </a:p>
                  </a:txBody>
                  <a:tcPr marL="137160" marR="137160" marT="68580" marB="68580"/>
                </a:tc>
                <a:extLst>
                  <a:ext uri="{0D108BD9-81ED-4DB2-BD59-A6C34878D82A}">
                    <a16:rowId xmlns:a16="http://schemas.microsoft.com/office/drawing/2014/main" val="2634093656"/>
                  </a:ext>
                </a:extLst>
              </a:tr>
              <a:tr h="2423160">
                <a:tc vMerge="1">
                  <a:txBody>
                    <a:bodyPr/>
                    <a:lstStyle/>
                    <a:p>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侵權責任</a:t>
                      </a:r>
                    </a:p>
                  </a:txBody>
                  <a:tcPr marL="137160" marR="137160" marT="68580" marB="68580"/>
                </a:tc>
                <a:tc>
                  <a:txBody>
                    <a:bodyPr/>
                    <a:lstStyle/>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184</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項前段</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固有權侵害之損害賠償</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184</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項後段</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利益受侵害之損害賠償</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184</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項</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違反保護他人法律之損賠</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195</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非財產上損害賠償</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5.</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188</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僱用人連帶侵權責任</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txBody>
                  <a:tcPr marL="137160" marR="137160" marT="68580" marB="68580"/>
                </a:tc>
                <a:extLst>
                  <a:ext uri="{0D108BD9-81ED-4DB2-BD59-A6C34878D82A}">
                    <a16:rowId xmlns:a16="http://schemas.microsoft.com/office/drawing/2014/main" val="3909598114"/>
                  </a:ext>
                </a:extLst>
              </a:tr>
              <a:tr h="1508760">
                <a:tc>
                  <a:txBody>
                    <a:bodyPr/>
                    <a:lstStyle/>
                    <a:p>
                      <a:pPr algn="ct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勞基法民事責任</a:t>
                      </a:r>
                    </a:p>
                  </a:txBody>
                  <a:tcPr marL="137160" marR="137160" marT="68580" marB="68580" anchor="ctr"/>
                </a:tc>
                <a:tc gridSpan="2">
                  <a:txBody>
                    <a:bodyPr/>
                    <a:lstStyle/>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暴行、侮辱時之立即終止契約權</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勞基法第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14</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項第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款</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職業災害補償、賠償</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勞基法第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59</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60</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30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如為非雇主之人所為，有可能構成職災，但仍是向雇主請求職災補償</a:t>
                      </a:r>
                      <a:r>
                        <a:rPr lang="en-US" altLang="zh-TW" sz="30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a:t>
                      </a:r>
                    </a:p>
                  </a:txBody>
                  <a:tcPr marL="137160" marR="137160" marT="68580" marB="68580"/>
                </a:tc>
                <a:tc hMerge="1">
                  <a:txBody>
                    <a:bodyPr/>
                    <a:lstStyle/>
                    <a:p>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281663014"/>
                  </a:ext>
                </a:extLst>
              </a:tr>
              <a:tr h="1051560">
                <a:tc>
                  <a:txBody>
                    <a:bodyPr/>
                    <a:lstStyle/>
                    <a:p>
                      <a:pPr algn="ct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行政責任</a:t>
                      </a:r>
                    </a:p>
                  </a:txBody>
                  <a:tcPr marL="137160" marR="137160" marT="68580" marB="68580" anchor="ctr"/>
                </a:tc>
                <a:tc gridSpan="2">
                  <a:txBody>
                    <a:bodyPr/>
                    <a:lstStyle/>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就業歧視</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就業服務法第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5</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職場不法侵害</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職安法第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6</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項第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款、職安法第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45</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條罰則</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3000" dirty="0">
                        <a:latin typeface="Times New Roman" panose="02020603050405020304" pitchFamily="18" charset="0"/>
                        <a:ea typeface="標楷體" panose="03000509000000000000" pitchFamily="65" charset="-120"/>
                        <a:cs typeface="Times New Roman" panose="02020603050405020304" pitchFamily="18" charset="0"/>
                      </a:endParaRPr>
                    </a:p>
                  </a:txBody>
                  <a:tcPr marL="137160" marR="137160" marT="68580" marB="68580"/>
                </a:tc>
                <a:tc hMerge="1">
                  <a:txBody>
                    <a:bodyPr/>
                    <a:lstStyle/>
                    <a:p>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97132312"/>
                  </a:ext>
                </a:extLst>
              </a:tr>
            </a:tbl>
          </a:graphicData>
        </a:graphic>
      </p:graphicFrame>
      <p:pic>
        <p:nvPicPr>
          <p:cNvPr id="3" name="圖片 2"/>
          <p:cNvPicPr>
            <a:picLocks noChangeAspect="1"/>
          </p:cNvPicPr>
          <p:nvPr/>
        </p:nvPicPr>
        <p:blipFill>
          <a:blip r:embed="rId2"/>
          <a:stretch>
            <a:fillRect/>
          </a:stretch>
        </p:blipFill>
        <p:spPr>
          <a:xfrm>
            <a:off x="528650" y="84189"/>
            <a:ext cx="17436357" cy="1342911"/>
          </a:xfrm>
          <a:prstGeom prst="rect">
            <a:avLst/>
          </a:prstGeom>
          <a:solidFill>
            <a:srgbClr val="FFFF00"/>
          </a:solidFill>
        </p:spPr>
      </p:pic>
    </p:spTree>
    <p:extLst>
      <p:ext uri="{BB962C8B-B14F-4D97-AF65-F5344CB8AC3E}">
        <p14:creationId xmlns:p14="http://schemas.microsoft.com/office/powerpoint/2010/main" val="23708300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6">
            <a:extLst>
              <a:ext uri="{FF2B5EF4-FFF2-40B4-BE49-F238E27FC236}">
                <a16:creationId xmlns:a16="http://schemas.microsoft.com/office/drawing/2014/main" id="{AB4C0224-282A-4BCD-A435-B59A7D83A89B}"/>
              </a:ext>
            </a:extLst>
          </p:cNvPr>
          <p:cNvGraphicFramePr>
            <a:graphicFrameLocks noGrp="1"/>
          </p:cNvGraphicFramePr>
          <p:nvPr>
            <p:ph idx="4294967295"/>
            <p:extLst/>
          </p:nvPr>
        </p:nvGraphicFramePr>
        <p:xfrm>
          <a:off x="503040" y="3091272"/>
          <a:ext cx="17425987" cy="3703320"/>
        </p:xfrm>
        <a:graphic>
          <a:graphicData uri="http://schemas.openxmlformats.org/drawingml/2006/table">
            <a:tbl>
              <a:tblPr firstRow="1" bandRow="1">
                <a:tableStyleId>{5C22544A-7EE6-4342-B048-85BDC9FD1C3A}</a:tableStyleId>
              </a:tblPr>
              <a:tblGrid>
                <a:gridCol w="3734499">
                  <a:extLst>
                    <a:ext uri="{9D8B030D-6E8A-4147-A177-3AD203B41FA5}">
                      <a16:colId xmlns:a16="http://schemas.microsoft.com/office/drawing/2014/main" val="1454268497"/>
                    </a:ext>
                  </a:extLst>
                </a:gridCol>
                <a:gridCol w="2314769">
                  <a:extLst>
                    <a:ext uri="{9D8B030D-6E8A-4147-A177-3AD203B41FA5}">
                      <a16:colId xmlns:a16="http://schemas.microsoft.com/office/drawing/2014/main" val="4174963302"/>
                    </a:ext>
                  </a:extLst>
                </a:gridCol>
                <a:gridCol w="11376719">
                  <a:extLst>
                    <a:ext uri="{9D8B030D-6E8A-4147-A177-3AD203B41FA5}">
                      <a16:colId xmlns:a16="http://schemas.microsoft.com/office/drawing/2014/main" val="2390696752"/>
                    </a:ext>
                  </a:extLst>
                </a:gridCol>
              </a:tblGrid>
              <a:tr h="685800">
                <a:tc>
                  <a:txBody>
                    <a:bodyPr/>
                    <a:lstStyle/>
                    <a:p>
                      <a:pPr algn="ct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行為類型</a:t>
                      </a:r>
                    </a:p>
                  </a:txBody>
                  <a:tcPr marL="137160" marR="137160" marT="68580" marB="68580"/>
                </a:tc>
                <a:tc gridSpan="2">
                  <a:txBody>
                    <a:bodyPr/>
                    <a:lstStyle/>
                    <a:p>
                      <a:pPr algn="ct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請求權基礎</a:t>
                      </a:r>
                    </a:p>
                  </a:txBody>
                  <a:tcPr marL="137160" marR="137160" marT="68580" marB="68580"/>
                </a:tc>
                <a:tc hMerge="1">
                  <a:txBody>
                    <a:bodyPr/>
                    <a:lstStyle/>
                    <a:p>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請求權基礎</a:t>
                      </a:r>
                    </a:p>
                  </a:txBody>
                  <a:tcPr/>
                </a:tc>
                <a:extLst>
                  <a:ext uri="{0D108BD9-81ED-4DB2-BD59-A6C34878D82A}">
                    <a16:rowId xmlns:a16="http://schemas.microsoft.com/office/drawing/2014/main" val="3047403484"/>
                  </a:ext>
                </a:extLst>
              </a:tr>
              <a:tr h="1051560">
                <a:tc>
                  <a:txBody>
                    <a:bodyPr/>
                    <a:lstStyle/>
                    <a:p>
                      <a:pPr algn="ct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刑事責任</a:t>
                      </a:r>
                    </a:p>
                  </a:txBody>
                  <a:tcPr marL="137160" marR="137160" marT="68580" marB="68580" anchor="ctr"/>
                </a:tc>
                <a:tc gridSpan="2">
                  <a:txBody>
                    <a:bodyPr/>
                    <a:lstStyle/>
                    <a:p>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277</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條傷害罪、第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278</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條重傷罪、第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271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條殺人罪、第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309</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條公然侮辱罪、第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310</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條誹謗罪、第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305</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條恐嚇危安罪等。</a:t>
                      </a:r>
                    </a:p>
                  </a:txBody>
                  <a:tcPr marL="137160" marR="137160" marT="68580" marB="68580"/>
                </a:tc>
                <a:tc hMerge="1">
                  <a:txBody>
                    <a:bodyPr/>
                    <a:lstStyle/>
                    <a:p>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277</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條傷害罪、刑法第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278</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條重傷罪、刑法第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271</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條殺人罪、刑法第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309</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條公然侮辱罪、刑法第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310</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條誹謗罪、刑法第</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305</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條恐嚇危安罪等。</a:t>
                      </a:r>
                    </a:p>
                  </a:txBody>
                  <a:tcPr/>
                </a:tc>
                <a:extLst>
                  <a:ext uri="{0D108BD9-81ED-4DB2-BD59-A6C34878D82A}">
                    <a16:rowId xmlns:a16="http://schemas.microsoft.com/office/drawing/2014/main" val="3372777898"/>
                  </a:ext>
                </a:extLst>
              </a:tr>
              <a:tr h="1965960">
                <a:tc>
                  <a:txBody>
                    <a:bodyPr/>
                    <a:lstStyle/>
                    <a:p>
                      <a:pPr algn="ct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民事責任</a:t>
                      </a:r>
                    </a:p>
                  </a:txBody>
                  <a:tcPr marL="137160" marR="137160" marT="68580" marB="68580" anchor="ctr"/>
                </a:tc>
                <a:tc>
                  <a:txBody>
                    <a:bodyPr/>
                    <a:lstStyle/>
                    <a:p>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侵權責任</a:t>
                      </a:r>
                    </a:p>
                  </a:txBody>
                  <a:tcPr marL="137160" marR="137160" marT="68580" marB="68580" anchor="ctr"/>
                </a:tc>
                <a:tc>
                  <a:txBody>
                    <a:bodyPr/>
                    <a:lstStyle/>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184</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項前段</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固有權侵害之損害賠償</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184</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項後段</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利益受侵害之損害賠償</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184</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項</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違反保護他人法律之損賠</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民法第</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195</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dirty="0">
                          <a:latin typeface="Times New Roman" panose="02020603050405020304" pitchFamily="18" charset="0"/>
                          <a:ea typeface="標楷體" panose="03000509000000000000" pitchFamily="65" charset="-120"/>
                          <a:cs typeface="Times New Roman" panose="02020603050405020304" pitchFamily="18" charset="0"/>
                        </a:rPr>
                        <a:t>非財產上損害賠償</a:t>
                      </a:r>
                      <a:r>
                        <a:rPr lang="en-US" altLang="zh-TW" sz="3000" dirty="0">
                          <a:latin typeface="Times New Roman" panose="02020603050405020304" pitchFamily="18" charset="0"/>
                          <a:ea typeface="標楷體" panose="03000509000000000000" pitchFamily="65" charset="-120"/>
                          <a:cs typeface="Times New Roman" panose="02020603050405020304" pitchFamily="18" charset="0"/>
                        </a:rPr>
                        <a:t>)</a:t>
                      </a:r>
                    </a:p>
                  </a:txBody>
                  <a:tcPr marL="137160" marR="137160" marT="68580" marB="68580"/>
                </a:tc>
                <a:extLst>
                  <a:ext uri="{0D108BD9-81ED-4DB2-BD59-A6C34878D82A}">
                    <a16:rowId xmlns:a16="http://schemas.microsoft.com/office/drawing/2014/main" val="2634093656"/>
                  </a:ext>
                </a:extLst>
              </a:tr>
            </a:tbl>
          </a:graphicData>
        </a:graphic>
      </p:graphicFrame>
      <p:sp>
        <p:nvSpPr>
          <p:cNvPr id="7" name="標題 1">
            <a:extLst>
              <a:ext uri="{FF2B5EF4-FFF2-40B4-BE49-F238E27FC236}">
                <a16:creationId xmlns:a16="http://schemas.microsoft.com/office/drawing/2014/main" id="{6297E87E-9C06-4E58-8C8F-E11FEB7E09A7}"/>
              </a:ext>
            </a:extLst>
          </p:cNvPr>
          <p:cNvSpPr txBox="1">
            <a:spLocks/>
          </p:cNvSpPr>
          <p:nvPr/>
        </p:nvSpPr>
        <p:spPr>
          <a:xfrm>
            <a:off x="890379" y="1075494"/>
            <a:ext cx="16525836" cy="1404156"/>
          </a:xfrm>
          <a:prstGeom prst="rect">
            <a:avLst/>
          </a:prstGeom>
          <a:solidFill>
            <a:srgbClr val="FFFF00"/>
          </a:solidFill>
        </p:spPr>
        <p:txBody>
          <a:bodyPr lIns="91431" tIns="45716" rIns="91431" bIns="45716" anchor="ct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zh-TW" altLang="en-US" sz="6000" dirty="0">
                <a:solidFill>
                  <a:schemeClr val="tx1">
                    <a:lumMod val="95000"/>
                    <a:lumOff val="5000"/>
                  </a:schemeClr>
                </a:solidFill>
              </a:rPr>
              <a:t>「同事或下屬」或「其他第三人」所為時</a:t>
            </a:r>
          </a:p>
        </p:txBody>
      </p:sp>
      <p:sp>
        <p:nvSpPr>
          <p:cNvPr id="2" name="投影片編號版面配置區 1"/>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21730362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78174" y="1"/>
            <a:ext cx="3389026" cy="1181099"/>
          </a:xfrm>
          <a:solidFill>
            <a:schemeClr val="accent4">
              <a:lumMod val="40000"/>
              <a:lumOff val="60000"/>
            </a:schemeClr>
          </a:solidFill>
        </p:spPr>
        <p:txBody>
          <a:bodyPr>
            <a:normAutofit/>
          </a:bodyPr>
          <a:lstStyle/>
          <a:p>
            <a:r>
              <a:rPr lang="zh-TW" altLang="en-US" sz="3200" dirty="0" smtClean="0">
                <a:solidFill>
                  <a:srgbClr val="993300"/>
                </a:solidFill>
                <a:latin typeface="標楷體" pitchFamily="65" charset="-120"/>
                <a:ea typeface="標楷體" pitchFamily="65" charset="-120"/>
              </a:rPr>
              <a:t>民事</a:t>
            </a:r>
            <a:r>
              <a:rPr lang="en-US" altLang="zh-TW" sz="3200" dirty="0" smtClean="0">
                <a:solidFill>
                  <a:srgbClr val="993300"/>
                </a:solidFill>
                <a:latin typeface="標楷體" pitchFamily="65" charset="-120"/>
                <a:ea typeface="標楷體" pitchFamily="65" charset="-120"/>
              </a:rPr>
              <a:t>-</a:t>
            </a:r>
            <a:r>
              <a:rPr lang="zh-TW" altLang="en-US" sz="3200" dirty="0" smtClean="0">
                <a:solidFill>
                  <a:srgbClr val="993300"/>
                </a:solidFill>
                <a:latin typeface="標楷體" pitchFamily="65" charset="-120"/>
                <a:ea typeface="標楷體" pitchFamily="65" charset="-120"/>
              </a:rPr>
              <a:t>妨礙名譽</a:t>
            </a:r>
            <a:endParaRPr lang="zh-TW" altLang="en-US" sz="3200" dirty="0">
              <a:solidFill>
                <a:srgbClr val="C00000"/>
              </a:solidFill>
              <a:latin typeface="Times New Roman" pitchFamily="18" charset="0"/>
              <a:ea typeface="標楷體" pitchFamily="65" charset="-120"/>
              <a:cs typeface="Times New Roman" pitchFamily="18" charset="0"/>
            </a:endParaRPr>
          </a:p>
        </p:txBody>
      </p:sp>
      <p:sp>
        <p:nvSpPr>
          <p:cNvPr id="3" name="內容版面配置區 2"/>
          <p:cNvSpPr>
            <a:spLocks noGrp="1"/>
          </p:cNvSpPr>
          <p:nvPr>
            <p:ph idx="1"/>
          </p:nvPr>
        </p:nvSpPr>
        <p:spPr>
          <a:xfrm>
            <a:off x="611474" y="1626433"/>
            <a:ext cx="16838326" cy="8443914"/>
          </a:xfrm>
        </p:spPr>
        <p:txBody>
          <a:bodyPr>
            <a:normAutofit/>
          </a:bodyPr>
          <a:lstStyle/>
          <a:p>
            <a:pPr marL="0" indent="0">
              <a:lnSpc>
                <a:spcPct val="100000"/>
              </a:lnSpc>
              <a:spcBef>
                <a:spcPts val="0"/>
              </a:spcBef>
              <a:buNone/>
              <a:defRPr/>
            </a:pPr>
            <a:r>
              <a:rPr lang="en-US" altLang="zh-TW" sz="5400" b="1" dirty="0">
                <a:solidFill>
                  <a:prstClr val="black"/>
                </a:solidFill>
                <a:latin typeface="Times New Roman" pitchFamily="18" charset="0"/>
                <a:ea typeface="標楷體" pitchFamily="65" charset="-120"/>
                <a:cs typeface="Times New Roman" pitchFamily="18" charset="0"/>
              </a:rPr>
              <a:t>LINE</a:t>
            </a:r>
            <a:r>
              <a:rPr lang="zh-TW" altLang="en-US" sz="5400" b="1" dirty="0">
                <a:solidFill>
                  <a:prstClr val="black"/>
                </a:solidFill>
                <a:latin typeface="Times New Roman" pitchFamily="18" charset="0"/>
                <a:ea typeface="標楷體" pitchFamily="65" charset="-120"/>
                <a:cs typeface="Times New Roman" pitchFamily="18" charset="0"/>
              </a:rPr>
              <a:t>群組齊罵女主管瘋婆 </a:t>
            </a:r>
            <a:r>
              <a:rPr lang="en-US" altLang="zh-TW" sz="5400" b="1" dirty="0">
                <a:solidFill>
                  <a:prstClr val="black"/>
                </a:solidFill>
                <a:latin typeface="Times New Roman" pitchFamily="18" charset="0"/>
                <a:ea typeface="標楷體" pitchFamily="65" charset="-120"/>
                <a:cs typeface="Times New Roman" pitchFamily="18" charset="0"/>
              </a:rPr>
              <a:t>8</a:t>
            </a:r>
            <a:r>
              <a:rPr lang="zh-TW" altLang="en-US" sz="5400" b="1" dirty="0">
                <a:solidFill>
                  <a:prstClr val="black"/>
                </a:solidFill>
                <a:latin typeface="Times New Roman" pitchFamily="18" charset="0"/>
                <a:ea typeface="標楷體" pitchFamily="65" charset="-120"/>
                <a:cs typeface="Times New Roman" pitchFamily="18" charset="0"/>
              </a:rPr>
              <a:t>員工判賠</a:t>
            </a:r>
            <a:r>
              <a:rPr lang="en-US" altLang="zh-TW" sz="5400" b="1" dirty="0">
                <a:solidFill>
                  <a:prstClr val="black"/>
                </a:solidFill>
                <a:latin typeface="Times New Roman" pitchFamily="18" charset="0"/>
                <a:ea typeface="標楷體" pitchFamily="65" charset="-120"/>
                <a:cs typeface="Times New Roman" pitchFamily="18" charset="0"/>
              </a:rPr>
              <a:t>23</a:t>
            </a:r>
            <a:r>
              <a:rPr lang="zh-TW" altLang="en-US" sz="5400" b="1" dirty="0">
                <a:solidFill>
                  <a:prstClr val="black"/>
                </a:solidFill>
                <a:latin typeface="Times New Roman" pitchFamily="18" charset="0"/>
                <a:ea typeface="標楷體" pitchFamily="65" charset="-120"/>
                <a:cs typeface="Times New Roman" pitchFamily="18" charset="0"/>
              </a:rPr>
              <a:t>萬</a:t>
            </a:r>
            <a:endParaRPr lang="en-US" altLang="zh-TW" sz="5400" b="1" dirty="0">
              <a:solidFill>
                <a:prstClr val="black"/>
              </a:solidFill>
              <a:latin typeface="Times New Roman" pitchFamily="18" charset="0"/>
              <a:ea typeface="標楷體" pitchFamily="65" charset="-120"/>
              <a:cs typeface="Times New Roman" pitchFamily="18" charset="0"/>
            </a:endParaRPr>
          </a:p>
          <a:p>
            <a:pPr marL="0" indent="0" algn="r">
              <a:lnSpc>
                <a:spcPct val="100000"/>
              </a:lnSpc>
              <a:spcBef>
                <a:spcPts val="0"/>
              </a:spcBef>
              <a:buNone/>
              <a:defRPr/>
            </a:pPr>
            <a:r>
              <a:rPr lang="en-US" altLang="zh-TW" sz="2100" dirty="0">
                <a:solidFill>
                  <a:prstClr val="black"/>
                </a:solidFill>
                <a:latin typeface="Times New Roman" pitchFamily="18" charset="0"/>
                <a:ea typeface="標楷體" pitchFamily="65" charset="-120"/>
                <a:cs typeface="Times New Roman" pitchFamily="18" charset="0"/>
              </a:rPr>
              <a:t>2019-04-29 13:42</a:t>
            </a:r>
            <a:r>
              <a:rPr lang="zh-TW" altLang="en-US" sz="2100" dirty="0">
                <a:solidFill>
                  <a:prstClr val="black"/>
                </a:solidFill>
                <a:latin typeface="Times New Roman" pitchFamily="18" charset="0"/>
                <a:ea typeface="標楷體" pitchFamily="65" charset="-120"/>
                <a:cs typeface="Times New Roman" pitchFamily="18" charset="0"/>
              </a:rPr>
              <a:t>聯合報 記者曾健祐╱即時報導</a:t>
            </a:r>
          </a:p>
          <a:p>
            <a:pPr marL="0" indent="0">
              <a:lnSpc>
                <a:spcPct val="100000"/>
              </a:lnSpc>
              <a:spcBef>
                <a:spcPts val="0"/>
              </a:spcBef>
              <a:buNone/>
              <a:defRPr/>
            </a:pPr>
            <a:endParaRPr lang="zh-TW" altLang="en-US" sz="3300" dirty="0">
              <a:solidFill>
                <a:prstClr val="black"/>
              </a:solidFill>
              <a:latin typeface="Times New Roman" pitchFamily="18" charset="0"/>
              <a:ea typeface="標楷體" pitchFamily="65" charset="-120"/>
              <a:cs typeface="Times New Roman" pitchFamily="18" charset="0"/>
            </a:endParaRPr>
          </a:p>
          <a:p>
            <a:pPr marL="0" indent="0">
              <a:lnSpc>
                <a:spcPct val="100000"/>
              </a:lnSpc>
              <a:spcBef>
                <a:spcPts val="0"/>
              </a:spcBef>
              <a:buNone/>
              <a:defRPr/>
            </a:pPr>
            <a:r>
              <a:rPr lang="zh-TW" altLang="en-US" sz="3300" dirty="0">
                <a:solidFill>
                  <a:prstClr val="black"/>
                </a:solidFill>
                <a:latin typeface="Times New Roman" pitchFamily="18" charset="0"/>
                <a:ea typeface="標楷體" pitchFamily="65" charset="-120"/>
                <a:cs typeface="Times New Roman" pitchFamily="18" charset="0"/>
              </a:rPr>
              <a:t>某高科技大廠李姓等</a:t>
            </a:r>
            <a:r>
              <a:rPr lang="en-US" altLang="zh-TW" sz="3300" dirty="0">
                <a:solidFill>
                  <a:prstClr val="black"/>
                </a:solidFill>
                <a:latin typeface="Times New Roman" pitchFamily="18" charset="0"/>
                <a:ea typeface="標楷體" pitchFamily="65" charset="-120"/>
                <a:cs typeface="Times New Roman" pitchFamily="18" charset="0"/>
              </a:rPr>
              <a:t>8</a:t>
            </a:r>
            <a:r>
              <a:rPr lang="zh-TW" altLang="en-US" sz="3300" dirty="0">
                <a:solidFill>
                  <a:prstClr val="black"/>
                </a:solidFill>
                <a:latin typeface="Times New Roman" pitchFamily="18" charset="0"/>
                <a:ea typeface="標楷體" pitchFamily="65" charset="-120"/>
                <a:cs typeface="Times New Roman" pitchFamily="18" charset="0"/>
              </a:rPr>
              <a:t>名員工因不滿周姓女經理領導管理方式，私下創</a:t>
            </a:r>
            <a:r>
              <a:rPr lang="en-US" altLang="zh-TW" sz="3300" dirty="0">
                <a:solidFill>
                  <a:prstClr val="black"/>
                </a:solidFill>
                <a:latin typeface="Times New Roman" pitchFamily="18" charset="0"/>
                <a:ea typeface="標楷體" pitchFamily="65" charset="-120"/>
                <a:cs typeface="Times New Roman" pitchFamily="18" charset="0"/>
              </a:rPr>
              <a:t>LINE</a:t>
            </a:r>
            <a:r>
              <a:rPr lang="zh-TW" altLang="en-US" sz="3300" dirty="0">
                <a:solidFill>
                  <a:prstClr val="black"/>
                </a:solidFill>
                <a:latin typeface="Times New Roman" pitchFamily="18" charset="0"/>
                <a:ea typeface="標楷體" pitchFamily="65" charset="-120"/>
                <a:cs typeface="Times New Roman" pitchFamily="18" charset="0"/>
              </a:rPr>
              <a:t>群組以「瘋婆」、「腦大裝大便」罵周，並暗喻她風評差、精神有問題；周認為遭同事非議害她得憂鬱症辭職，向</a:t>
            </a:r>
            <a:r>
              <a:rPr lang="en-US" altLang="zh-TW" sz="3300" dirty="0">
                <a:solidFill>
                  <a:prstClr val="black"/>
                </a:solidFill>
                <a:latin typeface="Times New Roman" pitchFamily="18" charset="0"/>
                <a:ea typeface="標楷體" pitchFamily="65" charset="-120"/>
                <a:cs typeface="Times New Roman" pitchFamily="18" charset="0"/>
              </a:rPr>
              <a:t>8</a:t>
            </a:r>
            <a:r>
              <a:rPr lang="zh-TW" altLang="en-US" sz="3300" dirty="0">
                <a:solidFill>
                  <a:prstClr val="black"/>
                </a:solidFill>
                <a:latin typeface="Times New Roman" pitchFamily="18" charset="0"/>
                <a:ea typeface="標楷體" pitchFamily="65" charset="-120"/>
                <a:cs typeface="Times New Roman" pitchFamily="18" charset="0"/>
              </a:rPr>
              <a:t>人提告共求償</a:t>
            </a:r>
            <a:r>
              <a:rPr lang="en-US" altLang="zh-TW" sz="3300" dirty="0">
                <a:solidFill>
                  <a:prstClr val="black"/>
                </a:solidFill>
                <a:latin typeface="Times New Roman" pitchFamily="18" charset="0"/>
                <a:ea typeface="標楷體" pitchFamily="65" charset="-120"/>
                <a:cs typeface="Times New Roman" pitchFamily="18" charset="0"/>
              </a:rPr>
              <a:t>115</a:t>
            </a:r>
            <a:r>
              <a:rPr lang="zh-TW" altLang="en-US" sz="3300" dirty="0">
                <a:solidFill>
                  <a:prstClr val="black"/>
                </a:solidFill>
                <a:latin typeface="Times New Roman" pitchFamily="18" charset="0"/>
                <a:ea typeface="標楷體" pitchFamily="65" charset="-120"/>
                <a:cs typeface="Times New Roman" pitchFamily="18" charset="0"/>
              </a:rPr>
              <a:t>萬元；法院認為，李等漫無邊際評論，還擴散到其他單位，判</a:t>
            </a:r>
            <a:r>
              <a:rPr lang="en-US" altLang="zh-TW" sz="3300" dirty="0">
                <a:solidFill>
                  <a:prstClr val="black"/>
                </a:solidFill>
                <a:latin typeface="Times New Roman" pitchFamily="18" charset="0"/>
                <a:ea typeface="標楷體" pitchFamily="65" charset="-120"/>
                <a:cs typeface="Times New Roman" pitchFamily="18" charset="0"/>
              </a:rPr>
              <a:t>8</a:t>
            </a:r>
            <a:r>
              <a:rPr lang="zh-TW" altLang="en-US" sz="3300" dirty="0">
                <a:solidFill>
                  <a:prstClr val="black"/>
                </a:solidFill>
                <a:latin typeface="Times New Roman" pitchFamily="18" charset="0"/>
                <a:ea typeface="標楷體" pitchFamily="65" charset="-120"/>
                <a:cs typeface="Times New Roman" pitchFamily="18" charset="0"/>
              </a:rPr>
              <a:t>人共得賠周</a:t>
            </a:r>
            <a:r>
              <a:rPr lang="en-US" altLang="zh-TW" sz="3300" dirty="0">
                <a:solidFill>
                  <a:prstClr val="black"/>
                </a:solidFill>
                <a:latin typeface="Times New Roman" pitchFamily="18" charset="0"/>
                <a:ea typeface="標楷體" pitchFamily="65" charset="-120"/>
                <a:cs typeface="Times New Roman" pitchFamily="18" charset="0"/>
              </a:rPr>
              <a:t>23</a:t>
            </a:r>
            <a:r>
              <a:rPr lang="zh-TW" altLang="en-US" sz="3300" dirty="0">
                <a:solidFill>
                  <a:prstClr val="black"/>
                </a:solidFill>
                <a:latin typeface="Times New Roman" pitchFamily="18" charset="0"/>
                <a:ea typeface="標楷體" pitchFamily="65" charset="-120"/>
                <a:cs typeface="Times New Roman" pitchFamily="18" charset="0"/>
              </a:rPr>
              <a:t>萬元。</a:t>
            </a:r>
          </a:p>
          <a:p>
            <a:pPr marL="0" indent="0">
              <a:lnSpc>
                <a:spcPct val="100000"/>
              </a:lnSpc>
              <a:spcBef>
                <a:spcPts val="0"/>
              </a:spcBef>
              <a:buNone/>
              <a:defRPr/>
            </a:pPr>
            <a:endParaRPr lang="zh-TW" altLang="en-US" sz="1500" dirty="0">
              <a:solidFill>
                <a:prstClr val="black"/>
              </a:solidFill>
              <a:latin typeface="Times New Roman" pitchFamily="18" charset="0"/>
              <a:ea typeface="標楷體" pitchFamily="65" charset="-120"/>
              <a:cs typeface="Times New Roman" pitchFamily="18" charset="0"/>
            </a:endParaRPr>
          </a:p>
          <a:p>
            <a:pPr marL="0" indent="0">
              <a:lnSpc>
                <a:spcPct val="100000"/>
              </a:lnSpc>
              <a:spcBef>
                <a:spcPts val="0"/>
              </a:spcBef>
              <a:buNone/>
              <a:defRPr/>
            </a:pPr>
            <a:r>
              <a:rPr lang="zh-TW" altLang="en-US" sz="3300" dirty="0">
                <a:solidFill>
                  <a:prstClr val="black"/>
                </a:solidFill>
                <a:latin typeface="Times New Roman" pitchFamily="18" charset="0"/>
                <a:ea typeface="標楷體" pitchFamily="65" charset="-120"/>
                <a:cs typeface="Times New Roman" pitchFamily="18" charset="0"/>
              </a:rPr>
              <a:t>周主張，李姓員工等</a:t>
            </a:r>
            <a:r>
              <a:rPr lang="en-US" altLang="zh-TW" sz="3300" dirty="0">
                <a:solidFill>
                  <a:prstClr val="black"/>
                </a:solidFill>
                <a:latin typeface="Times New Roman" pitchFamily="18" charset="0"/>
                <a:ea typeface="標楷體" pitchFamily="65" charset="-120"/>
                <a:cs typeface="Times New Roman" pitchFamily="18" charset="0"/>
              </a:rPr>
              <a:t>8</a:t>
            </a:r>
            <a:r>
              <a:rPr lang="zh-TW" altLang="en-US" sz="3300" dirty="0">
                <a:solidFill>
                  <a:prstClr val="black"/>
                </a:solidFill>
                <a:latin typeface="Times New Roman" pitchFamily="18" charset="0"/>
                <a:ea typeface="標楷體" pitchFamily="65" charset="-120"/>
                <a:cs typeface="Times New Roman" pitchFamily="18" charset="0"/>
              </a:rPr>
              <a:t>人先創群組後，陸續又拉了</a:t>
            </a:r>
            <a:r>
              <a:rPr lang="en-US" altLang="zh-TW" sz="3300" dirty="0">
                <a:solidFill>
                  <a:prstClr val="black"/>
                </a:solidFill>
                <a:latin typeface="Times New Roman" pitchFamily="18" charset="0"/>
                <a:ea typeface="標楷體" pitchFamily="65" charset="-120"/>
                <a:cs typeface="Times New Roman" pitchFamily="18" charset="0"/>
              </a:rPr>
              <a:t>7</a:t>
            </a:r>
            <a:r>
              <a:rPr lang="zh-TW" altLang="en-US" sz="3300" dirty="0">
                <a:solidFill>
                  <a:prstClr val="black"/>
                </a:solidFill>
                <a:latin typeface="Times New Roman" pitchFamily="18" charset="0"/>
                <a:ea typeface="標楷體" pitchFamily="65" charset="-120"/>
                <a:cs typeface="Times New Roman" pitchFamily="18" charset="0"/>
              </a:rPr>
              <a:t>名同事進入，李等因不服、嫉妒她領導管理、受上級重用，多次在群組內朝她抹黑、謾罵，自己去年</a:t>
            </a:r>
            <a:r>
              <a:rPr lang="en-US" altLang="zh-TW" sz="3300" dirty="0">
                <a:solidFill>
                  <a:prstClr val="black"/>
                </a:solidFill>
                <a:latin typeface="Times New Roman" pitchFamily="18" charset="0"/>
                <a:ea typeface="標楷體" pitchFamily="65" charset="-120"/>
                <a:cs typeface="Times New Roman" pitchFamily="18" charset="0"/>
              </a:rPr>
              <a:t>2</a:t>
            </a:r>
            <a:r>
              <a:rPr lang="zh-TW" altLang="en-US" sz="3300" dirty="0">
                <a:solidFill>
                  <a:prstClr val="black"/>
                </a:solidFill>
                <a:latin typeface="Times New Roman" pitchFamily="18" charset="0"/>
                <a:ea typeface="標楷體" pitchFamily="65" charset="-120"/>
                <a:cs typeface="Times New Roman" pitchFamily="18" charset="0"/>
              </a:rPr>
              <a:t>月經同事告知發現，且對方言論擴散到其他廠區，害她遭其他同事指指點點，甚至罹患憂鬱症就醫，最後不堪抹黑離職。</a:t>
            </a:r>
          </a:p>
          <a:p>
            <a:pPr marL="0" indent="0">
              <a:lnSpc>
                <a:spcPct val="100000"/>
              </a:lnSpc>
              <a:spcBef>
                <a:spcPts val="0"/>
              </a:spcBef>
              <a:buNone/>
              <a:defRPr/>
            </a:pPr>
            <a:endParaRPr lang="zh-TW" altLang="en-US" sz="1500" dirty="0">
              <a:solidFill>
                <a:prstClr val="black"/>
              </a:solidFill>
              <a:latin typeface="Times New Roman" pitchFamily="18" charset="0"/>
              <a:ea typeface="標楷體" pitchFamily="65" charset="-120"/>
              <a:cs typeface="Times New Roman" pitchFamily="18" charset="0"/>
            </a:endParaRPr>
          </a:p>
          <a:p>
            <a:pPr marL="0" indent="0">
              <a:lnSpc>
                <a:spcPct val="100000"/>
              </a:lnSpc>
              <a:spcBef>
                <a:spcPts val="0"/>
              </a:spcBef>
              <a:buNone/>
              <a:defRPr/>
            </a:pPr>
            <a:r>
              <a:rPr lang="zh-TW" altLang="en-US" sz="3300" dirty="0">
                <a:solidFill>
                  <a:prstClr val="black"/>
                </a:solidFill>
                <a:latin typeface="Times New Roman" pitchFamily="18" charset="0"/>
                <a:ea typeface="標楷體" pitchFamily="65" charset="-120"/>
                <a:cs typeface="Times New Roman" pitchFamily="18" charset="0"/>
              </a:rPr>
              <a:t>周提出截圖證明，群組內包含李等</a:t>
            </a:r>
            <a:r>
              <a:rPr lang="en-US" altLang="zh-TW" sz="3300" dirty="0">
                <a:solidFill>
                  <a:prstClr val="black"/>
                </a:solidFill>
                <a:latin typeface="Times New Roman" pitchFamily="18" charset="0"/>
                <a:ea typeface="標楷體" pitchFamily="65" charset="-120"/>
                <a:cs typeface="Times New Roman" pitchFamily="18" charset="0"/>
              </a:rPr>
              <a:t>8</a:t>
            </a:r>
            <a:r>
              <a:rPr lang="zh-TW" altLang="en-US" sz="3300" dirty="0">
                <a:solidFill>
                  <a:prstClr val="black"/>
                </a:solidFill>
                <a:latin typeface="Times New Roman" pitchFamily="18" charset="0"/>
                <a:ea typeface="標楷體" pitchFamily="65" charset="-120"/>
                <a:cs typeface="Times New Roman" pitchFamily="18" charset="0"/>
              </a:rPr>
              <a:t>人，陸續以「瘋婆」、「妖婆」、「詐騙集團首腦」、「腦袋裝大便」等語謾罵，更直言「好像皇帝旁邊的宦官」，並暗喻她在業界風評差，影射精神狀態不正常，還以性騷言語就女性私處貶低人格。</a:t>
            </a:r>
          </a:p>
          <a:p>
            <a:pPr marL="0">
              <a:spcBef>
                <a:spcPts val="0"/>
              </a:spcBef>
            </a:pPr>
            <a:endParaRPr lang="en-US" altLang="zh-TW" sz="33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投影片編號版面配置區 4">
            <a:extLst>
              <a:ext uri="{FF2B5EF4-FFF2-40B4-BE49-F238E27FC236}">
                <a16:creationId xmlns:a16="http://schemas.microsoft.com/office/drawing/2014/main" id="{7B591635-5B81-0836-4B74-22C05A654609}"/>
              </a:ext>
            </a:extLst>
          </p:cNvPr>
          <p:cNvSpPr>
            <a:spLocks noGrp="1"/>
          </p:cNvSpPr>
          <p:nvPr>
            <p:ph type="sldNum" sz="quarter" idx="12"/>
          </p:nvPr>
        </p:nvSpPr>
        <p:spPr/>
        <p:txBody>
          <a:bodyPr/>
          <a:lstStyle/>
          <a:p>
            <a:pPr algn="ctr" defTabSz="1371600">
              <a:defRPr/>
            </a:pPr>
            <a:endParaRPr lang="zh-TW" altLang="en-US" dirty="0">
              <a:solidFill>
                <a:srgbClr val="27384F"/>
              </a:solidFill>
              <a:latin typeface="Calibri" panose="020F0502020204030204"/>
              <a:ea typeface="新細明體" panose="02020500000000000000" pitchFamily="18" charset="-120"/>
            </a:endParaRPr>
          </a:p>
        </p:txBody>
      </p:sp>
    </p:spTree>
    <p:extLst>
      <p:ext uri="{BB962C8B-B14F-4D97-AF65-F5344CB8AC3E}">
        <p14:creationId xmlns:p14="http://schemas.microsoft.com/office/powerpoint/2010/main" val="17579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47800" y="547689"/>
            <a:ext cx="15582900" cy="815392"/>
          </a:xfrm>
        </p:spPr>
        <p:txBody>
          <a:bodyPr>
            <a:normAutofit fontScale="90000"/>
          </a:bodyPr>
          <a:lstStyle/>
          <a:p>
            <a:r>
              <a:rPr lang="zh-TW" altLang="en-US" dirty="0" smtClean="0">
                <a:solidFill>
                  <a:srgbClr val="C00000"/>
                </a:solidFill>
                <a:latin typeface="Times New Roman" pitchFamily="18" charset="0"/>
                <a:ea typeface="標楷體" pitchFamily="65" charset="-120"/>
                <a:cs typeface="Times New Roman" pitchFamily="18" charset="0"/>
              </a:rPr>
              <a:t>（承上）</a:t>
            </a:r>
            <a:endParaRPr lang="zh-TW" altLang="en-US" dirty="0">
              <a:solidFill>
                <a:srgbClr val="C00000"/>
              </a:solidFill>
              <a:latin typeface="Times New Roman" pitchFamily="18" charset="0"/>
              <a:ea typeface="標楷體" pitchFamily="65" charset="-120"/>
              <a:cs typeface="Times New Roman" pitchFamily="18" charset="0"/>
            </a:endParaRPr>
          </a:p>
        </p:txBody>
      </p:sp>
      <p:sp>
        <p:nvSpPr>
          <p:cNvPr id="3" name="內容版面配置區 2"/>
          <p:cNvSpPr>
            <a:spLocks noGrp="1"/>
          </p:cNvSpPr>
          <p:nvPr>
            <p:ph idx="1"/>
          </p:nvPr>
        </p:nvSpPr>
        <p:spPr>
          <a:xfrm>
            <a:off x="685800" y="1638300"/>
            <a:ext cx="17221199" cy="8143258"/>
          </a:xfrm>
        </p:spPr>
        <p:txBody>
          <a:bodyPr>
            <a:normAutofit lnSpcReduction="10000"/>
          </a:bodyPr>
          <a:lstStyle/>
          <a:p>
            <a:pPr marL="0" indent="0">
              <a:lnSpc>
                <a:spcPct val="100000"/>
              </a:lnSpc>
              <a:spcBef>
                <a:spcPts val="0"/>
              </a:spcBef>
              <a:buNone/>
              <a:defRPr/>
            </a:pPr>
            <a:r>
              <a:rPr lang="zh-TW" altLang="en-US" sz="3600" dirty="0">
                <a:solidFill>
                  <a:prstClr val="black"/>
                </a:solidFill>
                <a:latin typeface="Times New Roman" pitchFamily="18" charset="0"/>
                <a:ea typeface="標楷體" pitchFamily="65" charset="-120"/>
                <a:cs typeface="Times New Roman" pitchFamily="18" charset="0"/>
              </a:rPr>
              <a:t>李等</a:t>
            </a:r>
            <a:r>
              <a:rPr lang="en-US" altLang="zh-TW" sz="3600" dirty="0">
                <a:solidFill>
                  <a:prstClr val="black"/>
                </a:solidFill>
                <a:latin typeface="Times New Roman" pitchFamily="18" charset="0"/>
                <a:ea typeface="標楷體" pitchFamily="65" charset="-120"/>
                <a:cs typeface="Times New Roman" pitchFamily="18" charset="0"/>
              </a:rPr>
              <a:t>8</a:t>
            </a:r>
            <a:r>
              <a:rPr lang="zh-TW" altLang="en-US" sz="3600" dirty="0">
                <a:solidFill>
                  <a:prstClr val="black"/>
                </a:solidFill>
                <a:latin typeface="Times New Roman" pitchFamily="18" charset="0"/>
                <a:ea typeface="標楷體" pitchFamily="65" charset="-120"/>
                <a:cs typeface="Times New Roman" pitchFamily="18" charset="0"/>
              </a:rPr>
              <a:t>人認為，周情緒控管不佳眾所皆知，颱風天還要求違法加班，又常以主管職權要脅下屬「走路」，還會在主管前搬弄是非混淆視聽，種種行為早已飽受批評，同仁多次反應仍無法改變周霸凌下屬事實。</a:t>
            </a:r>
          </a:p>
          <a:p>
            <a:pPr marL="0" indent="0">
              <a:lnSpc>
                <a:spcPct val="100000"/>
              </a:lnSpc>
              <a:spcBef>
                <a:spcPts val="0"/>
              </a:spcBef>
              <a:buNone/>
              <a:defRPr/>
            </a:pPr>
            <a:endParaRPr lang="zh-TW" altLang="en-US" sz="3600" dirty="0">
              <a:solidFill>
                <a:prstClr val="black"/>
              </a:solidFill>
              <a:latin typeface="Times New Roman" pitchFamily="18" charset="0"/>
              <a:ea typeface="標楷體" pitchFamily="65" charset="-120"/>
              <a:cs typeface="Times New Roman" pitchFamily="18" charset="0"/>
            </a:endParaRPr>
          </a:p>
          <a:p>
            <a:pPr marL="0" indent="0">
              <a:lnSpc>
                <a:spcPct val="100000"/>
              </a:lnSpc>
              <a:spcBef>
                <a:spcPts val="0"/>
              </a:spcBef>
              <a:buNone/>
              <a:defRPr/>
            </a:pPr>
            <a:r>
              <a:rPr lang="zh-TW" altLang="en-US" sz="3600" dirty="0">
                <a:solidFill>
                  <a:prstClr val="black"/>
                </a:solidFill>
                <a:latin typeface="Times New Roman" pitchFamily="18" charset="0"/>
                <a:ea typeface="標楷體" pitchFamily="65" charset="-120"/>
                <a:cs typeface="Times New Roman" pitchFamily="18" charset="0"/>
              </a:rPr>
              <a:t>他們說，成立群組是用來互相安慰扶持、宣洩情緒，甚至交換情報避免遭周欺壓，且該群組非公開，無法直接提供第</a:t>
            </a:r>
            <a:r>
              <a:rPr lang="en-US" altLang="zh-TW" sz="3600" dirty="0">
                <a:solidFill>
                  <a:prstClr val="black"/>
                </a:solidFill>
                <a:latin typeface="Times New Roman" pitchFamily="18" charset="0"/>
                <a:ea typeface="標楷體" pitchFamily="65" charset="-120"/>
                <a:cs typeface="Times New Roman" pitchFamily="18" charset="0"/>
              </a:rPr>
              <a:t>3</a:t>
            </a:r>
            <a:r>
              <a:rPr lang="zh-TW" altLang="en-US" sz="3600" dirty="0">
                <a:solidFill>
                  <a:prstClr val="black"/>
                </a:solidFill>
                <a:latin typeface="Times New Roman" pitchFamily="18" charset="0"/>
                <a:ea typeface="標楷體" pitchFamily="65" charset="-120"/>
                <a:cs typeface="Times New Roman" pitchFamily="18" charset="0"/>
              </a:rPr>
              <a:t>人搜尋、直接加入，該言論場域屬私人，非不特定人可閱覽。</a:t>
            </a:r>
          </a:p>
          <a:p>
            <a:pPr marL="0" indent="0">
              <a:lnSpc>
                <a:spcPct val="100000"/>
              </a:lnSpc>
              <a:spcBef>
                <a:spcPts val="0"/>
              </a:spcBef>
              <a:buNone/>
              <a:defRPr/>
            </a:pPr>
            <a:endParaRPr lang="zh-TW" altLang="en-US" sz="3600" dirty="0">
              <a:solidFill>
                <a:prstClr val="black"/>
              </a:solidFill>
              <a:latin typeface="Times New Roman" pitchFamily="18" charset="0"/>
              <a:ea typeface="標楷體" pitchFamily="65" charset="-120"/>
              <a:cs typeface="Times New Roman" pitchFamily="18" charset="0"/>
            </a:endParaRPr>
          </a:p>
          <a:p>
            <a:pPr marL="0" indent="0">
              <a:lnSpc>
                <a:spcPct val="100000"/>
              </a:lnSpc>
              <a:spcBef>
                <a:spcPts val="0"/>
              </a:spcBef>
              <a:buNone/>
              <a:defRPr/>
            </a:pPr>
            <a:r>
              <a:rPr lang="zh-TW" altLang="en-US" sz="3600" dirty="0">
                <a:solidFill>
                  <a:prstClr val="black"/>
                </a:solidFill>
                <a:latin typeface="Times New Roman" pitchFamily="18" charset="0"/>
                <a:ea typeface="標楷體" pitchFamily="65" charset="-120"/>
                <a:cs typeface="Times New Roman" pitchFamily="18" charset="0"/>
              </a:rPr>
              <a:t>法院認為，</a:t>
            </a:r>
            <a:r>
              <a:rPr lang="zh-TW" altLang="en-US" sz="3600" b="1" dirty="0">
                <a:solidFill>
                  <a:srgbClr val="FF0000"/>
                </a:solidFill>
                <a:latin typeface="Times New Roman" pitchFamily="18" charset="0"/>
                <a:ea typeface="標楷體" pitchFamily="65" charset="-120"/>
                <a:cs typeface="Times New Roman" pitchFamily="18" charset="0"/>
              </a:rPr>
              <a:t>民法上名譽權之侵害，與刑法的誹謗罪不相同，名譽侵害的行為不以廣佈於社會為必要，僅使第</a:t>
            </a:r>
            <a:r>
              <a:rPr lang="en-US" altLang="zh-TW" sz="3600" b="1" dirty="0">
                <a:solidFill>
                  <a:srgbClr val="FF0000"/>
                </a:solidFill>
                <a:latin typeface="Times New Roman" pitchFamily="18" charset="0"/>
                <a:ea typeface="標楷體" pitchFamily="65" charset="-120"/>
                <a:cs typeface="Times New Roman" pitchFamily="18" charset="0"/>
              </a:rPr>
              <a:t>3</a:t>
            </a:r>
            <a:r>
              <a:rPr lang="zh-TW" altLang="en-US" sz="3600" b="1" dirty="0">
                <a:solidFill>
                  <a:srgbClr val="FF0000"/>
                </a:solidFill>
                <a:latin typeface="Times New Roman" pitchFamily="18" charset="0"/>
                <a:ea typeface="標楷體" pitchFamily="65" charset="-120"/>
                <a:cs typeface="Times New Roman" pitchFamily="18" charset="0"/>
              </a:rPr>
              <a:t>人知悉此事，亦足當之。</a:t>
            </a:r>
          </a:p>
          <a:p>
            <a:pPr marL="0" indent="0">
              <a:lnSpc>
                <a:spcPct val="100000"/>
              </a:lnSpc>
              <a:spcBef>
                <a:spcPts val="0"/>
              </a:spcBef>
              <a:buNone/>
              <a:defRPr/>
            </a:pPr>
            <a:endParaRPr lang="zh-TW" altLang="en-US" sz="3600" dirty="0">
              <a:solidFill>
                <a:prstClr val="black"/>
              </a:solidFill>
              <a:latin typeface="Times New Roman" pitchFamily="18" charset="0"/>
              <a:ea typeface="標楷體" pitchFamily="65" charset="-120"/>
              <a:cs typeface="Times New Roman" pitchFamily="18" charset="0"/>
            </a:endParaRPr>
          </a:p>
          <a:p>
            <a:pPr marL="0" indent="0">
              <a:lnSpc>
                <a:spcPct val="100000"/>
              </a:lnSpc>
              <a:spcBef>
                <a:spcPts val="0"/>
              </a:spcBef>
              <a:buNone/>
              <a:defRPr/>
            </a:pPr>
            <a:r>
              <a:rPr lang="zh-TW" altLang="en-US" sz="3600" dirty="0">
                <a:solidFill>
                  <a:prstClr val="black"/>
                </a:solidFill>
                <a:latin typeface="Times New Roman" pitchFamily="18" charset="0"/>
                <a:ea typeface="標楷體" pitchFamily="65" charset="-120"/>
                <a:cs typeface="Times New Roman" pitchFamily="18" charset="0"/>
              </a:rPr>
              <a:t>判決指出，</a:t>
            </a:r>
            <a:r>
              <a:rPr lang="zh-TW" altLang="en-US" sz="3600" dirty="0">
                <a:solidFill>
                  <a:srgbClr val="FF0000"/>
                </a:solidFill>
                <a:latin typeface="Times New Roman" pitchFamily="18" charset="0"/>
                <a:ea typeface="標楷體" pitchFamily="65" charset="-120"/>
                <a:cs typeface="Times New Roman" pitchFamily="18" charset="0"/>
              </a:rPr>
              <a:t>被告等人在群組發表非善意評論，沒有盡查證義務，就算有些事項可受公評，但也不能用侮辱性文字漫無邊際地評論</a:t>
            </a:r>
            <a:r>
              <a:rPr lang="zh-TW" altLang="en-US" sz="3600" dirty="0">
                <a:solidFill>
                  <a:prstClr val="black"/>
                </a:solidFill>
                <a:latin typeface="Times New Roman" pitchFamily="18" charset="0"/>
                <a:ea typeface="標楷體" pitchFamily="65" charset="-120"/>
                <a:cs typeface="Times New Roman" pitchFamily="18" charset="0"/>
              </a:rPr>
              <a:t>，而且群組中並非所有人都對周不滿，被告等還將內容擴散到同公司其他單位，甚至跨縣市廠區，</a:t>
            </a:r>
            <a:r>
              <a:rPr lang="zh-TW" altLang="en-US" sz="3600" dirty="0">
                <a:solidFill>
                  <a:srgbClr val="FF0000"/>
                </a:solidFill>
                <a:latin typeface="Times New Roman" pitchFamily="18" charset="0"/>
                <a:ea typeface="標楷體" pitchFamily="65" charset="-120"/>
                <a:cs typeface="Times New Roman" pitchFamily="18" charset="0"/>
              </a:rPr>
              <a:t>足以損害周在公司、同事間評價與名譽，認為她求償有據。</a:t>
            </a:r>
            <a:endParaRPr lang="en-US" altLang="zh-TW" sz="3600" dirty="0">
              <a:solidFill>
                <a:srgbClr val="FF0000"/>
              </a:solidFill>
              <a:latin typeface="Times New Roman" pitchFamily="18" charset="0"/>
              <a:ea typeface="標楷體" pitchFamily="65" charset="-120"/>
              <a:cs typeface="Times New Roman" pitchFamily="18" charset="0"/>
            </a:endParaRPr>
          </a:p>
          <a:p>
            <a:pPr marL="0">
              <a:spcBef>
                <a:spcPts val="0"/>
              </a:spcBef>
            </a:pPr>
            <a:endParaRPr lang="en-US" altLang="zh-TW" sz="33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投影片編號版面配置區 4">
            <a:extLst>
              <a:ext uri="{FF2B5EF4-FFF2-40B4-BE49-F238E27FC236}">
                <a16:creationId xmlns:a16="http://schemas.microsoft.com/office/drawing/2014/main" id="{7B591635-5B81-0836-4B74-22C05A654609}"/>
              </a:ext>
            </a:extLst>
          </p:cNvPr>
          <p:cNvSpPr>
            <a:spLocks noGrp="1"/>
          </p:cNvSpPr>
          <p:nvPr>
            <p:ph type="sldNum" sz="quarter" idx="12"/>
          </p:nvPr>
        </p:nvSpPr>
        <p:spPr/>
        <p:txBody>
          <a:bodyPr/>
          <a:lstStyle/>
          <a:p>
            <a:pPr algn="ctr" defTabSz="1371600">
              <a:defRPr/>
            </a:pPr>
            <a:endParaRPr lang="zh-TW" altLang="en-US" dirty="0">
              <a:solidFill>
                <a:srgbClr val="27384F"/>
              </a:solidFill>
              <a:latin typeface="Calibri" panose="020F0502020204030204"/>
              <a:ea typeface="新細明體" panose="02020500000000000000" pitchFamily="18" charset="-120"/>
            </a:endParaRPr>
          </a:p>
        </p:txBody>
      </p:sp>
    </p:spTree>
    <p:extLst>
      <p:ext uri="{BB962C8B-B14F-4D97-AF65-F5344CB8AC3E}">
        <p14:creationId xmlns:p14="http://schemas.microsoft.com/office/powerpoint/2010/main" val="3893236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標題 1">
            <a:extLst>
              <a:ext uri="{FF2B5EF4-FFF2-40B4-BE49-F238E27FC236}">
                <a16:creationId xmlns:a16="http://schemas.microsoft.com/office/drawing/2014/main" id="{DF506FC9-FB82-479C-8C37-293C935824FC}"/>
              </a:ext>
            </a:extLst>
          </p:cNvPr>
          <p:cNvSpPr>
            <a:spLocks noGrp="1"/>
          </p:cNvSpPr>
          <p:nvPr>
            <p:ph type="title"/>
          </p:nvPr>
        </p:nvSpPr>
        <p:spPr>
          <a:xfrm>
            <a:off x="1042374" y="342900"/>
            <a:ext cx="15987228" cy="972108"/>
          </a:xfrm>
        </p:spPr>
        <p:txBody>
          <a:bodyPr>
            <a:noAutofit/>
          </a:bodyPr>
          <a:lstStyle/>
          <a:p>
            <a:endParaRPr lang="zh-TW" altLang="en-US" sz="4350" dirty="0">
              <a:latin typeface="微軟正黑體" panose="020B0604030504040204" pitchFamily="34" charset="-120"/>
              <a:ea typeface="微軟正黑體" panose="020B0604030504040204" pitchFamily="34" charset="-120"/>
            </a:endParaRPr>
          </a:p>
        </p:txBody>
      </p:sp>
      <p:sp>
        <p:nvSpPr>
          <p:cNvPr id="21507" name="內容版面配置區 2">
            <a:extLst>
              <a:ext uri="{FF2B5EF4-FFF2-40B4-BE49-F238E27FC236}">
                <a16:creationId xmlns:a16="http://schemas.microsoft.com/office/drawing/2014/main" id="{3A838B4D-275A-4C54-8953-A96AAB9F5828}"/>
              </a:ext>
            </a:extLst>
          </p:cNvPr>
          <p:cNvSpPr>
            <a:spLocks noGrp="1"/>
          </p:cNvSpPr>
          <p:nvPr>
            <p:ph idx="1"/>
          </p:nvPr>
        </p:nvSpPr>
        <p:spPr>
          <a:xfrm>
            <a:off x="827076" y="2476500"/>
            <a:ext cx="16417824" cy="5416116"/>
          </a:xfrm>
        </p:spPr>
        <p:txBody>
          <a:bodyPr>
            <a:normAutofit/>
          </a:bodyPr>
          <a:lstStyle/>
          <a:p>
            <a:pPr marL="0" indent="0">
              <a:buNone/>
            </a:pPr>
            <a:r>
              <a:rPr lang="zh-TW" altLang="en-US" sz="5400" b="1" dirty="0">
                <a:latin typeface="標楷體" panose="03000509000000000000" pitchFamily="65" charset="-120"/>
                <a:ea typeface="標楷體" panose="03000509000000000000" pitchFamily="65" charset="-120"/>
              </a:rPr>
              <a:t>上司罵下屬 兆豐連坐</a:t>
            </a:r>
            <a:r>
              <a:rPr lang="zh-TW" altLang="en-US" sz="5400" b="1" dirty="0">
                <a:latin typeface="Times New Roman" panose="02020603050405020304" pitchFamily="18" charset="0"/>
                <a:ea typeface="標楷體" panose="03000509000000000000" pitchFamily="65" charset="-120"/>
                <a:cs typeface="Times New Roman" panose="02020603050405020304" pitchFamily="18" charset="0"/>
              </a:rPr>
              <a:t>賠</a:t>
            </a:r>
            <a:r>
              <a:rPr lang="en-US" altLang="zh-TW" sz="5400" b="1" dirty="0">
                <a:latin typeface="Times New Roman" panose="02020603050405020304" pitchFamily="18" charset="0"/>
                <a:ea typeface="標楷體" panose="03000509000000000000" pitchFamily="65" charset="-120"/>
                <a:cs typeface="Times New Roman" panose="02020603050405020304" pitchFamily="18" charset="0"/>
              </a:rPr>
              <a:t>30</a:t>
            </a:r>
            <a:r>
              <a:rPr lang="zh-TW" altLang="en-US" sz="5400" b="1" dirty="0">
                <a:latin typeface="Times New Roman" panose="02020603050405020304" pitchFamily="18" charset="0"/>
                <a:ea typeface="標楷體" panose="03000509000000000000" pitchFamily="65" charset="-120"/>
                <a:cs typeface="Times New Roman" panose="02020603050405020304" pitchFamily="18" charset="0"/>
              </a:rPr>
              <a:t>萬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蘋果日報</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2008/07/08</a:t>
            </a:r>
          </a:p>
          <a:p>
            <a:pPr marL="0" indent="0">
              <a:buNone/>
            </a:pPr>
            <a:endParaRPr lang="en-US" altLang="zh-TW" sz="3000" dirty="0">
              <a:latin typeface="標楷體" panose="03000509000000000000" pitchFamily="65" charset="-120"/>
              <a:ea typeface="標楷體" panose="03000509000000000000" pitchFamily="65" charset="-120"/>
            </a:endParaRPr>
          </a:p>
          <a:p>
            <a:pPr marL="0" indent="0">
              <a:buNone/>
            </a:pPr>
            <a:r>
              <a:rPr lang="zh-TW" altLang="en-US" dirty="0">
                <a:latin typeface="標楷體" panose="03000509000000000000" pitchFamily="65" charset="-120"/>
                <a:ea typeface="標楷體" panose="03000509000000000000" pitchFamily="65" charset="-120"/>
              </a:rPr>
              <a:t>兆豐金控旗下兆豐商業銀行天母分行前經理廖瑞令，不滿分行前襄理李榮元與同事講話，辱罵他「偷懶、不知見笑（台語，不知羞恥）」等，李榮元不堪受辱，向廖瑞令及兆豐銀求償，兆豐銀雖辯稱是廖的私人行為，但士林地方法院認為廖是在執行管理行為，昨判決兆豐銀應與廖連帶賠償三十萬元，成為上司罵下屬，公司也要賠的首例。</a:t>
            </a:r>
          </a:p>
        </p:txBody>
      </p:sp>
      <p:sp>
        <p:nvSpPr>
          <p:cNvPr id="21510" name="投影片編號版面配置區 5">
            <a:extLst>
              <a:ext uri="{FF2B5EF4-FFF2-40B4-BE49-F238E27FC236}">
                <a16:creationId xmlns:a16="http://schemas.microsoft.com/office/drawing/2014/main" id="{7A3286EB-9C10-41B5-BD9C-AD278BBD53E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600">
                <a:solidFill>
                  <a:schemeClr val="tx1"/>
                </a:solidFill>
                <a:latin typeface="Tahoma" panose="020B0604030504040204" pitchFamily="34" charset="0"/>
                <a:ea typeface="標楷體" panose="03000509000000000000" pitchFamily="65" charset="-120"/>
              </a:defRPr>
            </a:lvl1pPr>
            <a:lvl2pPr marL="1114314" indent="-428582">
              <a:defRPr kumimoji="1" sz="3600">
                <a:solidFill>
                  <a:schemeClr val="tx1"/>
                </a:solidFill>
                <a:latin typeface="Tahoma" panose="020B0604030504040204" pitchFamily="34" charset="0"/>
                <a:ea typeface="標楷體" panose="03000509000000000000" pitchFamily="65" charset="-120"/>
              </a:defRPr>
            </a:lvl2pPr>
            <a:lvl3pPr marL="1714329" indent="-342866">
              <a:defRPr kumimoji="1" sz="3600">
                <a:solidFill>
                  <a:schemeClr val="tx1"/>
                </a:solidFill>
                <a:latin typeface="Tahoma" panose="020B0604030504040204" pitchFamily="34" charset="0"/>
                <a:ea typeface="標楷體" panose="03000509000000000000" pitchFamily="65" charset="-120"/>
              </a:defRPr>
            </a:lvl3pPr>
            <a:lvl4pPr marL="2400060" indent="-342866">
              <a:defRPr kumimoji="1" sz="3600">
                <a:solidFill>
                  <a:schemeClr val="tx1"/>
                </a:solidFill>
                <a:latin typeface="Tahoma" panose="020B0604030504040204" pitchFamily="34" charset="0"/>
                <a:ea typeface="標楷體" panose="03000509000000000000" pitchFamily="65" charset="-120"/>
              </a:defRPr>
            </a:lvl4pPr>
            <a:lvl5pPr marL="3085791" indent="-342866">
              <a:defRPr kumimoji="1" sz="3600">
                <a:solidFill>
                  <a:schemeClr val="tx1"/>
                </a:solidFill>
                <a:latin typeface="Tahoma" panose="020B0604030504040204" pitchFamily="34" charset="0"/>
                <a:ea typeface="標楷體" panose="03000509000000000000" pitchFamily="65" charset="-120"/>
              </a:defRPr>
            </a:lvl5pPr>
            <a:lvl6pPr marL="3771524" indent="-342866" eaLnBrk="0" fontAlgn="base" hangingPunct="0">
              <a:spcBef>
                <a:spcPct val="0"/>
              </a:spcBef>
              <a:spcAft>
                <a:spcPct val="0"/>
              </a:spcAft>
              <a:defRPr kumimoji="1" sz="3600">
                <a:solidFill>
                  <a:schemeClr val="tx1"/>
                </a:solidFill>
                <a:latin typeface="Tahoma" panose="020B0604030504040204" pitchFamily="34" charset="0"/>
                <a:ea typeface="標楷體" panose="03000509000000000000" pitchFamily="65" charset="-120"/>
              </a:defRPr>
            </a:lvl6pPr>
            <a:lvl7pPr marL="4457255" indent="-342866" eaLnBrk="0" fontAlgn="base" hangingPunct="0">
              <a:spcBef>
                <a:spcPct val="0"/>
              </a:spcBef>
              <a:spcAft>
                <a:spcPct val="0"/>
              </a:spcAft>
              <a:defRPr kumimoji="1" sz="3600">
                <a:solidFill>
                  <a:schemeClr val="tx1"/>
                </a:solidFill>
                <a:latin typeface="Tahoma" panose="020B0604030504040204" pitchFamily="34" charset="0"/>
                <a:ea typeface="標楷體" panose="03000509000000000000" pitchFamily="65" charset="-120"/>
              </a:defRPr>
            </a:lvl7pPr>
            <a:lvl8pPr marL="5142986" indent="-342866" eaLnBrk="0" fontAlgn="base" hangingPunct="0">
              <a:spcBef>
                <a:spcPct val="0"/>
              </a:spcBef>
              <a:spcAft>
                <a:spcPct val="0"/>
              </a:spcAft>
              <a:defRPr kumimoji="1" sz="3600">
                <a:solidFill>
                  <a:schemeClr val="tx1"/>
                </a:solidFill>
                <a:latin typeface="Tahoma" panose="020B0604030504040204" pitchFamily="34" charset="0"/>
                <a:ea typeface="標楷體" panose="03000509000000000000" pitchFamily="65" charset="-120"/>
              </a:defRPr>
            </a:lvl8pPr>
            <a:lvl9pPr marL="5828717" indent="-342866" eaLnBrk="0" fontAlgn="base" hangingPunct="0">
              <a:spcBef>
                <a:spcPct val="0"/>
              </a:spcBef>
              <a:spcAft>
                <a:spcPct val="0"/>
              </a:spcAft>
              <a:defRPr kumimoji="1" sz="3600">
                <a:solidFill>
                  <a:schemeClr val="tx1"/>
                </a:solidFill>
                <a:latin typeface="Tahoma" panose="020B0604030504040204" pitchFamily="34" charset="0"/>
                <a:ea typeface="標楷體" panose="03000509000000000000" pitchFamily="65" charset="-120"/>
              </a:defRPr>
            </a:lvl9pPr>
          </a:lstStyle>
          <a:p>
            <a:fld id="{D254786D-25DF-40D5-9545-C085136FC664}" type="slidenum">
              <a:rPr kumimoji="0" lang="en-US" altLang="zh-TW" sz="2100">
                <a:latin typeface="新細明體" panose="02020500000000000000" pitchFamily="18" charset="-120"/>
                <a:ea typeface="新細明體" panose="02020500000000000000" pitchFamily="18" charset="-120"/>
              </a:rPr>
              <a:pPr/>
              <a:t>44</a:t>
            </a:fld>
            <a:endParaRPr kumimoji="0" lang="en-US" altLang="zh-TW" sz="2100">
              <a:latin typeface="新細明體" panose="02020500000000000000" pitchFamily="18" charset="-120"/>
              <a:ea typeface="新細明體" panose="02020500000000000000" pitchFamily="18" charset="-120"/>
            </a:endParaRPr>
          </a:p>
        </p:txBody>
      </p:sp>
      <p:sp>
        <p:nvSpPr>
          <p:cNvPr id="2" name="矩形 1"/>
          <p:cNvSpPr/>
          <p:nvPr/>
        </p:nvSpPr>
        <p:spPr>
          <a:xfrm>
            <a:off x="11734800" y="7740473"/>
            <a:ext cx="5237331" cy="923330"/>
          </a:xfrm>
          <a:prstGeom prst="rect">
            <a:avLst/>
          </a:prstGeom>
        </p:spPr>
        <p:txBody>
          <a:bodyPr wrap="none">
            <a:spAutoFit/>
          </a:bodyPr>
          <a:lstStyle/>
          <a:p>
            <a:endParaRPr lang="zh-TW" altLang="en-US" dirty="0">
              <a:solidFill>
                <a:srgbClr val="333333"/>
              </a:solidFill>
              <a:latin typeface="Arial" panose="020B0604020202020204" pitchFamily="34" charset="0"/>
            </a:endParaRPr>
          </a:p>
          <a:p>
            <a:r>
              <a:rPr lang="zh-TW" altLang="en-US" dirty="0">
                <a:solidFill>
                  <a:srgbClr val="333333"/>
                </a:solidFill>
                <a:latin typeface="Arial" panose="020B0604020202020204" pitchFamily="34" charset="0"/>
              </a:rPr>
              <a:t>臺灣士林地方法院 </a:t>
            </a:r>
            <a:r>
              <a:rPr lang="en-US" altLang="zh-TW" dirty="0">
                <a:solidFill>
                  <a:srgbClr val="333333"/>
                </a:solidFill>
                <a:latin typeface="Arial" panose="020B0604020202020204" pitchFamily="34" charset="0"/>
              </a:rPr>
              <a:t>96 </a:t>
            </a:r>
            <a:r>
              <a:rPr lang="zh-TW" altLang="en-US" dirty="0">
                <a:solidFill>
                  <a:srgbClr val="333333"/>
                </a:solidFill>
                <a:latin typeface="Arial" panose="020B0604020202020204" pitchFamily="34" charset="0"/>
              </a:rPr>
              <a:t>年度訴字第 </a:t>
            </a:r>
            <a:r>
              <a:rPr lang="en-US" altLang="zh-TW" dirty="0">
                <a:solidFill>
                  <a:srgbClr val="333333"/>
                </a:solidFill>
                <a:latin typeface="Arial" panose="020B0604020202020204" pitchFamily="34" charset="0"/>
              </a:rPr>
              <a:t>635 </a:t>
            </a:r>
            <a:r>
              <a:rPr lang="zh-TW" altLang="en-US" dirty="0">
                <a:solidFill>
                  <a:srgbClr val="333333"/>
                </a:solidFill>
                <a:latin typeface="Arial" panose="020B0604020202020204" pitchFamily="34" charset="0"/>
              </a:rPr>
              <a:t>號民事</a:t>
            </a:r>
            <a:r>
              <a:rPr lang="zh-TW" altLang="en-US" dirty="0" smtClean="0">
                <a:solidFill>
                  <a:srgbClr val="333333"/>
                </a:solidFill>
                <a:latin typeface="Arial" panose="020B0604020202020204" pitchFamily="34" charset="0"/>
              </a:rPr>
              <a:t>判決</a:t>
            </a:r>
            <a:endParaRPr lang="en-US" altLang="zh-TW" dirty="0" smtClean="0">
              <a:solidFill>
                <a:srgbClr val="333333"/>
              </a:solidFill>
              <a:latin typeface="Arial" panose="020B0604020202020204" pitchFamily="34" charset="0"/>
            </a:endParaRPr>
          </a:p>
          <a:p>
            <a:r>
              <a:rPr lang="zh-TW" altLang="en-US" dirty="0" smtClean="0">
                <a:solidFill>
                  <a:srgbClr val="333333"/>
                </a:solidFill>
                <a:latin typeface="Arial" panose="020B0604020202020204" pitchFamily="34" charset="0"/>
              </a:rPr>
              <a:t>臺灣</a:t>
            </a:r>
            <a:r>
              <a:rPr lang="zh-TW" altLang="en-US" dirty="0">
                <a:solidFill>
                  <a:srgbClr val="333333"/>
                </a:solidFill>
                <a:latin typeface="Arial" panose="020B0604020202020204" pitchFamily="34" charset="0"/>
              </a:rPr>
              <a:t>高等法院 </a:t>
            </a:r>
            <a:r>
              <a:rPr lang="en-US" altLang="zh-TW" dirty="0">
                <a:solidFill>
                  <a:srgbClr val="333333"/>
                </a:solidFill>
                <a:latin typeface="Arial" panose="020B0604020202020204" pitchFamily="34" charset="0"/>
              </a:rPr>
              <a:t>97 </a:t>
            </a:r>
            <a:r>
              <a:rPr lang="zh-TW" altLang="en-US" dirty="0">
                <a:solidFill>
                  <a:srgbClr val="333333"/>
                </a:solidFill>
                <a:latin typeface="Arial" panose="020B0604020202020204" pitchFamily="34" charset="0"/>
              </a:rPr>
              <a:t>年度上易字第 </a:t>
            </a:r>
            <a:r>
              <a:rPr lang="en-US" altLang="zh-TW" dirty="0">
                <a:solidFill>
                  <a:srgbClr val="333333"/>
                </a:solidFill>
                <a:latin typeface="Arial" panose="020B0604020202020204" pitchFamily="34" charset="0"/>
              </a:rPr>
              <a:t>705 </a:t>
            </a:r>
            <a:r>
              <a:rPr lang="zh-TW" altLang="en-US" dirty="0">
                <a:solidFill>
                  <a:srgbClr val="333333"/>
                </a:solidFill>
                <a:latin typeface="Arial" panose="020B0604020202020204" pitchFamily="34" charset="0"/>
              </a:rPr>
              <a:t>號民事判決</a:t>
            </a:r>
            <a:endParaRPr lang="zh-TW" altLang="en-US" dirty="0"/>
          </a:p>
        </p:txBody>
      </p:sp>
      <p:sp>
        <p:nvSpPr>
          <p:cNvPr id="6" name="標題 1"/>
          <p:cNvSpPr txBox="1">
            <a:spLocks/>
          </p:cNvSpPr>
          <p:nvPr/>
        </p:nvSpPr>
        <p:spPr>
          <a:xfrm>
            <a:off x="878174" y="1"/>
            <a:ext cx="10094626" cy="1181099"/>
          </a:xfrm>
          <a:prstGeom prst="rect">
            <a:avLst/>
          </a:prstGeom>
          <a:solidFill>
            <a:schemeClr val="accent4">
              <a:lumMod val="40000"/>
              <a:lumOff val="60000"/>
            </a:schemeClr>
          </a:solidFill>
        </p:spPr>
        <p:txBody>
          <a:bodyPr vert="horz" lIns="91440" tIns="45720" rIns="91440" bIns="45720" rtlCol="0" anchor="ct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r>
              <a:rPr lang="zh-TW" altLang="en-US" sz="3200" dirty="0" smtClean="0">
                <a:solidFill>
                  <a:srgbClr val="993300"/>
                </a:solidFill>
                <a:latin typeface="標楷體" pitchFamily="65" charset="-120"/>
                <a:ea typeface="標楷體" pitchFamily="65" charset="-120"/>
              </a:rPr>
              <a:t>刑事附帶民事民法</a:t>
            </a:r>
            <a:r>
              <a:rPr lang="en-US" altLang="zh-TW" sz="3200" dirty="0" smtClean="0">
                <a:solidFill>
                  <a:srgbClr val="993300"/>
                </a:solidFill>
                <a:latin typeface="標楷體" pitchFamily="65" charset="-120"/>
                <a:ea typeface="標楷體" pitchFamily="65" charset="-120"/>
              </a:rPr>
              <a:t>-</a:t>
            </a:r>
            <a:r>
              <a:rPr lang="zh-TW" altLang="en-US" sz="3200" dirty="0" smtClean="0">
                <a:solidFill>
                  <a:srgbClr val="993300"/>
                </a:solidFill>
                <a:latin typeface="標楷體" pitchFamily="65" charset="-120"/>
                <a:ea typeface="標楷體" pitchFamily="65" charset="-120"/>
              </a:rPr>
              <a:t>誹謗罪及損害賠償，公司連帶</a:t>
            </a:r>
            <a:endParaRPr lang="zh-TW" altLang="en-US" sz="3200" dirty="0">
              <a:solidFill>
                <a:srgbClr val="C00000"/>
              </a:solidFill>
              <a:latin typeface="Times New Roman" pitchFamily="18" charset="0"/>
              <a:ea typeface="標楷體" pitchFamily="65" charset="-120"/>
              <a:cs typeface="Times New Roman" pitchFamily="18" charset="0"/>
            </a:endParaRPr>
          </a:p>
        </p:txBody>
      </p:sp>
    </p:spTree>
    <p:extLst>
      <p:ext uri="{BB962C8B-B14F-4D97-AF65-F5344CB8AC3E}">
        <p14:creationId xmlns:p14="http://schemas.microsoft.com/office/powerpoint/2010/main" val="3313176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73DA0BB7-265A-403C-9275-D587AB510EDC}" type="slidenum">
              <a:rPr lang="zh-TW" altLang="en-US" smtClean="0"/>
              <a:t>45</a:t>
            </a:fld>
            <a:endParaRPr lang="zh-TW" altLang="en-US"/>
          </a:p>
        </p:txBody>
      </p:sp>
      <p:sp>
        <p:nvSpPr>
          <p:cNvPr id="5" name="矩形 4"/>
          <p:cNvSpPr/>
          <p:nvPr/>
        </p:nvSpPr>
        <p:spPr>
          <a:xfrm>
            <a:off x="533400" y="901401"/>
            <a:ext cx="17526000" cy="8079127"/>
          </a:xfrm>
          <a:prstGeom prst="rect">
            <a:avLst/>
          </a:prstGeom>
        </p:spPr>
        <p:txBody>
          <a:bodyPr wrap="square" lIns="91431" tIns="45716" rIns="91431" bIns="45716">
            <a:spAutoFit/>
          </a:bodyPr>
          <a:lstStyle/>
          <a:p>
            <a:pPr algn="just"/>
            <a:r>
              <a:rPr lang="zh-TW" altLang="en-US" sz="3600" b="1" dirty="0">
                <a:solidFill>
                  <a:srgbClr val="464646"/>
                </a:solidFill>
                <a:latin typeface="Helvetica" panose="020B0604020202020204" pitchFamily="34" charset="0"/>
              </a:rPr>
              <a:t>羞辱下屬「你去跳樓」</a:t>
            </a:r>
          </a:p>
          <a:p>
            <a:pPr>
              <a:spcBef>
                <a:spcPts val="900"/>
              </a:spcBef>
            </a:pPr>
            <a:endParaRPr lang="en-US" altLang="zh-TW" sz="3600" dirty="0">
              <a:solidFill>
                <a:srgbClr val="464646"/>
              </a:solidFill>
              <a:latin typeface="Helvetica" panose="020B0604020202020204" pitchFamily="34" charset="0"/>
            </a:endParaRPr>
          </a:p>
          <a:p>
            <a:pPr>
              <a:spcBef>
                <a:spcPts val="900"/>
              </a:spcBef>
            </a:pPr>
            <a:r>
              <a:rPr lang="zh-TW" altLang="en-US" sz="3600" dirty="0">
                <a:solidFill>
                  <a:srgbClr val="464646"/>
                </a:solidFill>
                <a:latin typeface="Helvetica" panose="020B0604020202020204" pitchFamily="34" charset="0"/>
              </a:rPr>
              <a:t>這件上司罵下屬糾紛發生在二○○四年十月，當時擔任兆豐銀天母分行襄理的李榮元（六十歲）因兼任兆豐金控產業工會理事長，指控當時任分行副理的廖瑞令（五十三歲），辱罵他常用辦公室設備影印，行為像小偷，而控告廖，廖被判拘役十天。</a:t>
            </a:r>
            <a:br>
              <a:rPr lang="zh-TW" altLang="en-US" sz="3600" dirty="0">
                <a:solidFill>
                  <a:srgbClr val="464646"/>
                </a:solidFill>
                <a:latin typeface="Helvetica" panose="020B0604020202020204" pitchFamily="34" charset="0"/>
              </a:rPr>
            </a:br>
            <a:r>
              <a:rPr lang="zh-TW" altLang="en-US" sz="3600" dirty="0">
                <a:solidFill>
                  <a:srgbClr val="464646"/>
                </a:solidFill>
                <a:latin typeface="Helvetica" panose="020B0604020202020204" pitchFamily="34" charset="0"/>
              </a:rPr>
              <a:t>廖瑞令升任經理後仍與李榮元不睦，前年二月九日，廖透過一樓監視器畫面發現李榮元與後方同事講話，便走到他的座位說：「你想看看，來銀行上班不必工作，還有人陪你聊天喔。」李榮元回說：「我有事情要跟他說明，我為什麼要請假不可以？」但廖瑞令卻說：「你當一個行員這麼偷懶？你在這裡上班妨害別人啊。」兩人繼而口角，廖瑞令還叫李榮元：「你是受害人你去跳樓。」並說：「一個月領九萬多元，不必做事情，這麼敢，還不知見笑！」</a:t>
            </a:r>
            <a:br>
              <a:rPr lang="zh-TW" altLang="en-US" sz="3600" dirty="0">
                <a:solidFill>
                  <a:srgbClr val="464646"/>
                </a:solidFill>
                <a:latin typeface="Helvetica" panose="020B0604020202020204" pitchFamily="34" charset="0"/>
              </a:rPr>
            </a:br>
            <a:r>
              <a:rPr lang="zh-TW" altLang="en-US" sz="3600" dirty="0">
                <a:solidFill>
                  <a:srgbClr val="464646"/>
                </a:solidFill>
                <a:latin typeface="Helvetica" panose="020B0604020202020204" pitchFamily="34" charset="0"/>
              </a:rPr>
              <a:t>李榮元氣不過提告，</a:t>
            </a:r>
            <a:r>
              <a:rPr lang="zh-TW" altLang="en-US" sz="3600" b="1" dirty="0">
                <a:solidFill>
                  <a:srgbClr val="464646"/>
                </a:solidFill>
                <a:latin typeface="Helvetica" panose="020B0604020202020204" pitchFamily="34" charset="0"/>
              </a:rPr>
              <a:t>廖瑞令被依誹謗罪判拘役二十天、得易科罰金確定</a:t>
            </a:r>
            <a:r>
              <a:rPr lang="zh-TW" altLang="en-US" sz="3600" dirty="0">
                <a:solidFill>
                  <a:srgbClr val="464646"/>
                </a:solidFill>
                <a:latin typeface="Helvetica" panose="020B0604020202020204" pitchFamily="34" charset="0"/>
              </a:rPr>
              <a:t>，但他還以名譽受損為由，對廖及兆豐銀提出民事損害賠償訴訟，要兆豐銀與廖連帶賠償他兩百萬元。</a:t>
            </a:r>
          </a:p>
        </p:txBody>
      </p:sp>
    </p:spTree>
    <p:extLst>
      <p:ext uri="{BB962C8B-B14F-4D97-AF65-F5344CB8AC3E}">
        <p14:creationId xmlns:p14="http://schemas.microsoft.com/office/powerpoint/2010/main" val="2285576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73DA0BB7-265A-403C-9275-D587AB510EDC}" type="slidenum">
              <a:rPr lang="zh-TW" altLang="en-US" smtClean="0"/>
              <a:t>46</a:t>
            </a:fld>
            <a:endParaRPr lang="zh-TW" altLang="en-US"/>
          </a:p>
        </p:txBody>
      </p:sp>
      <p:sp>
        <p:nvSpPr>
          <p:cNvPr id="3" name="矩形 2"/>
          <p:cNvSpPr/>
          <p:nvPr/>
        </p:nvSpPr>
        <p:spPr>
          <a:xfrm>
            <a:off x="702147" y="1039046"/>
            <a:ext cx="16697151" cy="8032960"/>
          </a:xfrm>
          <a:prstGeom prst="rect">
            <a:avLst/>
          </a:prstGeom>
          <a:ln w="9525">
            <a:solidFill>
              <a:schemeClr val="tx1"/>
            </a:solidFill>
          </a:ln>
        </p:spPr>
        <p:txBody>
          <a:bodyPr wrap="square" lIns="91431" tIns="45716" rIns="91431" bIns="45716">
            <a:spAutoFit/>
          </a:bodyPr>
          <a:lstStyle/>
          <a:p>
            <a:r>
              <a:rPr lang="zh-TW" altLang="en-US" sz="2700" b="1" dirty="0">
                <a:solidFill>
                  <a:srgbClr val="000000"/>
                </a:solidFill>
                <a:latin typeface="新細明體.."/>
              </a:rPr>
              <a:t>高等法院</a:t>
            </a:r>
            <a:r>
              <a:rPr lang="en-US" altLang="zh-TW" sz="2700" b="1" dirty="0">
                <a:solidFill>
                  <a:srgbClr val="000000"/>
                </a:solidFill>
                <a:latin typeface="Calibri Light" panose="020F0302020204030204" pitchFamily="34" charset="0"/>
              </a:rPr>
              <a:t>106</a:t>
            </a:r>
            <a:r>
              <a:rPr lang="zh-TW" altLang="en-US" sz="2700" b="1" dirty="0">
                <a:solidFill>
                  <a:srgbClr val="000000"/>
                </a:solidFill>
                <a:latin typeface="新細明體.."/>
              </a:rPr>
              <a:t>年勞上字</a:t>
            </a:r>
            <a:r>
              <a:rPr lang="en-US" altLang="zh-TW" sz="2700" b="1" dirty="0">
                <a:solidFill>
                  <a:srgbClr val="000000"/>
                </a:solidFill>
                <a:latin typeface="Calibri Light" panose="020F0302020204030204" pitchFamily="34" charset="0"/>
              </a:rPr>
              <a:t>100</a:t>
            </a:r>
            <a:r>
              <a:rPr lang="zh-TW" altLang="en-US" sz="2700" b="1" dirty="0">
                <a:solidFill>
                  <a:srgbClr val="000000"/>
                </a:solidFill>
                <a:latin typeface="新細明體.."/>
              </a:rPr>
              <a:t>號</a:t>
            </a:r>
            <a:r>
              <a:rPr lang="en-US" altLang="zh-TW" sz="2700" b="1" dirty="0">
                <a:solidFill>
                  <a:srgbClr val="000000"/>
                </a:solidFill>
                <a:latin typeface="Calibri Light" panose="020F0302020204030204" pitchFamily="34" charset="0"/>
              </a:rPr>
              <a:t>---1</a:t>
            </a:r>
          </a:p>
          <a:p>
            <a:endParaRPr lang="zh-TW" altLang="en-US" sz="2700" dirty="0">
              <a:solidFill>
                <a:srgbClr val="000000"/>
              </a:solidFill>
              <a:latin typeface="新細明體.."/>
            </a:endParaRPr>
          </a:p>
          <a:p>
            <a:pPr marL="428582" indent="-428582">
              <a:spcBef>
                <a:spcPts val="900"/>
              </a:spcBef>
              <a:buFont typeface="Wingdings" panose="05000000000000000000" pitchFamily="2" charset="2"/>
              <a:buChar char="n"/>
            </a:pPr>
            <a:r>
              <a:rPr lang="zh-TW" altLang="en-US" sz="3600" dirty="0">
                <a:solidFill>
                  <a:srgbClr val="000000"/>
                </a:solidFill>
                <a:latin typeface="標楷體i.琀."/>
              </a:rPr>
              <a:t>大萊國際開發公司</a:t>
            </a:r>
            <a:r>
              <a:rPr lang="en-US" altLang="zh-TW" sz="3600" dirty="0">
                <a:solidFill>
                  <a:srgbClr val="000000"/>
                </a:solidFill>
                <a:latin typeface="標楷體i.琀."/>
              </a:rPr>
              <a:t>(</a:t>
            </a:r>
            <a:r>
              <a:rPr lang="zh-TW" altLang="en-US" sz="3600" dirty="0">
                <a:solidFill>
                  <a:srgbClr val="000000"/>
                </a:solidFill>
                <a:latin typeface="標楷體i.琀."/>
              </a:rPr>
              <a:t>下稱大萊公司</a:t>
            </a:r>
            <a:r>
              <a:rPr lang="en-US" altLang="zh-TW" sz="3600" dirty="0">
                <a:solidFill>
                  <a:srgbClr val="000000"/>
                </a:solidFill>
                <a:latin typeface="標楷體i.琀."/>
              </a:rPr>
              <a:t>)</a:t>
            </a:r>
            <a:r>
              <a:rPr lang="zh-TW" altLang="en-US" sz="3600" dirty="0">
                <a:solidFill>
                  <a:srgbClr val="000000"/>
                </a:solidFill>
                <a:latin typeface="標楷體i.琀."/>
              </a:rPr>
              <a:t>於</a:t>
            </a:r>
            <a:r>
              <a:rPr lang="en-US" altLang="zh-TW" sz="3600" dirty="0">
                <a:solidFill>
                  <a:srgbClr val="000000"/>
                </a:solidFill>
                <a:latin typeface="標楷體i.琀."/>
              </a:rPr>
              <a:t>106</a:t>
            </a:r>
            <a:r>
              <a:rPr lang="zh-TW" altLang="en-US" sz="3600" dirty="0">
                <a:solidFill>
                  <a:srgbClr val="000000"/>
                </a:solidFill>
                <a:latin typeface="標楷體i.琀."/>
              </a:rPr>
              <a:t>年</a:t>
            </a:r>
            <a:r>
              <a:rPr lang="en-US" altLang="zh-TW" sz="3600" dirty="0">
                <a:solidFill>
                  <a:srgbClr val="000000"/>
                </a:solidFill>
                <a:latin typeface="標楷體i.琀."/>
              </a:rPr>
              <a:t>7</a:t>
            </a:r>
            <a:r>
              <a:rPr lang="zh-TW" altLang="en-US" sz="3600" dirty="0">
                <a:solidFill>
                  <a:srgbClr val="000000"/>
                </a:solidFill>
                <a:latin typeface="標楷體i.琀."/>
              </a:rPr>
              <a:t>月</a:t>
            </a:r>
            <a:r>
              <a:rPr lang="en-US" altLang="zh-TW" sz="3600" dirty="0">
                <a:solidFill>
                  <a:srgbClr val="000000"/>
                </a:solidFill>
                <a:latin typeface="標楷體i.琀."/>
              </a:rPr>
              <a:t>21</a:t>
            </a:r>
            <a:r>
              <a:rPr lang="zh-TW" altLang="en-US" sz="3600" dirty="0">
                <a:solidFill>
                  <a:srgbClr val="000000"/>
                </a:solidFill>
                <a:latin typeface="標楷體i.琀."/>
              </a:rPr>
              <a:t>日因與原告有解雇爭議，因被告法院敗訴後讓原告復職；惟以「衡量公司經營所必要而於</a:t>
            </a:r>
            <a:r>
              <a:rPr lang="en-US" altLang="zh-TW" sz="3600" dirty="0">
                <a:solidFill>
                  <a:srgbClr val="000000"/>
                </a:solidFill>
                <a:latin typeface="標楷體i.琀."/>
              </a:rPr>
              <a:t>106</a:t>
            </a:r>
            <a:r>
              <a:rPr lang="zh-TW" altLang="en-US" sz="3600" dirty="0">
                <a:solidFill>
                  <a:srgbClr val="000000"/>
                </a:solidFill>
                <a:latin typeface="標楷體i.琀."/>
              </a:rPr>
              <a:t>年</a:t>
            </a:r>
            <a:r>
              <a:rPr lang="en-US" altLang="zh-TW" sz="3600" dirty="0">
                <a:solidFill>
                  <a:srgbClr val="000000"/>
                </a:solidFill>
                <a:latin typeface="標楷體i.琀."/>
              </a:rPr>
              <a:t>1</a:t>
            </a:r>
            <a:r>
              <a:rPr lang="zh-TW" altLang="en-US" sz="3600" dirty="0">
                <a:solidFill>
                  <a:srgbClr val="000000"/>
                </a:solidFill>
                <a:latin typeface="標楷體i.琀."/>
              </a:rPr>
              <a:t>月間即決定不再承租秀朗路辦公室」為由，要求沈君至同市總公司辦公室上班，並以「系爭業務之都更案均已進入審議階段，不需要再去拜訪客戶取得同意書，沈君僅需接聽地主之來電回答都更案進度」為由，</a:t>
            </a:r>
            <a:r>
              <a:rPr lang="zh-TW" altLang="en-US" sz="3600" b="1" dirty="0">
                <a:solidFill>
                  <a:srgbClr val="000000"/>
                </a:solidFill>
                <a:latin typeface="標楷體i.琀."/>
              </a:rPr>
              <a:t>將沈君之土地開發業務改成行政文書業務。</a:t>
            </a:r>
            <a:endParaRPr lang="en-US" altLang="zh-TW" sz="3600" b="1" dirty="0">
              <a:solidFill>
                <a:srgbClr val="000000"/>
              </a:solidFill>
              <a:latin typeface="標楷體i.琀."/>
            </a:endParaRPr>
          </a:p>
          <a:p>
            <a:pPr marL="428582" indent="-428582">
              <a:spcBef>
                <a:spcPts val="900"/>
              </a:spcBef>
              <a:buFont typeface="Wingdings" panose="05000000000000000000" pitchFamily="2" charset="2"/>
              <a:buChar char="n"/>
            </a:pPr>
            <a:r>
              <a:rPr lang="zh-TW" altLang="en-US" sz="3600" dirty="0">
                <a:solidFill>
                  <a:srgbClr val="000000"/>
                </a:solidFill>
                <a:latin typeface="標楷體i.琀."/>
              </a:rPr>
              <a:t>沈君以大萊公司擅自變更工作地點與內容，於</a:t>
            </a:r>
            <a:r>
              <a:rPr lang="en-US" altLang="zh-TW" sz="3600" dirty="0">
                <a:solidFill>
                  <a:srgbClr val="000000"/>
                </a:solidFill>
                <a:latin typeface="標楷體i.琀."/>
              </a:rPr>
              <a:t>106</a:t>
            </a:r>
            <a:r>
              <a:rPr lang="zh-TW" altLang="en-US" sz="3600" dirty="0">
                <a:solidFill>
                  <a:srgbClr val="000000"/>
                </a:solidFill>
                <a:latin typeface="標楷體i.琀."/>
              </a:rPr>
              <a:t>年</a:t>
            </a:r>
            <a:r>
              <a:rPr lang="en-US" altLang="zh-TW" sz="3600" dirty="0">
                <a:solidFill>
                  <a:srgbClr val="000000"/>
                </a:solidFill>
                <a:latin typeface="標楷體i.琀."/>
              </a:rPr>
              <a:t>7</a:t>
            </a:r>
            <a:r>
              <a:rPr lang="zh-TW" altLang="en-US" sz="3600" dirty="0">
                <a:solidFill>
                  <a:srgbClr val="000000"/>
                </a:solidFill>
                <a:latin typeface="標楷體i.琀."/>
              </a:rPr>
              <a:t>月</a:t>
            </a:r>
            <a:r>
              <a:rPr lang="en-US" altLang="zh-TW" sz="3600" dirty="0">
                <a:solidFill>
                  <a:srgbClr val="000000"/>
                </a:solidFill>
                <a:latin typeface="標楷體i.琀."/>
              </a:rPr>
              <a:t>22</a:t>
            </a:r>
            <a:r>
              <a:rPr lang="zh-TW" altLang="en-US" sz="3600" dirty="0">
                <a:solidFill>
                  <a:srgbClr val="000000"/>
                </a:solidFill>
                <a:latin typeface="標楷體i.琀."/>
              </a:rPr>
              <a:t>日發函向新北市政府勞工局勞檢處申訴檢查科申訴前項情形，繼於</a:t>
            </a:r>
            <a:r>
              <a:rPr lang="en-US" altLang="zh-TW" sz="3600" dirty="0">
                <a:solidFill>
                  <a:srgbClr val="000000"/>
                </a:solidFill>
                <a:latin typeface="標楷體i.琀."/>
              </a:rPr>
              <a:t>106</a:t>
            </a:r>
            <a:r>
              <a:rPr lang="zh-TW" altLang="en-US" sz="3600" dirty="0">
                <a:solidFill>
                  <a:srgbClr val="000000"/>
                </a:solidFill>
                <a:latin typeface="標楷體i.琀."/>
              </a:rPr>
              <a:t>年</a:t>
            </a:r>
            <a:r>
              <a:rPr lang="en-US" altLang="zh-TW" sz="3600" dirty="0">
                <a:solidFill>
                  <a:srgbClr val="000000"/>
                </a:solidFill>
                <a:latin typeface="標楷體i.琀."/>
              </a:rPr>
              <a:t>8</a:t>
            </a:r>
            <a:r>
              <a:rPr lang="zh-TW" altLang="en-US" sz="3600" dirty="0">
                <a:solidFill>
                  <a:srgbClr val="000000"/>
                </a:solidFill>
                <a:latin typeface="標楷體i.琀."/>
              </a:rPr>
              <a:t>月</a:t>
            </a:r>
            <a:r>
              <a:rPr lang="en-US" altLang="zh-TW" sz="3600" dirty="0">
                <a:solidFill>
                  <a:srgbClr val="000000"/>
                </a:solidFill>
                <a:latin typeface="標楷體i.琀."/>
              </a:rPr>
              <a:t>21</a:t>
            </a:r>
            <a:r>
              <a:rPr lang="zh-TW" altLang="en-US" sz="3600" dirty="0">
                <a:solidFill>
                  <a:srgbClr val="000000"/>
                </a:solidFill>
                <a:latin typeface="標楷體i.琀."/>
              </a:rPr>
              <a:t>日以存證信函要求大萊公司回復原職前拒絕上班，並請特別休假至</a:t>
            </a:r>
            <a:r>
              <a:rPr lang="en-US" altLang="zh-TW" sz="3600" dirty="0">
                <a:solidFill>
                  <a:srgbClr val="000000"/>
                </a:solidFill>
                <a:latin typeface="標楷體i.琀."/>
              </a:rPr>
              <a:t>106</a:t>
            </a:r>
            <a:r>
              <a:rPr lang="zh-TW" altLang="en-US" sz="3600" dirty="0">
                <a:solidFill>
                  <a:srgbClr val="000000"/>
                </a:solidFill>
                <a:latin typeface="標楷體i.琀."/>
              </a:rPr>
              <a:t>年</a:t>
            </a:r>
            <a:r>
              <a:rPr lang="en-US" altLang="zh-TW" sz="3600" dirty="0">
                <a:solidFill>
                  <a:srgbClr val="000000"/>
                </a:solidFill>
                <a:latin typeface="標楷體i.琀."/>
              </a:rPr>
              <a:t>8</a:t>
            </a:r>
            <a:r>
              <a:rPr lang="zh-TW" altLang="en-US" sz="3600" dirty="0">
                <a:solidFill>
                  <a:srgbClr val="000000"/>
                </a:solidFill>
                <a:latin typeface="標楷體i.琀."/>
              </a:rPr>
              <a:t>月</a:t>
            </a:r>
            <a:r>
              <a:rPr lang="en-US" altLang="zh-TW" sz="3600" dirty="0">
                <a:solidFill>
                  <a:srgbClr val="000000"/>
                </a:solidFill>
                <a:latin typeface="標楷體i.琀."/>
              </a:rPr>
              <a:t>24</a:t>
            </a:r>
            <a:r>
              <a:rPr lang="zh-TW" altLang="en-US" sz="3600" dirty="0">
                <a:solidFill>
                  <a:srgbClr val="000000"/>
                </a:solidFill>
                <a:latin typeface="標楷體i.琀."/>
              </a:rPr>
              <a:t>日。</a:t>
            </a:r>
            <a:endParaRPr lang="en-US" altLang="zh-TW" sz="3600" dirty="0">
              <a:solidFill>
                <a:srgbClr val="000000"/>
              </a:solidFill>
              <a:latin typeface="標楷體i.琀."/>
            </a:endParaRPr>
          </a:p>
          <a:p>
            <a:pPr marL="428582" indent="-428582">
              <a:spcBef>
                <a:spcPts val="900"/>
              </a:spcBef>
              <a:buFont typeface="Wingdings" panose="05000000000000000000" pitchFamily="2" charset="2"/>
              <a:buChar char="n"/>
            </a:pPr>
            <a:r>
              <a:rPr lang="zh-TW" altLang="en-US" sz="3600" dirty="0">
                <a:solidFill>
                  <a:srgbClr val="000000"/>
                </a:solidFill>
                <a:latin typeface="標楷體i.琀."/>
              </a:rPr>
              <a:t>大萊公司於</a:t>
            </a:r>
            <a:r>
              <a:rPr lang="en-US" altLang="zh-TW" sz="3600" dirty="0">
                <a:solidFill>
                  <a:srgbClr val="000000"/>
                </a:solidFill>
                <a:latin typeface="標楷體i.琀."/>
              </a:rPr>
              <a:t>106</a:t>
            </a:r>
            <a:r>
              <a:rPr lang="zh-TW" altLang="en-US" sz="3600" dirty="0">
                <a:solidFill>
                  <a:srgbClr val="000000"/>
                </a:solidFill>
                <a:latin typeface="標楷體i.琀."/>
              </a:rPr>
              <a:t>年</a:t>
            </a:r>
            <a:r>
              <a:rPr lang="en-US" altLang="zh-TW" sz="3600" dirty="0">
                <a:solidFill>
                  <a:srgbClr val="000000"/>
                </a:solidFill>
                <a:latin typeface="標楷體i.琀."/>
              </a:rPr>
              <a:t>8</a:t>
            </a:r>
            <a:r>
              <a:rPr lang="zh-TW" altLang="en-US" sz="3600" dirty="0">
                <a:solidFill>
                  <a:srgbClr val="000000"/>
                </a:solidFill>
                <a:latin typeface="標楷體i.琀."/>
              </a:rPr>
              <a:t>月</a:t>
            </a:r>
            <a:r>
              <a:rPr lang="en-US" altLang="zh-TW" sz="3600" dirty="0">
                <a:solidFill>
                  <a:srgbClr val="000000"/>
                </a:solidFill>
                <a:latin typeface="標楷體i.琀."/>
              </a:rPr>
              <a:t>25</a:t>
            </a:r>
            <a:r>
              <a:rPr lang="zh-TW" altLang="en-US" sz="3600" dirty="0">
                <a:solidFill>
                  <a:srgbClr val="000000"/>
                </a:solidFill>
                <a:latin typeface="標楷體i.琀."/>
              </a:rPr>
              <a:t>日寄發存證信函要求沈君回來上班，然沈君自</a:t>
            </a:r>
            <a:r>
              <a:rPr lang="en-US" altLang="zh-TW" sz="3600" dirty="0">
                <a:solidFill>
                  <a:srgbClr val="000000"/>
                </a:solidFill>
                <a:latin typeface="標楷體i.琀."/>
              </a:rPr>
              <a:t>106</a:t>
            </a:r>
            <a:r>
              <a:rPr lang="zh-TW" altLang="en-US" sz="3600" dirty="0">
                <a:solidFill>
                  <a:srgbClr val="000000"/>
                </a:solidFill>
                <a:latin typeface="標楷體i.琀."/>
              </a:rPr>
              <a:t>年</a:t>
            </a:r>
            <a:r>
              <a:rPr lang="en-US" altLang="zh-TW" sz="3600" dirty="0">
                <a:solidFill>
                  <a:srgbClr val="000000"/>
                </a:solidFill>
                <a:latin typeface="標楷體i.琀."/>
              </a:rPr>
              <a:t>8</a:t>
            </a:r>
            <a:r>
              <a:rPr lang="zh-TW" altLang="en-US" sz="3600" dirty="0">
                <a:solidFill>
                  <a:srgbClr val="000000"/>
                </a:solidFill>
                <a:latin typeface="標楷體i.琀."/>
              </a:rPr>
              <a:t>月</a:t>
            </a:r>
            <a:r>
              <a:rPr lang="en-US" altLang="zh-TW" sz="3600" dirty="0">
                <a:solidFill>
                  <a:srgbClr val="000000"/>
                </a:solidFill>
                <a:latin typeface="標楷體i.琀."/>
              </a:rPr>
              <a:t>25</a:t>
            </a:r>
            <a:r>
              <a:rPr lang="zh-TW" altLang="en-US" sz="3600" dirty="0">
                <a:solidFill>
                  <a:srgbClr val="000000"/>
                </a:solidFill>
                <a:latin typeface="標楷體i.琀."/>
              </a:rPr>
              <a:t>日以後並未至總公司辦公室上班。</a:t>
            </a:r>
            <a:endParaRPr lang="en-US" altLang="zh-TW" sz="3600" dirty="0">
              <a:solidFill>
                <a:srgbClr val="000000"/>
              </a:solidFill>
              <a:latin typeface="標楷體i.琀."/>
            </a:endParaRPr>
          </a:p>
          <a:p>
            <a:pPr marL="428582" indent="-428582">
              <a:spcBef>
                <a:spcPts val="900"/>
              </a:spcBef>
              <a:buFont typeface="Wingdings" panose="05000000000000000000" pitchFamily="2" charset="2"/>
              <a:buChar char="n"/>
            </a:pPr>
            <a:r>
              <a:rPr lang="zh-TW" altLang="en-US" sz="3600" dirty="0">
                <a:solidFill>
                  <a:srgbClr val="000000"/>
                </a:solidFill>
                <a:latin typeface="標楷體i.琀."/>
              </a:rPr>
              <a:t>大萊公司於</a:t>
            </a:r>
            <a:r>
              <a:rPr lang="en-US" altLang="zh-TW" sz="3600" dirty="0">
                <a:solidFill>
                  <a:srgbClr val="000000"/>
                </a:solidFill>
                <a:latin typeface="標楷體i.琀."/>
              </a:rPr>
              <a:t>106</a:t>
            </a:r>
            <a:r>
              <a:rPr lang="zh-TW" altLang="en-US" sz="3600" dirty="0">
                <a:solidFill>
                  <a:srgbClr val="000000"/>
                </a:solidFill>
                <a:latin typeface="標楷體i.琀."/>
              </a:rPr>
              <a:t>年</a:t>
            </a:r>
            <a:r>
              <a:rPr lang="en-US" altLang="zh-TW" sz="3600" dirty="0">
                <a:solidFill>
                  <a:srgbClr val="000000"/>
                </a:solidFill>
                <a:latin typeface="標楷體i.琀."/>
              </a:rPr>
              <a:t>9</a:t>
            </a:r>
            <a:r>
              <a:rPr lang="zh-TW" altLang="en-US" sz="3600" dirty="0">
                <a:solidFill>
                  <a:srgbClr val="000000"/>
                </a:solidFill>
                <a:latin typeface="標楷體i.琀."/>
              </a:rPr>
              <a:t>月</a:t>
            </a:r>
            <a:r>
              <a:rPr lang="en-US" altLang="zh-TW" sz="3600" dirty="0">
                <a:solidFill>
                  <a:srgbClr val="000000"/>
                </a:solidFill>
                <a:latin typeface="標楷體i.琀."/>
              </a:rPr>
              <a:t>12</a:t>
            </a:r>
            <a:r>
              <a:rPr lang="zh-TW" altLang="en-US" sz="3600" dirty="0">
                <a:solidFill>
                  <a:srgbClr val="000000"/>
                </a:solidFill>
                <a:latin typeface="標楷體i.琀."/>
              </a:rPr>
              <a:t>日發函</a:t>
            </a:r>
            <a:r>
              <a:rPr lang="en-US" altLang="zh-TW" sz="3600" dirty="0">
                <a:solidFill>
                  <a:srgbClr val="000000"/>
                </a:solidFill>
                <a:latin typeface="標楷體i.琀."/>
              </a:rPr>
              <a:t>(</a:t>
            </a:r>
            <a:r>
              <a:rPr lang="zh-TW" altLang="en-US" sz="3600" dirty="0">
                <a:solidFill>
                  <a:srgbClr val="000000"/>
                </a:solidFill>
                <a:latin typeface="標楷體i.琀."/>
              </a:rPr>
              <a:t>次日到達沈君</a:t>
            </a:r>
            <a:r>
              <a:rPr lang="en-US" altLang="zh-TW" sz="3600" dirty="0">
                <a:solidFill>
                  <a:srgbClr val="000000"/>
                </a:solidFill>
                <a:latin typeface="標楷體i.琀."/>
              </a:rPr>
              <a:t>)</a:t>
            </a:r>
            <a:r>
              <a:rPr lang="zh-TW" altLang="en-US" sz="3600" dirty="0">
                <a:solidFill>
                  <a:srgbClr val="000000"/>
                </a:solidFill>
                <a:latin typeface="標楷體i.琀."/>
              </a:rPr>
              <a:t>，以沈君無故曠職符合勞基法</a:t>
            </a:r>
            <a:r>
              <a:rPr lang="en-US" altLang="zh-TW" sz="3600" dirty="0">
                <a:solidFill>
                  <a:srgbClr val="000000"/>
                </a:solidFill>
                <a:latin typeface="標楷體i.琀."/>
              </a:rPr>
              <a:t>12</a:t>
            </a:r>
            <a:r>
              <a:rPr lang="zh-TW" altLang="en-US" sz="3600" dirty="0">
                <a:solidFill>
                  <a:srgbClr val="000000"/>
                </a:solidFill>
                <a:latin typeface="標楷體i.琀."/>
              </a:rPr>
              <a:t>條</a:t>
            </a:r>
            <a:r>
              <a:rPr lang="en-US" altLang="zh-TW" sz="3600" dirty="0">
                <a:solidFill>
                  <a:srgbClr val="000000"/>
                </a:solidFill>
                <a:latin typeface="標楷體i.琀."/>
              </a:rPr>
              <a:t>1</a:t>
            </a:r>
            <a:r>
              <a:rPr lang="zh-TW" altLang="en-US" sz="3600" dirty="0">
                <a:solidFill>
                  <a:srgbClr val="000000"/>
                </a:solidFill>
                <a:latin typeface="標楷體i.琀."/>
              </a:rPr>
              <a:t>項</a:t>
            </a:r>
            <a:r>
              <a:rPr lang="en-US" altLang="zh-TW" sz="3600" dirty="0">
                <a:solidFill>
                  <a:srgbClr val="000000"/>
                </a:solidFill>
                <a:latin typeface="標楷體i.琀."/>
              </a:rPr>
              <a:t>6</a:t>
            </a:r>
            <a:r>
              <a:rPr lang="zh-TW" altLang="en-US" sz="3600" dirty="0">
                <a:solidFill>
                  <a:srgbClr val="000000"/>
                </a:solidFill>
                <a:latin typeface="標楷體i.琀."/>
              </a:rPr>
              <a:t>款為由解雇。</a:t>
            </a:r>
          </a:p>
        </p:txBody>
      </p:sp>
      <p:sp>
        <p:nvSpPr>
          <p:cNvPr id="4" name="文字方塊 3"/>
          <p:cNvSpPr txBox="1"/>
          <p:nvPr/>
        </p:nvSpPr>
        <p:spPr>
          <a:xfrm>
            <a:off x="702147" y="342900"/>
            <a:ext cx="7298853" cy="584775"/>
          </a:xfrm>
          <a:prstGeom prst="rect">
            <a:avLst/>
          </a:prstGeom>
          <a:solidFill>
            <a:schemeClr val="accent4">
              <a:lumMod val="40000"/>
              <a:lumOff val="60000"/>
            </a:schemeClr>
          </a:solidFill>
        </p:spPr>
        <p:txBody>
          <a:bodyPr wrap="square" rtlCol="0">
            <a:spAutoFit/>
          </a:bodyPr>
          <a:lstStyle/>
          <a:p>
            <a:r>
              <a:rPr lang="zh-TW" altLang="en-US" sz="3200" b="1" dirty="0" smtClean="0"/>
              <a:t>違反勞動基準法</a:t>
            </a:r>
            <a:r>
              <a:rPr lang="en-US" altLang="zh-TW" sz="3200" b="1" dirty="0" smtClean="0"/>
              <a:t>-</a:t>
            </a:r>
            <a:r>
              <a:rPr lang="zh-TW" altLang="en-US" sz="3200" b="1" dirty="0" smtClean="0"/>
              <a:t>調動及解雇無效</a:t>
            </a:r>
            <a:endParaRPr lang="zh-TW" altLang="en-US" sz="3200" b="1" dirty="0"/>
          </a:p>
        </p:txBody>
      </p:sp>
    </p:spTree>
    <p:extLst>
      <p:ext uri="{BB962C8B-B14F-4D97-AF65-F5344CB8AC3E}">
        <p14:creationId xmlns:p14="http://schemas.microsoft.com/office/powerpoint/2010/main" val="23783412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73DA0BB7-265A-403C-9275-D587AB510EDC}" type="slidenum">
              <a:rPr lang="zh-TW" altLang="en-US" smtClean="0"/>
              <a:t>47</a:t>
            </a:fld>
            <a:endParaRPr lang="zh-TW" altLang="en-US"/>
          </a:p>
        </p:txBody>
      </p:sp>
      <p:sp>
        <p:nvSpPr>
          <p:cNvPr id="3" name="矩形 2"/>
          <p:cNvSpPr/>
          <p:nvPr/>
        </p:nvSpPr>
        <p:spPr>
          <a:xfrm>
            <a:off x="611052" y="1264260"/>
            <a:ext cx="16417824" cy="7525129"/>
          </a:xfrm>
          <a:prstGeom prst="rect">
            <a:avLst/>
          </a:prstGeom>
          <a:ln w="9525">
            <a:solidFill>
              <a:schemeClr val="tx1"/>
            </a:solidFill>
          </a:ln>
        </p:spPr>
        <p:txBody>
          <a:bodyPr wrap="square" lIns="91431" tIns="45716" rIns="91431" bIns="45716">
            <a:spAutoFit/>
          </a:bodyPr>
          <a:lstStyle/>
          <a:p>
            <a:endParaRPr lang="zh-TW" altLang="en-US" sz="1500" dirty="0">
              <a:solidFill>
                <a:srgbClr val="000000"/>
              </a:solidFill>
              <a:latin typeface="新細明體" panose="02020500000000000000" pitchFamily="18" charset="-120"/>
              <a:ea typeface="新細明體" panose="02020500000000000000" pitchFamily="18" charset="-120"/>
            </a:endParaRPr>
          </a:p>
          <a:p>
            <a:r>
              <a:rPr lang="zh-TW" altLang="en-US" sz="2700" dirty="0">
                <a:solidFill>
                  <a:srgbClr val="000000"/>
                </a:solidFill>
                <a:latin typeface="新細明體" panose="02020500000000000000" pitchFamily="18" charset="-120"/>
                <a:ea typeface="新細明體" panose="02020500000000000000" pitchFamily="18" charset="-120"/>
              </a:rPr>
              <a:t>法院判決理由（</a:t>
            </a:r>
            <a:r>
              <a:rPr lang="zh-TW" altLang="en-US" sz="2700" dirty="0">
                <a:solidFill>
                  <a:srgbClr val="000000"/>
                </a:solidFill>
                <a:latin typeface="標楷體O"/>
                <a:ea typeface="新細明體" panose="02020500000000000000" pitchFamily="18" charset="-120"/>
              </a:rPr>
              <a:t>勞基法</a:t>
            </a:r>
            <a:r>
              <a:rPr lang="en-US" altLang="zh-TW" sz="2700" dirty="0">
                <a:solidFill>
                  <a:srgbClr val="000000"/>
                </a:solidFill>
                <a:latin typeface="標楷體O"/>
                <a:ea typeface="新細明體" panose="02020500000000000000" pitchFamily="18" charset="-120"/>
              </a:rPr>
              <a:t>10-1</a:t>
            </a:r>
            <a:r>
              <a:rPr lang="zh-TW" altLang="en-US" sz="2700" dirty="0">
                <a:solidFill>
                  <a:srgbClr val="000000"/>
                </a:solidFill>
                <a:latin typeface="標楷體O"/>
                <a:ea typeface="新細明體" panose="02020500000000000000" pitchFamily="18" charset="-120"/>
              </a:rPr>
              <a:t>條所稱的不利，包含精神上之不利）：</a:t>
            </a:r>
            <a:endParaRPr lang="en-US" altLang="zh-TW" sz="2700" dirty="0">
              <a:solidFill>
                <a:srgbClr val="000000"/>
              </a:solidFill>
              <a:latin typeface="標楷體O"/>
              <a:ea typeface="新細明體" panose="02020500000000000000" pitchFamily="18" charset="-120"/>
            </a:endParaRPr>
          </a:p>
          <a:p>
            <a:endParaRPr lang="en-US" altLang="zh-TW" sz="2700" dirty="0">
              <a:solidFill>
                <a:srgbClr val="000000"/>
              </a:solidFill>
              <a:latin typeface="標楷體O"/>
              <a:ea typeface="新細明體" panose="02020500000000000000" pitchFamily="18" charset="-120"/>
            </a:endParaRPr>
          </a:p>
          <a:p>
            <a:r>
              <a:rPr lang="zh-TW" altLang="en-US" sz="4200" dirty="0">
                <a:solidFill>
                  <a:srgbClr val="002060"/>
                </a:solidFill>
                <a:latin typeface="標楷體" panose="03000509000000000000" pitchFamily="65" charset="-120"/>
                <a:ea typeface="標楷體" panose="03000509000000000000" pitchFamily="65" charset="-120"/>
              </a:rPr>
              <a:t>「雇主縱使維持原有職稱與工資等勞動條件，但</a:t>
            </a:r>
            <a:r>
              <a:rPr lang="zh-TW" altLang="en-US" sz="4200" b="1" dirty="0">
                <a:solidFill>
                  <a:srgbClr val="002060"/>
                </a:solidFill>
                <a:latin typeface="標楷體" panose="03000509000000000000" pitchFamily="65" charset="-120"/>
                <a:ea typeface="標楷體" panose="03000509000000000000" pitchFamily="65" charset="-120"/>
              </a:rPr>
              <a:t>若調動之新工作將造成勞工人格權的損害，亦非屬合法之調職</a:t>
            </a:r>
            <a:r>
              <a:rPr lang="zh-TW" altLang="en-US" sz="4200" dirty="0">
                <a:solidFill>
                  <a:srgbClr val="002060"/>
                </a:solidFill>
                <a:latin typeface="標楷體" panose="03000509000000000000" pitchFamily="65" charset="-120"/>
                <a:ea typeface="標楷體" panose="03000509000000000000" pitchFamily="65" charset="-120"/>
              </a:rPr>
              <a:t>。而人格上的精神性利益並不能僅以金錢計算，亦即造成人格權受損之不利益待遇，應該解釋為不僅只有降調、減薪等經濟層面上給予不利益對待，也包含在精神層面上給予不利益之對待。</a:t>
            </a:r>
            <a:endParaRPr lang="en-US" altLang="zh-TW" sz="4200" dirty="0">
              <a:solidFill>
                <a:srgbClr val="002060"/>
              </a:solidFill>
              <a:latin typeface="標楷體" panose="03000509000000000000" pitchFamily="65" charset="-120"/>
              <a:ea typeface="標楷體" panose="03000509000000000000" pitchFamily="65" charset="-120"/>
            </a:endParaRPr>
          </a:p>
          <a:p>
            <a:endParaRPr lang="en-US" altLang="zh-TW" sz="4200" dirty="0">
              <a:solidFill>
                <a:srgbClr val="002060"/>
              </a:solidFill>
              <a:latin typeface="標楷體" panose="03000509000000000000" pitchFamily="65" charset="-120"/>
              <a:ea typeface="標楷體" panose="03000509000000000000" pitchFamily="65" charset="-120"/>
            </a:endParaRPr>
          </a:p>
          <a:p>
            <a:r>
              <a:rPr lang="zh-TW" altLang="en-US" sz="4200" dirty="0">
                <a:solidFill>
                  <a:srgbClr val="002060"/>
                </a:solidFill>
                <a:latin typeface="標楷體" panose="03000509000000000000" pitchFamily="65" charset="-120"/>
                <a:ea typeface="標楷體" panose="03000509000000000000" pitchFamily="65" charset="-120"/>
              </a:rPr>
              <a:t>因此，雇主對於勞工所為之調動行為，</a:t>
            </a:r>
            <a:r>
              <a:rPr lang="zh-TW" altLang="en-US" sz="4200" b="1" dirty="0">
                <a:solidFill>
                  <a:srgbClr val="002060"/>
                </a:solidFill>
                <a:latin typeface="標楷體" panose="03000509000000000000" pitchFamily="65" charset="-120"/>
                <a:ea typeface="標楷體" panose="03000509000000000000" pitchFamily="65" charset="-120"/>
              </a:rPr>
              <a:t>縱使在薪資等經濟層面上並未帶來不利益的結果，如在精神層面上給予不利益，亦應認為該當於不利益待遇</a:t>
            </a:r>
            <a:r>
              <a:rPr lang="zh-TW" altLang="en-US" sz="4200" dirty="0">
                <a:solidFill>
                  <a:srgbClr val="002060"/>
                </a:solidFill>
                <a:latin typeface="標楷體" panose="03000509000000000000" pitchFamily="65" charset="-120"/>
                <a:ea typeface="標楷體" panose="03000509000000000000" pitchFamily="65" charset="-120"/>
              </a:rPr>
              <a:t>。」</a:t>
            </a:r>
            <a:endParaRPr lang="en-US" altLang="zh-TW" sz="4200" dirty="0">
              <a:solidFill>
                <a:srgbClr val="002060"/>
              </a:solidFill>
              <a:latin typeface="標楷體" panose="03000509000000000000" pitchFamily="65" charset="-120"/>
              <a:ea typeface="標楷體" panose="03000509000000000000" pitchFamily="65" charset="-120"/>
            </a:endParaRPr>
          </a:p>
          <a:p>
            <a:endParaRPr lang="zh-TW" altLang="en-US" sz="3600" dirty="0">
              <a:solidFill>
                <a:srgbClr val="00206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273938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73DA0BB7-265A-403C-9275-D587AB510EDC}" type="slidenum">
              <a:rPr lang="zh-TW" altLang="en-US" smtClean="0"/>
              <a:t>48</a:t>
            </a:fld>
            <a:endParaRPr lang="zh-TW" altLang="en-US"/>
          </a:p>
        </p:txBody>
      </p:sp>
      <p:sp>
        <p:nvSpPr>
          <p:cNvPr id="4" name="文字方塊 3"/>
          <p:cNvSpPr txBox="1"/>
          <p:nvPr/>
        </p:nvSpPr>
        <p:spPr>
          <a:xfrm>
            <a:off x="935088" y="1147058"/>
            <a:ext cx="16093788" cy="7455879"/>
          </a:xfrm>
          <a:prstGeom prst="rect">
            <a:avLst/>
          </a:prstGeom>
          <a:noFill/>
          <a:ln w="9525">
            <a:solidFill>
              <a:schemeClr val="tx1"/>
            </a:solidFill>
          </a:ln>
        </p:spPr>
        <p:txBody>
          <a:bodyPr wrap="square" lIns="91431" tIns="45716" rIns="91431" bIns="45716" rtlCol="0">
            <a:spAutoFit/>
          </a:bodyPr>
          <a:lstStyle/>
          <a:p>
            <a:pPr marL="514299" indent="-514299">
              <a:spcBef>
                <a:spcPts val="900"/>
              </a:spcBef>
              <a:buFont typeface="Wingdings" panose="05000000000000000000" pitchFamily="2" charset="2"/>
              <a:buChar char="n"/>
            </a:pPr>
            <a:r>
              <a:rPr lang="zh-TW" altLang="en-US" sz="3300" dirty="0"/>
              <a:t>上訴人於秀朗路辦公室之工作處所，除有辦公桌外，尚有電腦、電話、文具等設備，然</a:t>
            </a:r>
            <a:r>
              <a:rPr lang="zh-TW" altLang="en-US" sz="3300" b="1" dirty="0"/>
              <a:t>復職後上訴人工作之總公司辦公室僅一張辦公桌，桌上無任何電腦、電話、文具等設備</a:t>
            </a:r>
            <a:r>
              <a:rPr lang="zh-TW" altLang="en-US" sz="3300" dirty="0"/>
              <a:t>，且上訴人復職後主要工作是在辦公室接聽電話回答地主來電，然被上訴人卻不給上訴人電話，要求上訴人到別人的辦公桌接聽電話，造成上訴人諸多不便，堪認上訴人復職後之辦公環境顯然較以前不利，</a:t>
            </a:r>
            <a:r>
              <a:rPr lang="zh-TW" altLang="en-US" sz="3300" b="1" dirty="0"/>
              <a:t>何況裝設一支電話花費並不高，被上訴人卻捨此不為，顯有使上訴人知難而退、不讓上訴人復職之不當動機存在</a:t>
            </a:r>
            <a:r>
              <a:rPr lang="zh-TW" altLang="en-US" sz="3300" dirty="0"/>
              <a:t>，其所為勞動條件不利之變更，難認符合勞基法第</a:t>
            </a:r>
            <a:r>
              <a:rPr lang="en-US" altLang="zh-TW" sz="3300" dirty="0"/>
              <a:t>10</a:t>
            </a:r>
            <a:r>
              <a:rPr lang="zh-TW" altLang="en-US" sz="3300" dirty="0"/>
              <a:t>條之</a:t>
            </a:r>
            <a:r>
              <a:rPr lang="en-US" altLang="zh-TW" sz="3300" dirty="0"/>
              <a:t>1</a:t>
            </a:r>
            <a:r>
              <a:rPr lang="zh-TW" altLang="en-US" sz="3300" dirty="0"/>
              <a:t>規定。    </a:t>
            </a:r>
            <a:endParaRPr lang="en-US" altLang="zh-TW" sz="3300" dirty="0"/>
          </a:p>
          <a:p>
            <a:pPr marL="514299" indent="-514299">
              <a:spcBef>
                <a:spcPts val="900"/>
              </a:spcBef>
              <a:buFont typeface="Wingdings" panose="05000000000000000000" pitchFamily="2" charset="2"/>
              <a:buChar char="n"/>
            </a:pPr>
            <a:r>
              <a:rPr lang="zh-TW" altLang="en-US" sz="3300" dirty="0"/>
              <a:t>上訴人在精神層面上受到較原職及原工作設備更不利益之對待</a:t>
            </a:r>
            <a:r>
              <a:rPr lang="zh-TW" altLang="en-US" sz="3300" b="1" dirty="0"/>
              <a:t>，足認被上訴人於上訴人復職後所為之調動不符合勞基法第</a:t>
            </a:r>
            <a:r>
              <a:rPr lang="en-US" altLang="zh-TW" sz="3300" b="1" dirty="0"/>
              <a:t>10</a:t>
            </a:r>
            <a:r>
              <a:rPr lang="zh-TW" altLang="en-US" sz="3300" b="1" dirty="0"/>
              <a:t>條之</a:t>
            </a:r>
            <a:r>
              <a:rPr lang="en-US" altLang="zh-TW" sz="3300" b="1" dirty="0"/>
              <a:t>1</a:t>
            </a:r>
            <a:r>
              <a:rPr lang="zh-TW" altLang="en-US" sz="3300" b="1" dirty="0"/>
              <a:t>規定，上訴人拒絕提供勞務，非屬無正當理由。</a:t>
            </a:r>
            <a:endParaRPr lang="en-US" altLang="zh-TW" sz="3300" b="1" dirty="0"/>
          </a:p>
          <a:p>
            <a:pPr marL="514299" indent="-514299">
              <a:spcBef>
                <a:spcPts val="900"/>
              </a:spcBef>
              <a:buFont typeface="Wingdings" panose="05000000000000000000" pitchFamily="2" charset="2"/>
              <a:buChar char="n"/>
            </a:pPr>
            <a:r>
              <a:rPr lang="zh-TW" altLang="en-US" sz="3300" b="1" dirty="0">
                <a:solidFill>
                  <a:srgbClr val="FF0000"/>
                </a:solidFill>
              </a:rPr>
              <a:t>因此，被上訴人於</a:t>
            </a:r>
            <a:r>
              <a:rPr lang="en-US" altLang="zh-TW" sz="3300" b="1" dirty="0">
                <a:solidFill>
                  <a:srgbClr val="FF0000"/>
                </a:solidFill>
              </a:rPr>
              <a:t>106</a:t>
            </a:r>
            <a:r>
              <a:rPr lang="zh-TW" altLang="en-US" sz="3300" b="1" dirty="0">
                <a:solidFill>
                  <a:srgbClr val="FF0000"/>
                </a:solidFill>
              </a:rPr>
              <a:t>年</a:t>
            </a:r>
            <a:r>
              <a:rPr lang="en-US" altLang="zh-TW" sz="3300" b="1" dirty="0">
                <a:solidFill>
                  <a:srgbClr val="FF0000"/>
                </a:solidFill>
              </a:rPr>
              <a:t>9</a:t>
            </a:r>
            <a:r>
              <a:rPr lang="zh-TW" altLang="en-US" sz="3300" b="1" dirty="0">
                <a:solidFill>
                  <a:srgbClr val="FF0000"/>
                </a:solidFill>
              </a:rPr>
              <a:t>月</a:t>
            </a:r>
            <a:r>
              <a:rPr lang="en-US" altLang="zh-TW" sz="3300" b="1" dirty="0">
                <a:solidFill>
                  <a:srgbClr val="FF0000"/>
                </a:solidFill>
              </a:rPr>
              <a:t>13</a:t>
            </a:r>
            <a:r>
              <a:rPr lang="zh-TW" altLang="en-US" sz="3300" b="1" dirty="0">
                <a:solidFill>
                  <a:srgbClr val="FF0000"/>
                </a:solidFill>
              </a:rPr>
              <a:t>日以上訴人無正當理由繼續曠工</a:t>
            </a:r>
            <a:r>
              <a:rPr lang="en-US" altLang="zh-TW" sz="3300" b="1" dirty="0">
                <a:solidFill>
                  <a:srgbClr val="FF0000"/>
                </a:solidFill>
              </a:rPr>
              <a:t>3</a:t>
            </a:r>
            <a:r>
              <a:rPr lang="zh-TW" altLang="en-US" sz="3300" b="1" dirty="0">
                <a:solidFill>
                  <a:srgbClr val="FF0000"/>
                </a:solidFill>
              </a:rPr>
              <a:t>日、一個月內曠工達</a:t>
            </a:r>
            <a:r>
              <a:rPr lang="en-US" altLang="zh-TW" sz="3300" b="1" dirty="0">
                <a:solidFill>
                  <a:srgbClr val="FF0000"/>
                </a:solidFill>
              </a:rPr>
              <a:t>6</a:t>
            </a:r>
            <a:r>
              <a:rPr lang="zh-TW" altLang="en-US" sz="3300" b="1" dirty="0">
                <a:solidFill>
                  <a:srgbClr val="FF0000"/>
                </a:solidFill>
              </a:rPr>
              <a:t>日為由，終止系爭僱傭契約，</a:t>
            </a:r>
            <a:r>
              <a:rPr lang="zh-TW" altLang="en-US" sz="3300" b="1" u="sng" dirty="0">
                <a:solidFill>
                  <a:srgbClr val="FF0000"/>
                </a:solidFill>
              </a:rPr>
              <a:t>並非有據</a:t>
            </a:r>
            <a:r>
              <a:rPr lang="zh-TW" altLang="en-US" sz="3300" b="1" dirty="0">
                <a:solidFill>
                  <a:srgbClr val="FF0000"/>
                </a:solidFill>
              </a:rPr>
              <a:t>，該終止契約行為不生終止之效力，是系爭僱傭關係於</a:t>
            </a:r>
            <a:r>
              <a:rPr lang="en-US" altLang="zh-TW" sz="3300" b="1" dirty="0">
                <a:solidFill>
                  <a:srgbClr val="FF0000"/>
                </a:solidFill>
              </a:rPr>
              <a:t>106</a:t>
            </a:r>
            <a:r>
              <a:rPr lang="zh-TW" altLang="en-US" sz="3300" b="1" dirty="0">
                <a:solidFill>
                  <a:srgbClr val="FF0000"/>
                </a:solidFill>
              </a:rPr>
              <a:t>年</a:t>
            </a:r>
            <a:r>
              <a:rPr lang="en-US" altLang="zh-TW" sz="3300" b="1" dirty="0">
                <a:solidFill>
                  <a:srgbClr val="FF0000"/>
                </a:solidFill>
              </a:rPr>
              <a:t>9</a:t>
            </a:r>
            <a:r>
              <a:rPr lang="zh-TW" altLang="en-US" sz="3300" b="1" dirty="0">
                <a:solidFill>
                  <a:srgbClr val="FF0000"/>
                </a:solidFill>
              </a:rPr>
              <a:t>月</a:t>
            </a:r>
            <a:r>
              <a:rPr lang="en-US" altLang="zh-TW" sz="3300" b="1" dirty="0">
                <a:solidFill>
                  <a:srgbClr val="FF0000"/>
                </a:solidFill>
              </a:rPr>
              <a:t>13</a:t>
            </a:r>
            <a:r>
              <a:rPr lang="zh-TW" altLang="en-US" sz="3300" b="1" dirty="0">
                <a:solidFill>
                  <a:srgbClr val="FF0000"/>
                </a:solidFill>
              </a:rPr>
              <a:t>日以後仍繼續存在。</a:t>
            </a:r>
            <a:endParaRPr lang="en-US" altLang="zh-TW" sz="3300" b="1" dirty="0">
              <a:solidFill>
                <a:srgbClr val="FF0000"/>
              </a:solidFill>
            </a:endParaRPr>
          </a:p>
          <a:p>
            <a:pPr>
              <a:spcBef>
                <a:spcPts val="900"/>
              </a:spcBef>
            </a:pPr>
            <a:r>
              <a:rPr lang="zh-TW" altLang="en-US" sz="2700" dirty="0">
                <a:latin typeface="標楷體" panose="03000509000000000000" pitchFamily="65" charset="-120"/>
                <a:ea typeface="標楷體" panose="03000509000000000000" pitchFamily="65" charset="-120"/>
              </a:rPr>
              <a:t>            （最高法院 </a:t>
            </a:r>
            <a:r>
              <a:rPr lang="en-US" altLang="zh-TW" sz="2700" dirty="0">
                <a:latin typeface="標楷體" panose="03000509000000000000" pitchFamily="65" charset="-120"/>
                <a:ea typeface="標楷體" panose="03000509000000000000" pitchFamily="65" charset="-120"/>
              </a:rPr>
              <a:t>109 </a:t>
            </a:r>
            <a:r>
              <a:rPr lang="zh-TW" altLang="en-US" sz="2700" dirty="0">
                <a:latin typeface="標楷體" panose="03000509000000000000" pitchFamily="65" charset="-120"/>
                <a:ea typeface="標楷體" panose="03000509000000000000" pitchFamily="65" charset="-120"/>
              </a:rPr>
              <a:t>年度台上字第 </a:t>
            </a:r>
            <a:r>
              <a:rPr lang="en-US" altLang="zh-TW" sz="2700" dirty="0">
                <a:latin typeface="標楷體" panose="03000509000000000000" pitchFamily="65" charset="-120"/>
                <a:ea typeface="標楷體" panose="03000509000000000000" pitchFamily="65" charset="-120"/>
              </a:rPr>
              <a:t>1158 </a:t>
            </a:r>
            <a:r>
              <a:rPr lang="zh-TW" altLang="en-US" sz="2700" dirty="0">
                <a:latin typeface="標楷體" panose="03000509000000000000" pitchFamily="65" charset="-120"/>
                <a:ea typeface="標楷體" panose="03000509000000000000" pitchFamily="65" charset="-120"/>
              </a:rPr>
              <a:t>號民事裁定駁回，本案確定）</a:t>
            </a:r>
          </a:p>
        </p:txBody>
      </p:sp>
    </p:spTree>
    <p:extLst>
      <p:ext uri="{BB962C8B-B14F-4D97-AF65-F5344CB8AC3E}">
        <p14:creationId xmlns:p14="http://schemas.microsoft.com/office/powerpoint/2010/main" val="14843764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投影片編號版面配置區 5">
            <a:extLst>
              <a:ext uri="{FF2B5EF4-FFF2-40B4-BE49-F238E27FC236}">
                <a16:creationId xmlns:a16="http://schemas.microsoft.com/office/drawing/2014/main" id="{88E98A92-19B8-4B20-8E0F-CE644408B8E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600">
                <a:solidFill>
                  <a:schemeClr val="tx1"/>
                </a:solidFill>
                <a:latin typeface="Tahoma" panose="020B0604030504040204" pitchFamily="34" charset="0"/>
                <a:ea typeface="標楷體" panose="03000509000000000000" pitchFamily="65" charset="-120"/>
              </a:defRPr>
            </a:lvl1pPr>
            <a:lvl2pPr marL="1114314" indent="-428582">
              <a:defRPr kumimoji="1" sz="3600">
                <a:solidFill>
                  <a:schemeClr val="tx1"/>
                </a:solidFill>
                <a:latin typeface="Tahoma" panose="020B0604030504040204" pitchFamily="34" charset="0"/>
                <a:ea typeface="標楷體" panose="03000509000000000000" pitchFamily="65" charset="-120"/>
              </a:defRPr>
            </a:lvl2pPr>
            <a:lvl3pPr marL="1714329" indent="-342866">
              <a:defRPr kumimoji="1" sz="3600">
                <a:solidFill>
                  <a:schemeClr val="tx1"/>
                </a:solidFill>
                <a:latin typeface="Tahoma" panose="020B0604030504040204" pitchFamily="34" charset="0"/>
                <a:ea typeface="標楷體" panose="03000509000000000000" pitchFamily="65" charset="-120"/>
              </a:defRPr>
            </a:lvl3pPr>
            <a:lvl4pPr marL="2400060" indent="-342866">
              <a:defRPr kumimoji="1" sz="3600">
                <a:solidFill>
                  <a:schemeClr val="tx1"/>
                </a:solidFill>
                <a:latin typeface="Tahoma" panose="020B0604030504040204" pitchFamily="34" charset="0"/>
                <a:ea typeface="標楷體" panose="03000509000000000000" pitchFamily="65" charset="-120"/>
              </a:defRPr>
            </a:lvl4pPr>
            <a:lvl5pPr marL="3085791" indent="-342866">
              <a:defRPr kumimoji="1" sz="3600">
                <a:solidFill>
                  <a:schemeClr val="tx1"/>
                </a:solidFill>
                <a:latin typeface="Tahoma" panose="020B0604030504040204" pitchFamily="34" charset="0"/>
                <a:ea typeface="標楷體" panose="03000509000000000000" pitchFamily="65" charset="-120"/>
              </a:defRPr>
            </a:lvl5pPr>
            <a:lvl6pPr marL="3771524" indent="-342866" eaLnBrk="0" fontAlgn="base" hangingPunct="0">
              <a:spcBef>
                <a:spcPct val="0"/>
              </a:spcBef>
              <a:spcAft>
                <a:spcPct val="0"/>
              </a:spcAft>
              <a:defRPr kumimoji="1" sz="3600">
                <a:solidFill>
                  <a:schemeClr val="tx1"/>
                </a:solidFill>
                <a:latin typeface="Tahoma" panose="020B0604030504040204" pitchFamily="34" charset="0"/>
                <a:ea typeface="標楷體" panose="03000509000000000000" pitchFamily="65" charset="-120"/>
              </a:defRPr>
            </a:lvl6pPr>
            <a:lvl7pPr marL="4457255" indent="-342866" eaLnBrk="0" fontAlgn="base" hangingPunct="0">
              <a:spcBef>
                <a:spcPct val="0"/>
              </a:spcBef>
              <a:spcAft>
                <a:spcPct val="0"/>
              </a:spcAft>
              <a:defRPr kumimoji="1" sz="3600">
                <a:solidFill>
                  <a:schemeClr val="tx1"/>
                </a:solidFill>
                <a:latin typeface="Tahoma" panose="020B0604030504040204" pitchFamily="34" charset="0"/>
                <a:ea typeface="標楷體" panose="03000509000000000000" pitchFamily="65" charset="-120"/>
              </a:defRPr>
            </a:lvl7pPr>
            <a:lvl8pPr marL="5142986" indent="-342866" eaLnBrk="0" fontAlgn="base" hangingPunct="0">
              <a:spcBef>
                <a:spcPct val="0"/>
              </a:spcBef>
              <a:spcAft>
                <a:spcPct val="0"/>
              </a:spcAft>
              <a:defRPr kumimoji="1" sz="3600">
                <a:solidFill>
                  <a:schemeClr val="tx1"/>
                </a:solidFill>
                <a:latin typeface="Tahoma" panose="020B0604030504040204" pitchFamily="34" charset="0"/>
                <a:ea typeface="標楷體" panose="03000509000000000000" pitchFamily="65" charset="-120"/>
              </a:defRPr>
            </a:lvl8pPr>
            <a:lvl9pPr marL="5828717" indent="-342866" eaLnBrk="0" fontAlgn="base" hangingPunct="0">
              <a:spcBef>
                <a:spcPct val="0"/>
              </a:spcBef>
              <a:spcAft>
                <a:spcPct val="0"/>
              </a:spcAft>
              <a:defRPr kumimoji="1" sz="3600">
                <a:solidFill>
                  <a:schemeClr val="tx1"/>
                </a:solidFill>
                <a:latin typeface="Tahoma" panose="020B0604030504040204" pitchFamily="34" charset="0"/>
                <a:ea typeface="標楷體" panose="03000509000000000000" pitchFamily="65" charset="-120"/>
              </a:defRPr>
            </a:lvl9pPr>
          </a:lstStyle>
          <a:p>
            <a:fld id="{EE0E12CC-A763-4766-9814-2840C092E6D2}" type="slidenum">
              <a:rPr kumimoji="0" lang="en-US" altLang="zh-TW" sz="2100">
                <a:latin typeface="新細明體" panose="02020500000000000000" pitchFamily="18" charset="-120"/>
                <a:ea typeface="新細明體" panose="02020500000000000000" pitchFamily="18" charset="-120"/>
              </a:rPr>
              <a:pPr/>
              <a:t>49</a:t>
            </a:fld>
            <a:endParaRPr kumimoji="0" lang="en-US" altLang="zh-TW" sz="2100">
              <a:latin typeface="新細明體" panose="02020500000000000000" pitchFamily="18" charset="-120"/>
              <a:ea typeface="新細明體" panose="02020500000000000000" pitchFamily="18" charset="-120"/>
            </a:endParaRPr>
          </a:p>
        </p:txBody>
      </p:sp>
      <p:sp>
        <p:nvSpPr>
          <p:cNvPr id="23555" name="內容版面配置區 2">
            <a:extLst>
              <a:ext uri="{FF2B5EF4-FFF2-40B4-BE49-F238E27FC236}">
                <a16:creationId xmlns:a16="http://schemas.microsoft.com/office/drawing/2014/main" id="{73EEA74D-0D98-4379-BD1B-265F7830931C}"/>
              </a:ext>
            </a:extLst>
          </p:cNvPr>
          <p:cNvSpPr>
            <a:spLocks noGrp="1"/>
          </p:cNvSpPr>
          <p:nvPr>
            <p:ph idx="4294967295"/>
          </p:nvPr>
        </p:nvSpPr>
        <p:spPr>
          <a:xfrm>
            <a:off x="1043100" y="1331996"/>
            <a:ext cx="16093788" cy="7900988"/>
          </a:xfrm>
        </p:spPr>
        <p:txBody>
          <a:bodyPr>
            <a:noAutofit/>
          </a:bodyPr>
          <a:lstStyle/>
          <a:p>
            <a:pPr marL="0" indent="0">
              <a:buNone/>
            </a:pPr>
            <a:r>
              <a:rPr lang="zh-TW" altLang="en-US" sz="3600" dirty="0">
                <a:latin typeface="微軟正黑體" panose="020B0604030504040204" pitchFamily="34" charset="-120"/>
                <a:ea typeface="微軟正黑體" panose="020B0604030504040204" pitchFamily="34" charset="-120"/>
              </a:rPr>
              <a:t>兆豐銀雖向法官表示，是李榮元不斷惡言及態度刺激才引發口角，廖瑞令並無羞辱意思，即便有，也不算情節重大，這是廖個人行為，與執行職務無關，兆豐銀不需負連帶賠償責任，且兆豐銀就算注意也很難防範這種口角衝突。</a:t>
            </a:r>
          </a:p>
          <a:p>
            <a:pPr marL="0" indent="0">
              <a:buNone/>
            </a:pPr>
            <a:endParaRPr lang="en-US" altLang="zh-TW" sz="3600" dirty="0">
              <a:latin typeface="微軟正黑體" panose="020B0604030504040204" pitchFamily="34" charset="-120"/>
              <a:ea typeface="微軟正黑體" panose="020B0604030504040204" pitchFamily="34" charset="-120"/>
            </a:endParaRPr>
          </a:p>
          <a:p>
            <a:pPr marL="0" indent="0">
              <a:buNone/>
            </a:pPr>
            <a:r>
              <a:rPr lang="zh-TW" altLang="en-US" sz="3600" dirty="0">
                <a:latin typeface="微軟正黑體" panose="020B0604030504040204" pitchFamily="34" charset="-120"/>
                <a:ea typeface="微軟正黑體" panose="020B0604030504040204" pitchFamily="34" charset="-120"/>
              </a:rPr>
              <a:t>但法官認為，縱使李榮元態度不佳，廖瑞令也不應出言誹謗，且廖坦承基於主管職責管理下屬。</a:t>
            </a:r>
            <a:r>
              <a:rPr lang="zh-TW" altLang="en-US" sz="3600" dirty="0">
                <a:solidFill>
                  <a:srgbClr val="FF0000"/>
                </a:solidFill>
                <a:latin typeface="微軟正黑體" panose="020B0604030504040204" pitchFamily="34" charset="-120"/>
                <a:ea typeface="微軟正黑體" panose="020B0604030504040204" pitchFamily="34" charset="-120"/>
              </a:rPr>
              <a:t>而兆豐銀明知李、廖兩人不和，卻看不出該銀行針對廖瑞令以不當言語所做的管理行為，有任何提示注意事項及督導行為，顯然銀行未盡注意責任，</a:t>
            </a:r>
            <a:r>
              <a:rPr lang="zh-TW" altLang="en-US" sz="3600" u="sng" dirty="0">
                <a:solidFill>
                  <a:srgbClr val="FF0000"/>
                </a:solidFill>
                <a:latin typeface="微軟正黑體" panose="020B0604030504040204" pitchFamily="34" charset="-120"/>
                <a:ea typeface="微軟正黑體" panose="020B0604030504040204" pitchFamily="34" charset="-120"/>
              </a:rPr>
              <a:t>認定兆豐銀須負連帶賠償責任</a:t>
            </a:r>
            <a:r>
              <a:rPr lang="zh-TW" altLang="en-US" sz="3600" dirty="0">
                <a:latin typeface="微軟正黑體" panose="020B0604030504040204" pitchFamily="34" charset="-120"/>
                <a:ea typeface="微軟正黑體" panose="020B0604030504040204" pitchFamily="34" charset="-120"/>
              </a:rPr>
              <a:t>。</a:t>
            </a:r>
            <a:r>
              <a:rPr lang="zh-TW" altLang="en-US" sz="3600" u="sng" dirty="0">
                <a:latin typeface="微軟正黑體" panose="020B0604030504040204" pitchFamily="34" charset="-120"/>
                <a:ea typeface="微軟正黑體" panose="020B0604030504040204" pitchFamily="34" charset="-120"/>
              </a:rPr>
              <a:t> </a:t>
            </a:r>
            <a:endParaRPr lang="en-US" altLang="zh-TW" sz="3600" u="sng"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78195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投影片編號版面配置區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a:solidFill>
                  <a:schemeClr val="tx1"/>
                </a:solidFill>
                <a:latin typeface="Tahoma" panose="020B0604030504040204" pitchFamily="34" charset="0"/>
                <a:ea typeface="新細明體" panose="02020500000000000000" pitchFamily="18" charset="-120"/>
              </a:defRPr>
            </a:lvl1pPr>
            <a:lvl2pPr marL="1114314" indent="-428582">
              <a:defRPr kumimoji="1">
                <a:solidFill>
                  <a:schemeClr val="tx1"/>
                </a:solidFill>
                <a:latin typeface="Tahoma" panose="020B0604030504040204" pitchFamily="34" charset="0"/>
                <a:ea typeface="新細明體" panose="02020500000000000000" pitchFamily="18" charset="-120"/>
              </a:defRPr>
            </a:lvl2pPr>
            <a:lvl3pPr marL="1714329" indent="-342866">
              <a:defRPr kumimoji="1">
                <a:solidFill>
                  <a:schemeClr val="tx1"/>
                </a:solidFill>
                <a:latin typeface="Tahoma" panose="020B0604030504040204" pitchFamily="34" charset="0"/>
                <a:ea typeface="新細明體" panose="02020500000000000000" pitchFamily="18" charset="-120"/>
              </a:defRPr>
            </a:lvl3pPr>
            <a:lvl4pPr marL="2400060" indent="-342866">
              <a:defRPr kumimoji="1">
                <a:solidFill>
                  <a:schemeClr val="tx1"/>
                </a:solidFill>
                <a:latin typeface="Tahoma" panose="020B0604030504040204" pitchFamily="34" charset="0"/>
                <a:ea typeface="新細明體" panose="02020500000000000000" pitchFamily="18" charset="-120"/>
              </a:defRPr>
            </a:lvl4pPr>
            <a:lvl5pPr marL="3085791" indent="-342866">
              <a:defRPr kumimoji="1">
                <a:solidFill>
                  <a:schemeClr val="tx1"/>
                </a:solidFill>
                <a:latin typeface="Tahoma" panose="020B0604030504040204" pitchFamily="34" charset="0"/>
                <a:ea typeface="新細明體" panose="02020500000000000000" pitchFamily="18" charset="-120"/>
              </a:defRPr>
            </a:lvl5pPr>
            <a:lvl6pPr marL="3771524"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6pPr>
            <a:lvl7pPr marL="4457255"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7pPr>
            <a:lvl8pPr marL="5142986"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8pPr>
            <a:lvl9pPr marL="5828717"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9pPr>
          </a:lstStyle>
          <a:p>
            <a:fld id="{E570CE98-7D01-43E8-9AB5-A9B79167ECFF}" type="slidenum">
              <a:rPr kumimoji="0" lang="zh-TW" altLang="en-US" sz="2100"/>
              <a:pPr/>
              <a:t>50</a:t>
            </a:fld>
            <a:endParaRPr kumimoji="0" lang="en-US" altLang="zh-TW" sz="2100"/>
          </a:p>
        </p:txBody>
      </p:sp>
      <p:sp>
        <p:nvSpPr>
          <p:cNvPr id="3" name="內容版面配置區 2"/>
          <p:cNvSpPr>
            <a:spLocks noGrp="1"/>
          </p:cNvSpPr>
          <p:nvPr>
            <p:ph idx="4294967295"/>
          </p:nvPr>
        </p:nvSpPr>
        <p:spPr>
          <a:xfrm>
            <a:off x="747715" y="2443165"/>
            <a:ext cx="16668503" cy="7038731"/>
          </a:xfrm>
        </p:spPr>
        <p:txBody>
          <a:bodyPr rtlCol="0">
            <a:normAutofit/>
          </a:bodyPr>
          <a:lstStyle/>
          <a:p>
            <a:pPr marL="137147" indent="-137147">
              <a:lnSpc>
                <a:spcPts val="5000"/>
              </a:lnSpc>
              <a:spcBef>
                <a:spcPts val="600"/>
              </a:spcBef>
              <a:defRPr/>
            </a:pPr>
            <a:r>
              <a:rPr lang="zh-TW" altLang="zh-TW" sz="40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揆諸</a:t>
            </a:r>
            <a:r>
              <a:rPr lang="zh-TW"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陳淞溉為永富公司董事長，為被上訴人之頂頭上司，與陳淞溉間之有主從關係，在永富公司內，於</a:t>
            </a:r>
            <a:r>
              <a:rPr lang="zh-TW" altLang="zh-TW" sz="40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第三人</a:t>
            </a:r>
            <a:r>
              <a:rPr lang="zh-TW"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陳榮波在場，分別以「</a:t>
            </a:r>
            <a:r>
              <a:rPr lang="zh-TW"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你他媽的</a:t>
            </a:r>
            <a:r>
              <a:rPr lang="en-US"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B</a:t>
            </a:r>
            <a:r>
              <a:rPr lang="zh-TW"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，頭殼壞掉了」、「你他媽的神經有問題啊！」、「不要臉的東西</a:t>
            </a:r>
            <a:r>
              <a:rPr lang="en-US"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a:t>
            </a:r>
            <a:r>
              <a:rPr lang="zh-TW"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」、「骯髒</a:t>
            </a:r>
            <a:r>
              <a:rPr lang="en-US"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a:t>
            </a:r>
            <a:r>
              <a:rPr lang="zh-TW"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骯髒到極點啊」、「</a:t>
            </a:r>
            <a:r>
              <a:rPr lang="en-US"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a:t>
            </a:r>
            <a:r>
              <a:rPr lang="zh-TW"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操你媽</a:t>
            </a:r>
            <a:r>
              <a:rPr lang="en-US"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a:t>
            </a:r>
            <a:r>
              <a:rPr lang="zh-TW"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我沒碰過員工這麼壞的，打死你這王八蛋</a:t>
            </a:r>
            <a:r>
              <a:rPr lang="en-US"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a:t>
            </a:r>
            <a:r>
              <a:rPr lang="zh-TW" altLang="zh-TW" sz="4000" b="1" u="sng"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」、「你用什麼腦袋」、「自不量力的東西，他媽的」、「你他媽睜眼說瞎話」、「你有病」、「混蛋」</a:t>
            </a:r>
            <a:r>
              <a:rPr lang="zh-TW"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等語羞辱被上訴人，</a:t>
            </a:r>
            <a:endParaRPr lang="en-US"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endParaRPr>
          </a:p>
          <a:p>
            <a:pPr marL="137147" indent="-137147">
              <a:lnSpc>
                <a:spcPts val="5000"/>
              </a:lnSpc>
              <a:spcBef>
                <a:spcPts val="600"/>
              </a:spcBef>
              <a:defRPr/>
            </a:pPr>
            <a:r>
              <a:rPr lang="zh-TW"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核其內容非但貶損被上訴人之工作能力、社會評價等情，且屢次攻訐被上訴人之親人，應認陳淞溉對於被上訴人之侮辱行為，已達嚴重影響被上訴人與永富公司間僱傭契約繼續存在之程度。因此被上訴人依勞基法第</a:t>
            </a:r>
            <a:r>
              <a:rPr lang="en-US"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14</a:t>
            </a:r>
            <a:r>
              <a:rPr lang="zh-TW"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條第</a:t>
            </a:r>
            <a:r>
              <a:rPr lang="en-US"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1</a:t>
            </a:r>
            <a:r>
              <a:rPr lang="zh-TW"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項第</a:t>
            </a:r>
            <a:r>
              <a:rPr lang="en-US"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2</a:t>
            </a:r>
            <a:r>
              <a:rPr lang="zh-TW" altLang="zh-TW" sz="4000" dirty="0">
                <a:solidFill>
                  <a:srgbClr val="000000"/>
                </a:solidFill>
                <a:latin typeface="微軟正黑體" panose="020B0604030504040204" pitchFamily="34" charset="-120"/>
                <a:ea typeface="微軟正黑體" panose="020B0604030504040204" pitchFamily="34" charset="-120"/>
                <a:cs typeface="新細明體" panose="02020500000000000000" pitchFamily="18" charset="-120"/>
              </a:rPr>
              <a:t>款之規定終止與永富公司間之僱傭契約，自屬有據。</a:t>
            </a:r>
            <a:endParaRPr lang="zh-TW" altLang="zh-TW" sz="40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137147" indent="-137147">
              <a:defRPr/>
            </a:pPr>
            <a:endParaRPr lang="zh-TW" altLang="en-US" dirty="0">
              <a:solidFill>
                <a:schemeClr val="tx1">
                  <a:lumMod val="75000"/>
                  <a:lumOff val="25000"/>
                </a:schemeClr>
              </a:solidFill>
            </a:endParaRPr>
          </a:p>
        </p:txBody>
      </p:sp>
      <p:sp>
        <p:nvSpPr>
          <p:cNvPr id="5" name="文字方塊 4"/>
          <p:cNvSpPr txBox="1"/>
          <p:nvPr/>
        </p:nvSpPr>
        <p:spPr>
          <a:xfrm>
            <a:off x="702147" y="342900"/>
            <a:ext cx="7298853" cy="584775"/>
          </a:xfrm>
          <a:prstGeom prst="rect">
            <a:avLst/>
          </a:prstGeom>
          <a:solidFill>
            <a:schemeClr val="accent4">
              <a:lumMod val="40000"/>
              <a:lumOff val="60000"/>
            </a:schemeClr>
          </a:solidFill>
        </p:spPr>
        <p:txBody>
          <a:bodyPr wrap="square" rtlCol="0">
            <a:spAutoFit/>
          </a:bodyPr>
          <a:lstStyle/>
          <a:p>
            <a:r>
              <a:rPr lang="zh-TW" altLang="en-US" sz="3200" b="1" dirty="0" smtClean="0"/>
              <a:t>罹患精神疾病，構成職業災害</a:t>
            </a:r>
            <a:endParaRPr lang="zh-TW" altLang="en-US" sz="3200" b="1" dirty="0"/>
          </a:p>
        </p:txBody>
      </p:sp>
      <p:sp>
        <p:nvSpPr>
          <p:cNvPr id="2" name="矩形 1"/>
          <p:cNvSpPr/>
          <p:nvPr/>
        </p:nvSpPr>
        <p:spPr>
          <a:xfrm>
            <a:off x="914400" y="1485900"/>
            <a:ext cx="9347053" cy="369332"/>
          </a:xfrm>
          <a:prstGeom prst="rect">
            <a:avLst/>
          </a:prstGeom>
        </p:spPr>
        <p:txBody>
          <a:bodyPr wrap="square">
            <a:spAutoFit/>
          </a:bodyPr>
          <a:lstStyle/>
          <a:p>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（高院</a:t>
            </a:r>
            <a:r>
              <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rPr>
              <a:t>105</a:t>
            </a:r>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勞上</a:t>
            </a:r>
            <a:r>
              <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rPr>
              <a:t>90</a:t>
            </a:r>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TW" altLang="en-US" dirty="0"/>
          </a:p>
        </p:txBody>
      </p:sp>
    </p:spTree>
    <p:extLst>
      <p:ext uri="{BB962C8B-B14F-4D97-AF65-F5344CB8AC3E}">
        <p14:creationId xmlns:p14="http://schemas.microsoft.com/office/powerpoint/2010/main" val="5785216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投影片編號版面配置區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a:solidFill>
                  <a:schemeClr val="tx1"/>
                </a:solidFill>
                <a:latin typeface="Tahoma" panose="020B0604030504040204" pitchFamily="34" charset="0"/>
                <a:ea typeface="新細明體" panose="02020500000000000000" pitchFamily="18" charset="-120"/>
              </a:defRPr>
            </a:lvl1pPr>
            <a:lvl2pPr marL="1114314" indent="-428582">
              <a:defRPr kumimoji="1">
                <a:solidFill>
                  <a:schemeClr val="tx1"/>
                </a:solidFill>
                <a:latin typeface="Tahoma" panose="020B0604030504040204" pitchFamily="34" charset="0"/>
                <a:ea typeface="新細明體" panose="02020500000000000000" pitchFamily="18" charset="-120"/>
              </a:defRPr>
            </a:lvl2pPr>
            <a:lvl3pPr marL="1714329" indent="-342866">
              <a:defRPr kumimoji="1">
                <a:solidFill>
                  <a:schemeClr val="tx1"/>
                </a:solidFill>
                <a:latin typeface="Tahoma" panose="020B0604030504040204" pitchFamily="34" charset="0"/>
                <a:ea typeface="新細明體" panose="02020500000000000000" pitchFamily="18" charset="-120"/>
              </a:defRPr>
            </a:lvl3pPr>
            <a:lvl4pPr marL="2400060" indent="-342866">
              <a:defRPr kumimoji="1">
                <a:solidFill>
                  <a:schemeClr val="tx1"/>
                </a:solidFill>
                <a:latin typeface="Tahoma" panose="020B0604030504040204" pitchFamily="34" charset="0"/>
                <a:ea typeface="新細明體" panose="02020500000000000000" pitchFamily="18" charset="-120"/>
              </a:defRPr>
            </a:lvl4pPr>
            <a:lvl5pPr marL="3085791" indent="-342866">
              <a:defRPr kumimoji="1">
                <a:solidFill>
                  <a:schemeClr val="tx1"/>
                </a:solidFill>
                <a:latin typeface="Tahoma" panose="020B0604030504040204" pitchFamily="34" charset="0"/>
                <a:ea typeface="新細明體" panose="02020500000000000000" pitchFamily="18" charset="-120"/>
              </a:defRPr>
            </a:lvl5pPr>
            <a:lvl6pPr marL="3771524"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6pPr>
            <a:lvl7pPr marL="4457255"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7pPr>
            <a:lvl8pPr marL="5142986"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8pPr>
            <a:lvl9pPr marL="5828717"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9pPr>
          </a:lstStyle>
          <a:p>
            <a:fld id="{AFCC09D6-F72D-4E40-B3FA-A535230BE48C}" type="slidenum">
              <a:rPr kumimoji="0" lang="zh-TW" altLang="en-US" sz="2100"/>
              <a:pPr/>
              <a:t>51</a:t>
            </a:fld>
            <a:endParaRPr kumimoji="0" lang="en-US" altLang="zh-TW" sz="2100"/>
          </a:p>
        </p:txBody>
      </p:sp>
      <p:sp>
        <p:nvSpPr>
          <p:cNvPr id="109571" name="內容版面配置區 2"/>
          <p:cNvSpPr>
            <a:spLocks noGrp="1" noChangeArrowheads="1"/>
          </p:cNvSpPr>
          <p:nvPr>
            <p:ph idx="4294967295"/>
          </p:nvPr>
        </p:nvSpPr>
        <p:spPr>
          <a:xfrm>
            <a:off x="609600" y="571500"/>
            <a:ext cx="16913175" cy="8334131"/>
          </a:xfrm>
        </p:spPr>
        <p:txBody>
          <a:bodyPr>
            <a:noAutofit/>
          </a:bodyPr>
          <a:lstStyle/>
          <a:p>
            <a:pPr marL="137147" indent="-137147">
              <a:lnSpc>
                <a:spcPts val="5000"/>
              </a:lnSpc>
              <a:spcBef>
                <a:spcPts val="600"/>
              </a:spcBef>
              <a:defRPr/>
            </a:pPr>
            <a:r>
              <a:rPr lang="zh-TW" altLang="zh-TW" sz="40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惟查，陳淞溉上開言語內容，除屢以他媽的、操你媽、你他媽的等三字經攻訐被上訴人及其母親外，又以有病、神經有問題、頭殼壞掉了等語指摘被上訴人之身心狀況，復以不要臉的東西、骯髒到極點、睜眼說瞎話、我沒碰過員工這麼壞的、打死你這王八蛋及混蛋等主觀用語評價被上訴人，顯非屬日常口頭用語而已，參以陳淞溉於上開對話過程中自承「我沒罵過人這麼難聽」、「我還沒罵員工是這樣」等情，顯見陳淞溉係基於羞辱被上訴人為目的而口出系爭言語。</a:t>
            </a:r>
            <a:endParaRPr lang="en-US" altLang="zh-TW" sz="40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endParaRPr>
          </a:p>
          <a:p>
            <a:pPr marL="137147" indent="-137147">
              <a:lnSpc>
                <a:spcPts val="5000"/>
              </a:lnSpc>
              <a:spcBef>
                <a:spcPts val="600"/>
              </a:spcBef>
              <a:defRPr/>
            </a:pPr>
            <a:r>
              <a:rPr lang="zh-TW" altLang="zh-TW" sz="40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揆諸陳淞溉與被上訴人間為上司下屬關係，權利義務本不對等，其於永富公司內，於第三人在場，驟藉上開言語內容侮辱被上訴人，衡情，任何人處於被上訴人同一情狀，均會覺得難堪、羞愧且無力招架，是以陳淞溉上開不雅言語，應屬對於被上訴人已達重大侮辱之行為。上訴人雖辯稱陳淞溉因不滿被上訴人為脫免其與劉子萱之裝潢工程糾紛無端牽扯永富公司，影響永富公司聲譽，而為前揭不雅言語，惟縱其所述屬實，永富公司得依其工作規則或與被上訴人之僱傭契約而為適度處理，尚非陳淞溉得逕自以其一己情緒言語，羞辱被上訴人。</a:t>
            </a:r>
            <a:endParaRPr lang="zh-TW" altLang="en-US" sz="40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endParaRPr>
          </a:p>
        </p:txBody>
      </p:sp>
    </p:spTree>
    <p:extLst>
      <p:ext uri="{BB962C8B-B14F-4D97-AF65-F5344CB8AC3E}">
        <p14:creationId xmlns:p14="http://schemas.microsoft.com/office/powerpoint/2010/main" val="2954000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投影片編號版面配置區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a:solidFill>
                  <a:schemeClr val="tx1"/>
                </a:solidFill>
                <a:latin typeface="Tahoma" panose="020B0604030504040204" pitchFamily="34" charset="0"/>
                <a:ea typeface="新細明體" panose="02020500000000000000" pitchFamily="18" charset="-120"/>
              </a:defRPr>
            </a:lvl1pPr>
            <a:lvl2pPr marL="1114314" indent="-428582">
              <a:defRPr kumimoji="1">
                <a:solidFill>
                  <a:schemeClr val="tx1"/>
                </a:solidFill>
                <a:latin typeface="Tahoma" panose="020B0604030504040204" pitchFamily="34" charset="0"/>
                <a:ea typeface="新細明體" panose="02020500000000000000" pitchFamily="18" charset="-120"/>
              </a:defRPr>
            </a:lvl2pPr>
            <a:lvl3pPr marL="1714329" indent="-342866">
              <a:defRPr kumimoji="1">
                <a:solidFill>
                  <a:schemeClr val="tx1"/>
                </a:solidFill>
                <a:latin typeface="Tahoma" panose="020B0604030504040204" pitchFamily="34" charset="0"/>
                <a:ea typeface="新細明體" panose="02020500000000000000" pitchFamily="18" charset="-120"/>
              </a:defRPr>
            </a:lvl3pPr>
            <a:lvl4pPr marL="2400060" indent="-342866">
              <a:defRPr kumimoji="1">
                <a:solidFill>
                  <a:schemeClr val="tx1"/>
                </a:solidFill>
                <a:latin typeface="Tahoma" panose="020B0604030504040204" pitchFamily="34" charset="0"/>
                <a:ea typeface="新細明體" panose="02020500000000000000" pitchFamily="18" charset="-120"/>
              </a:defRPr>
            </a:lvl4pPr>
            <a:lvl5pPr marL="3085791" indent="-342866">
              <a:defRPr kumimoji="1">
                <a:solidFill>
                  <a:schemeClr val="tx1"/>
                </a:solidFill>
                <a:latin typeface="Tahoma" panose="020B0604030504040204" pitchFamily="34" charset="0"/>
                <a:ea typeface="新細明體" panose="02020500000000000000" pitchFamily="18" charset="-120"/>
              </a:defRPr>
            </a:lvl5pPr>
            <a:lvl6pPr marL="3771524"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6pPr>
            <a:lvl7pPr marL="4457255"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7pPr>
            <a:lvl8pPr marL="5142986"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8pPr>
            <a:lvl9pPr marL="5828717" indent="-342866" eaLnBrk="0" fontAlgn="base" hangingPunct="0">
              <a:spcBef>
                <a:spcPct val="0"/>
              </a:spcBef>
              <a:spcAft>
                <a:spcPct val="0"/>
              </a:spcAft>
              <a:defRPr kumimoji="1">
                <a:solidFill>
                  <a:schemeClr val="tx1"/>
                </a:solidFill>
                <a:latin typeface="Tahoma" panose="020B0604030504040204" pitchFamily="34" charset="0"/>
                <a:ea typeface="新細明體" panose="02020500000000000000" pitchFamily="18" charset="-120"/>
              </a:defRPr>
            </a:lvl9pPr>
          </a:lstStyle>
          <a:p>
            <a:fld id="{B5135900-ADAB-49E2-B9A9-B3E40329BC31}" type="slidenum">
              <a:rPr kumimoji="0" lang="zh-TW" altLang="en-US" sz="2100"/>
              <a:pPr/>
              <a:t>52</a:t>
            </a:fld>
            <a:endParaRPr kumimoji="0" lang="en-US" altLang="zh-TW" sz="2100"/>
          </a:p>
        </p:txBody>
      </p:sp>
      <p:sp>
        <p:nvSpPr>
          <p:cNvPr id="59395" name="內容版面配置區 2"/>
          <p:cNvSpPr>
            <a:spLocks noGrp="1" noChangeArrowheads="1"/>
          </p:cNvSpPr>
          <p:nvPr>
            <p:ph idx="4294967295"/>
          </p:nvPr>
        </p:nvSpPr>
        <p:spPr>
          <a:xfrm>
            <a:off x="668187" y="1039044"/>
            <a:ext cx="17162613" cy="8807277"/>
          </a:xfrm>
        </p:spPr>
        <p:txBody>
          <a:bodyPr rtlCol="0">
            <a:normAutofit fontScale="70000" lnSpcReduction="20000"/>
          </a:bodyPr>
          <a:lstStyle/>
          <a:p>
            <a:pPr marL="137147" indent="-137147">
              <a:lnSpc>
                <a:spcPts val="5000"/>
              </a:lnSpc>
              <a:spcBef>
                <a:spcPts val="600"/>
              </a:spcBef>
              <a:defRPr/>
            </a:pP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乃被上訴人於受此羞辱後之同年月</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23</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日、</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30</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日分別至新光醫療財團法人新光吳火獅紀錄醫院（下稱新光醫院）及國立臺灣大學醫學院附設醫院（下稱台大醫院）就診，經診斷有輕躁症或憂鬱症，有上開醫院檢送之病歷（包括中譯文）及被上訴人提出之診斷證明書可稽，依上開病歷記載，被上訴人於</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104</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年</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9</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月</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23</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日就診前</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2</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星期情況愈來愈嚴重、於同年月</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30</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日經診斷及評估因單一發生事件罹患憂鬱症等情，足見被上訴人辯稱其因陳淞溉上開辱罵言語，致身心受創，確診罹患憂鬱症，無法繼續與永富公司間之僱傭契約等情，即非無稽。</a:t>
            </a:r>
            <a:endPar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endParaRPr>
          </a:p>
          <a:p>
            <a:pPr marL="137147" indent="-137147">
              <a:lnSpc>
                <a:spcPts val="5000"/>
              </a:lnSpc>
              <a:spcBef>
                <a:spcPts val="600"/>
              </a:spcBef>
              <a:defRPr/>
            </a:pP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上訴人雖辯稱被上訴人於本件情節前已有焦慮、情緒不穩等情形，所罹憂鬱症與其所為系爭言語無關云云。惟依新光醫院病歷記載之被上訴人「現在病史」，被上訴人於</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104</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年</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9</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月</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23</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日就診前</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6</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個月開始發現情緒不穩定及精神激躁症狀，惟於此</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2</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星期情況加劇；依台大醫院病歷記載</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9</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月</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30</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日之「現在狀況」，為被上訴人因工作壓力</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而產生焦慮</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憂慮</a:t>
            </a:r>
            <a:r>
              <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6</a:t>
            </a: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個月，「評估及診斷」為「憂鬱症。單一發生事件」。</a:t>
            </a:r>
            <a:endParaRPr lang="en-US"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endParaRPr>
          </a:p>
          <a:p>
            <a:pPr marL="137147" indent="-137147">
              <a:lnSpc>
                <a:spcPts val="5000"/>
              </a:lnSpc>
              <a:spcBef>
                <a:spcPts val="600"/>
              </a:spcBef>
              <a:defRPr/>
            </a:pPr>
            <a:r>
              <a:rPr lang="zh-TW" altLang="zh-TW" sz="4300" dirty="0">
                <a:solidFill>
                  <a:schemeClr val="tx1">
                    <a:lumMod val="75000"/>
                    <a:lumOff val="25000"/>
                  </a:schemeClr>
                </a:solidFill>
                <a:latin typeface="微軟正黑體" panose="020B0604030504040204" pitchFamily="34" charset="-120"/>
                <a:ea typeface="微軟正黑體" panose="020B0604030504040204" pitchFamily="34" charset="-120"/>
                <a:cs typeface="新細明體" panose="02020500000000000000" pitchFamily="18" charset="-120"/>
              </a:rPr>
              <a:t>足見被上訴人主張其因陳淞溉所為系爭言語，致其原已不穩定之精神情緒惡化，因而罹患憂鬱症等情，即屬有據。上訴人否認陳淞溉之系爭言語與被上訴人所罹憂鬱症之因果關係，為無可採。</a:t>
            </a:r>
          </a:p>
          <a:p>
            <a:pPr marL="137147" indent="-137147">
              <a:lnSpc>
                <a:spcPct val="110000"/>
              </a:lnSpc>
              <a:defRPr/>
            </a:pPr>
            <a:endParaRPr lang="zh-TW" altLang="en-US" dirty="0" smtClean="0">
              <a:solidFill>
                <a:schemeClr val="tx1">
                  <a:lumMod val="75000"/>
                  <a:lumOff val="25000"/>
                </a:schemeClr>
              </a:solidFill>
            </a:endParaRPr>
          </a:p>
        </p:txBody>
      </p:sp>
    </p:spTree>
    <p:extLst>
      <p:ext uri="{BB962C8B-B14F-4D97-AF65-F5344CB8AC3E}">
        <p14:creationId xmlns:p14="http://schemas.microsoft.com/office/powerpoint/2010/main" val="32994783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BFC97F4-283D-46D7-82A6-6C154B23E08E}"/>
              </a:ext>
            </a:extLst>
          </p:cNvPr>
          <p:cNvSpPr>
            <a:spLocks noGrp="1"/>
          </p:cNvSpPr>
          <p:nvPr>
            <p:ph type="title"/>
          </p:nvPr>
        </p:nvSpPr>
        <p:spPr>
          <a:xfrm>
            <a:off x="0" y="390972"/>
            <a:ext cx="18287999" cy="1040199"/>
          </a:xfrm>
        </p:spPr>
        <p:txBody>
          <a:bodyPr>
            <a:normAutofit fontScale="90000"/>
          </a:bodyPr>
          <a:lstStyle/>
          <a:p>
            <a:r>
              <a:rPr lang="en-US" altLang="zh-TW" dirty="0"/>
              <a:t>《</a:t>
            </a:r>
            <a:r>
              <a:rPr lang="zh-TW" altLang="en-US" dirty="0"/>
              <a:t>工作相關心理壓力</a:t>
            </a:r>
            <a:r>
              <a:rPr lang="zh-TW" altLang="en-US" dirty="0" smtClean="0"/>
              <a:t>事件引起</a:t>
            </a:r>
            <a:r>
              <a:rPr lang="zh-TW" altLang="en-US" dirty="0"/>
              <a:t>精神疾病認定參考指引</a:t>
            </a:r>
            <a:r>
              <a:rPr lang="en-US" altLang="zh-TW" dirty="0"/>
              <a:t>》</a:t>
            </a:r>
            <a:endParaRPr lang="zh-TW" altLang="en-US" dirty="0"/>
          </a:p>
        </p:txBody>
      </p:sp>
      <p:graphicFrame>
        <p:nvGraphicFramePr>
          <p:cNvPr id="6" name="資料庫圖表 5">
            <a:extLst>
              <a:ext uri="{FF2B5EF4-FFF2-40B4-BE49-F238E27FC236}">
                <a16:creationId xmlns:a16="http://schemas.microsoft.com/office/drawing/2014/main" id="{2D23D593-9554-4D36-99B8-B1BBF7E402A9}"/>
              </a:ext>
            </a:extLst>
          </p:cNvPr>
          <p:cNvGraphicFramePr/>
          <p:nvPr>
            <p:extLst>
              <p:ext uri="{D42A27DB-BD31-4B8C-83A1-F6EECF244321}">
                <p14:modId xmlns:p14="http://schemas.microsoft.com/office/powerpoint/2010/main" val="403673074"/>
              </p:ext>
            </p:extLst>
          </p:nvPr>
        </p:nvGraphicFramePr>
        <p:xfrm>
          <a:off x="1719165" y="397842"/>
          <a:ext cx="14511435" cy="7946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圓角 6">
            <a:extLst>
              <a:ext uri="{FF2B5EF4-FFF2-40B4-BE49-F238E27FC236}">
                <a16:creationId xmlns:a16="http://schemas.microsoft.com/office/drawing/2014/main" id="{94FBBE17-9281-4E99-9E94-4108D32C6D6B}"/>
              </a:ext>
            </a:extLst>
          </p:cNvPr>
          <p:cNvSpPr/>
          <p:nvPr/>
        </p:nvSpPr>
        <p:spPr>
          <a:xfrm>
            <a:off x="5957645" y="5754106"/>
            <a:ext cx="6372708" cy="3780420"/>
          </a:xfrm>
          <a:prstGeom prst="roundRect">
            <a:avLst/>
          </a:prstGeom>
          <a:solidFill>
            <a:srgbClr val="91B44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1600" fontAlgn="t">
              <a:defRPr/>
            </a:pPr>
            <a:r>
              <a:rPr lang="en-US"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經歷事故或災害</a:t>
            </a:r>
          </a:p>
          <a:p>
            <a:pPr defTabSz="1371600" fontAlgn="t">
              <a:defRPr/>
            </a:pPr>
            <a:r>
              <a:rPr lang="en-US"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工作的失敗、產生過重的責任等</a:t>
            </a:r>
          </a:p>
          <a:p>
            <a:pPr defTabSz="1371600" fontAlgn="t">
              <a:defRPr/>
            </a:pPr>
            <a:r>
              <a:rPr lang="en-US"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工作的質、量</a:t>
            </a:r>
          </a:p>
          <a:p>
            <a:pPr defTabSz="1371600" fontAlgn="t">
              <a:defRPr/>
            </a:pPr>
            <a:r>
              <a:rPr lang="en-US"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4.</a:t>
            </a:r>
            <a:r>
              <a:rPr lang="zh-TW"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角色、地位的變化等</a:t>
            </a:r>
          </a:p>
          <a:p>
            <a:pPr defTabSz="1371600" fontAlgn="t">
              <a:defRPr/>
            </a:pPr>
            <a:r>
              <a:rPr lang="en-US"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5.</a:t>
            </a:r>
            <a:r>
              <a:rPr lang="zh-TW"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人際關係</a:t>
            </a:r>
            <a:endParaRPr lang="en-US"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endParaRPr>
          </a:p>
          <a:p>
            <a:pPr defTabSz="1371600" fontAlgn="t">
              <a:defRPr/>
            </a:pPr>
            <a:r>
              <a:rPr lang="en-US"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rPr>
              <a:t>性騷擾</a:t>
            </a:r>
            <a:endParaRPr lang="zh-TW" altLang="zh-TW" sz="3000" b="1" dirty="0">
              <a:solidFill>
                <a:prstClr val="white"/>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矩形: 圓角 11">
            <a:extLst>
              <a:ext uri="{FF2B5EF4-FFF2-40B4-BE49-F238E27FC236}">
                <a16:creationId xmlns:a16="http://schemas.microsoft.com/office/drawing/2014/main" id="{C2C6E534-6028-43E8-93F9-F20C3EC94655}"/>
              </a:ext>
            </a:extLst>
          </p:cNvPr>
          <p:cNvSpPr/>
          <p:nvPr/>
        </p:nvSpPr>
        <p:spPr>
          <a:xfrm>
            <a:off x="1600200" y="5600700"/>
            <a:ext cx="3242612" cy="3780420"/>
          </a:xfrm>
          <a:prstGeom prst="roundRect">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r>
              <a:rPr lang="zh-TW" altLang="en-US" sz="3000" b="1" dirty="0">
                <a:solidFill>
                  <a:srgbClr val="70AD47">
                    <a:lumMod val="75000"/>
                  </a:srgbClr>
                </a:solidFill>
                <a:latin typeface="Times New Roman" panose="02020603050405020304" pitchFamily="18" charset="0"/>
                <a:ea typeface="標楷體" panose="03000509000000000000" pitchFamily="65" charset="-120"/>
                <a:cs typeface="Times New Roman" panose="02020603050405020304" pitchFamily="18" charset="0"/>
              </a:rPr>
              <a:t>由精神科醫師</a:t>
            </a:r>
            <a:r>
              <a:rPr lang="zh-TW" altLang="en-US" sz="3000" b="1" u="sng" dirty="0">
                <a:solidFill>
                  <a:srgbClr val="70AD47">
                    <a:lumMod val="75000"/>
                  </a:srgbClr>
                </a:solidFill>
                <a:latin typeface="Times New Roman" panose="02020603050405020304" pitchFamily="18" charset="0"/>
                <a:ea typeface="標楷體" panose="03000509000000000000" pitchFamily="65" charset="-120"/>
                <a:cs typeface="Times New Roman" panose="02020603050405020304" pitchFamily="18" charset="0"/>
              </a:rPr>
              <a:t>追蹤治療</a:t>
            </a:r>
            <a:r>
              <a:rPr lang="en-US" altLang="zh-TW" sz="3000" b="1" u="sng" dirty="0">
                <a:solidFill>
                  <a:srgbClr val="70AD47">
                    <a:lumMod val="75000"/>
                  </a:srgbClr>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3000" b="1" u="sng" dirty="0">
                <a:solidFill>
                  <a:srgbClr val="70AD47">
                    <a:lumMod val="75000"/>
                  </a:srgbClr>
                </a:solidFill>
                <a:latin typeface="Times New Roman" panose="02020603050405020304" pitchFamily="18" charset="0"/>
                <a:ea typeface="標楷體" panose="03000509000000000000" pitchFamily="65" charset="-120"/>
                <a:cs typeface="Times New Roman" panose="02020603050405020304" pitchFamily="18" charset="0"/>
              </a:rPr>
              <a:t>個月，且至少</a:t>
            </a:r>
            <a:r>
              <a:rPr lang="en-US" altLang="zh-TW" sz="3000" b="1" u="sng" dirty="0">
                <a:solidFill>
                  <a:srgbClr val="70AD47">
                    <a:lumMod val="75000"/>
                  </a:srgbClr>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3000" b="1" u="sng" dirty="0">
                <a:solidFill>
                  <a:srgbClr val="70AD47">
                    <a:lumMod val="75000"/>
                  </a:srgbClr>
                </a:solidFill>
                <a:latin typeface="Times New Roman" panose="02020603050405020304" pitchFamily="18" charset="0"/>
                <a:ea typeface="標楷體" panose="03000509000000000000" pitchFamily="65" charset="-120"/>
                <a:cs typeface="Times New Roman" panose="02020603050405020304" pitchFamily="18" charset="0"/>
              </a:rPr>
              <a:t>次門診後</a:t>
            </a:r>
            <a:r>
              <a:rPr lang="zh-TW" altLang="en-US" sz="3000" b="1" dirty="0">
                <a:solidFill>
                  <a:srgbClr val="70AD47">
                    <a:lumMod val="75000"/>
                  </a:srgbClr>
                </a:solidFill>
                <a:latin typeface="Times New Roman" panose="02020603050405020304" pitchFamily="18" charset="0"/>
                <a:ea typeface="標楷體" panose="03000509000000000000" pitchFamily="65" charset="-120"/>
                <a:cs typeface="Times New Roman" panose="02020603050405020304" pitchFamily="18" charset="0"/>
              </a:rPr>
              <a:t>出具診斷證明</a:t>
            </a:r>
          </a:p>
        </p:txBody>
      </p:sp>
      <p:sp>
        <p:nvSpPr>
          <p:cNvPr id="3" name="投影片編號版面配置區 2">
            <a:extLst>
              <a:ext uri="{FF2B5EF4-FFF2-40B4-BE49-F238E27FC236}">
                <a16:creationId xmlns:a16="http://schemas.microsoft.com/office/drawing/2014/main" id="{F597D615-D3C0-07F5-5134-F23182DDA7C9}"/>
              </a:ext>
            </a:extLst>
          </p:cNvPr>
          <p:cNvSpPr>
            <a:spLocks noGrp="1"/>
          </p:cNvSpPr>
          <p:nvPr>
            <p:ph type="sldNum" sz="quarter" idx="12"/>
          </p:nvPr>
        </p:nvSpPr>
        <p:spPr/>
        <p:txBody>
          <a:bodyPr/>
          <a:lstStyle/>
          <a:p>
            <a:pPr algn="ctr" defTabSz="1371600">
              <a:defRPr/>
            </a:pPr>
            <a:endParaRPr lang="zh-TW" altLang="en-US" dirty="0">
              <a:solidFill>
                <a:srgbClr val="27384F"/>
              </a:solidFill>
              <a:latin typeface="Calibri" panose="020F0502020204030204"/>
              <a:ea typeface="新細明體" panose="02020500000000000000" pitchFamily="18" charset="-120"/>
            </a:endParaRPr>
          </a:p>
        </p:txBody>
      </p:sp>
    </p:spTree>
    <p:extLst>
      <p:ext uri="{BB962C8B-B14F-4D97-AF65-F5344CB8AC3E}">
        <p14:creationId xmlns:p14="http://schemas.microsoft.com/office/powerpoint/2010/main" val="71549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5400" b="1" dirty="0" smtClean="0"/>
              <a:t>發生疑似職場不法</a:t>
            </a:r>
            <a:r>
              <a:rPr lang="zh-TW" altLang="en-US" sz="5400" b="1" dirty="0" smtClean="0"/>
              <a:t>侵害時，應該做什麼？</a:t>
            </a:r>
            <a:endParaRPr lang="zh-TW" altLang="en-US" sz="7200" b="1" dirty="0"/>
          </a:p>
        </p:txBody>
      </p:sp>
      <p:sp>
        <p:nvSpPr>
          <p:cNvPr id="3" name="文字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B6F15528-21DE-4FAA-801E-634DDDAF4B2B}" type="slidenum">
              <a:rPr lang="en-US" smtClean="0"/>
              <a:pPr/>
              <a:t>54</a:t>
            </a:fld>
            <a:endParaRPr lang="en-US"/>
          </a:p>
        </p:txBody>
      </p:sp>
    </p:spTree>
    <p:extLst>
      <p:ext uri="{BB962C8B-B14F-4D97-AF65-F5344CB8AC3E}">
        <p14:creationId xmlns:p14="http://schemas.microsoft.com/office/powerpoint/2010/main" val="27793240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b="8624"/>
          <a:stretch/>
        </p:blipFill>
        <p:spPr>
          <a:xfrm>
            <a:off x="609599" y="2095500"/>
            <a:ext cx="17178377" cy="7696200"/>
          </a:xfrm>
          <a:prstGeom prst="rect">
            <a:avLst/>
          </a:prstGeom>
        </p:spPr>
      </p:pic>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73200" y="8965858"/>
            <a:ext cx="3383573" cy="556308"/>
          </a:xfrm>
          <a:prstGeom prst="rect">
            <a:avLst/>
          </a:prstGeom>
        </p:spPr>
      </p:pic>
      <p:pic>
        <p:nvPicPr>
          <p:cNvPr id="5" name="圖片 4" descr="畫面剪輯"/>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266701"/>
            <a:ext cx="17178377" cy="1676400"/>
          </a:xfrm>
          <a:prstGeom prst="rect">
            <a:avLst/>
          </a:prstGeom>
        </p:spPr>
      </p:pic>
      <p:sp>
        <p:nvSpPr>
          <p:cNvPr id="2" name="投影片編號版面配置區 1"/>
          <p:cNvSpPr>
            <a:spLocks noGrp="1"/>
          </p:cNvSpPr>
          <p:nvPr>
            <p:ph type="sldNum" sz="quarter" idx="12"/>
          </p:nvPr>
        </p:nvSpPr>
        <p:spPr/>
        <p:txBody>
          <a:bodyPr/>
          <a:lstStyle/>
          <a:p>
            <a:fld id="{B6F15528-21DE-4FAA-801E-634DDDAF4B2B}" type="slidenum">
              <a:rPr lang="en-US" smtClean="0"/>
              <a:pPr/>
              <a:t>55</a:t>
            </a:fld>
            <a:endParaRPr lang="en-US"/>
          </a:p>
        </p:txBody>
      </p:sp>
    </p:spTree>
    <p:extLst>
      <p:ext uri="{BB962C8B-B14F-4D97-AF65-F5344CB8AC3E}">
        <p14:creationId xmlns:p14="http://schemas.microsoft.com/office/powerpoint/2010/main" val="22757835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fld id="{B6F15528-21DE-4FAA-801E-634DDDAF4B2B}" type="slidenum">
              <a:rPr lang="en-US" smtClean="0"/>
              <a:pPr/>
              <a:t>56</a:t>
            </a:fld>
            <a:endParaRPr lang="en-US"/>
          </a:p>
        </p:txBody>
      </p:sp>
      <p:sp>
        <p:nvSpPr>
          <p:cNvPr id="4" name="文字方塊 3"/>
          <p:cNvSpPr txBox="1"/>
          <p:nvPr/>
        </p:nvSpPr>
        <p:spPr>
          <a:xfrm>
            <a:off x="914400" y="266700"/>
            <a:ext cx="16002000" cy="1107996"/>
          </a:xfrm>
          <a:prstGeom prst="rect">
            <a:avLst/>
          </a:prstGeom>
          <a:noFill/>
        </p:spPr>
        <p:txBody>
          <a:bodyPr wrap="square" rtlCol="0">
            <a:spAutoFit/>
          </a:bodyPr>
          <a:lstStyle/>
          <a:p>
            <a:pPr algn="ctr"/>
            <a:r>
              <a:rPr lang="zh-TW" altLang="en-US" sz="6600" dirty="0" smtClean="0">
                <a:latin typeface="微軟正黑體" panose="020B0604030504040204" pitchFamily="34" charset="-120"/>
                <a:ea typeface="微軟正黑體" panose="020B0604030504040204" pitchFamily="34" charset="-120"/>
              </a:rPr>
              <a:t>職場霸凌、職場性騷擾常見誤區</a:t>
            </a:r>
            <a:endParaRPr lang="zh-TW" altLang="en-US" sz="6600" dirty="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533400" y="2481709"/>
            <a:ext cx="8153400" cy="6124754"/>
          </a:xfrm>
          <a:prstGeom prst="rect">
            <a:avLst/>
          </a:prstGeom>
          <a:solidFill>
            <a:srgbClr val="92D050"/>
          </a:solidFill>
        </p:spPr>
        <p:txBody>
          <a:bodyPr wrap="square" rtlCol="0">
            <a:spAutoFit/>
          </a:bodyPr>
          <a:lstStyle/>
          <a:p>
            <a:pPr marL="1028700" lvl="1" indent="-571500">
              <a:spcBef>
                <a:spcPts val="1200"/>
              </a:spcBef>
              <a:buFont typeface="Wingdings" panose="05000000000000000000" pitchFamily="2" charset="2"/>
              <a:buChar char="u"/>
            </a:pPr>
            <a:r>
              <a:rPr lang="zh-TW" altLang="en-US" sz="4400" dirty="0" smtClean="0">
                <a:latin typeface="微軟正黑體" panose="020B0604030504040204" pitchFamily="34" charset="-120"/>
                <a:ea typeface="微軟正黑體" panose="020B0604030504040204" pitchFamily="34" charset="-120"/>
              </a:rPr>
              <a:t>申訴人自己太敏感？</a:t>
            </a:r>
            <a:endParaRPr lang="en-US" altLang="zh-TW" sz="4400" dirty="0" smtClean="0">
              <a:latin typeface="微軟正黑體" panose="020B0604030504040204" pitchFamily="34" charset="-120"/>
              <a:ea typeface="微軟正黑體" panose="020B0604030504040204" pitchFamily="34" charset="-120"/>
            </a:endParaRPr>
          </a:p>
          <a:p>
            <a:pPr marL="1028700" lvl="1" indent="-571500">
              <a:spcBef>
                <a:spcPts val="1200"/>
              </a:spcBef>
              <a:buFont typeface="Wingdings" panose="05000000000000000000" pitchFamily="2" charset="2"/>
              <a:buChar char="u"/>
            </a:pPr>
            <a:r>
              <a:rPr lang="zh-TW" altLang="en-US" sz="4400" dirty="0" smtClean="0">
                <a:latin typeface="微軟正黑體" panose="020B0604030504040204" pitchFamily="34" charset="-120"/>
                <a:ea typeface="微軟正黑體" panose="020B0604030504040204" pitchFamily="34" charset="-120"/>
              </a:rPr>
              <a:t>申訴人自己言行舉止有失？</a:t>
            </a:r>
            <a:endParaRPr lang="en-US" altLang="zh-TW" sz="4400" dirty="0" smtClean="0">
              <a:latin typeface="微軟正黑體" panose="020B0604030504040204" pitchFamily="34" charset="-120"/>
              <a:ea typeface="微軟正黑體" panose="020B0604030504040204" pitchFamily="34" charset="-120"/>
            </a:endParaRPr>
          </a:p>
          <a:p>
            <a:pPr marL="1028700" lvl="1" indent="-571500">
              <a:spcBef>
                <a:spcPts val="1200"/>
              </a:spcBef>
              <a:buFont typeface="Wingdings" panose="05000000000000000000" pitchFamily="2" charset="2"/>
              <a:buChar char="u"/>
            </a:pPr>
            <a:r>
              <a:rPr lang="zh-TW" altLang="en-US" sz="4400" dirty="0" smtClean="0">
                <a:latin typeface="微軟正黑體" panose="020B0604030504040204" pitchFamily="34" charset="-120"/>
                <a:ea typeface="微軟正黑體" panose="020B0604030504040204" pitchFamily="34" charset="-120"/>
              </a:rPr>
              <a:t>申訴人與行為人可能是處於追求、交往關係？</a:t>
            </a:r>
            <a:endParaRPr lang="en-US" altLang="zh-TW" sz="4400" dirty="0" smtClean="0">
              <a:latin typeface="微軟正黑體" panose="020B0604030504040204" pitchFamily="34" charset="-120"/>
              <a:ea typeface="微軟正黑體" panose="020B0604030504040204" pitchFamily="34" charset="-120"/>
            </a:endParaRPr>
          </a:p>
          <a:p>
            <a:pPr marL="1028700" lvl="1" indent="-571500">
              <a:spcBef>
                <a:spcPts val="1200"/>
              </a:spcBef>
              <a:buFont typeface="Wingdings" panose="05000000000000000000" pitchFamily="2" charset="2"/>
              <a:buChar char="u"/>
            </a:pPr>
            <a:r>
              <a:rPr lang="zh-TW" altLang="en-US" sz="4400" dirty="0" smtClean="0">
                <a:latin typeface="微軟正黑體" panose="020B0604030504040204" pitchFamily="34" charset="-120"/>
                <a:ea typeface="微軟正黑體" panose="020B0604030504040204" pitchFamily="34" charset="-120"/>
              </a:rPr>
              <a:t>申訴人可能是因其他動機（調職</a:t>
            </a:r>
            <a:r>
              <a:rPr lang="en-US" altLang="zh-TW" sz="4400" dirty="0" smtClean="0">
                <a:latin typeface="微軟正黑體" panose="020B0604030504040204" pitchFamily="34" charset="-120"/>
                <a:ea typeface="微軟正黑體" panose="020B0604030504040204" pitchFamily="34" charset="-120"/>
              </a:rPr>
              <a:t>/</a:t>
            </a:r>
            <a:r>
              <a:rPr lang="zh-TW" altLang="en-US" sz="4400" dirty="0" smtClean="0">
                <a:latin typeface="微軟正黑體" panose="020B0604030504040204" pitchFamily="34" charset="-120"/>
                <a:ea typeface="微軟正黑體" panose="020B0604030504040204" pitchFamily="34" charset="-120"/>
              </a:rPr>
              <a:t>考績等）藉故惡意報復行為人？</a:t>
            </a:r>
            <a:endParaRPr lang="en-US" altLang="zh-TW" sz="4400" dirty="0" smtClean="0">
              <a:latin typeface="微軟正黑體" panose="020B0604030504040204" pitchFamily="34" charset="-120"/>
              <a:ea typeface="微軟正黑體" panose="020B0604030504040204" pitchFamily="34" charset="-120"/>
            </a:endParaRPr>
          </a:p>
          <a:p>
            <a:pPr marL="1028700" lvl="1" indent="-571500">
              <a:spcBef>
                <a:spcPts val="1200"/>
              </a:spcBef>
              <a:buFont typeface="Wingdings" panose="05000000000000000000" pitchFamily="2" charset="2"/>
              <a:buChar char="u"/>
            </a:pPr>
            <a:r>
              <a:rPr lang="zh-TW" altLang="en-US" sz="4400" dirty="0" smtClean="0">
                <a:latin typeface="微軟正黑體" panose="020B0604030504040204" pitchFamily="34" charset="-120"/>
                <a:ea typeface="微軟正黑體" panose="020B0604030504040204" pitchFamily="34" charset="-120"/>
              </a:rPr>
              <a:t>不具名</a:t>
            </a:r>
            <a:r>
              <a:rPr lang="en-US" altLang="zh-TW" sz="4400" dirty="0" smtClean="0">
                <a:latin typeface="微軟正黑體" panose="020B0604030504040204" pitchFamily="34" charset="-120"/>
                <a:ea typeface="微軟正黑體" panose="020B0604030504040204" pitchFamily="34" charset="-120"/>
              </a:rPr>
              <a:t>/</a:t>
            </a:r>
            <a:r>
              <a:rPr lang="zh-TW" altLang="en-US" sz="4400" dirty="0" smtClean="0">
                <a:latin typeface="微軟正黑體" panose="020B0604030504040204" pitchFamily="34" charset="-120"/>
                <a:ea typeface="微軟正黑體" panose="020B0604030504040204" pitchFamily="34" charset="-120"/>
              </a:rPr>
              <a:t>沒證據，要處理嗎？</a:t>
            </a:r>
            <a:endParaRPr lang="en-US" altLang="zh-TW" sz="4400" dirty="0" smtClean="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9372600" y="2481710"/>
            <a:ext cx="8489430" cy="6124754"/>
          </a:xfrm>
          <a:prstGeom prst="rect">
            <a:avLst/>
          </a:prstGeom>
          <a:solidFill>
            <a:schemeClr val="accent4">
              <a:lumMod val="60000"/>
              <a:lumOff val="40000"/>
            </a:schemeClr>
          </a:solidFill>
        </p:spPr>
        <p:txBody>
          <a:bodyPr wrap="square" rtlCol="0">
            <a:spAutoFit/>
          </a:bodyPr>
          <a:lstStyle/>
          <a:p>
            <a:pPr marL="1028700" lvl="1" indent="-571500">
              <a:spcBef>
                <a:spcPts val="1200"/>
              </a:spcBef>
              <a:buFont typeface="Wingdings" panose="05000000000000000000" pitchFamily="2" charset="2"/>
              <a:buChar char="u"/>
            </a:pPr>
            <a:r>
              <a:rPr lang="zh-TW" altLang="zh-TW" sz="4400" dirty="0" smtClean="0">
                <a:latin typeface="微軟正黑體" panose="020B0604030504040204" pitchFamily="34" charset="-120"/>
                <a:ea typeface="微軟正黑體" panose="020B0604030504040204" pitchFamily="34" charset="-120"/>
              </a:rPr>
              <a:t>行為</a:t>
            </a:r>
            <a:r>
              <a:rPr lang="zh-TW" altLang="zh-TW" sz="4400" dirty="0">
                <a:latin typeface="微軟正黑體" panose="020B0604030504040204" pitchFamily="34" charset="-120"/>
                <a:ea typeface="微軟正黑體" panose="020B0604030504040204" pitchFamily="34" charset="-120"/>
              </a:rPr>
              <a:t>人</a:t>
            </a:r>
            <a:r>
              <a:rPr lang="zh-TW" altLang="zh-TW" sz="4400" dirty="0" smtClean="0">
                <a:latin typeface="微軟正黑體" panose="020B0604030504040204" pitchFamily="34" charset="-120"/>
                <a:ea typeface="微軟正黑體" panose="020B0604030504040204" pitchFamily="34" charset="-120"/>
              </a:rPr>
              <a:t>沒有</a:t>
            </a:r>
            <a:r>
              <a:rPr lang="zh-TW" altLang="en-US" sz="4400" dirty="0" smtClean="0">
                <a:latin typeface="微軟正黑體" panose="020B0604030504040204" pitchFamily="34" charset="-120"/>
                <a:ea typeface="微軟正黑體" panose="020B0604030504040204" pitchFamily="34" charset="-120"/>
              </a:rPr>
              <a:t>霸凌或</a:t>
            </a:r>
            <a:r>
              <a:rPr lang="zh-TW" altLang="zh-TW" sz="4400" dirty="0" smtClean="0">
                <a:latin typeface="微軟正黑體" panose="020B0604030504040204" pitchFamily="34" charset="-120"/>
                <a:ea typeface="微軟正黑體" panose="020B0604030504040204" pitchFamily="34" charset="-120"/>
              </a:rPr>
              <a:t>性騷擾</a:t>
            </a:r>
            <a:r>
              <a:rPr lang="zh-TW" altLang="zh-TW" sz="4400" dirty="0">
                <a:latin typeface="微軟正黑體" panose="020B0604030504040204" pitchFamily="34" charset="-120"/>
                <a:ea typeface="微軟正黑體" panose="020B0604030504040204" pitchFamily="34" charset="-120"/>
              </a:rPr>
              <a:t>的</a:t>
            </a:r>
            <a:r>
              <a:rPr lang="zh-TW" altLang="zh-TW" sz="4400" dirty="0" smtClean="0">
                <a:latin typeface="微軟正黑體" panose="020B0604030504040204" pitchFamily="34" charset="-120"/>
                <a:ea typeface="微軟正黑體" panose="020B0604030504040204" pitchFamily="34" charset="-120"/>
              </a:rPr>
              <a:t>意圖</a:t>
            </a:r>
            <a:r>
              <a:rPr lang="zh-TW" altLang="en-US" sz="4400" dirty="0" smtClean="0">
                <a:latin typeface="微軟正黑體" panose="020B0604030504040204" pitchFamily="34" charset="-120"/>
                <a:ea typeface="微軟正黑體" panose="020B0604030504040204" pitchFamily="34" charset="-120"/>
              </a:rPr>
              <a:t>、只是開玩笑</a:t>
            </a:r>
            <a:endParaRPr lang="en-US" altLang="zh-TW" sz="4400" dirty="0" smtClean="0">
              <a:latin typeface="微軟正黑體" panose="020B0604030504040204" pitchFamily="34" charset="-120"/>
              <a:ea typeface="微軟正黑體" panose="020B0604030504040204" pitchFamily="34" charset="-120"/>
            </a:endParaRPr>
          </a:p>
          <a:p>
            <a:pPr marL="1028700" lvl="1" indent="-571500">
              <a:spcBef>
                <a:spcPts val="1200"/>
              </a:spcBef>
              <a:buFont typeface="Wingdings" panose="05000000000000000000" pitchFamily="2" charset="2"/>
              <a:buChar char="u"/>
            </a:pPr>
            <a:r>
              <a:rPr lang="zh-TW" altLang="en-US" sz="4400" dirty="0" smtClean="0">
                <a:latin typeface="微軟正黑體" panose="020B0604030504040204" pitchFamily="34" charset="-120"/>
                <a:ea typeface="微軟正黑體" panose="020B0604030504040204" pitchFamily="34" charset="-120"/>
              </a:rPr>
              <a:t>行為人情有可原、目的良善</a:t>
            </a:r>
            <a:endParaRPr lang="en-US" altLang="zh-TW" sz="4400" dirty="0" smtClean="0">
              <a:latin typeface="微軟正黑體" panose="020B0604030504040204" pitchFamily="34" charset="-120"/>
              <a:ea typeface="微軟正黑體" panose="020B0604030504040204" pitchFamily="34" charset="-120"/>
            </a:endParaRPr>
          </a:p>
          <a:p>
            <a:pPr marL="1028700" lvl="1" indent="-571500">
              <a:spcBef>
                <a:spcPts val="1200"/>
              </a:spcBef>
              <a:buFont typeface="Wingdings" panose="05000000000000000000" pitchFamily="2" charset="2"/>
              <a:buChar char="u"/>
            </a:pPr>
            <a:r>
              <a:rPr lang="zh-TW" altLang="en-US" sz="4400" dirty="0" smtClean="0">
                <a:latin typeface="微軟正黑體" panose="020B0604030504040204" pitchFamily="34" charset="-120"/>
                <a:ea typeface="微軟正黑體" panose="020B0604030504040204" pitchFamily="34" charset="-120"/>
              </a:rPr>
              <a:t>行為人與申訴人可能是處於追求、交往關係？</a:t>
            </a:r>
            <a:endParaRPr lang="en-US" altLang="zh-TW" sz="4400" dirty="0" smtClean="0">
              <a:latin typeface="微軟正黑體" panose="020B0604030504040204" pitchFamily="34" charset="-120"/>
              <a:ea typeface="微軟正黑體" panose="020B0604030504040204" pitchFamily="34" charset="-120"/>
            </a:endParaRPr>
          </a:p>
          <a:p>
            <a:pPr marL="1028700" lvl="1" indent="-571500">
              <a:spcBef>
                <a:spcPts val="1200"/>
              </a:spcBef>
              <a:buFont typeface="Wingdings" panose="05000000000000000000" pitchFamily="2" charset="2"/>
              <a:buChar char="u"/>
            </a:pPr>
            <a:r>
              <a:rPr lang="zh-TW" altLang="zh-TW" sz="4400" dirty="0" smtClean="0">
                <a:latin typeface="微軟正黑體" panose="020B0604030504040204" pitchFamily="34" charset="-120"/>
                <a:ea typeface="微軟正黑體" panose="020B0604030504040204" pitchFamily="34" charset="-120"/>
              </a:rPr>
              <a:t>受</a:t>
            </a:r>
            <a:r>
              <a:rPr lang="zh-TW" altLang="zh-TW" sz="4400" dirty="0">
                <a:latin typeface="微軟正黑體" panose="020B0604030504040204" pitchFamily="34" charset="-120"/>
                <a:ea typeface="微軟正黑體" panose="020B0604030504040204" pitchFamily="34" charset="-120"/>
              </a:rPr>
              <a:t>話方本身沒有</a:t>
            </a:r>
            <a:r>
              <a:rPr lang="zh-TW" altLang="zh-TW" sz="4400" dirty="0" smtClean="0">
                <a:latin typeface="微軟正黑體" panose="020B0604030504040204" pitchFamily="34" charset="-120"/>
                <a:ea typeface="微軟正黑體" panose="020B0604030504040204" pitchFamily="34" charset="-120"/>
              </a:rPr>
              <a:t>覺得</a:t>
            </a:r>
            <a:r>
              <a:rPr lang="zh-TW" altLang="en-US" sz="4400" dirty="0" smtClean="0">
                <a:latin typeface="微軟正黑體" panose="020B0604030504040204" pitchFamily="34" charset="-120"/>
                <a:ea typeface="微軟正黑體" panose="020B0604030504040204" pitchFamily="34" charset="-120"/>
              </a:rPr>
              <a:t>被霸凌</a:t>
            </a:r>
            <a:r>
              <a:rPr lang="en-US" altLang="zh-TW" sz="4400" dirty="0" smtClean="0">
                <a:latin typeface="微軟正黑體" panose="020B0604030504040204" pitchFamily="34" charset="-120"/>
                <a:ea typeface="微軟正黑體" panose="020B0604030504040204" pitchFamily="34" charset="-120"/>
              </a:rPr>
              <a:t>/</a:t>
            </a:r>
            <a:r>
              <a:rPr lang="zh-TW" altLang="zh-TW" sz="4400" dirty="0" smtClean="0">
                <a:latin typeface="微軟正黑體" panose="020B0604030504040204" pitchFamily="34" charset="-120"/>
                <a:ea typeface="微軟正黑體" panose="020B0604030504040204" pitchFamily="34" charset="-120"/>
              </a:rPr>
              <a:t>被性騷擾</a:t>
            </a:r>
            <a:r>
              <a:rPr lang="zh-TW" altLang="en-US" sz="4400" dirty="0" smtClean="0">
                <a:latin typeface="微軟正黑體" panose="020B0604030504040204" pitchFamily="34" charset="-120"/>
                <a:ea typeface="微軟正黑體" panose="020B0604030504040204" pitchFamily="34" charset="-120"/>
              </a:rPr>
              <a:t>  ？</a:t>
            </a:r>
            <a:endParaRPr lang="en-US" altLang="zh-TW" sz="4400" dirty="0" smtClean="0">
              <a:latin typeface="微軟正黑體" panose="020B0604030504040204" pitchFamily="34" charset="-120"/>
              <a:ea typeface="微軟正黑體" panose="020B0604030504040204" pitchFamily="34" charset="-120"/>
            </a:endParaRPr>
          </a:p>
          <a:p>
            <a:pPr marL="1028700" lvl="1" indent="-571500">
              <a:spcBef>
                <a:spcPts val="1200"/>
              </a:spcBef>
              <a:buFont typeface="Wingdings" panose="05000000000000000000" pitchFamily="2" charset="2"/>
              <a:buChar char="u"/>
            </a:pPr>
            <a:r>
              <a:rPr lang="zh-TW" altLang="en-US" sz="4400" dirty="0" smtClean="0">
                <a:latin typeface="微軟正黑體" panose="020B0604030504040204" pitchFamily="34" charset="-120"/>
                <a:ea typeface="微軟正黑體" panose="020B0604030504040204" pitchFamily="34" charset="-120"/>
              </a:rPr>
              <a:t>從來沒有人反映過</a:t>
            </a:r>
            <a:r>
              <a:rPr lang="en-US" altLang="zh-TW" sz="4400" dirty="0" smtClean="0">
                <a:latin typeface="微軟正黑體" panose="020B0604030504040204" pitchFamily="34" charset="-120"/>
                <a:ea typeface="微軟正黑體" panose="020B0604030504040204" pitchFamily="34" charset="-120"/>
              </a:rPr>
              <a:t>/</a:t>
            </a:r>
            <a:r>
              <a:rPr lang="zh-TW" altLang="en-US" sz="4400" dirty="0" smtClean="0">
                <a:latin typeface="微軟正黑體" panose="020B0604030504040204" pitchFamily="34" charset="-120"/>
                <a:ea typeface="微軟正黑體" panose="020B0604030504040204" pitchFamily="34" charset="-120"/>
              </a:rPr>
              <a:t>沒有證據</a:t>
            </a:r>
            <a:endParaRPr lang="zh-TW" altLang="zh-TW" sz="4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874216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57</a:t>
            </a:fld>
            <a:endParaRPr lang="en-US"/>
          </a:p>
        </p:txBody>
      </p:sp>
      <p:pic>
        <p:nvPicPr>
          <p:cNvPr id="2050" name="Picture 2" descr="https://blogger.googleusercontent.com/img/b/R29vZ2xl/AVvXsEjF_FvcSkoLPOpsGPkwzvSNMJFqNW-0dd0066OmqsWIG2piaChbRsEp8Bd_SgCw8z1bJiAyAwXG2gimGLl81zjvbX14P2zPTY_HmPMOooeE50_B3O_Bil8zGAHJT97RDAGMnn2nXjnL9lbb/s1600/%25E4%25B9%259D%25E5%2580%258B%25E9%2581%2593%25E6%25AD%2589%25E6%25B3%25A8%25E9%259F%25B3.jpg"/>
          <p:cNvPicPr>
            <a:picLocks noChangeAspect="1" noChangeArrowheads="1"/>
          </p:cNvPicPr>
          <p:nvPr/>
        </p:nvPicPr>
        <p:blipFill rotWithShape="1">
          <a:blip r:embed="rId2">
            <a:extLst>
              <a:ext uri="{28A0092B-C50C-407E-A947-70E740481C1C}">
                <a14:useLocalDpi xmlns:a14="http://schemas.microsoft.com/office/drawing/2010/main" val="0"/>
              </a:ext>
            </a:extLst>
          </a:blip>
          <a:srcRect b="51000"/>
          <a:stretch/>
        </p:blipFill>
        <p:spPr bwMode="auto">
          <a:xfrm>
            <a:off x="152400" y="723900"/>
            <a:ext cx="8938337" cy="8686800"/>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p:cNvPicPr>
            <a:picLocks noChangeAspect="1"/>
          </p:cNvPicPr>
          <p:nvPr/>
        </p:nvPicPr>
        <p:blipFill rotWithShape="1">
          <a:blip r:embed="rId3"/>
          <a:srcRect t="49000"/>
          <a:stretch/>
        </p:blipFill>
        <p:spPr>
          <a:xfrm>
            <a:off x="9296400" y="1104900"/>
            <a:ext cx="8828674" cy="8429626"/>
          </a:xfrm>
          <a:prstGeom prst="rect">
            <a:avLst/>
          </a:prstGeom>
        </p:spPr>
      </p:pic>
    </p:spTree>
    <p:extLst>
      <p:ext uri="{BB962C8B-B14F-4D97-AF65-F5344CB8AC3E}">
        <p14:creationId xmlns:p14="http://schemas.microsoft.com/office/powerpoint/2010/main" val="1238969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58</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l="7841"/>
          <a:stretch/>
        </p:blipFill>
        <p:spPr>
          <a:xfrm>
            <a:off x="838200" y="1728135"/>
            <a:ext cx="16992600" cy="7619999"/>
          </a:xfrm>
          <a:prstGeom prst="rect">
            <a:avLst/>
          </a:prstGeom>
          <a:ln w="28575">
            <a:solidFill>
              <a:schemeClr val="tx1"/>
            </a:solidFill>
          </a:ln>
        </p:spPr>
      </p:pic>
      <p:sp>
        <p:nvSpPr>
          <p:cNvPr id="4" name="文字方塊 3"/>
          <p:cNvSpPr txBox="1"/>
          <p:nvPr/>
        </p:nvSpPr>
        <p:spPr>
          <a:xfrm>
            <a:off x="838200" y="9717706"/>
            <a:ext cx="8610600" cy="400110"/>
          </a:xfrm>
          <a:prstGeom prst="rect">
            <a:avLst/>
          </a:prstGeom>
          <a:solidFill>
            <a:schemeClr val="accent3">
              <a:lumMod val="20000"/>
              <a:lumOff val="80000"/>
            </a:schemeClr>
          </a:solidFill>
        </p:spPr>
        <p:txBody>
          <a:bodyPr wrap="square" rtlCol="0">
            <a:spAutoFit/>
          </a:bodyPr>
          <a:lstStyle/>
          <a:p>
            <a:r>
              <a:rPr lang="zh-TW" altLang="en-US" sz="2000" b="1" dirty="0" smtClean="0">
                <a:latin typeface="+mn-ea"/>
              </a:rPr>
              <a:t>引自</a:t>
            </a:r>
            <a:r>
              <a:rPr lang="en-US" altLang="zh-TW" sz="2000" b="1" dirty="0" smtClean="0">
                <a:latin typeface="+mn-ea"/>
              </a:rPr>
              <a:t>『</a:t>
            </a:r>
            <a:r>
              <a:rPr lang="zh-TW" altLang="en-US" sz="2000" b="1" dirty="0" smtClean="0">
                <a:latin typeface="+mn-ea"/>
              </a:rPr>
              <a:t>法律百科</a:t>
            </a:r>
            <a:r>
              <a:rPr lang="en-US" altLang="zh-TW" sz="2000" b="1" dirty="0" smtClean="0">
                <a:latin typeface="+mn-ea"/>
              </a:rPr>
              <a:t>』</a:t>
            </a:r>
            <a:r>
              <a:rPr lang="zh-TW" altLang="en-US" sz="2000" b="1" dirty="0" smtClean="0">
                <a:latin typeface="+mn-ea"/>
              </a:rPr>
              <a:t>  </a:t>
            </a:r>
            <a:r>
              <a:rPr lang="en-US" altLang="zh-TW" sz="2000" b="1" dirty="0" smtClean="0">
                <a:latin typeface="+mn-ea"/>
              </a:rPr>
              <a:t>https</a:t>
            </a:r>
            <a:r>
              <a:rPr lang="en-US" altLang="zh-TW" sz="2000" b="1" dirty="0">
                <a:latin typeface="+mn-ea"/>
              </a:rPr>
              <a:t>://www.legis-pedia.com/dictionary/1084</a:t>
            </a:r>
            <a:endParaRPr lang="zh-TW" altLang="en-US" sz="2000" b="1" dirty="0">
              <a:latin typeface="+mn-ea"/>
            </a:endParaRPr>
          </a:p>
        </p:txBody>
      </p:sp>
      <p:sp>
        <p:nvSpPr>
          <p:cNvPr id="5" name="文字方塊 4"/>
          <p:cNvSpPr txBox="1"/>
          <p:nvPr/>
        </p:nvSpPr>
        <p:spPr>
          <a:xfrm>
            <a:off x="5257800" y="342900"/>
            <a:ext cx="8305800" cy="1015663"/>
          </a:xfrm>
          <a:prstGeom prst="rect">
            <a:avLst/>
          </a:prstGeom>
          <a:solidFill>
            <a:schemeClr val="accent5">
              <a:lumMod val="60000"/>
              <a:lumOff val="40000"/>
            </a:schemeClr>
          </a:solidFill>
        </p:spPr>
        <p:txBody>
          <a:bodyPr wrap="square" rtlCol="0">
            <a:spAutoFit/>
          </a:bodyPr>
          <a:lstStyle/>
          <a:p>
            <a:pPr algn="ctr"/>
            <a:r>
              <a:rPr lang="zh-TW" altLang="en-US" sz="6000" b="1" dirty="0" smtClean="0"/>
              <a:t>蒐證</a:t>
            </a:r>
            <a:r>
              <a:rPr lang="en-US" altLang="zh-TW" sz="6000" b="1" dirty="0" smtClean="0"/>
              <a:t>/</a:t>
            </a:r>
            <a:r>
              <a:rPr lang="zh-TW" altLang="en-US" sz="6000" b="1" dirty="0" smtClean="0"/>
              <a:t>舉證 的基本概念</a:t>
            </a:r>
            <a:endParaRPr lang="zh-TW" altLang="en-US" sz="6000" b="1" dirty="0"/>
          </a:p>
        </p:txBody>
      </p:sp>
    </p:spTree>
    <p:extLst>
      <p:ext uri="{BB962C8B-B14F-4D97-AF65-F5344CB8AC3E}">
        <p14:creationId xmlns:p14="http://schemas.microsoft.com/office/powerpoint/2010/main" val="3760884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59</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l="6758" r="6875"/>
          <a:stretch/>
        </p:blipFill>
        <p:spPr>
          <a:xfrm>
            <a:off x="838200" y="954859"/>
            <a:ext cx="11341850" cy="8853511"/>
          </a:xfrm>
          <a:prstGeom prst="rect">
            <a:avLst/>
          </a:prstGeom>
          <a:ln w="28575">
            <a:solidFill>
              <a:schemeClr val="tx1"/>
            </a:solidFill>
          </a:ln>
        </p:spPr>
      </p:pic>
      <p:sp>
        <p:nvSpPr>
          <p:cNvPr id="4" name="矩形 3"/>
          <p:cNvSpPr/>
          <p:nvPr/>
        </p:nvSpPr>
        <p:spPr>
          <a:xfrm>
            <a:off x="12429344" y="2476500"/>
            <a:ext cx="5562600" cy="4832092"/>
          </a:xfrm>
          <a:prstGeom prst="rect">
            <a:avLst/>
          </a:prstGeom>
          <a:ln w="9525">
            <a:solidFill>
              <a:schemeClr val="tx1"/>
            </a:solidFill>
          </a:ln>
        </p:spPr>
        <p:txBody>
          <a:bodyPr wrap="square">
            <a:spAutoFit/>
          </a:bodyPr>
          <a:lstStyle/>
          <a:p>
            <a:r>
              <a:rPr lang="zh-TW" altLang="en-US" sz="2800" b="1" dirty="0" smtClean="0">
                <a:solidFill>
                  <a:srgbClr val="696969"/>
                </a:solidFill>
                <a:latin typeface="+mn-ea"/>
              </a:rPr>
              <a:t>刑法</a:t>
            </a:r>
            <a:r>
              <a:rPr lang="en-US" altLang="zh-TW" sz="2800" b="1" dirty="0" smtClean="0">
                <a:solidFill>
                  <a:srgbClr val="696969"/>
                </a:solidFill>
                <a:latin typeface="+mn-ea"/>
              </a:rPr>
              <a:t>315</a:t>
            </a:r>
            <a:r>
              <a:rPr lang="zh-TW" altLang="en-US" sz="2800" b="1" dirty="0" smtClean="0">
                <a:solidFill>
                  <a:srgbClr val="696969"/>
                </a:solidFill>
                <a:latin typeface="+mn-ea"/>
              </a:rPr>
              <a:t>之</a:t>
            </a:r>
            <a:r>
              <a:rPr lang="en-US" altLang="zh-TW" sz="2800" b="1" dirty="0" smtClean="0">
                <a:solidFill>
                  <a:srgbClr val="696969"/>
                </a:solidFill>
                <a:latin typeface="+mn-ea"/>
              </a:rPr>
              <a:t>1</a:t>
            </a:r>
            <a:r>
              <a:rPr lang="zh-TW" altLang="en-US" sz="2800" b="1" dirty="0" smtClean="0">
                <a:solidFill>
                  <a:srgbClr val="696969"/>
                </a:solidFill>
                <a:latin typeface="+mn-ea"/>
              </a:rPr>
              <a:t>條</a:t>
            </a:r>
            <a:r>
              <a:rPr lang="en-US" altLang="zh-TW" sz="2800" b="1" dirty="0" smtClean="0">
                <a:solidFill>
                  <a:srgbClr val="696969"/>
                </a:solidFill>
                <a:latin typeface="+mn-ea"/>
              </a:rPr>
              <a:t>【</a:t>
            </a:r>
            <a:r>
              <a:rPr lang="zh-TW" altLang="en-US" sz="2800" b="1" dirty="0">
                <a:solidFill>
                  <a:srgbClr val="696969"/>
                </a:solidFill>
                <a:latin typeface="+mn-ea"/>
              </a:rPr>
              <a:t>妨害秘密罪</a:t>
            </a:r>
            <a:r>
              <a:rPr lang="en-US" altLang="zh-TW" sz="2800" b="1" dirty="0" smtClean="0">
                <a:solidFill>
                  <a:srgbClr val="696969"/>
                </a:solidFill>
                <a:latin typeface="Helvetica Neue"/>
              </a:rPr>
              <a:t>】</a:t>
            </a:r>
          </a:p>
          <a:p>
            <a:r>
              <a:rPr lang="zh-TW" altLang="en-US" sz="2800" dirty="0" smtClean="0">
                <a:solidFill>
                  <a:srgbClr val="696969"/>
                </a:solidFill>
                <a:latin typeface="Helvetica Neue"/>
              </a:rPr>
              <a:t>有</a:t>
            </a:r>
            <a:r>
              <a:rPr lang="zh-TW" altLang="en-US" sz="2800" dirty="0">
                <a:solidFill>
                  <a:srgbClr val="696969"/>
                </a:solidFill>
                <a:latin typeface="Helvetica Neue"/>
              </a:rPr>
              <a:t>下列行為之一者，處三年以下有期徒刑、拘役或三十萬元以下罰金</a:t>
            </a:r>
            <a:r>
              <a:rPr lang="zh-TW" altLang="en-US" sz="2800" dirty="0" smtClean="0">
                <a:solidFill>
                  <a:srgbClr val="696969"/>
                </a:solidFill>
                <a:latin typeface="Helvetica Neue"/>
              </a:rPr>
              <a:t>：</a:t>
            </a:r>
            <a:endParaRPr lang="en-US" altLang="zh-TW" sz="2800" dirty="0" smtClean="0">
              <a:solidFill>
                <a:srgbClr val="696969"/>
              </a:solidFill>
              <a:latin typeface="Helvetica Neue"/>
            </a:endParaRPr>
          </a:p>
          <a:p>
            <a:endParaRPr lang="en-US" altLang="zh-TW" sz="2800" dirty="0" smtClean="0">
              <a:solidFill>
                <a:srgbClr val="696969"/>
              </a:solidFill>
              <a:latin typeface="Helvetica Neue"/>
            </a:endParaRPr>
          </a:p>
          <a:p>
            <a:r>
              <a:rPr lang="zh-TW" altLang="en-US" sz="2800" dirty="0" smtClean="0">
                <a:solidFill>
                  <a:srgbClr val="696969"/>
                </a:solidFill>
                <a:latin typeface="Helvetica Neue"/>
              </a:rPr>
              <a:t>一</a:t>
            </a:r>
            <a:r>
              <a:rPr lang="zh-TW" altLang="en-US" sz="2800" dirty="0">
                <a:solidFill>
                  <a:srgbClr val="696969"/>
                </a:solidFill>
                <a:latin typeface="Helvetica Neue"/>
              </a:rPr>
              <a:t>、無故利用工具或設備</a:t>
            </a:r>
            <a:r>
              <a:rPr lang="zh-TW" altLang="en-US" sz="2800" b="1" dirty="0">
                <a:solidFill>
                  <a:srgbClr val="696969"/>
                </a:solidFill>
                <a:latin typeface="Helvetica Neue"/>
              </a:rPr>
              <a:t>窺視、竊聽</a:t>
            </a:r>
            <a:r>
              <a:rPr lang="zh-TW" altLang="en-US" sz="2800" dirty="0">
                <a:solidFill>
                  <a:srgbClr val="696969"/>
                </a:solidFill>
                <a:latin typeface="Helvetica Neue"/>
              </a:rPr>
              <a:t>他人非公開之活動、言論、談話或身體隱私部位者</a:t>
            </a:r>
            <a:r>
              <a:rPr lang="zh-TW" altLang="en-US" sz="2800" dirty="0" smtClean="0">
                <a:solidFill>
                  <a:srgbClr val="696969"/>
                </a:solidFill>
                <a:latin typeface="Helvetica Neue"/>
              </a:rPr>
              <a:t>。</a:t>
            </a:r>
            <a:endParaRPr lang="en-US" altLang="zh-TW" sz="2800" dirty="0" smtClean="0">
              <a:solidFill>
                <a:srgbClr val="696969"/>
              </a:solidFill>
              <a:latin typeface="Helvetica Neue"/>
            </a:endParaRPr>
          </a:p>
          <a:p>
            <a:endParaRPr lang="en-US" altLang="zh-TW" sz="2800" dirty="0" smtClean="0">
              <a:solidFill>
                <a:srgbClr val="696969"/>
              </a:solidFill>
              <a:latin typeface="Helvetica Neue"/>
            </a:endParaRPr>
          </a:p>
          <a:p>
            <a:r>
              <a:rPr lang="zh-TW" altLang="en-US" sz="2800" dirty="0" smtClean="0">
                <a:solidFill>
                  <a:srgbClr val="696969"/>
                </a:solidFill>
                <a:latin typeface="Helvetica Neue"/>
              </a:rPr>
              <a:t>二</a:t>
            </a:r>
            <a:r>
              <a:rPr lang="zh-TW" altLang="en-US" sz="2800" dirty="0">
                <a:solidFill>
                  <a:srgbClr val="696969"/>
                </a:solidFill>
                <a:latin typeface="Helvetica Neue"/>
              </a:rPr>
              <a:t>、</a:t>
            </a:r>
            <a:r>
              <a:rPr lang="zh-TW" altLang="en-US" sz="2800" b="1" dirty="0">
                <a:solidFill>
                  <a:srgbClr val="FF0000"/>
                </a:solidFill>
                <a:latin typeface="Helvetica Neue"/>
              </a:rPr>
              <a:t>無故</a:t>
            </a:r>
            <a:r>
              <a:rPr lang="zh-TW" altLang="en-US" sz="2800" dirty="0">
                <a:solidFill>
                  <a:srgbClr val="696969"/>
                </a:solidFill>
                <a:latin typeface="Helvetica Neue"/>
              </a:rPr>
              <a:t>以錄音、照相、錄影或電磁</a:t>
            </a:r>
            <a:r>
              <a:rPr lang="zh-TW" altLang="en-US" sz="2800" dirty="0" smtClean="0">
                <a:solidFill>
                  <a:srgbClr val="696969"/>
                </a:solidFill>
                <a:latin typeface="Helvetica Neue"/>
              </a:rPr>
              <a:t>紀錄</a:t>
            </a:r>
            <a:r>
              <a:rPr lang="zh-TW" altLang="en-US" sz="2800" dirty="0" smtClean="0">
                <a:latin typeface="Helvetica Neue"/>
              </a:rPr>
              <a:t>竊錄</a:t>
            </a:r>
            <a:r>
              <a:rPr lang="zh-TW" altLang="en-US" sz="2800" b="1" dirty="0" smtClean="0">
                <a:solidFill>
                  <a:srgbClr val="0070C0"/>
                </a:solidFill>
                <a:latin typeface="Helvetica Neue"/>
              </a:rPr>
              <a:t>他人</a:t>
            </a:r>
            <a:r>
              <a:rPr lang="zh-TW" altLang="en-US" sz="2800" b="1" dirty="0">
                <a:solidFill>
                  <a:srgbClr val="00B050"/>
                </a:solidFill>
                <a:latin typeface="Helvetica Neue"/>
              </a:rPr>
              <a:t>非公開</a:t>
            </a:r>
            <a:r>
              <a:rPr lang="zh-TW" altLang="en-US" sz="2800" dirty="0">
                <a:solidFill>
                  <a:srgbClr val="696969"/>
                </a:solidFill>
                <a:latin typeface="Helvetica Neue"/>
              </a:rPr>
              <a:t>之活動、言論、談話或身體隱私部位者。</a:t>
            </a:r>
            <a:endParaRPr lang="zh-TW" altLang="en-US" sz="2800" dirty="0"/>
          </a:p>
        </p:txBody>
      </p:sp>
      <p:sp>
        <p:nvSpPr>
          <p:cNvPr id="5" name="矩形 4"/>
          <p:cNvSpPr/>
          <p:nvPr/>
        </p:nvSpPr>
        <p:spPr>
          <a:xfrm>
            <a:off x="12429344" y="7810500"/>
            <a:ext cx="5553856" cy="1384995"/>
          </a:xfrm>
          <a:prstGeom prst="rect">
            <a:avLst/>
          </a:prstGeom>
          <a:ln w="3175">
            <a:solidFill>
              <a:schemeClr val="tx1"/>
            </a:solidFill>
          </a:ln>
        </p:spPr>
        <p:txBody>
          <a:bodyPr wrap="square">
            <a:spAutoFit/>
          </a:bodyPr>
          <a:lstStyle/>
          <a:p>
            <a:r>
              <a:rPr lang="zh-TW" altLang="en-US" sz="2800" b="1" dirty="0" smtClean="0">
                <a:latin typeface="+mj-ea"/>
                <a:ea typeface="+mj-ea"/>
              </a:rPr>
              <a:t>通訊保障及監察法</a:t>
            </a:r>
            <a:endParaRPr lang="en-US" altLang="zh-TW" sz="2800" b="1" dirty="0" smtClean="0">
              <a:latin typeface="+mj-ea"/>
              <a:ea typeface="+mj-ea"/>
            </a:endParaRPr>
          </a:p>
          <a:p>
            <a:r>
              <a:rPr lang="zh-TW" altLang="en-US" sz="2800" dirty="0" smtClean="0">
                <a:solidFill>
                  <a:srgbClr val="000000"/>
                </a:solidFill>
                <a:latin typeface="細明體" panose="02020509000000000000" pitchFamily="49" charset="-120"/>
                <a:ea typeface="細明體" panose="02020509000000000000" pitchFamily="49" charset="-120"/>
              </a:rPr>
              <a:t>違法</a:t>
            </a:r>
            <a:r>
              <a:rPr lang="zh-TW" altLang="en-US" sz="2800" dirty="0">
                <a:solidFill>
                  <a:srgbClr val="000000"/>
                </a:solidFill>
                <a:latin typeface="細明體" panose="02020509000000000000" pitchFamily="49" charset="-120"/>
                <a:ea typeface="細明體" panose="02020509000000000000" pitchFamily="49" charset="-120"/>
              </a:rPr>
              <a:t>監察他人通訊者，處五年以下有期徒刑</a:t>
            </a:r>
            <a:r>
              <a:rPr lang="zh-TW" altLang="en-US" dirty="0" smtClean="0">
                <a:solidFill>
                  <a:srgbClr val="000000"/>
                </a:solidFill>
                <a:latin typeface="細明體" panose="02020509000000000000" pitchFamily="49" charset="-120"/>
                <a:ea typeface="細明體" panose="02020509000000000000" pitchFamily="49" charset="-120"/>
              </a:rPr>
              <a:t>。</a:t>
            </a:r>
            <a:endParaRPr lang="zh-TW" altLang="en-US" dirty="0">
              <a:solidFill>
                <a:srgbClr val="000000"/>
              </a:solidFill>
              <a:latin typeface="細明體" panose="02020509000000000000" pitchFamily="49" charset="-120"/>
              <a:ea typeface="細明體" panose="02020509000000000000" pitchFamily="49" charset="-120"/>
            </a:endParaRPr>
          </a:p>
        </p:txBody>
      </p:sp>
    </p:spTree>
    <p:extLst>
      <p:ext uri="{BB962C8B-B14F-4D97-AF65-F5344CB8AC3E}">
        <p14:creationId xmlns:p14="http://schemas.microsoft.com/office/powerpoint/2010/main" val="12606856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60</a:t>
            </a:fld>
            <a:endParaRPr lang="en-US"/>
          </a:p>
        </p:txBody>
      </p:sp>
      <p:pic>
        <p:nvPicPr>
          <p:cNvPr id="5" name="圖片 4" descr="畫面剪輯"/>
          <p:cNvPicPr>
            <a:picLocks noChangeAspect="1"/>
          </p:cNvPicPr>
          <p:nvPr/>
        </p:nvPicPr>
        <p:blipFill rotWithShape="1">
          <a:blip r:embed="rId2">
            <a:extLst>
              <a:ext uri="{28A0092B-C50C-407E-A947-70E740481C1C}">
                <a14:useLocalDpi xmlns:a14="http://schemas.microsoft.com/office/drawing/2010/main" val="0"/>
              </a:ext>
            </a:extLst>
          </a:blip>
          <a:srcRect l="3566" r="1927"/>
          <a:stretch/>
        </p:blipFill>
        <p:spPr>
          <a:xfrm>
            <a:off x="457200" y="419100"/>
            <a:ext cx="12115800" cy="9500096"/>
          </a:xfrm>
          <a:prstGeom prst="rect">
            <a:avLst/>
          </a:prstGeom>
          <a:ln w="28575">
            <a:solidFill>
              <a:schemeClr val="tx1"/>
            </a:solidFill>
          </a:ln>
        </p:spPr>
      </p:pic>
      <p:sp>
        <p:nvSpPr>
          <p:cNvPr id="7" name="矩形 6"/>
          <p:cNvSpPr/>
          <p:nvPr/>
        </p:nvSpPr>
        <p:spPr>
          <a:xfrm>
            <a:off x="13258800" y="4271547"/>
            <a:ext cx="4343400" cy="5262979"/>
          </a:xfrm>
          <a:prstGeom prst="rect">
            <a:avLst/>
          </a:prstGeom>
          <a:ln w="12700">
            <a:solidFill>
              <a:schemeClr val="tx1"/>
            </a:solidFill>
          </a:ln>
        </p:spPr>
        <p:txBody>
          <a:bodyPr wrap="square">
            <a:spAutoFit/>
          </a:bodyPr>
          <a:lstStyle/>
          <a:p>
            <a:r>
              <a:rPr lang="en-US" altLang="zh-TW" sz="2400" b="1" dirty="0" smtClean="0">
                <a:solidFill>
                  <a:srgbClr val="000000"/>
                </a:solidFill>
                <a:latin typeface="細明體" panose="02020509000000000000" pitchFamily="49" charset="-120"/>
                <a:ea typeface="細明體" panose="02020509000000000000" pitchFamily="49" charset="-120"/>
              </a:rPr>
              <a:t>【</a:t>
            </a:r>
            <a:r>
              <a:rPr lang="zh-TW" altLang="en-US" sz="2400" b="1" dirty="0">
                <a:solidFill>
                  <a:srgbClr val="000000"/>
                </a:solidFill>
                <a:latin typeface="細明體" panose="02020509000000000000" pitchFamily="49" charset="-120"/>
                <a:ea typeface="細明體" panose="02020509000000000000" pitchFamily="49" charset="-120"/>
              </a:rPr>
              <a:t>妨害秘密罪：告訴乃</a:t>
            </a:r>
            <a:r>
              <a:rPr lang="zh-TW" altLang="en-US" sz="2400" b="1" dirty="0" smtClean="0">
                <a:solidFill>
                  <a:srgbClr val="000000"/>
                </a:solidFill>
                <a:latin typeface="細明體" panose="02020509000000000000" pitchFamily="49" charset="-120"/>
                <a:ea typeface="細明體" panose="02020509000000000000" pitchFamily="49" charset="-120"/>
              </a:rPr>
              <a:t>論</a:t>
            </a:r>
            <a:r>
              <a:rPr lang="en-US" altLang="zh-TW" sz="2400" b="1" dirty="0" smtClean="0">
                <a:solidFill>
                  <a:srgbClr val="000000"/>
                </a:solidFill>
                <a:latin typeface="細明體" panose="02020509000000000000" pitchFamily="49" charset="-120"/>
                <a:ea typeface="細明體" panose="02020509000000000000" pitchFamily="49" charset="-120"/>
              </a:rPr>
              <a:t>】</a:t>
            </a:r>
          </a:p>
          <a:p>
            <a:r>
              <a:rPr lang="zh-TW" altLang="en-US" sz="2400" dirty="0" smtClean="0">
                <a:solidFill>
                  <a:srgbClr val="000000"/>
                </a:solidFill>
                <a:latin typeface="細明體" panose="02020509000000000000" pitchFamily="49" charset="-120"/>
                <a:ea typeface="細明體" panose="02020509000000000000" pitchFamily="49" charset="-120"/>
              </a:rPr>
              <a:t>刑法第 </a:t>
            </a:r>
            <a:r>
              <a:rPr lang="en-US" altLang="zh-TW" sz="2400" dirty="0" smtClean="0">
                <a:solidFill>
                  <a:srgbClr val="000000"/>
                </a:solidFill>
                <a:latin typeface="細明體" panose="02020509000000000000" pitchFamily="49" charset="-120"/>
                <a:ea typeface="細明體" panose="02020509000000000000" pitchFamily="49" charset="-120"/>
              </a:rPr>
              <a:t>319 </a:t>
            </a:r>
            <a:r>
              <a:rPr lang="zh-TW" altLang="en-US" sz="2400" dirty="0" smtClean="0">
                <a:solidFill>
                  <a:srgbClr val="000000"/>
                </a:solidFill>
                <a:latin typeface="細明體" panose="02020509000000000000" pitchFamily="49" charset="-120"/>
                <a:ea typeface="細明體" panose="02020509000000000000" pitchFamily="49" charset="-120"/>
              </a:rPr>
              <a:t>條</a:t>
            </a:r>
          </a:p>
          <a:p>
            <a:r>
              <a:rPr lang="zh-TW" altLang="en-US" sz="2400" dirty="0" smtClean="0">
                <a:solidFill>
                  <a:srgbClr val="000000"/>
                </a:solidFill>
                <a:latin typeface="細明體" panose="02020509000000000000" pitchFamily="49" charset="-120"/>
                <a:ea typeface="細明體" panose="02020509000000000000" pitchFamily="49" charset="-120"/>
              </a:rPr>
              <a:t>第三百十五條、第三百十五條之一及第三百十六條至第三百十八條之二之罪，須告訴乃論。</a:t>
            </a:r>
            <a:endParaRPr lang="en-US" altLang="zh-TW" sz="2400" dirty="0" smtClean="0">
              <a:solidFill>
                <a:srgbClr val="000000"/>
              </a:solidFill>
              <a:latin typeface="細明體" panose="02020509000000000000" pitchFamily="49" charset="-120"/>
              <a:ea typeface="細明體" panose="02020509000000000000" pitchFamily="49" charset="-120"/>
            </a:endParaRPr>
          </a:p>
          <a:p>
            <a:endParaRPr lang="en-US" altLang="zh-TW" sz="2400" b="0" i="0" dirty="0" smtClean="0">
              <a:solidFill>
                <a:srgbClr val="000000"/>
              </a:solidFill>
              <a:effectLst/>
              <a:latin typeface="細明體" panose="02020509000000000000" pitchFamily="49" charset="-120"/>
              <a:ea typeface="細明體" panose="02020509000000000000" pitchFamily="49" charset="-120"/>
            </a:endParaRPr>
          </a:p>
          <a:p>
            <a:r>
              <a:rPr lang="en-US" altLang="zh-TW" sz="2400" b="1" i="0" dirty="0" smtClean="0">
                <a:solidFill>
                  <a:srgbClr val="000000"/>
                </a:solidFill>
                <a:effectLst/>
                <a:latin typeface="細明體" panose="02020509000000000000" pitchFamily="49" charset="-120"/>
                <a:ea typeface="細明體" panose="02020509000000000000" pitchFamily="49" charset="-120"/>
              </a:rPr>
              <a:t>【</a:t>
            </a:r>
            <a:r>
              <a:rPr lang="zh-TW" altLang="en-US" sz="2400" b="1" dirty="0" smtClean="0">
                <a:solidFill>
                  <a:srgbClr val="000000"/>
                </a:solidFill>
                <a:latin typeface="細明體" panose="02020509000000000000" pitchFamily="49" charset="-120"/>
                <a:ea typeface="細明體" panose="02020509000000000000" pitchFamily="49" charset="-120"/>
              </a:rPr>
              <a:t>密錄：</a:t>
            </a:r>
            <a:r>
              <a:rPr lang="zh-TW" altLang="en-US" sz="2400" b="1" dirty="0">
                <a:solidFill>
                  <a:srgbClr val="000000"/>
                </a:solidFill>
                <a:latin typeface="細明體" panose="02020509000000000000" pitchFamily="49" charset="-120"/>
                <a:ea typeface="細明體" panose="02020509000000000000" pitchFamily="49" charset="-120"/>
              </a:rPr>
              <a:t>不</a:t>
            </a:r>
            <a:r>
              <a:rPr lang="zh-TW" altLang="en-US" sz="2400" b="1" dirty="0" smtClean="0">
                <a:solidFill>
                  <a:srgbClr val="000000"/>
                </a:solidFill>
                <a:latin typeface="細明體" panose="02020509000000000000" pitchFamily="49" charset="-120"/>
                <a:ea typeface="細明體" panose="02020509000000000000" pitchFamily="49" charset="-120"/>
              </a:rPr>
              <a:t>罰</a:t>
            </a:r>
            <a:r>
              <a:rPr lang="en-US" altLang="zh-TW" sz="2400" b="1" i="0" dirty="0" smtClean="0">
                <a:solidFill>
                  <a:srgbClr val="000000"/>
                </a:solidFill>
                <a:effectLst/>
                <a:latin typeface="細明體" panose="02020509000000000000" pitchFamily="49" charset="-120"/>
                <a:ea typeface="細明體" panose="02020509000000000000" pitchFamily="49" charset="-120"/>
              </a:rPr>
              <a:t>】</a:t>
            </a:r>
          </a:p>
          <a:p>
            <a:r>
              <a:rPr lang="zh-TW" altLang="en-US" sz="2400" dirty="0" smtClean="0">
                <a:solidFill>
                  <a:srgbClr val="000000"/>
                </a:solidFill>
                <a:latin typeface="細明體" panose="02020509000000000000" pitchFamily="49" charset="-120"/>
                <a:ea typeface="細明體" panose="02020509000000000000" pitchFamily="49" charset="-120"/>
              </a:rPr>
              <a:t>通訊</a:t>
            </a:r>
            <a:r>
              <a:rPr lang="zh-TW" altLang="en-US" sz="2400" dirty="0">
                <a:solidFill>
                  <a:srgbClr val="000000"/>
                </a:solidFill>
                <a:latin typeface="細明體" panose="02020509000000000000" pitchFamily="49" charset="-120"/>
                <a:ea typeface="細明體" panose="02020509000000000000" pitchFamily="49" charset="-120"/>
              </a:rPr>
              <a:t>保障及監察法第</a:t>
            </a:r>
            <a:r>
              <a:rPr lang="en-US" altLang="zh-TW" sz="2400" dirty="0">
                <a:solidFill>
                  <a:srgbClr val="000000"/>
                </a:solidFill>
                <a:latin typeface="細明體" panose="02020509000000000000" pitchFamily="49" charset="-120"/>
                <a:ea typeface="細明體" panose="02020509000000000000" pitchFamily="49" charset="-120"/>
              </a:rPr>
              <a:t>29</a:t>
            </a:r>
            <a:r>
              <a:rPr lang="zh-TW" altLang="en-US" sz="2400" dirty="0" smtClean="0">
                <a:solidFill>
                  <a:srgbClr val="000000"/>
                </a:solidFill>
                <a:latin typeface="細明體" panose="02020509000000000000" pitchFamily="49" charset="-120"/>
                <a:ea typeface="細明體" panose="02020509000000000000" pitchFamily="49" charset="-120"/>
              </a:rPr>
              <a:t>條第</a:t>
            </a:r>
            <a:r>
              <a:rPr lang="en-US" altLang="zh-TW" sz="2400" dirty="0" smtClean="0">
                <a:solidFill>
                  <a:srgbClr val="000000"/>
                </a:solidFill>
                <a:latin typeface="細明體" panose="02020509000000000000" pitchFamily="49" charset="-120"/>
                <a:ea typeface="細明體" panose="02020509000000000000" pitchFamily="49" charset="-120"/>
              </a:rPr>
              <a:t>3</a:t>
            </a:r>
            <a:r>
              <a:rPr lang="zh-TW" altLang="en-US" sz="2400" dirty="0">
                <a:solidFill>
                  <a:srgbClr val="000000"/>
                </a:solidFill>
                <a:latin typeface="細明體" panose="02020509000000000000" pitchFamily="49" charset="-120"/>
                <a:ea typeface="細明體" panose="02020509000000000000" pitchFamily="49" charset="-120"/>
              </a:rPr>
              <a:t>項</a:t>
            </a:r>
            <a:endParaRPr lang="en-US" altLang="zh-TW" sz="2400" dirty="0">
              <a:solidFill>
                <a:srgbClr val="000000"/>
              </a:solidFill>
              <a:latin typeface="細明體" panose="02020509000000000000" pitchFamily="49" charset="-120"/>
              <a:ea typeface="細明體" panose="02020509000000000000" pitchFamily="49" charset="-120"/>
            </a:endParaRPr>
          </a:p>
          <a:p>
            <a:r>
              <a:rPr lang="zh-TW" altLang="en-US" sz="2400" dirty="0">
                <a:solidFill>
                  <a:srgbClr val="000000"/>
                </a:solidFill>
                <a:latin typeface="細明體" panose="02020509000000000000" pitchFamily="49" charset="-120"/>
                <a:ea typeface="細明體" panose="02020509000000000000" pitchFamily="49" charset="-120"/>
              </a:rPr>
              <a:t>監察他人之通訊，而有下列情形之一者，不罰：</a:t>
            </a:r>
          </a:p>
          <a:p>
            <a:r>
              <a:rPr lang="zh-TW" altLang="en-US" sz="2400" dirty="0" smtClean="0">
                <a:solidFill>
                  <a:srgbClr val="000000"/>
                </a:solidFill>
                <a:latin typeface="細明體" panose="02020509000000000000" pitchFamily="49" charset="-120"/>
                <a:ea typeface="細明體" panose="02020509000000000000" pitchFamily="49" charset="-120"/>
              </a:rPr>
              <a:t>三</a:t>
            </a:r>
            <a:r>
              <a:rPr lang="zh-TW" altLang="en-US" sz="2400" dirty="0">
                <a:solidFill>
                  <a:srgbClr val="000000"/>
                </a:solidFill>
                <a:latin typeface="細明體" panose="02020509000000000000" pitchFamily="49" charset="-120"/>
                <a:ea typeface="細明體" panose="02020509000000000000" pitchFamily="49" charset="-120"/>
              </a:rPr>
              <a:t>、監察者為通訊之一方或已得通訊之一方事先同意，而非出於不法目的。</a:t>
            </a:r>
          </a:p>
          <a:p>
            <a:endParaRPr lang="zh-TW" altLang="en-US" sz="2400" b="0" i="0" dirty="0">
              <a:solidFill>
                <a:srgbClr val="000000"/>
              </a:solidFill>
              <a:effectLst/>
              <a:latin typeface="細明體" panose="02020509000000000000" pitchFamily="49" charset="-120"/>
              <a:ea typeface="細明體" panose="02020509000000000000" pitchFamily="49" charset="-120"/>
            </a:endParaRPr>
          </a:p>
        </p:txBody>
      </p:sp>
    </p:spTree>
    <p:extLst>
      <p:ext uri="{BB962C8B-B14F-4D97-AF65-F5344CB8AC3E}">
        <p14:creationId xmlns:p14="http://schemas.microsoft.com/office/powerpoint/2010/main" val="2041969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61</a:t>
            </a:fld>
            <a:endParaRPr lang="en-US"/>
          </a:p>
        </p:txBody>
      </p:sp>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206600"/>
            <a:ext cx="12877800" cy="9875614"/>
          </a:xfrm>
          <a:prstGeom prst="rect">
            <a:avLst/>
          </a:prstGeom>
        </p:spPr>
      </p:pic>
    </p:spTree>
    <p:extLst>
      <p:ext uri="{BB962C8B-B14F-4D97-AF65-F5344CB8AC3E}">
        <p14:creationId xmlns:p14="http://schemas.microsoft.com/office/powerpoint/2010/main" val="25171234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62</a:t>
            </a:fld>
            <a:endParaRPr lang="en-US"/>
          </a:p>
        </p:txBody>
      </p:sp>
      <p:graphicFrame>
        <p:nvGraphicFramePr>
          <p:cNvPr id="3" name="表格 2"/>
          <p:cNvGraphicFramePr>
            <a:graphicFrameLocks noGrp="1"/>
          </p:cNvGraphicFramePr>
          <p:nvPr>
            <p:extLst>
              <p:ext uri="{D42A27DB-BD31-4B8C-83A1-F6EECF244321}">
                <p14:modId xmlns:p14="http://schemas.microsoft.com/office/powerpoint/2010/main" val="783725106"/>
              </p:ext>
            </p:extLst>
          </p:nvPr>
        </p:nvGraphicFramePr>
        <p:xfrm>
          <a:off x="228600" y="303732"/>
          <a:ext cx="17754601" cy="9411768"/>
        </p:xfrm>
        <a:graphic>
          <a:graphicData uri="http://schemas.openxmlformats.org/drawingml/2006/table">
            <a:tbl>
              <a:tblPr firstRow="1" firstCol="1" bandRow="1">
                <a:tableStyleId>{5C22544A-7EE6-4342-B048-85BDC9FD1C3A}</a:tableStyleId>
              </a:tblPr>
              <a:tblGrid>
                <a:gridCol w="3429000">
                  <a:extLst>
                    <a:ext uri="{9D8B030D-6E8A-4147-A177-3AD203B41FA5}">
                      <a16:colId xmlns:a16="http://schemas.microsoft.com/office/drawing/2014/main" val="4130357617"/>
                    </a:ext>
                  </a:extLst>
                </a:gridCol>
                <a:gridCol w="11353801">
                  <a:extLst>
                    <a:ext uri="{9D8B030D-6E8A-4147-A177-3AD203B41FA5}">
                      <a16:colId xmlns:a16="http://schemas.microsoft.com/office/drawing/2014/main" val="3876100649"/>
                    </a:ext>
                  </a:extLst>
                </a:gridCol>
                <a:gridCol w="2971800">
                  <a:extLst>
                    <a:ext uri="{9D8B030D-6E8A-4147-A177-3AD203B41FA5}">
                      <a16:colId xmlns:a16="http://schemas.microsoft.com/office/drawing/2014/main" val="2524519087"/>
                    </a:ext>
                  </a:extLst>
                </a:gridCol>
              </a:tblGrid>
              <a:tr h="0">
                <a:tc>
                  <a:txBody>
                    <a:bodyPr/>
                    <a:lstStyle/>
                    <a:p>
                      <a:pPr algn="ctr">
                        <a:spcAft>
                          <a:spcPts val="0"/>
                        </a:spcAft>
                      </a:pPr>
                      <a:r>
                        <a:rPr lang="zh-TW" sz="4000" kern="100" dirty="0">
                          <a:effectLst/>
                          <a:latin typeface="+mn-ea"/>
                          <a:ea typeface="+mn-ea"/>
                        </a:rPr>
                        <a:t>法規</a:t>
                      </a:r>
                      <a:endParaRPr lang="zh-TW" sz="4000" kern="100" dirty="0">
                        <a:effectLst/>
                        <a:latin typeface="+mn-ea"/>
                        <a:ea typeface="+mn-ea"/>
                        <a:cs typeface="Times New Roman" panose="02020603050405020304" pitchFamily="18" charset="0"/>
                      </a:endParaRPr>
                    </a:p>
                  </a:txBody>
                  <a:tcPr marL="68580" marR="68580" marT="0" marB="0" anchor="ctr"/>
                </a:tc>
                <a:tc>
                  <a:txBody>
                    <a:bodyPr/>
                    <a:lstStyle/>
                    <a:p>
                      <a:pPr algn="ctr">
                        <a:spcAft>
                          <a:spcPts val="0"/>
                        </a:spcAft>
                      </a:pPr>
                      <a:r>
                        <a:rPr lang="zh-TW" sz="4000" kern="100" dirty="0">
                          <a:effectLst/>
                          <a:latin typeface="+mn-ea"/>
                          <a:ea typeface="+mn-ea"/>
                        </a:rPr>
                        <a:t>條文</a:t>
                      </a:r>
                      <a:endParaRPr lang="zh-TW" sz="4000" kern="100" dirty="0">
                        <a:effectLst/>
                        <a:latin typeface="+mn-ea"/>
                        <a:ea typeface="+mn-ea"/>
                        <a:cs typeface="Times New Roman" panose="02020603050405020304" pitchFamily="18" charset="0"/>
                      </a:endParaRPr>
                    </a:p>
                  </a:txBody>
                  <a:tcPr marL="68580" marR="68580" marT="0" marB="0" anchor="ctr"/>
                </a:tc>
                <a:tc>
                  <a:txBody>
                    <a:bodyPr/>
                    <a:lstStyle/>
                    <a:p>
                      <a:pPr algn="ctr">
                        <a:spcAft>
                          <a:spcPts val="0"/>
                        </a:spcAft>
                      </a:pPr>
                      <a:r>
                        <a:rPr lang="zh-TW" sz="2800" kern="100" dirty="0">
                          <a:effectLst/>
                          <a:latin typeface="+mn-ea"/>
                          <a:ea typeface="+mn-ea"/>
                        </a:rPr>
                        <a:t>罰則</a:t>
                      </a:r>
                    </a:p>
                    <a:p>
                      <a:pPr algn="ctr">
                        <a:spcAft>
                          <a:spcPts val="0"/>
                        </a:spcAft>
                      </a:pPr>
                      <a:r>
                        <a:rPr lang="zh-TW" sz="2800" kern="100" dirty="0">
                          <a:effectLst/>
                          <a:latin typeface="+mn-ea"/>
                          <a:ea typeface="+mn-ea"/>
                        </a:rPr>
                        <a:t>（雇主罰鍰）</a:t>
                      </a:r>
                      <a:endParaRPr lang="zh-TW" sz="2800" kern="100" dirty="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359346147"/>
                  </a:ext>
                </a:extLst>
              </a:tr>
              <a:tr h="3284220">
                <a:tc>
                  <a:txBody>
                    <a:bodyPr/>
                    <a:lstStyle/>
                    <a:p>
                      <a:pPr>
                        <a:spcAft>
                          <a:spcPts val="0"/>
                        </a:spcAft>
                      </a:pPr>
                      <a:r>
                        <a:rPr lang="zh-TW" sz="3600" kern="100" dirty="0">
                          <a:effectLst/>
                          <a:latin typeface="+mn-ea"/>
                          <a:ea typeface="+mn-ea"/>
                        </a:rPr>
                        <a:t>勞動基準</a:t>
                      </a:r>
                      <a:r>
                        <a:rPr lang="zh-TW" sz="3600" kern="100" dirty="0" smtClean="0">
                          <a:effectLst/>
                          <a:latin typeface="+mn-ea"/>
                          <a:ea typeface="+mn-ea"/>
                        </a:rPr>
                        <a:t>法</a:t>
                      </a:r>
                      <a:endParaRPr lang="en-US" altLang="zh-TW" sz="3600" kern="100" dirty="0" smtClean="0">
                        <a:effectLst/>
                        <a:latin typeface="+mn-ea"/>
                        <a:ea typeface="+mn-ea"/>
                      </a:endParaRPr>
                    </a:p>
                    <a:p>
                      <a:pPr>
                        <a:spcAft>
                          <a:spcPts val="0"/>
                        </a:spcAft>
                      </a:pPr>
                      <a:r>
                        <a:rPr lang="zh-TW" altLang="zh-TW" sz="2800" kern="100" dirty="0" smtClean="0">
                          <a:effectLst/>
                          <a:latin typeface="+mn-ea"/>
                          <a:ea typeface="+mn-ea"/>
                        </a:rPr>
                        <a:t>第</a:t>
                      </a:r>
                      <a:r>
                        <a:rPr lang="en-US" altLang="zh-TW" sz="2800" kern="100" dirty="0" smtClean="0">
                          <a:effectLst/>
                          <a:latin typeface="+mn-ea"/>
                          <a:ea typeface="+mn-ea"/>
                        </a:rPr>
                        <a:t>74</a:t>
                      </a:r>
                      <a:r>
                        <a:rPr lang="zh-TW" altLang="zh-TW" sz="2800" kern="100" dirty="0" smtClean="0">
                          <a:effectLst/>
                          <a:latin typeface="+mn-ea"/>
                          <a:ea typeface="+mn-ea"/>
                        </a:rPr>
                        <a:t>條</a:t>
                      </a:r>
                      <a:r>
                        <a:rPr lang="zh-TW" altLang="en-US" sz="2800" kern="100" dirty="0" smtClean="0">
                          <a:effectLst/>
                          <a:latin typeface="+mn-ea"/>
                          <a:ea typeface="+mn-ea"/>
                        </a:rPr>
                        <a:t>第</a:t>
                      </a:r>
                      <a:r>
                        <a:rPr lang="en-US" altLang="zh-TW" sz="2800" kern="100" dirty="0" smtClean="0">
                          <a:effectLst/>
                          <a:latin typeface="+mn-ea"/>
                          <a:ea typeface="+mn-ea"/>
                        </a:rPr>
                        <a:t>2</a:t>
                      </a:r>
                      <a:r>
                        <a:rPr lang="zh-TW" altLang="en-US" sz="2800" kern="100" dirty="0" smtClean="0">
                          <a:effectLst/>
                          <a:latin typeface="+mn-ea"/>
                          <a:ea typeface="+mn-ea"/>
                        </a:rPr>
                        <a:t>項</a:t>
                      </a:r>
                      <a:endParaRPr lang="zh-TW" sz="2800" kern="100" dirty="0">
                        <a:effectLst/>
                        <a:latin typeface="+mn-ea"/>
                        <a:ea typeface="+mn-ea"/>
                        <a:cs typeface="Times New Roman" panose="02020603050405020304" pitchFamily="18" charset="0"/>
                      </a:endParaRPr>
                    </a:p>
                  </a:txBody>
                  <a:tcPr marL="68580" marR="68580" marT="0" marB="0" anchor="ctr"/>
                </a:tc>
                <a:tc>
                  <a:txBody>
                    <a:bodyPr/>
                    <a:lstStyle/>
                    <a:p>
                      <a:pPr>
                        <a:spcAft>
                          <a:spcPts val="0"/>
                        </a:spcAft>
                      </a:pPr>
                      <a:r>
                        <a:rPr lang="en-US" sz="3200" kern="100" dirty="0" smtClean="0">
                          <a:effectLst/>
                          <a:latin typeface="+mn-ea"/>
                          <a:ea typeface="+mn-ea"/>
                        </a:rPr>
                        <a:t>I </a:t>
                      </a:r>
                      <a:r>
                        <a:rPr lang="zh-TW" sz="3200" kern="100" dirty="0">
                          <a:effectLst/>
                          <a:latin typeface="+mn-ea"/>
                          <a:ea typeface="+mn-ea"/>
                        </a:rPr>
                        <a:t>勞工發現事業單位違反本法及其他勞工法令規定時，得向雇主、主管機關或檢查機構申訴。</a:t>
                      </a:r>
                    </a:p>
                    <a:p>
                      <a:pPr>
                        <a:spcAft>
                          <a:spcPts val="0"/>
                        </a:spcAft>
                      </a:pPr>
                      <a:r>
                        <a:rPr lang="en-US" sz="3200" b="1" kern="100" dirty="0">
                          <a:effectLst/>
                          <a:latin typeface="+mn-ea"/>
                          <a:ea typeface="+mn-ea"/>
                        </a:rPr>
                        <a:t>II </a:t>
                      </a:r>
                      <a:r>
                        <a:rPr lang="zh-TW" sz="3200" b="1" kern="100" dirty="0">
                          <a:effectLst/>
                          <a:latin typeface="+mn-ea"/>
                          <a:ea typeface="+mn-ea"/>
                        </a:rPr>
                        <a:t>雇主不得因勞工為前項申訴，而予以解僱、降調、減薪、損害其依法令、契約或習慣上所應享有之權益，或其他不利之處分。</a:t>
                      </a:r>
                    </a:p>
                    <a:p>
                      <a:pPr>
                        <a:spcAft>
                          <a:spcPts val="0"/>
                        </a:spcAft>
                      </a:pPr>
                      <a:r>
                        <a:rPr lang="en-US" sz="3200" kern="100" dirty="0">
                          <a:effectLst/>
                          <a:latin typeface="+mn-ea"/>
                          <a:ea typeface="+mn-ea"/>
                        </a:rPr>
                        <a:t>III </a:t>
                      </a:r>
                      <a:r>
                        <a:rPr lang="zh-TW" sz="3200" kern="100" dirty="0">
                          <a:effectLst/>
                          <a:latin typeface="+mn-ea"/>
                          <a:ea typeface="+mn-ea"/>
                        </a:rPr>
                        <a:t>雇主為前項行為之一者，無效</a:t>
                      </a:r>
                      <a:r>
                        <a:rPr lang="zh-TW" sz="3200" kern="100" dirty="0" smtClean="0">
                          <a:effectLst/>
                          <a:latin typeface="+mn-ea"/>
                          <a:ea typeface="+mn-ea"/>
                        </a:rPr>
                        <a:t>。</a:t>
                      </a:r>
                      <a:endParaRPr lang="zh-TW" sz="3200" kern="100" dirty="0">
                        <a:effectLst/>
                        <a:latin typeface="+mn-ea"/>
                        <a:ea typeface="+mn-ea"/>
                      </a:endParaRPr>
                    </a:p>
                  </a:txBody>
                  <a:tcPr marL="68580" marR="68580" marT="0" marB="0" anchor="ctr"/>
                </a:tc>
                <a:tc>
                  <a:txBody>
                    <a:bodyPr/>
                    <a:lstStyle/>
                    <a:p>
                      <a:pPr algn="ctr">
                        <a:spcAft>
                          <a:spcPts val="0"/>
                        </a:spcAft>
                      </a:pPr>
                      <a:r>
                        <a:rPr lang="en-US" sz="2800" kern="100" dirty="0">
                          <a:effectLst/>
                          <a:latin typeface="+mn-ea"/>
                          <a:ea typeface="+mn-ea"/>
                        </a:rPr>
                        <a:t> </a:t>
                      </a:r>
                      <a:endParaRPr lang="zh-TW" sz="2800" kern="100" dirty="0">
                        <a:effectLst/>
                        <a:latin typeface="+mn-ea"/>
                        <a:ea typeface="+mn-ea"/>
                      </a:endParaRPr>
                    </a:p>
                    <a:p>
                      <a:pPr algn="ctr">
                        <a:spcAft>
                          <a:spcPts val="0"/>
                        </a:spcAft>
                      </a:pPr>
                      <a:r>
                        <a:rPr lang="zh-TW" sz="2800" kern="100" dirty="0">
                          <a:effectLst/>
                          <a:latin typeface="+mn-ea"/>
                          <a:ea typeface="+mn-ea"/>
                        </a:rPr>
                        <a:t>（第</a:t>
                      </a:r>
                      <a:r>
                        <a:rPr lang="en-US" sz="2800" kern="100" dirty="0">
                          <a:effectLst/>
                          <a:latin typeface="+mn-ea"/>
                          <a:ea typeface="+mn-ea"/>
                        </a:rPr>
                        <a:t>79</a:t>
                      </a:r>
                      <a:r>
                        <a:rPr lang="zh-TW" sz="2800" kern="100" dirty="0">
                          <a:effectLst/>
                          <a:latin typeface="+mn-ea"/>
                          <a:ea typeface="+mn-ea"/>
                        </a:rPr>
                        <a:t>條第</a:t>
                      </a:r>
                      <a:r>
                        <a:rPr lang="en-US" sz="2800" kern="100" dirty="0">
                          <a:effectLst/>
                          <a:latin typeface="+mn-ea"/>
                          <a:ea typeface="+mn-ea"/>
                        </a:rPr>
                        <a:t>3</a:t>
                      </a:r>
                      <a:r>
                        <a:rPr lang="zh-TW" sz="2800" kern="100" dirty="0">
                          <a:effectLst/>
                          <a:latin typeface="+mn-ea"/>
                          <a:ea typeface="+mn-ea"/>
                        </a:rPr>
                        <a:t>項）</a:t>
                      </a:r>
                    </a:p>
                    <a:p>
                      <a:pPr algn="ctr">
                        <a:spcAft>
                          <a:spcPts val="0"/>
                        </a:spcAft>
                      </a:pPr>
                      <a:r>
                        <a:rPr lang="en-US" sz="2800" kern="100" dirty="0">
                          <a:effectLst/>
                          <a:latin typeface="+mn-ea"/>
                          <a:ea typeface="+mn-ea"/>
                        </a:rPr>
                        <a:t>2</a:t>
                      </a:r>
                      <a:r>
                        <a:rPr lang="zh-TW" sz="2800" kern="100" dirty="0">
                          <a:effectLst/>
                          <a:latin typeface="+mn-ea"/>
                          <a:ea typeface="+mn-ea"/>
                        </a:rPr>
                        <a:t>萬至</a:t>
                      </a:r>
                      <a:r>
                        <a:rPr lang="en-US" sz="2800" kern="100" dirty="0">
                          <a:effectLst/>
                          <a:latin typeface="+mn-ea"/>
                          <a:ea typeface="+mn-ea"/>
                        </a:rPr>
                        <a:t>30</a:t>
                      </a:r>
                      <a:r>
                        <a:rPr lang="zh-TW" sz="2800" kern="100" dirty="0">
                          <a:effectLst/>
                          <a:latin typeface="+mn-ea"/>
                          <a:ea typeface="+mn-ea"/>
                        </a:rPr>
                        <a:t>萬。</a:t>
                      </a:r>
                      <a:endParaRPr lang="zh-TW" sz="2800" kern="100" dirty="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536119536"/>
                  </a:ext>
                </a:extLst>
              </a:tr>
              <a:tr h="3750108">
                <a:tc>
                  <a:txBody>
                    <a:bodyPr/>
                    <a:lstStyle/>
                    <a:p>
                      <a:pPr>
                        <a:spcAft>
                          <a:spcPts val="0"/>
                        </a:spcAft>
                      </a:pPr>
                      <a:r>
                        <a:rPr lang="zh-TW" sz="3600" kern="100" dirty="0">
                          <a:effectLst/>
                          <a:latin typeface="+mn-ea"/>
                          <a:ea typeface="+mn-ea"/>
                        </a:rPr>
                        <a:t>職業</a:t>
                      </a:r>
                      <a:r>
                        <a:rPr lang="zh-TW" sz="3600" kern="100" dirty="0" smtClean="0">
                          <a:effectLst/>
                          <a:latin typeface="+mn-ea"/>
                          <a:ea typeface="+mn-ea"/>
                        </a:rPr>
                        <a:t>安全衛生法</a:t>
                      </a:r>
                      <a:endParaRPr lang="en-US" altLang="zh-TW" sz="3600" kern="100" dirty="0" smtClean="0">
                        <a:effectLst/>
                        <a:latin typeface="+mn-ea"/>
                        <a:ea typeface="+mn-ea"/>
                      </a:endParaRPr>
                    </a:p>
                    <a:p>
                      <a:pPr>
                        <a:spcAft>
                          <a:spcPts val="0"/>
                        </a:spcAft>
                      </a:pPr>
                      <a:r>
                        <a:rPr lang="zh-TW" altLang="en-US" sz="2800" kern="100" dirty="0" smtClean="0">
                          <a:effectLst/>
                          <a:latin typeface="+mn-ea"/>
                          <a:ea typeface="+mn-ea"/>
                          <a:cs typeface="Times New Roman" panose="02020603050405020304" pitchFamily="18" charset="0"/>
                        </a:rPr>
                        <a:t>第</a:t>
                      </a:r>
                      <a:r>
                        <a:rPr lang="en-US" altLang="zh-TW" sz="2800" kern="100" dirty="0" smtClean="0">
                          <a:effectLst/>
                          <a:latin typeface="+mn-ea"/>
                          <a:ea typeface="+mn-ea"/>
                          <a:cs typeface="Times New Roman" panose="02020603050405020304" pitchFamily="18" charset="0"/>
                        </a:rPr>
                        <a:t>39</a:t>
                      </a:r>
                      <a:r>
                        <a:rPr lang="zh-TW" altLang="en-US" sz="2800" kern="100" dirty="0" smtClean="0">
                          <a:effectLst/>
                          <a:latin typeface="+mn-ea"/>
                          <a:ea typeface="+mn-ea"/>
                          <a:cs typeface="Times New Roman" panose="02020603050405020304" pitchFamily="18" charset="0"/>
                        </a:rPr>
                        <a:t>條第</a:t>
                      </a:r>
                      <a:r>
                        <a:rPr lang="en-US" altLang="zh-TW" sz="2800" kern="100" dirty="0" smtClean="0">
                          <a:effectLst/>
                          <a:latin typeface="+mn-ea"/>
                          <a:ea typeface="+mn-ea"/>
                          <a:cs typeface="Times New Roman" panose="02020603050405020304" pitchFamily="18" charset="0"/>
                        </a:rPr>
                        <a:t>4</a:t>
                      </a:r>
                      <a:r>
                        <a:rPr lang="zh-TW" altLang="en-US" sz="2800" kern="100" dirty="0" smtClean="0">
                          <a:effectLst/>
                          <a:latin typeface="+mn-ea"/>
                          <a:ea typeface="+mn-ea"/>
                          <a:cs typeface="Times New Roman" panose="02020603050405020304" pitchFamily="18" charset="0"/>
                        </a:rPr>
                        <a:t>項</a:t>
                      </a:r>
                      <a:endParaRPr lang="zh-TW" sz="2800" kern="100" dirty="0">
                        <a:effectLst/>
                        <a:latin typeface="+mn-ea"/>
                        <a:ea typeface="+mn-ea"/>
                        <a:cs typeface="Times New Roman" panose="02020603050405020304" pitchFamily="18" charset="0"/>
                      </a:endParaRPr>
                    </a:p>
                  </a:txBody>
                  <a:tcPr marL="68580" marR="68580" marT="0" marB="0" anchor="ctr"/>
                </a:tc>
                <a:tc>
                  <a:txBody>
                    <a:bodyPr/>
                    <a:lstStyle/>
                    <a:p>
                      <a:pPr>
                        <a:spcAft>
                          <a:spcPts val="0"/>
                        </a:spcAft>
                      </a:pPr>
                      <a:r>
                        <a:rPr lang="zh-TW" sz="3200" kern="100" dirty="0">
                          <a:effectLst/>
                          <a:latin typeface="+mn-ea"/>
                          <a:ea typeface="+mn-ea"/>
                        </a:rPr>
                        <a:t>工作者發現下列情形之一者，得向雇主、主管機關或勞動檢查機構申訴：</a:t>
                      </a:r>
                    </a:p>
                    <a:p>
                      <a:pPr lvl="1">
                        <a:spcAft>
                          <a:spcPts val="0"/>
                        </a:spcAft>
                      </a:pPr>
                      <a:r>
                        <a:rPr lang="zh-TW" sz="3200" kern="100" dirty="0">
                          <a:effectLst/>
                          <a:latin typeface="+mn-ea"/>
                          <a:ea typeface="+mn-ea"/>
                        </a:rPr>
                        <a:t>一、事業單位違反本法或有關安全衛生之規定。</a:t>
                      </a:r>
                    </a:p>
                    <a:p>
                      <a:pPr lvl="1">
                        <a:spcAft>
                          <a:spcPts val="0"/>
                        </a:spcAft>
                      </a:pPr>
                      <a:r>
                        <a:rPr lang="zh-TW" sz="3200" kern="100" dirty="0">
                          <a:effectLst/>
                          <a:latin typeface="+mn-ea"/>
                          <a:ea typeface="+mn-ea"/>
                        </a:rPr>
                        <a:t>二、疑似罹患職業病。</a:t>
                      </a:r>
                    </a:p>
                    <a:p>
                      <a:pPr lvl="1">
                        <a:spcAft>
                          <a:spcPts val="0"/>
                        </a:spcAft>
                      </a:pPr>
                      <a:r>
                        <a:rPr lang="zh-TW" sz="3200" kern="100" dirty="0">
                          <a:effectLst/>
                          <a:latin typeface="+mn-ea"/>
                          <a:ea typeface="+mn-ea"/>
                        </a:rPr>
                        <a:t>三、身體或精神遭受侵害。</a:t>
                      </a:r>
                    </a:p>
                    <a:p>
                      <a:pPr>
                        <a:spcAft>
                          <a:spcPts val="0"/>
                        </a:spcAft>
                      </a:pPr>
                      <a:r>
                        <a:rPr lang="zh-TW" sz="3200" b="1" kern="100" dirty="0" smtClean="0">
                          <a:effectLst/>
                          <a:latin typeface="+mn-ea"/>
                          <a:ea typeface="+mn-ea"/>
                        </a:rPr>
                        <a:t>雇主</a:t>
                      </a:r>
                      <a:r>
                        <a:rPr lang="zh-TW" sz="3200" b="1" kern="100" dirty="0">
                          <a:effectLst/>
                          <a:latin typeface="+mn-ea"/>
                          <a:ea typeface="+mn-ea"/>
                        </a:rPr>
                        <a:t>不得對第一項申訴之工作者予以解僱、調職或其他不利之處分。</a:t>
                      </a:r>
                      <a:endParaRPr lang="zh-TW" sz="3200" b="1" kern="100" dirty="0">
                        <a:effectLst/>
                        <a:latin typeface="+mn-ea"/>
                        <a:ea typeface="+mn-ea"/>
                        <a:cs typeface="Times New Roman" panose="02020603050405020304" pitchFamily="18" charset="0"/>
                      </a:endParaRPr>
                    </a:p>
                  </a:txBody>
                  <a:tcPr marL="68580" marR="68580" marT="0" marB="0" anchor="ctr"/>
                </a:tc>
                <a:tc>
                  <a:txBody>
                    <a:bodyPr/>
                    <a:lstStyle/>
                    <a:p>
                      <a:pPr algn="ctr">
                        <a:spcAft>
                          <a:spcPts val="0"/>
                        </a:spcAft>
                      </a:pPr>
                      <a:r>
                        <a:rPr lang="zh-TW" sz="2800" kern="100" dirty="0">
                          <a:effectLst/>
                          <a:latin typeface="+mn-ea"/>
                          <a:ea typeface="+mn-ea"/>
                        </a:rPr>
                        <a:t>（第</a:t>
                      </a:r>
                      <a:r>
                        <a:rPr lang="en-US" sz="2800" kern="100" dirty="0">
                          <a:effectLst/>
                          <a:latin typeface="+mn-ea"/>
                          <a:ea typeface="+mn-ea"/>
                        </a:rPr>
                        <a:t>45</a:t>
                      </a:r>
                      <a:r>
                        <a:rPr lang="zh-TW" sz="2800" kern="100" dirty="0">
                          <a:effectLst/>
                          <a:latin typeface="+mn-ea"/>
                          <a:ea typeface="+mn-ea"/>
                        </a:rPr>
                        <a:t>條第</a:t>
                      </a:r>
                      <a:r>
                        <a:rPr lang="en-US" sz="2800" kern="100" dirty="0">
                          <a:effectLst/>
                          <a:latin typeface="+mn-ea"/>
                          <a:ea typeface="+mn-ea"/>
                        </a:rPr>
                        <a:t>2</a:t>
                      </a:r>
                      <a:r>
                        <a:rPr lang="zh-TW" sz="2800" kern="100" dirty="0">
                          <a:effectLst/>
                          <a:latin typeface="+mn-ea"/>
                          <a:ea typeface="+mn-ea"/>
                        </a:rPr>
                        <a:t>項）</a:t>
                      </a:r>
                    </a:p>
                    <a:p>
                      <a:pPr algn="ctr">
                        <a:spcAft>
                          <a:spcPts val="0"/>
                        </a:spcAft>
                      </a:pPr>
                      <a:r>
                        <a:rPr lang="en-US" sz="2800" kern="100" dirty="0">
                          <a:effectLst/>
                          <a:latin typeface="+mn-ea"/>
                          <a:ea typeface="+mn-ea"/>
                        </a:rPr>
                        <a:t>3</a:t>
                      </a:r>
                      <a:r>
                        <a:rPr lang="zh-TW" sz="2800" kern="100" dirty="0">
                          <a:effectLst/>
                          <a:latin typeface="+mn-ea"/>
                          <a:ea typeface="+mn-ea"/>
                        </a:rPr>
                        <a:t>萬至</a:t>
                      </a:r>
                      <a:r>
                        <a:rPr lang="en-US" sz="2800" kern="100" dirty="0">
                          <a:effectLst/>
                          <a:latin typeface="+mn-ea"/>
                          <a:ea typeface="+mn-ea"/>
                        </a:rPr>
                        <a:t>45</a:t>
                      </a:r>
                      <a:r>
                        <a:rPr lang="zh-TW" sz="2800" kern="100" dirty="0">
                          <a:effectLst/>
                          <a:latin typeface="+mn-ea"/>
                          <a:ea typeface="+mn-ea"/>
                        </a:rPr>
                        <a:t>萬</a:t>
                      </a:r>
                      <a:endParaRPr lang="zh-TW" sz="2800" kern="100" dirty="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555570646"/>
                  </a:ext>
                </a:extLst>
              </a:tr>
              <a:tr h="0">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sz="3600" kern="100" dirty="0">
                          <a:effectLst/>
                          <a:latin typeface="+mn-ea"/>
                          <a:ea typeface="+mn-ea"/>
                        </a:rPr>
                        <a:t>性別平等工作</a:t>
                      </a:r>
                      <a:r>
                        <a:rPr lang="zh-TW" sz="3600" kern="100" dirty="0" smtClean="0">
                          <a:effectLst/>
                          <a:latin typeface="+mn-ea"/>
                          <a:ea typeface="+mn-ea"/>
                        </a:rPr>
                        <a:t>法</a:t>
                      </a:r>
                      <a:endParaRPr lang="en-US" altLang="zh-TW" sz="3600" kern="100" dirty="0" smtClean="0">
                        <a:effectLst/>
                        <a:latin typeface="+mn-ea"/>
                        <a:ea typeface="+mn-ea"/>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zh-TW" altLang="zh-TW" sz="2800" kern="100" dirty="0" smtClean="0">
                          <a:effectLst/>
                          <a:latin typeface="+mn-ea"/>
                          <a:ea typeface="+mn-ea"/>
                        </a:rPr>
                        <a:t>第</a:t>
                      </a:r>
                      <a:r>
                        <a:rPr lang="en-US" altLang="zh-TW" sz="2800" kern="100" dirty="0" smtClean="0">
                          <a:effectLst/>
                          <a:latin typeface="+mn-ea"/>
                          <a:ea typeface="+mn-ea"/>
                        </a:rPr>
                        <a:t> 36 </a:t>
                      </a:r>
                      <a:r>
                        <a:rPr lang="zh-TW" altLang="zh-TW" sz="2800" kern="100" dirty="0" smtClean="0">
                          <a:effectLst/>
                          <a:latin typeface="+mn-ea"/>
                          <a:ea typeface="+mn-ea"/>
                        </a:rPr>
                        <a:t>條</a:t>
                      </a:r>
                    </a:p>
                    <a:p>
                      <a:pPr>
                        <a:spcAft>
                          <a:spcPts val="0"/>
                        </a:spcAft>
                      </a:pPr>
                      <a:endParaRPr lang="zh-TW" sz="3600" kern="100" dirty="0">
                        <a:effectLst/>
                        <a:latin typeface="+mn-ea"/>
                        <a:ea typeface="+mn-ea"/>
                        <a:cs typeface="Times New Roman" panose="02020603050405020304" pitchFamily="18" charset="0"/>
                      </a:endParaRPr>
                    </a:p>
                  </a:txBody>
                  <a:tcPr marL="68580" marR="68580" marT="0" marB="0" anchor="ctr"/>
                </a:tc>
                <a:tc>
                  <a:txBody>
                    <a:bodyPr/>
                    <a:lstStyle/>
                    <a:p>
                      <a:pPr>
                        <a:spcAft>
                          <a:spcPts val="0"/>
                        </a:spcAft>
                      </a:pPr>
                      <a:r>
                        <a:rPr lang="zh-TW" sz="3200" b="1" kern="100" dirty="0" smtClean="0">
                          <a:effectLst/>
                          <a:latin typeface="+mn-ea"/>
                          <a:ea typeface="+mn-ea"/>
                        </a:rPr>
                        <a:t>雇主</a:t>
                      </a:r>
                      <a:r>
                        <a:rPr lang="zh-TW" sz="3200" b="1" kern="100" dirty="0">
                          <a:effectLst/>
                          <a:latin typeface="+mn-ea"/>
                          <a:ea typeface="+mn-ea"/>
                        </a:rPr>
                        <a:t>不得因受僱者提出本法之申訴或協助他人申訴，而予以解僱、調職或其他不利之處分。</a:t>
                      </a:r>
                      <a:endParaRPr lang="zh-TW" sz="3200" b="1" kern="100" dirty="0">
                        <a:effectLst/>
                        <a:latin typeface="+mn-ea"/>
                        <a:ea typeface="+mn-ea"/>
                        <a:cs typeface="Times New Roman" panose="02020603050405020304" pitchFamily="18" charset="0"/>
                      </a:endParaRPr>
                    </a:p>
                  </a:txBody>
                  <a:tcPr marL="68580" marR="68580" marT="0" marB="0" anchor="ctr"/>
                </a:tc>
                <a:tc>
                  <a:txBody>
                    <a:bodyPr/>
                    <a:lstStyle/>
                    <a:p>
                      <a:pPr algn="ctr">
                        <a:spcAft>
                          <a:spcPts val="0"/>
                        </a:spcAft>
                      </a:pPr>
                      <a:r>
                        <a:rPr lang="zh-TW" sz="2800" kern="100" dirty="0">
                          <a:effectLst/>
                          <a:latin typeface="+mn-ea"/>
                          <a:ea typeface="+mn-ea"/>
                        </a:rPr>
                        <a:t>（第</a:t>
                      </a:r>
                      <a:r>
                        <a:rPr lang="en-US" sz="2800" kern="100" dirty="0">
                          <a:effectLst/>
                          <a:latin typeface="+mn-ea"/>
                          <a:ea typeface="+mn-ea"/>
                        </a:rPr>
                        <a:t>38</a:t>
                      </a:r>
                      <a:r>
                        <a:rPr lang="zh-TW" sz="2800" kern="100" dirty="0">
                          <a:effectLst/>
                          <a:latin typeface="+mn-ea"/>
                          <a:ea typeface="+mn-ea"/>
                        </a:rPr>
                        <a:t>條第</a:t>
                      </a:r>
                      <a:r>
                        <a:rPr lang="en-US" sz="2800" kern="100" dirty="0">
                          <a:effectLst/>
                          <a:latin typeface="+mn-ea"/>
                          <a:ea typeface="+mn-ea"/>
                        </a:rPr>
                        <a:t>1</a:t>
                      </a:r>
                      <a:r>
                        <a:rPr lang="zh-TW" sz="2800" kern="100" dirty="0">
                          <a:effectLst/>
                          <a:latin typeface="+mn-ea"/>
                          <a:ea typeface="+mn-ea"/>
                        </a:rPr>
                        <a:t>項）</a:t>
                      </a:r>
                    </a:p>
                    <a:p>
                      <a:pPr algn="ctr">
                        <a:spcAft>
                          <a:spcPts val="0"/>
                        </a:spcAft>
                      </a:pPr>
                      <a:r>
                        <a:rPr lang="en-US" sz="2800" kern="100" dirty="0">
                          <a:effectLst/>
                          <a:latin typeface="+mn-ea"/>
                          <a:ea typeface="+mn-ea"/>
                        </a:rPr>
                        <a:t>2</a:t>
                      </a:r>
                      <a:r>
                        <a:rPr lang="zh-TW" sz="2800" kern="100" dirty="0">
                          <a:effectLst/>
                          <a:latin typeface="+mn-ea"/>
                          <a:ea typeface="+mn-ea"/>
                        </a:rPr>
                        <a:t>萬至</a:t>
                      </a:r>
                      <a:r>
                        <a:rPr lang="en-US" sz="2800" kern="100" dirty="0">
                          <a:effectLst/>
                          <a:latin typeface="+mn-ea"/>
                          <a:ea typeface="+mn-ea"/>
                        </a:rPr>
                        <a:t>30</a:t>
                      </a:r>
                      <a:r>
                        <a:rPr lang="zh-TW" sz="2800" kern="100" dirty="0">
                          <a:effectLst/>
                          <a:latin typeface="+mn-ea"/>
                          <a:ea typeface="+mn-ea"/>
                        </a:rPr>
                        <a:t>萬</a:t>
                      </a:r>
                      <a:endParaRPr lang="zh-TW" sz="2800" kern="100" dirty="0">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2292462026"/>
                  </a:ext>
                </a:extLst>
              </a:tr>
            </a:tbl>
          </a:graphicData>
        </a:graphic>
      </p:graphicFrame>
    </p:spTree>
    <p:extLst>
      <p:ext uri="{BB962C8B-B14F-4D97-AF65-F5344CB8AC3E}">
        <p14:creationId xmlns:p14="http://schemas.microsoft.com/office/powerpoint/2010/main" val="23591697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8800" b="1" dirty="0" smtClean="0"/>
              <a:t>未來修法方向</a:t>
            </a:r>
            <a:endParaRPr lang="zh-TW" altLang="en-US" sz="8800" b="1" dirty="0"/>
          </a:p>
        </p:txBody>
      </p:sp>
      <p:sp>
        <p:nvSpPr>
          <p:cNvPr id="3" name="文字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B6F15528-21DE-4FAA-801E-634DDDAF4B2B}" type="slidenum">
              <a:rPr lang="en-US" smtClean="0"/>
              <a:pPr/>
              <a:t>63</a:t>
            </a:fld>
            <a:endParaRPr lang="en-US"/>
          </a:p>
        </p:txBody>
      </p:sp>
    </p:spTree>
    <p:extLst>
      <p:ext uri="{BB962C8B-B14F-4D97-AF65-F5344CB8AC3E}">
        <p14:creationId xmlns:p14="http://schemas.microsoft.com/office/powerpoint/2010/main" val="13522656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6F15528-21DE-4FAA-801E-634DDDAF4B2B}" type="slidenum">
              <a:rPr lang="en-US" smtClean="0"/>
              <a:pPr/>
              <a:t>64</a:t>
            </a:fld>
            <a:endParaRPr lang="en-US"/>
          </a:p>
        </p:txBody>
      </p:sp>
      <p:pic>
        <p:nvPicPr>
          <p:cNvPr id="7" name="圖片 6" descr="畫面剪輯"/>
          <p:cNvPicPr>
            <a:picLocks noChangeAspect="1"/>
          </p:cNvPicPr>
          <p:nvPr/>
        </p:nvPicPr>
        <p:blipFill rotWithShape="1">
          <a:blip r:embed="rId2">
            <a:extLst>
              <a:ext uri="{28A0092B-C50C-407E-A947-70E740481C1C}">
                <a14:useLocalDpi xmlns:a14="http://schemas.microsoft.com/office/drawing/2010/main" val="0"/>
              </a:ext>
            </a:extLst>
          </a:blip>
          <a:srcRect t="1387" r="2564"/>
          <a:stretch/>
        </p:blipFill>
        <p:spPr>
          <a:xfrm>
            <a:off x="1447800" y="298614"/>
            <a:ext cx="15316200" cy="9953698"/>
          </a:xfrm>
          <a:prstGeom prst="rect">
            <a:avLst/>
          </a:prstGeom>
        </p:spPr>
      </p:pic>
    </p:spTree>
    <p:extLst>
      <p:ext uri="{BB962C8B-B14F-4D97-AF65-F5344CB8AC3E}">
        <p14:creationId xmlns:p14="http://schemas.microsoft.com/office/powerpoint/2010/main" val="12555449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6F15528-21DE-4FAA-801E-634DDDAF4B2B}" type="slidenum">
              <a:rPr lang="en-US" smtClean="0"/>
              <a:pPr/>
              <a:t>65</a:t>
            </a:fld>
            <a:endParaRPr lang="en-US"/>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07184"/>
            <a:ext cx="17377832" cy="9775030"/>
          </a:xfrm>
          <a:prstGeom prst="rect">
            <a:avLst/>
          </a:prstGeom>
        </p:spPr>
      </p:pic>
    </p:spTree>
    <p:extLst>
      <p:ext uri="{BB962C8B-B14F-4D97-AF65-F5344CB8AC3E}">
        <p14:creationId xmlns:p14="http://schemas.microsoft.com/office/powerpoint/2010/main" val="930659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66</a:t>
            </a:fld>
            <a:endParaRPr lang="en-US"/>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66700"/>
            <a:ext cx="17449802" cy="9815514"/>
          </a:xfrm>
          <a:prstGeom prst="rect">
            <a:avLst/>
          </a:prstGeom>
        </p:spPr>
      </p:pic>
    </p:spTree>
    <p:extLst>
      <p:ext uri="{BB962C8B-B14F-4D97-AF65-F5344CB8AC3E}">
        <p14:creationId xmlns:p14="http://schemas.microsoft.com/office/powerpoint/2010/main" val="23717050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67</a:t>
            </a:fld>
            <a:endParaRPr lang="en-US"/>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80976"/>
            <a:ext cx="17602200" cy="9901238"/>
          </a:xfrm>
          <a:prstGeom prst="rect">
            <a:avLst/>
          </a:prstGeom>
        </p:spPr>
      </p:pic>
    </p:spTree>
    <p:extLst>
      <p:ext uri="{BB962C8B-B14F-4D97-AF65-F5344CB8AC3E}">
        <p14:creationId xmlns:p14="http://schemas.microsoft.com/office/powerpoint/2010/main" val="35459852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7467600" y="102783"/>
            <a:ext cx="13868400" cy="1988345"/>
          </a:xfrm>
        </p:spPr>
        <p:txBody>
          <a:bodyPr/>
          <a:lstStyle/>
          <a:p>
            <a:r>
              <a:rPr lang="zh-TW" altLang="en-US" dirty="0" smtClean="0"/>
              <a:t>結語</a:t>
            </a:r>
            <a:endParaRPr lang="zh-TW" altLang="en-US" dirty="0"/>
          </a:p>
        </p:txBody>
      </p:sp>
      <p:sp>
        <p:nvSpPr>
          <p:cNvPr id="4" name="內容版面配置區 3"/>
          <p:cNvSpPr>
            <a:spLocks noGrp="1"/>
          </p:cNvSpPr>
          <p:nvPr>
            <p:ph idx="1"/>
          </p:nvPr>
        </p:nvSpPr>
        <p:spPr>
          <a:xfrm>
            <a:off x="762000" y="2095500"/>
            <a:ext cx="17144999" cy="7986714"/>
          </a:xfrm>
        </p:spPr>
        <p:txBody>
          <a:bodyPr>
            <a:normAutofit/>
          </a:bodyPr>
          <a:lstStyle/>
          <a:p>
            <a:pPr>
              <a:lnSpc>
                <a:spcPts val="7200"/>
              </a:lnSpc>
              <a:buFont typeface="Wingdings" panose="05000000000000000000" pitchFamily="2" charset="2"/>
              <a:buChar char="n"/>
            </a:pPr>
            <a:r>
              <a:rPr lang="zh-TW" altLang="en-US" sz="5000" b="1" dirty="0">
                <a:solidFill>
                  <a:srgbClr val="00B0F0"/>
                </a:solidFill>
              </a:rPr>
              <a:t>法律很重要，但法律不能解決問題的根源</a:t>
            </a:r>
            <a:endParaRPr lang="en-US" altLang="zh-TW" sz="5000" b="1" dirty="0">
              <a:solidFill>
                <a:srgbClr val="00B0F0"/>
              </a:solidFill>
            </a:endParaRPr>
          </a:p>
          <a:p>
            <a:pPr>
              <a:lnSpc>
                <a:spcPts val="7200"/>
              </a:lnSpc>
              <a:buFont typeface="Wingdings" panose="05000000000000000000" pitchFamily="2" charset="2"/>
              <a:buChar char="n"/>
            </a:pPr>
            <a:r>
              <a:rPr lang="zh-TW" altLang="en-US" sz="5000" b="1" dirty="0">
                <a:solidFill>
                  <a:srgbClr val="00B0F0"/>
                </a:solidFill>
              </a:rPr>
              <a:t>建立友善職場，每一個人都應該</a:t>
            </a:r>
            <a:r>
              <a:rPr lang="zh-TW" altLang="en-US" sz="5000" b="1" dirty="0" smtClean="0">
                <a:solidFill>
                  <a:srgbClr val="00B0F0"/>
                </a:solidFill>
              </a:rPr>
              <a:t>盡力</a:t>
            </a:r>
            <a:endParaRPr lang="en-US" altLang="zh-TW" sz="5000" b="1" dirty="0" smtClean="0">
              <a:solidFill>
                <a:srgbClr val="00B0F0"/>
              </a:solidFill>
            </a:endParaRPr>
          </a:p>
          <a:p>
            <a:pPr>
              <a:lnSpc>
                <a:spcPct val="120000"/>
              </a:lnSpc>
              <a:spcBef>
                <a:spcPts val="1200"/>
              </a:spcBef>
              <a:buFont typeface="Wingdings" panose="05000000000000000000" pitchFamily="2" charset="2"/>
              <a:buChar char="n"/>
            </a:pPr>
            <a:r>
              <a:rPr lang="zh-TW" altLang="en-US" sz="5000" b="1" dirty="0" smtClean="0">
                <a:solidFill>
                  <a:srgbClr val="00B0F0"/>
                </a:solidFill>
                <a:latin typeface="+mj-ea"/>
                <a:ea typeface="+mj-ea"/>
              </a:rPr>
              <a:t>有效</a:t>
            </a:r>
            <a:r>
              <a:rPr lang="zh-TW" altLang="en-US" sz="5000" b="1" dirty="0">
                <a:solidFill>
                  <a:srgbClr val="00B0F0"/>
                </a:solidFill>
                <a:latin typeface="+mj-ea"/>
                <a:ea typeface="+mj-ea"/>
              </a:rPr>
              <a:t>溝通與管理：情緒控管</a:t>
            </a:r>
            <a:r>
              <a:rPr lang="en-US" altLang="zh-TW" sz="5000" b="1" dirty="0">
                <a:solidFill>
                  <a:srgbClr val="00B0F0"/>
                </a:solidFill>
                <a:latin typeface="+mj-ea"/>
                <a:ea typeface="+mj-ea"/>
              </a:rPr>
              <a:t>/</a:t>
            </a:r>
            <a:r>
              <a:rPr lang="zh-TW" altLang="en-US" sz="5000" b="1" dirty="0">
                <a:solidFill>
                  <a:srgbClr val="00B0F0"/>
                </a:solidFill>
                <a:latin typeface="+mj-ea"/>
                <a:ea typeface="+mj-ea"/>
              </a:rPr>
              <a:t>言行一致</a:t>
            </a:r>
            <a:r>
              <a:rPr lang="en-US" altLang="zh-TW" sz="5000" b="1" dirty="0">
                <a:solidFill>
                  <a:srgbClr val="00B0F0"/>
                </a:solidFill>
                <a:latin typeface="+mj-ea"/>
                <a:ea typeface="+mj-ea"/>
              </a:rPr>
              <a:t>/</a:t>
            </a:r>
            <a:r>
              <a:rPr lang="zh-TW" altLang="en-US" sz="5000" b="1" dirty="0">
                <a:solidFill>
                  <a:srgbClr val="00B0F0"/>
                </a:solidFill>
                <a:latin typeface="+mj-ea"/>
                <a:ea typeface="+mj-ea"/>
              </a:rPr>
              <a:t>傾聽為先</a:t>
            </a:r>
            <a:r>
              <a:rPr lang="en-US" altLang="zh-TW" sz="5000" b="1" dirty="0">
                <a:solidFill>
                  <a:srgbClr val="00B0F0"/>
                </a:solidFill>
                <a:latin typeface="+mj-ea"/>
                <a:ea typeface="+mj-ea"/>
              </a:rPr>
              <a:t>/</a:t>
            </a:r>
            <a:r>
              <a:rPr lang="zh-TW" altLang="en-US" sz="5000" b="1" dirty="0">
                <a:solidFill>
                  <a:srgbClr val="00B0F0"/>
                </a:solidFill>
                <a:latin typeface="+mj-ea"/>
                <a:ea typeface="+mj-ea"/>
              </a:rPr>
              <a:t>預留容錯</a:t>
            </a:r>
            <a:endParaRPr lang="en-US" altLang="zh-TW" sz="5000" b="1" dirty="0">
              <a:solidFill>
                <a:srgbClr val="00B0F0"/>
              </a:solidFill>
              <a:latin typeface="+mj-ea"/>
              <a:ea typeface="+mj-ea"/>
            </a:endParaRPr>
          </a:p>
          <a:p>
            <a:pPr marL="0" indent="0" algn="ctr">
              <a:lnSpc>
                <a:spcPct val="120000"/>
              </a:lnSpc>
              <a:spcBef>
                <a:spcPts val="0"/>
              </a:spcBef>
              <a:buNone/>
            </a:pPr>
            <a:endParaRPr lang="en-US" altLang="zh-TW" sz="7800" b="1" dirty="0" smtClean="0">
              <a:solidFill>
                <a:srgbClr val="7202CE"/>
              </a:solidFill>
              <a:latin typeface="+mj-ea"/>
              <a:ea typeface="+mj-ea"/>
            </a:endParaRPr>
          </a:p>
          <a:p>
            <a:pPr marL="0" indent="0" algn="ctr">
              <a:lnSpc>
                <a:spcPct val="120000"/>
              </a:lnSpc>
              <a:spcBef>
                <a:spcPts val="0"/>
              </a:spcBef>
              <a:buNone/>
            </a:pPr>
            <a:r>
              <a:rPr lang="zh-TW" altLang="en-US" sz="10900" b="1" dirty="0" smtClean="0">
                <a:solidFill>
                  <a:srgbClr val="7202CE"/>
                </a:solidFill>
                <a:latin typeface="+mj-ea"/>
                <a:ea typeface="+mj-ea"/>
              </a:rPr>
              <a:t>友善職場，從你我開始</a:t>
            </a:r>
            <a:endParaRPr lang="en-US" altLang="zh-TW" sz="10900" b="1" dirty="0" smtClean="0">
              <a:solidFill>
                <a:srgbClr val="7202CE"/>
              </a:solidFill>
              <a:latin typeface="+mj-ea"/>
              <a:ea typeface="+mj-ea"/>
            </a:endParaRPr>
          </a:p>
        </p:txBody>
      </p:sp>
      <p:sp>
        <p:nvSpPr>
          <p:cNvPr id="2" name="投影片編號版面配置區 1"/>
          <p:cNvSpPr>
            <a:spLocks noGrp="1"/>
          </p:cNvSpPr>
          <p:nvPr>
            <p:ph type="sldNum" sz="quarter" idx="12"/>
          </p:nvPr>
        </p:nvSpPr>
        <p:spPr/>
        <p:txBody>
          <a:bodyPr/>
          <a:lstStyle/>
          <a:p>
            <a:fld id="{B6F15528-21DE-4FAA-801E-634DDDAF4B2B}" type="slidenum">
              <a:rPr lang="en-US" smtClean="0"/>
              <a:pPr/>
              <a:t>68</a:t>
            </a:fld>
            <a:endParaRPr lang="en-US"/>
          </a:p>
        </p:txBody>
      </p:sp>
    </p:spTree>
    <p:extLst>
      <p:ext uri="{BB962C8B-B14F-4D97-AF65-F5344CB8AC3E}">
        <p14:creationId xmlns:p14="http://schemas.microsoft.com/office/powerpoint/2010/main" val="592649760"/>
      </p:ext>
    </p:extLst>
  </p:cSld>
  <p:clrMapOvr>
    <a:masterClrMapping/>
  </p:clrMapOvr>
</p:sld>
</file>

<file path=ppt/theme/theme1.xml><?xml version="1.0" encoding="utf-8"?>
<a:theme xmlns:a="http://schemas.openxmlformats.org/drawingml/2006/main" name="Office Theme">
  <a:themeElements>
    <a:clrScheme name="綠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自訂 1">
      <a:majorFont>
        <a:latin typeface="Corbel"/>
        <a:ea typeface="微軟正黑體"/>
        <a:cs typeface=""/>
      </a:majorFont>
      <a:minorFont>
        <a:latin typeface="Corbel"/>
        <a:ea typeface="微軟正黑體"/>
        <a:cs typeface=""/>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5217</TotalTime>
  <Words>7166</Words>
  <Application>Microsoft Office PowerPoint</Application>
  <PresentationFormat>自訂</PresentationFormat>
  <Paragraphs>340</Paragraphs>
  <Slides>68</Slides>
  <Notes>1</Notes>
  <HiddenSlides>0</HiddenSlides>
  <MMClips>0</MMClips>
  <ScaleCrop>false</ScaleCrop>
  <HeadingPairs>
    <vt:vector size="6" baseType="variant">
      <vt:variant>
        <vt:lpstr>使用字型</vt:lpstr>
      </vt:variant>
      <vt:variant>
        <vt:i4>19</vt:i4>
      </vt:variant>
      <vt:variant>
        <vt:lpstr>佈景主題</vt:lpstr>
      </vt:variant>
      <vt:variant>
        <vt:i4>1</vt:i4>
      </vt:variant>
      <vt:variant>
        <vt:lpstr>投影片標題</vt:lpstr>
      </vt:variant>
      <vt:variant>
        <vt:i4>68</vt:i4>
      </vt:variant>
    </vt:vector>
  </HeadingPairs>
  <TitlesOfParts>
    <vt:vector size="88" baseType="lpstr">
      <vt:lpstr>華康儷中黑</vt:lpstr>
      <vt:lpstr>標楷體O</vt:lpstr>
      <vt:lpstr>新細明體</vt:lpstr>
      <vt:lpstr>新細明體..</vt:lpstr>
      <vt:lpstr>標楷體</vt:lpstr>
      <vt:lpstr>Calibri</vt:lpstr>
      <vt:lpstr>細明體</vt:lpstr>
      <vt:lpstr>Helvetica</vt:lpstr>
      <vt:lpstr>Times New Roman</vt:lpstr>
      <vt:lpstr>Tahoma</vt:lpstr>
      <vt:lpstr>Wingdings</vt:lpstr>
      <vt:lpstr>Noto Sans TC</vt:lpstr>
      <vt:lpstr>Arial</vt:lpstr>
      <vt:lpstr>微軟正黑體E.</vt:lpstr>
      <vt:lpstr>微軟正黑體</vt:lpstr>
      <vt:lpstr>Helvetica Neue</vt:lpstr>
      <vt:lpstr>Corbel</vt:lpstr>
      <vt:lpstr>Calibri Light</vt:lpstr>
      <vt:lpstr>標楷體i.琀.</vt:lpstr>
      <vt:lpstr>Office Theme</vt:lpstr>
      <vt:lpstr> 職場霸凌之認識與處理 （含最新修法動態） </vt:lpstr>
      <vt:lpstr>報告人簡歷</vt:lpstr>
      <vt:lpstr>PowerPoint 簡報</vt:lpstr>
      <vt:lpstr>PowerPoint 簡報</vt:lpstr>
      <vt:lpstr>PowerPoint 簡報</vt:lpstr>
      <vt:lpstr>《執行職務遭受不法侵害預防指引》第4版  （組織內部不法侵害-職場霸凌通報申訴程序）</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職場霸凌</vt:lpstr>
      <vt:lpstr>PowerPoint 簡報</vt:lpstr>
      <vt:lpstr>PowerPoint 簡報</vt:lpstr>
      <vt:lpstr>PowerPoint 簡報</vt:lpstr>
      <vt:lpstr>PowerPoint 簡報</vt:lpstr>
      <vt:lpstr>PowerPoint 簡報</vt:lpstr>
      <vt:lpstr>PowerPoint 簡報</vt:lpstr>
      <vt:lpstr>法院目前對職場霸凌之定義</vt:lpstr>
      <vt:lpstr>PowerPoint 簡報</vt:lpstr>
      <vt:lpstr>PowerPoint 簡報</vt:lpstr>
      <vt:lpstr>PowerPoint 簡報</vt:lpstr>
      <vt:lpstr>PowerPoint 簡報</vt:lpstr>
      <vt:lpstr>PowerPoint 簡報</vt:lpstr>
      <vt:lpstr>PowerPoint 簡報</vt:lpstr>
      <vt:lpstr>PowerPoint 簡報</vt:lpstr>
      <vt:lpstr>PowerPoint 簡報</vt:lpstr>
      <vt:lpstr>職場不法侵害行為 可能涉及的法律責任</vt:lpstr>
      <vt:lpstr>PowerPoint 簡報</vt:lpstr>
      <vt:lpstr>PowerPoint 簡報</vt:lpstr>
      <vt:lpstr>民事-妨礙名譽</vt:lpstr>
      <vt:lpstr>（承上）</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《工作相關心理壓力事件引起精神疾病認定參考指引》</vt:lpstr>
      <vt:lpstr>發生疑似職場不法侵害時，應該做什麼？</vt:lpstr>
      <vt:lpstr>PowerPoint 簡報</vt:lpstr>
      <vt:lpstr>PowerPoint 簡報</vt:lpstr>
      <vt:lpstr>PowerPoint 簡報</vt:lpstr>
      <vt:lpstr>PowerPoint 簡報</vt:lpstr>
      <vt:lpstr>PowerPoint 簡報</vt:lpstr>
      <vt:lpstr>PowerPoint 簡報</vt:lpstr>
      <vt:lpstr>PowerPoint 簡報</vt:lpstr>
      <vt:lpstr>PowerPoint 簡報</vt:lpstr>
      <vt:lpstr>未來修法方向</vt:lpstr>
      <vt:lpstr>PowerPoint 簡報</vt:lpstr>
      <vt:lpstr>PowerPoint 簡報</vt:lpstr>
      <vt:lpstr>PowerPoint 簡報</vt:lpstr>
      <vt:lpstr>PowerPoint 簡報</vt:lpstr>
      <vt:lpstr>結語</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202308性別平等工作法到底修了啥</dc:title>
  <dc:creator>Administrator</dc:creator>
  <cp:lastModifiedBy>user</cp:lastModifiedBy>
  <cp:revision>160</cp:revision>
  <cp:lastPrinted>2024-12-04T08:44:52Z</cp:lastPrinted>
  <dcterms:created xsi:type="dcterms:W3CDTF">2006-08-16T00:00:00Z</dcterms:created>
  <dcterms:modified xsi:type="dcterms:W3CDTF">2025-04-08T23:43:21Z</dcterms:modified>
  <dc:identifier>DAFq1YhE5ps</dc:identifier>
</cp:coreProperties>
</file>