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1722" r:id="rId2"/>
    <p:sldId id="1718" r:id="rId3"/>
    <p:sldId id="463" r:id="rId4"/>
    <p:sldId id="1720" r:id="rId5"/>
    <p:sldId id="1685" r:id="rId6"/>
    <p:sldId id="1683" r:id="rId7"/>
    <p:sldId id="1979" r:id="rId8"/>
    <p:sldId id="1984" r:id="rId9"/>
    <p:sldId id="1985" r:id="rId10"/>
    <p:sldId id="1986" r:id="rId11"/>
    <p:sldId id="1987" r:id="rId12"/>
    <p:sldId id="1988" r:id="rId13"/>
    <p:sldId id="1989" r:id="rId14"/>
    <p:sldId id="1990" r:id="rId15"/>
    <p:sldId id="1691" r:id="rId16"/>
    <p:sldId id="1992" r:id="rId17"/>
    <p:sldId id="1705" r:id="rId18"/>
    <p:sldId id="1993" r:id="rId19"/>
    <p:sldId id="1994" r:id="rId20"/>
    <p:sldId id="1995" r:id="rId21"/>
    <p:sldId id="1996" r:id="rId22"/>
    <p:sldId id="1721" r:id="rId23"/>
    <p:sldId id="1701" r:id="rId24"/>
    <p:sldId id="1700" r:id="rId25"/>
    <p:sldId id="3160" r:id="rId26"/>
    <p:sldId id="3161" r:id="rId27"/>
    <p:sldId id="3038" r:id="rId28"/>
    <p:sldId id="3148" r:id="rId29"/>
    <p:sldId id="3154" r:id="rId30"/>
    <p:sldId id="3144" r:id="rId31"/>
    <p:sldId id="3162" r:id="rId32"/>
    <p:sldId id="3163" r:id="rId33"/>
    <p:sldId id="3164" r:id="rId34"/>
    <p:sldId id="3165" r:id="rId35"/>
    <p:sldId id="3166" r:id="rId36"/>
    <p:sldId id="3167" r:id="rId37"/>
    <p:sldId id="3168" r:id="rId38"/>
    <p:sldId id="3169" r:id="rId39"/>
    <p:sldId id="3170" r:id="rId40"/>
    <p:sldId id="3171" r:id="rId41"/>
    <p:sldId id="3172" r:id="rId42"/>
    <p:sldId id="3173" r:id="rId43"/>
    <p:sldId id="3174" r:id="rId44"/>
    <p:sldId id="1719" r:id="rId45"/>
    <p:sldId id="291" r:id="rId46"/>
  </p:sldIdLst>
  <p:sldSz cx="12192000" cy="6858000"/>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國維" initials="李國維" lastIdx="0" clrIdx="0">
    <p:extLst>
      <p:ext uri="{19B8F6BF-5375-455C-9EA6-DF929625EA0E}">
        <p15:presenceInfo xmlns:p15="http://schemas.microsoft.com/office/powerpoint/2012/main" userId="李國維"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2DC8FF"/>
    <a:srgbClr val="00CCD6"/>
    <a:srgbClr val="33CCCC"/>
    <a:srgbClr val="C8D278"/>
    <a:srgbClr val="2953EF"/>
    <a:srgbClr val="7D891D"/>
    <a:srgbClr val="00F26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8" autoAdjust="0"/>
    <p:restoredTop sz="95026" autoAdjust="0"/>
  </p:normalViewPr>
  <p:slideViewPr>
    <p:cSldViewPr snapToGrid="0">
      <p:cViewPr varScale="1">
        <p:scale>
          <a:sx n="85" d="100"/>
          <a:sy n="85" d="100"/>
        </p:scale>
        <p:origin x="90" y="246"/>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工作表1!$B$1</c:f>
              <c:strCache>
                <c:ptCount val="1"/>
                <c:pt idx="0">
                  <c:v>銷售</c:v>
                </c:pt>
              </c:strCache>
            </c:strRef>
          </c:tx>
          <c:dPt>
            <c:idx val="0"/>
            <c:bubble3D val="0"/>
            <c:spPr>
              <a:solidFill>
                <a:srgbClr val="32AEB8"/>
              </a:solidFill>
              <a:ln w="53975">
                <a:solidFill>
                  <a:srgbClr val="32AEB8"/>
                </a:solidFill>
              </a:ln>
              <a:effectLst/>
            </c:spPr>
            <c:extLst>
              <c:ext xmlns:c16="http://schemas.microsoft.com/office/drawing/2014/chart" uri="{C3380CC4-5D6E-409C-BE32-E72D297353CC}">
                <c16:uniqueId val="{00000001-F20B-4E09-A69B-E129169D4528}"/>
              </c:ext>
            </c:extLst>
          </c:dPt>
          <c:dPt>
            <c:idx val="1"/>
            <c:bubble3D val="0"/>
            <c:spPr>
              <a:solidFill>
                <a:schemeClr val="bg1"/>
              </a:solidFill>
              <a:ln w="53975">
                <a:solidFill>
                  <a:srgbClr val="32AEB8"/>
                </a:solidFill>
              </a:ln>
              <a:effectLst/>
            </c:spPr>
            <c:extLst>
              <c:ext xmlns:c16="http://schemas.microsoft.com/office/drawing/2014/chart" uri="{C3380CC4-5D6E-409C-BE32-E72D297353CC}">
                <c16:uniqueId val="{00000003-F20B-4E09-A69B-E129169D452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20B-4E09-A69B-E129169D452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20B-4E09-A69B-E129169D4528}"/>
              </c:ext>
            </c:extLst>
          </c:dPt>
          <c:cat>
            <c:strRef>
              <c:f>工作表1!$A$2:$A$5</c:f>
              <c:strCache>
                <c:ptCount val="2"/>
                <c:pt idx="0">
                  <c:v>第一季</c:v>
                </c:pt>
                <c:pt idx="1">
                  <c:v>第二季</c:v>
                </c:pt>
              </c:strCache>
            </c:strRef>
          </c:cat>
          <c:val>
            <c:numRef>
              <c:f>工作表1!$B$2:$B$5</c:f>
              <c:numCache>
                <c:formatCode>General</c:formatCode>
                <c:ptCount val="4"/>
                <c:pt idx="0">
                  <c:v>25</c:v>
                </c:pt>
                <c:pt idx="1">
                  <c:v>75</c:v>
                </c:pt>
              </c:numCache>
            </c:numRef>
          </c:val>
          <c:extLst>
            <c:ext xmlns:c16="http://schemas.microsoft.com/office/drawing/2014/chart" uri="{C3380CC4-5D6E-409C-BE32-E72D297353CC}">
              <c16:uniqueId val="{00000008-F20B-4E09-A69B-E129169D452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工作表1!$B$1</c:f>
              <c:strCache>
                <c:ptCount val="1"/>
                <c:pt idx="0">
                  <c:v>銷售</c:v>
                </c:pt>
              </c:strCache>
            </c:strRef>
          </c:tx>
          <c:dPt>
            <c:idx val="0"/>
            <c:bubble3D val="0"/>
            <c:spPr>
              <a:solidFill>
                <a:srgbClr val="32AEB8"/>
              </a:solidFill>
              <a:ln w="53975">
                <a:solidFill>
                  <a:srgbClr val="32AEB8"/>
                </a:solidFill>
              </a:ln>
              <a:effectLst/>
            </c:spPr>
            <c:extLst>
              <c:ext xmlns:c16="http://schemas.microsoft.com/office/drawing/2014/chart" uri="{C3380CC4-5D6E-409C-BE32-E72D297353CC}">
                <c16:uniqueId val="{00000001-A434-4BBA-8EF7-669B92CBA89D}"/>
              </c:ext>
            </c:extLst>
          </c:dPt>
          <c:dPt>
            <c:idx val="1"/>
            <c:bubble3D val="0"/>
            <c:spPr>
              <a:solidFill>
                <a:schemeClr val="bg1"/>
              </a:solidFill>
              <a:ln w="53975">
                <a:solidFill>
                  <a:srgbClr val="32AEB8"/>
                </a:solidFill>
              </a:ln>
              <a:effectLst/>
            </c:spPr>
            <c:extLst>
              <c:ext xmlns:c16="http://schemas.microsoft.com/office/drawing/2014/chart" uri="{C3380CC4-5D6E-409C-BE32-E72D297353CC}">
                <c16:uniqueId val="{00000003-A434-4BBA-8EF7-669B92CBA89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434-4BBA-8EF7-669B92CBA89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434-4BBA-8EF7-669B92CBA89D}"/>
              </c:ext>
            </c:extLst>
          </c:dPt>
          <c:cat>
            <c:strRef>
              <c:f>工作表1!$A$2:$A$5</c:f>
              <c:strCache>
                <c:ptCount val="2"/>
                <c:pt idx="0">
                  <c:v>第一季</c:v>
                </c:pt>
                <c:pt idx="1">
                  <c:v>第二季</c:v>
                </c:pt>
              </c:strCache>
            </c:strRef>
          </c:cat>
          <c:val>
            <c:numRef>
              <c:f>工作表1!$B$2:$B$5</c:f>
              <c:numCache>
                <c:formatCode>General</c:formatCode>
                <c:ptCount val="4"/>
                <c:pt idx="0">
                  <c:v>15</c:v>
                </c:pt>
                <c:pt idx="1">
                  <c:v>85</c:v>
                </c:pt>
              </c:numCache>
            </c:numRef>
          </c:val>
          <c:extLst>
            <c:ext xmlns:c16="http://schemas.microsoft.com/office/drawing/2014/chart" uri="{C3380CC4-5D6E-409C-BE32-E72D297353CC}">
              <c16:uniqueId val="{00000008-A434-4BBA-8EF7-669B92CBA89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工作表1!$B$1</c:f>
              <c:strCache>
                <c:ptCount val="1"/>
                <c:pt idx="0">
                  <c:v>銷售</c:v>
                </c:pt>
              </c:strCache>
            </c:strRef>
          </c:tx>
          <c:dPt>
            <c:idx val="0"/>
            <c:bubble3D val="0"/>
            <c:spPr>
              <a:solidFill>
                <a:srgbClr val="32AEB8"/>
              </a:solidFill>
              <a:ln w="53975">
                <a:solidFill>
                  <a:srgbClr val="32AEB8"/>
                </a:solidFill>
              </a:ln>
              <a:effectLst/>
            </c:spPr>
            <c:extLst>
              <c:ext xmlns:c16="http://schemas.microsoft.com/office/drawing/2014/chart" uri="{C3380CC4-5D6E-409C-BE32-E72D297353CC}">
                <c16:uniqueId val="{00000001-4B36-4DA0-889E-42501585DDC2}"/>
              </c:ext>
            </c:extLst>
          </c:dPt>
          <c:dPt>
            <c:idx val="1"/>
            <c:bubble3D val="0"/>
            <c:spPr>
              <a:solidFill>
                <a:schemeClr val="bg1"/>
              </a:solidFill>
              <a:ln w="53975">
                <a:solidFill>
                  <a:srgbClr val="32AEB8"/>
                </a:solidFill>
              </a:ln>
              <a:effectLst/>
            </c:spPr>
            <c:extLst>
              <c:ext xmlns:c16="http://schemas.microsoft.com/office/drawing/2014/chart" uri="{C3380CC4-5D6E-409C-BE32-E72D297353CC}">
                <c16:uniqueId val="{00000003-4B36-4DA0-889E-42501585DDC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B36-4DA0-889E-42501585DDC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B36-4DA0-889E-42501585DDC2}"/>
              </c:ext>
            </c:extLst>
          </c:dPt>
          <c:cat>
            <c:strRef>
              <c:f>工作表1!$A$2:$A$5</c:f>
              <c:strCache>
                <c:ptCount val="2"/>
                <c:pt idx="0">
                  <c:v>第一季</c:v>
                </c:pt>
                <c:pt idx="1">
                  <c:v>第二季</c:v>
                </c:pt>
              </c:strCache>
            </c:strRef>
          </c:cat>
          <c:val>
            <c:numRef>
              <c:f>工作表1!$B$2:$B$5</c:f>
              <c:numCache>
                <c:formatCode>General</c:formatCode>
                <c:ptCount val="4"/>
                <c:pt idx="0">
                  <c:v>15</c:v>
                </c:pt>
                <c:pt idx="1">
                  <c:v>85</c:v>
                </c:pt>
              </c:numCache>
            </c:numRef>
          </c:val>
          <c:extLst>
            <c:ext xmlns:c16="http://schemas.microsoft.com/office/drawing/2014/chart" uri="{C3380CC4-5D6E-409C-BE32-E72D297353CC}">
              <c16:uniqueId val="{00000008-4B36-4DA0-889E-42501585DDC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工作表1!$B$1</c:f>
              <c:strCache>
                <c:ptCount val="1"/>
                <c:pt idx="0">
                  <c:v>銷售</c:v>
                </c:pt>
              </c:strCache>
            </c:strRef>
          </c:tx>
          <c:dPt>
            <c:idx val="0"/>
            <c:bubble3D val="0"/>
            <c:spPr>
              <a:solidFill>
                <a:schemeClr val="accent1"/>
              </a:solidFill>
              <a:ln w="53975">
                <a:solidFill>
                  <a:schemeClr val="accent1"/>
                </a:solidFill>
              </a:ln>
              <a:effectLst/>
            </c:spPr>
            <c:extLst>
              <c:ext xmlns:c16="http://schemas.microsoft.com/office/drawing/2014/chart" uri="{C3380CC4-5D6E-409C-BE32-E72D297353CC}">
                <c16:uniqueId val="{00000001-62CB-4307-85EF-097E2BF3958C}"/>
              </c:ext>
            </c:extLst>
          </c:dPt>
          <c:dPt>
            <c:idx val="1"/>
            <c:bubble3D val="0"/>
            <c:spPr>
              <a:solidFill>
                <a:schemeClr val="bg1"/>
              </a:solidFill>
              <a:ln w="53975">
                <a:solidFill>
                  <a:schemeClr val="accent1"/>
                </a:solidFill>
              </a:ln>
              <a:effectLst/>
            </c:spPr>
            <c:extLst>
              <c:ext xmlns:c16="http://schemas.microsoft.com/office/drawing/2014/chart" uri="{C3380CC4-5D6E-409C-BE32-E72D297353CC}">
                <c16:uniqueId val="{00000003-62CB-4307-85EF-097E2BF395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2CB-4307-85EF-097E2BF395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2CB-4307-85EF-097E2BF3958C}"/>
              </c:ext>
            </c:extLst>
          </c:dPt>
          <c:cat>
            <c:strRef>
              <c:f>工作表1!$A$2:$A$5</c:f>
              <c:strCache>
                <c:ptCount val="2"/>
                <c:pt idx="0">
                  <c:v>第一季</c:v>
                </c:pt>
                <c:pt idx="1">
                  <c:v>第二季</c:v>
                </c:pt>
              </c:strCache>
            </c:strRef>
          </c:cat>
          <c:val>
            <c:numRef>
              <c:f>工作表1!$B$2:$B$5</c:f>
              <c:numCache>
                <c:formatCode>General</c:formatCode>
                <c:ptCount val="4"/>
                <c:pt idx="0">
                  <c:v>10</c:v>
                </c:pt>
                <c:pt idx="1">
                  <c:v>90</c:v>
                </c:pt>
              </c:numCache>
            </c:numRef>
          </c:val>
          <c:extLst>
            <c:ext xmlns:c16="http://schemas.microsoft.com/office/drawing/2014/chart" uri="{C3380CC4-5D6E-409C-BE32-E72D297353CC}">
              <c16:uniqueId val="{00000008-62CB-4307-85EF-097E2BF3958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工作表1!$B$1</c:f>
              <c:strCache>
                <c:ptCount val="1"/>
                <c:pt idx="0">
                  <c:v>銷售</c:v>
                </c:pt>
              </c:strCache>
            </c:strRef>
          </c:tx>
          <c:dPt>
            <c:idx val="0"/>
            <c:bubble3D val="0"/>
            <c:spPr>
              <a:solidFill>
                <a:schemeClr val="accent1"/>
              </a:solidFill>
              <a:ln w="53975">
                <a:solidFill>
                  <a:schemeClr val="accent1"/>
                </a:solidFill>
              </a:ln>
              <a:effectLst/>
            </c:spPr>
            <c:extLst>
              <c:ext xmlns:c16="http://schemas.microsoft.com/office/drawing/2014/chart" uri="{C3380CC4-5D6E-409C-BE32-E72D297353CC}">
                <c16:uniqueId val="{00000001-A09A-4505-A619-D409260E8487}"/>
              </c:ext>
            </c:extLst>
          </c:dPt>
          <c:dPt>
            <c:idx val="1"/>
            <c:bubble3D val="0"/>
            <c:spPr>
              <a:solidFill>
                <a:schemeClr val="bg1"/>
              </a:solidFill>
              <a:ln w="53975">
                <a:solidFill>
                  <a:schemeClr val="accent1"/>
                </a:solidFill>
              </a:ln>
              <a:effectLst/>
            </c:spPr>
            <c:extLst>
              <c:ext xmlns:c16="http://schemas.microsoft.com/office/drawing/2014/chart" uri="{C3380CC4-5D6E-409C-BE32-E72D297353CC}">
                <c16:uniqueId val="{00000003-A09A-4505-A619-D409260E84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09A-4505-A619-D409260E848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09A-4505-A619-D409260E8487}"/>
              </c:ext>
            </c:extLst>
          </c:dPt>
          <c:cat>
            <c:strRef>
              <c:f>工作表1!$A$2:$A$5</c:f>
              <c:strCache>
                <c:ptCount val="2"/>
                <c:pt idx="0">
                  <c:v>第一季</c:v>
                </c:pt>
                <c:pt idx="1">
                  <c:v>第二季</c:v>
                </c:pt>
              </c:strCache>
            </c:strRef>
          </c:cat>
          <c:val>
            <c:numRef>
              <c:f>工作表1!$B$2:$B$5</c:f>
              <c:numCache>
                <c:formatCode>General</c:formatCode>
                <c:ptCount val="4"/>
                <c:pt idx="0">
                  <c:v>10</c:v>
                </c:pt>
                <c:pt idx="1">
                  <c:v>90</c:v>
                </c:pt>
              </c:numCache>
            </c:numRef>
          </c:val>
          <c:extLst>
            <c:ext xmlns:c16="http://schemas.microsoft.com/office/drawing/2014/chart" uri="{C3380CC4-5D6E-409C-BE32-E72D297353CC}">
              <c16:uniqueId val="{00000008-A09A-4505-A619-D409260E84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工作表1!$B$1</c:f>
              <c:strCache>
                <c:ptCount val="1"/>
                <c:pt idx="0">
                  <c:v>銷售</c:v>
                </c:pt>
              </c:strCache>
            </c:strRef>
          </c:tx>
          <c:dPt>
            <c:idx val="0"/>
            <c:bubble3D val="0"/>
            <c:spPr>
              <a:solidFill>
                <a:schemeClr val="accent1"/>
              </a:solidFill>
              <a:ln w="53975">
                <a:solidFill>
                  <a:schemeClr val="accent1"/>
                </a:solidFill>
              </a:ln>
              <a:effectLst/>
            </c:spPr>
            <c:extLst>
              <c:ext xmlns:c16="http://schemas.microsoft.com/office/drawing/2014/chart" uri="{C3380CC4-5D6E-409C-BE32-E72D297353CC}">
                <c16:uniqueId val="{00000001-A277-44B1-85BF-B0C0ADF476FD}"/>
              </c:ext>
            </c:extLst>
          </c:dPt>
          <c:dPt>
            <c:idx val="1"/>
            <c:bubble3D val="0"/>
            <c:spPr>
              <a:solidFill>
                <a:schemeClr val="bg1"/>
              </a:solidFill>
              <a:ln w="53975">
                <a:solidFill>
                  <a:schemeClr val="accent1"/>
                </a:solidFill>
              </a:ln>
              <a:effectLst/>
            </c:spPr>
            <c:extLst>
              <c:ext xmlns:c16="http://schemas.microsoft.com/office/drawing/2014/chart" uri="{C3380CC4-5D6E-409C-BE32-E72D297353CC}">
                <c16:uniqueId val="{00000003-A277-44B1-85BF-B0C0ADF476F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277-44B1-85BF-B0C0ADF476F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277-44B1-85BF-B0C0ADF476FD}"/>
              </c:ext>
            </c:extLst>
          </c:dPt>
          <c:cat>
            <c:strRef>
              <c:f>工作表1!$A$2:$A$5</c:f>
              <c:strCache>
                <c:ptCount val="2"/>
                <c:pt idx="0">
                  <c:v>第一季</c:v>
                </c:pt>
                <c:pt idx="1">
                  <c:v>第二季</c:v>
                </c:pt>
              </c:strCache>
            </c:strRef>
          </c:cat>
          <c:val>
            <c:numRef>
              <c:f>工作表1!$B$2:$B$5</c:f>
              <c:numCache>
                <c:formatCode>General</c:formatCode>
                <c:ptCount val="4"/>
                <c:pt idx="0">
                  <c:v>15</c:v>
                </c:pt>
                <c:pt idx="1">
                  <c:v>85</c:v>
                </c:pt>
              </c:numCache>
            </c:numRef>
          </c:val>
          <c:extLst>
            <c:ext xmlns:c16="http://schemas.microsoft.com/office/drawing/2014/chart" uri="{C3380CC4-5D6E-409C-BE32-E72D297353CC}">
              <c16:uniqueId val="{00000008-A277-44B1-85BF-B0C0ADF476F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工作表1!$B$1</c:f>
              <c:strCache>
                <c:ptCount val="1"/>
                <c:pt idx="0">
                  <c:v>銷售</c:v>
                </c:pt>
              </c:strCache>
            </c:strRef>
          </c:tx>
          <c:dPt>
            <c:idx val="0"/>
            <c:bubble3D val="0"/>
            <c:spPr>
              <a:solidFill>
                <a:schemeClr val="accent1"/>
              </a:solidFill>
              <a:ln w="53975">
                <a:solidFill>
                  <a:schemeClr val="accent1"/>
                </a:solidFill>
              </a:ln>
              <a:effectLst/>
            </c:spPr>
            <c:extLst>
              <c:ext xmlns:c16="http://schemas.microsoft.com/office/drawing/2014/chart" uri="{C3380CC4-5D6E-409C-BE32-E72D297353CC}">
                <c16:uniqueId val="{00000001-CA56-441C-993F-8091CC40770E}"/>
              </c:ext>
            </c:extLst>
          </c:dPt>
          <c:dPt>
            <c:idx val="1"/>
            <c:bubble3D val="0"/>
            <c:spPr>
              <a:solidFill>
                <a:schemeClr val="bg1"/>
              </a:solidFill>
              <a:ln w="53975">
                <a:solidFill>
                  <a:schemeClr val="accent1"/>
                </a:solidFill>
              </a:ln>
              <a:effectLst/>
            </c:spPr>
            <c:extLst>
              <c:ext xmlns:c16="http://schemas.microsoft.com/office/drawing/2014/chart" uri="{C3380CC4-5D6E-409C-BE32-E72D297353CC}">
                <c16:uniqueId val="{00000003-CA56-441C-993F-8091CC40770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A56-441C-993F-8091CC40770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A56-441C-993F-8091CC40770E}"/>
              </c:ext>
            </c:extLst>
          </c:dPt>
          <c:cat>
            <c:strRef>
              <c:f>工作表1!$A$2:$A$5</c:f>
              <c:strCache>
                <c:ptCount val="2"/>
                <c:pt idx="0">
                  <c:v>第一季</c:v>
                </c:pt>
                <c:pt idx="1">
                  <c:v>第二季</c:v>
                </c:pt>
              </c:strCache>
            </c:strRef>
          </c:cat>
          <c:val>
            <c:numRef>
              <c:f>工作表1!$B$2:$B$5</c:f>
              <c:numCache>
                <c:formatCode>General</c:formatCode>
                <c:ptCount val="4"/>
                <c:pt idx="0">
                  <c:v>10</c:v>
                </c:pt>
                <c:pt idx="1">
                  <c:v>90</c:v>
                </c:pt>
              </c:numCache>
            </c:numRef>
          </c:val>
          <c:extLst>
            <c:ext xmlns:c16="http://schemas.microsoft.com/office/drawing/2014/chart" uri="{C3380CC4-5D6E-409C-BE32-E72D297353CC}">
              <c16:uniqueId val="{00000008-CA56-441C-993F-8091CC40770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2945659" cy="498056"/>
          </a:xfrm>
          <a:prstGeom prst="rect">
            <a:avLst/>
          </a:prstGeom>
        </p:spPr>
        <p:txBody>
          <a:bodyPr vert="horz" lIns="91312" tIns="45656" rIns="91312" bIns="45656"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8056"/>
          </a:xfrm>
          <a:prstGeom prst="rect">
            <a:avLst/>
          </a:prstGeom>
        </p:spPr>
        <p:txBody>
          <a:bodyPr vert="horz" lIns="91312" tIns="45656" rIns="91312" bIns="45656" rtlCol="0"/>
          <a:lstStyle>
            <a:lvl1pPr algn="r">
              <a:defRPr sz="1200"/>
            </a:lvl1pPr>
          </a:lstStyle>
          <a:p>
            <a:fld id="{CB161798-82DB-4D27-B49E-3662496BF366}" type="datetimeFigureOut">
              <a:rPr lang="zh-TW" altLang="en-US" smtClean="0"/>
              <a:t>2025/5/1</a:t>
            </a:fld>
            <a:endParaRPr lang="zh-TW" altLang="en-US"/>
          </a:p>
        </p:txBody>
      </p:sp>
      <p:sp>
        <p:nvSpPr>
          <p:cNvPr id="4" name="投影片影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312" tIns="45656" rIns="91312" bIns="45656" rtlCol="0" anchor="ctr"/>
          <a:lstStyle/>
          <a:p>
            <a:endParaRPr lang="zh-TW" altLang="en-US"/>
          </a:p>
        </p:txBody>
      </p:sp>
      <p:sp>
        <p:nvSpPr>
          <p:cNvPr id="5" name="備忘稿版面配置區 4"/>
          <p:cNvSpPr>
            <a:spLocks noGrp="1"/>
          </p:cNvSpPr>
          <p:nvPr>
            <p:ph type="body" sz="quarter" idx="3"/>
          </p:nvPr>
        </p:nvSpPr>
        <p:spPr>
          <a:xfrm>
            <a:off x="679768" y="4777195"/>
            <a:ext cx="5438140" cy="3908613"/>
          </a:xfrm>
          <a:prstGeom prst="rect">
            <a:avLst/>
          </a:prstGeom>
        </p:spPr>
        <p:txBody>
          <a:bodyPr vert="horz" lIns="91312" tIns="45656" rIns="91312" bIns="45656"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1" y="9428584"/>
            <a:ext cx="2945659" cy="498055"/>
          </a:xfrm>
          <a:prstGeom prst="rect">
            <a:avLst/>
          </a:prstGeom>
        </p:spPr>
        <p:txBody>
          <a:bodyPr vert="horz" lIns="91312" tIns="45656" rIns="91312" bIns="45656"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28584"/>
            <a:ext cx="2945659" cy="498055"/>
          </a:xfrm>
          <a:prstGeom prst="rect">
            <a:avLst/>
          </a:prstGeom>
        </p:spPr>
        <p:txBody>
          <a:bodyPr vert="horz" lIns="91312" tIns="45656" rIns="91312" bIns="45656" rtlCol="0" anchor="b"/>
          <a:lstStyle>
            <a:lvl1pPr algn="r">
              <a:defRPr sz="1200"/>
            </a:lvl1pPr>
          </a:lstStyle>
          <a:p>
            <a:fld id="{205BE049-F69A-42E3-91B0-6C3CA99087E7}" type="slidenum">
              <a:rPr lang="zh-TW" altLang="en-US" smtClean="0"/>
              <a:t>‹#›</a:t>
            </a:fld>
            <a:endParaRPr lang="zh-TW" altLang="en-US"/>
          </a:p>
        </p:txBody>
      </p:sp>
    </p:spTree>
    <p:extLst>
      <p:ext uri="{BB962C8B-B14F-4D97-AF65-F5344CB8AC3E}">
        <p14:creationId xmlns:p14="http://schemas.microsoft.com/office/powerpoint/2010/main" val="4291021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sz="14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B1015607-822E-4B31-ACFC-56B658344F99}" type="slidenum">
              <a:rPr lang="zh-TW" altLang="en-US" smtClean="0"/>
              <a:t>1</a:t>
            </a:fld>
            <a:endParaRPr lang="zh-TW" altLang="en-US"/>
          </a:p>
        </p:txBody>
      </p:sp>
    </p:spTree>
    <p:extLst>
      <p:ext uri="{BB962C8B-B14F-4D97-AF65-F5344CB8AC3E}">
        <p14:creationId xmlns:p14="http://schemas.microsoft.com/office/powerpoint/2010/main" val="1633455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7</a:t>
            </a:fld>
            <a:endParaRPr lang="zh-TW" altLang="en-US"/>
          </a:p>
        </p:txBody>
      </p:sp>
    </p:spTree>
    <p:extLst>
      <p:ext uri="{BB962C8B-B14F-4D97-AF65-F5344CB8AC3E}">
        <p14:creationId xmlns:p14="http://schemas.microsoft.com/office/powerpoint/2010/main" val="4249112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8</a:t>
            </a:fld>
            <a:endParaRPr lang="zh-TW" altLang="en-US"/>
          </a:p>
        </p:txBody>
      </p:sp>
    </p:spTree>
    <p:extLst>
      <p:ext uri="{BB962C8B-B14F-4D97-AF65-F5344CB8AC3E}">
        <p14:creationId xmlns:p14="http://schemas.microsoft.com/office/powerpoint/2010/main" val="2125285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9</a:t>
            </a:fld>
            <a:endParaRPr lang="zh-TW" altLang="en-US"/>
          </a:p>
        </p:txBody>
      </p:sp>
    </p:spTree>
    <p:extLst>
      <p:ext uri="{BB962C8B-B14F-4D97-AF65-F5344CB8AC3E}">
        <p14:creationId xmlns:p14="http://schemas.microsoft.com/office/powerpoint/2010/main" val="1584361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10</a:t>
            </a:fld>
            <a:endParaRPr lang="zh-TW" altLang="en-US"/>
          </a:p>
        </p:txBody>
      </p:sp>
    </p:spTree>
    <p:extLst>
      <p:ext uri="{BB962C8B-B14F-4D97-AF65-F5344CB8AC3E}">
        <p14:creationId xmlns:p14="http://schemas.microsoft.com/office/powerpoint/2010/main" val="2038061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11</a:t>
            </a:fld>
            <a:endParaRPr lang="zh-TW" altLang="en-US"/>
          </a:p>
        </p:txBody>
      </p:sp>
    </p:spTree>
    <p:extLst>
      <p:ext uri="{BB962C8B-B14F-4D97-AF65-F5344CB8AC3E}">
        <p14:creationId xmlns:p14="http://schemas.microsoft.com/office/powerpoint/2010/main" val="1642551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12</a:t>
            </a:fld>
            <a:endParaRPr lang="zh-TW" altLang="en-US"/>
          </a:p>
        </p:txBody>
      </p:sp>
    </p:spTree>
    <p:extLst>
      <p:ext uri="{BB962C8B-B14F-4D97-AF65-F5344CB8AC3E}">
        <p14:creationId xmlns:p14="http://schemas.microsoft.com/office/powerpoint/2010/main" val="2745043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13</a:t>
            </a:fld>
            <a:endParaRPr lang="zh-TW" altLang="en-US"/>
          </a:p>
        </p:txBody>
      </p:sp>
    </p:spTree>
    <p:extLst>
      <p:ext uri="{BB962C8B-B14F-4D97-AF65-F5344CB8AC3E}">
        <p14:creationId xmlns:p14="http://schemas.microsoft.com/office/powerpoint/2010/main" val="3574527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120">
              <a:defRPr/>
            </a:pPr>
            <a:endParaRPr lang="zh-TW" altLang="en-US" dirty="0"/>
          </a:p>
        </p:txBody>
      </p:sp>
      <p:sp>
        <p:nvSpPr>
          <p:cNvPr id="4" name="投影片編號版面配置區 3"/>
          <p:cNvSpPr>
            <a:spLocks noGrp="1"/>
          </p:cNvSpPr>
          <p:nvPr>
            <p:ph type="sldNum" sz="quarter" idx="5"/>
          </p:nvPr>
        </p:nvSpPr>
        <p:spPr/>
        <p:txBody>
          <a:bodyPr/>
          <a:lstStyle/>
          <a:p>
            <a:fld id="{6EDC3E7A-D6D4-4709-982A-A22C98C373C2}" type="slidenum">
              <a:rPr lang="zh-TW" altLang="en-US" smtClean="0"/>
              <a:t>14</a:t>
            </a:fld>
            <a:endParaRPr lang="zh-TW" altLang="en-US"/>
          </a:p>
        </p:txBody>
      </p:sp>
    </p:spTree>
    <p:extLst>
      <p:ext uri="{BB962C8B-B14F-4D97-AF65-F5344CB8AC3E}">
        <p14:creationId xmlns:p14="http://schemas.microsoft.com/office/powerpoint/2010/main" val="205899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5BE049-F69A-42E3-91B0-6C3CA99087E7}" type="slidenum">
              <a:rPr lang="zh-TW" altLang="en-US" smtClean="0"/>
              <a:t>23</a:t>
            </a:fld>
            <a:endParaRPr lang="zh-TW" altLang="en-US"/>
          </a:p>
        </p:txBody>
      </p:sp>
    </p:spTree>
    <p:extLst>
      <p:ext uri="{BB962C8B-B14F-4D97-AF65-F5344CB8AC3E}">
        <p14:creationId xmlns:p14="http://schemas.microsoft.com/office/powerpoint/2010/main" val="1010524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5BE049-F69A-42E3-91B0-6C3CA99087E7}" type="slidenum">
              <a:rPr lang="zh-TW" altLang="en-US" smtClean="0"/>
              <a:t>24</a:t>
            </a:fld>
            <a:endParaRPr lang="zh-TW" altLang="en-US"/>
          </a:p>
        </p:txBody>
      </p:sp>
    </p:spTree>
    <p:extLst>
      <p:ext uri="{BB962C8B-B14F-4D97-AF65-F5344CB8AC3E}">
        <p14:creationId xmlns:p14="http://schemas.microsoft.com/office/powerpoint/2010/main" val="520177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25</a:t>
            </a:fld>
            <a:endParaRPr lang="zh-TW" altLang="en-US"/>
          </a:p>
        </p:txBody>
      </p:sp>
    </p:spTree>
    <p:extLst>
      <p:ext uri="{BB962C8B-B14F-4D97-AF65-F5344CB8AC3E}">
        <p14:creationId xmlns:p14="http://schemas.microsoft.com/office/powerpoint/2010/main" val="3467140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7463" y="720725"/>
            <a:ext cx="6680201" cy="3757613"/>
          </a:xfrm>
        </p:spPr>
      </p:sp>
      <p:sp>
        <p:nvSpPr>
          <p:cNvPr id="3" name="備忘稿版面配置區 2"/>
          <p:cNvSpPr>
            <a:spLocks noGrp="1"/>
          </p:cNvSpPr>
          <p:nvPr>
            <p:ph type="body" idx="1"/>
          </p:nvPr>
        </p:nvSpPr>
        <p:spPr>
          <a:xfrm>
            <a:off x="651363" y="4579118"/>
            <a:ext cx="5284806" cy="4338112"/>
          </a:xfrm>
        </p:spPr>
        <p:txBody>
          <a:bodyPr/>
          <a:lstStyle/>
          <a:p>
            <a:pPr algn="just"/>
            <a:endParaRPr lang="zh-TW" altLang="en-US" sz="1400" dirty="0">
              <a:latin typeface="新細明體" panose="02020500000000000000" pitchFamily="18" charset="-120"/>
              <a:ea typeface="新細明體" panose="02020500000000000000" pitchFamily="18" charset="-120"/>
            </a:endParaRPr>
          </a:p>
        </p:txBody>
      </p:sp>
    </p:spTree>
    <p:extLst>
      <p:ext uri="{BB962C8B-B14F-4D97-AF65-F5344CB8AC3E}">
        <p14:creationId xmlns:p14="http://schemas.microsoft.com/office/powerpoint/2010/main" val="455366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7463" y="720725"/>
            <a:ext cx="6680201" cy="3757613"/>
          </a:xfrm>
        </p:spPr>
      </p:sp>
      <p:sp>
        <p:nvSpPr>
          <p:cNvPr id="3" name="備忘稿版面配置區 2"/>
          <p:cNvSpPr>
            <a:spLocks noGrp="1"/>
          </p:cNvSpPr>
          <p:nvPr>
            <p:ph type="body" idx="1"/>
          </p:nvPr>
        </p:nvSpPr>
        <p:spPr>
          <a:xfrm>
            <a:off x="651363" y="4579118"/>
            <a:ext cx="5284806" cy="4338112"/>
          </a:xfrm>
        </p:spPr>
        <p:txBody>
          <a:bodyPr/>
          <a:lstStyle/>
          <a:p>
            <a:pPr algn="just"/>
            <a:endParaRPr lang="en-US" altLang="zh-TW" sz="1400" dirty="0">
              <a:latin typeface="新細明體" panose="02020500000000000000" pitchFamily="18" charset="-120"/>
              <a:ea typeface="新細明體" panose="02020500000000000000" pitchFamily="18" charset="-120"/>
            </a:endParaRPr>
          </a:p>
        </p:txBody>
      </p:sp>
    </p:spTree>
    <p:extLst>
      <p:ext uri="{BB962C8B-B14F-4D97-AF65-F5344CB8AC3E}">
        <p14:creationId xmlns:p14="http://schemas.microsoft.com/office/powerpoint/2010/main" val="1741485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28</a:t>
            </a:fld>
            <a:endParaRPr lang="zh-TW" altLang="en-US"/>
          </a:p>
        </p:txBody>
      </p:sp>
    </p:spTree>
    <p:extLst>
      <p:ext uri="{BB962C8B-B14F-4D97-AF65-F5344CB8AC3E}">
        <p14:creationId xmlns:p14="http://schemas.microsoft.com/office/powerpoint/2010/main" val="374675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29</a:t>
            </a:fld>
            <a:endParaRPr lang="zh-TW" altLang="en-US"/>
          </a:p>
        </p:txBody>
      </p:sp>
    </p:spTree>
    <p:extLst>
      <p:ext uri="{BB962C8B-B14F-4D97-AF65-F5344CB8AC3E}">
        <p14:creationId xmlns:p14="http://schemas.microsoft.com/office/powerpoint/2010/main" val="1580339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4A1866A8-8EB8-478A-8A32-DFE89FF9424C}" type="slidenum">
              <a:rPr lang="zh-TW" altLang="en-US" smtClean="0"/>
              <a:t>30</a:t>
            </a:fld>
            <a:endParaRPr lang="zh-TW" altLang="en-US"/>
          </a:p>
        </p:txBody>
      </p:sp>
    </p:spTree>
    <p:extLst>
      <p:ext uri="{BB962C8B-B14F-4D97-AF65-F5344CB8AC3E}">
        <p14:creationId xmlns:p14="http://schemas.microsoft.com/office/powerpoint/2010/main" val="3335360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5BE049-F69A-42E3-91B0-6C3CA99087E7}" type="slidenum">
              <a:rPr lang="zh-TW" altLang="en-US" smtClean="0"/>
              <a:t>37</a:t>
            </a:fld>
            <a:endParaRPr lang="zh-TW" altLang="en-US"/>
          </a:p>
        </p:txBody>
      </p:sp>
    </p:spTree>
    <p:extLst>
      <p:ext uri="{BB962C8B-B14F-4D97-AF65-F5344CB8AC3E}">
        <p14:creationId xmlns:p14="http://schemas.microsoft.com/office/powerpoint/2010/main" val="2480266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B9ED251-E42A-4EAD-8E8F-EC59AB4E8BA0}"/>
              </a:ext>
            </a:extLst>
          </p:cNvPr>
          <p:cNvSpPr>
            <a:spLocks noGrp="1"/>
          </p:cNvSpPr>
          <p:nvPr>
            <p:ph type="ctrTitle"/>
          </p:nvPr>
        </p:nvSpPr>
        <p:spPr>
          <a:xfrm>
            <a:off x="1524000" y="1122363"/>
            <a:ext cx="5214938"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EDEE3564-582A-414F-B901-5EDCF049CE78}"/>
              </a:ext>
            </a:extLst>
          </p:cNvPr>
          <p:cNvSpPr>
            <a:spLocks noGrp="1"/>
          </p:cNvSpPr>
          <p:nvPr>
            <p:ph type="subTitle" idx="1"/>
          </p:nvPr>
        </p:nvSpPr>
        <p:spPr>
          <a:xfrm>
            <a:off x="1524000" y="3602038"/>
            <a:ext cx="52149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按一下以編輯母片子標題樣式</a:t>
            </a:r>
          </a:p>
        </p:txBody>
      </p:sp>
      <p:sp>
        <p:nvSpPr>
          <p:cNvPr id="4" name="日期版面配置區 3">
            <a:extLst>
              <a:ext uri="{FF2B5EF4-FFF2-40B4-BE49-F238E27FC236}">
                <a16:creationId xmlns:a16="http://schemas.microsoft.com/office/drawing/2014/main" id="{81367E87-EC08-4D8D-B2A2-1DEDA77D777A}"/>
              </a:ext>
            </a:extLst>
          </p:cNvPr>
          <p:cNvSpPr>
            <a:spLocks noGrp="1"/>
          </p:cNvSpPr>
          <p:nvPr>
            <p:ph type="dt" sz="half" idx="10"/>
          </p:nvPr>
        </p:nvSpPr>
        <p:spPr/>
        <p:txBody>
          <a:bodyPr/>
          <a:lstStyle/>
          <a:p>
            <a:fld id="{D9B6F62D-07F1-429A-9184-63FB6E41D3AD}" type="datetime1">
              <a:rPr lang="zh-TW" altLang="en-US" smtClean="0"/>
              <a:t>2025/5/1</a:t>
            </a:fld>
            <a:endParaRPr lang="zh-TW" altLang="en-US"/>
          </a:p>
        </p:txBody>
      </p:sp>
      <p:sp>
        <p:nvSpPr>
          <p:cNvPr id="5" name="頁尾版面配置區 4">
            <a:extLst>
              <a:ext uri="{FF2B5EF4-FFF2-40B4-BE49-F238E27FC236}">
                <a16:creationId xmlns:a16="http://schemas.microsoft.com/office/drawing/2014/main" id="{6BC89947-5925-4DAF-BBE1-271A08B3B48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DD1822B-B56F-4BA8-9C96-044B00194062}"/>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76871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E5609A-23E6-4B45-9CC7-74B13C1387D5}"/>
              </a:ext>
            </a:extLst>
          </p:cNvPr>
          <p:cNvSpPr>
            <a:spLocks noGrp="1"/>
          </p:cNvSpPr>
          <p:nvPr>
            <p:ph type="title"/>
          </p:nvPr>
        </p:nvSpPr>
        <p:spPr>
          <a:xfrm>
            <a:off x="390524" y="85725"/>
            <a:ext cx="7086600" cy="916757"/>
          </a:xfrm>
          <a:noFill/>
        </p:spPr>
        <p:txBody>
          <a:bodyPr/>
          <a:lstStyle>
            <a:lvl1pPr>
              <a:defRPr b="1">
                <a:solidFill>
                  <a:schemeClr val="tx1">
                    <a:lumMod val="75000"/>
                    <a:lumOff val="25000"/>
                  </a:schemeClr>
                </a:solidFill>
              </a:defRPr>
            </a:lvl1pPr>
          </a:lstStyle>
          <a:p>
            <a:r>
              <a:rPr lang="zh-TW" altLang="en-US" dirty="0"/>
              <a:t>按一下以編輯母片標題樣式</a:t>
            </a:r>
          </a:p>
        </p:txBody>
      </p:sp>
      <p:sp>
        <p:nvSpPr>
          <p:cNvPr id="3" name="內容版面配置區 2">
            <a:extLst>
              <a:ext uri="{FF2B5EF4-FFF2-40B4-BE49-F238E27FC236}">
                <a16:creationId xmlns:a16="http://schemas.microsoft.com/office/drawing/2014/main" id="{107C5CB8-1EAB-4A6E-8B4C-F9B083B3E0EB}"/>
              </a:ext>
            </a:extLst>
          </p:cNvPr>
          <p:cNvSpPr>
            <a:spLocks noGrp="1"/>
          </p:cNvSpPr>
          <p:nvPr>
            <p:ph idx="1"/>
          </p:nvPr>
        </p:nvSpPr>
        <p:spPr>
          <a:xfrm>
            <a:off x="390524" y="1302519"/>
            <a:ext cx="11401425" cy="4645844"/>
          </a:xfrm>
        </p:spPr>
        <p:txBody>
          <a:bodyPr/>
          <a:lstStyle>
            <a:lvl1pPr marL="228600" indent="-228600">
              <a:buFont typeface="Wingdings" panose="05000000000000000000" pitchFamily="2" charset="2"/>
              <a:buChar char="n"/>
              <a:defRPr b="1">
                <a:solidFill>
                  <a:schemeClr val="accent1"/>
                </a:solidFill>
              </a:defRPr>
            </a:lvl1pPr>
            <a:lvl2pPr marL="685800" indent="-228600">
              <a:buFont typeface="Wingdings" panose="05000000000000000000" pitchFamily="2" charset="2"/>
              <a:buChar char="p"/>
              <a:defRPr b="1">
                <a:solidFill>
                  <a:schemeClr val="accent1"/>
                </a:solidFill>
              </a:defRPr>
            </a:lvl2pPr>
            <a:lvl3pPr marL="1143000" indent="-228600">
              <a:buFont typeface="Wingdings" panose="05000000000000000000" pitchFamily="2" charset="2"/>
              <a:buChar char="p"/>
              <a:defRPr b="1">
                <a:solidFill>
                  <a:schemeClr val="accent1"/>
                </a:solidFill>
              </a:defRPr>
            </a:lvl3pPr>
            <a:lvl4pPr marL="1600200" indent="-228600">
              <a:buFont typeface="Wingdings" panose="05000000000000000000" pitchFamily="2" charset="2"/>
              <a:buChar char="p"/>
              <a:defRPr b="1">
                <a:solidFill>
                  <a:schemeClr val="accent1"/>
                </a:solidFill>
              </a:defRPr>
            </a:lvl4pPr>
            <a:lvl5pPr marL="2057400" indent="-228600">
              <a:buFont typeface="Wingdings" panose="05000000000000000000" pitchFamily="2" charset="2"/>
              <a:buChar char="p"/>
              <a:defRPr b="1">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id="{03DA17FF-F23E-4790-927E-1D556C2A7C7B}"/>
              </a:ext>
            </a:extLst>
          </p:cNvPr>
          <p:cNvSpPr>
            <a:spLocks noGrp="1"/>
          </p:cNvSpPr>
          <p:nvPr>
            <p:ph type="dt" sz="half" idx="10"/>
          </p:nvPr>
        </p:nvSpPr>
        <p:spPr/>
        <p:txBody>
          <a:bodyPr/>
          <a:lstStyle/>
          <a:p>
            <a:fld id="{935651F1-0DA7-4651-B273-6E9D459E682A}" type="datetime1">
              <a:rPr lang="zh-TW" altLang="en-US" smtClean="0"/>
              <a:t>2025/5/1</a:t>
            </a:fld>
            <a:endParaRPr lang="zh-TW" altLang="en-US"/>
          </a:p>
        </p:txBody>
      </p:sp>
      <p:sp>
        <p:nvSpPr>
          <p:cNvPr id="5" name="頁尾版面配置區 4">
            <a:extLst>
              <a:ext uri="{FF2B5EF4-FFF2-40B4-BE49-F238E27FC236}">
                <a16:creationId xmlns:a16="http://schemas.microsoft.com/office/drawing/2014/main" id="{77D114C0-73CD-4A21-8087-38DAB8BCF72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E1795894-ECD2-4143-9E12-7D062A43D1EC}"/>
              </a:ext>
            </a:extLst>
          </p:cNvPr>
          <p:cNvSpPr>
            <a:spLocks noGrp="1"/>
          </p:cNvSpPr>
          <p:nvPr>
            <p:ph type="sldNum" sz="quarter" idx="12"/>
          </p:nvPr>
        </p:nvSpPr>
        <p:spPr>
          <a:xfrm>
            <a:off x="9439275" y="6491288"/>
            <a:ext cx="2743200" cy="365125"/>
          </a:xfrm>
        </p:spPr>
        <p:txBody>
          <a:bodyPr/>
          <a:lstStyle>
            <a:lvl1pPr>
              <a:defRPr sz="1400" b="1">
                <a:solidFill>
                  <a:schemeClr val="tx2"/>
                </a:solidFill>
              </a:defRPr>
            </a:lvl1pPr>
          </a:lstStyle>
          <a:p>
            <a:fld id="{07DAB7E5-A3B0-47BD-8D18-E55FD35DFD22}" type="slidenum">
              <a:rPr lang="zh-TW" altLang="en-US" smtClean="0"/>
              <a:pPr/>
              <a:t>‹#›</a:t>
            </a:fld>
            <a:endParaRPr lang="zh-TW" altLang="en-US" dirty="0"/>
          </a:p>
        </p:txBody>
      </p:sp>
    </p:spTree>
    <p:extLst>
      <p:ext uri="{BB962C8B-B14F-4D97-AF65-F5344CB8AC3E}">
        <p14:creationId xmlns:p14="http://schemas.microsoft.com/office/powerpoint/2010/main" val="86953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5D3EBF5-5997-4D4B-9341-47CA14FA38E2}"/>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BB2AD67C-81A3-401D-BD0A-1119F54525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F2D3760E-FDE0-44F5-8E0A-A6EF014A5ED8}"/>
              </a:ext>
            </a:extLst>
          </p:cNvPr>
          <p:cNvSpPr>
            <a:spLocks noGrp="1"/>
          </p:cNvSpPr>
          <p:nvPr>
            <p:ph type="dt" sz="half" idx="10"/>
          </p:nvPr>
        </p:nvSpPr>
        <p:spPr/>
        <p:txBody>
          <a:bodyPr/>
          <a:lstStyle/>
          <a:p>
            <a:fld id="{2E01630A-ED25-41A3-8770-4981B2BC92CD}" type="datetime1">
              <a:rPr lang="zh-TW" altLang="en-US" smtClean="0"/>
              <a:t>2025/5/1</a:t>
            </a:fld>
            <a:endParaRPr lang="zh-TW" altLang="en-US"/>
          </a:p>
        </p:txBody>
      </p:sp>
      <p:sp>
        <p:nvSpPr>
          <p:cNvPr id="5" name="頁尾版面配置區 4">
            <a:extLst>
              <a:ext uri="{FF2B5EF4-FFF2-40B4-BE49-F238E27FC236}">
                <a16:creationId xmlns:a16="http://schemas.microsoft.com/office/drawing/2014/main" id="{DCA594F3-4765-44D4-8C73-145F05C6288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6400A60-BB85-47B2-9AF0-C341A9B7C016}"/>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044375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兩個內容">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CF37CC1C-1D21-4113-BFDA-5C5DDE65413A}"/>
              </a:ext>
            </a:extLst>
          </p:cNvPr>
          <p:cNvSpPr>
            <a:spLocks noGrp="1"/>
          </p:cNvSpPr>
          <p:nvPr>
            <p:ph sz="half" idx="1"/>
          </p:nvPr>
        </p:nvSpPr>
        <p:spPr>
          <a:xfrm>
            <a:off x="390525" y="1242204"/>
            <a:ext cx="5629275" cy="4934759"/>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內容版面配置區 3">
            <a:extLst>
              <a:ext uri="{FF2B5EF4-FFF2-40B4-BE49-F238E27FC236}">
                <a16:creationId xmlns:a16="http://schemas.microsoft.com/office/drawing/2014/main" id="{96475205-8115-4EDE-94A0-82CBFB68634E}"/>
              </a:ext>
            </a:extLst>
          </p:cNvPr>
          <p:cNvSpPr>
            <a:spLocks noGrp="1"/>
          </p:cNvSpPr>
          <p:nvPr>
            <p:ph sz="half" idx="2"/>
          </p:nvPr>
        </p:nvSpPr>
        <p:spPr>
          <a:xfrm>
            <a:off x="6172200" y="1242204"/>
            <a:ext cx="5706374" cy="4934759"/>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83E75082-AB81-4A80-9267-10FED7D44057}"/>
              </a:ext>
            </a:extLst>
          </p:cNvPr>
          <p:cNvSpPr>
            <a:spLocks noGrp="1"/>
          </p:cNvSpPr>
          <p:nvPr>
            <p:ph type="dt" sz="half" idx="10"/>
          </p:nvPr>
        </p:nvSpPr>
        <p:spPr/>
        <p:txBody>
          <a:bodyPr/>
          <a:lstStyle/>
          <a:p>
            <a:fld id="{0ED37102-60DE-4484-BB60-ECEE7B084C0E}" type="datetime1">
              <a:rPr lang="zh-TW" altLang="en-US" smtClean="0"/>
              <a:t>2025/5/1</a:t>
            </a:fld>
            <a:endParaRPr lang="zh-TW" altLang="en-US"/>
          </a:p>
        </p:txBody>
      </p:sp>
      <p:sp>
        <p:nvSpPr>
          <p:cNvPr id="6" name="頁尾版面配置區 5">
            <a:extLst>
              <a:ext uri="{FF2B5EF4-FFF2-40B4-BE49-F238E27FC236}">
                <a16:creationId xmlns:a16="http://schemas.microsoft.com/office/drawing/2014/main" id="{04413D33-88CE-4922-B454-06C7BF02BECD}"/>
              </a:ext>
            </a:extLst>
          </p:cNvPr>
          <p:cNvSpPr>
            <a:spLocks noGrp="1"/>
          </p:cNvSpPr>
          <p:nvPr>
            <p:ph type="ftr" sz="quarter" idx="11"/>
          </p:nvPr>
        </p:nvSpPr>
        <p:spPr/>
        <p:txBody>
          <a:bodyPr/>
          <a:lstStyle/>
          <a:p>
            <a:endParaRPr lang="zh-TW" altLang="en-US"/>
          </a:p>
        </p:txBody>
      </p:sp>
      <p:sp>
        <p:nvSpPr>
          <p:cNvPr id="11" name="投影片編號版面配置區 5">
            <a:extLst>
              <a:ext uri="{FF2B5EF4-FFF2-40B4-BE49-F238E27FC236}">
                <a16:creationId xmlns:a16="http://schemas.microsoft.com/office/drawing/2014/main" id="{D81F6C0C-9860-406A-BA82-2B1831614380}"/>
              </a:ext>
            </a:extLst>
          </p:cNvPr>
          <p:cNvSpPr>
            <a:spLocks noGrp="1"/>
          </p:cNvSpPr>
          <p:nvPr>
            <p:ph type="sldNum" sz="quarter" idx="12"/>
          </p:nvPr>
        </p:nvSpPr>
        <p:spPr>
          <a:xfrm>
            <a:off x="9439275" y="6491288"/>
            <a:ext cx="2743200" cy="365125"/>
          </a:xfrm>
        </p:spPr>
        <p:txBody>
          <a:bodyPr/>
          <a:lstStyle>
            <a:lvl1pPr>
              <a:defRPr sz="1400" b="1">
                <a:solidFill>
                  <a:schemeClr val="tx2"/>
                </a:solidFill>
              </a:defRPr>
            </a:lvl1pPr>
          </a:lstStyle>
          <a:p>
            <a:fld id="{07DAB7E5-A3B0-47BD-8D18-E55FD35DFD22}" type="slidenum">
              <a:rPr lang="zh-TW" altLang="en-US" smtClean="0"/>
              <a:pPr/>
              <a:t>‹#›</a:t>
            </a:fld>
            <a:endParaRPr lang="zh-TW" altLang="en-US" dirty="0"/>
          </a:p>
        </p:txBody>
      </p:sp>
      <p:sp>
        <p:nvSpPr>
          <p:cNvPr id="13" name="標題 1">
            <a:extLst>
              <a:ext uri="{FF2B5EF4-FFF2-40B4-BE49-F238E27FC236}">
                <a16:creationId xmlns:a16="http://schemas.microsoft.com/office/drawing/2014/main" id="{548F703F-B18B-4379-A376-5E24BBC85023}"/>
              </a:ext>
            </a:extLst>
          </p:cNvPr>
          <p:cNvSpPr>
            <a:spLocks noGrp="1"/>
          </p:cNvSpPr>
          <p:nvPr>
            <p:ph type="title"/>
          </p:nvPr>
        </p:nvSpPr>
        <p:spPr>
          <a:xfrm>
            <a:off x="390524" y="60325"/>
            <a:ext cx="7086600" cy="916757"/>
          </a:xfrm>
          <a:noFill/>
        </p:spPr>
        <p:txBody>
          <a:bodyPr/>
          <a:lstStyle>
            <a:lvl1pPr>
              <a:defRPr b="1">
                <a:solidFill>
                  <a:schemeClr val="tx1">
                    <a:lumMod val="75000"/>
                    <a:lumOff val="25000"/>
                  </a:schemeClr>
                </a:solidFill>
              </a:defRPr>
            </a:lvl1pPr>
          </a:lstStyle>
          <a:p>
            <a:r>
              <a:rPr lang="zh-TW" altLang="en-US" dirty="0"/>
              <a:t>按一下以編輯母片標題樣式</a:t>
            </a:r>
          </a:p>
        </p:txBody>
      </p:sp>
    </p:spTree>
    <p:extLst>
      <p:ext uri="{BB962C8B-B14F-4D97-AF65-F5344CB8AC3E}">
        <p14:creationId xmlns:p14="http://schemas.microsoft.com/office/powerpoint/2010/main" val="351978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文字版面配置區 2">
            <a:extLst>
              <a:ext uri="{FF2B5EF4-FFF2-40B4-BE49-F238E27FC236}">
                <a16:creationId xmlns:a16="http://schemas.microsoft.com/office/drawing/2014/main" id="{9A8E457F-C2C9-4CFD-91D2-6203734A31C6}"/>
              </a:ext>
            </a:extLst>
          </p:cNvPr>
          <p:cNvSpPr>
            <a:spLocks noGrp="1"/>
          </p:cNvSpPr>
          <p:nvPr>
            <p:ph type="body" idx="1"/>
          </p:nvPr>
        </p:nvSpPr>
        <p:spPr>
          <a:xfrm>
            <a:off x="390526" y="1216001"/>
            <a:ext cx="5607050" cy="823912"/>
          </a:xfr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t>按一下以編輯母片文字樣式</a:t>
            </a:r>
          </a:p>
        </p:txBody>
      </p:sp>
      <p:sp>
        <p:nvSpPr>
          <p:cNvPr id="4" name="內容版面配置區 3">
            <a:extLst>
              <a:ext uri="{FF2B5EF4-FFF2-40B4-BE49-F238E27FC236}">
                <a16:creationId xmlns:a16="http://schemas.microsoft.com/office/drawing/2014/main" id="{1141837F-663E-499F-9180-CB64E0CF4BB1}"/>
              </a:ext>
            </a:extLst>
          </p:cNvPr>
          <p:cNvSpPr>
            <a:spLocks noGrp="1"/>
          </p:cNvSpPr>
          <p:nvPr>
            <p:ph sz="half" idx="2"/>
          </p:nvPr>
        </p:nvSpPr>
        <p:spPr>
          <a:xfrm>
            <a:off x="390526" y="2039913"/>
            <a:ext cx="5607050" cy="41279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5" name="文字版面配置區 4">
            <a:extLst>
              <a:ext uri="{FF2B5EF4-FFF2-40B4-BE49-F238E27FC236}">
                <a16:creationId xmlns:a16="http://schemas.microsoft.com/office/drawing/2014/main" id="{32F2A858-8893-44CA-A542-53AF277B0F2A}"/>
              </a:ext>
            </a:extLst>
          </p:cNvPr>
          <p:cNvSpPr>
            <a:spLocks noGrp="1"/>
          </p:cNvSpPr>
          <p:nvPr>
            <p:ph type="body" sz="quarter" idx="3"/>
          </p:nvPr>
        </p:nvSpPr>
        <p:spPr>
          <a:xfrm>
            <a:off x="6172200" y="1216001"/>
            <a:ext cx="5706374" cy="823912"/>
          </a:xfr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t>按一下以編輯母片文字樣式</a:t>
            </a:r>
          </a:p>
        </p:txBody>
      </p:sp>
      <p:sp>
        <p:nvSpPr>
          <p:cNvPr id="6" name="內容版面配置區 5">
            <a:extLst>
              <a:ext uri="{FF2B5EF4-FFF2-40B4-BE49-F238E27FC236}">
                <a16:creationId xmlns:a16="http://schemas.microsoft.com/office/drawing/2014/main" id="{52A48E21-B1F7-4636-9987-EBC9AD00A704}"/>
              </a:ext>
            </a:extLst>
          </p:cNvPr>
          <p:cNvSpPr>
            <a:spLocks noGrp="1"/>
          </p:cNvSpPr>
          <p:nvPr>
            <p:ph sz="quarter" idx="4"/>
          </p:nvPr>
        </p:nvSpPr>
        <p:spPr>
          <a:xfrm>
            <a:off x="6172200" y="2039912"/>
            <a:ext cx="5706374" cy="412797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7" name="日期版面配置區 6">
            <a:extLst>
              <a:ext uri="{FF2B5EF4-FFF2-40B4-BE49-F238E27FC236}">
                <a16:creationId xmlns:a16="http://schemas.microsoft.com/office/drawing/2014/main" id="{8A70F028-5270-457A-B1F5-ACAFCB78B152}"/>
              </a:ext>
            </a:extLst>
          </p:cNvPr>
          <p:cNvSpPr>
            <a:spLocks noGrp="1"/>
          </p:cNvSpPr>
          <p:nvPr>
            <p:ph type="dt" sz="half" idx="10"/>
          </p:nvPr>
        </p:nvSpPr>
        <p:spPr/>
        <p:txBody>
          <a:bodyPr/>
          <a:lstStyle/>
          <a:p>
            <a:fld id="{4F115951-53CA-48B5-BD04-4F10479FBAF6}" type="datetime1">
              <a:rPr lang="zh-TW" altLang="en-US" smtClean="0"/>
              <a:t>2025/5/1</a:t>
            </a:fld>
            <a:endParaRPr lang="zh-TW" altLang="en-US"/>
          </a:p>
        </p:txBody>
      </p:sp>
      <p:sp>
        <p:nvSpPr>
          <p:cNvPr id="8" name="頁尾版面配置區 7">
            <a:extLst>
              <a:ext uri="{FF2B5EF4-FFF2-40B4-BE49-F238E27FC236}">
                <a16:creationId xmlns:a16="http://schemas.microsoft.com/office/drawing/2014/main" id="{C16EBFC3-CD56-41EF-9B4F-BBAF3CB48D05}"/>
              </a:ext>
            </a:extLst>
          </p:cNvPr>
          <p:cNvSpPr>
            <a:spLocks noGrp="1"/>
          </p:cNvSpPr>
          <p:nvPr>
            <p:ph type="ftr" sz="quarter" idx="11"/>
          </p:nvPr>
        </p:nvSpPr>
        <p:spPr/>
        <p:txBody>
          <a:bodyPr/>
          <a:lstStyle/>
          <a:p>
            <a:endParaRPr lang="zh-TW" altLang="en-US"/>
          </a:p>
        </p:txBody>
      </p:sp>
      <p:sp>
        <p:nvSpPr>
          <p:cNvPr id="10" name="矩形 9">
            <a:extLst>
              <a:ext uri="{FF2B5EF4-FFF2-40B4-BE49-F238E27FC236}">
                <a16:creationId xmlns:a16="http://schemas.microsoft.com/office/drawing/2014/main" id="{627B7C1B-BA57-4A60-B6BC-AEFBFC831652}"/>
              </a:ext>
            </a:extLst>
          </p:cNvPr>
          <p:cNvSpPr/>
          <p:nvPr userDrawn="1"/>
        </p:nvSpPr>
        <p:spPr bwMode="auto">
          <a:xfrm>
            <a:off x="-9351" y="563350"/>
            <a:ext cx="12185650" cy="230400"/>
          </a:xfrm>
          <a:prstGeom prst="rect">
            <a:avLst/>
          </a:prstGeom>
          <a:gradFill flip="none" rotWithShape="1">
            <a:gsLst>
              <a:gs pos="0">
                <a:schemeClr val="accent1">
                  <a:lumMod val="5000"/>
                  <a:lumOff val="95000"/>
                </a:schemeClr>
              </a:gs>
              <a:gs pos="27000">
                <a:schemeClr val="accent1">
                  <a:lumMod val="45000"/>
                  <a:lumOff val="55000"/>
                </a:schemeClr>
              </a:gs>
              <a:gs pos="66000">
                <a:schemeClr val="accent1">
                  <a:lumMod val="45000"/>
                  <a:lumOff val="55000"/>
                </a:schemeClr>
              </a:gs>
              <a:gs pos="100000">
                <a:schemeClr val="accent1">
                  <a:lumMod val="30000"/>
                  <a:lumOff val="70000"/>
                </a:schemeClr>
              </a:gs>
            </a:gsLst>
            <a:lin ang="10800000" scaled="1"/>
            <a:tileRect/>
          </a:gradFill>
          <a:ln w="9525" cap="flat" cmpd="sng" algn="ctr">
            <a:noFill/>
            <a:prstDash val="solid"/>
            <a:round/>
            <a:headEnd type="none" w="med" len="med"/>
            <a:tailEnd type="none" w="med" len="med"/>
          </a:ln>
          <a:effectLst/>
        </p:spPr>
        <p:txBody>
          <a:bodyPr/>
          <a:lstStyle/>
          <a:p>
            <a:pPr>
              <a:defRPr/>
            </a:pPr>
            <a:endParaRPr lang="zh-TW" altLang="en-US" sz="2798" dirty="0">
              <a:solidFill>
                <a:srgbClr val="FFFFFF"/>
              </a:solidFill>
            </a:endParaRPr>
          </a:p>
        </p:txBody>
      </p:sp>
      <p:pic>
        <p:nvPicPr>
          <p:cNvPr id="12" name="Picture 7" descr="logo">
            <a:extLst>
              <a:ext uri="{FF2B5EF4-FFF2-40B4-BE49-F238E27FC236}">
                <a16:creationId xmlns:a16="http://schemas.microsoft.com/office/drawing/2014/main" id="{EE19D132-52C3-4DAE-9F76-321D0C98403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0570987" y="-56504"/>
            <a:ext cx="1601739" cy="6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投影片編號版面配置區 5">
            <a:extLst>
              <a:ext uri="{FF2B5EF4-FFF2-40B4-BE49-F238E27FC236}">
                <a16:creationId xmlns:a16="http://schemas.microsoft.com/office/drawing/2014/main" id="{BFAB8676-B44F-4065-B3C2-44B188EB84E4}"/>
              </a:ext>
            </a:extLst>
          </p:cNvPr>
          <p:cNvSpPr>
            <a:spLocks noGrp="1"/>
          </p:cNvSpPr>
          <p:nvPr>
            <p:ph type="sldNum" sz="quarter" idx="12"/>
          </p:nvPr>
        </p:nvSpPr>
        <p:spPr>
          <a:xfrm>
            <a:off x="9439275" y="6491288"/>
            <a:ext cx="2743200" cy="365125"/>
          </a:xfrm>
        </p:spPr>
        <p:txBody>
          <a:bodyPr/>
          <a:lstStyle>
            <a:lvl1pPr>
              <a:defRPr sz="1400" b="1">
                <a:solidFill>
                  <a:schemeClr val="tx2"/>
                </a:solidFill>
              </a:defRPr>
            </a:lvl1pPr>
          </a:lstStyle>
          <a:p>
            <a:fld id="{07DAB7E5-A3B0-47BD-8D18-E55FD35DFD22}" type="slidenum">
              <a:rPr lang="zh-TW" altLang="en-US" smtClean="0"/>
              <a:pPr/>
              <a:t>‹#›</a:t>
            </a:fld>
            <a:endParaRPr lang="zh-TW" altLang="en-US" dirty="0"/>
          </a:p>
        </p:txBody>
      </p:sp>
      <p:sp>
        <p:nvSpPr>
          <p:cNvPr id="14" name="標題 1">
            <a:extLst>
              <a:ext uri="{FF2B5EF4-FFF2-40B4-BE49-F238E27FC236}">
                <a16:creationId xmlns:a16="http://schemas.microsoft.com/office/drawing/2014/main" id="{912B1F4F-C84E-41AC-AE7E-9AF43EF26C2D}"/>
              </a:ext>
            </a:extLst>
          </p:cNvPr>
          <p:cNvSpPr>
            <a:spLocks noGrp="1"/>
          </p:cNvSpPr>
          <p:nvPr>
            <p:ph type="title"/>
          </p:nvPr>
        </p:nvSpPr>
        <p:spPr>
          <a:xfrm>
            <a:off x="390525" y="219075"/>
            <a:ext cx="7086600" cy="916757"/>
          </a:xfrm>
          <a:solidFill>
            <a:schemeClr val="bg1"/>
          </a:solidFill>
        </p:spPr>
        <p:txBody>
          <a:bodyPr/>
          <a:lstStyle>
            <a:lvl1pPr>
              <a:defRPr b="1">
                <a:solidFill>
                  <a:schemeClr val="accent1">
                    <a:lumMod val="75000"/>
                  </a:schemeClr>
                </a:solidFill>
              </a:defRPr>
            </a:lvl1pPr>
          </a:lstStyle>
          <a:p>
            <a:r>
              <a:rPr lang="zh-TW" altLang="en-US" dirty="0"/>
              <a:t>按一下以編輯母片標題樣式</a:t>
            </a:r>
          </a:p>
        </p:txBody>
      </p:sp>
    </p:spTree>
    <p:extLst>
      <p:ext uri="{BB962C8B-B14F-4D97-AF65-F5344CB8AC3E}">
        <p14:creationId xmlns:p14="http://schemas.microsoft.com/office/powerpoint/2010/main" val="429228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FD16F8E-40E7-40F7-8998-5FEEF234B1D7}"/>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76EF5A5E-23F3-45A8-85C1-34186CED60A8}"/>
              </a:ext>
            </a:extLst>
          </p:cNvPr>
          <p:cNvSpPr>
            <a:spLocks noGrp="1"/>
          </p:cNvSpPr>
          <p:nvPr>
            <p:ph type="dt" sz="half" idx="10"/>
          </p:nvPr>
        </p:nvSpPr>
        <p:spPr/>
        <p:txBody>
          <a:bodyPr/>
          <a:lstStyle/>
          <a:p>
            <a:fld id="{DC39A196-3EDE-41A4-AD0F-C298EE66074E}" type="datetime1">
              <a:rPr lang="zh-TW" altLang="en-US" smtClean="0"/>
              <a:t>2025/5/1</a:t>
            </a:fld>
            <a:endParaRPr lang="zh-TW" altLang="en-US"/>
          </a:p>
        </p:txBody>
      </p:sp>
      <p:sp>
        <p:nvSpPr>
          <p:cNvPr id="4" name="頁尾版面配置區 3">
            <a:extLst>
              <a:ext uri="{FF2B5EF4-FFF2-40B4-BE49-F238E27FC236}">
                <a16:creationId xmlns:a16="http://schemas.microsoft.com/office/drawing/2014/main" id="{4ABED981-4BBF-4E91-9692-01F44D2397E6}"/>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5CDB1D2A-A7DB-4B96-946E-79DCD6C8C3B8}"/>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134305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561118C5-7541-486E-B821-765F7751DC60}"/>
              </a:ext>
            </a:extLst>
          </p:cNvPr>
          <p:cNvSpPr>
            <a:spLocks noGrp="1"/>
          </p:cNvSpPr>
          <p:nvPr>
            <p:ph type="dt" sz="half" idx="10"/>
          </p:nvPr>
        </p:nvSpPr>
        <p:spPr/>
        <p:txBody>
          <a:bodyPr/>
          <a:lstStyle/>
          <a:p>
            <a:fld id="{A26162AE-4194-4C5C-B445-089D84984713}" type="datetime1">
              <a:rPr lang="zh-TW" altLang="en-US" smtClean="0"/>
              <a:t>2025/5/1</a:t>
            </a:fld>
            <a:endParaRPr lang="zh-TW" altLang="en-US"/>
          </a:p>
        </p:txBody>
      </p:sp>
      <p:sp>
        <p:nvSpPr>
          <p:cNvPr id="3" name="頁尾版面配置區 2">
            <a:extLst>
              <a:ext uri="{FF2B5EF4-FFF2-40B4-BE49-F238E27FC236}">
                <a16:creationId xmlns:a16="http://schemas.microsoft.com/office/drawing/2014/main" id="{B8185FD9-84B0-4593-8B10-EC95C22BF383}"/>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FABA3370-818C-4962-8D7B-3A867F6112B0}"/>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2551230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580FF4E-7934-486B-9926-DF228A4B35D7}"/>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2675078F-8FC8-492D-BC3E-0FAB5013FF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3344ACC8-699E-4778-93B0-824C7FD3DB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2518E526-1D0C-42BD-9F81-D26B6C25B877}"/>
              </a:ext>
            </a:extLst>
          </p:cNvPr>
          <p:cNvSpPr>
            <a:spLocks noGrp="1"/>
          </p:cNvSpPr>
          <p:nvPr>
            <p:ph type="dt" sz="half" idx="10"/>
          </p:nvPr>
        </p:nvSpPr>
        <p:spPr/>
        <p:txBody>
          <a:bodyPr/>
          <a:lstStyle/>
          <a:p>
            <a:fld id="{64CE661E-D095-4727-BFB9-6C03ACAA773C}" type="datetime1">
              <a:rPr lang="zh-TW" altLang="en-US" smtClean="0"/>
              <a:t>2025/5/1</a:t>
            </a:fld>
            <a:endParaRPr lang="zh-TW" altLang="en-US"/>
          </a:p>
        </p:txBody>
      </p:sp>
      <p:sp>
        <p:nvSpPr>
          <p:cNvPr id="6" name="頁尾版面配置區 5">
            <a:extLst>
              <a:ext uri="{FF2B5EF4-FFF2-40B4-BE49-F238E27FC236}">
                <a16:creationId xmlns:a16="http://schemas.microsoft.com/office/drawing/2014/main" id="{58653D8B-ED2B-4C13-B915-D1C2246B3EB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2B3289AF-D534-49E0-80DE-D412F53C8964}"/>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369158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E947E6-07DA-4067-A346-C5D9164D5778}"/>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7FC61800-A100-4125-BE1E-7AA3274576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5CD6309A-84D2-4249-AA44-030C4BA1B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74350DCC-4F64-4988-9662-5E8377E42F4E}"/>
              </a:ext>
            </a:extLst>
          </p:cNvPr>
          <p:cNvSpPr>
            <a:spLocks noGrp="1"/>
          </p:cNvSpPr>
          <p:nvPr>
            <p:ph type="dt" sz="half" idx="10"/>
          </p:nvPr>
        </p:nvSpPr>
        <p:spPr/>
        <p:txBody>
          <a:bodyPr/>
          <a:lstStyle/>
          <a:p>
            <a:fld id="{201BF6B2-CB76-4097-B00D-1DF299D11E24}" type="datetime1">
              <a:rPr lang="zh-TW" altLang="en-US" smtClean="0"/>
              <a:t>2025/5/1</a:t>
            </a:fld>
            <a:endParaRPr lang="zh-TW" altLang="en-US"/>
          </a:p>
        </p:txBody>
      </p:sp>
      <p:sp>
        <p:nvSpPr>
          <p:cNvPr id="6" name="頁尾版面配置區 5">
            <a:extLst>
              <a:ext uri="{FF2B5EF4-FFF2-40B4-BE49-F238E27FC236}">
                <a16:creationId xmlns:a16="http://schemas.microsoft.com/office/drawing/2014/main" id="{40368970-7D5F-44AC-B44B-5E423FA381C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AFB02B17-7E9F-4DCC-A589-B739E70BCA1A}"/>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22828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2AFF4E3-27FA-44F5-B6FE-2910861DCF85}"/>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DCC25D53-E3B4-491E-A9DE-95D06B2B51AB}"/>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AB251BAF-948E-4A41-B913-B2A6F6724498}"/>
              </a:ext>
            </a:extLst>
          </p:cNvPr>
          <p:cNvSpPr>
            <a:spLocks noGrp="1"/>
          </p:cNvSpPr>
          <p:nvPr>
            <p:ph type="dt" sz="half" idx="10"/>
          </p:nvPr>
        </p:nvSpPr>
        <p:spPr/>
        <p:txBody>
          <a:bodyPr/>
          <a:lstStyle/>
          <a:p>
            <a:fld id="{BD0C5994-DF67-4D98-B42D-ABB6861F15E2}" type="datetime1">
              <a:rPr lang="zh-TW" altLang="en-US" smtClean="0"/>
              <a:t>2025/5/1</a:t>
            </a:fld>
            <a:endParaRPr lang="zh-TW" altLang="en-US"/>
          </a:p>
        </p:txBody>
      </p:sp>
      <p:sp>
        <p:nvSpPr>
          <p:cNvPr id="5" name="頁尾版面配置區 4">
            <a:extLst>
              <a:ext uri="{FF2B5EF4-FFF2-40B4-BE49-F238E27FC236}">
                <a16:creationId xmlns:a16="http://schemas.microsoft.com/office/drawing/2014/main" id="{0A9DD047-364D-476B-BCE6-6281AF8D01C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92FEF3B-7BA6-4202-97AE-94C8909B07AC}"/>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1822254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74D9BA1A-7A6C-47DA-A9C0-A457580614A6}"/>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000AA019-EEBB-4320-A9E3-BB3C8E16896B}"/>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8ECFE14E-01F9-4138-B071-9975D5C54062}"/>
              </a:ext>
            </a:extLst>
          </p:cNvPr>
          <p:cNvSpPr>
            <a:spLocks noGrp="1"/>
          </p:cNvSpPr>
          <p:nvPr>
            <p:ph type="dt" sz="half" idx="10"/>
          </p:nvPr>
        </p:nvSpPr>
        <p:spPr/>
        <p:txBody>
          <a:bodyPr/>
          <a:lstStyle/>
          <a:p>
            <a:fld id="{6809C289-D83F-4099-9461-68BE4898C62B}" type="datetime1">
              <a:rPr lang="zh-TW" altLang="en-US" smtClean="0"/>
              <a:t>2025/5/1</a:t>
            </a:fld>
            <a:endParaRPr lang="zh-TW" altLang="en-US"/>
          </a:p>
        </p:txBody>
      </p:sp>
      <p:sp>
        <p:nvSpPr>
          <p:cNvPr id="5" name="頁尾版面配置區 4">
            <a:extLst>
              <a:ext uri="{FF2B5EF4-FFF2-40B4-BE49-F238E27FC236}">
                <a16:creationId xmlns:a16="http://schemas.microsoft.com/office/drawing/2014/main" id="{1EB9BB15-33B6-47A8-83D9-D1DD7D5E08A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925CAA4-1701-4549-B369-D473D909F6A8}"/>
              </a:ext>
            </a:extLst>
          </p:cNvPr>
          <p:cNvSpPr>
            <a:spLocks noGrp="1"/>
          </p:cNvSpPr>
          <p:nvPr>
            <p:ph type="sldNum" sz="quarter" idx="12"/>
          </p:nvPr>
        </p:nvSpPr>
        <p:spPr/>
        <p:txBody>
          <a:bodyPr/>
          <a:lstStyle/>
          <a:p>
            <a:fld id="{07DAB7E5-A3B0-47BD-8D18-E55FD35DFD22}" type="slidenum">
              <a:rPr lang="zh-TW" altLang="en-US" smtClean="0"/>
              <a:t>‹#›</a:t>
            </a:fld>
            <a:endParaRPr lang="zh-TW" altLang="en-US"/>
          </a:p>
        </p:txBody>
      </p:sp>
    </p:spTree>
    <p:extLst>
      <p:ext uri="{BB962C8B-B14F-4D97-AF65-F5344CB8AC3E}">
        <p14:creationId xmlns:p14="http://schemas.microsoft.com/office/powerpoint/2010/main" val="3253393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63773205-5EA2-4A08-B35A-A4A5DC2A1C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9D68AA2E-023E-4771-B128-F8A9F52C9A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id="{514243E4-524F-497B-A949-2A867FE60E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9CA48-3D0F-405F-A097-6E5AD207FBD9}" type="datetime1">
              <a:rPr lang="zh-TW" altLang="en-US" smtClean="0"/>
              <a:t>2025/5/1</a:t>
            </a:fld>
            <a:endParaRPr lang="zh-TW" altLang="en-US"/>
          </a:p>
        </p:txBody>
      </p:sp>
      <p:sp>
        <p:nvSpPr>
          <p:cNvPr id="5" name="頁尾版面配置區 4">
            <a:extLst>
              <a:ext uri="{FF2B5EF4-FFF2-40B4-BE49-F238E27FC236}">
                <a16:creationId xmlns:a16="http://schemas.microsoft.com/office/drawing/2014/main" id="{E9A8B8A1-B82B-4769-87BC-D7E72201F6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F7303A84-DE07-4E55-86BF-128A36B266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AB7E5-A3B0-47BD-8D18-E55FD35DFD22}" type="slidenum">
              <a:rPr lang="zh-TW" altLang="en-US" smtClean="0"/>
              <a:t>‹#›</a:t>
            </a:fld>
            <a:endParaRPr lang="zh-TW" altLang="en-US"/>
          </a:p>
        </p:txBody>
      </p:sp>
      <p:sp>
        <p:nvSpPr>
          <p:cNvPr id="11" name="矩形 10">
            <a:extLst>
              <a:ext uri="{FF2B5EF4-FFF2-40B4-BE49-F238E27FC236}">
                <a16:creationId xmlns:a16="http://schemas.microsoft.com/office/drawing/2014/main" id="{CBA4A416-9446-4394-8BBB-ABD5E9609E0B}"/>
              </a:ext>
            </a:extLst>
          </p:cNvPr>
          <p:cNvSpPr/>
          <p:nvPr userDrawn="1"/>
        </p:nvSpPr>
        <p:spPr>
          <a:xfrm>
            <a:off x="168000" y="115908"/>
            <a:ext cx="11888262" cy="736005"/>
          </a:xfrm>
          <a:prstGeom prst="rect">
            <a:avLst/>
          </a:prstGeom>
          <a:gradFill flip="none" rotWithShape="1">
            <a:gsLst>
              <a:gs pos="0">
                <a:schemeClr val="bg1"/>
              </a:gs>
              <a:gs pos="100000">
                <a:srgbClr val="53C6B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dirty="0"/>
          </a:p>
        </p:txBody>
      </p:sp>
      <p:sp>
        <p:nvSpPr>
          <p:cNvPr id="12" name="矩形 11">
            <a:extLst>
              <a:ext uri="{FF2B5EF4-FFF2-40B4-BE49-F238E27FC236}">
                <a16:creationId xmlns:a16="http://schemas.microsoft.com/office/drawing/2014/main" id="{F163E3BD-1C38-4D92-9824-32D1B13DC6F3}"/>
              </a:ext>
            </a:extLst>
          </p:cNvPr>
          <p:cNvSpPr/>
          <p:nvPr userDrawn="1"/>
        </p:nvSpPr>
        <p:spPr>
          <a:xfrm>
            <a:off x="168000" y="6699412"/>
            <a:ext cx="11772000" cy="72000"/>
          </a:xfrm>
          <a:prstGeom prst="rect">
            <a:avLst/>
          </a:prstGeom>
          <a:gradFill flip="none" rotWithShape="1">
            <a:gsLst>
              <a:gs pos="0">
                <a:srgbClr val="E4DEAE"/>
              </a:gs>
              <a:gs pos="100000">
                <a:srgbClr val="53C6B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Tree>
    <p:extLst>
      <p:ext uri="{BB962C8B-B14F-4D97-AF65-F5344CB8AC3E}">
        <p14:creationId xmlns:p14="http://schemas.microsoft.com/office/powerpoint/2010/main" val="4194462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jpg"/><Relationship Id="rId7" Type="http://schemas.openxmlformats.org/officeDocument/2006/relationships/image" Target="../media/image36.jpeg"/><Relationship Id="rId12"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jpeg"/><Relationship Id="rId4" Type="http://schemas.openxmlformats.org/officeDocument/2006/relationships/image" Target="../media/image33.jpg"/><Relationship Id="rId9" Type="http://schemas.openxmlformats.org/officeDocument/2006/relationships/image" Target="../media/image38.jpg"/><Relationship Id="rId14" Type="http://schemas.openxmlformats.org/officeDocument/2006/relationships/image" Target="../media/image43.jp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chart" Target="../charts/chart7.xml"/></Relationships>
</file>

<file path=ppt/slides/_rels/slide3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58.png"/><Relationship Id="rId10" Type="http://schemas.openxmlformats.org/officeDocument/2006/relationships/image" Target="../media/image63.jpeg"/><Relationship Id="rId4" Type="http://schemas.openxmlformats.org/officeDocument/2006/relationships/image" Target="../media/image57.jpeg"/><Relationship Id="rId9" Type="http://schemas.openxmlformats.org/officeDocument/2006/relationships/image" Target="../media/image6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jpe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68.png"/><Relationship Id="rId7" Type="http://schemas.openxmlformats.org/officeDocument/2006/relationships/image" Target="../media/image80.jpe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副標題 2">
            <a:extLst>
              <a:ext uri="{FF2B5EF4-FFF2-40B4-BE49-F238E27FC236}">
                <a16:creationId xmlns:a16="http://schemas.microsoft.com/office/drawing/2014/main" id="{64E1CAC3-5B70-4A56-9465-EC834C17342E}"/>
              </a:ext>
            </a:extLst>
          </p:cNvPr>
          <p:cNvSpPr>
            <a:spLocks noGrp="1"/>
          </p:cNvSpPr>
          <p:nvPr>
            <p:ph type="subTitle" idx="1"/>
          </p:nvPr>
        </p:nvSpPr>
        <p:spPr>
          <a:xfrm>
            <a:off x="594263" y="4505952"/>
            <a:ext cx="4222986" cy="1234268"/>
          </a:xfrm>
        </p:spPr>
        <p:txBody>
          <a:bodyPr>
            <a:normAutofit/>
          </a:bodyPr>
          <a:lstStyle/>
          <a:p>
            <a:pPr algn="ctr"/>
            <a:r>
              <a:rPr lang="zh-TW" altLang="en-US" b="1" dirty="0">
                <a:solidFill>
                  <a:schemeClr val="tx1">
                    <a:lumMod val="65000"/>
                    <a:lumOff val="35000"/>
                  </a:schemeClr>
                </a:solidFill>
                <a:latin typeface="Microsoft YaHei" panose="020B0503020204020204" pitchFamily="34" charset="-122"/>
                <a:ea typeface="Microsoft YaHei" panose="020B0503020204020204" pitchFamily="34" charset="-122"/>
              </a:rPr>
              <a:t>簡報人：李國維副工程司</a:t>
            </a:r>
            <a:endParaRPr lang="en-US" altLang="zh-TW" b="1" dirty="0">
              <a:solidFill>
                <a:schemeClr val="tx1">
                  <a:lumMod val="65000"/>
                  <a:lumOff val="35000"/>
                </a:schemeClr>
              </a:solidFill>
              <a:latin typeface="Microsoft YaHei" panose="020B0503020204020204" pitchFamily="34" charset="-122"/>
              <a:ea typeface="Microsoft YaHei" panose="020B0503020204020204" pitchFamily="34" charset="-122"/>
            </a:endParaRPr>
          </a:p>
          <a:p>
            <a:pPr algn="ctr"/>
            <a:endParaRPr lang="en-US" altLang="zh-TW" b="1" dirty="0">
              <a:solidFill>
                <a:schemeClr val="tx1">
                  <a:lumMod val="65000"/>
                  <a:lumOff val="35000"/>
                </a:schemeClr>
              </a:solidFill>
              <a:latin typeface="Microsoft YaHei" panose="020B0503020204020204" pitchFamily="34" charset="-122"/>
              <a:ea typeface="Microsoft YaHei" panose="020B0503020204020204" pitchFamily="34" charset="-122"/>
            </a:endParaRPr>
          </a:p>
        </p:txBody>
      </p:sp>
      <p:grpSp>
        <p:nvGrpSpPr>
          <p:cNvPr id="7" name="群組 6">
            <a:extLst>
              <a:ext uri="{FF2B5EF4-FFF2-40B4-BE49-F238E27FC236}">
                <a16:creationId xmlns:a16="http://schemas.microsoft.com/office/drawing/2014/main" id="{C4945167-4DC5-4C9D-992D-9F5AC9FDA5C3}"/>
              </a:ext>
            </a:extLst>
          </p:cNvPr>
          <p:cNvGrpSpPr/>
          <p:nvPr/>
        </p:nvGrpSpPr>
        <p:grpSpPr>
          <a:xfrm>
            <a:off x="852574" y="5937504"/>
            <a:ext cx="3802690" cy="681042"/>
            <a:chOff x="4878324" y="3429000"/>
            <a:chExt cx="2527333" cy="463296"/>
          </a:xfrm>
        </p:grpSpPr>
        <p:pic>
          <p:nvPicPr>
            <p:cNvPr id="10" name="圖片 9" descr="一張含有 圖形, 平面設計, 標誌, 螢幕擷取畫面 的圖片&#10;&#10;自動產生的描述">
              <a:extLst>
                <a:ext uri="{FF2B5EF4-FFF2-40B4-BE49-F238E27FC236}">
                  <a16:creationId xmlns:a16="http://schemas.microsoft.com/office/drawing/2014/main" id="{CD03F48B-0A8B-4AB3-997B-3D44CE946D0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326917" y="3507860"/>
              <a:ext cx="2078740" cy="305577"/>
            </a:xfrm>
            <a:prstGeom prst="rect">
              <a:avLst/>
            </a:prstGeom>
          </p:spPr>
        </p:pic>
        <p:pic>
          <p:nvPicPr>
            <p:cNvPr id="12" name="圖片 11" descr="一張含有 設計 的圖片&#10;&#10;描述是以中可信度自動產生">
              <a:extLst>
                <a:ext uri="{FF2B5EF4-FFF2-40B4-BE49-F238E27FC236}">
                  <a16:creationId xmlns:a16="http://schemas.microsoft.com/office/drawing/2014/main" id="{E4BC8433-AA82-44C9-888E-65655878318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78324" y="3429000"/>
              <a:ext cx="385671" cy="463296"/>
            </a:xfrm>
            <a:prstGeom prst="rect">
              <a:avLst/>
            </a:prstGeom>
          </p:spPr>
        </p:pic>
      </p:grpSp>
      <p:sp>
        <p:nvSpPr>
          <p:cNvPr id="14" name="標題 1">
            <a:extLst>
              <a:ext uri="{FF2B5EF4-FFF2-40B4-BE49-F238E27FC236}">
                <a16:creationId xmlns:a16="http://schemas.microsoft.com/office/drawing/2014/main" id="{17A70ABE-4F0A-4DAD-839C-5E405A58C6D8}"/>
              </a:ext>
            </a:extLst>
          </p:cNvPr>
          <p:cNvSpPr>
            <a:spLocks noGrp="1"/>
          </p:cNvSpPr>
          <p:nvPr>
            <p:ph type="ctrTitle"/>
          </p:nvPr>
        </p:nvSpPr>
        <p:spPr>
          <a:xfrm>
            <a:off x="98287" y="1117780"/>
            <a:ext cx="5214938" cy="2387600"/>
          </a:xfrm>
        </p:spPr>
        <p:txBody>
          <a:bodyPr anchor="ctr">
            <a:normAutofit fontScale="90000"/>
          </a:bodyPr>
          <a:lstStyle/>
          <a:p>
            <a:pPr>
              <a:lnSpc>
                <a:spcPct val="100000"/>
              </a:lnSpc>
              <a:spcBef>
                <a:spcPts val="1200"/>
              </a:spcBef>
              <a:spcAft>
                <a:spcPts val="1200"/>
              </a:spcAft>
            </a:pPr>
            <a:b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br>
            <a: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t>114</a:t>
            </a:r>
            <a:r>
              <a:rPr lang="zh-TW" altLang="en-US" sz="4400" b="1" dirty="0">
                <a:solidFill>
                  <a:schemeClr val="tx1">
                    <a:lumMod val="85000"/>
                    <a:lumOff val="15000"/>
                  </a:schemeClr>
                </a:solidFill>
                <a:latin typeface="Microsoft YaHei" panose="020B0503020204020204" pitchFamily="34" charset="-122"/>
                <a:ea typeface="Microsoft YaHei" panose="020B0503020204020204" pitchFamily="34" charset="-122"/>
              </a:rPr>
              <a:t>年</a:t>
            </a:r>
            <a:b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br>
            <a:r>
              <a:rPr lang="zh-TW" altLang="en-US" sz="4400" b="1" dirty="0">
                <a:solidFill>
                  <a:schemeClr val="tx1">
                    <a:lumMod val="85000"/>
                    <a:lumOff val="15000"/>
                  </a:schemeClr>
                </a:solidFill>
                <a:latin typeface="Microsoft YaHei" panose="020B0503020204020204" pitchFamily="34" charset="-122"/>
                <a:ea typeface="Microsoft YaHei" panose="020B0503020204020204" pitchFamily="34" charset="-122"/>
              </a:rPr>
              <a:t>農田水利設施管理業務推動現況及展望</a:t>
            </a:r>
            <a:br>
              <a:rPr lang="en-US" altLang="zh-TW" sz="4400" b="1" dirty="0">
                <a:solidFill>
                  <a:schemeClr val="tx1">
                    <a:lumMod val="85000"/>
                    <a:lumOff val="15000"/>
                  </a:schemeClr>
                </a:solidFill>
                <a:latin typeface="Microsoft YaHei" panose="020B0503020204020204" pitchFamily="34" charset="-122"/>
                <a:ea typeface="Microsoft YaHei" panose="020B0503020204020204" pitchFamily="34" charset="-122"/>
              </a:rPr>
            </a:br>
            <a:endParaRPr lang="zh-TW" altLang="en-US" sz="4400" b="1"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pic>
        <p:nvPicPr>
          <p:cNvPr id="3" name="圖片 2">
            <a:extLst>
              <a:ext uri="{FF2B5EF4-FFF2-40B4-BE49-F238E27FC236}">
                <a16:creationId xmlns:a16="http://schemas.microsoft.com/office/drawing/2014/main" id="{8FC2EF7B-45BA-DBC3-1129-04A7AC050A0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61217" y="1181523"/>
            <a:ext cx="6795336" cy="5096502"/>
          </a:xfrm>
          <a:prstGeom prst="rect">
            <a:avLst/>
          </a:prstGeom>
          <a:ln>
            <a:noFill/>
          </a:ln>
          <a:effectLst>
            <a:softEdge rad="112500"/>
          </a:effectLst>
        </p:spPr>
      </p:pic>
    </p:spTree>
    <p:extLst>
      <p:ext uri="{BB962C8B-B14F-4D97-AF65-F5344CB8AC3E}">
        <p14:creationId xmlns:p14="http://schemas.microsoft.com/office/powerpoint/2010/main" val="2060449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88C77BD-F6F3-81EC-6566-1A56E757DDF7}"/>
              </a:ext>
            </a:extLst>
          </p:cNvPr>
          <p:cNvSpPr>
            <a:spLocks noGrp="1"/>
          </p:cNvSpPr>
          <p:nvPr>
            <p:ph type="title"/>
          </p:nvPr>
        </p:nvSpPr>
        <p:spPr>
          <a:xfrm>
            <a:off x="361328" y="122312"/>
            <a:ext cx="1467469" cy="916757"/>
          </a:xfrm>
          <a:noFill/>
        </p:spPr>
        <p:txBody>
          <a:bodyPr vert="horz" lIns="91440" tIns="45720" rIns="91440" bIns="45720" rtlCol="0" anchor="ctr">
            <a:normAutofit/>
          </a:bodyPr>
          <a:lstStyle/>
          <a:p>
            <a:r>
              <a:rPr lang="zh-TW" altLang="en-US" dirty="0"/>
              <a:t>目錄</a:t>
            </a:r>
          </a:p>
        </p:txBody>
      </p:sp>
      <p:sp>
        <p:nvSpPr>
          <p:cNvPr id="4" name="投影片編號版面配置區 3">
            <a:extLst>
              <a:ext uri="{FF2B5EF4-FFF2-40B4-BE49-F238E27FC236}">
                <a16:creationId xmlns:a16="http://schemas.microsoft.com/office/drawing/2014/main" id="{B836BEE9-589C-0653-0090-57871826EA90}"/>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mtClean="0"/>
              <a:pPr/>
              <a:t>2</a:t>
            </a:fld>
            <a:endParaRPr lang="zh-TW" altLang="en-US" dirty="0"/>
          </a:p>
        </p:txBody>
      </p:sp>
      <p:sp>
        <p:nvSpPr>
          <p:cNvPr id="3" name="矩形 2">
            <a:extLst>
              <a:ext uri="{FF2B5EF4-FFF2-40B4-BE49-F238E27FC236}">
                <a16:creationId xmlns:a16="http://schemas.microsoft.com/office/drawing/2014/main" id="{DA71BFD6-7733-8DD4-4836-090C3849D15B}"/>
              </a:ext>
            </a:extLst>
          </p:cNvPr>
          <p:cNvSpPr/>
          <p:nvPr/>
        </p:nvSpPr>
        <p:spPr>
          <a:xfrm>
            <a:off x="1095063" y="1284125"/>
            <a:ext cx="8207845" cy="4468724"/>
          </a:xfrm>
          <a:prstGeom prst="rect">
            <a:avLst/>
          </a:prstGeom>
        </p:spPr>
        <p:txBody>
          <a:bodyPr wrap="square">
            <a:spAutoFit/>
          </a:bodyPr>
          <a:lstStyle/>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災害防救業務法源依據與辦理期程</a:t>
            </a:r>
            <a:endParaRPr kumimoji="1" lang="en-US" altLang="zh-TW" sz="3600" b="1" dirty="0">
              <a:solidFill>
                <a:schemeClr val="tx1">
                  <a:lumMod val="65000"/>
                  <a:lumOff val="35000"/>
                </a:schemeClr>
              </a:solidFill>
              <a:latin typeface="+mj-ea"/>
              <a:ea typeface="+mj-ea"/>
              <a:cs typeface="Arial"/>
            </a:endParaRPr>
          </a:p>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災前整備</a:t>
            </a:r>
            <a:endParaRPr kumimoji="1" lang="en-US" altLang="zh-TW" sz="3600" b="1" dirty="0">
              <a:solidFill>
                <a:schemeClr val="tx1">
                  <a:lumMod val="65000"/>
                  <a:lumOff val="35000"/>
                </a:schemeClr>
              </a:solidFill>
              <a:latin typeface="+mj-ea"/>
              <a:ea typeface="+mj-ea"/>
              <a:cs typeface="Arial"/>
            </a:endParaRPr>
          </a:p>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災中應變</a:t>
            </a:r>
            <a:endParaRPr kumimoji="1" lang="en-US" altLang="zh-TW" sz="3600" b="1" dirty="0">
              <a:solidFill>
                <a:schemeClr val="tx1">
                  <a:lumMod val="65000"/>
                  <a:lumOff val="35000"/>
                </a:schemeClr>
              </a:solidFill>
              <a:latin typeface="+mj-ea"/>
              <a:ea typeface="+mj-ea"/>
              <a:cs typeface="Arial"/>
            </a:endParaRPr>
          </a:p>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圳路清淤通報</a:t>
            </a:r>
            <a:endParaRPr kumimoji="1" lang="en-US" altLang="zh-TW" sz="3600" b="1" dirty="0">
              <a:solidFill>
                <a:schemeClr val="tx1">
                  <a:lumMod val="65000"/>
                  <a:lumOff val="35000"/>
                </a:schemeClr>
              </a:solidFill>
              <a:latin typeface="+mj-ea"/>
              <a:ea typeface="+mj-ea"/>
              <a:cs typeface="Arial"/>
            </a:endParaRPr>
          </a:p>
          <a:p>
            <a:pPr marL="742950" indent="-742950">
              <a:lnSpc>
                <a:spcPts val="6000"/>
              </a:lnSpc>
              <a:spcBef>
                <a:spcPts val="600"/>
              </a:spcBef>
              <a:spcAft>
                <a:spcPts val="600"/>
              </a:spcAft>
              <a:buFont typeface="+mj-ea"/>
              <a:buAutoNum type="ea1ChtPeriod"/>
            </a:pPr>
            <a:r>
              <a:rPr kumimoji="1" lang="zh-TW" altLang="en-US" sz="3600" b="1" dirty="0">
                <a:solidFill>
                  <a:schemeClr val="tx1">
                    <a:lumMod val="65000"/>
                    <a:lumOff val="35000"/>
                  </a:schemeClr>
                </a:solidFill>
                <a:latin typeface="+mj-ea"/>
                <a:ea typeface="+mj-ea"/>
                <a:cs typeface="Arial"/>
              </a:rPr>
              <a:t>金質獎介紹</a:t>
            </a:r>
            <a:endParaRPr kumimoji="1" lang="en-US" altLang="zh-TW" sz="3600" b="1" dirty="0">
              <a:solidFill>
                <a:schemeClr val="tx1">
                  <a:lumMod val="65000"/>
                  <a:lumOff val="35000"/>
                </a:schemeClr>
              </a:solidFill>
              <a:latin typeface="+mj-ea"/>
              <a:ea typeface="+mj-ea"/>
              <a:cs typeface="Arial"/>
            </a:endParaRPr>
          </a:p>
        </p:txBody>
      </p:sp>
    </p:spTree>
    <p:extLst>
      <p:ext uri="{BB962C8B-B14F-4D97-AF65-F5344CB8AC3E}">
        <p14:creationId xmlns:p14="http://schemas.microsoft.com/office/powerpoint/2010/main" val="877070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a:extLst>
              <a:ext uri="{FF2B5EF4-FFF2-40B4-BE49-F238E27FC236}">
                <a16:creationId xmlns:a16="http://schemas.microsoft.com/office/drawing/2014/main" id="{45E1C3E8-42D6-1E7A-B529-23E4D25592BA}"/>
              </a:ext>
            </a:extLst>
          </p:cNvPr>
          <p:cNvSpPr/>
          <p:nvPr/>
        </p:nvSpPr>
        <p:spPr>
          <a:xfrm>
            <a:off x="155470" y="2525167"/>
            <a:ext cx="11926930" cy="4007835"/>
          </a:xfrm>
          <a:prstGeom prst="rect">
            <a:avLst/>
          </a:prstGeom>
          <a:solidFill>
            <a:schemeClr val="bg1">
              <a:lumMod val="8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 name="標題 1">
            <a:extLst>
              <a:ext uri="{FF2B5EF4-FFF2-40B4-BE49-F238E27FC236}">
                <a16:creationId xmlns:a16="http://schemas.microsoft.com/office/drawing/2014/main" id="{A88C77BD-F6F3-81EC-6566-1A56E757DDF7}"/>
              </a:ext>
            </a:extLst>
          </p:cNvPr>
          <p:cNvSpPr>
            <a:spLocks noGrp="1"/>
          </p:cNvSpPr>
          <p:nvPr>
            <p:ph type="title"/>
          </p:nvPr>
        </p:nvSpPr>
        <p:spPr>
          <a:xfrm>
            <a:off x="340501" y="110369"/>
            <a:ext cx="8779300" cy="916757"/>
          </a:xfrm>
          <a:noFill/>
        </p:spPr>
        <p:txBody>
          <a:bodyPr vert="horz" lIns="91440" tIns="45720" rIns="91440" bIns="45720" rtlCol="0" anchor="ctr">
            <a:normAutofit/>
          </a:bodyPr>
          <a:lstStyle/>
          <a:p>
            <a:r>
              <a:rPr lang="zh-TW" altLang="en-US" dirty="0"/>
              <a:t>災害防救業務法源依據與辦理期程</a:t>
            </a:r>
          </a:p>
        </p:txBody>
      </p:sp>
      <p:sp>
        <p:nvSpPr>
          <p:cNvPr id="4" name="投影片編號版面配置區 3">
            <a:extLst>
              <a:ext uri="{FF2B5EF4-FFF2-40B4-BE49-F238E27FC236}">
                <a16:creationId xmlns:a16="http://schemas.microsoft.com/office/drawing/2014/main" id="{B836BEE9-589C-0653-0090-57871826EA90}"/>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mtClean="0"/>
              <a:pPr/>
              <a:t>3</a:t>
            </a:fld>
            <a:endParaRPr lang="zh-TW" altLang="en-US" dirty="0"/>
          </a:p>
        </p:txBody>
      </p:sp>
      <p:sp>
        <p:nvSpPr>
          <p:cNvPr id="90" name="矩形 89">
            <a:extLst>
              <a:ext uri="{FF2B5EF4-FFF2-40B4-BE49-F238E27FC236}">
                <a16:creationId xmlns:a16="http://schemas.microsoft.com/office/drawing/2014/main" id="{25BBD2D0-5198-3102-6AD8-870DB5B439DC}"/>
              </a:ext>
            </a:extLst>
          </p:cNvPr>
          <p:cNvSpPr/>
          <p:nvPr/>
        </p:nvSpPr>
        <p:spPr>
          <a:xfrm>
            <a:off x="130070" y="1056490"/>
            <a:ext cx="11931860" cy="1359173"/>
          </a:xfrm>
          <a:prstGeom prst="rect">
            <a:avLst/>
          </a:prstGeom>
          <a:solidFill>
            <a:schemeClr val="bg1">
              <a:lumMod val="8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3" name="內容版面配置區 2">
            <a:extLst>
              <a:ext uri="{FF2B5EF4-FFF2-40B4-BE49-F238E27FC236}">
                <a16:creationId xmlns:a16="http://schemas.microsoft.com/office/drawing/2014/main" id="{2429FE74-9CC8-DA0B-BF32-15967BCF30D0}"/>
              </a:ext>
            </a:extLst>
          </p:cNvPr>
          <p:cNvSpPr txBox="1">
            <a:spLocks/>
          </p:cNvSpPr>
          <p:nvPr/>
        </p:nvSpPr>
        <p:spPr>
          <a:xfrm>
            <a:off x="280032" y="2654562"/>
            <a:ext cx="4028890" cy="84350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辦理期程</a:t>
            </a:r>
            <a:endParaRPr lang="en-US" altLang="zh-TW" dirty="0">
              <a:solidFill>
                <a:schemeClr val="accent1">
                  <a:lumMod val="75000"/>
                </a:schemeClr>
              </a:solidFill>
            </a:endParaRPr>
          </a:p>
          <a:p>
            <a:pPr marL="0" indent="0">
              <a:buNone/>
            </a:pPr>
            <a:r>
              <a:rPr lang="en-US" altLang="zh-TW" dirty="0">
                <a:solidFill>
                  <a:schemeClr val="accent1">
                    <a:lumMod val="75000"/>
                  </a:schemeClr>
                </a:solidFill>
              </a:rPr>
              <a:t>(113-114</a:t>
            </a:r>
            <a:r>
              <a:rPr lang="zh-TW" altLang="en-US" dirty="0">
                <a:solidFill>
                  <a:schemeClr val="accent1">
                    <a:lumMod val="75000"/>
                  </a:schemeClr>
                </a:solidFill>
              </a:rPr>
              <a:t>年為例</a:t>
            </a:r>
            <a:r>
              <a:rPr lang="en-US" altLang="zh-TW" dirty="0">
                <a:solidFill>
                  <a:schemeClr val="accent1">
                    <a:lumMod val="75000"/>
                  </a:schemeClr>
                </a:solidFill>
              </a:rPr>
              <a:t>)</a:t>
            </a:r>
          </a:p>
        </p:txBody>
      </p:sp>
      <p:sp>
        <p:nvSpPr>
          <p:cNvPr id="94" name="內容版面配置區 2">
            <a:extLst>
              <a:ext uri="{FF2B5EF4-FFF2-40B4-BE49-F238E27FC236}">
                <a16:creationId xmlns:a16="http://schemas.microsoft.com/office/drawing/2014/main" id="{BE68D7FD-01C7-7599-87AE-1BFEC459E13C}"/>
              </a:ext>
            </a:extLst>
          </p:cNvPr>
          <p:cNvSpPr txBox="1">
            <a:spLocks/>
          </p:cNvSpPr>
          <p:nvPr/>
        </p:nvSpPr>
        <p:spPr>
          <a:xfrm>
            <a:off x="280032" y="1183979"/>
            <a:ext cx="11401425"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法源依據</a:t>
            </a:r>
            <a:endParaRPr lang="en-US" altLang="zh-TW" dirty="0">
              <a:solidFill>
                <a:schemeClr val="accent1">
                  <a:lumMod val="75000"/>
                </a:schemeClr>
              </a:solidFill>
            </a:endParaRPr>
          </a:p>
        </p:txBody>
      </p:sp>
      <p:sp>
        <p:nvSpPr>
          <p:cNvPr id="95" name="文字方塊 94">
            <a:extLst>
              <a:ext uri="{FF2B5EF4-FFF2-40B4-BE49-F238E27FC236}">
                <a16:creationId xmlns:a16="http://schemas.microsoft.com/office/drawing/2014/main" id="{C65103F4-11D4-0D49-82E2-A1FC89A81676}"/>
              </a:ext>
            </a:extLst>
          </p:cNvPr>
          <p:cNvSpPr txBox="1"/>
          <p:nvPr/>
        </p:nvSpPr>
        <p:spPr>
          <a:xfrm>
            <a:off x="130070" y="1645869"/>
            <a:ext cx="12103100" cy="923330"/>
          </a:xfrm>
          <a:prstGeom prst="rect">
            <a:avLst/>
          </a:prstGeom>
          <a:noFill/>
        </p:spPr>
        <p:txBody>
          <a:bodyPr wrap="square">
            <a:spAutoFit/>
          </a:bodyPr>
          <a:lstStyle/>
          <a:p>
            <a:pPr marL="457200" lvl="1" indent="0">
              <a:buNone/>
            </a:pPr>
            <a:r>
              <a:rPr lang="zh-TW" altLang="en-US" b="1" dirty="0"/>
              <a:t>農田水利法第</a:t>
            </a:r>
            <a:r>
              <a:rPr lang="en-US" altLang="zh-TW" b="1" dirty="0"/>
              <a:t>18</a:t>
            </a:r>
            <a:r>
              <a:rPr lang="zh-TW" altLang="en-US" b="1" dirty="0"/>
              <a:t>條第</a:t>
            </a:r>
            <a:r>
              <a:rPr lang="en-US" altLang="zh-TW" b="1" dirty="0"/>
              <a:t>1</a:t>
            </a:r>
            <a:r>
              <a:rPr lang="zh-TW" altLang="en-US" b="1" dirty="0"/>
              <a:t>項第</a:t>
            </a:r>
            <a:r>
              <a:rPr lang="en-US" altLang="zh-TW" b="1" dirty="0"/>
              <a:t>4</a:t>
            </a:r>
            <a:r>
              <a:rPr lang="zh-TW" altLang="en-US" b="1" dirty="0"/>
              <a:t>款</a:t>
            </a:r>
            <a:r>
              <a:rPr lang="zh-TW" altLang="en-US" dirty="0"/>
              <a:t>：應辦理農田水利設施災害預防及搶救工作。</a:t>
            </a:r>
            <a:endParaRPr lang="en-US" altLang="zh-TW" dirty="0"/>
          </a:p>
          <a:p>
            <a:pPr marL="457200" lvl="1" indent="0">
              <a:buNone/>
            </a:pPr>
            <a:r>
              <a:rPr lang="zh-TW" altLang="en-US" b="1" dirty="0"/>
              <a:t>行政院農業委員會農田水利署管理處辦理風災水災災害緊急應變作業要點</a:t>
            </a:r>
            <a:r>
              <a:rPr lang="zh-TW" altLang="en-US" dirty="0"/>
              <a:t>：訂定</a:t>
            </a:r>
            <a:r>
              <a:rPr lang="zh-TW" altLang="zh-TW" dirty="0"/>
              <a:t>災害緊急應變作業</a:t>
            </a:r>
            <a:r>
              <a:rPr lang="zh-TW" altLang="en-US" dirty="0"/>
              <a:t>規範。</a:t>
            </a:r>
          </a:p>
          <a:p>
            <a:pPr marL="457200" lvl="1" indent="0">
              <a:buNone/>
            </a:pPr>
            <a:endParaRPr lang="en-US" altLang="zh-TW" dirty="0"/>
          </a:p>
        </p:txBody>
      </p:sp>
      <p:sp>
        <p:nvSpPr>
          <p:cNvPr id="7" name="矩形 6">
            <a:extLst>
              <a:ext uri="{FF2B5EF4-FFF2-40B4-BE49-F238E27FC236}">
                <a16:creationId xmlns:a16="http://schemas.microsoft.com/office/drawing/2014/main" id="{EFB165B7-5422-0CC0-058D-7A5EB615E0EF}"/>
              </a:ext>
            </a:extLst>
          </p:cNvPr>
          <p:cNvSpPr/>
          <p:nvPr/>
        </p:nvSpPr>
        <p:spPr>
          <a:xfrm>
            <a:off x="5824950" y="5631479"/>
            <a:ext cx="1195039" cy="298867"/>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B60BB0CF-93E4-1B69-0C3D-8899BAFC5E9F}"/>
              </a:ext>
            </a:extLst>
          </p:cNvPr>
          <p:cNvSpPr/>
          <p:nvPr/>
        </p:nvSpPr>
        <p:spPr bwMode="auto">
          <a:xfrm>
            <a:off x="1281250" y="5477470"/>
            <a:ext cx="618426"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11</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0" name="矩形 9">
            <a:extLst>
              <a:ext uri="{FF2B5EF4-FFF2-40B4-BE49-F238E27FC236}">
                <a16:creationId xmlns:a16="http://schemas.microsoft.com/office/drawing/2014/main" id="{AB819DDB-A3BA-F96E-ABB9-9DF506D934CF}"/>
              </a:ext>
            </a:extLst>
          </p:cNvPr>
          <p:cNvSpPr/>
          <p:nvPr/>
        </p:nvSpPr>
        <p:spPr bwMode="auto">
          <a:xfrm>
            <a:off x="1919390" y="5477470"/>
            <a:ext cx="658523"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12</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1" name="矩形 10">
            <a:extLst>
              <a:ext uri="{FF2B5EF4-FFF2-40B4-BE49-F238E27FC236}">
                <a16:creationId xmlns:a16="http://schemas.microsoft.com/office/drawing/2014/main" id="{0617351F-6C56-9BB2-F17A-EC12E79DE983}"/>
              </a:ext>
            </a:extLst>
          </p:cNvPr>
          <p:cNvSpPr/>
          <p:nvPr/>
        </p:nvSpPr>
        <p:spPr bwMode="auto">
          <a:xfrm>
            <a:off x="2648261" y="5477470"/>
            <a:ext cx="861920"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2" name="矩形 11">
            <a:extLst>
              <a:ext uri="{FF2B5EF4-FFF2-40B4-BE49-F238E27FC236}">
                <a16:creationId xmlns:a16="http://schemas.microsoft.com/office/drawing/2014/main" id="{DFBDD238-FB80-91E6-5EA0-35347700F835}"/>
              </a:ext>
            </a:extLst>
          </p:cNvPr>
          <p:cNvSpPr/>
          <p:nvPr/>
        </p:nvSpPr>
        <p:spPr bwMode="auto">
          <a:xfrm>
            <a:off x="3529011" y="5474701"/>
            <a:ext cx="1040775"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2</a:t>
            </a:r>
            <a:r>
              <a:rPr lang="zh-TW" altLang="en-US" sz="1662" dirty="0">
                <a:solidFill>
                  <a:prstClr val="white"/>
                </a:solidFill>
                <a:latin typeface="Microsoft JhengHei UI" panose="020B0604030504040204" pitchFamily="34" charset="-120"/>
                <a:ea typeface="Microsoft JhengHei UI" panose="020B0604030504040204" pitchFamily="34" charset="-120"/>
              </a:rPr>
              <a:t>月中</a:t>
            </a:r>
          </a:p>
        </p:txBody>
      </p:sp>
      <p:sp>
        <p:nvSpPr>
          <p:cNvPr id="13" name="矩形 12">
            <a:extLst>
              <a:ext uri="{FF2B5EF4-FFF2-40B4-BE49-F238E27FC236}">
                <a16:creationId xmlns:a16="http://schemas.microsoft.com/office/drawing/2014/main" id="{D3A44545-B5E7-3539-A473-46E9F95A54FD}"/>
              </a:ext>
            </a:extLst>
          </p:cNvPr>
          <p:cNvSpPr/>
          <p:nvPr/>
        </p:nvSpPr>
        <p:spPr bwMode="auto">
          <a:xfrm>
            <a:off x="5394059" y="5473027"/>
            <a:ext cx="556005"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3</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4" name="矩形 13">
            <a:extLst>
              <a:ext uri="{FF2B5EF4-FFF2-40B4-BE49-F238E27FC236}">
                <a16:creationId xmlns:a16="http://schemas.microsoft.com/office/drawing/2014/main" id="{449F3D9F-57DD-75F7-1241-3B3606468C6D}"/>
              </a:ext>
            </a:extLst>
          </p:cNvPr>
          <p:cNvSpPr/>
          <p:nvPr/>
        </p:nvSpPr>
        <p:spPr bwMode="auto">
          <a:xfrm>
            <a:off x="6022980" y="5473027"/>
            <a:ext cx="1064841"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4</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sp>
        <p:nvSpPr>
          <p:cNvPr id="15" name="矩形 14">
            <a:extLst>
              <a:ext uri="{FF2B5EF4-FFF2-40B4-BE49-F238E27FC236}">
                <a16:creationId xmlns:a16="http://schemas.microsoft.com/office/drawing/2014/main" id="{46D3134C-4EDA-EFCE-DE66-19594EBA5E3F}"/>
              </a:ext>
            </a:extLst>
          </p:cNvPr>
          <p:cNvSpPr/>
          <p:nvPr/>
        </p:nvSpPr>
        <p:spPr bwMode="auto">
          <a:xfrm>
            <a:off x="7172672" y="5468275"/>
            <a:ext cx="2708668"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zh-TW" altLang="en-US" sz="1662" dirty="0">
                <a:solidFill>
                  <a:prstClr val="white"/>
                </a:solidFill>
                <a:latin typeface="Microsoft JhengHei UI" panose="020B0604030504040204" pitchFamily="34" charset="-120"/>
                <a:ea typeface="Microsoft JhengHei UI" panose="020B0604030504040204" pitchFamily="34" charset="-120"/>
              </a:rPr>
              <a:t>汛期期間</a:t>
            </a:r>
            <a:r>
              <a:rPr lang="en-US" altLang="zh-TW" sz="1662" dirty="0">
                <a:solidFill>
                  <a:prstClr val="white"/>
                </a:solidFill>
                <a:latin typeface="Microsoft JhengHei UI" panose="020B0604030504040204" pitchFamily="34" charset="-120"/>
                <a:ea typeface="Microsoft JhengHei UI" panose="020B0604030504040204" pitchFamily="34" charset="-120"/>
              </a:rPr>
              <a:t>(</a:t>
            </a:r>
            <a:r>
              <a:rPr lang="zh-TW" altLang="en-US" sz="1662" dirty="0">
                <a:solidFill>
                  <a:prstClr val="white"/>
                </a:solidFill>
                <a:latin typeface="Microsoft JhengHei UI" panose="020B0604030504040204" pitchFamily="34" charset="-120"/>
                <a:ea typeface="Microsoft JhengHei UI" panose="020B0604030504040204" pitchFamily="34" charset="-120"/>
              </a:rPr>
              <a:t>約</a:t>
            </a:r>
            <a:r>
              <a:rPr lang="en-US" altLang="zh-TW" sz="1662" dirty="0">
                <a:solidFill>
                  <a:prstClr val="white"/>
                </a:solidFill>
                <a:latin typeface="Microsoft JhengHei UI" panose="020B0604030504040204" pitchFamily="34" charset="-120"/>
                <a:ea typeface="Microsoft JhengHei UI" panose="020B0604030504040204" pitchFamily="34" charset="-120"/>
              </a:rPr>
              <a:t>5-11</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r>
              <a:rPr lang="en-US" altLang="zh-TW" sz="1662" dirty="0">
                <a:solidFill>
                  <a:prstClr val="white"/>
                </a:solidFill>
                <a:latin typeface="Microsoft JhengHei UI" panose="020B0604030504040204" pitchFamily="34" charset="-120"/>
                <a:ea typeface="Microsoft JhengHei UI" panose="020B0604030504040204" pitchFamily="34" charset="-120"/>
              </a:rPr>
              <a:t>)</a:t>
            </a:r>
            <a:endParaRPr lang="zh-TW" altLang="en-US" sz="1662" dirty="0">
              <a:solidFill>
                <a:prstClr val="white"/>
              </a:solidFill>
              <a:latin typeface="Microsoft JhengHei UI" panose="020B0604030504040204" pitchFamily="34" charset="-120"/>
              <a:ea typeface="Microsoft JhengHei UI" panose="020B0604030504040204" pitchFamily="34" charset="-120"/>
            </a:endParaRPr>
          </a:p>
        </p:txBody>
      </p:sp>
      <p:sp>
        <p:nvSpPr>
          <p:cNvPr id="16" name="矩形 15">
            <a:extLst>
              <a:ext uri="{FF2B5EF4-FFF2-40B4-BE49-F238E27FC236}">
                <a16:creationId xmlns:a16="http://schemas.microsoft.com/office/drawing/2014/main" id="{19720639-452D-F5D4-7F09-8984107F1380}"/>
              </a:ext>
            </a:extLst>
          </p:cNvPr>
          <p:cNvSpPr/>
          <p:nvPr/>
        </p:nvSpPr>
        <p:spPr bwMode="auto">
          <a:xfrm>
            <a:off x="10006939" y="5467999"/>
            <a:ext cx="1410420"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11-4</a:t>
            </a:r>
            <a:r>
              <a:rPr lang="zh-TW" altLang="en-US" sz="1662" dirty="0">
                <a:solidFill>
                  <a:prstClr val="white"/>
                </a:solidFill>
                <a:latin typeface="Microsoft JhengHei UI" panose="020B0604030504040204" pitchFamily="34" charset="-120"/>
                <a:ea typeface="Microsoft JhengHei UI" panose="020B0604030504040204" pitchFamily="34" charset="-120"/>
              </a:rPr>
              <a:t>月</a:t>
            </a:r>
          </a:p>
        </p:txBody>
      </p:sp>
      <p:cxnSp>
        <p:nvCxnSpPr>
          <p:cNvPr id="17" name="直線接點 16">
            <a:extLst>
              <a:ext uri="{FF2B5EF4-FFF2-40B4-BE49-F238E27FC236}">
                <a16:creationId xmlns:a16="http://schemas.microsoft.com/office/drawing/2014/main" id="{737E7EF9-B527-B075-DF80-377401A5A4B0}"/>
              </a:ext>
            </a:extLst>
          </p:cNvPr>
          <p:cNvCxnSpPr>
            <a:cxnSpLocks/>
          </p:cNvCxnSpPr>
          <p:nvPr/>
        </p:nvCxnSpPr>
        <p:spPr bwMode="auto">
          <a:xfrm>
            <a:off x="1265102" y="4680972"/>
            <a:ext cx="4684963" cy="0"/>
          </a:xfrm>
          <a:prstGeom prst="line">
            <a:avLst/>
          </a:prstGeom>
          <a:solidFill>
            <a:srgbClr val="FFFFFF"/>
          </a:solidFill>
          <a:ln w="12700" cap="flat" cmpd="sng" algn="ctr">
            <a:solidFill>
              <a:srgbClr val="000000"/>
            </a:solidFill>
            <a:prstDash val="solid"/>
            <a:miter lim="800000"/>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標題 1">
            <a:extLst>
              <a:ext uri="{FF2B5EF4-FFF2-40B4-BE49-F238E27FC236}">
                <a16:creationId xmlns:a16="http://schemas.microsoft.com/office/drawing/2014/main" id="{6FFC14F5-2203-339A-7AAC-A7DEC29B25A3}"/>
              </a:ext>
            </a:extLst>
          </p:cNvPr>
          <p:cNvSpPr txBox="1"/>
          <p:nvPr/>
        </p:nvSpPr>
        <p:spPr>
          <a:xfrm>
            <a:off x="710354" y="5711222"/>
            <a:ext cx="573927" cy="572976"/>
          </a:xfrm>
          <a:prstGeom prst="rect">
            <a:avLst/>
          </a:prstGeom>
        </p:spPr>
        <p:txBody>
          <a:bodyPr vert="horz" lIns="67148" tIns="33574" rIns="67148" bIns="33574" rtlCol="0" anchor="b">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defTabSz="671516" eaLnBrk="1" fontAlgn="auto" latinLnBrk="0" hangingPunct="1">
              <a:lnSpc>
                <a:spcPct val="100000"/>
              </a:lnSpc>
              <a:spcBef>
                <a:spcPct val="0"/>
              </a:spcBef>
              <a:spcAft>
                <a:spcPts val="0"/>
              </a:spcAft>
              <a:buClrTx/>
              <a:buSzTx/>
              <a:buFontTx/>
              <a:buNone/>
              <a:tabLst/>
              <a:defRPr/>
            </a:pP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辦理期程</a:t>
            </a:r>
          </a:p>
        </p:txBody>
      </p:sp>
      <p:sp>
        <p:nvSpPr>
          <p:cNvPr id="19" name="標題 1">
            <a:extLst>
              <a:ext uri="{FF2B5EF4-FFF2-40B4-BE49-F238E27FC236}">
                <a16:creationId xmlns:a16="http://schemas.microsoft.com/office/drawing/2014/main" id="{C2540EFE-054B-9150-8DD1-ED8C89E06050}"/>
              </a:ext>
            </a:extLst>
          </p:cNvPr>
          <p:cNvSpPr txBox="1"/>
          <p:nvPr/>
        </p:nvSpPr>
        <p:spPr>
          <a:xfrm>
            <a:off x="1282823" y="4795009"/>
            <a:ext cx="1295910" cy="661231"/>
          </a:xfrm>
          <a:prstGeom prst="rect">
            <a:avLst/>
          </a:prstGeom>
          <a:solidFill>
            <a:srgbClr val="33CCCC">
              <a:alpha val="49804"/>
            </a:srgbClr>
          </a:solidFill>
          <a:ln>
            <a:solidFill>
              <a:srgbClr val="000000"/>
            </a:solidFill>
          </a:ln>
        </p:spPr>
        <p:txBody>
          <a:bodyPr vert="horz" lIns="67148" tIns="33574" rIns="67148" bIns="33574" rtlCol="0" anchor="ctr">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工作站辦理</a:t>
            </a:r>
            <a:endParaRPr kumimoji="0" lang="en-US" altLang="zh-TW"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構造物初檢</a:t>
            </a:r>
            <a:endPar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20" name="標題 1">
            <a:extLst>
              <a:ext uri="{FF2B5EF4-FFF2-40B4-BE49-F238E27FC236}">
                <a16:creationId xmlns:a16="http://schemas.microsoft.com/office/drawing/2014/main" id="{E174F410-FAD0-1A20-30AA-90092B158CA4}"/>
              </a:ext>
            </a:extLst>
          </p:cNvPr>
          <p:cNvSpPr txBox="1"/>
          <p:nvPr/>
        </p:nvSpPr>
        <p:spPr>
          <a:xfrm>
            <a:off x="2648264" y="4794630"/>
            <a:ext cx="1924373" cy="661231"/>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管理處辦理</a:t>
            </a:r>
            <a:endParaRPr kumimoji="0" lang="en-US" altLang="zh-TW"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構造物複檢及改善</a:t>
            </a:r>
            <a:endPar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21" name="標題 1">
            <a:extLst>
              <a:ext uri="{FF2B5EF4-FFF2-40B4-BE49-F238E27FC236}">
                <a16:creationId xmlns:a16="http://schemas.microsoft.com/office/drawing/2014/main" id="{47B71CBD-A467-BAA0-5138-7D517935D6D6}"/>
              </a:ext>
            </a:extLst>
          </p:cNvPr>
          <p:cNvSpPr txBox="1"/>
          <p:nvPr/>
        </p:nvSpPr>
        <p:spPr>
          <a:xfrm>
            <a:off x="2858950" y="4478441"/>
            <a:ext cx="1115482" cy="237913"/>
          </a:xfrm>
          <a:prstGeom prst="rect">
            <a:avLst/>
          </a:prstGeom>
        </p:spPr>
        <p:txBody>
          <a:bodyPr vert="horz" lIns="67148" tIns="33574" rIns="67148" bIns="33574" rtlCol="0" anchor="b">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671516" eaLnBrk="1" fontAlgn="auto" latinLnBrk="0" hangingPunct="1">
              <a:lnSpc>
                <a:spcPct val="100000"/>
              </a:lnSpc>
              <a:spcBef>
                <a:spcPct val="0"/>
              </a:spcBef>
              <a:spcAft>
                <a:spcPts val="0"/>
              </a:spcAft>
              <a:buClrTx/>
              <a:buSzTx/>
              <a:buFontTx/>
              <a:buNone/>
              <a:tabLst/>
              <a:defRPr/>
            </a:pPr>
            <a:r>
              <a:rPr kumimoji="0" lang="zh-TW" altLang="en-US" sz="1108"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年度巡檢</a:t>
            </a:r>
            <a:endParaRPr kumimoji="0" lang="en-US" altLang="zh-TW" sz="1108"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22" name="標題 1">
            <a:extLst>
              <a:ext uri="{FF2B5EF4-FFF2-40B4-BE49-F238E27FC236}">
                <a16:creationId xmlns:a16="http://schemas.microsoft.com/office/drawing/2014/main" id="{064FB9DA-89B2-D3E3-AE82-B4797058AD9C}"/>
              </a:ext>
            </a:extLst>
          </p:cNvPr>
          <p:cNvSpPr txBox="1"/>
          <p:nvPr/>
        </p:nvSpPr>
        <p:spPr>
          <a:xfrm>
            <a:off x="4631113" y="4794484"/>
            <a:ext cx="1318952" cy="661231"/>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署本部辦理</a:t>
            </a:r>
            <a:endParaRPr kumimoji="0" lang="en-US" altLang="zh-TW"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構造物</a:t>
            </a:r>
            <a:r>
              <a:rPr kumimoji="0" lang="zh-TW" altLang="en-US" sz="16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j-cs"/>
              </a:rPr>
              <a:t>抽檢</a:t>
            </a:r>
          </a:p>
        </p:txBody>
      </p:sp>
      <p:sp>
        <p:nvSpPr>
          <p:cNvPr id="23" name="標題 1">
            <a:extLst>
              <a:ext uri="{FF2B5EF4-FFF2-40B4-BE49-F238E27FC236}">
                <a16:creationId xmlns:a16="http://schemas.microsoft.com/office/drawing/2014/main" id="{95618BE6-19EF-52BA-2310-7221AEDF57A3}"/>
              </a:ext>
            </a:extLst>
          </p:cNvPr>
          <p:cNvSpPr txBox="1"/>
          <p:nvPr/>
        </p:nvSpPr>
        <p:spPr>
          <a:xfrm>
            <a:off x="1226377" y="5847396"/>
            <a:ext cx="5874475" cy="406432"/>
          </a:xfrm>
          <a:prstGeom prst="rect">
            <a:avLst/>
          </a:prstGeom>
          <a:solidFill>
            <a:srgbClr val="418AB3">
              <a:lumMod val="20000"/>
              <a:lumOff val="80000"/>
            </a:srgbClr>
          </a:solidFill>
          <a:ln w="25400" cap="flat" cmpd="sng" algn="ctr">
            <a:noFill/>
            <a:prstDash val="solid"/>
          </a:ln>
          <a:effectLst/>
        </p:spPr>
        <p:txBody>
          <a:bodyPr rtlCol="0" anchor="ctr"/>
          <a:lstStyle>
            <a:defPPr>
              <a:defRPr lang="en-US"/>
            </a:defPPr>
            <a:lvl1pPr algn="ctr" defTabSz="1219170">
              <a:lnSpc>
                <a:spcPts val="2300"/>
              </a:lnSpc>
              <a:defRPr sz="2000" b="1" kern="0">
                <a:solidFill>
                  <a:schemeClr val="accent6">
                    <a:lumMod val="75000"/>
                  </a:schemeClr>
                </a:solidFill>
                <a:latin typeface="Microsoft YaHei UI" panose="020B0503020204020204" pitchFamily="34" charset="-122"/>
                <a:ea typeface="Microsoft YaHei UI" panose="020B0503020204020204" pitchFamily="34" charset="-122"/>
              </a:defRPr>
            </a:lvl1pPr>
            <a:lvl2pPr defTabSz="457200"/>
            <a:lvl3pPr defTabSz="457200"/>
            <a:lvl4pPr defTabSz="457200"/>
            <a:lvl5pPr defTabSz="457200"/>
            <a:lvl6pPr defTabSz="457200"/>
            <a:lvl7pPr defTabSz="457200"/>
            <a:lvl8pPr defTabSz="457200"/>
            <a:lvl9pPr defTabSz="457200"/>
          </a:lstStyle>
          <a:p>
            <a:pPr marL="0" marR="0" lvl="0" indent="0" algn="ctr" defTabSz="1125416" eaLnBrk="1" fontAlgn="auto" latinLnBrk="0" hangingPunct="1">
              <a:lnSpc>
                <a:spcPts val="2123"/>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black">
                    <a:lumMod val="65000"/>
                    <a:lumOff val="35000"/>
                  </a:prstClr>
                </a:solidFill>
                <a:effectLst/>
                <a:uLnTx/>
                <a:uFillTx/>
                <a:latin typeface="Microsoft YaHei UI" panose="020B0503020204020204" pitchFamily="34" charset="-122"/>
                <a:ea typeface="Microsoft YaHei UI" panose="020B0503020204020204" pitchFamily="34" charset="-122"/>
              </a:rPr>
              <a:t>汛前整備</a:t>
            </a:r>
          </a:p>
        </p:txBody>
      </p:sp>
      <p:sp>
        <p:nvSpPr>
          <p:cNvPr id="24" name="標題 1">
            <a:extLst>
              <a:ext uri="{FF2B5EF4-FFF2-40B4-BE49-F238E27FC236}">
                <a16:creationId xmlns:a16="http://schemas.microsoft.com/office/drawing/2014/main" id="{489BD91D-CD03-E9DC-4F57-324B89B31BBF}"/>
              </a:ext>
            </a:extLst>
          </p:cNvPr>
          <p:cNvSpPr txBox="1"/>
          <p:nvPr/>
        </p:nvSpPr>
        <p:spPr>
          <a:xfrm>
            <a:off x="7150051" y="5847396"/>
            <a:ext cx="2752242" cy="406432"/>
          </a:xfrm>
          <a:prstGeom prst="rect">
            <a:avLst/>
          </a:prstGeom>
          <a:solidFill>
            <a:srgbClr val="418AB3">
              <a:lumMod val="20000"/>
              <a:lumOff val="80000"/>
            </a:srgbClr>
          </a:solidFill>
          <a:ln w="25400" cap="flat" cmpd="sng" algn="ctr">
            <a:noFill/>
            <a:prstDash val="solid"/>
          </a:ln>
          <a:effectLst/>
        </p:spPr>
        <p:txBody>
          <a:bodyPr rtlCol="0" anchor="ctr"/>
          <a:lstStyle>
            <a:defPPr>
              <a:defRPr lang="zh-TW"/>
            </a:defPPr>
            <a:lvl1pPr algn="ctr" defTabSz="1219170">
              <a:lnSpc>
                <a:spcPts val="2300"/>
              </a:lnSpc>
              <a:defRPr sz="2000" b="1" kern="0">
                <a:solidFill>
                  <a:schemeClr val="tx1">
                    <a:lumMod val="65000"/>
                    <a:lumOff val="35000"/>
                  </a:schemeClr>
                </a:solidFill>
                <a:latin typeface="Microsoft YaHei UI" panose="020B0503020204020204" pitchFamily="34" charset="-122"/>
                <a:ea typeface="Microsoft YaHei UI" panose="020B0503020204020204" pitchFamily="34" charset="-122"/>
              </a:defRPr>
            </a:lvl1pPr>
            <a:lvl2pPr defTabSz="457200"/>
            <a:lvl3pPr defTabSz="457200"/>
            <a:lvl4pPr defTabSz="457200"/>
            <a:lvl5pPr defTabSz="457200"/>
            <a:lvl6pPr defTabSz="457200"/>
            <a:lvl7pPr defTabSz="457200"/>
            <a:lvl8pPr defTabSz="457200"/>
            <a:lvl9pPr defTabSz="457200"/>
          </a:lstStyle>
          <a:p>
            <a:pPr marL="0" marR="0" lvl="0" indent="0" algn="ctr" defTabSz="1125416" eaLnBrk="1" fontAlgn="auto" latinLnBrk="0" hangingPunct="1">
              <a:lnSpc>
                <a:spcPts val="2123"/>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black">
                    <a:lumMod val="65000"/>
                    <a:lumOff val="35000"/>
                  </a:prstClr>
                </a:solidFill>
                <a:effectLst/>
                <a:uLnTx/>
                <a:uFillTx/>
                <a:latin typeface="Microsoft YaHei UI" panose="020B0503020204020204" pitchFamily="34" charset="-122"/>
                <a:ea typeface="Microsoft YaHei UI" panose="020B0503020204020204" pitchFamily="34" charset="-122"/>
              </a:rPr>
              <a:t>應變處置</a:t>
            </a:r>
          </a:p>
        </p:txBody>
      </p:sp>
      <p:cxnSp>
        <p:nvCxnSpPr>
          <p:cNvPr id="25" name="直線接點 24">
            <a:extLst>
              <a:ext uri="{FF2B5EF4-FFF2-40B4-BE49-F238E27FC236}">
                <a16:creationId xmlns:a16="http://schemas.microsoft.com/office/drawing/2014/main" id="{168B0C73-C49B-3F78-68B1-6D424571653C}"/>
              </a:ext>
            </a:extLst>
          </p:cNvPr>
          <p:cNvCxnSpPr>
            <a:cxnSpLocks/>
          </p:cNvCxnSpPr>
          <p:nvPr/>
        </p:nvCxnSpPr>
        <p:spPr bwMode="auto">
          <a:xfrm>
            <a:off x="1246793" y="4427364"/>
            <a:ext cx="1694" cy="1404287"/>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線接點 25">
            <a:extLst>
              <a:ext uri="{FF2B5EF4-FFF2-40B4-BE49-F238E27FC236}">
                <a16:creationId xmlns:a16="http://schemas.microsoft.com/office/drawing/2014/main" id="{E4654E61-52FF-3CE3-9665-45D5B0D0FF55}"/>
              </a:ext>
            </a:extLst>
          </p:cNvPr>
          <p:cNvCxnSpPr>
            <a:cxnSpLocks/>
          </p:cNvCxnSpPr>
          <p:nvPr/>
        </p:nvCxnSpPr>
        <p:spPr bwMode="auto">
          <a:xfrm>
            <a:off x="2616972" y="4418910"/>
            <a:ext cx="0" cy="1416708"/>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矩形 26">
            <a:extLst>
              <a:ext uri="{FF2B5EF4-FFF2-40B4-BE49-F238E27FC236}">
                <a16:creationId xmlns:a16="http://schemas.microsoft.com/office/drawing/2014/main" id="{22537060-746E-6B52-6970-8CF0195F42E4}"/>
              </a:ext>
            </a:extLst>
          </p:cNvPr>
          <p:cNvSpPr/>
          <p:nvPr/>
        </p:nvSpPr>
        <p:spPr>
          <a:xfrm>
            <a:off x="2305593" y="4173211"/>
            <a:ext cx="736075" cy="262829"/>
          </a:xfrm>
          <a:prstGeom prst="rect">
            <a:avLst/>
          </a:prstGeom>
        </p:spPr>
        <p:txBody>
          <a:bodyPr wrap="square">
            <a:spAutoFit/>
          </a:bodyPr>
          <a:lstStyle/>
          <a:p>
            <a:pPr defTabSz="422041"/>
            <a:r>
              <a:rPr lang="en-US" altLang="zh-TW"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114</a:t>
            </a:r>
            <a:r>
              <a:rPr lang="zh-TW" altLang="en-US"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年</a:t>
            </a:r>
          </a:p>
        </p:txBody>
      </p:sp>
      <p:sp>
        <p:nvSpPr>
          <p:cNvPr id="28" name="矩形 27">
            <a:extLst>
              <a:ext uri="{FF2B5EF4-FFF2-40B4-BE49-F238E27FC236}">
                <a16:creationId xmlns:a16="http://schemas.microsoft.com/office/drawing/2014/main" id="{002AAA3F-37A4-3CC3-61B4-6E9B28CD9F74}"/>
              </a:ext>
            </a:extLst>
          </p:cNvPr>
          <p:cNvSpPr/>
          <p:nvPr/>
        </p:nvSpPr>
        <p:spPr>
          <a:xfrm>
            <a:off x="932204" y="4193676"/>
            <a:ext cx="709953" cy="262829"/>
          </a:xfrm>
          <a:prstGeom prst="rect">
            <a:avLst/>
          </a:prstGeom>
        </p:spPr>
        <p:txBody>
          <a:bodyPr wrap="square">
            <a:spAutoFit/>
          </a:bodyPr>
          <a:lstStyle/>
          <a:p>
            <a:pPr defTabSz="422041"/>
            <a:r>
              <a:rPr lang="en-US" altLang="zh-TW"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113</a:t>
            </a:r>
            <a:r>
              <a:rPr lang="zh-TW" altLang="en-US" sz="1108" b="1" dirty="0">
                <a:solidFill>
                  <a:prstClr val="black">
                    <a:lumMod val="75000"/>
                    <a:lumOff val="25000"/>
                  </a:prstClr>
                </a:solidFill>
                <a:latin typeface="Microsoft JhengHei UI" panose="020B0604030504040204" pitchFamily="34" charset="-120"/>
                <a:ea typeface="Microsoft JhengHei UI" panose="020B0604030504040204" pitchFamily="34" charset="-120"/>
              </a:rPr>
              <a:t>年</a:t>
            </a:r>
          </a:p>
        </p:txBody>
      </p:sp>
      <p:sp>
        <p:nvSpPr>
          <p:cNvPr id="29" name="標題 1">
            <a:extLst>
              <a:ext uri="{FF2B5EF4-FFF2-40B4-BE49-F238E27FC236}">
                <a16:creationId xmlns:a16="http://schemas.microsoft.com/office/drawing/2014/main" id="{EB06DDF8-F91F-A303-6C10-2FCC3A1B3311}"/>
              </a:ext>
            </a:extLst>
          </p:cNvPr>
          <p:cNvSpPr txBox="1"/>
          <p:nvPr/>
        </p:nvSpPr>
        <p:spPr>
          <a:xfrm>
            <a:off x="10003150" y="5847396"/>
            <a:ext cx="1410420" cy="406432"/>
          </a:xfrm>
          <a:prstGeom prst="rect">
            <a:avLst/>
          </a:prstGeom>
          <a:solidFill>
            <a:srgbClr val="418AB3">
              <a:lumMod val="20000"/>
              <a:lumOff val="80000"/>
            </a:srgbClr>
          </a:solidFill>
          <a:ln w="25400" cap="flat" cmpd="sng" algn="ctr">
            <a:noFill/>
            <a:prstDash val="solid"/>
          </a:ln>
          <a:effectLst/>
        </p:spPr>
        <p:txBody>
          <a:bodyPr rtlCol="0" anchor="ctr"/>
          <a:lstStyle>
            <a:defPPr>
              <a:defRPr lang="zh-TW"/>
            </a:defPPr>
            <a:lvl1pPr algn="ctr" defTabSz="1219170">
              <a:lnSpc>
                <a:spcPts val="2300"/>
              </a:lnSpc>
              <a:defRPr sz="2000" b="1" kern="0">
                <a:solidFill>
                  <a:schemeClr val="tx1">
                    <a:lumMod val="65000"/>
                    <a:lumOff val="35000"/>
                  </a:schemeClr>
                </a:solidFill>
                <a:latin typeface="Microsoft YaHei UI" panose="020B0503020204020204" pitchFamily="34" charset="-122"/>
                <a:ea typeface="Microsoft YaHei UI" panose="020B0503020204020204" pitchFamily="34" charset="-122"/>
              </a:defRPr>
            </a:lvl1pPr>
            <a:lvl2pPr defTabSz="457200"/>
            <a:lvl3pPr defTabSz="457200"/>
            <a:lvl4pPr defTabSz="457200"/>
            <a:lvl5pPr defTabSz="457200"/>
            <a:lvl6pPr defTabSz="457200"/>
            <a:lvl7pPr defTabSz="457200"/>
            <a:lvl8pPr defTabSz="457200"/>
            <a:lvl9pPr defTabSz="457200"/>
          </a:lstStyle>
          <a:p>
            <a:pPr marL="0" marR="0" lvl="0" indent="0" algn="ctr" defTabSz="1125416" eaLnBrk="1" fontAlgn="auto" latinLnBrk="0" hangingPunct="1">
              <a:lnSpc>
                <a:spcPts val="2123"/>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black">
                    <a:lumMod val="65000"/>
                    <a:lumOff val="35000"/>
                  </a:prstClr>
                </a:solidFill>
                <a:effectLst/>
                <a:uLnTx/>
                <a:uFillTx/>
                <a:latin typeface="Microsoft YaHei UI" panose="020B0503020204020204" pitchFamily="34" charset="-122"/>
                <a:ea typeface="Microsoft YaHei UI" panose="020B0503020204020204" pitchFamily="34" charset="-122"/>
              </a:rPr>
              <a:t>復原重建</a:t>
            </a:r>
          </a:p>
        </p:txBody>
      </p:sp>
      <p:sp>
        <p:nvSpPr>
          <p:cNvPr id="30" name="標題 1">
            <a:extLst>
              <a:ext uri="{FF2B5EF4-FFF2-40B4-BE49-F238E27FC236}">
                <a16:creationId xmlns:a16="http://schemas.microsoft.com/office/drawing/2014/main" id="{8C1BB128-2B82-AA7F-2F51-79F1E18AA280}"/>
              </a:ext>
            </a:extLst>
          </p:cNvPr>
          <p:cNvSpPr txBox="1"/>
          <p:nvPr/>
        </p:nvSpPr>
        <p:spPr>
          <a:xfrm>
            <a:off x="710353" y="4841665"/>
            <a:ext cx="535426" cy="572976"/>
          </a:xfrm>
          <a:prstGeom prst="rect">
            <a:avLst/>
          </a:prstGeom>
        </p:spPr>
        <p:txBody>
          <a:bodyPr vert="horz" lIns="67148" tIns="33574" rIns="67148" bIns="33574" rtlCol="0" anchor="b">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defTabSz="671516" eaLnBrk="1" fontAlgn="auto" latinLnBrk="0" hangingPunct="1">
              <a:lnSpc>
                <a:spcPct val="100000"/>
              </a:lnSpc>
              <a:spcBef>
                <a:spcPct val="0"/>
              </a:spcBef>
              <a:spcAft>
                <a:spcPts val="0"/>
              </a:spcAft>
              <a:buClrTx/>
              <a:buSzTx/>
              <a:buFontTx/>
              <a:buNone/>
              <a:tabLst/>
              <a:defRPr/>
            </a:pP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辦理流程</a:t>
            </a:r>
          </a:p>
        </p:txBody>
      </p:sp>
      <p:cxnSp>
        <p:nvCxnSpPr>
          <p:cNvPr id="31" name="直線接點 30">
            <a:extLst>
              <a:ext uri="{FF2B5EF4-FFF2-40B4-BE49-F238E27FC236}">
                <a16:creationId xmlns:a16="http://schemas.microsoft.com/office/drawing/2014/main" id="{2FF92C2D-4B3A-10D4-1922-AB916AC4E1D2}"/>
              </a:ext>
            </a:extLst>
          </p:cNvPr>
          <p:cNvCxnSpPr>
            <a:cxnSpLocks/>
          </p:cNvCxnSpPr>
          <p:nvPr/>
        </p:nvCxnSpPr>
        <p:spPr bwMode="auto">
          <a:xfrm flipH="1">
            <a:off x="7125470" y="4155985"/>
            <a:ext cx="10158" cy="1690661"/>
          </a:xfrm>
          <a:prstGeom prst="line">
            <a:avLst/>
          </a:prstGeom>
          <a:solidFill>
            <a:srgbClr val="FFFFFF"/>
          </a:solidFill>
          <a:ln w="25400" cap="flat" cmpd="sng" algn="ctr">
            <a:solidFill>
              <a:srgbClr val="000000"/>
            </a:solidFill>
            <a:prstDash val="dash"/>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線接點 31">
            <a:extLst>
              <a:ext uri="{FF2B5EF4-FFF2-40B4-BE49-F238E27FC236}">
                <a16:creationId xmlns:a16="http://schemas.microsoft.com/office/drawing/2014/main" id="{EBB54172-8261-CB77-C829-5598C22E7BDE}"/>
              </a:ext>
            </a:extLst>
          </p:cNvPr>
          <p:cNvCxnSpPr>
            <a:cxnSpLocks/>
          </p:cNvCxnSpPr>
          <p:nvPr/>
        </p:nvCxnSpPr>
        <p:spPr bwMode="auto">
          <a:xfrm>
            <a:off x="9916428" y="4155984"/>
            <a:ext cx="19171" cy="1707077"/>
          </a:xfrm>
          <a:prstGeom prst="line">
            <a:avLst/>
          </a:prstGeom>
          <a:solidFill>
            <a:srgbClr val="FFFFFF"/>
          </a:solidFill>
          <a:ln w="25400" cap="flat" cmpd="sng" algn="ctr">
            <a:solidFill>
              <a:srgbClr val="000000"/>
            </a:solidFill>
            <a:prstDash val="dash"/>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3" name="群組 32">
            <a:extLst>
              <a:ext uri="{FF2B5EF4-FFF2-40B4-BE49-F238E27FC236}">
                <a16:creationId xmlns:a16="http://schemas.microsoft.com/office/drawing/2014/main" id="{ACC106C0-A3BC-6ADB-683E-4C68027CC265}"/>
              </a:ext>
            </a:extLst>
          </p:cNvPr>
          <p:cNvGrpSpPr/>
          <p:nvPr/>
        </p:nvGrpSpPr>
        <p:grpSpPr>
          <a:xfrm>
            <a:off x="7647631" y="2752080"/>
            <a:ext cx="4193227" cy="1135815"/>
            <a:chOff x="3267066" y="2504482"/>
            <a:chExt cx="3659787" cy="1022811"/>
          </a:xfrm>
        </p:grpSpPr>
        <p:grpSp>
          <p:nvGrpSpPr>
            <p:cNvPr id="92" name="Group 81">
              <a:extLst>
                <a:ext uri="{FF2B5EF4-FFF2-40B4-BE49-F238E27FC236}">
                  <a16:creationId xmlns:a16="http://schemas.microsoft.com/office/drawing/2014/main" id="{A6F86F56-E9D0-888D-ADC8-200EFDE9353A}"/>
                </a:ext>
              </a:extLst>
            </p:cNvPr>
            <p:cNvGrpSpPr>
              <a:grpSpLocks/>
            </p:cNvGrpSpPr>
            <p:nvPr/>
          </p:nvGrpSpPr>
          <p:grpSpPr bwMode="auto">
            <a:xfrm>
              <a:off x="3267066" y="2504482"/>
              <a:ext cx="3659787" cy="1022811"/>
              <a:chOff x="653982" y="101827"/>
              <a:chExt cx="20034465" cy="1587758"/>
            </a:xfrm>
          </p:grpSpPr>
          <p:sp>
            <p:nvSpPr>
              <p:cNvPr id="101" name="Rectangle 82">
                <a:extLst>
                  <a:ext uri="{FF2B5EF4-FFF2-40B4-BE49-F238E27FC236}">
                    <a16:creationId xmlns:a16="http://schemas.microsoft.com/office/drawing/2014/main" id="{DC05FCE2-FB6F-7027-7555-AB4941A38661}"/>
                  </a:ext>
                </a:extLst>
              </p:cNvPr>
              <p:cNvSpPr>
                <a:spLocks/>
              </p:cNvSpPr>
              <p:nvPr/>
            </p:nvSpPr>
            <p:spPr bwMode="auto">
              <a:xfrm>
                <a:off x="653982" y="101827"/>
                <a:ext cx="20034465" cy="1365324"/>
              </a:xfrm>
              <a:prstGeom prst="rect">
                <a:avLst/>
              </a:prstGeom>
              <a:solidFill>
                <a:srgbClr val="7F7F7F">
                  <a:alpha val="20000"/>
                </a:srgbClr>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151" rIns="19151" anchor="ct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zh-TW" sz="2011"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Calibri" panose="020F0502020204030204" pitchFamily="34" charset="0"/>
                  <a:sym typeface="微軟正黑體" panose="020B0604030504040204" pitchFamily="34" charset="-120"/>
                </a:endParaRPr>
              </a:p>
            </p:txBody>
          </p:sp>
          <p:sp>
            <p:nvSpPr>
              <p:cNvPr id="102" name="Text Box 83">
                <a:extLst>
                  <a:ext uri="{FF2B5EF4-FFF2-40B4-BE49-F238E27FC236}">
                    <a16:creationId xmlns:a16="http://schemas.microsoft.com/office/drawing/2014/main" id="{3B29F066-EE34-055A-EE34-FE7715AB7C11}"/>
                  </a:ext>
                </a:extLst>
              </p:cNvPr>
              <p:cNvSpPr txBox="1">
                <a:spLocks/>
              </p:cNvSpPr>
              <p:nvPr/>
            </p:nvSpPr>
            <p:spPr bwMode="auto">
              <a:xfrm>
                <a:off x="653982" y="580430"/>
                <a:ext cx="7038656" cy="1109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9151" rIns="19151" anchor="ctr">
                <a:spAutoFit/>
              </a:bodyP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zh-TW" sz="1675" b="1"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Calibri" panose="020F0502020204030204" pitchFamily="34" charset="0"/>
                  <a:sym typeface="微軟正黑體" panose="020B0604030504040204" pitchFamily="34" charset="-120"/>
                </a:endParaRPr>
              </a:p>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zh-TW" sz="2011"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Calibri" panose="020F0502020204030204" pitchFamily="34" charset="0"/>
                  <a:sym typeface="微軟正黑體" panose="020B0604030504040204" pitchFamily="34" charset="-120"/>
                </a:endParaRPr>
              </a:p>
            </p:txBody>
          </p:sp>
        </p:grpSp>
        <p:sp>
          <p:nvSpPr>
            <p:cNvPr id="96" name="Text Box 87" descr="矩形 69">
              <a:extLst>
                <a:ext uri="{FF2B5EF4-FFF2-40B4-BE49-F238E27FC236}">
                  <a16:creationId xmlns:a16="http://schemas.microsoft.com/office/drawing/2014/main" id="{FD06EF8E-B5F6-6CE5-A000-EEF0A50EB5E1}"/>
                </a:ext>
              </a:extLst>
            </p:cNvPr>
            <p:cNvSpPr txBox="1">
              <a:spLocks/>
            </p:cNvSpPr>
            <p:nvPr/>
          </p:nvSpPr>
          <p:spPr bwMode="auto">
            <a:xfrm>
              <a:off x="3377647" y="2946119"/>
              <a:ext cx="1065120" cy="331610"/>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zh-TW"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農水署作業</a:t>
              </a:r>
            </a:p>
          </p:txBody>
        </p:sp>
        <p:sp>
          <p:nvSpPr>
            <p:cNvPr id="97" name="Text Box 87" descr="矩形 69">
              <a:extLst>
                <a:ext uri="{FF2B5EF4-FFF2-40B4-BE49-F238E27FC236}">
                  <a16:creationId xmlns:a16="http://schemas.microsoft.com/office/drawing/2014/main" id="{DF918A08-B900-4868-B110-607A33ADB8ED}"/>
                </a:ext>
              </a:extLst>
            </p:cNvPr>
            <p:cNvSpPr txBox="1">
              <a:spLocks/>
            </p:cNvSpPr>
            <p:nvPr/>
          </p:nvSpPr>
          <p:spPr bwMode="auto">
            <a:xfrm>
              <a:off x="4551954" y="2952686"/>
              <a:ext cx="1065120" cy="331610"/>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管理處</a:t>
              </a:r>
              <a:r>
                <a:rPr kumimoji="0" lang="zh-TW" altLang="zh-TW"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作業</a:t>
              </a:r>
            </a:p>
          </p:txBody>
        </p:sp>
        <p:sp>
          <p:nvSpPr>
            <p:cNvPr id="98" name="Text Box 87" descr="矩形 69">
              <a:extLst>
                <a:ext uri="{FF2B5EF4-FFF2-40B4-BE49-F238E27FC236}">
                  <a16:creationId xmlns:a16="http://schemas.microsoft.com/office/drawing/2014/main" id="{D91C5F6E-2110-CE23-5DB9-0ADD38959624}"/>
                </a:ext>
              </a:extLst>
            </p:cNvPr>
            <p:cNvSpPr txBox="1">
              <a:spLocks/>
            </p:cNvSpPr>
            <p:nvPr/>
          </p:nvSpPr>
          <p:spPr bwMode="auto">
            <a:xfrm>
              <a:off x="5728051" y="2940077"/>
              <a:ext cx="1065120" cy="331610"/>
            </a:xfrm>
            <a:prstGeom prst="rect">
              <a:avLst/>
            </a:prstGeom>
            <a:solidFill>
              <a:srgbClr val="33CCCC">
                <a:alpha val="49804"/>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工作站</a:t>
              </a:r>
              <a:r>
                <a:rPr kumimoji="0" lang="zh-TW" altLang="zh-TW" sz="16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作業</a:t>
              </a:r>
            </a:p>
          </p:txBody>
        </p:sp>
        <p:sp>
          <p:nvSpPr>
            <p:cNvPr id="100" name="文字方塊 99">
              <a:extLst>
                <a:ext uri="{FF2B5EF4-FFF2-40B4-BE49-F238E27FC236}">
                  <a16:creationId xmlns:a16="http://schemas.microsoft.com/office/drawing/2014/main" id="{FB50FBFB-79C3-A0FA-2D82-92CC0AAB2E9E}"/>
                </a:ext>
              </a:extLst>
            </p:cNvPr>
            <p:cNvSpPr txBox="1"/>
            <p:nvPr/>
          </p:nvSpPr>
          <p:spPr>
            <a:xfrm>
              <a:off x="4507699" y="2509182"/>
              <a:ext cx="1178519" cy="377118"/>
            </a:xfrm>
            <a:prstGeom prst="rect">
              <a:avLst/>
            </a:prstGeom>
            <a:noFill/>
          </p:spPr>
          <p:txBody>
            <a:bodyPr wrap="square">
              <a:sp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zh-TW" sz="1662" b="1" i="0" u="sng"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各項分工</a:t>
              </a:r>
              <a:endParaRPr kumimoji="0" lang="en-US" altLang="zh-TW" sz="1662" b="1" i="0" u="sng"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endParaRPr>
            </a:p>
          </p:txBody>
        </p:sp>
      </p:grpSp>
      <p:cxnSp>
        <p:nvCxnSpPr>
          <p:cNvPr id="34" name="直線接點 33">
            <a:extLst>
              <a:ext uri="{FF2B5EF4-FFF2-40B4-BE49-F238E27FC236}">
                <a16:creationId xmlns:a16="http://schemas.microsoft.com/office/drawing/2014/main" id="{497F6442-0DCF-126F-6953-B1CF42216696}"/>
              </a:ext>
            </a:extLst>
          </p:cNvPr>
          <p:cNvCxnSpPr>
            <a:cxnSpLocks/>
          </p:cNvCxnSpPr>
          <p:nvPr/>
        </p:nvCxnSpPr>
        <p:spPr bwMode="auto">
          <a:xfrm flipH="1">
            <a:off x="4597891" y="4732460"/>
            <a:ext cx="5120" cy="1096424"/>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矩形 35">
            <a:extLst>
              <a:ext uri="{FF2B5EF4-FFF2-40B4-BE49-F238E27FC236}">
                <a16:creationId xmlns:a16="http://schemas.microsoft.com/office/drawing/2014/main" id="{185CC4FB-D684-B4D3-91E6-FA625C2E1612}"/>
              </a:ext>
            </a:extLst>
          </p:cNvPr>
          <p:cNvSpPr/>
          <p:nvPr/>
        </p:nvSpPr>
        <p:spPr bwMode="auto">
          <a:xfrm>
            <a:off x="4628264" y="5473027"/>
            <a:ext cx="748911" cy="354233"/>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algn="ctr" defTabSz="422041"/>
            <a:r>
              <a:rPr lang="en-US" altLang="zh-TW" sz="1662" dirty="0">
                <a:solidFill>
                  <a:prstClr val="white"/>
                </a:solidFill>
                <a:latin typeface="Microsoft JhengHei UI" panose="020B0604030504040204" pitchFamily="34" charset="-120"/>
                <a:ea typeface="Microsoft JhengHei UI" panose="020B0604030504040204" pitchFamily="34" charset="-120"/>
              </a:rPr>
              <a:t>2</a:t>
            </a:r>
            <a:r>
              <a:rPr lang="zh-TW" altLang="en-US" sz="1662" dirty="0">
                <a:solidFill>
                  <a:prstClr val="white"/>
                </a:solidFill>
                <a:latin typeface="Microsoft JhengHei UI" panose="020B0604030504040204" pitchFamily="34" charset="-120"/>
                <a:ea typeface="Microsoft JhengHei UI" panose="020B0604030504040204" pitchFamily="34" charset="-120"/>
              </a:rPr>
              <a:t>月下</a:t>
            </a:r>
          </a:p>
        </p:txBody>
      </p:sp>
      <p:cxnSp>
        <p:nvCxnSpPr>
          <p:cNvPr id="37" name="直線接點 36">
            <a:extLst>
              <a:ext uri="{FF2B5EF4-FFF2-40B4-BE49-F238E27FC236}">
                <a16:creationId xmlns:a16="http://schemas.microsoft.com/office/drawing/2014/main" id="{37D3B3DB-B4CD-81B0-2A4B-B17B15935B1E}"/>
              </a:ext>
            </a:extLst>
          </p:cNvPr>
          <p:cNvCxnSpPr>
            <a:cxnSpLocks/>
          </p:cNvCxnSpPr>
          <p:nvPr/>
        </p:nvCxnSpPr>
        <p:spPr bwMode="auto">
          <a:xfrm flipH="1">
            <a:off x="5981354" y="4445312"/>
            <a:ext cx="3397" cy="1390306"/>
          </a:xfrm>
          <a:prstGeom prst="line">
            <a:avLst/>
          </a:prstGeom>
          <a:solidFill>
            <a:srgbClr val="FFFFFF"/>
          </a:solidFill>
          <a:ln w="12700"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標題 1">
            <a:extLst>
              <a:ext uri="{FF2B5EF4-FFF2-40B4-BE49-F238E27FC236}">
                <a16:creationId xmlns:a16="http://schemas.microsoft.com/office/drawing/2014/main" id="{B7A37110-9AD1-E150-BA2A-531F5698786C}"/>
              </a:ext>
            </a:extLst>
          </p:cNvPr>
          <p:cNvSpPr txBox="1"/>
          <p:nvPr/>
        </p:nvSpPr>
        <p:spPr>
          <a:xfrm>
            <a:off x="6017031" y="4795009"/>
            <a:ext cx="1064841" cy="661231"/>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6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辦理防災應變演練</a:t>
            </a:r>
          </a:p>
        </p:txBody>
      </p:sp>
      <p:grpSp>
        <p:nvGrpSpPr>
          <p:cNvPr id="39" name="群組 38">
            <a:extLst>
              <a:ext uri="{FF2B5EF4-FFF2-40B4-BE49-F238E27FC236}">
                <a16:creationId xmlns:a16="http://schemas.microsoft.com/office/drawing/2014/main" id="{EA2EA35F-A8CA-1BB4-392D-297E580F0E69}"/>
              </a:ext>
            </a:extLst>
          </p:cNvPr>
          <p:cNvGrpSpPr/>
          <p:nvPr/>
        </p:nvGrpSpPr>
        <p:grpSpPr>
          <a:xfrm>
            <a:off x="7178857" y="4815809"/>
            <a:ext cx="2692718" cy="639906"/>
            <a:chOff x="5676060" y="3896287"/>
            <a:chExt cx="2350165" cy="576240"/>
          </a:xfrm>
        </p:grpSpPr>
        <p:grpSp>
          <p:nvGrpSpPr>
            <p:cNvPr id="64" name="群組 63">
              <a:extLst>
                <a:ext uri="{FF2B5EF4-FFF2-40B4-BE49-F238E27FC236}">
                  <a16:creationId xmlns:a16="http://schemas.microsoft.com/office/drawing/2014/main" id="{25D9D74B-C132-1209-1F3B-AB607E3E25AF}"/>
                </a:ext>
              </a:extLst>
            </p:cNvPr>
            <p:cNvGrpSpPr/>
            <p:nvPr/>
          </p:nvGrpSpPr>
          <p:grpSpPr>
            <a:xfrm>
              <a:off x="6454535" y="3896287"/>
              <a:ext cx="1571690" cy="576240"/>
              <a:chOff x="6212231" y="3892694"/>
              <a:chExt cx="1571690" cy="576240"/>
            </a:xfrm>
          </p:grpSpPr>
          <p:sp>
            <p:nvSpPr>
              <p:cNvPr id="67" name="標題 1">
                <a:extLst>
                  <a:ext uri="{FF2B5EF4-FFF2-40B4-BE49-F238E27FC236}">
                    <a16:creationId xmlns:a16="http://schemas.microsoft.com/office/drawing/2014/main" id="{638A4074-CF34-BC3F-1147-0613E5533B57}"/>
                  </a:ext>
                </a:extLst>
              </p:cNvPr>
              <p:cNvSpPr txBox="1"/>
              <p:nvPr/>
            </p:nvSpPr>
            <p:spPr>
              <a:xfrm>
                <a:off x="6212231" y="3892694"/>
                <a:ext cx="1571690" cy="288120"/>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成立應變小組</a:t>
                </a:r>
                <a:endParaRPr kumimoji="0" lang="en-US" altLang="zh-TW"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sp>
            <p:nvSpPr>
              <p:cNvPr id="91" name="標題 1">
                <a:extLst>
                  <a:ext uri="{FF2B5EF4-FFF2-40B4-BE49-F238E27FC236}">
                    <a16:creationId xmlns:a16="http://schemas.microsoft.com/office/drawing/2014/main" id="{A10F9C35-36A3-4E02-8142-FE0ACF95FD11}"/>
                  </a:ext>
                </a:extLst>
              </p:cNvPr>
              <p:cNvSpPr txBox="1"/>
              <p:nvPr/>
            </p:nvSpPr>
            <p:spPr>
              <a:xfrm>
                <a:off x="6212231" y="4180814"/>
                <a:ext cx="1571690" cy="288120"/>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每日例行災害通報</a:t>
                </a:r>
                <a:endParaRPr kumimoji="0" lang="en-US" altLang="zh-TW"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grpSp>
        <p:sp>
          <p:nvSpPr>
            <p:cNvPr id="65" name="矩形 64">
              <a:extLst>
                <a:ext uri="{FF2B5EF4-FFF2-40B4-BE49-F238E27FC236}">
                  <a16:creationId xmlns:a16="http://schemas.microsoft.com/office/drawing/2014/main" id="{B45CC4B4-B540-6EEF-BA86-A37961B435BA}"/>
                </a:ext>
              </a:extLst>
            </p:cNvPr>
            <p:cNvSpPr/>
            <p:nvPr/>
          </p:nvSpPr>
          <p:spPr bwMode="auto">
            <a:xfrm>
              <a:off x="5676060" y="3972985"/>
              <a:ext cx="755876" cy="422845"/>
            </a:xfrm>
            <a:prstGeom prst="rect">
              <a:avLst/>
            </a:prstGeom>
            <a:solidFill>
              <a:sysClr val="window" lastClr="FFFFFF">
                <a:lumMod val="65000"/>
              </a:sysClr>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災害</a:t>
              </a:r>
              <a:endParaRPr kumimoji="0" lang="en-US" altLang="zh-TW"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發生</a:t>
              </a:r>
            </a:p>
          </p:txBody>
        </p:sp>
      </p:grpSp>
      <p:grpSp>
        <p:nvGrpSpPr>
          <p:cNvPr id="40" name="群組 39">
            <a:extLst>
              <a:ext uri="{FF2B5EF4-FFF2-40B4-BE49-F238E27FC236}">
                <a16:creationId xmlns:a16="http://schemas.microsoft.com/office/drawing/2014/main" id="{B5DA1ABF-7A74-C7D0-FA37-4468755617F6}"/>
              </a:ext>
            </a:extLst>
          </p:cNvPr>
          <p:cNvGrpSpPr/>
          <p:nvPr/>
        </p:nvGrpSpPr>
        <p:grpSpPr>
          <a:xfrm>
            <a:off x="7177155" y="4161612"/>
            <a:ext cx="2689670" cy="633658"/>
            <a:chOff x="5678721" y="3253085"/>
            <a:chExt cx="2347504" cy="570614"/>
          </a:xfrm>
        </p:grpSpPr>
        <p:sp>
          <p:nvSpPr>
            <p:cNvPr id="61" name="標題 1">
              <a:extLst>
                <a:ext uri="{FF2B5EF4-FFF2-40B4-BE49-F238E27FC236}">
                  <a16:creationId xmlns:a16="http://schemas.microsoft.com/office/drawing/2014/main" id="{5C2409CE-CDD4-727E-9579-C54B3E9A9F7B}"/>
                </a:ext>
              </a:extLst>
            </p:cNvPr>
            <p:cNvSpPr txBox="1"/>
            <p:nvPr/>
          </p:nvSpPr>
          <p:spPr>
            <a:xfrm>
              <a:off x="6454535" y="3253085"/>
              <a:ext cx="1571612" cy="288120"/>
            </a:xfrm>
            <a:prstGeom prst="rect">
              <a:avLst/>
            </a:prstGeom>
            <a:solidFill>
              <a:srgbClr val="F3A155">
                <a:alpha val="50196"/>
              </a:srgbClr>
            </a:solidFill>
            <a:ln>
              <a:solidFill>
                <a:srgbClr val="000000"/>
              </a:solidFill>
            </a:ln>
          </p:spPr>
          <p:txBody>
            <a:bodyPr vert="horz"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構造物臨前檢查</a:t>
              </a:r>
            </a:p>
          </p:txBody>
        </p:sp>
        <p:sp>
          <p:nvSpPr>
            <p:cNvPr id="62" name="矩形 61">
              <a:extLst>
                <a:ext uri="{FF2B5EF4-FFF2-40B4-BE49-F238E27FC236}">
                  <a16:creationId xmlns:a16="http://schemas.microsoft.com/office/drawing/2014/main" id="{B5CD789B-502A-873A-2803-C96A695E3702}"/>
                </a:ext>
              </a:extLst>
            </p:cNvPr>
            <p:cNvSpPr/>
            <p:nvPr/>
          </p:nvSpPr>
          <p:spPr bwMode="auto">
            <a:xfrm>
              <a:off x="5678721" y="3329782"/>
              <a:ext cx="750552" cy="422845"/>
            </a:xfrm>
            <a:prstGeom prst="rect">
              <a:avLst/>
            </a:prstGeom>
            <a:solidFill>
              <a:sysClr val="window" lastClr="FFFFFF">
                <a:lumMod val="65000"/>
              </a:sysClr>
            </a:solidFill>
            <a:ln w="12700" cap="flat" cmpd="sng" algn="ctr">
              <a:no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sp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災害</a:t>
              </a:r>
              <a:endParaRPr kumimoji="0" lang="en-US" altLang="zh-TW"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來臨前</a:t>
              </a:r>
            </a:p>
          </p:txBody>
        </p:sp>
        <p:sp>
          <p:nvSpPr>
            <p:cNvPr id="63" name="標題 1">
              <a:extLst>
                <a:ext uri="{FF2B5EF4-FFF2-40B4-BE49-F238E27FC236}">
                  <a16:creationId xmlns:a16="http://schemas.microsoft.com/office/drawing/2014/main" id="{D9F6472C-B27E-E372-E6F1-53DD6BFDC88C}"/>
                </a:ext>
              </a:extLst>
            </p:cNvPr>
            <p:cNvSpPr txBox="1"/>
            <p:nvPr/>
          </p:nvSpPr>
          <p:spPr>
            <a:xfrm>
              <a:off x="6454534" y="3535579"/>
              <a:ext cx="1571691" cy="288120"/>
            </a:xfrm>
            <a:prstGeom prst="rect">
              <a:avLst/>
            </a:prstGeom>
            <a:solidFill>
              <a:srgbClr val="33CCCC">
                <a:alpha val="49804"/>
              </a:srgbClr>
            </a:solidFill>
            <a:ln>
              <a:solidFill>
                <a:srgbClr val="000000"/>
              </a:solidFill>
            </a:ln>
          </p:spPr>
          <p:txBody>
            <a:bodyPr vert="horz" lIns="67148" tIns="33574" rIns="67148" bIns="33574"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zh-TW" altLang="en-US" sz="1400"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rPr>
                <a:t>防汛功能檢查</a:t>
              </a:r>
            </a:p>
          </p:txBody>
        </p:sp>
      </p:grpSp>
      <p:sp>
        <p:nvSpPr>
          <p:cNvPr id="41" name="標題 1">
            <a:extLst>
              <a:ext uri="{FF2B5EF4-FFF2-40B4-BE49-F238E27FC236}">
                <a16:creationId xmlns:a16="http://schemas.microsoft.com/office/drawing/2014/main" id="{C6E88AE9-234A-CE5B-B3AB-C1447D2473B2}"/>
              </a:ext>
            </a:extLst>
          </p:cNvPr>
          <p:cNvSpPr txBox="1"/>
          <p:nvPr/>
        </p:nvSpPr>
        <p:spPr>
          <a:xfrm>
            <a:off x="10000156" y="4680972"/>
            <a:ext cx="1410420" cy="757264"/>
          </a:xfrm>
          <a:prstGeom prst="rect">
            <a:avLst/>
          </a:prstGeom>
          <a:solidFill>
            <a:srgbClr val="C8D278">
              <a:alpha val="50196"/>
            </a:srgbClr>
          </a:solidFill>
          <a:ln>
            <a:solidFill>
              <a:srgbClr val="000000"/>
            </a:solidFill>
          </a:ln>
        </p:spPr>
        <p:txBody>
          <a:bodyPr vert="horz" lIns="67148" tIns="33574" rIns="67148" bIns="33574" rtlCol="0" anchor="ctr">
            <a:noAutofit/>
          </a:bodyPr>
          <a:lstStyle>
            <a:defPPr>
              <a:defRPr lang="zh-TW"/>
            </a:defPPr>
            <a:lvl1pPr>
              <a:lnSpc>
                <a:spcPct val="100000"/>
              </a:lnSpc>
              <a:spcBef>
                <a:spcPct val="0"/>
              </a:spcBef>
              <a:buNone/>
              <a:defRPr sz="1400" b="1">
                <a:solidFill>
                  <a:schemeClr val="bg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ct val="0"/>
              </a:spcBef>
              <a:spcAft>
                <a:spcPts val="0"/>
              </a:spcAft>
              <a:buClrTx/>
              <a:buSzTx/>
              <a:buFontTx/>
              <a:buNone/>
              <a:tabLst/>
              <a:defRPr/>
            </a:pPr>
            <a:r>
              <a:rPr kumimoji="0" lang="en-US" altLang="zh-TW"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11</a:t>
            </a: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月至翌年</a:t>
            </a:r>
            <a:r>
              <a:rPr kumimoji="0" lang="en-US" altLang="zh-TW"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4</a:t>
            </a:r>
            <a:r>
              <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sym typeface="微軟正黑體" panose="020B0604030504040204" pitchFamily="34" charset="-120"/>
              </a:rPr>
              <a:t>月復建工程明細表</a:t>
            </a:r>
            <a:endParaRPr kumimoji="0" lang="zh-TW" altLang="en-US"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j-cs"/>
            </a:endParaRPr>
          </a:p>
        </p:txBody>
      </p:sp>
      <p:grpSp>
        <p:nvGrpSpPr>
          <p:cNvPr id="42" name="群組 41">
            <a:extLst>
              <a:ext uri="{FF2B5EF4-FFF2-40B4-BE49-F238E27FC236}">
                <a16:creationId xmlns:a16="http://schemas.microsoft.com/office/drawing/2014/main" id="{C90D8B35-6694-FF9D-C762-50FBC234ED53}"/>
              </a:ext>
            </a:extLst>
          </p:cNvPr>
          <p:cNvGrpSpPr/>
          <p:nvPr/>
        </p:nvGrpSpPr>
        <p:grpSpPr>
          <a:xfrm>
            <a:off x="2853941" y="3101832"/>
            <a:ext cx="1606633" cy="948586"/>
            <a:chOff x="2237354" y="3830707"/>
            <a:chExt cx="1402246" cy="854210"/>
          </a:xfrm>
          <a:solidFill>
            <a:srgbClr val="4F81BD">
              <a:alpha val="69804"/>
            </a:srgbClr>
          </a:solidFill>
        </p:grpSpPr>
        <p:sp>
          <p:nvSpPr>
            <p:cNvPr id="53" name="矩形: 圓角 52">
              <a:extLst>
                <a:ext uri="{FF2B5EF4-FFF2-40B4-BE49-F238E27FC236}">
                  <a16:creationId xmlns:a16="http://schemas.microsoft.com/office/drawing/2014/main" id="{FF91674C-6DAD-4F9B-64A6-AA9B31A9D1E2}"/>
                </a:ext>
              </a:extLst>
            </p:cNvPr>
            <p:cNvSpPr/>
            <p:nvPr/>
          </p:nvSpPr>
          <p:spPr>
            <a:xfrm>
              <a:off x="2237354" y="3830707"/>
              <a:ext cx="1402246" cy="594227"/>
            </a:xfrm>
            <a:prstGeom prst="roundRect">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數位化表單</a:t>
              </a:r>
              <a:endParaRPr kumimoji="0" lang="en-US" altLang="zh-TW"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填報與產製</a:t>
              </a:r>
            </a:p>
          </p:txBody>
        </p:sp>
        <p:sp>
          <p:nvSpPr>
            <p:cNvPr id="60" name="等腰三角形 59">
              <a:extLst>
                <a:ext uri="{FF2B5EF4-FFF2-40B4-BE49-F238E27FC236}">
                  <a16:creationId xmlns:a16="http://schemas.microsoft.com/office/drawing/2014/main" id="{F0AD91ED-C6CD-C1D1-6F2A-220372312285}"/>
                </a:ext>
              </a:extLst>
            </p:cNvPr>
            <p:cNvSpPr/>
            <p:nvPr/>
          </p:nvSpPr>
          <p:spPr>
            <a:xfrm rot="10800000">
              <a:off x="2716105" y="4470675"/>
              <a:ext cx="386710" cy="214242"/>
            </a:xfrm>
            <a:prstGeom prst="triangle">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b="0" i="0" u="none" strike="noStrike" kern="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grpSp>
        <p:nvGrpSpPr>
          <p:cNvPr id="44" name="群組 43">
            <a:extLst>
              <a:ext uri="{FF2B5EF4-FFF2-40B4-BE49-F238E27FC236}">
                <a16:creationId xmlns:a16="http://schemas.microsoft.com/office/drawing/2014/main" id="{F798020E-D8C4-2B1F-50E9-A3662DEE4CD9}"/>
              </a:ext>
            </a:extLst>
          </p:cNvPr>
          <p:cNvGrpSpPr/>
          <p:nvPr/>
        </p:nvGrpSpPr>
        <p:grpSpPr>
          <a:xfrm>
            <a:off x="4666885" y="2657048"/>
            <a:ext cx="1284040" cy="1590322"/>
            <a:chOff x="3790568" y="3435884"/>
            <a:chExt cx="1120691" cy="1432098"/>
          </a:xfrm>
          <a:solidFill>
            <a:srgbClr val="4F81BD">
              <a:alpha val="69804"/>
            </a:srgbClr>
          </a:solidFill>
        </p:grpSpPr>
        <p:sp>
          <p:nvSpPr>
            <p:cNvPr id="51" name="矩形: 圓角 50">
              <a:extLst>
                <a:ext uri="{FF2B5EF4-FFF2-40B4-BE49-F238E27FC236}">
                  <a16:creationId xmlns:a16="http://schemas.microsoft.com/office/drawing/2014/main" id="{92162A90-FA0E-2403-C9FB-DB89C49BAED2}"/>
                </a:ext>
              </a:extLst>
            </p:cNvPr>
            <p:cNvSpPr/>
            <p:nvPr/>
          </p:nvSpPr>
          <p:spPr>
            <a:xfrm>
              <a:off x="3790568" y="3435884"/>
              <a:ext cx="1120691" cy="1193967"/>
            </a:xfrm>
            <a:prstGeom prst="roundRect">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委員涵蓋各領域技師、公會理事長、退休人員</a:t>
              </a:r>
              <a:endParaRPr kumimoji="0" lang="en-US" altLang="zh-TW"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2" name="等腰三角形 51">
              <a:extLst>
                <a:ext uri="{FF2B5EF4-FFF2-40B4-BE49-F238E27FC236}">
                  <a16:creationId xmlns:a16="http://schemas.microsoft.com/office/drawing/2014/main" id="{CD905D79-6A4A-6F27-BDBC-2B6DA0FF4D72}"/>
                </a:ext>
              </a:extLst>
            </p:cNvPr>
            <p:cNvSpPr/>
            <p:nvPr/>
          </p:nvSpPr>
          <p:spPr>
            <a:xfrm rot="10800000">
              <a:off x="4200764" y="4670409"/>
              <a:ext cx="386710" cy="197573"/>
            </a:xfrm>
            <a:prstGeom prst="triangle">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b="0" i="0" u="none" strike="noStrike" kern="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grpSp>
        <p:nvGrpSpPr>
          <p:cNvPr id="45" name="群組 44">
            <a:extLst>
              <a:ext uri="{FF2B5EF4-FFF2-40B4-BE49-F238E27FC236}">
                <a16:creationId xmlns:a16="http://schemas.microsoft.com/office/drawing/2014/main" id="{BC03270C-2CFA-EF22-7E37-4D06CAFA572F}"/>
              </a:ext>
            </a:extLst>
          </p:cNvPr>
          <p:cNvGrpSpPr/>
          <p:nvPr/>
        </p:nvGrpSpPr>
        <p:grpSpPr>
          <a:xfrm>
            <a:off x="6133862" y="3018389"/>
            <a:ext cx="1018447" cy="1267301"/>
            <a:chOff x="5075590" y="4225211"/>
            <a:chExt cx="765770" cy="711093"/>
          </a:xfrm>
          <a:solidFill>
            <a:srgbClr val="4F81BD">
              <a:alpha val="69804"/>
            </a:srgbClr>
          </a:solidFill>
        </p:grpSpPr>
        <p:sp>
          <p:nvSpPr>
            <p:cNvPr id="47" name="矩形: 圓角 46">
              <a:extLst>
                <a:ext uri="{FF2B5EF4-FFF2-40B4-BE49-F238E27FC236}">
                  <a16:creationId xmlns:a16="http://schemas.microsoft.com/office/drawing/2014/main" id="{28C56FF1-19E6-0042-C9C6-903A72C024BF}"/>
                </a:ext>
              </a:extLst>
            </p:cNvPr>
            <p:cNvSpPr/>
            <p:nvPr/>
          </p:nvSpPr>
          <p:spPr>
            <a:xfrm>
              <a:off x="5075590" y="4225211"/>
              <a:ext cx="765770" cy="447347"/>
            </a:xfrm>
            <a:prstGeom prst="roundRect">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結果</a:t>
              </a:r>
              <a:endParaRPr lang="en-US" altLang="zh-TW"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通知與</a:t>
              </a:r>
              <a:endParaRPr lang="en-US" altLang="zh-TW"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6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改善</a:t>
              </a:r>
              <a:endParaRPr kumimoji="0" lang="zh-TW" altLang="en-US" sz="1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0" name="等腰三角形 49">
              <a:extLst>
                <a:ext uri="{FF2B5EF4-FFF2-40B4-BE49-F238E27FC236}">
                  <a16:creationId xmlns:a16="http://schemas.microsoft.com/office/drawing/2014/main" id="{EAA434E0-7AE4-FB7E-54E2-25E73909C762}"/>
                </a:ext>
              </a:extLst>
            </p:cNvPr>
            <p:cNvSpPr/>
            <p:nvPr/>
          </p:nvSpPr>
          <p:spPr>
            <a:xfrm rot="10800000">
              <a:off x="5287818" y="4722061"/>
              <a:ext cx="338822" cy="214243"/>
            </a:xfrm>
            <a:prstGeom prst="triangle">
              <a:avLst/>
            </a:prstGeom>
            <a:grpFill/>
            <a:ln w="12700" cap="flat" cmpd="sng" algn="ctr">
              <a:solidFill>
                <a:srgbClr val="418AB3">
                  <a:shade val="50000"/>
                </a:srgbClr>
              </a:solidFill>
              <a:prstDash val="solid"/>
              <a:miter lim="800000"/>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b="0" i="0" u="none" strike="noStrike" kern="0" cap="none" spc="0" normalizeH="0" baseline="0" noProof="0">
                <a:ln>
                  <a:noFill/>
                </a:ln>
                <a:solidFill>
                  <a:prstClr val="white"/>
                </a:solidFill>
                <a:effectLst/>
                <a:uLnTx/>
                <a:uFillTx/>
                <a:latin typeface="Arial" panose="020B0604020202020204"/>
                <a:ea typeface="微軟正黑體" panose="020B0604030504040204" pitchFamily="34" charset="-120"/>
                <a:cs typeface="+mn-cs"/>
              </a:endParaRPr>
            </a:p>
          </p:txBody>
        </p:sp>
      </p:grpSp>
    </p:spTree>
    <p:extLst>
      <p:ext uri="{BB962C8B-B14F-4D97-AF65-F5344CB8AC3E}">
        <p14:creationId xmlns:p14="http://schemas.microsoft.com/office/powerpoint/2010/main" val="210925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23CE6E-D52A-17CA-B74E-CB008FD72F5E}"/>
              </a:ext>
            </a:extLst>
          </p:cNvPr>
          <p:cNvSpPr>
            <a:spLocks noGrp="1"/>
          </p:cNvSpPr>
          <p:nvPr>
            <p:ph type="title"/>
          </p:nvPr>
        </p:nvSpPr>
        <p:spPr>
          <a:xfrm>
            <a:off x="390525" y="102996"/>
            <a:ext cx="5210175" cy="916757"/>
          </a:xfrm>
        </p:spPr>
        <p:txBody>
          <a:bodyPr>
            <a:normAutofit/>
          </a:bodyPr>
          <a:lstStyle/>
          <a:p>
            <a:r>
              <a:rPr lang="zh-TW" altLang="en-US" dirty="0"/>
              <a:t>災前整備－</a:t>
            </a:r>
            <a:r>
              <a:rPr lang="zh-TW" altLang="en-US" sz="4000" dirty="0"/>
              <a:t>年度巡檢</a:t>
            </a:r>
            <a:endParaRPr lang="zh-TW" altLang="en-US" dirty="0"/>
          </a:p>
        </p:txBody>
      </p:sp>
      <p:sp>
        <p:nvSpPr>
          <p:cNvPr id="15" name="內容版面配置區 2">
            <a:extLst>
              <a:ext uri="{FF2B5EF4-FFF2-40B4-BE49-F238E27FC236}">
                <a16:creationId xmlns:a16="http://schemas.microsoft.com/office/drawing/2014/main" id="{C79F3608-0E5D-D8EF-9288-8FFF9748D7A9}"/>
              </a:ext>
            </a:extLst>
          </p:cNvPr>
          <p:cNvSpPr txBox="1">
            <a:spLocks/>
          </p:cNvSpPr>
          <p:nvPr/>
        </p:nvSpPr>
        <p:spPr>
          <a:xfrm>
            <a:off x="161596" y="1004510"/>
            <a:ext cx="11401425"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執行流程</a:t>
            </a:r>
            <a:endParaRPr lang="en-US" altLang="zh-TW" dirty="0">
              <a:solidFill>
                <a:schemeClr val="accent1">
                  <a:lumMod val="75000"/>
                </a:schemeClr>
              </a:solidFill>
            </a:endParaRPr>
          </a:p>
        </p:txBody>
      </p:sp>
      <p:sp>
        <p:nvSpPr>
          <p:cNvPr id="25" name="箭號: 五邊形 24">
            <a:extLst>
              <a:ext uri="{FF2B5EF4-FFF2-40B4-BE49-F238E27FC236}">
                <a16:creationId xmlns:a16="http://schemas.microsoft.com/office/drawing/2014/main" id="{26B08B3D-A87C-8353-618E-3759B89DD6CF}"/>
              </a:ext>
            </a:extLst>
          </p:cNvPr>
          <p:cNvSpPr/>
          <p:nvPr/>
        </p:nvSpPr>
        <p:spPr>
          <a:xfrm rot="5400000">
            <a:off x="557048" y="1179349"/>
            <a:ext cx="3619500" cy="4435804"/>
          </a:xfrm>
          <a:prstGeom prst="homePlate">
            <a:avLst>
              <a:gd name="adj" fmla="val 11301"/>
            </a:avLst>
          </a:prstGeom>
          <a:solidFill>
            <a:sysClr val="window" lastClr="FFFFFF">
              <a:lumMod val="9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2000"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26" name="矩形: 圓角 25">
            <a:extLst>
              <a:ext uri="{FF2B5EF4-FFF2-40B4-BE49-F238E27FC236}">
                <a16:creationId xmlns:a16="http://schemas.microsoft.com/office/drawing/2014/main" id="{E65D4421-A511-D48D-44CE-45784738BFBE}"/>
              </a:ext>
            </a:extLst>
          </p:cNvPr>
          <p:cNvSpPr/>
          <p:nvPr/>
        </p:nvSpPr>
        <p:spPr>
          <a:xfrm>
            <a:off x="301301" y="1638322"/>
            <a:ext cx="4167030" cy="1542234"/>
          </a:xfrm>
          <a:prstGeom prst="roundRect">
            <a:avLst/>
          </a:prstGeom>
          <a:solidFill>
            <a:srgbClr val="33CCCC">
              <a:alpha val="23000"/>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工作站構造物初檢</a:t>
            </a:r>
            <a:r>
              <a:rPr kumimoji="0" lang="en-US" altLang="zh-TW"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(11-12</a:t>
            </a:r>
            <a:r>
              <a:rPr kumimoji="0" lang="zh-TW" altLang="en-US"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月</a:t>
            </a:r>
            <a:r>
              <a:rPr kumimoji="0" lang="en-US" altLang="zh-TW"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a:t>
            </a:r>
            <a:r>
              <a:rPr kumimoji="0" lang="zh-TW" altLang="en-US"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rPr>
              <a:t>：</a:t>
            </a:r>
            <a:endParaRPr kumimoji="0" lang="en-US" altLang="zh-TW" sz="2000" b="1" i="0" u="none" strike="noStrike" kern="1200" cap="none" spc="0" normalizeH="0" baseline="0" noProof="0" dirty="0">
              <a:ln>
                <a:noFill/>
              </a:ln>
              <a:solidFill>
                <a:schemeClr val="tx1">
                  <a:lumMod val="65000"/>
                  <a:lumOff val="35000"/>
                </a:schemeClr>
              </a:solidFill>
              <a:effectLst/>
              <a:uLnTx/>
              <a:uFillTx/>
              <a:latin typeface="Microsoft YaHei UI" panose="020B0503020204020204" pitchFamily="34" charset="-122"/>
              <a:ea typeface="Microsoft YaHei UI" panose="020B0503020204020204" pitchFamily="34" charset="-122"/>
              <a:cs typeface="+mn-cs"/>
            </a:endParaRPr>
          </a:p>
          <a:p>
            <a:pPr algn="just" defTabSz="1219170">
              <a:lnSpc>
                <a:spcPct val="150000"/>
              </a:lnSpc>
              <a:defRPr/>
            </a:pPr>
            <a:r>
              <a:rPr lang="zh-TW" altLang="en-US" sz="1600" b="1" dirty="0">
                <a:solidFill>
                  <a:srgbClr val="1C1C1C"/>
                </a:solidFill>
                <a:latin typeface="微軟正黑體" panose="020B0604030504040204" pitchFamily="34" charset="-120"/>
                <a:ea typeface="微軟正黑體" panose="020B0604030504040204" pitchFamily="34" charset="-120"/>
              </a:rPr>
              <a:t>工作站於</a:t>
            </a:r>
            <a:r>
              <a:rPr lang="zh-TW" altLang="en-US" sz="1600" b="1" u="sng" dirty="0">
                <a:solidFill>
                  <a:srgbClr val="1C1C1C"/>
                </a:solidFill>
                <a:latin typeface="微軟正黑體" panose="020B0604030504040204" pitchFamily="34" charset="-120"/>
                <a:ea typeface="微軟正黑體" panose="020B0604030504040204" pitchFamily="34" charset="-120"/>
              </a:rPr>
              <a:t>每年</a:t>
            </a:r>
            <a:r>
              <a:rPr lang="en-US" altLang="zh-TW" sz="1600" b="1" u="sng" dirty="0">
                <a:solidFill>
                  <a:srgbClr val="1C1C1C"/>
                </a:solidFill>
                <a:latin typeface="微軟正黑體" panose="020B0604030504040204" pitchFamily="34" charset="-120"/>
                <a:ea typeface="微軟正黑體" panose="020B0604030504040204" pitchFamily="34" charset="-120"/>
              </a:rPr>
              <a:t>12</a:t>
            </a:r>
            <a:r>
              <a:rPr lang="zh-TW" altLang="en-US" sz="1600" b="1" u="sng" dirty="0">
                <a:solidFill>
                  <a:srgbClr val="1C1C1C"/>
                </a:solidFill>
                <a:latin typeface="微軟正黑體" panose="020B0604030504040204" pitchFamily="34" charset="-120"/>
                <a:ea typeface="微軟正黑體" panose="020B0604030504040204" pitchFamily="34" charset="-120"/>
              </a:rPr>
              <a:t>月底</a:t>
            </a:r>
            <a:r>
              <a:rPr lang="zh-TW" altLang="en-US" sz="1600" b="1" dirty="0">
                <a:solidFill>
                  <a:srgbClr val="1C1C1C"/>
                </a:solidFill>
                <a:latin typeface="微軟正黑體" panose="020B0604030504040204" pitchFamily="34" charset="-120"/>
                <a:ea typeface="微軟正黑體" panose="020B0604030504040204" pitchFamily="34" charset="-120"/>
              </a:rPr>
              <a:t>前完成閘門、農排及埤塘自主檢查及缺失改善，並將初檢報表送管理處備查</a:t>
            </a:r>
            <a:endParaRPr lang="zh-TW" altLang="zh-TW" sz="1600" dirty="0">
              <a:solidFill>
                <a:srgbClr val="1C1C1C"/>
              </a:solidFill>
              <a:latin typeface="微軟正黑體" panose="020B0604030504040204" pitchFamily="34" charset="-120"/>
              <a:ea typeface="微軟正黑體" panose="020B0604030504040204" pitchFamily="34" charset="-120"/>
            </a:endParaRPr>
          </a:p>
        </p:txBody>
      </p:sp>
      <p:sp>
        <p:nvSpPr>
          <p:cNvPr id="27" name="矩形: 圓角 26">
            <a:extLst>
              <a:ext uri="{FF2B5EF4-FFF2-40B4-BE49-F238E27FC236}">
                <a16:creationId xmlns:a16="http://schemas.microsoft.com/office/drawing/2014/main" id="{DF34AF4E-0842-EB71-1334-4631294B8E5D}"/>
              </a:ext>
            </a:extLst>
          </p:cNvPr>
          <p:cNvSpPr/>
          <p:nvPr/>
        </p:nvSpPr>
        <p:spPr>
          <a:xfrm>
            <a:off x="231353" y="3298754"/>
            <a:ext cx="4353347" cy="1574939"/>
          </a:xfrm>
          <a:prstGeom prst="roundRect">
            <a:avLst/>
          </a:prstGeom>
          <a:solidFill>
            <a:schemeClr val="accent2">
              <a:lumMod val="40000"/>
              <a:lumOff val="60000"/>
              <a:alpha val="27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just" defTabSz="1219170">
              <a:lnSpc>
                <a:spcPct val="150000"/>
              </a:lnSpc>
              <a:defRPr/>
            </a:pP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管理處構造物複檢</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(1-2</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月</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p>
          <a:p>
            <a:pPr marR="0" lvl="0" indent="-285750" algn="just" defTabSz="1219170" fontAlgn="auto">
              <a:lnSpc>
                <a:spcPct val="150000"/>
              </a:lnSpc>
              <a:spcBef>
                <a:spcPts val="0"/>
              </a:spcBef>
              <a:spcAft>
                <a:spcPts val="0"/>
              </a:spcAft>
              <a:buClrTx/>
              <a:buSzTx/>
              <a:buFont typeface="Wingdings" panose="05000000000000000000" pitchFamily="2" charset="2"/>
              <a:buChar char="u"/>
              <a:tabLst/>
              <a:defRPr/>
            </a:pPr>
            <a:r>
              <a:rPr lang="zh-TW" altLang="en-US" sz="1600" b="1" dirty="0">
                <a:solidFill>
                  <a:srgbClr val="1C1C1C"/>
                </a:solidFill>
                <a:latin typeface="微軟正黑體" panose="020B0604030504040204" pitchFamily="34" charset="-120"/>
                <a:ea typeface="微軟正黑體" panose="020B0604030504040204" pitchFamily="34" charset="-120"/>
              </a:rPr>
              <a:t>應於</a:t>
            </a:r>
            <a:r>
              <a:rPr lang="zh-TW" altLang="en-US" sz="1600" b="1" u="sng" dirty="0">
                <a:solidFill>
                  <a:srgbClr val="1C1C1C"/>
                </a:solidFill>
                <a:latin typeface="微軟正黑體" panose="020B0604030504040204" pitchFamily="34" charset="-120"/>
                <a:ea typeface="微軟正黑體" panose="020B0604030504040204" pitchFamily="34" charset="-120"/>
              </a:rPr>
              <a:t>翌年</a:t>
            </a:r>
            <a:r>
              <a:rPr lang="en-US" altLang="zh-TW" sz="1600" b="1" u="sng" dirty="0">
                <a:solidFill>
                  <a:srgbClr val="1C1C1C"/>
                </a:solidFill>
                <a:latin typeface="微軟正黑體" panose="020B0604030504040204" pitchFamily="34" charset="-120"/>
                <a:ea typeface="微軟正黑體" panose="020B0604030504040204" pitchFamily="34" charset="-120"/>
              </a:rPr>
              <a:t>2</a:t>
            </a:r>
            <a:r>
              <a:rPr lang="zh-TW" altLang="en-US" sz="1600" b="1" u="sng" dirty="0">
                <a:solidFill>
                  <a:srgbClr val="1C1C1C"/>
                </a:solidFill>
                <a:latin typeface="微軟正黑體" panose="020B0604030504040204" pitchFamily="34" charset="-120"/>
                <a:ea typeface="微軟正黑體" panose="020B0604030504040204" pitchFamily="34" charset="-120"/>
              </a:rPr>
              <a:t>月</a:t>
            </a:r>
            <a:r>
              <a:rPr lang="zh-TW" altLang="en-US" sz="1600" b="1" dirty="0">
                <a:solidFill>
                  <a:srgbClr val="1C1C1C"/>
                </a:solidFill>
                <a:latin typeface="微軟正黑體" panose="020B0604030504040204" pitchFamily="34" charset="-120"/>
                <a:ea typeface="微軟正黑體" panose="020B0604030504040204" pitchFamily="34" charset="-120"/>
              </a:rPr>
              <a:t>前完成複檢及缺失改善</a:t>
            </a:r>
            <a:endParaRPr lang="en-US" altLang="zh-TW" sz="1600" b="1" dirty="0">
              <a:solidFill>
                <a:srgbClr val="1C1C1C"/>
              </a:solidFill>
              <a:latin typeface="微軟正黑體" panose="020B0604030504040204" pitchFamily="34" charset="-120"/>
              <a:ea typeface="微軟正黑體" panose="020B0604030504040204" pitchFamily="34" charset="-120"/>
            </a:endParaRPr>
          </a:p>
          <a:p>
            <a:pPr marR="0" lvl="0" indent="-285750" algn="just" defTabSz="1219170" fontAlgn="auto">
              <a:lnSpc>
                <a:spcPct val="150000"/>
              </a:lnSpc>
              <a:spcBef>
                <a:spcPts val="0"/>
              </a:spcBef>
              <a:spcAft>
                <a:spcPts val="0"/>
              </a:spcAft>
              <a:buClrTx/>
              <a:buSzTx/>
              <a:buFont typeface="Wingdings" panose="05000000000000000000" pitchFamily="2" charset="2"/>
              <a:buChar char="u"/>
              <a:tabLst/>
              <a:defRPr/>
            </a:pPr>
            <a:r>
              <a:rPr lang="zh-TW" altLang="en-US" sz="1600" b="1" dirty="0">
                <a:solidFill>
                  <a:srgbClr val="1C1C1C"/>
                </a:solidFill>
                <a:latin typeface="微軟正黑體" panose="020B0604030504040204" pitchFamily="34" charset="-120"/>
                <a:ea typeface="微軟正黑體" panose="020B0604030504040204" pitchFamily="34" charset="-120"/>
              </a:rPr>
              <a:t>若無法於</a:t>
            </a:r>
            <a:r>
              <a:rPr lang="en-US" altLang="zh-TW" sz="1600" b="1" dirty="0">
                <a:solidFill>
                  <a:srgbClr val="1C1C1C"/>
                </a:solidFill>
                <a:latin typeface="微軟正黑體" panose="020B0604030504040204" pitchFamily="34" charset="-120"/>
                <a:ea typeface="微軟正黑體" panose="020B0604030504040204" pitchFamily="34" charset="-120"/>
              </a:rPr>
              <a:t>3</a:t>
            </a:r>
            <a:r>
              <a:rPr lang="zh-TW" altLang="en-US" sz="1600" b="1" dirty="0">
                <a:solidFill>
                  <a:srgbClr val="1C1C1C"/>
                </a:solidFill>
                <a:latin typeface="微軟正黑體" panose="020B0604030504040204" pitchFamily="34" charset="-120"/>
                <a:ea typeface="微軟正黑體" panose="020B0604030504040204" pitchFamily="34" charset="-120"/>
              </a:rPr>
              <a:t>月</a:t>
            </a:r>
            <a:r>
              <a:rPr lang="en-US" altLang="zh-TW" sz="1600" b="1" dirty="0">
                <a:solidFill>
                  <a:srgbClr val="1C1C1C"/>
                </a:solidFill>
                <a:latin typeface="微軟正黑體" panose="020B0604030504040204" pitchFamily="34" charset="-120"/>
                <a:ea typeface="微軟正黑體" panose="020B0604030504040204" pitchFamily="34" charset="-120"/>
              </a:rPr>
              <a:t>10</a:t>
            </a:r>
            <a:r>
              <a:rPr lang="zh-TW" altLang="en-US" sz="1600" b="1" dirty="0">
                <a:solidFill>
                  <a:srgbClr val="1C1C1C"/>
                </a:solidFill>
                <a:latin typeface="微軟正黑體" panose="020B0604030504040204" pitchFamily="34" charset="-120"/>
                <a:ea typeface="微軟正黑體" panose="020B0604030504040204" pitchFamily="34" charset="-120"/>
              </a:rPr>
              <a:t>日前完成缺失改善，需於</a:t>
            </a:r>
            <a:r>
              <a:rPr lang="en-US" altLang="zh-TW" sz="1600" b="1" dirty="0">
                <a:solidFill>
                  <a:srgbClr val="1C1C1C"/>
                </a:solidFill>
                <a:latin typeface="微軟正黑體" panose="020B0604030504040204" pitchFamily="34" charset="-120"/>
                <a:ea typeface="微軟正黑體" panose="020B0604030504040204" pitchFamily="34" charset="-120"/>
              </a:rPr>
              <a:t>3</a:t>
            </a:r>
            <a:r>
              <a:rPr lang="zh-TW" altLang="en-US" sz="1600" b="1" dirty="0">
                <a:solidFill>
                  <a:srgbClr val="1C1C1C"/>
                </a:solidFill>
                <a:latin typeface="微軟正黑體" panose="020B0604030504040204" pitchFamily="34" charset="-120"/>
                <a:ea typeface="微軟正黑體" panose="020B0604030504040204" pitchFamily="34" charset="-120"/>
              </a:rPr>
              <a:t>月</a:t>
            </a:r>
            <a:r>
              <a:rPr lang="en-US" altLang="zh-TW" sz="1600" b="1" dirty="0">
                <a:solidFill>
                  <a:srgbClr val="1C1C1C"/>
                </a:solidFill>
                <a:latin typeface="微軟正黑體" panose="020B0604030504040204" pitchFamily="34" charset="-120"/>
                <a:ea typeface="微軟正黑體" panose="020B0604030504040204" pitchFamily="34" charset="-120"/>
              </a:rPr>
              <a:t>10</a:t>
            </a:r>
            <a:r>
              <a:rPr lang="zh-TW" altLang="en-US" sz="1600" b="1" dirty="0">
                <a:solidFill>
                  <a:srgbClr val="1C1C1C"/>
                </a:solidFill>
                <a:latin typeface="微軟正黑體" panose="020B0604030504040204" pitchFamily="34" charset="-120"/>
                <a:ea typeface="微軟正黑體" panose="020B0604030504040204" pitchFamily="34" charset="-120"/>
              </a:rPr>
              <a:t>日擬定防災應變計畫函送農水署備查</a:t>
            </a:r>
            <a:endParaRPr lang="en-US" altLang="zh-TW" sz="1600" b="1" dirty="0">
              <a:solidFill>
                <a:srgbClr val="1C1C1C"/>
              </a:solidFill>
              <a:latin typeface="微軟正黑體" panose="020B0604030504040204" pitchFamily="34" charset="-120"/>
              <a:ea typeface="微軟正黑體" panose="020B0604030504040204" pitchFamily="34" charset="-120"/>
            </a:endParaRPr>
          </a:p>
        </p:txBody>
      </p:sp>
      <p:sp>
        <p:nvSpPr>
          <p:cNvPr id="28" name="文字方塊 27">
            <a:extLst>
              <a:ext uri="{FF2B5EF4-FFF2-40B4-BE49-F238E27FC236}">
                <a16:creationId xmlns:a16="http://schemas.microsoft.com/office/drawing/2014/main" id="{EB2D6163-6EC7-7ED9-F971-B11210E667A7}"/>
              </a:ext>
            </a:extLst>
          </p:cNvPr>
          <p:cNvSpPr txBox="1"/>
          <p:nvPr/>
        </p:nvSpPr>
        <p:spPr>
          <a:xfrm>
            <a:off x="184933" y="5226865"/>
            <a:ext cx="4435803" cy="1382578"/>
          </a:xfrm>
          <a:prstGeom prst="roundRect">
            <a:avLst/>
          </a:prstGeom>
          <a:solidFill>
            <a:schemeClr val="accent3">
              <a:lumMod val="40000"/>
              <a:lumOff val="60000"/>
            </a:schemeClr>
          </a:solidFill>
        </p:spPr>
        <p:txBody>
          <a:bodyPr wrap="square">
            <a:spAutoFit/>
          </a:bodyPr>
          <a:lstStyle/>
          <a:p>
            <a:pPr algn="just" defTabSz="1219170">
              <a:lnSpc>
                <a:spcPct val="150000"/>
              </a:lnSpc>
              <a:defRPr/>
            </a:pP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農水署構造物抽檢</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(3</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月</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汛期前</a:t>
            </a:r>
            <a:r>
              <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r>
              <a:rPr lang="zh-TW" altLang="en-US" sz="2000" b="1" dirty="0">
                <a:solidFill>
                  <a:schemeClr val="tx1">
                    <a:lumMod val="65000"/>
                    <a:lumOff val="35000"/>
                  </a:schemeClr>
                </a:solidFill>
                <a:latin typeface="Microsoft YaHei UI" panose="020B0503020204020204" pitchFamily="34" charset="-122"/>
                <a:ea typeface="Microsoft YaHei UI" panose="020B0503020204020204" pitchFamily="34" charset="-122"/>
              </a:rPr>
              <a:t>：</a:t>
            </a:r>
            <a:endParaRPr lang="en-US" altLang="zh-TW" sz="2000" b="1" dirty="0">
              <a:solidFill>
                <a:schemeClr val="tx1">
                  <a:lumMod val="65000"/>
                  <a:lumOff val="35000"/>
                </a:schemeClr>
              </a:solidFill>
              <a:latin typeface="Microsoft YaHei UI" panose="020B0503020204020204" pitchFamily="34" charset="-122"/>
              <a:ea typeface="Microsoft YaHei UI" panose="020B0503020204020204" pitchFamily="34" charset="-122"/>
            </a:endParaRPr>
          </a:p>
          <a:p>
            <a:pPr algn="just" defTabSz="1219170">
              <a:lnSpc>
                <a:spcPct val="150000"/>
              </a:lnSpc>
              <a:defRPr/>
            </a:pPr>
            <a:r>
              <a:rPr lang="zh-TW" altLang="en-US" sz="1600" b="1" kern="0" dirty="0">
                <a:solidFill>
                  <a:prstClr val="black">
                    <a:lumMod val="65000"/>
                    <a:lumOff val="35000"/>
                  </a:prstClr>
                </a:solidFill>
                <a:latin typeface="Microsoft YaHei UI" panose="020B0503020204020204" pitchFamily="34" charset="-122"/>
                <a:ea typeface="Microsoft YaHei UI" panose="020B0503020204020204" pitchFamily="34" charset="-122"/>
              </a:rPr>
              <a:t>農水署於汛期前針對閘門、農排及埤塘進行抽查，並將抽檢缺失發函管理處改善</a:t>
            </a:r>
            <a:endParaRPr lang="en-US" altLang="zh-TW" sz="1600" b="1" kern="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30" name="內容版面配置區 2">
            <a:extLst>
              <a:ext uri="{FF2B5EF4-FFF2-40B4-BE49-F238E27FC236}">
                <a16:creationId xmlns:a16="http://schemas.microsoft.com/office/drawing/2014/main" id="{276F9E7D-6F26-6979-11B2-FA7049D32D47}"/>
              </a:ext>
            </a:extLst>
          </p:cNvPr>
          <p:cNvSpPr txBox="1">
            <a:spLocks/>
          </p:cNvSpPr>
          <p:nvPr/>
        </p:nvSpPr>
        <p:spPr>
          <a:xfrm>
            <a:off x="5367488" y="1345033"/>
            <a:ext cx="6824512"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初檢案例</a:t>
            </a:r>
            <a:endParaRPr lang="en-US" altLang="zh-TW" dirty="0">
              <a:solidFill>
                <a:schemeClr val="accent1">
                  <a:lumMod val="75000"/>
                </a:schemeClr>
              </a:solidFill>
            </a:endParaRPr>
          </a:p>
        </p:txBody>
      </p:sp>
      <p:sp>
        <p:nvSpPr>
          <p:cNvPr id="31" name="內容版面配置區 2">
            <a:extLst>
              <a:ext uri="{FF2B5EF4-FFF2-40B4-BE49-F238E27FC236}">
                <a16:creationId xmlns:a16="http://schemas.microsoft.com/office/drawing/2014/main" id="{0FC4F91C-5EA5-155A-96B5-72C3449CEADD}"/>
              </a:ext>
            </a:extLst>
          </p:cNvPr>
          <p:cNvSpPr txBox="1">
            <a:spLocks/>
          </p:cNvSpPr>
          <p:nvPr/>
        </p:nvSpPr>
        <p:spPr>
          <a:xfrm>
            <a:off x="9295003" y="1329790"/>
            <a:ext cx="2156768" cy="843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solidFill>
                  <a:schemeClr val="accent1">
                    <a:lumMod val="75000"/>
                  </a:schemeClr>
                </a:solidFill>
              </a:rPr>
              <a:t>複檢案例</a:t>
            </a:r>
            <a:endParaRPr lang="en-US" altLang="zh-TW" dirty="0">
              <a:solidFill>
                <a:schemeClr val="accent1">
                  <a:lumMod val="75000"/>
                </a:schemeClr>
              </a:solidFill>
            </a:endParaRPr>
          </a:p>
        </p:txBody>
      </p:sp>
      <p:pic>
        <p:nvPicPr>
          <p:cNvPr id="5" name="圖片 4">
            <a:extLst>
              <a:ext uri="{FF2B5EF4-FFF2-40B4-BE49-F238E27FC236}">
                <a16:creationId xmlns:a16="http://schemas.microsoft.com/office/drawing/2014/main" id="{E56891A6-E34F-4158-9115-3BA59CBD73F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92402" y="1783679"/>
            <a:ext cx="3540989" cy="4103682"/>
          </a:xfrm>
          <a:prstGeom prst="rect">
            <a:avLst/>
          </a:prstGeom>
        </p:spPr>
      </p:pic>
      <p:pic>
        <p:nvPicPr>
          <p:cNvPr id="7" name="圖片 6">
            <a:extLst>
              <a:ext uri="{FF2B5EF4-FFF2-40B4-BE49-F238E27FC236}">
                <a16:creationId xmlns:a16="http://schemas.microsoft.com/office/drawing/2014/main" id="{DED3195C-D852-48AC-8F3F-15DC4B99DF8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17760" y="1783679"/>
            <a:ext cx="3342887" cy="4103682"/>
          </a:xfrm>
          <a:prstGeom prst="rect">
            <a:avLst/>
          </a:prstGeom>
        </p:spPr>
      </p:pic>
      <p:sp>
        <p:nvSpPr>
          <p:cNvPr id="17" name="投影片編號版面配置區 3">
            <a:extLst>
              <a:ext uri="{FF2B5EF4-FFF2-40B4-BE49-F238E27FC236}">
                <a16:creationId xmlns:a16="http://schemas.microsoft.com/office/drawing/2014/main" id="{B3A26070-17B5-40DB-B9DE-1D72C1B64909}"/>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4</a:t>
            </a:fld>
            <a:endParaRPr lang="zh-TW" altLang="en-US" dirty="0"/>
          </a:p>
        </p:txBody>
      </p:sp>
    </p:spTree>
    <p:extLst>
      <p:ext uri="{BB962C8B-B14F-4D97-AF65-F5344CB8AC3E}">
        <p14:creationId xmlns:p14="http://schemas.microsoft.com/office/powerpoint/2010/main" val="2863250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C036F8D8-F891-6CF7-1ACA-6309781FF25D}"/>
              </a:ext>
            </a:extLst>
          </p:cNvPr>
          <p:cNvSpPr>
            <a:spLocks noGrp="1"/>
          </p:cNvSpPr>
          <p:nvPr>
            <p:ph idx="1"/>
          </p:nvPr>
        </p:nvSpPr>
        <p:spPr>
          <a:xfrm>
            <a:off x="390524" y="973124"/>
            <a:ext cx="11401425" cy="5518164"/>
          </a:xfrm>
        </p:spPr>
        <p:txBody>
          <a:bodyPr>
            <a:normAutofit/>
          </a:bodyPr>
          <a:lstStyle/>
          <a:p>
            <a:r>
              <a:rPr lang="zh-TW" altLang="en-US" dirty="0">
                <a:solidFill>
                  <a:schemeClr val="accent1">
                    <a:lumMod val="75000"/>
                  </a:schemeClr>
                </a:solidFill>
              </a:rPr>
              <a:t>辦理目的 </a:t>
            </a:r>
            <a:endParaRPr lang="en-US" altLang="zh-TW" dirty="0">
              <a:solidFill>
                <a:schemeClr val="accent1">
                  <a:lumMod val="75000"/>
                </a:schemeClr>
              </a:solidFill>
            </a:endParaRPr>
          </a:p>
          <a:p>
            <a:pPr marL="457200" lvl="1" indent="0" algn="just">
              <a:buNone/>
            </a:pPr>
            <a:r>
              <a:rPr lang="zh-TW" altLang="en-US" b="0" dirty="0">
                <a:solidFill>
                  <a:schemeClr val="accent1">
                    <a:lumMod val="50000"/>
                  </a:schemeClr>
                </a:solidFill>
              </a:rPr>
              <a:t>為確保各管理處所轄農田水利設施得以於汛期間正常運作，爰署本部訂定本抽查作業計畫，希冀透過</a:t>
            </a:r>
            <a:r>
              <a:rPr lang="zh-TW" altLang="en-US" b="0" u="sng" dirty="0">
                <a:solidFill>
                  <a:schemeClr val="accent1">
                    <a:lumMod val="50000"/>
                  </a:schemeClr>
                </a:solidFill>
              </a:rPr>
              <a:t>專業第三方</a:t>
            </a:r>
            <a:r>
              <a:rPr lang="en-US" altLang="zh-TW" b="0" dirty="0">
                <a:solidFill>
                  <a:schemeClr val="accent1">
                    <a:lumMod val="50000"/>
                  </a:schemeClr>
                </a:solidFill>
              </a:rPr>
              <a:t>(</a:t>
            </a:r>
            <a:r>
              <a:rPr lang="zh-TW" altLang="en-US" b="0" dirty="0">
                <a:solidFill>
                  <a:schemeClr val="accent1">
                    <a:lumMod val="50000"/>
                  </a:schemeClr>
                </a:solidFill>
              </a:rPr>
              <a:t>如專家、學者或已退休之農田水利事業主管人員</a:t>
            </a:r>
            <a:r>
              <a:rPr lang="en-US" altLang="zh-TW" b="0" dirty="0">
                <a:solidFill>
                  <a:schemeClr val="accent1">
                    <a:lumMod val="50000"/>
                  </a:schemeClr>
                </a:solidFill>
              </a:rPr>
              <a:t>)</a:t>
            </a:r>
            <a:r>
              <a:rPr lang="zh-TW" altLang="en-US" b="0" dirty="0">
                <a:solidFill>
                  <a:schemeClr val="accent1">
                    <a:lumMod val="50000"/>
                  </a:schemeClr>
                </a:solidFill>
              </a:rPr>
              <a:t>辦理</a:t>
            </a:r>
            <a:r>
              <a:rPr lang="zh-TW" altLang="en-US" b="0" u="sng" dirty="0">
                <a:solidFill>
                  <a:schemeClr val="accent1">
                    <a:lumMod val="50000"/>
                  </a:schemeClr>
                </a:solidFill>
              </a:rPr>
              <a:t>書面文件檢查</a:t>
            </a:r>
            <a:r>
              <a:rPr lang="zh-TW" altLang="en-US" b="0" dirty="0">
                <a:solidFill>
                  <a:schemeClr val="accent1">
                    <a:lumMod val="50000"/>
                  </a:schemeClr>
                </a:solidFill>
              </a:rPr>
              <a:t>及</a:t>
            </a:r>
            <a:r>
              <a:rPr lang="zh-TW" altLang="en-US" b="0" u="sng" dirty="0">
                <a:solidFill>
                  <a:schemeClr val="accent1">
                    <a:lumMod val="50000"/>
                  </a:schemeClr>
                </a:solidFill>
              </a:rPr>
              <a:t>現地抽檢</a:t>
            </a:r>
            <a:r>
              <a:rPr lang="zh-TW" altLang="en-US" b="0" dirty="0">
                <a:solidFill>
                  <a:schemeClr val="accent1">
                    <a:lumMod val="50000"/>
                  </a:schemeClr>
                </a:solidFill>
              </a:rPr>
              <a:t>相關設施之方式，提升全國農田水利事業灌溉管理品質。</a:t>
            </a:r>
            <a:endParaRPr lang="en-US" altLang="zh-TW" b="0" dirty="0">
              <a:solidFill>
                <a:schemeClr val="accent1">
                  <a:lumMod val="50000"/>
                </a:schemeClr>
              </a:solidFill>
            </a:endParaRPr>
          </a:p>
          <a:p>
            <a:r>
              <a:rPr lang="zh-TW" altLang="en-US" dirty="0">
                <a:solidFill>
                  <a:schemeClr val="accent1">
                    <a:lumMod val="75000"/>
                  </a:schemeClr>
                </a:solidFill>
              </a:rPr>
              <a:t>抽查日期 </a:t>
            </a:r>
            <a:endParaRPr lang="en-US" altLang="zh-TW" dirty="0">
              <a:solidFill>
                <a:schemeClr val="accent1">
                  <a:lumMod val="75000"/>
                </a:schemeClr>
              </a:solidFill>
            </a:endParaRPr>
          </a:p>
          <a:p>
            <a:pPr marL="457200" lvl="1" indent="0">
              <a:buNone/>
            </a:pPr>
            <a:r>
              <a:rPr lang="zh-TW" altLang="en-US" b="0" dirty="0">
                <a:solidFill>
                  <a:schemeClr val="accent1">
                    <a:lumMod val="50000"/>
                  </a:schemeClr>
                </a:solidFill>
              </a:rPr>
              <a:t>自每年</a:t>
            </a:r>
            <a:r>
              <a:rPr lang="en-US" altLang="zh-TW" b="0" dirty="0">
                <a:solidFill>
                  <a:schemeClr val="accent1">
                    <a:lumMod val="50000"/>
                  </a:schemeClr>
                </a:solidFill>
              </a:rPr>
              <a:t>2</a:t>
            </a:r>
            <a:r>
              <a:rPr lang="zh-TW" altLang="en-US" b="0" dirty="0">
                <a:solidFill>
                  <a:schemeClr val="accent1">
                    <a:lumMod val="50000"/>
                  </a:schemeClr>
                </a:solidFill>
              </a:rPr>
              <a:t>月底起至汛期前。</a:t>
            </a:r>
            <a:endParaRPr lang="en-US" altLang="zh-TW" b="0" dirty="0">
              <a:solidFill>
                <a:schemeClr val="accent1">
                  <a:lumMod val="50000"/>
                </a:schemeClr>
              </a:solidFill>
            </a:endParaRPr>
          </a:p>
          <a:p>
            <a:r>
              <a:rPr lang="zh-TW" altLang="en-US" dirty="0">
                <a:solidFill>
                  <a:schemeClr val="accent1">
                    <a:lumMod val="75000"/>
                  </a:schemeClr>
                </a:solidFill>
              </a:rPr>
              <a:t>抽查標的 </a:t>
            </a:r>
            <a:endParaRPr lang="en-US" altLang="zh-TW" dirty="0">
              <a:solidFill>
                <a:schemeClr val="accent1">
                  <a:lumMod val="75000"/>
                </a:schemeClr>
              </a:solidFill>
            </a:endParaRPr>
          </a:p>
          <a:p>
            <a:pPr marL="457200" lvl="1" indent="0" algn="just">
              <a:lnSpc>
                <a:spcPct val="100000"/>
              </a:lnSpc>
              <a:buNone/>
            </a:pPr>
            <a:r>
              <a:rPr lang="zh-TW" altLang="en-US" b="0" dirty="0">
                <a:solidFill>
                  <a:schemeClr val="accent1">
                    <a:lumMod val="50000"/>
                  </a:schemeClr>
                </a:solidFill>
              </a:rPr>
              <a:t>本署</a:t>
            </a:r>
            <a:r>
              <a:rPr lang="en-US" altLang="zh-TW" b="0" dirty="0">
                <a:solidFill>
                  <a:schemeClr val="accent1">
                    <a:lumMod val="50000"/>
                  </a:schemeClr>
                </a:solidFill>
              </a:rPr>
              <a:t>17</a:t>
            </a:r>
            <a:r>
              <a:rPr lang="zh-TW" altLang="en-US" b="0" dirty="0">
                <a:solidFill>
                  <a:schemeClr val="accent1">
                    <a:lumMod val="50000"/>
                  </a:schemeClr>
                </a:solidFill>
              </a:rPr>
              <a:t>個管理處轄管重要農田水利設施</a:t>
            </a:r>
            <a:r>
              <a:rPr lang="en-US" altLang="zh-TW" b="0" dirty="0">
                <a:solidFill>
                  <a:schemeClr val="accent1">
                    <a:lumMod val="50000"/>
                  </a:schemeClr>
                </a:solidFill>
              </a:rPr>
              <a:t>708</a:t>
            </a:r>
            <a:r>
              <a:rPr lang="zh-TW" altLang="en-US" b="0" dirty="0">
                <a:solidFill>
                  <a:schemeClr val="accent1">
                    <a:lumMod val="50000"/>
                  </a:schemeClr>
                </a:solidFill>
              </a:rPr>
              <a:t>處</a:t>
            </a:r>
            <a:r>
              <a:rPr lang="en-US" altLang="zh-TW" b="0" dirty="0">
                <a:solidFill>
                  <a:schemeClr val="accent1">
                    <a:lumMod val="50000"/>
                  </a:schemeClr>
                </a:solidFill>
              </a:rPr>
              <a:t>(421</a:t>
            </a:r>
            <a:r>
              <a:rPr lang="zh-TW" altLang="en-US" b="0" dirty="0">
                <a:solidFill>
                  <a:schemeClr val="accent1">
                    <a:lumMod val="50000"/>
                  </a:schemeClr>
                </a:solidFill>
              </a:rPr>
              <a:t>座閘門、</a:t>
            </a:r>
            <a:r>
              <a:rPr lang="en-US" altLang="zh-TW" b="0" dirty="0">
                <a:solidFill>
                  <a:schemeClr val="accent1">
                    <a:lumMod val="50000"/>
                  </a:schemeClr>
                </a:solidFill>
              </a:rPr>
              <a:t>26</a:t>
            </a:r>
            <a:r>
              <a:rPr lang="zh-TW" altLang="en-US" b="0" dirty="0">
                <a:solidFill>
                  <a:schemeClr val="accent1">
                    <a:lumMod val="50000"/>
                  </a:schemeClr>
                </a:solidFill>
              </a:rPr>
              <a:t>條排水及</a:t>
            </a:r>
            <a:r>
              <a:rPr lang="en-US" altLang="zh-TW" b="0" dirty="0">
                <a:solidFill>
                  <a:schemeClr val="accent1">
                    <a:lumMod val="50000"/>
                  </a:schemeClr>
                </a:solidFill>
              </a:rPr>
              <a:t>261</a:t>
            </a:r>
            <a:r>
              <a:rPr lang="zh-TW" altLang="en-US" b="0" dirty="0">
                <a:solidFill>
                  <a:schemeClr val="accent1">
                    <a:lumMod val="50000"/>
                  </a:schemeClr>
                </a:solidFill>
              </a:rPr>
              <a:t>口埤塘</a:t>
            </a:r>
            <a:r>
              <a:rPr lang="en-US" altLang="zh-TW" b="0" dirty="0">
                <a:solidFill>
                  <a:schemeClr val="accent1">
                    <a:lumMod val="50000"/>
                  </a:schemeClr>
                </a:solidFill>
              </a:rPr>
              <a:t>)</a:t>
            </a:r>
            <a:r>
              <a:rPr lang="zh-TW" altLang="en-US" b="0" dirty="0">
                <a:solidFill>
                  <a:schemeClr val="accent1">
                    <a:lumMod val="50000"/>
                  </a:schemeClr>
                </a:solidFill>
              </a:rPr>
              <a:t>，其包含</a:t>
            </a:r>
            <a:r>
              <a:rPr lang="en-US" altLang="zh-TW" b="0" dirty="0">
                <a:solidFill>
                  <a:schemeClr val="accent1">
                    <a:lumMod val="50000"/>
                  </a:schemeClr>
                </a:solidFill>
              </a:rPr>
              <a:t>113</a:t>
            </a:r>
            <a:r>
              <a:rPr lang="zh-TW" altLang="en-US" b="0" dirty="0">
                <a:solidFill>
                  <a:schemeClr val="accent1">
                    <a:lumMod val="50000"/>
                  </a:schemeClr>
                </a:solidFill>
              </a:rPr>
              <a:t>年度已解列之重要農田水利設施</a:t>
            </a:r>
            <a:r>
              <a:rPr lang="en-US" altLang="zh-TW" b="0" dirty="0">
                <a:solidFill>
                  <a:schemeClr val="accent1">
                    <a:lumMod val="50000"/>
                  </a:schemeClr>
                </a:solidFill>
              </a:rPr>
              <a:t>27</a:t>
            </a:r>
            <a:r>
              <a:rPr lang="zh-TW" altLang="en-US" b="0" dirty="0">
                <a:solidFill>
                  <a:schemeClr val="accent1">
                    <a:lumMod val="50000"/>
                  </a:schemeClr>
                </a:solidFill>
              </a:rPr>
              <a:t>處以及其他本署所認定之農田水利設施。</a:t>
            </a:r>
            <a:endParaRPr lang="en-US" altLang="zh-TW" b="0" dirty="0">
              <a:solidFill>
                <a:schemeClr val="accent1">
                  <a:lumMod val="50000"/>
                </a:schemeClr>
              </a:solidFill>
            </a:endParaRPr>
          </a:p>
          <a:p>
            <a:pPr marL="228600" lvl="1">
              <a:spcBef>
                <a:spcPts val="1000"/>
              </a:spcBef>
              <a:buFont typeface="Wingdings" panose="05000000000000000000" pitchFamily="2" charset="2"/>
              <a:buChar char="n"/>
            </a:pPr>
            <a:r>
              <a:rPr lang="zh-TW" altLang="en-US" sz="2800" dirty="0">
                <a:solidFill>
                  <a:schemeClr val="accent1">
                    <a:lumMod val="75000"/>
                  </a:schemeClr>
                </a:solidFill>
              </a:rPr>
              <a:t>抽檢人員 </a:t>
            </a:r>
            <a:endParaRPr lang="en-US" altLang="zh-TW" sz="2800" dirty="0">
              <a:solidFill>
                <a:schemeClr val="accent1">
                  <a:lumMod val="75000"/>
                </a:schemeClr>
              </a:solidFill>
            </a:endParaRPr>
          </a:p>
          <a:p>
            <a:pPr marL="457200" lvl="1" indent="0">
              <a:buNone/>
            </a:pPr>
            <a:r>
              <a:rPr lang="zh-TW" altLang="en-US" b="0" dirty="0">
                <a:solidFill>
                  <a:schemeClr val="accent1">
                    <a:lumMod val="50000"/>
                  </a:schemeClr>
                </a:solidFill>
              </a:rPr>
              <a:t>由署本部科長級以上主管</a:t>
            </a:r>
            <a:r>
              <a:rPr lang="en-US" altLang="zh-TW" b="0" dirty="0">
                <a:solidFill>
                  <a:schemeClr val="accent1">
                    <a:lumMod val="50000"/>
                  </a:schemeClr>
                </a:solidFill>
              </a:rPr>
              <a:t>1</a:t>
            </a:r>
            <a:r>
              <a:rPr lang="zh-TW" altLang="en-US" b="0" dirty="0">
                <a:solidFill>
                  <a:schemeClr val="accent1">
                    <a:lumMod val="50000"/>
                  </a:schemeClr>
                </a:solidFill>
              </a:rPr>
              <a:t>名擔任帶隊官，並偕同外聘委員</a:t>
            </a:r>
            <a:r>
              <a:rPr lang="en-US" altLang="zh-TW" b="0" dirty="0">
                <a:solidFill>
                  <a:schemeClr val="accent1">
                    <a:lumMod val="50000"/>
                  </a:schemeClr>
                </a:solidFill>
              </a:rPr>
              <a:t>2</a:t>
            </a:r>
            <a:r>
              <a:rPr lang="zh-TW" altLang="en-US" b="0" dirty="0">
                <a:solidFill>
                  <a:schemeClr val="accent1">
                    <a:lumMod val="50000"/>
                  </a:schemeClr>
                </a:solidFill>
              </a:rPr>
              <a:t>名。</a:t>
            </a:r>
          </a:p>
        </p:txBody>
      </p:sp>
      <p:sp>
        <p:nvSpPr>
          <p:cNvPr id="5" name="投影片編號版面配置區 3">
            <a:extLst>
              <a:ext uri="{FF2B5EF4-FFF2-40B4-BE49-F238E27FC236}">
                <a16:creationId xmlns:a16="http://schemas.microsoft.com/office/drawing/2014/main" id="{3929D4A8-6635-4726-B1AF-8A3C7ACC7BBF}"/>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5</a:t>
            </a:fld>
            <a:endParaRPr lang="zh-TW" altLang="en-US" dirty="0"/>
          </a:p>
        </p:txBody>
      </p:sp>
      <p:sp>
        <p:nvSpPr>
          <p:cNvPr id="7" name="標題 1">
            <a:extLst>
              <a:ext uri="{FF2B5EF4-FFF2-40B4-BE49-F238E27FC236}">
                <a16:creationId xmlns:a16="http://schemas.microsoft.com/office/drawing/2014/main" id="{35B0AD99-B1FF-458E-9417-44B3F35AE98C}"/>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101511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C036F8D8-F891-6CF7-1ACA-6309781FF25D}"/>
              </a:ext>
            </a:extLst>
          </p:cNvPr>
          <p:cNvSpPr>
            <a:spLocks noGrp="1"/>
          </p:cNvSpPr>
          <p:nvPr>
            <p:ph idx="1"/>
          </p:nvPr>
        </p:nvSpPr>
        <p:spPr>
          <a:xfrm>
            <a:off x="390525" y="1096519"/>
            <a:ext cx="4113930" cy="482699"/>
          </a:xfrm>
        </p:spPr>
        <p:txBody>
          <a:bodyPr>
            <a:normAutofit/>
          </a:bodyPr>
          <a:lstStyle/>
          <a:p>
            <a:r>
              <a:rPr lang="zh-TW" altLang="en-US" dirty="0">
                <a:solidFill>
                  <a:schemeClr val="accent1">
                    <a:lumMod val="75000"/>
                  </a:schemeClr>
                </a:solidFill>
              </a:rPr>
              <a:t>抽查作業流程</a:t>
            </a:r>
          </a:p>
        </p:txBody>
      </p:sp>
      <p:sp>
        <p:nvSpPr>
          <p:cNvPr id="4" name="投影片編號版面配置區 3">
            <a:extLst>
              <a:ext uri="{FF2B5EF4-FFF2-40B4-BE49-F238E27FC236}">
                <a16:creationId xmlns:a16="http://schemas.microsoft.com/office/drawing/2014/main" id="{089C0E42-84F2-FFA6-D663-A1E9F398492E}"/>
              </a:ext>
            </a:extLst>
          </p:cNvPr>
          <p:cNvSpPr>
            <a:spLocks noGrp="1"/>
          </p:cNvSpPr>
          <p:nvPr>
            <p:ph type="sldNum" sz="quarter" idx="12"/>
          </p:nvPr>
        </p:nvSpPr>
        <p:spPr/>
        <p:txBody>
          <a:bodyPr/>
          <a:lstStyle/>
          <a:p>
            <a:fld id="{07DAB7E5-A3B0-47BD-8D18-E55FD35DFD22}" type="slidenum">
              <a:rPr lang="zh-TW" altLang="en-US" smtClean="0"/>
              <a:pPr/>
              <a:t>6</a:t>
            </a:fld>
            <a:endParaRPr lang="zh-TW" altLang="en-US" dirty="0"/>
          </a:p>
        </p:txBody>
      </p:sp>
      <p:sp>
        <p:nvSpPr>
          <p:cNvPr id="168" name="Line 66" descr="直線接點 87">
            <a:extLst>
              <a:ext uri="{FF2B5EF4-FFF2-40B4-BE49-F238E27FC236}">
                <a16:creationId xmlns:a16="http://schemas.microsoft.com/office/drawing/2014/main" id="{D1F403D3-3FDB-1C1B-DCA9-ACD654DD5CA3}"/>
              </a:ext>
            </a:extLst>
          </p:cNvPr>
          <p:cNvSpPr>
            <a:spLocks noChangeShapeType="1"/>
          </p:cNvSpPr>
          <p:nvPr/>
        </p:nvSpPr>
        <p:spPr bwMode="auto">
          <a:xfrm flipH="1" flipV="1">
            <a:off x="5589384" y="2900023"/>
            <a:ext cx="0" cy="950179"/>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169" name="Line 73" descr="直線接點 122">
            <a:extLst>
              <a:ext uri="{FF2B5EF4-FFF2-40B4-BE49-F238E27FC236}">
                <a16:creationId xmlns:a16="http://schemas.microsoft.com/office/drawing/2014/main" id="{47D581B8-F2C3-EE69-4340-0B7CC38D8E01}"/>
              </a:ext>
            </a:extLst>
          </p:cNvPr>
          <p:cNvSpPr>
            <a:spLocks noChangeShapeType="1"/>
          </p:cNvSpPr>
          <p:nvPr/>
        </p:nvSpPr>
        <p:spPr bwMode="auto">
          <a:xfrm flipV="1">
            <a:off x="7795499" y="2873921"/>
            <a:ext cx="0" cy="1764303"/>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170" name="Line 64" descr="直線接點 81">
            <a:extLst>
              <a:ext uri="{FF2B5EF4-FFF2-40B4-BE49-F238E27FC236}">
                <a16:creationId xmlns:a16="http://schemas.microsoft.com/office/drawing/2014/main" id="{95B7D504-C4BB-D883-5162-1CC9D68CF111}"/>
              </a:ext>
            </a:extLst>
          </p:cNvPr>
          <p:cNvSpPr>
            <a:spLocks noChangeShapeType="1"/>
          </p:cNvSpPr>
          <p:nvPr/>
        </p:nvSpPr>
        <p:spPr bwMode="auto">
          <a:xfrm flipV="1">
            <a:off x="3871235" y="2873921"/>
            <a:ext cx="0" cy="1659751"/>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dirty="0"/>
          </a:p>
        </p:txBody>
      </p:sp>
      <p:sp>
        <p:nvSpPr>
          <p:cNvPr id="171" name="Line 50" descr="直線接點 51">
            <a:extLst>
              <a:ext uri="{FF2B5EF4-FFF2-40B4-BE49-F238E27FC236}">
                <a16:creationId xmlns:a16="http://schemas.microsoft.com/office/drawing/2014/main" id="{7DB9690B-0A78-740A-98F4-EE5F68212AE2}"/>
              </a:ext>
            </a:extLst>
          </p:cNvPr>
          <p:cNvSpPr>
            <a:spLocks noChangeShapeType="1"/>
          </p:cNvSpPr>
          <p:nvPr/>
        </p:nvSpPr>
        <p:spPr bwMode="auto">
          <a:xfrm flipH="1" flipV="1">
            <a:off x="1283358" y="2824822"/>
            <a:ext cx="0" cy="2556000"/>
          </a:xfrm>
          <a:prstGeom prst="line">
            <a:avLst/>
          </a:prstGeom>
          <a:noFill/>
          <a:ln w="38100" cap="flat" cmpd="sng">
            <a:solidFill>
              <a:srgbClr val="595959"/>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dirty="0"/>
          </a:p>
        </p:txBody>
      </p:sp>
      <p:sp>
        <p:nvSpPr>
          <p:cNvPr id="172" name="AutoShape 1" descr="圓角矩形 100">
            <a:extLst>
              <a:ext uri="{FF2B5EF4-FFF2-40B4-BE49-F238E27FC236}">
                <a16:creationId xmlns:a16="http://schemas.microsoft.com/office/drawing/2014/main" id="{B8C69979-750B-6305-2F7E-29891215219F}"/>
              </a:ext>
            </a:extLst>
          </p:cNvPr>
          <p:cNvSpPr>
            <a:spLocks/>
          </p:cNvSpPr>
          <p:nvPr/>
        </p:nvSpPr>
        <p:spPr bwMode="auto">
          <a:xfrm>
            <a:off x="7673800" y="4502245"/>
            <a:ext cx="1193871" cy="321850"/>
          </a:xfrm>
          <a:prstGeom prst="roundRect">
            <a:avLst>
              <a:gd name="adj" fmla="val 16667"/>
            </a:avLst>
          </a:prstGeom>
          <a:solidFill>
            <a:srgbClr val="C8D278"/>
          </a:solidFill>
          <a:ln>
            <a:noFill/>
          </a:ln>
          <a:effectLst/>
        </p:spPr>
        <p:txBody>
          <a:bodyPr lIns="20747" rIns="20747" anchor="ctr"/>
          <a:lstStyle/>
          <a:p>
            <a:endParaRPr lang="zh-TW" altLang="zh-TW" sz="2178">
              <a:solidFill>
                <a:srgbClr val="FFFFFF"/>
              </a:solidFill>
            </a:endParaRPr>
          </a:p>
        </p:txBody>
      </p:sp>
      <p:sp>
        <p:nvSpPr>
          <p:cNvPr id="173" name="Text Box 2" descr="矩形 101">
            <a:extLst>
              <a:ext uri="{FF2B5EF4-FFF2-40B4-BE49-F238E27FC236}">
                <a16:creationId xmlns:a16="http://schemas.microsoft.com/office/drawing/2014/main" id="{2C79C573-7564-9A4E-332E-D02E6049A377}"/>
              </a:ext>
            </a:extLst>
          </p:cNvPr>
          <p:cNvSpPr txBox="1">
            <a:spLocks/>
          </p:cNvSpPr>
          <p:nvPr/>
        </p:nvSpPr>
        <p:spPr bwMode="auto">
          <a:xfrm>
            <a:off x="7876047" y="4847151"/>
            <a:ext cx="1835524" cy="511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依據抽查紀錄改善缺失</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並</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回報</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改善</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情形</a:t>
            </a:r>
          </a:p>
        </p:txBody>
      </p:sp>
      <p:sp>
        <p:nvSpPr>
          <p:cNvPr id="174" name="AutoShape 3" descr="圓角矩形 43">
            <a:extLst>
              <a:ext uri="{FF2B5EF4-FFF2-40B4-BE49-F238E27FC236}">
                <a16:creationId xmlns:a16="http://schemas.microsoft.com/office/drawing/2014/main" id="{C61125BD-17A4-6AE0-DABF-B3208897B16C}"/>
              </a:ext>
            </a:extLst>
          </p:cNvPr>
          <p:cNvSpPr>
            <a:spLocks/>
          </p:cNvSpPr>
          <p:nvPr/>
        </p:nvSpPr>
        <p:spPr bwMode="auto">
          <a:xfrm>
            <a:off x="1204268" y="5426277"/>
            <a:ext cx="1167733" cy="256455"/>
          </a:xfrm>
          <a:prstGeom prst="roundRect">
            <a:avLst>
              <a:gd name="adj" fmla="val 24968"/>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5" name="AutoShape 40" descr="圓角矩形 113">
            <a:extLst>
              <a:ext uri="{FF2B5EF4-FFF2-40B4-BE49-F238E27FC236}">
                <a16:creationId xmlns:a16="http://schemas.microsoft.com/office/drawing/2014/main" id="{2B14FDC9-287F-5564-77F3-F44EB9286E62}"/>
              </a:ext>
            </a:extLst>
          </p:cNvPr>
          <p:cNvSpPr>
            <a:spLocks/>
          </p:cNvSpPr>
          <p:nvPr/>
        </p:nvSpPr>
        <p:spPr bwMode="auto">
          <a:xfrm>
            <a:off x="7672254" y="3049386"/>
            <a:ext cx="1402989" cy="311024"/>
          </a:xfrm>
          <a:prstGeom prst="roundRect">
            <a:avLst>
              <a:gd name="adj" fmla="val 16667"/>
            </a:avLst>
          </a:prstGeom>
          <a:solidFill>
            <a:schemeClr val="accent3">
              <a:lumMod val="60000"/>
              <a:lumOff val="40000"/>
            </a:schemeClr>
          </a:solidFill>
          <a:ln>
            <a:noFill/>
          </a:ln>
          <a:effectLst/>
        </p:spPr>
        <p:txBody>
          <a:bodyPr lIns="20747" rIns="20747" anchor="ctr"/>
          <a:lstStyle/>
          <a:p>
            <a:endParaRPr lang="zh-TW" altLang="zh-TW" sz="2178">
              <a:solidFill>
                <a:schemeClr val="tx1">
                  <a:lumMod val="75000"/>
                  <a:lumOff val="25000"/>
                </a:schemeClr>
              </a:solidFill>
            </a:endParaRPr>
          </a:p>
        </p:txBody>
      </p:sp>
      <p:sp>
        <p:nvSpPr>
          <p:cNvPr id="176" name="AutoShape 41" descr="圓角矩形 114">
            <a:extLst>
              <a:ext uri="{FF2B5EF4-FFF2-40B4-BE49-F238E27FC236}">
                <a16:creationId xmlns:a16="http://schemas.microsoft.com/office/drawing/2014/main" id="{13139EE1-1BE1-5937-B712-271B0FC20A22}"/>
              </a:ext>
            </a:extLst>
          </p:cNvPr>
          <p:cNvSpPr>
            <a:spLocks/>
          </p:cNvSpPr>
          <p:nvPr/>
        </p:nvSpPr>
        <p:spPr bwMode="auto">
          <a:xfrm>
            <a:off x="7666503" y="3695457"/>
            <a:ext cx="1593626" cy="325665"/>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7" name="AutoShape 42" descr="圓角矩形 85">
            <a:extLst>
              <a:ext uri="{FF2B5EF4-FFF2-40B4-BE49-F238E27FC236}">
                <a16:creationId xmlns:a16="http://schemas.microsoft.com/office/drawing/2014/main" id="{2CEADB31-80E7-B9EF-FF47-2B0D47341466}"/>
              </a:ext>
            </a:extLst>
          </p:cNvPr>
          <p:cNvSpPr>
            <a:spLocks/>
          </p:cNvSpPr>
          <p:nvPr/>
        </p:nvSpPr>
        <p:spPr bwMode="auto">
          <a:xfrm>
            <a:off x="5472716" y="3060885"/>
            <a:ext cx="1177818" cy="292807"/>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8" name="AutoShape 43" descr="圓角矩形 86">
            <a:extLst>
              <a:ext uri="{FF2B5EF4-FFF2-40B4-BE49-F238E27FC236}">
                <a16:creationId xmlns:a16="http://schemas.microsoft.com/office/drawing/2014/main" id="{16A23FCE-DDE5-1DFA-164E-AB46D944B773}"/>
              </a:ext>
            </a:extLst>
          </p:cNvPr>
          <p:cNvSpPr>
            <a:spLocks/>
          </p:cNvSpPr>
          <p:nvPr/>
        </p:nvSpPr>
        <p:spPr bwMode="auto">
          <a:xfrm>
            <a:off x="5472716" y="3707567"/>
            <a:ext cx="1177818" cy="295554"/>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79" name="AutoShape 44" descr="圓角矩形 80">
            <a:extLst>
              <a:ext uri="{FF2B5EF4-FFF2-40B4-BE49-F238E27FC236}">
                <a16:creationId xmlns:a16="http://schemas.microsoft.com/office/drawing/2014/main" id="{3DFAD002-D3A4-21E1-6D16-3A77A21E4C1F}"/>
              </a:ext>
            </a:extLst>
          </p:cNvPr>
          <p:cNvSpPr>
            <a:spLocks/>
          </p:cNvSpPr>
          <p:nvPr/>
        </p:nvSpPr>
        <p:spPr bwMode="auto">
          <a:xfrm>
            <a:off x="3735772" y="4466095"/>
            <a:ext cx="3794931" cy="313026"/>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80" name="AutoShape 45" descr="圓角矩形 76">
            <a:extLst>
              <a:ext uri="{FF2B5EF4-FFF2-40B4-BE49-F238E27FC236}">
                <a16:creationId xmlns:a16="http://schemas.microsoft.com/office/drawing/2014/main" id="{AB241B55-62EE-2AB1-50D3-13FAAF0E951F}"/>
              </a:ext>
            </a:extLst>
          </p:cNvPr>
          <p:cNvSpPr>
            <a:spLocks/>
          </p:cNvSpPr>
          <p:nvPr/>
        </p:nvSpPr>
        <p:spPr bwMode="auto">
          <a:xfrm>
            <a:off x="3735771" y="3060118"/>
            <a:ext cx="1578671" cy="301749"/>
          </a:xfrm>
          <a:prstGeom prst="roundRect">
            <a:avLst>
              <a:gd name="adj" fmla="val 16667"/>
            </a:avLst>
          </a:prstGeom>
          <a:solidFill>
            <a:srgbClr val="C8D278"/>
          </a:solidFill>
          <a:ln>
            <a:noFill/>
          </a:ln>
          <a:effectLst/>
        </p:spPr>
        <p:txBody>
          <a:bodyPr lIns="20747" rIns="20747" anchor="ctr"/>
          <a:lstStyle/>
          <a:p>
            <a:endParaRPr lang="zh-TW" altLang="zh-TW" sz="2178">
              <a:solidFill>
                <a:srgbClr val="FFFFFF"/>
              </a:solidFill>
            </a:endParaRPr>
          </a:p>
        </p:txBody>
      </p:sp>
      <p:sp>
        <p:nvSpPr>
          <p:cNvPr id="181" name="AutoShape 46" descr="圓角矩形 77">
            <a:extLst>
              <a:ext uri="{FF2B5EF4-FFF2-40B4-BE49-F238E27FC236}">
                <a16:creationId xmlns:a16="http://schemas.microsoft.com/office/drawing/2014/main" id="{7D1F269B-05CE-F9A7-F333-653D9E490133}"/>
              </a:ext>
            </a:extLst>
          </p:cNvPr>
          <p:cNvSpPr>
            <a:spLocks/>
          </p:cNvSpPr>
          <p:nvPr/>
        </p:nvSpPr>
        <p:spPr bwMode="auto">
          <a:xfrm>
            <a:off x="3735771" y="3724488"/>
            <a:ext cx="1312220" cy="278634"/>
          </a:xfrm>
          <a:prstGeom prst="roundRect">
            <a:avLst>
              <a:gd name="adj" fmla="val 16667"/>
            </a:avLst>
          </a:prstGeom>
          <a:solidFill>
            <a:schemeClr val="accent3">
              <a:lumMod val="60000"/>
              <a:lumOff val="40000"/>
            </a:schemeClr>
          </a:solidFill>
          <a:ln>
            <a:noFill/>
          </a:ln>
          <a:effectLst/>
        </p:spPr>
        <p:txBody>
          <a:bodyPr lIns="20747" rIns="20747" anchor="ctr"/>
          <a:lstStyle/>
          <a:p>
            <a:endParaRPr lang="zh-TW" altLang="zh-TW" sz="2178">
              <a:solidFill>
                <a:schemeClr val="tx1">
                  <a:lumMod val="75000"/>
                  <a:lumOff val="25000"/>
                </a:schemeClr>
              </a:solidFill>
            </a:endParaRPr>
          </a:p>
        </p:txBody>
      </p:sp>
      <p:sp>
        <p:nvSpPr>
          <p:cNvPr id="182" name="AutoShape 47" descr="圓角矩形 79">
            <a:extLst>
              <a:ext uri="{FF2B5EF4-FFF2-40B4-BE49-F238E27FC236}">
                <a16:creationId xmlns:a16="http://schemas.microsoft.com/office/drawing/2014/main" id="{EF27907F-C9EB-1C5C-CCDC-518A0CA4B398}"/>
              </a:ext>
            </a:extLst>
          </p:cNvPr>
          <p:cNvSpPr>
            <a:spLocks/>
          </p:cNvSpPr>
          <p:nvPr/>
        </p:nvSpPr>
        <p:spPr bwMode="auto">
          <a:xfrm>
            <a:off x="3744129" y="4119324"/>
            <a:ext cx="2893361" cy="319407"/>
          </a:xfrm>
          <a:prstGeom prst="roundRect">
            <a:avLst>
              <a:gd name="adj" fmla="val 16667"/>
            </a:avLst>
          </a:prstGeom>
          <a:solidFill>
            <a:srgbClr val="2DC8FF"/>
          </a:solidFill>
          <a:ln>
            <a:noFill/>
          </a:ln>
          <a:effectLst/>
        </p:spPr>
        <p:txBody>
          <a:bodyPr lIns="20747" rIns="20747" anchor="ctr"/>
          <a:lstStyle/>
          <a:p>
            <a:endParaRPr lang="zh-TW" altLang="zh-TW" sz="2178">
              <a:solidFill>
                <a:srgbClr val="FFFFFF"/>
              </a:solidFill>
            </a:endParaRPr>
          </a:p>
        </p:txBody>
      </p:sp>
      <p:sp>
        <p:nvSpPr>
          <p:cNvPr id="183" name="AutoShape 48" descr="圓角矩形 44">
            <a:extLst>
              <a:ext uri="{FF2B5EF4-FFF2-40B4-BE49-F238E27FC236}">
                <a16:creationId xmlns:a16="http://schemas.microsoft.com/office/drawing/2014/main" id="{035910D1-1E67-044B-679A-16EFBF3E4AEB}"/>
              </a:ext>
            </a:extLst>
          </p:cNvPr>
          <p:cNvSpPr>
            <a:spLocks/>
          </p:cNvSpPr>
          <p:nvPr/>
        </p:nvSpPr>
        <p:spPr bwMode="auto">
          <a:xfrm>
            <a:off x="1172370" y="3080785"/>
            <a:ext cx="1167733" cy="256455"/>
          </a:xfrm>
          <a:prstGeom prst="roundRect">
            <a:avLst>
              <a:gd name="adj" fmla="val 16667"/>
            </a:avLst>
          </a:prstGeom>
          <a:solidFill>
            <a:schemeClr val="accent3">
              <a:lumMod val="60000"/>
              <a:lumOff val="40000"/>
            </a:schemeClr>
          </a:solidFill>
          <a:ln>
            <a:noFill/>
          </a:ln>
          <a:effectLst/>
        </p:spPr>
        <p:txBody>
          <a:bodyPr lIns="20747" rIns="20747" anchor="ctr"/>
          <a:lstStyle/>
          <a:p>
            <a:endParaRPr lang="zh-TW" altLang="zh-TW" sz="2178">
              <a:solidFill>
                <a:schemeClr val="tx1">
                  <a:lumMod val="75000"/>
                  <a:lumOff val="25000"/>
                </a:schemeClr>
              </a:solidFill>
            </a:endParaRPr>
          </a:p>
        </p:txBody>
      </p:sp>
      <p:sp>
        <p:nvSpPr>
          <p:cNvPr id="184" name="Text Box 49" descr="矩形 49">
            <a:extLst>
              <a:ext uri="{FF2B5EF4-FFF2-40B4-BE49-F238E27FC236}">
                <a16:creationId xmlns:a16="http://schemas.microsoft.com/office/drawing/2014/main" id="{6C4D5FD4-C409-2634-1F8E-820C58449CFA}"/>
              </a:ext>
            </a:extLst>
          </p:cNvPr>
          <p:cNvSpPr txBox="1">
            <a:spLocks/>
          </p:cNvSpPr>
          <p:nvPr/>
        </p:nvSpPr>
        <p:spPr bwMode="auto">
          <a:xfrm>
            <a:off x="1204268" y="5504801"/>
            <a:ext cx="3148019" cy="720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spAutoFit/>
          </a:bodyPr>
          <a:lstStyle/>
          <a:p>
            <a:endParaRPr lang="zh-TW" altLang="zh-TW" sz="136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endParaRP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1.確認</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帶隊</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官名單</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   </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2.邀請委員</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3.制定行程表</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           </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4.準備當天紙本資料</a:t>
            </a:r>
          </a:p>
        </p:txBody>
      </p:sp>
      <p:grpSp>
        <p:nvGrpSpPr>
          <p:cNvPr id="185" name="Group 51">
            <a:extLst>
              <a:ext uri="{FF2B5EF4-FFF2-40B4-BE49-F238E27FC236}">
                <a16:creationId xmlns:a16="http://schemas.microsoft.com/office/drawing/2014/main" id="{A04B9619-D6D3-0D47-7B7E-3ABA88AFF8AC}"/>
              </a:ext>
            </a:extLst>
          </p:cNvPr>
          <p:cNvGrpSpPr>
            <a:grpSpLocks/>
          </p:cNvGrpSpPr>
          <p:nvPr/>
        </p:nvGrpSpPr>
        <p:grpSpPr bwMode="auto">
          <a:xfrm>
            <a:off x="1081292" y="2040692"/>
            <a:ext cx="950179" cy="950179"/>
            <a:chOff x="-1" y="-1"/>
            <a:chExt cx="2094790" cy="2094790"/>
          </a:xfrm>
        </p:grpSpPr>
        <p:sp>
          <p:nvSpPr>
            <p:cNvPr id="186" name="Oval 52">
              <a:extLst>
                <a:ext uri="{FF2B5EF4-FFF2-40B4-BE49-F238E27FC236}">
                  <a16:creationId xmlns:a16="http://schemas.microsoft.com/office/drawing/2014/main" id="{063CEF57-94F3-2CFD-C460-AB29372CEE85}"/>
                </a:ext>
              </a:extLst>
            </p:cNvPr>
            <p:cNvSpPr>
              <a:spLocks/>
            </p:cNvSpPr>
            <p:nvPr/>
          </p:nvSpPr>
          <p:spPr bwMode="auto">
            <a:xfrm>
              <a:off x="-1" y="-1"/>
              <a:ext cx="2094790" cy="2094790"/>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87" name="Text Box 53">
              <a:extLst>
                <a:ext uri="{FF2B5EF4-FFF2-40B4-BE49-F238E27FC236}">
                  <a16:creationId xmlns:a16="http://schemas.microsoft.com/office/drawing/2014/main" id="{677061A5-92AD-03DC-D2AC-EB9255D3144A}"/>
                </a:ext>
              </a:extLst>
            </p:cNvPr>
            <p:cNvSpPr txBox="1">
              <a:spLocks/>
            </p:cNvSpPr>
            <p:nvPr/>
          </p:nvSpPr>
          <p:spPr bwMode="auto">
            <a:xfrm>
              <a:off x="352492" y="402789"/>
              <a:ext cx="1389801" cy="1289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前期</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準備</a:t>
              </a:r>
            </a:p>
          </p:txBody>
        </p:sp>
      </p:grpSp>
      <p:grpSp>
        <p:nvGrpSpPr>
          <p:cNvPr id="188" name="Group 54">
            <a:extLst>
              <a:ext uri="{FF2B5EF4-FFF2-40B4-BE49-F238E27FC236}">
                <a16:creationId xmlns:a16="http://schemas.microsoft.com/office/drawing/2014/main" id="{EEE85E14-62BF-70F8-690E-799A6B259BB1}"/>
              </a:ext>
            </a:extLst>
          </p:cNvPr>
          <p:cNvGrpSpPr>
            <a:grpSpLocks/>
          </p:cNvGrpSpPr>
          <p:nvPr/>
        </p:nvGrpSpPr>
        <p:grpSpPr bwMode="auto">
          <a:xfrm>
            <a:off x="3553556" y="2047772"/>
            <a:ext cx="950899" cy="950179"/>
            <a:chOff x="-1" y="-1"/>
            <a:chExt cx="2094790" cy="2094790"/>
          </a:xfrm>
        </p:grpSpPr>
        <p:sp>
          <p:nvSpPr>
            <p:cNvPr id="189" name="Oval 55">
              <a:extLst>
                <a:ext uri="{FF2B5EF4-FFF2-40B4-BE49-F238E27FC236}">
                  <a16:creationId xmlns:a16="http://schemas.microsoft.com/office/drawing/2014/main" id="{554748D5-CF39-1F53-DF98-BBDF21092C48}"/>
                </a:ext>
              </a:extLst>
            </p:cNvPr>
            <p:cNvSpPr>
              <a:spLocks/>
            </p:cNvSpPr>
            <p:nvPr/>
          </p:nvSpPr>
          <p:spPr bwMode="auto">
            <a:xfrm>
              <a:off x="-1" y="-1"/>
              <a:ext cx="2094790" cy="2094790"/>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90" name="Text Box 56">
              <a:extLst>
                <a:ext uri="{FF2B5EF4-FFF2-40B4-BE49-F238E27FC236}">
                  <a16:creationId xmlns:a16="http://schemas.microsoft.com/office/drawing/2014/main" id="{752EBE30-2CC6-AEEB-2418-29DCB68AFC4B}"/>
                </a:ext>
              </a:extLst>
            </p:cNvPr>
            <p:cNvSpPr txBox="1">
              <a:spLocks/>
            </p:cNvSpPr>
            <p:nvPr/>
          </p:nvSpPr>
          <p:spPr bwMode="auto">
            <a:xfrm>
              <a:off x="352492" y="402789"/>
              <a:ext cx="1389802" cy="1289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實際</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操作</a:t>
              </a:r>
            </a:p>
          </p:txBody>
        </p:sp>
      </p:grpSp>
      <p:grpSp>
        <p:nvGrpSpPr>
          <p:cNvPr id="191" name="Group 57">
            <a:extLst>
              <a:ext uri="{FF2B5EF4-FFF2-40B4-BE49-F238E27FC236}">
                <a16:creationId xmlns:a16="http://schemas.microsoft.com/office/drawing/2014/main" id="{37FD657B-0255-0831-99C9-B9A88FE7F61D}"/>
              </a:ext>
            </a:extLst>
          </p:cNvPr>
          <p:cNvGrpSpPr>
            <a:grpSpLocks/>
          </p:cNvGrpSpPr>
          <p:nvPr/>
        </p:nvGrpSpPr>
        <p:grpSpPr bwMode="auto">
          <a:xfrm>
            <a:off x="5399599" y="2030267"/>
            <a:ext cx="950179" cy="950179"/>
            <a:chOff x="-1" y="-1"/>
            <a:chExt cx="2094790" cy="2094790"/>
          </a:xfrm>
        </p:grpSpPr>
        <p:sp>
          <p:nvSpPr>
            <p:cNvPr id="192" name="Oval 58">
              <a:extLst>
                <a:ext uri="{FF2B5EF4-FFF2-40B4-BE49-F238E27FC236}">
                  <a16:creationId xmlns:a16="http://schemas.microsoft.com/office/drawing/2014/main" id="{22F13055-A31E-D4A8-FFA3-47A6445F4346}"/>
                </a:ext>
              </a:extLst>
            </p:cNvPr>
            <p:cNvSpPr>
              <a:spLocks/>
            </p:cNvSpPr>
            <p:nvPr/>
          </p:nvSpPr>
          <p:spPr bwMode="auto">
            <a:xfrm>
              <a:off x="-1" y="-1"/>
              <a:ext cx="2094790" cy="2094790"/>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93" name="Text Box 59">
              <a:extLst>
                <a:ext uri="{FF2B5EF4-FFF2-40B4-BE49-F238E27FC236}">
                  <a16:creationId xmlns:a16="http://schemas.microsoft.com/office/drawing/2014/main" id="{98FDE938-28A8-4CE7-060E-28284A8739DC}"/>
                </a:ext>
              </a:extLst>
            </p:cNvPr>
            <p:cNvSpPr txBox="1">
              <a:spLocks/>
            </p:cNvSpPr>
            <p:nvPr/>
          </p:nvSpPr>
          <p:spPr bwMode="auto">
            <a:xfrm>
              <a:off x="352492" y="402789"/>
              <a:ext cx="1389801" cy="1289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後期</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彙整</a:t>
              </a:r>
            </a:p>
          </p:txBody>
        </p:sp>
      </p:grpSp>
      <p:sp>
        <p:nvSpPr>
          <p:cNvPr id="194" name="Text Box 60" descr="矩形 57">
            <a:extLst>
              <a:ext uri="{FF2B5EF4-FFF2-40B4-BE49-F238E27FC236}">
                <a16:creationId xmlns:a16="http://schemas.microsoft.com/office/drawing/2014/main" id="{AD2E1A24-F448-1249-C559-EB82434E2F9D}"/>
              </a:ext>
            </a:extLst>
          </p:cNvPr>
          <p:cNvSpPr txBox="1">
            <a:spLocks/>
          </p:cNvSpPr>
          <p:nvPr/>
        </p:nvSpPr>
        <p:spPr bwMode="auto">
          <a:xfrm>
            <a:off x="1225366" y="3039361"/>
            <a:ext cx="748824"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公告</a:t>
            </a:r>
            <a:r>
              <a:rPr lang="zh-TW" altLang="zh-TW" sz="1452" b="1" dirty="0">
                <a:solidFill>
                  <a:srgbClr val="FFFF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 </a:t>
            </a:r>
          </a:p>
        </p:txBody>
      </p:sp>
      <p:grpSp>
        <p:nvGrpSpPr>
          <p:cNvPr id="195" name="Group 61">
            <a:extLst>
              <a:ext uri="{FF2B5EF4-FFF2-40B4-BE49-F238E27FC236}">
                <a16:creationId xmlns:a16="http://schemas.microsoft.com/office/drawing/2014/main" id="{33BD99E8-BA93-4EA4-84E0-B725DE9B02BB}"/>
              </a:ext>
            </a:extLst>
          </p:cNvPr>
          <p:cNvGrpSpPr>
            <a:grpSpLocks/>
          </p:cNvGrpSpPr>
          <p:nvPr/>
        </p:nvGrpSpPr>
        <p:grpSpPr bwMode="auto">
          <a:xfrm>
            <a:off x="7635489" y="2066417"/>
            <a:ext cx="950899" cy="950179"/>
            <a:chOff x="-1" y="0"/>
            <a:chExt cx="2094790" cy="2094784"/>
          </a:xfrm>
        </p:grpSpPr>
        <p:sp>
          <p:nvSpPr>
            <p:cNvPr id="196" name="Oval 62">
              <a:extLst>
                <a:ext uri="{FF2B5EF4-FFF2-40B4-BE49-F238E27FC236}">
                  <a16:creationId xmlns:a16="http://schemas.microsoft.com/office/drawing/2014/main" id="{CF08AAB8-0847-17F8-5A66-547162C89D15}"/>
                </a:ext>
              </a:extLst>
            </p:cNvPr>
            <p:cNvSpPr>
              <a:spLocks/>
            </p:cNvSpPr>
            <p:nvPr/>
          </p:nvSpPr>
          <p:spPr bwMode="auto">
            <a:xfrm>
              <a:off x="-1" y="0"/>
              <a:ext cx="2094790" cy="2094784"/>
            </a:xfrm>
            <a:prstGeom prst="ellipse">
              <a:avLst/>
            </a:prstGeom>
            <a:solidFill>
              <a:srgbClr val="595959"/>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p>
              <a:pPr algn="ctr"/>
              <a:endParaRPr lang="zh-TW" altLang="zh-TW" sz="817" b="1">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197" name="Text Box 63">
              <a:extLst>
                <a:ext uri="{FF2B5EF4-FFF2-40B4-BE49-F238E27FC236}">
                  <a16:creationId xmlns:a16="http://schemas.microsoft.com/office/drawing/2014/main" id="{28D5A7D0-EB08-1D17-46BF-7CA008DC2D14}"/>
                </a:ext>
              </a:extLst>
            </p:cNvPr>
            <p:cNvSpPr txBox="1">
              <a:spLocks/>
            </p:cNvSpPr>
            <p:nvPr/>
          </p:nvSpPr>
          <p:spPr bwMode="auto">
            <a:xfrm>
              <a:off x="352494" y="402789"/>
              <a:ext cx="1389800" cy="1289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spAutoFit/>
            </a:bodyPr>
            <a:lstStyle/>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追蹤</a:t>
              </a:r>
            </a:p>
            <a:p>
              <a:pPr algn="ctr"/>
              <a:r>
                <a:rPr lang="zh-TW" altLang="zh-TW" sz="1600" b="1" dirty="0">
                  <a:solidFill>
                    <a:srgbClr val="FFFFFF"/>
                  </a:solidFill>
                  <a:latin typeface="微軟正黑體" panose="020B0604030504040204" pitchFamily="34" charset="-120"/>
                  <a:ea typeface="微軟正黑體" panose="020B0604030504040204" pitchFamily="34" charset="-120"/>
                  <a:sym typeface="微軟正黑體" panose="020B0604030504040204" pitchFamily="34" charset="-120"/>
                </a:rPr>
                <a:t>改善</a:t>
              </a:r>
            </a:p>
          </p:txBody>
        </p:sp>
      </p:grpSp>
      <p:sp>
        <p:nvSpPr>
          <p:cNvPr id="198" name="Text Box 67" descr="矩形 83">
            <a:extLst>
              <a:ext uri="{FF2B5EF4-FFF2-40B4-BE49-F238E27FC236}">
                <a16:creationId xmlns:a16="http://schemas.microsoft.com/office/drawing/2014/main" id="{791D711F-B786-B1BA-A515-863ECC788766}"/>
              </a:ext>
            </a:extLst>
          </p:cNvPr>
          <p:cNvSpPr txBox="1">
            <a:spLocks/>
          </p:cNvSpPr>
          <p:nvPr/>
        </p:nvSpPr>
        <p:spPr bwMode="auto">
          <a:xfrm>
            <a:off x="5516509" y="2984204"/>
            <a:ext cx="1208795" cy="1056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分數統計</a:t>
            </a:r>
            <a:endParaRPr lang="en-US"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endParaRPr>
          </a:p>
          <a:p>
            <a:pPr>
              <a:lnSpc>
                <a:spcPct val="150000"/>
              </a:lnSpc>
              <a:buSzPct val="100000"/>
              <a:buFontTx/>
              <a:buChar char="◆"/>
            </a:pPr>
            <a:endParaRPr lang="zh-TW" altLang="zh-TW" sz="1452" b="1" dirty="0">
              <a:solidFill>
                <a:srgbClr val="FFFF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endParaRPr>
          </a:p>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意見彙整</a:t>
            </a:r>
          </a:p>
        </p:txBody>
      </p:sp>
      <p:sp>
        <p:nvSpPr>
          <p:cNvPr id="199" name="Line 68" descr="直線單箭頭接點 60">
            <a:extLst>
              <a:ext uri="{FF2B5EF4-FFF2-40B4-BE49-F238E27FC236}">
                <a16:creationId xmlns:a16="http://schemas.microsoft.com/office/drawing/2014/main" id="{A6678D30-227E-2F04-55D1-E881D471082A}"/>
              </a:ext>
            </a:extLst>
          </p:cNvPr>
          <p:cNvSpPr>
            <a:spLocks noChangeShapeType="1"/>
          </p:cNvSpPr>
          <p:nvPr/>
        </p:nvSpPr>
        <p:spPr bwMode="auto">
          <a:xfrm>
            <a:off x="2112307" y="2479900"/>
            <a:ext cx="1290926" cy="9657"/>
          </a:xfrm>
          <a:prstGeom prst="line">
            <a:avLst/>
          </a:prstGeom>
          <a:noFill/>
          <a:ln w="38100" cap="flat" cmpd="sng">
            <a:solidFill>
              <a:srgbClr val="80808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201" name="Line 70" descr="直線單箭頭接點 99">
            <a:extLst>
              <a:ext uri="{FF2B5EF4-FFF2-40B4-BE49-F238E27FC236}">
                <a16:creationId xmlns:a16="http://schemas.microsoft.com/office/drawing/2014/main" id="{94C578BB-7698-D270-CFD1-EC74FFAE1116}"/>
              </a:ext>
            </a:extLst>
          </p:cNvPr>
          <p:cNvSpPr>
            <a:spLocks noChangeShapeType="1"/>
          </p:cNvSpPr>
          <p:nvPr/>
        </p:nvSpPr>
        <p:spPr bwMode="auto">
          <a:xfrm>
            <a:off x="6509666" y="2479901"/>
            <a:ext cx="927334" cy="0"/>
          </a:xfrm>
          <a:prstGeom prst="line">
            <a:avLst/>
          </a:prstGeom>
          <a:noFill/>
          <a:ln w="38100" cap="flat" cmpd="sng">
            <a:solidFill>
              <a:srgbClr val="80808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sp>
        <p:nvSpPr>
          <p:cNvPr id="202" name="Text Box 71" descr="矩形 115">
            <a:extLst>
              <a:ext uri="{FF2B5EF4-FFF2-40B4-BE49-F238E27FC236}">
                <a16:creationId xmlns:a16="http://schemas.microsoft.com/office/drawing/2014/main" id="{A108C979-02AD-ED87-52B5-BA5B65EEF16B}"/>
              </a:ext>
            </a:extLst>
          </p:cNvPr>
          <p:cNvSpPr txBox="1">
            <a:spLocks/>
          </p:cNvSpPr>
          <p:nvPr/>
        </p:nvSpPr>
        <p:spPr bwMode="auto">
          <a:xfrm>
            <a:off x="7845133" y="3386144"/>
            <a:ext cx="1963900" cy="3017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函</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送紀錄予管理處</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等作業</a:t>
            </a:r>
          </a:p>
        </p:txBody>
      </p:sp>
      <p:sp>
        <p:nvSpPr>
          <p:cNvPr id="203" name="Text Box 72" descr="矩形 116">
            <a:extLst>
              <a:ext uri="{FF2B5EF4-FFF2-40B4-BE49-F238E27FC236}">
                <a16:creationId xmlns:a16="http://schemas.microsoft.com/office/drawing/2014/main" id="{2AC1FBE5-1F49-3452-764A-F2890C325974}"/>
              </a:ext>
            </a:extLst>
          </p:cNvPr>
          <p:cNvSpPr txBox="1">
            <a:spLocks/>
          </p:cNvSpPr>
          <p:nvPr/>
        </p:nvSpPr>
        <p:spPr bwMode="auto">
          <a:xfrm>
            <a:off x="7841031" y="4039271"/>
            <a:ext cx="1835524" cy="511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協助追蹤各管理處缺失改善情形</a:t>
            </a:r>
          </a:p>
        </p:txBody>
      </p:sp>
      <p:sp>
        <p:nvSpPr>
          <p:cNvPr id="204" name="Text Box 74" descr="矩形 125">
            <a:extLst>
              <a:ext uri="{FF2B5EF4-FFF2-40B4-BE49-F238E27FC236}">
                <a16:creationId xmlns:a16="http://schemas.microsoft.com/office/drawing/2014/main" id="{D18734FB-DE8E-090F-3C2E-946AC99CCAE3}"/>
              </a:ext>
            </a:extLst>
          </p:cNvPr>
          <p:cNvSpPr txBox="1">
            <a:spLocks/>
          </p:cNvSpPr>
          <p:nvPr/>
        </p:nvSpPr>
        <p:spPr bwMode="auto">
          <a:xfrm>
            <a:off x="5626492" y="3363218"/>
            <a:ext cx="1090263" cy="3017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抽查評分統計</a:t>
            </a:r>
          </a:p>
        </p:txBody>
      </p:sp>
      <p:sp>
        <p:nvSpPr>
          <p:cNvPr id="205" name="Text Box 76" descr="矩形 131">
            <a:extLst>
              <a:ext uri="{FF2B5EF4-FFF2-40B4-BE49-F238E27FC236}">
                <a16:creationId xmlns:a16="http://schemas.microsoft.com/office/drawing/2014/main" id="{4E14E6D4-5721-A729-DB22-07436C4D9065}"/>
              </a:ext>
            </a:extLst>
          </p:cNvPr>
          <p:cNvSpPr txBox="1">
            <a:spLocks/>
          </p:cNvSpPr>
          <p:nvPr/>
        </p:nvSpPr>
        <p:spPr bwMode="auto">
          <a:xfrm>
            <a:off x="1356434" y="3339308"/>
            <a:ext cx="1588798" cy="113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1.</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公布抽檢計畫</a:t>
            </a:r>
            <a:b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b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2.制定排程</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3.擇定抽查點位</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4.率定</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抽檢</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日期</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5.通知</a:t>
            </a:r>
            <a:r>
              <a:rPr lang="zh-TW" altLang="en-US"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聯</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繫各管理處</a:t>
            </a:r>
          </a:p>
        </p:txBody>
      </p:sp>
      <p:sp>
        <p:nvSpPr>
          <p:cNvPr id="206" name="Text Box 77" descr="矩形 132">
            <a:extLst>
              <a:ext uri="{FF2B5EF4-FFF2-40B4-BE49-F238E27FC236}">
                <a16:creationId xmlns:a16="http://schemas.microsoft.com/office/drawing/2014/main" id="{B753BA05-70D1-E999-F517-CE4B0F36B03B}"/>
              </a:ext>
            </a:extLst>
          </p:cNvPr>
          <p:cNvSpPr txBox="1">
            <a:spLocks/>
          </p:cNvSpPr>
          <p:nvPr/>
        </p:nvSpPr>
        <p:spPr bwMode="auto">
          <a:xfrm>
            <a:off x="3938231" y="3346642"/>
            <a:ext cx="915536" cy="3017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討論與問答</a:t>
            </a:r>
          </a:p>
        </p:txBody>
      </p:sp>
      <p:sp>
        <p:nvSpPr>
          <p:cNvPr id="207" name="Text Box 78" descr="矩形 64">
            <a:extLst>
              <a:ext uri="{FF2B5EF4-FFF2-40B4-BE49-F238E27FC236}">
                <a16:creationId xmlns:a16="http://schemas.microsoft.com/office/drawing/2014/main" id="{DDC1DCA6-9A91-FB27-7857-5077B8F0E410}"/>
              </a:ext>
            </a:extLst>
          </p:cNvPr>
          <p:cNvSpPr txBox="1">
            <a:spLocks/>
          </p:cNvSpPr>
          <p:nvPr/>
        </p:nvSpPr>
        <p:spPr bwMode="auto">
          <a:xfrm>
            <a:off x="1241180" y="5399324"/>
            <a:ext cx="1074233"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前置作業</a:t>
            </a:r>
          </a:p>
        </p:txBody>
      </p:sp>
      <p:sp>
        <p:nvSpPr>
          <p:cNvPr id="208" name="AutoShape 91" descr="圓角矩形 73">
            <a:extLst>
              <a:ext uri="{FF2B5EF4-FFF2-40B4-BE49-F238E27FC236}">
                <a16:creationId xmlns:a16="http://schemas.microsoft.com/office/drawing/2014/main" id="{7BA5F56C-2154-70AD-ECAC-C6B1A79BFCC1}"/>
              </a:ext>
            </a:extLst>
          </p:cNvPr>
          <p:cNvSpPr>
            <a:spLocks/>
          </p:cNvSpPr>
          <p:nvPr/>
        </p:nvSpPr>
        <p:spPr bwMode="auto">
          <a:xfrm>
            <a:off x="1172811" y="4443897"/>
            <a:ext cx="1167733" cy="306709"/>
          </a:xfrm>
          <a:prstGeom prst="roundRect">
            <a:avLst>
              <a:gd name="adj" fmla="val 16667"/>
            </a:avLst>
          </a:prstGeom>
          <a:solidFill>
            <a:srgbClr val="C8D278"/>
          </a:solidFill>
          <a:ln>
            <a:noFill/>
          </a:ln>
          <a:effectLst/>
        </p:spPr>
        <p:txBody>
          <a:bodyPr lIns="20747" rIns="20747" anchor="ctr"/>
          <a:lstStyle/>
          <a:p>
            <a:endParaRPr lang="zh-TW" altLang="zh-TW" sz="2178">
              <a:solidFill>
                <a:srgbClr val="FFFFFF"/>
              </a:solidFill>
            </a:endParaRPr>
          </a:p>
        </p:txBody>
      </p:sp>
      <p:sp>
        <p:nvSpPr>
          <p:cNvPr id="209" name="Text Box 92" descr="矩形 74">
            <a:extLst>
              <a:ext uri="{FF2B5EF4-FFF2-40B4-BE49-F238E27FC236}">
                <a16:creationId xmlns:a16="http://schemas.microsoft.com/office/drawing/2014/main" id="{51BBA903-DBD8-3FCE-8A17-C563710F130F}"/>
              </a:ext>
            </a:extLst>
          </p:cNvPr>
          <p:cNvSpPr txBox="1">
            <a:spLocks/>
          </p:cNvSpPr>
          <p:nvPr/>
        </p:nvSpPr>
        <p:spPr bwMode="auto">
          <a:xfrm>
            <a:off x="1358350" y="4519888"/>
            <a:ext cx="2500433" cy="929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p>
            <a:endParaRPr lang="zh-TW" altLang="zh-TW" sz="136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endParaRP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1.製作書面資料與說明簡報</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2</a:t>
            </a:r>
            <a:r>
              <a:rPr lang="zh-TW" altLang="zh-TW" sz="136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a:t>
            </a:r>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提供查核會議室</a:t>
            </a:r>
          </a:p>
          <a:p>
            <a:r>
              <a:rPr lang="zh-TW" altLang="zh-TW" sz="1361" b="1" dirty="0">
                <a:solidFill>
                  <a:srgbClr val="404040"/>
                </a:solidFill>
                <a:latin typeface="微軟正黑體" panose="020B0604030504040204" pitchFamily="34" charset="-120"/>
                <a:ea typeface="微軟正黑體" panose="020B0604030504040204" pitchFamily="34" charset="-120"/>
                <a:sym typeface="微軟正黑體" panose="020B0604030504040204" pitchFamily="34" charset="-120"/>
              </a:rPr>
              <a:t>3.派車協助抽查當天作業</a:t>
            </a:r>
          </a:p>
        </p:txBody>
      </p:sp>
      <p:sp>
        <p:nvSpPr>
          <p:cNvPr id="210" name="Text Box 93" descr="矩形 78">
            <a:extLst>
              <a:ext uri="{FF2B5EF4-FFF2-40B4-BE49-F238E27FC236}">
                <a16:creationId xmlns:a16="http://schemas.microsoft.com/office/drawing/2014/main" id="{9319E977-98B3-58F0-F6A5-F11F290397B3}"/>
              </a:ext>
            </a:extLst>
          </p:cNvPr>
          <p:cNvSpPr txBox="1">
            <a:spLocks/>
          </p:cNvSpPr>
          <p:nvPr/>
        </p:nvSpPr>
        <p:spPr bwMode="auto">
          <a:xfrm>
            <a:off x="1225672" y="4439356"/>
            <a:ext cx="1265052"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備齊資料</a:t>
            </a:r>
          </a:p>
        </p:txBody>
      </p:sp>
      <p:sp>
        <p:nvSpPr>
          <p:cNvPr id="211" name="Text Box 94" descr="矩形 104">
            <a:extLst>
              <a:ext uri="{FF2B5EF4-FFF2-40B4-BE49-F238E27FC236}">
                <a16:creationId xmlns:a16="http://schemas.microsoft.com/office/drawing/2014/main" id="{4DFF6FDA-50A8-B8F8-0D6E-1C0DEDE648CA}"/>
              </a:ext>
            </a:extLst>
          </p:cNvPr>
          <p:cNvSpPr txBox="1">
            <a:spLocks/>
          </p:cNvSpPr>
          <p:nvPr/>
        </p:nvSpPr>
        <p:spPr bwMode="auto">
          <a:xfrm>
            <a:off x="7719576" y="4516802"/>
            <a:ext cx="1074233"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作業改善</a:t>
            </a:r>
          </a:p>
        </p:txBody>
      </p:sp>
      <p:sp>
        <p:nvSpPr>
          <p:cNvPr id="212" name="Text Box 95" descr="矩形 97">
            <a:extLst>
              <a:ext uri="{FF2B5EF4-FFF2-40B4-BE49-F238E27FC236}">
                <a16:creationId xmlns:a16="http://schemas.microsoft.com/office/drawing/2014/main" id="{8E088206-31A8-2A1E-E930-9978AD155E58}"/>
              </a:ext>
            </a:extLst>
          </p:cNvPr>
          <p:cNvSpPr txBox="1">
            <a:spLocks/>
          </p:cNvSpPr>
          <p:nvPr/>
        </p:nvSpPr>
        <p:spPr bwMode="auto">
          <a:xfrm>
            <a:off x="7756862" y="3376491"/>
            <a:ext cx="1658311" cy="637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300000"/>
              </a:lnSpc>
              <a:buSzPct val="100000"/>
              <a:buFontTx/>
              <a:buChar char="◆"/>
            </a:pPr>
            <a:r>
              <a:rPr lang="zh-TW" altLang="en-US"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缺失改</a:t>
            </a: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善追蹤</a:t>
            </a:r>
          </a:p>
        </p:txBody>
      </p:sp>
      <p:sp>
        <p:nvSpPr>
          <p:cNvPr id="214" name="Text Box 65" descr="矩形 75">
            <a:extLst>
              <a:ext uri="{FF2B5EF4-FFF2-40B4-BE49-F238E27FC236}">
                <a16:creationId xmlns:a16="http://schemas.microsoft.com/office/drawing/2014/main" id="{C581A883-3E3C-7A23-A82A-D06BEB03D21B}"/>
              </a:ext>
            </a:extLst>
          </p:cNvPr>
          <p:cNvSpPr txBox="1">
            <a:spLocks/>
          </p:cNvSpPr>
          <p:nvPr/>
        </p:nvSpPr>
        <p:spPr bwMode="auto">
          <a:xfrm>
            <a:off x="3828184" y="2734630"/>
            <a:ext cx="3761364" cy="206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30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書面簡報說明</a:t>
            </a:r>
          </a:p>
          <a:p>
            <a:pPr>
              <a:lnSpc>
                <a:spcPct val="30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現場抽查</a:t>
            </a:r>
          </a:p>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委員實地評分、提供改善意見</a:t>
            </a:r>
          </a:p>
          <a:p>
            <a:pPr>
              <a:lnSpc>
                <a:spcPct val="15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協助紀錄(照片、討論與問答、現場缺失)</a:t>
            </a:r>
          </a:p>
        </p:txBody>
      </p:sp>
      <p:sp>
        <p:nvSpPr>
          <p:cNvPr id="225" name="Line 70" descr="直線單箭頭接點 99">
            <a:extLst>
              <a:ext uri="{FF2B5EF4-FFF2-40B4-BE49-F238E27FC236}">
                <a16:creationId xmlns:a16="http://schemas.microsoft.com/office/drawing/2014/main" id="{43FD39D7-3BE3-393D-7FF3-8F10B49130A6}"/>
              </a:ext>
            </a:extLst>
          </p:cNvPr>
          <p:cNvSpPr>
            <a:spLocks noChangeShapeType="1"/>
          </p:cNvSpPr>
          <p:nvPr/>
        </p:nvSpPr>
        <p:spPr bwMode="auto">
          <a:xfrm>
            <a:off x="4632153" y="2479900"/>
            <a:ext cx="682289" cy="0"/>
          </a:xfrm>
          <a:prstGeom prst="line">
            <a:avLst/>
          </a:prstGeom>
          <a:noFill/>
          <a:ln w="38100" cap="flat" cmpd="sng">
            <a:solidFill>
              <a:srgbClr val="80808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lstStyle/>
          <a:p>
            <a:endParaRPr lang="zh-TW" altLang="zh-TW" sz="817"/>
          </a:p>
        </p:txBody>
      </p:sp>
      <p:cxnSp>
        <p:nvCxnSpPr>
          <p:cNvPr id="227" name="接點: 肘形 226">
            <a:extLst>
              <a:ext uri="{FF2B5EF4-FFF2-40B4-BE49-F238E27FC236}">
                <a16:creationId xmlns:a16="http://schemas.microsoft.com/office/drawing/2014/main" id="{3315990A-861F-8FEE-074E-A8A640A20B28}"/>
              </a:ext>
            </a:extLst>
          </p:cNvPr>
          <p:cNvCxnSpPr>
            <a:cxnSpLocks/>
            <a:stCxn id="196" idx="0"/>
            <a:endCxn id="186" idx="0"/>
          </p:cNvCxnSpPr>
          <p:nvPr/>
        </p:nvCxnSpPr>
        <p:spPr>
          <a:xfrm rot="16200000" flipV="1">
            <a:off x="4820799" y="-1223724"/>
            <a:ext cx="25725" cy="6554557"/>
          </a:xfrm>
          <a:prstGeom prst="bentConnector3">
            <a:avLst>
              <a:gd name="adj1" fmla="val 988630"/>
            </a:avLst>
          </a:prstGeom>
          <a:ln w="38100">
            <a:solidFill>
              <a:schemeClr val="bg1">
                <a:lumMod val="50000"/>
              </a:schemeClr>
            </a:solidFill>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78" name="Group 81">
            <a:extLst>
              <a:ext uri="{FF2B5EF4-FFF2-40B4-BE49-F238E27FC236}">
                <a16:creationId xmlns:a16="http://schemas.microsoft.com/office/drawing/2014/main" id="{72E52529-A135-1375-B77E-2FD40862FF34}"/>
              </a:ext>
            </a:extLst>
          </p:cNvPr>
          <p:cNvGrpSpPr>
            <a:grpSpLocks/>
          </p:cNvGrpSpPr>
          <p:nvPr/>
        </p:nvGrpSpPr>
        <p:grpSpPr bwMode="auto">
          <a:xfrm>
            <a:off x="9796808" y="1115637"/>
            <a:ext cx="1826370" cy="1791810"/>
            <a:chOff x="653982" y="101829"/>
            <a:chExt cx="7038654" cy="2781511"/>
          </a:xfrm>
        </p:grpSpPr>
        <p:sp>
          <p:nvSpPr>
            <p:cNvPr id="79" name="Rectangle 82">
              <a:extLst>
                <a:ext uri="{FF2B5EF4-FFF2-40B4-BE49-F238E27FC236}">
                  <a16:creationId xmlns:a16="http://schemas.microsoft.com/office/drawing/2014/main" id="{3AE32468-9E60-CBF5-66C2-C2BAFE2901F4}"/>
                </a:ext>
              </a:extLst>
            </p:cNvPr>
            <p:cNvSpPr>
              <a:spLocks/>
            </p:cNvSpPr>
            <p:nvPr/>
          </p:nvSpPr>
          <p:spPr bwMode="auto">
            <a:xfrm>
              <a:off x="653982" y="101829"/>
              <a:ext cx="7038652" cy="2781511"/>
            </a:xfrm>
            <a:prstGeom prst="rect">
              <a:avLst/>
            </a:prstGeom>
            <a:solidFill>
              <a:srgbClr val="7F7F7F">
                <a:alpha val="20000"/>
              </a:srgbClr>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nchor="ct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zh-TW" altLang="zh-TW" sz="2178">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80" name="Text Box 83">
              <a:extLst>
                <a:ext uri="{FF2B5EF4-FFF2-40B4-BE49-F238E27FC236}">
                  <a16:creationId xmlns:a16="http://schemas.microsoft.com/office/drawing/2014/main" id="{57D77605-1573-41DF-8F7C-9268728637DE}"/>
                </a:ext>
              </a:extLst>
            </p:cNvPr>
            <p:cNvSpPr txBox="1">
              <a:spLocks/>
            </p:cNvSpPr>
            <p:nvPr/>
          </p:nvSpPr>
          <p:spPr bwMode="auto">
            <a:xfrm>
              <a:off x="653982" y="651541"/>
              <a:ext cx="7038654" cy="966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0747" rIns="20747" anchor="ctr">
              <a:spAutoFit/>
            </a:bodyPr>
            <a:lstStyle>
              <a:lvl1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zh-TW" altLang="zh-TW" sz="1815" b="1" u="sng" dirty="0">
                <a:latin typeface="微軟正黑體" panose="020B0604030504040204" pitchFamily="34" charset="-120"/>
                <a:ea typeface="微軟正黑體" panose="020B0604030504040204" pitchFamily="34" charset="-120"/>
                <a:sym typeface="微軟正黑體" panose="020B0604030504040204" pitchFamily="34" charset="-120"/>
              </a:endParaRPr>
            </a:p>
            <a:p>
              <a:endParaRPr lang="zh-TW" altLang="zh-TW" sz="2178" dirty="0">
                <a:latin typeface="微軟正黑體" panose="020B0604030504040204" pitchFamily="34" charset="-120"/>
                <a:ea typeface="微軟正黑體" panose="020B0604030504040204" pitchFamily="34" charset="-120"/>
                <a:sym typeface="微軟正黑體" panose="020B0604030504040204" pitchFamily="34" charset="-120"/>
              </a:endParaRPr>
            </a:p>
          </p:txBody>
        </p:sp>
      </p:grpSp>
      <p:sp>
        <p:nvSpPr>
          <p:cNvPr id="81" name="Text Box 87" descr="矩形 69">
            <a:extLst>
              <a:ext uri="{FF2B5EF4-FFF2-40B4-BE49-F238E27FC236}">
                <a16:creationId xmlns:a16="http://schemas.microsoft.com/office/drawing/2014/main" id="{987DFC39-6ACA-2D1C-1FA8-37C1F99E31F2}"/>
              </a:ext>
            </a:extLst>
          </p:cNvPr>
          <p:cNvSpPr txBox="1">
            <a:spLocks/>
          </p:cNvSpPr>
          <p:nvPr/>
        </p:nvSpPr>
        <p:spPr bwMode="auto">
          <a:xfrm>
            <a:off x="9943506" y="1535807"/>
            <a:ext cx="1513488" cy="343572"/>
          </a:xfrm>
          <a:prstGeom prst="rect">
            <a:avLst/>
          </a:prstGeom>
          <a:solidFill>
            <a:srgbClr val="F3A155">
              <a:alpha val="50196"/>
            </a:srgbClr>
          </a:solidFill>
          <a:ln>
            <a:solidFill>
              <a:schemeClr val="tx1"/>
            </a:solidFill>
          </a:ln>
        </p:spPr>
        <p:txBody>
          <a:bodyPr vert="horz" lIns="72744" tIns="36372" rIns="72744" bIns="36372"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r>
              <a:rPr lang="zh-TW" altLang="zh-TW" dirty="0">
                <a:sym typeface="微軟正黑體" panose="020B0604030504040204" pitchFamily="34" charset="-120"/>
              </a:rPr>
              <a:t>農水署作業</a:t>
            </a:r>
          </a:p>
        </p:txBody>
      </p:sp>
      <p:sp>
        <p:nvSpPr>
          <p:cNvPr id="82" name="Text Box 87" descr="矩形 69">
            <a:extLst>
              <a:ext uri="{FF2B5EF4-FFF2-40B4-BE49-F238E27FC236}">
                <a16:creationId xmlns:a16="http://schemas.microsoft.com/office/drawing/2014/main" id="{52A093C4-7560-03D0-9F6E-E7D3186402D5}"/>
              </a:ext>
            </a:extLst>
          </p:cNvPr>
          <p:cNvSpPr txBox="1">
            <a:spLocks/>
          </p:cNvSpPr>
          <p:nvPr/>
        </p:nvSpPr>
        <p:spPr bwMode="auto">
          <a:xfrm>
            <a:off x="9943506" y="1979335"/>
            <a:ext cx="1513488" cy="343572"/>
          </a:xfrm>
          <a:prstGeom prst="rect">
            <a:avLst/>
          </a:prstGeom>
          <a:solidFill>
            <a:srgbClr val="C8D278">
              <a:alpha val="50196"/>
            </a:srgbClr>
          </a:solidFill>
          <a:ln>
            <a:solidFill>
              <a:schemeClr val="tx1"/>
            </a:solidFill>
          </a:ln>
        </p:spPr>
        <p:txBody>
          <a:bodyPr vert="horz" lIns="72744" tIns="36372" rIns="72744" bIns="36372"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r>
              <a:rPr lang="zh-TW" altLang="en-US" dirty="0">
                <a:sym typeface="微軟正黑體" panose="020B0604030504040204" pitchFamily="34" charset="-120"/>
              </a:rPr>
              <a:t>管理處</a:t>
            </a:r>
            <a:r>
              <a:rPr lang="zh-TW" altLang="zh-TW" dirty="0">
                <a:sym typeface="微軟正黑體" panose="020B0604030504040204" pitchFamily="34" charset="-120"/>
              </a:rPr>
              <a:t>作業</a:t>
            </a:r>
          </a:p>
        </p:txBody>
      </p:sp>
      <p:sp>
        <p:nvSpPr>
          <p:cNvPr id="83" name="Text Box 87" descr="矩形 69">
            <a:extLst>
              <a:ext uri="{FF2B5EF4-FFF2-40B4-BE49-F238E27FC236}">
                <a16:creationId xmlns:a16="http://schemas.microsoft.com/office/drawing/2014/main" id="{C1F542C2-FFCF-D531-5BEF-F27278061EEF}"/>
              </a:ext>
            </a:extLst>
          </p:cNvPr>
          <p:cNvSpPr txBox="1">
            <a:spLocks/>
          </p:cNvSpPr>
          <p:nvPr/>
        </p:nvSpPr>
        <p:spPr bwMode="auto">
          <a:xfrm>
            <a:off x="9947553" y="2438891"/>
            <a:ext cx="1490201" cy="343573"/>
          </a:xfrm>
          <a:prstGeom prst="rect">
            <a:avLst/>
          </a:prstGeom>
          <a:solidFill>
            <a:srgbClr val="2DC8FF">
              <a:alpha val="49804"/>
            </a:srgbClr>
          </a:solidFill>
          <a:ln>
            <a:solidFill>
              <a:schemeClr val="tx1"/>
            </a:solidFill>
          </a:ln>
        </p:spPr>
        <p:txBody>
          <a:bodyPr vert="horz" lIns="72744" tIns="36372" rIns="72744" bIns="36372" rtlCol="0" anchor="ctr">
            <a:noAutofit/>
          </a:bodyPr>
          <a:lstStyle>
            <a:defPPr>
              <a:defRPr lang="zh-TW"/>
            </a:defPPr>
            <a:lvl1pPr algn="ctr">
              <a:lnSpc>
                <a:spcPct val="100000"/>
              </a:lnSpc>
              <a:spcBef>
                <a:spcPct val="0"/>
              </a:spcBef>
              <a:buNone/>
              <a:defRPr sz="1634" b="1" kern="0">
                <a:solidFill>
                  <a:schemeClr val="tx1">
                    <a:lumMod val="75000"/>
                    <a:lumOff val="25000"/>
                  </a:schemeClr>
                </a:solidFill>
                <a:latin typeface="微軟正黑體" panose="020B0604030504040204" pitchFamily="34" charset="-120"/>
                <a:ea typeface="微軟正黑體" panose="020B0604030504040204" pitchFamily="34" charset="-120"/>
                <a:cs typeface="+mj-cs"/>
              </a:defRPr>
            </a:lvl1pPr>
          </a:lstStyle>
          <a:p>
            <a:r>
              <a:rPr lang="zh-TW" altLang="en-US" dirty="0">
                <a:sym typeface="微軟正黑體" panose="020B0604030504040204" pitchFamily="34" charset="-120"/>
              </a:rPr>
              <a:t>協力團隊</a:t>
            </a:r>
            <a:r>
              <a:rPr lang="zh-TW" altLang="zh-TW" dirty="0">
                <a:sym typeface="微軟正黑體" panose="020B0604030504040204" pitchFamily="34" charset="-120"/>
              </a:rPr>
              <a:t>作業</a:t>
            </a:r>
          </a:p>
        </p:txBody>
      </p:sp>
      <p:sp>
        <p:nvSpPr>
          <p:cNvPr id="84" name="文字方塊 83">
            <a:extLst>
              <a:ext uri="{FF2B5EF4-FFF2-40B4-BE49-F238E27FC236}">
                <a16:creationId xmlns:a16="http://schemas.microsoft.com/office/drawing/2014/main" id="{0F1FDCF1-224D-1E0E-7A53-0E2E3508C66C}"/>
              </a:ext>
            </a:extLst>
          </p:cNvPr>
          <p:cNvSpPr txBox="1"/>
          <p:nvPr/>
        </p:nvSpPr>
        <p:spPr>
          <a:xfrm>
            <a:off x="10079508" y="1139802"/>
            <a:ext cx="1387229" cy="383990"/>
          </a:xfrm>
          <a:prstGeom prst="rect">
            <a:avLst/>
          </a:prstGeom>
          <a:noFill/>
        </p:spPr>
        <p:txBody>
          <a:bodyPr wrap="square">
            <a:spAutoFit/>
          </a:bodyPr>
          <a:lstStyle/>
          <a:p>
            <a:pPr algn="ctr"/>
            <a:r>
              <a:rPr lang="zh-TW" altLang="zh-TW" sz="1800" b="1" u="sng" dirty="0">
                <a:latin typeface="微軟正黑體" panose="020B0604030504040204" pitchFamily="34" charset="-120"/>
                <a:ea typeface="微軟正黑體" panose="020B0604030504040204" pitchFamily="34" charset="-120"/>
                <a:sym typeface="微軟正黑體" panose="020B0604030504040204" pitchFamily="34" charset="-120"/>
              </a:rPr>
              <a:t>各項分工</a:t>
            </a:r>
            <a:endParaRPr lang="en-US" altLang="zh-TW" sz="1800" b="1" u="sng" dirty="0">
              <a:latin typeface="微軟正黑體" panose="020B0604030504040204" pitchFamily="34" charset="-120"/>
              <a:ea typeface="微軟正黑體" panose="020B0604030504040204" pitchFamily="34" charset="-120"/>
              <a:sym typeface="微軟正黑體" panose="020B0604030504040204" pitchFamily="34" charset="-120"/>
            </a:endParaRPr>
          </a:p>
        </p:txBody>
      </p:sp>
      <p:sp>
        <p:nvSpPr>
          <p:cNvPr id="85" name="Text Box 95" descr="矩形 97">
            <a:extLst>
              <a:ext uri="{FF2B5EF4-FFF2-40B4-BE49-F238E27FC236}">
                <a16:creationId xmlns:a16="http://schemas.microsoft.com/office/drawing/2014/main" id="{56E921D4-591B-CD70-C5BA-D3E187A60493}"/>
              </a:ext>
            </a:extLst>
          </p:cNvPr>
          <p:cNvSpPr txBox="1">
            <a:spLocks/>
          </p:cNvSpPr>
          <p:nvPr/>
        </p:nvSpPr>
        <p:spPr bwMode="auto">
          <a:xfrm>
            <a:off x="7731741" y="2731567"/>
            <a:ext cx="1658311" cy="637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0747" rIns="20747">
            <a:spAutoFit/>
          </a:bodyPr>
          <a:lstStyle>
            <a:lvl1pPr marL="285750" indent="-285750"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defTabSz="457200">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4572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9144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13716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1828800" indent="3503613" defTabSz="457200" fontAlgn="base" hangingPunct="0">
              <a:spcBef>
                <a:spcPct val="0"/>
              </a:spcBef>
              <a:spcAft>
                <a:spcPct val="0"/>
              </a:spcAft>
              <a:defRPr sz="3400">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300000"/>
              </a:lnSpc>
              <a:buSzPct val="100000"/>
              <a:buFontTx/>
              <a:buChar char="◆"/>
            </a:pPr>
            <a:r>
              <a:rPr lang="zh-TW" altLang="zh-TW" sz="1452" b="1" dirty="0">
                <a:solidFill>
                  <a:schemeClr val="tx1">
                    <a:lumMod val="75000"/>
                    <a:lumOff val="25000"/>
                  </a:schemeClr>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sym typeface="微軟正黑體" panose="020B0604030504040204" pitchFamily="34" charset="-120"/>
              </a:rPr>
              <a:t>行政作業</a:t>
            </a:r>
          </a:p>
        </p:txBody>
      </p:sp>
      <p:sp>
        <p:nvSpPr>
          <p:cNvPr id="62" name="標題 1">
            <a:extLst>
              <a:ext uri="{FF2B5EF4-FFF2-40B4-BE49-F238E27FC236}">
                <a16:creationId xmlns:a16="http://schemas.microsoft.com/office/drawing/2014/main" id="{DDC9AAFB-D0A7-4CB3-B8EF-E67C9347F68C}"/>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920393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01391DA-CB59-1A6D-0B3B-3AF1713749CD}"/>
              </a:ext>
            </a:extLst>
          </p:cNvPr>
          <p:cNvSpPr>
            <a:spLocks noGrp="1"/>
          </p:cNvSpPr>
          <p:nvPr>
            <p:ph type="sldNum" sz="quarter" idx="12"/>
          </p:nvPr>
        </p:nvSpPr>
        <p:spPr/>
        <p:txBody>
          <a:bodyPr/>
          <a:lstStyle/>
          <a:p>
            <a:fld id="{07DAB7E5-A3B0-47BD-8D18-E55FD35DFD22}" type="slidenum">
              <a:rPr lang="zh-TW" altLang="en-US" smtClean="0"/>
              <a:pPr/>
              <a:t>7</a:t>
            </a:fld>
            <a:endParaRPr lang="zh-TW" altLang="en-US" dirty="0"/>
          </a:p>
        </p:txBody>
      </p:sp>
      <p:sp>
        <p:nvSpPr>
          <p:cNvPr id="11" name="內容版面配置區 2">
            <a:extLst>
              <a:ext uri="{FF2B5EF4-FFF2-40B4-BE49-F238E27FC236}">
                <a16:creationId xmlns:a16="http://schemas.microsoft.com/office/drawing/2014/main" id="{23CE4605-51CA-928E-5F6D-31525439B967}"/>
              </a:ext>
            </a:extLst>
          </p:cNvPr>
          <p:cNvSpPr>
            <a:spLocks noGrp="1"/>
          </p:cNvSpPr>
          <p:nvPr>
            <p:ph idx="1"/>
          </p:nvPr>
        </p:nvSpPr>
        <p:spPr>
          <a:xfrm>
            <a:off x="390524" y="892439"/>
            <a:ext cx="3347757" cy="500002"/>
          </a:xfrm>
        </p:spPr>
        <p:txBody>
          <a:bodyPr>
            <a:normAutofit/>
          </a:bodyPr>
          <a:lstStyle/>
          <a:p>
            <a:r>
              <a:rPr lang="zh-TW" altLang="en-US" dirty="0">
                <a:solidFill>
                  <a:schemeClr val="accent1">
                    <a:lumMod val="75000"/>
                  </a:schemeClr>
                </a:solidFill>
              </a:rPr>
              <a:t>評分委員組成 </a:t>
            </a:r>
          </a:p>
        </p:txBody>
      </p:sp>
      <p:sp>
        <p:nvSpPr>
          <p:cNvPr id="18" name="矩形 17">
            <a:extLst>
              <a:ext uri="{FF2B5EF4-FFF2-40B4-BE49-F238E27FC236}">
                <a16:creationId xmlns:a16="http://schemas.microsoft.com/office/drawing/2014/main" id="{6D5C832F-1003-E3E6-4CBF-C7970F59478C}"/>
              </a:ext>
            </a:extLst>
          </p:cNvPr>
          <p:cNvSpPr/>
          <p:nvPr/>
        </p:nvSpPr>
        <p:spPr>
          <a:xfrm>
            <a:off x="675174" y="2519596"/>
            <a:ext cx="10609846" cy="3971692"/>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19" name="Text Box 5" descr="矩形 7">
            <a:extLst>
              <a:ext uri="{FF2B5EF4-FFF2-40B4-BE49-F238E27FC236}">
                <a16:creationId xmlns:a16="http://schemas.microsoft.com/office/drawing/2014/main" id="{F23D3E3F-3F95-1AE4-96FF-7A3BF67B7FCD}"/>
              </a:ext>
            </a:extLst>
          </p:cNvPr>
          <p:cNvSpPr txBox="1">
            <a:spLocks/>
          </p:cNvSpPr>
          <p:nvPr/>
        </p:nvSpPr>
        <p:spPr bwMode="auto">
          <a:xfrm>
            <a:off x="707042" y="1392441"/>
            <a:ext cx="8485506" cy="1064843"/>
          </a:xfrm>
          <a:prstGeom prst="rect">
            <a:avLst/>
          </a:prstGeom>
          <a:noFill/>
        </p:spPr>
        <p:txBody>
          <a:bodyPr wrap="square">
            <a:spAutoFit/>
          </a:bodyPr>
          <a:lstStyle>
            <a:defPPr rtl="0">
              <a:defRPr lang="zh-TW"/>
            </a:defPPr>
            <a:lvl2pPr marL="377825" lvl="1" indent="-285750" algn="just" defTabSz="1280160">
              <a:lnSpc>
                <a:spcPts val="2700"/>
              </a:lnSpc>
              <a:spcBef>
                <a:spcPts val="300"/>
              </a:spcBef>
              <a:buClr>
                <a:schemeClr val="tx1">
                  <a:lumMod val="75000"/>
                  <a:lumOff val="25000"/>
                </a:schemeClr>
              </a:buClr>
              <a:buSzPct val="90000"/>
              <a:buFont typeface="Wingdings" panose="05000000000000000000" pitchFamily="2" charset="2"/>
              <a:buChar char="l"/>
              <a:defRPr b="1">
                <a:solidFill>
                  <a:schemeClr val="tx1">
                    <a:lumMod val="65000"/>
                    <a:lumOff val="35000"/>
                  </a:schemeClr>
                </a:solidFill>
                <a:latin typeface="微軟正黑體" panose="020B0604030504040204" pitchFamily="34" charset="-120"/>
                <a:ea typeface="微軟正黑體" panose="020B0604030504040204" pitchFamily="34" charset="-120"/>
              </a:defRPr>
            </a:lvl2pPr>
          </a:lstStyle>
          <a:p>
            <a:pPr marL="348770" marR="0" lvl="1" indent="-263776" algn="just" defTabSz="1181716" eaLnBrk="1" fontAlgn="auto" latinLnBrk="0" hangingPunct="1">
              <a:lnSpc>
                <a:spcPct val="100000"/>
              </a:lnSpc>
              <a:spcBef>
                <a:spcPts val="831"/>
              </a:spcBef>
              <a:spcAft>
                <a:spcPts val="0"/>
              </a:spcAft>
              <a:buClr>
                <a:prstClr val="black"/>
              </a:buClr>
              <a:buSzPct val="90000"/>
              <a:buFont typeface="Wingdings" panose="05000000000000000000" pitchFamily="2" charset="2"/>
              <a:buChar char="l"/>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土木、水利、水保、</a:t>
            </a:r>
            <a:r>
              <a:rPr kumimoji="0" lang="zh-TW" altLang="en-US"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機械、電機、生態、通用設計</a:t>
            </a: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領域之專家技師</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endParaRPr>
          </a:p>
          <a:p>
            <a:pPr marL="348770" lvl="1" indent="-263776" defTabSz="1181716">
              <a:lnSpc>
                <a:spcPct val="100000"/>
              </a:lnSpc>
              <a:spcBef>
                <a:spcPts val="831"/>
              </a:spcBef>
              <a:buClr>
                <a:prstClr val="black"/>
              </a:buClr>
              <a:defRPr/>
            </a:pPr>
            <a:r>
              <a:rPr lang="zh-TW" altLang="en-US" sz="1662" kern="0" dirty="0">
                <a:solidFill>
                  <a:prstClr val="black">
                    <a:lumMod val="75000"/>
                    <a:lumOff val="25000"/>
                  </a:prstClr>
                </a:solidFill>
                <a:sym typeface="微軟正黑體" panose="020B0604030504040204" pitchFamily="34" charset="-120"/>
              </a:rPr>
              <a:t>曾擔任</a:t>
            </a:r>
            <a:r>
              <a:rPr lang="zh-TW" altLang="en-US" sz="1662" kern="0" dirty="0">
                <a:solidFill>
                  <a:srgbClr val="F79646">
                    <a:lumMod val="75000"/>
                  </a:srgbClr>
                </a:solidFill>
                <a:sym typeface="微軟正黑體" panose="020B0604030504040204" pitchFamily="34" charset="-120"/>
              </a:rPr>
              <a:t>公共工程、優良農業建設工程</a:t>
            </a:r>
            <a:r>
              <a:rPr lang="zh-TW" altLang="en-US" sz="1662" kern="0" dirty="0">
                <a:solidFill>
                  <a:prstClr val="black">
                    <a:lumMod val="75000"/>
                    <a:lumOff val="25000"/>
                  </a:prstClr>
                </a:solidFill>
                <a:sym typeface="微軟正黑體" panose="020B0604030504040204" pitchFamily="34" charset="-120"/>
              </a:rPr>
              <a:t>或曾參與抽檢作業之評審委員</a:t>
            </a:r>
            <a:r>
              <a:rPr lang="en-US" altLang="zh-TW" sz="1662" kern="0" dirty="0">
                <a:solidFill>
                  <a:srgbClr val="F79646">
                    <a:lumMod val="75000"/>
                  </a:srgbClr>
                </a:solidFill>
                <a:sym typeface="微軟正黑體" panose="020B0604030504040204" pitchFamily="34" charset="-120"/>
              </a:rPr>
              <a:t>(</a:t>
            </a:r>
            <a:r>
              <a:rPr lang="zh-TW" altLang="en-US" sz="1662" kern="0" dirty="0">
                <a:solidFill>
                  <a:srgbClr val="F79646">
                    <a:lumMod val="75000"/>
                  </a:srgbClr>
                </a:solidFill>
                <a:sym typeface="微軟正黑體" panose="020B0604030504040204" pitchFamily="34" charset="-120"/>
              </a:rPr>
              <a:t>具技師資格</a:t>
            </a:r>
            <a:r>
              <a:rPr lang="en-US" altLang="zh-TW" sz="1662" kern="0" dirty="0">
                <a:solidFill>
                  <a:srgbClr val="F79646">
                    <a:lumMod val="75000"/>
                  </a:srgbClr>
                </a:solidFill>
                <a:sym typeface="微軟正黑體" panose="020B0604030504040204" pitchFamily="34" charset="-120"/>
              </a:rPr>
              <a:t>)</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endParaRPr>
          </a:p>
          <a:p>
            <a:pPr marL="348770" marR="0" lvl="1" indent="-263776" algn="just" defTabSz="1181716" eaLnBrk="1" fontAlgn="auto" latinLnBrk="0" hangingPunct="1">
              <a:lnSpc>
                <a:spcPct val="100000"/>
              </a:lnSpc>
              <a:spcBef>
                <a:spcPts val="831"/>
              </a:spcBef>
              <a:spcAft>
                <a:spcPts val="0"/>
              </a:spcAft>
              <a:buClr>
                <a:prstClr val="black"/>
              </a:buClr>
              <a:buSzPct val="90000"/>
              <a:buFont typeface="Wingdings" panose="05000000000000000000" pitchFamily="2" charset="2"/>
              <a:buChar char="l"/>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農工、土木、水利、水保領域專長</a:t>
            </a:r>
            <a:r>
              <a:rPr kumimoji="0" lang="zh-TW" altLang="en-US"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退休</a:t>
            </a:r>
            <a:r>
              <a:rPr kumimoji="0" lang="en-US" altLang="zh-TW"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5</a:t>
            </a:r>
            <a:r>
              <a:rPr kumimoji="0" lang="zh-TW" altLang="en-US" sz="1662" b="1" i="0" u="none" strike="noStrike" kern="0" cap="none" spc="0" normalizeH="0" baseline="0" noProof="0" dirty="0">
                <a:ln>
                  <a:noFill/>
                </a:ln>
                <a:solidFill>
                  <a:srgbClr val="F79646">
                    <a:lumMod val="75000"/>
                  </a:srgb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年內</a:t>
            </a: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之公務人員</a:t>
            </a:r>
            <a:r>
              <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a:t>
            </a:r>
            <a:r>
              <a:rPr lang="zh-TW" altLang="en-US" sz="1662" kern="0" dirty="0">
                <a:solidFill>
                  <a:prstClr val="black">
                    <a:lumMod val="75000"/>
                    <a:lumOff val="25000"/>
                  </a:prstClr>
                </a:solidFill>
                <a:sym typeface="微軟正黑體" panose="020B0604030504040204" pitchFamily="34" charset="-120"/>
              </a:rPr>
              <a:t>含</a:t>
            </a:r>
            <a:r>
              <a:rPr kumimoji="0" lang="zh-TW" altLang="en-US"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農田水利事業人員</a:t>
            </a:r>
            <a:r>
              <a:rPr kumimoji="0" lang="en-US" altLang="zh-TW" sz="1662" b="1"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sym typeface="微軟正黑體" panose="020B0604030504040204" pitchFamily="34" charset="-120"/>
              </a:rPr>
              <a:t>)</a:t>
            </a:r>
          </a:p>
        </p:txBody>
      </p:sp>
      <p:graphicFrame>
        <p:nvGraphicFramePr>
          <p:cNvPr id="20" name="表格 19">
            <a:extLst>
              <a:ext uri="{FF2B5EF4-FFF2-40B4-BE49-F238E27FC236}">
                <a16:creationId xmlns:a16="http://schemas.microsoft.com/office/drawing/2014/main" id="{09756C05-D0B5-9A11-A5D3-BA7026B64FF9}"/>
              </a:ext>
            </a:extLst>
          </p:cNvPr>
          <p:cNvGraphicFramePr>
            <a:graphicFrameLocks noGrp="1"/>
          </p:cNvGraphicFramePr>
          <p:nvPr>
            <p:extLst>
              <p:ext uri="{D42A27DB-BD31-4B8C-83A1-F6EECF244321}">
                <p14:modId xmlns:p14="http://schemas.microsoft.com/office/powerpoint/2010/main" val="1719830335"/>
              </p:ext>
            </p:extLst>
          </p:nvPr>
        </p:nvGraphicFramePr>
        <p:xfrm>
          <a:off x="905435" y="3369544"/>
          <a:ext cx="9929828" cy="2575577"/>
        </p:xfrm>
        <a:graphic>
          <a:graphicData uri="http://schemas.openxmlformats.org/drawingml/2006/table">
            <a:tbl>
              <a:tblPr/>
              <a:tblGrid>
                <a:gridCol w="645428">
                  <a:extLst>
                    <a:ext uri="{9D8B030D-6E8A-4147-A177-3AD203B41FA5}">
                      <a16:colId xmlns:a16="http://schemas.microsoft.com/office/drawing/2014/main" val="173268115"/>
                    </a:ext>
                  </a:extLst>
                </a:gridCol>
                <a:gridCol w="4320000">
                  <a:extLst>
                    <a:ext uri="{9D8B030D-6E8A-4147-A177-3AD203B41FA5}">
                      <a16:colId xmlns:a16="http://schemas.microsoft.com/office/drawing/2014/main" val="2518072899"/>
                    </a:ext>
                  </a:extLst>
                </a:gridCol>
                <a:gridCol w="644400">
                  <a:extLst>
                    <a:ext uri="{9D8B030D-6E8A-4147-A177-3AD203B41FA5}">
                      <a16:colId xmlns:a16="http://schemas.microsoft.com/office/drawing/2014/main" val="242438689"/>
                    </a:ext>
                  </a:extLst>
                </a:gridCol>
                <a:gridCol w="4320000">
                  <a:extLst>
                    <a:ext uri="{9D8B030D-6E8A-4147-A177-3AD203B41FA5}">
                      <a16:colId xmlns:a16="http://schemas.microsoft.com/office/drawing/2014/main" val="1444195870"/>
                    </a:ext>
                  </a:extLst>
                </a:gridCol>
              </a:tblGrid>
              <a:tr h="639699">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rPr>
                        <a:t>1</a:t>
                      </a: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土木技師公會</a:t>
                      </a:r>
                    </a:p>
                    <a:p>
                      <a:pPr algn="l" fontAlgn="ct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台灣省土木技師公會理事長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endPar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a:r>
                        <a:rPr lang="en-US" altLang="zh-TW"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5</a:t>
                      </a: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marL="0" marR="0" lvl="0" indent="0" algn="l" defTabSz="371475" rtl="0" eaLnBrk="1" fontAlgn="ctr" latinLnBrk="0" hangingPunct="1">
                        <a:lnSpc>
                          <a:spcPct val="100000"/>
                        </a:lnSpc>
                        <a:spcBef>
                          <a:spcPts val="500"/>
                        </a:spcBef>
                        <a:spcAft>
                          <a:spcPts val="0"/>
                        </a:spcAft>
                        <a:buClrTx/>
                        <a:buSzTx/>
                        <a:buFontTx/>
                        <a:buNone/>
                        <a:tabLst/>
                        <a:defRPr/>
                      </a:pP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曾擔任公共工程金質獎</a:t>
                      </a: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評選委員</a:t>
                      </a:r>
                      <a:endParaRPr lang="en-US" altLang="zh-TW"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台北土木技師公會理事長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台灣省機械技師公會理事長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p>
                    <a:p>
                      <a:pPr marL="0" marR="0" lvl="0" indent="0" algn="l" defTabSz="371475" rtl="0" eaLnBrk="1" fontAlgn="ctr" latinLnBrk="0" hangingPunct="1">
                        <a:lnSpc>
                          <a:spcPct val="100000"/>
                        </a:lnSpc>
                        <a:spcBef>
                          <a:spcPts val="500"/>
                        </a:spcBef>
                        <a:spcAft>
                          <a:spcPts val="0"/>
                        </a:spcAft>
                        <a:buClrTx/>
                        <a:buSzTx/>
                        <a:buFontTx/>
                        <a:buNone/>
                        <a:tabLst/>
                        <a:defRPr/>
                      </a:pP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曾擔任優良農業建設工程獎評選委員</a:t>
                      </a:r>
                      <a:endParaRPr lang="en-US" altLang="zh-TW"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r>
                        <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台灣省水利技師公會前理事長</a:t>
                      </a:r>
                      <a:r>
                        <a:rPr lang="en-US" altLang="zh-TW"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a:t>
                      </a: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2048083006"/>
                  </a:ext>
                </a:extLst>
              </a:tr>
              <a:tr h="725398">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rPr>
                        <a:t>2</a:t>
                      </a: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台灣省</a:t>
                      </a:r>
                      <a:r>
                        <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機械</a:t>
                      </a: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技師公會</a:t>
                      </a:r>
                      <a:endPar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p>
                      <a:pPr algn="l" fontAlgn="ct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台灣省機械技師公會理事長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vMerge="1">
                  <a:txBody>
                    <a:bodyPr/>
                    <a:lstStyle/>
                    <a:p>
                      <a:pPr algn="ctr" fontAlgn="ctr"/>
                      <a:r>
                        <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6</a:t>
                      </a:r>
                      <a:endPar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algn="l" fontAlgn="ctr"/>
                      <a:r>
                        <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具本領域專長退休</a:t>
                      </a:r>
                      <a:r>
                        <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5</a:t>
                      </a:r>
                      <a:r>
                        <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年內之公務人員</a:t>
                      </a:r>
                      <a:endPar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前農委會處長蔡明華、前花蓮縣政府副局長劉泉源</a:t>
                      </a:r>
                      <a:r>
                        <a:rPr lang="en-US" altLang="zh-TW"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4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6555234"/>
                  </a:ext>
                </a:extLst>
              </a:tr>
              <a:tr h="605240">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rPr>
                        <a:t>3</a:t>
                      </a:r>
                      <a:endParaRPr lang="zh-TW" altLang="en-US" sz="1800" b="1" i="0" u="none" strike="noStrike" dirty="0">
                        <a:solidFill>
                          <a:schemeClr val="tx1">
                            <a:lumMod val="65000"/>
                            <a:lumOff val="3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水利技師公會</a:t>
                      </a:r>
                    </a:p>
                    <a:p>
                      <a:pPr algn="l" fontAlgn="ct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台灣省水利公會理事長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1F497D">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6</a:t>
                      </a: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rowSpan="2">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具本領域專長退休</a:t>
                      </a:r>
                      <a:r>
                        <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5</a:t>
                      </a: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年內之公務人員</a:t>
                      </a:r>
                      <a:endPar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p>
                      <a:pPr marL="0" marR="0" lvl="0" indent="0" algn="l" defTabSz="371475" rtl="0" eaLnBrk="1" fontAlgn="ctr" latinLnBrk="0" hangingPunct="1">
                        <a:lnSpc>
                          <a:spcPct val="100000"/>
                        </a:lnSpc>
                        <a:spcBef>
                          <a:spcPts val="0"/>
                        </a:spcBef>
                        <a:spcAft>
                          <a:spcPts val="0"/>
                        </a:spcAft>
                        <a:buClrTx/>
                        <a:buSzTx/>
                        <a:buFontTx/>
                        <a:buNone/>
                        <a:tabLst/>
                        <a:defRPr/>
                      </a:pP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前農委會處長、前花蓮縣政府副局長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3030057217"/>
                  </a:ext>
                </a:extLst>
              </a:tr>
              <a:tr h="605240">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ctr" fontAlgn="ctr"/>
                      <a:r>
                        <a:rPr lang="en-US" altLang="zh-TW"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4</a:t>
                      </a:r>
                      <a:endParaRPr lang="zh-TW" altLang="en-US" sz="18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txBody>
                  <a:tcPr marL="27387" marR="27387" marT="27388" marB="0" anchor="ctr">
                    <a:lnL w="12700"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685783" rtl="0" eaLnBrk="1" latinLnBrk="0" hangingPunct="1">
                        <a:defRPr sz="1350" kern="1200">
                          <a:solidFill>
                            <a:schemeClr val="tx1"/>
                          </a:solidFill>
                          <a:latin typeface="Calibri"/>
                        </a:defRPr>
                      </a:lvl1pPr>
                      <a:lvl2pPr marL="342892" algn="l" defTabSz="685783" rtl="0" eaLnBrk="1" latinLnBrk="0" hangingPunct="1">
                        <a:defRPr sz="1350" kern="1200">
                          <a:solidFill>
                            <a:schemeClr val="tx1"/>
                          </a:solidFill>
                          <a:latin typeface="Calibri"/>
                        </a:defRPr>
                      </a:lvl2pPr>
                      <a:lvl3pPr marL="685783" algn="l" defTabSz="685783" rtl="0" eaLnBrk="1" latinLnBrk="0" hangingPunct="1">
                        <a:defRPr sz="1350" kern="1200">
                          <a:solidFill>
                            <a:schemeClr val="tx1"/>
                          </a:solidFill>
                          <a:latin typeface="Calibri"/>
                        </a:defRPr>
                      </a:lvl3pPr>
                      <a:lvl4pPr marL="1028675" algn="l" defTabSz="685783" rtl="0" eaLnBrk="1" latinLnBrk="0" hangingPunct="1">
                        <a:defRPr sz="1350" kern="1200">
                          <a:solidFill>
                            <a:schemeClr val="tx1"/>
                          </a:solidFill>
                          <a:latin typeface="Calibri"/>
                        </a:defRPr>
                      </a:lvl4pPr>
                      <a:lvl5pPr marL="1371566" algn="l" defTabSz="685783" rtl="0" eaLnBrk="1" latinLnBrk="0" hangingPunct="1">
                        <a:defRPr sz="1350" kern="1200">
                          <a:solidFill>
                            <a:schemeClr val="tx1"/>
                          </a:solidFill>
                          <a:latin typeface="Calibri"/>
                        </a:defRPr>
                      </a:lvl5pPr>
                      <a:lvl6pPr marL="1714457" algn="l" defTabSz="685783" rtl="0" eaLnBrk="1" latinLnBrk="0" hangingPunct="1">
                        <a:defRPr sz="1350" kern="1200">
                          <a:solidFill>
                            <a:schemeClr val="tx1"/>
                          </a:solidFill>
                          <a:latin typeface="Calibri"/>
                        </a:defRPr>
                      </a:lvl6pPr>
                      <a:lvl7pPr marL="2057348" algn="l" defTabSz="685783" rtl="0" eaLnBrk="1" latinLnBrk="0" hangingPunct="1">
                        <a:defRPr sz="1350" kern="1200">
                          <a:solidFill>
                            <a:schemeClr val="tx1"/>
                          </a:solidFill>
                          <a:latin typeface="Calibri"/>
                        </a:defRPr>
                      </a:lvl7pPr>
                      <a:lvl8pPr marL="2400240" algn="l" defTabSz="685783" rtl="0" eaLnBrk="1" latinLnBrk="0" hangingPunct="1">
                        <a:defRPr sz="1350" kern="1200">
                          <a:solidFill>
                            <a:schemeClr val="tx1"/>
                          </a:solidFill>
                          <a:latin typeface="Calibri"/>
                        </a:defRPr>
                      </a:lvl8pPr>
                      <a:lvl9pPr marL="2743132" algn="l" defTabSz="685783" rtl="0" eaLnBrk="1" latinLnBrk="0" hangingPunct="1">
                        <a:defRPr sz="1350" kern="1200">
                          <a:solidFill>
                            <a:schemeClr val="tx1"/>
                          </a:solidFill>
                          <a:latin typeface="Calibri"/>
                        </a:defRPr>
                      </a:lvl9pPr>
                    </a:lstStyle>
                    <a:p>
                      <a:pPr algn="l" fontAlgn="ctr"/>
                      <a:r>
                        <a:rPr lang="zh-TW" altLang="en-US" sz="18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 水土保持技師公會</a:t>
                      </a:r>
                    </a:p>
                    <a:p>
                      <a:pPr algn="l" fontAlgn="ct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r>
                        <a:rPr lang="zh-TW" altLang="en-US"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新北市水保技師公會理事長</a:t>
                      </a:r>
                      <a:r>
                        <a:rPr lang="en-US" altLang="zh-TW" sz="13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a:t>
                      </a:r>
                      <a:endParaRPr lang="zh-TW" altLang="en-US" sz="13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endParaRPr>
                    </a:p>
                  </a:txBody>
                  <a:tcPr marL="27387" marR="27387" marT="27388" marB="0" anchor="ctr">
                    <a:lnL w="3175" cap="flat" cmpd="sng" algn="ctr">
                      <a:solidFill>
                        <a:sysClr val="windowText" lastClr="000000"/>
                      </a:solidFill>
                      <a:prstDash val="solid"/>
                      <a:round/>
                      <a:headEnd type="none" w="med" len="med"/>
                      <a:tailEnd type="none" w="med" len="med"/>
                    </a:lnL>
                    <a:lnR w="3175" cap="flat" cmpd="sng" algn="ctr">
                      <a:solidFill>
                        <a:sysClr val="windowText" lastClr="000000"/>
                      </a:solidFill>
                      <a:prstDash val="solid"/>
                      <a:round/>
                      <a:headEnd type="none" w="med" len="med"/>
                      <a:tailEnd type="none" w="med" len="med"/>
                    </a:lnR>
                    <a:lnT w="3175" cap="flat" cmpd="sng" algn="ctr">
                      <a:solidFill>
                        <a:sysClr val="windowText" lastClr="000000"/>
                      </a:solidFill>
                      <a:prstDash val="solid"/>
                      <a:round/>
                      <a:headEnd type="none" w="med" len="med"/>
                      <a:tailEnd type="none" w="med" len="med"/>
                    </a:lnT>
                    <a:lnB w="31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vMerge="1">
                  <a:txBody>
                    <a:bodyPr/>
                    <a:lstStyle/>
                    <a:p>
                      <a:pPr algn="ctr" fontAlgn="ctr"/>
                      <a:r>
                        <a:rPr lang="en-US" altLang="zh-TW"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8</a:t>
                      </a:r>
                      <a:endPar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CDDCE5"/>
                    </a:solidFill>
                  </a:tcPr>
                </a:tc>
                <a:tc vMerge="1">
                  <a:txBody>
                    <a:bodyPr/>
                    <a:lstStyle/>
                    <a:p>
                      <a:pPr marL="0" marR="0" lvl="0" indent="0" algn="l" defTabSz="371475" rtl="0" eaLnBrk="1" fontAlgn="ctr" latinLnBrk="0" hangingPunct="1">
                        <a:lnSpc>
                          <a:spcPct val="100000"/>
                        </a:lnSpc>
                        <a:spcBef>
                          <a:spcPts val="0"/>
                        </a:spcBef>
                        <a:spcAft>
                          <a:spcPts val="0"/>
                        </a:spcAft>
                        <a:buClrTx/>
                        <a:buSzTx/>
                        <a:buFontTx/>
                        <a:buNone/>
                        <a:tabLst/>
                        <a:defRPr/>
                      </a:pPr>
                      <a:r>
                        <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rPr>
                        <a:t>曾擔任公共工程金質獎</a:t>
                      </a:r>
                      <a:r>
                        <a:rPr lang="zh-TW" altLang="en-US" sz="2000" b="1" i="0" u="none" strike="noStrike" kern="1200" dirty="0">
                          <a:solidFill>
                            <a:schemeClr val="tx1">
                              <a:lumMod val="75000"/>
                              <a:lumOff val="25000"/>
                            </a:schemeClr>
                          </a:solidFill>
                          <a:effectLst/>
                          <a:latin typeface="微軟正黑體" panose="020B0604030504040204" pitchFamily="34" charset="-120"/>
                          <a:ea typeface="微軟正黑體" panose="020B0604030504040204" pitchFamily="34" charset="-120"/>
                          <a:cs typeface="+mn-cs"/>
                        </a:rPr>
                        <a:t>評選委員</a:t>
                      </a:r>
                      <a:endParaRPr lang="zh-TW" altLang="en-US" sz="2000" b="1" i="0" u="none" strike="noStrike" dirty="0">
                        <a:solidFill>
                          <a:schemeClr val="tx1">
                            <a:lumMod val="75000"/>
                            <a:lumOff val="25000"/>
                          </a:schemeClr>
                        </a:solidFill>
                        <a:effectLst/>
                        <a:latin typeface="微軟正黑體" panose="020B0604030504040204" pitchFamily="34" charset="-120"/>
                        <a:ea typeface="微軟正黑體" panose="020B0604030504040204" pitchFamily="34" charset="-120"/>
                      </a:endParaRPr>
                    </a:p>
                  </a:txBody>
                  <a:tcPr marL="29669" marR="29669" marT="296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CDDCE5"/>
                    </a:solidFill>
                  </a:tcPr>
                </a:tc>
                <a:extLst>
                  <a:ext uri="{0D108BD9-81ED-4DB2-BD59-A6C34878D82A}">
                    <a16:rowId xmlns:a16="http://schemas.microsoft.com/office/drawing/2014/main" val="1194408605"/>
                  </a:ext>
                </a:extLst>
              </a:tr>
            </a:tbl>
          </a:graphicData>
        </a:graphic>
      </p:graphicFrame>
      <p:grpSp>
        <p:nvGrpSpPr>
          <p:cNvPr id="21" name="群組 20">
            <a:extLst>
              <a:ext uri="{FF2B5EF4-FFF2-40B4-BE49-F238E27FC236}">
                <a16:creationId xmlns:a16="http://schemas.microsoft.com/office/drawing/2014/main" id="{3794202C-2ADE-B564-F1D8-6074E251E1DA}"/>
              </a:ext>
            </a:extLst>
          </p:cNvPr>
          <p:cNvGrpSpPr/>
          <p:nvPr/>
        </p:nvGrpSpPr>
        <p:grpSpPr>
          <a:xfrm>
            <a:off x="619715" y="2598714"/>
            <a:ext cx="3130491" cy="451070"/>
            <a:chOff x="10286422" y="1443612"/>
            <a:chExt cx="3233635" cy="421738"/>
          </a:xfrm>
        </p:grpSpPr>
        <p:sp>
          <p:nvSpPr>
            <p:cNvPr id="22" name="矩形 21">
              <a:extLst>
                <a:ext uri="{FF2B5EF4-FFF2-40B4-BE49-F238E27FC236}">
                  <a16:creationId xmlns:a16="http://schemas.microsoft.com/office/drawing/2014/main" id="{B27F1088-D4A9-7C09-72C5-8BBAD919259D}"/>
                </a:ext>
              </a:extLst>
            </p:cNvPr>
            <p:cNvSpPr/>
            <p:nvPr/>
          </p:nvSpPr>
          <p:spPr>
            <a:xfrm>
              <a:off x="10286422" y="1443612"/>
              <a:ext cx="3233635" cy="421738"/>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en-US" altLang="zh-TW" sz="1662" b="0" i="0" u="none" strike="noStrike" kern="0" cap="none" spc="0" normalizeH="0" baseline="0" noProof="0">
                <a:ln>
                  <a:noFill/>
                </a:ln>
                <a:solidFill>
                  <a:srgbClr val="1F497D">
                    <a:lumMod val="75000"/>
                  </a:srgbClr>
                </a:solidFill>
                <a:effectLst/>
                <a:uLnTx/>
                <a:uFillTx/>
                <a:latin typeface="Calibri"/>
                <a:ea typeface="新細明體" panose="02020500000000000000" pitchFamily="18" charset="-120"/>
                <a:cs typeface="+mn-cs"/>
              </a:endParaRPr>
            </a:p>
          </p:txBody>
        </p:sp>
        <p:sp>
          <p:nvSpPr>
            <p:cNvPr id="23" name="文字方塊 22">
              <a:extLst>
                <a:ext uri="{FF2B5EF4-FFF2-40B4-BE49-F238E27FC236}">
                  <a16:creationId xmlns:a16="http://schemas.microsoft.com/office/drawing/2014/main" id="{98F31487-57D4-186D-63EF-125FD5088C90}"/>
                </a:ext>
              </a:extLst>
            </p:cNvPr>
            <p:cNvSpPr txBox="1"/>
            <p:nvPr/>
          </p:nvSpPr>
          <p:spPr>
            <a:xfrm>
              <a:off x="10343707" y="1488841"/>
              <a:ext cx="3079869" cy="32547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algn="ctr" defTabSz="844083" eaLnBrk="1" fontAlgn="auto" latinLnBrk="0" hangingPunct="1">
                <a:lnSpc>
                  <a:spcPct val="100000"/>
                </a:lnSpc>
                <a:spcBef>
                  <a:spcPts val="0"/>
                </a:spcBef>
                <a:spcAft>
                  <a:spcPts val="0"/>
                </a:spcAft>
                <a:buClrTx/>
                <a:buSzTx/>
                <a:buFontTx/>
                <a:buNone/>
                <a:tabLst/>
                <a:defRPr/>
              </a:pPr>
              <a:r>
                <a:rPr lang="en-US" altLang="zh-TW" sz="1662"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114</a:t>
              </a:r>
              <a:r>
                <a:rPr kumimoji="0" lang="zh-TW" altLang="en-US" sz="1662"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年度邀請擔任評審委員</a:t>
              </a:r>
            </a:p>
          </p:txBody>
        </p:sp>
      </p:grpSp>
      <p:grpSp>
        <p:nvGrpSpPr>
          <p:cNvPr id="24" name="群組 23">
            <a:extLst>
              <a:ext uri="{FF2B5EF4-FFF2-40B4-BE49-F238E27FC236}">
                <a16:creationId xmlns:a16="http://schemas.microsoft.com/office/drawing/2014/main" id="{C35CAD1E-B7D4-18B0-D460-9DC3509A7D01}"/>
              </a:ext>
            </a:extLst>
          </p:cNvPr>
          <p:cNvGrpSpPr/>
          <p:nvPr/>
        </p:nvGrpSpPr>
        <p:grpSpPr>
          <a:xfrm>
            <a:off x="7048480" y="2164438"/>
            <a:ext cx="4080444" cy="1112310"/>
            <a:chOff x="5041171" y="2546008"/>
            <a:chExt cx="4420481" cy="1205003"/>
          </a:xfrm>
        </p:grpSpPr>
        <p:sp>
          <p:nvSpPr>
            <p:cNvPr id="25" name="橢圓 24">
              <a:extLst>
                <a:ext uri="{FF2B5EF4-FFF2-40B4-BE49-F238E27FC236}">
                  <a16:creationId xmlns:a16="http://schemas.microsoft.com/office/drawing/2014/main" id="{02560D83-9B28-D3EA-A24D-608499E155E7}"/>
                </a:ext>
              </a:extLst>
            </p:cNvPr>
            <p:cNvSpPr/>
            <p:nvPr/>
          </p:nvSpPr>
          <p:spPr>
            <a:xfrm>
              <a:off x="8613930" y="2546008"/>
              <a:ext cx="847722" cy="788136"/>
            </a:xfrm>
            <a:prstGeom prst="ellipse">
              <a:avLst/>
            </a:prstGeom>
            <a:solidFill>
              <a:srgbClr val="CEB432">
                <a:lumMod val="20000"/>
                <a:lumOff val="80000"/>
              </a:srgbClr>
            </a:solidFill>
            <a:ln w="57150" cap="flat" cmpd="sng" algn="ctr">
              <a:no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26" name="文字方塊 25">
              <a:extLst>
                <a:ext uri="{FF2B5EF4-FFF2-40B4-BE49-F238E27FC236}">
                  <a16:creationId xmlns:a16="http://schemas.microsoft.com/office/drawing/2014/main" id="{C3142662-DE73-68BA-595D-0B29DA0452D3}"/>
                </a:ext>
              </a:extLst>
            </p:cNvPr>
            <p:cNvSpPr txBox="1"/>
            <p:nvPr/>
          </p:nvSpPr>
          <p:spPr>
            <a:xfrm>
              <a:off x="5041171" y="2978219"/>
              <a:ext cx="4090947" cy="772792"/>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委員涵蓋各領域</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技師</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、退休人員、公會</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理事長</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兼公共工程</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評審委員</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27" name="群組 26">
              <a:extLst>
                <a:ext uri="{FF2B5EF4-FFF2-40B4-BE49-F238E27FC236}">
                  <a16:creationId xmlns:a16="http://schemas.microsoft.com/office/drawing/2014/main" id="{0C22E6AC-5A53-9FFB-E830-E2E7FC732A52}"/>
                </a:ext>
              </a:extLst>
            </p:cNvPr>
            <p:cNvGrpSpPr/>
            <p:nvPr/>
          </p:nvGrpSpPr>
          <p:grpSpPr>
            <a:xfrm>
              <a:off x="8732722" y="2681832"/>
              <a:ext cx="661299" cy="511969"/>
              <a:chOff x="5482787" y="5655981"/>
              <a:chExt cx="762878" cy="498622"/>
            </a:xfrm>
          </p:grpSpPr>
          <p:pic>
            <p:nvPicPr>
              <p:cNvPr id="28" name="圖片 27">
                <a:extLst>
                  <a:ext uri="{FF2B5EF4-FFF2-40B4-BE49-F238E27FC236}">
                    <a16:creationId xmlns:a16="http://schemas.microsoft.com/office/drawing/2014/main" id="{73CCA7A5-F1DA-754E-4AFD-FBA75F2141B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53199" y="5655981"/>
                <a:ext cx="492466" cy="492467"/>
              </a:xfrm>
              <a:prstGeom prst="rect">
                <a:avLst/>
              </a:prstGeom>
            </p:spPr>
          </p:pic>
          <p:pic>
            <p:nvPicPr>
              <p:cNvPr id="29" name="圖片 28">
                <a:extLst>
                  <a:ext uri="{FF2B5EF4-FFF2-40B4-BE49-F238E27FC236}">
                    <a16:creationId xmlns:a16="http://schemas.microsoft.com/office/drawing/2014/main" id="{0D609A09-494C-06D8-9706-2CD775628E7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82787" y="5666374"/>
                <a:ext cx="417725" cy="488229"/>
              </a:xfrm>
              <a:prstGeom prst="rect">
                <a:avLst/>
              </a:prstGeom>
            </p:spPr>
          </p:pic>
        </p:grpSp>
      </p:grpSp>
      <p:sp>
        <p:nvSpPr>
          <p:cNvPr id="30" name="標題 1">
            <a:extLst>
              <a:ext uri="{FF2B5EF4-FFF2-40B4-BE49-F238E27FC236}">
                <a16:creationId xmlns:a16="http://schemas.microsoft.com/office/drawing/2014/main" id="{597AE3E2-82F6-44AA-9D34-DAA5B6CA08A5}"/>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879398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箭號: 向下 67">
            <a:extLst>
              <a:ext uri="{FF2B5EF4-FFF2-40B4-BE49-F238E27FC236}">
                <a16:creationId xmlns:a16="http://schemas.microsoft.com/office/drawing/2014/main" id="{0AEB35DF-92F3-7EE3-61F0-5724AF0C1DFF}"/>
              </a:ext>
            </a:extLst>
          </p:cNvPr>
          <p:cNvSpPr/>
          <p:nvPr/>
        </p:nvSpPr>
        <p:spPr>
          <a:xfrm rot="16200000">
            <a:off x="4233581" y="1666760"/>
            <a:ext cx="403403" cy="431510"/>
          </a:xfrm>
          <a:prstGeom prst="downArrow">
            <a:avLst/>
          </a:prstGeom>
          <a:solidFill>
            <a:sysClr val="window" lastClr="FFFFFF">
              <a:lumMod val="6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22041">
              <a:defRPr/>
            </a:pPr>
            <a:endParaRPr lang="zh-TW" altLang="en-US" sz="1662" kern="0">
              <a:solidFill>
                <a:prstClr val="white"/>
              </a:solidFill>
              <a:latin typeface="Calibri"/>
              <a:ea typeface="新細明體" panose="02020500000000000000" pitchFamily="18" charset="-120"/>
            </a:endParaRPr>
          </a:p>
        </p:txBody>
      </p:sp>
      <p:sp>
        <p:nvSpPr>
          <p:cNvPr id="69" name="箭號: 向下 68">
            <a:extLst>
              <a:ext uri="{FF2B5EF4-FFF2-40B4-BE49-F238E27FC236}">
                <a16:creationId xmlns:a16="http://schemas.microsoft.com/office/drawing/2014/main" id="{3DE3BD9C-3A75-E348-A608-2EDDFCB24E9F}"/>
              </a:ext>
            </a:extLst>
          </p:cNvPr>
          <p:cNvSpPr/>
          <p:nvPr/>
        </p:nvSpPr>
        <p:spPr>
          <a:xfrm rot="16200000">
            <a:off x="7784102" y="1681693"/>
            <a:ext cx="403403" cy="431510"/>
          </a:xfrm>
          <a:prstGeom prst="downArrow">
            <a:avLst/>
          </a:prstGeom>
          <a:solidFill>
            <a:sysClr val="window" lastClr="FFFFFF">
              <a:lumMod val="6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22041">
              <a:defRPr/>
            </a:pPr>
            <a:endParaRPr lang="zh-TW" altLang="en-US" sz="1662" kern="0">
              <a:solidFill>
                <a:prstClr val="white"/>
              </a:solidFill>
              <a:latin typeface="Calibri"/>
              <a:ea typeface="新細明體" panose="02020500000000000000" pitchFamily="18" charset="-120"/>
            </a:endParaRPr>
          </a:p>
        </p:txBody>
      </p:sp>
      <p:sp>
        <p:nvSpPr>
          <p:cNvPr id="70" name="文字方塊 69">
            <a:extLst>
              <a:ext uri="{FF2B5EF4-FFF2-40B4-BE49-F238E27FC236}">
                <a16:creationId xmlns:a16="http://schemas.microsoft.com/office/drawing/2014/main" id="{BCA1B3AA-BD45-2CC7-6A4D-89E8224D24B4}"/>
              </a:ext>
            </a:extLst>
          </p:cNvPr>
          <p:cNvSpPr txBox="1"/>
          <p:nvPr/>
        </p:nvSpPr>
        <p:spPr>
          <a:xfrm>
            <a:off x="1437845" y="2346138"/>
            <a:ext cx="2611438" cy="1115434"/>
          </a:xfrm>
          <a:prstGeom prst="rect">
            <a:avLst/>
          </a:prstGeom>
          <a:solidFill>
            <a:srgbClr val="EEECE1">
              <a:alpha val="80000"/>
            </a:srgbClr>
          </a:solidFill>
          <a:ln w="25400" cap="flat" cmpd="sng" algn="ctr">
            <a:noFill/>
            <a:prstDash val="solid"/>
          </a:ln>
          <a:effectLst/>
        </p:spPr>
        <p:txBody>
          <a:bodyPr wrap="square">
            <a:spAutoFit/>
          </a:bodyPr>
          <a:lstStyle/>
          <a:p>
            <a:pPr marL="0" lvl="1" defTabSz="422041">
              <a:spcBef>
                <a:spcPts val="92"/>
              </a:spcBef>
              <a:defRPr/>
            </a:pPr>
            <a:r>
              <a:rPr lang="zh-TW" altLang="en-US" sz="1662" b="1" kern="0" dirty="0">
                <a:solidFill>
                  <a:srgbClr val="C00000"/>
                </a:solidFill>
                <a:latin typeface="Microsoft JhengHei UI" panose="020B0604030504040204" pitchFamily="34" charset="-120"/>
                <a:ea typeface="Microsoft JhengHei UI" panose="020B0604030504040204" pitchFamily="34" charset="-120"/>
              </a:rPr>
              <a:t>上午</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由本署帶隊官率隊至當地管理處，於管理處進行</a:t>
            </a:r>
            <a:r>
              <a:rPr lang="en-US" altLang="zh-TW" sz="1662" b="1" kern="0" dirty="0">
                <a:solidFill>
                  <a:srgbClr val="C00000"/>
                </a:solidFill>
                <a:latin typeface="Microsoft JhengHei UI" panose="020B0604030504040204" pitchFamily="34" charset="-120"/>
                <a:ea typeface="Microsoft JhengHei UI" panose="020B0604030504040204" pitchFamily="34" charset="-120"/>
              </a:rPr>
              <a:t>20</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分鐘整備簡報、</a:t>
            </a:r>
            <a:r>
              <a:rPr lang="en-US" altLang="zh-TW" sz="1662" b="1" u="sng" kern="0" dirty="0">
                <a:solidFill>
                  <a:srgbClr val="C00000"/>
                </a:solidFill>
                <a:latin typeface="Microsoft JhengHei UI" panose="020B0604030504040204" pitchFamily="34" charset="-120"/>
                <a:ea typeface="Microsoft JhengHei UI" panose="020B0604030504040204" pitchFamily="34" charset="-120"/>
              </a:rPr>
              <a:t>10</a:t>
            </a:r>
            <a:r>
              <a:rPr lang="zh-TW" altLang="en-US" sz="1662" b="1" u="sng" kern="0" dirty="0">
                <a:solidFill>
                  <a:srgbClr val="C00000"/>
                </a:solidFill>
                <a:latin typeface="Microsoft JhengHei UI" panose="020B0604030504040204" pitchFamily="34" charset="-120"/>
                <a:ea typeface="Microsoft JhengHei UI" panose="020B0604030504040204" pitchFamily="34" charset="-120"/>
              </a:rPr>
              <a:t>分鐘受檢設施說明</a:t>
            </a:r>
            <a:r>
              <a:rPr lang="zh-TW" altLang="en-US" sz="1662" b="1" u="sng" kern="0" dirty="0">
                <a:solidFill>
                  <a:prstClr val="black">
                    <a:lumMod val="75000"/>
                    <a:lumOff val="25000"/>
                  </a:prstClr>
                </a:solidFill>
                <a:latin typeface="Microsoft JhengHei UI" panose="020B0604030504040204" pitchFamily="34" charset="-120"/>
                <a:ea typeface="Microsoft JhengHei UI" panose="020B0604030504040204" pitchFamily="34" charset="-120"/>
              </a:rPr>
              <a:t>。</a:t>
            </a:r>
          </a:p>
        </p:txBody>
      </p:sp>
      <p:grpSp>
        <p:nvGrpSpPr>
          <p:cNvPr id="71" name="群組 70">
            <a:extLst>
              <a:ext uri="{FF2B5EF4-FFF2-40B4-BE49-F238E27FC236}">
                <a16:creationId xmlns:a16="http://schemas.microsoft.com/office/drawing/2014/main" id="{7B67660F-92AD-E1BD-A487-BE45DAA82327}"/>
              </a:ext>
            </a:extLst>
          </p:cNvPr>
          <p:cNvGrpSpPr/>
          <p:nvPr/>
        </p:nvGrpSpPr>
        <p:grpSpPr>
          <a:xfrm>
            <a:off x="1413799" y="1659517"/>
            <a:ext cx="2987278" cy="558400"/>
            <a:chOff x="9477660" y="832126"/>
            <a:chExt cx="8293818" cy="511166"/>
          </a:xfrm>
        </p:grpSpPr>
        <p:sp>
          <p:nvSpPr>
            <p:cNvPr id="72" name="矩形 71">
              <a:extLst>
                <a:ext uri="{FF2B5EF4-FFF2-40B4-BE49-F238E27FC236}">
                  <a16:creationId xmlns:a16="http://schemas.microsoft.com/office/drawing/2014/main" id="{259EFE62-2186-A520-FCCD-490D383C185F}"/>
                </a:ext>
              </a:extLst>
            </p:cNvPr>
            <p:cNvSpPr/>
            <p:nvPr/>
          </p:nvSpPr>
          <p:spPr>
            <a:xfrm>
              <a:off x="9477660" y="832126"/>
              <a:ext cx="7355824" cy="511166"/>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algn="ctr" defTabSz="422041">
                <a:defRPr/>
              </a:pPr>
              <a:endParaRPr lang="en-US" altLang="zh-TW" sz="1662" kern="0">
                <a:solidFill>
                  <a:srgbClr val="1F497D">
                    <a:lumMod val="75000"/>
                  </a:srgbClr>
                </a:solidFill>
                <a:latin typeface="Calibri"/>
                <a:ea typeface="新細明體" panose="02020500000000000000" pitchFamily="18" charset="-120"/>
              </a:endParaRPr>
            </a:p>
          </p:txBody>
        </p:sp>
        <p:sp>
          <p:nvSpPr>
            <p:cNvPr id="73" name="文字方塊 72">
              <a:extLst>
                <a:ext uri="{FF2B5EF4-FFF2-40B4-BE49-F238E27FC236}">
                  <a16:creationId xmlns:a16="http://schemas.microsoft.com/office/drawing/2014/main" id="{98611F61-8939-8023-B6A5-1496E1A2CB69}"/>
                </a:ext>
              </a:extLst>
            </p:cNvPr>
            <p:cNvSpPr txBox="1"/>
            <p:nvPr/>
          </p:nvSpPr>
          <p:spPr>
            <a:xfrm>
              <a:off x="10131506" y="901189"/>
              <a:ext cx="7639972" cy="396553"/>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2215"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上午管理處</a:t>
              </a:r>
              <a:r>
                <a:rPr lang="zh-TW" altLang="en-US" sz="2215" kern="0" dirty="0">
                  <a:solidFill>
                    <a:srgbClr val="FFFF00"/>
                  </a:solidFill>
                  <a:effectLst>
                    <a:glow rad="101600">
                      <a:srgbClr val="4BACC6">
                        <a:lumMod val="50000"/>
                        <a:alpha val="90000"/>
                      </a:srgbClr>
                    </a:glow>
                    <a:outerShdw blurRad="50800" dist="38100" dir="2700000" algn="tl" rotWithShape="0">
                      <a:prstClr val="black">
                        <a:alpha val="40000"/>
                      </a:prstClr>
                    </a:outerShdw>
                  </a:effectLst>
                </a:rPr>
                <a:t>簡報</a:t>
              </a:r>
            </a:p>
          </p:txBody>
        </p:sp>
      </p:grpSp>
      <p:sp>
        <p:nvSpPr>
          <p:cNvPr id="74" name="文字方塊 73">
            <a:extLst>
              <a:ext uri="{FF2B5EF4-FFF2-40B4-BE49-F238E27FC236}">
                <a16:creationId xmlns:a16="http://schemas.microsoft.com/office/drawing/2014/main" id="{51549452-C9DA-F631-E6D3-68A71FC5BF18}"/>
              </a:ext>
            </a:extLst>
          </p:cNvPr>
          <p:cNvSpPr txBox="1"/>
          <p:nvPr/>
        </p:nvSpPr>
        <p:spPr>
          <a:xfrm>
            <a:off x="4821960" y="2344446"/>
            <a:ext cx="2927430" cy="1371209"/>
          </a:xfrm>
          <a:prstGeom prst="rect">
            <a:avLst/>
          </a:prstGeom>
          <a:solidFill>
            <a:srgbClr val="EEECE1">
              <a:alpha val="80000"/>
            </a:srgbClr>
          </a:solidFill>
          <a:ln w="25400" cap="flat" cmpd="sng" algn="ctr">
            <a:noFill/>
            <a:prstDash val="solid"/>
          </a:ln>
          <a:effectLst/>
        </p:spPr>
        <p:txBody>
          <a:bodyPr wrap="square">
            <a:spAutoFit/>
          </a:bodyPr>
          <a:lstStyle/>
          <a:p>
            <a:pPr marL="0" lvl="1" defTabSz="422041">
              <a:spcBef>
                <a:spcPts val="92"/>
              </a:spcBef>
              <a:defRPr/>
            </a:pPr>
            <a:r>
              <a:rPr lang="zh-TW" altLang="en-US" sz="1662" b="1" kern="0" dirty="0">
                <a:solidFill>
                  <a:srgbClr val="C00000"/>
                </a:solidFill>
                <a:latin typeface="Microsoft JhengHei UI" panose="020B0604030504040204" pitchFamily="34" charset="-120"/>
                <a:ea typeface="Microsoft JhengHei UI" panose="020B0604030504040204" pitchFamily="34" charset="-120"/>
              </a:rPr>
              <a:t>上午</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各委員完成簡報評分後，接續</a:t>
            </a:r>
            <a:r>
              <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30</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分鐘抽檢該管理處轄管</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農田水利設施文件</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，隨後進行</a:t>
            </a:r>
            <a:r>
              <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30</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分鐘</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委員評分與意見交流</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a:t>
            </a:r>
            <a:endPar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endParaRPr>
          </a:p>
        </p:txBody>
      </p:sp>
      <p:sp>
        <p:nvSpPr>
          <p:cNvPr id="76" name="矩形: 圓角 75">
            <a:extLst>
              <a:ext uri="{FF2B5EF4-FFF2-40B4-BE49-F238E27FC236}">
                <a16:creationId xmlns:a16="http://schemas.microsoft.com/office/drawing/2014/main" id="{F4DBF7BA-35BE-CF13-7646-98F34059AA99}"/>
              </a:ext>
            </a:extLst>
          </p:cNvPr>
          <p:cNvSpPr/>
          <p:nvPr/>
        </p:nvSpPr>
        <p:spPr bwMode="auto">
          <a:xfrm>
            <a:off x="1754564" y="4220102"/>
            <a:ext cx="1051319" cy="1162986"/>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rPr>
              <a:t>防汛人員組織編制及應變作業機制</a:t>
            </a:r>
          </a:p>
        </p:txBody>
      </p:sp>
      <p:sp>
        <p:nvSpPr>
          <p:cNvPr id="77" name="矩形: 圓角 76">
            <a:extLst>
              <a:ext uri="{FF2B5EF4-FFF2-40B4-BE49-F238E27FC236}">
                <a16:creationId xmlns:a16="http://schemas.microsoft.com/office/drawing/2014/main" id="{6A2FB4AF-A967-05F0-29D2-DC3D2C7C08BA}"/>
              </a:ext>
            </a:extLst>
          </p:cNvPr>
          <p:cNvSpPr/>
          <p:nvPr/>
        </p:nvSpPr>
        <p:spPr bwMode="auto">
          <a:xfrm>
            <a:off x="1756815" y="3589794"/>
            <a:ext cx="1051319" cy="569751"/>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rPr>
              <a:t>基本灌溉</a:t>
            </a:r>
            <a:endParaRPr lang="en-US" altLang="zh-TW" sz="1662" b="1" kern="0" dirty="0">
              <a:solidFill>
                <a:prstClr val="black"/>
              </a:solidFill>
              <a:latin typeface="微軟正黑體" panose="020B0604030504040204" pitchFamily="34" charset="-120"/>
            </a:endParaRPr>
          </a:p>
          <a:p>
            <a:pPr algn="ctr" defTabSz="422041">
              <a:defRPr/>
            </a:pPr>
            <a:r>
              <a:rPr lang="zh-TW" altLang="en-US" sz="1662" b="1" kern="0" dirty="0">
                <a:solidFill>
                  <a:prstClr val="black"/>
                </a:solidFill>
                <a:latin typeface="微軟正黑體" panose="020B0604030504040204" pitchFamily="34" charset="-120"/>
              </a:rPr>
              <a:t>系統資料</a:t>
            </a:r>
          </a:p>
        </p:txBody>
      </p:sp>
      <p:sp>
        <p:nvSpPr>
          <p:cNvPr id="78" name="矩形: 圓角 77">
            <a:extLst>
              <a:ext uri="{FF2B5EF4-FFF2-40B4-BE49-F238E27FC236}">
                <a16:creationId xmlns:a16="http://schemas.microsoft.com/office/drawing/2014/main" id="{8537B8EC-2A6E-9635-2DC2-335023CD6258}"/>
              </a:ext>
            </a:extLst>
          </p:cNvPr>
          <p:cNvSpPr/>
          <p:nvPr/>
        </p:nvSpPr>
        <p:spPr bwMode="auto">
          <a:xfrm>
            <a:off x="1744114" y="5443646"/>
            <a:ext cx="1067060" cy="709371"/>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sym typeface="微軟正黑體" panose="020B0604030504040204" pitchFamily="34" charset="-120"/>
              </a:rPr>
              <a:t>防汛整備執行情形</a:t>
            </a:r>
            <a:endParaRPr lang="zh-TW" altLang="en-US" sz="1662" b="1" kern="0" dirty="0">
              <a:solidFill>
                <a:prstClr val="black"/>
              </a:solidFill>
              <a:latin typeface="微軟正黑體" panose="020B0604030504040204" pitchFamily="34" charset="-120"/>
            </a:endParaRPr>
          </a:p>
        </p:txBody>
      </p:sp>
      <p:grpSp>
        <p:nvGrpSpPr>
          <p:cNvPr id="79" name="群組 78">
            <a:extLst>
              <a:ext uri="{FF2B5EF4-FFF2-40B4-BE49-F238E27FC236}">
                <a16:creationId xmlns:a16="http://schemas.microsoft.com/office/drawing/2014/main" id="{D3C421C8-A408-708B-BCF2-17975BC2A11D}"/>
              </a:ext>
            </a:extLst>
          </p:cNvPr>
          <p:cNvGrpSpPr/>
          <p:nvPr/>
        </p:nvGrpSpPr>
        <p:grpSpPr>
          <a:xfrm>
            <a:off x="3048841" y="3613520"/>
            <a:ext cx="782513" cy="643978"/>
            <a:chOff x="3498158" y="1581761"/>
            <a:chExt cx="1005527" cy="788136"/>
          </a:xfrm>
        </p:grpSpPr>
        <p:sp>
          <p:nvSpPr>
            <p:cNvPr id="80" name="橢圓 79">
              <a:extLst>
                <a:ext uri="{FF2B5EF4-FFF2-40B4-BE49-F238E27FC236}">
                  <a16:creationId xmlns:a16="http://schemas.microsoft.com/office/drawing/2014/main" id="{69ACFA6E-ABE6-9DE6-F2A0-FDE3034BF986}"/>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81" name="文字方塊 80">
              <a:extLst>
                <a:ext uri="{FF2B5EF4-FFF2-40B4-BE49-F238E27FC236}">
                  <a16:creationId xmlns:a16="http://schemas.microsoft.com/office/drawing/2014/main" id="{F7F5AA3F-E79A-FA7E-3E38-7F5702EF6152}"/>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３０分</a:t>
              </a:r>
            </a:p>
          </p:txBody>
        </p:sp>
      </p:grpSp>
      <p:grpSp>
        <p:nvGrpSpPr>
          <p:cNvPr id="82" name="群組 81">
            <a:extLst>
              <a:ext uri="{FF2B5EF4-FFF2-40B4-BE49-F238E27FC236}">
                <a16:creationId xmlns:a16="http://schemas.microsoft.com/office/drawing/2014/main" id="{6BDCB7DB-DD0A-A416-4608-67A8F1749651}"/>
              </a:ext>
            </a:extLst>
          </p:cNvPr>
          <p:cNvGrpSpPr/>
          <p:nvPr/>
        </p:nvGrpSpPr>
        <p:grpSpPr>
          <a:xfrm>
            <a:off x="3088625" y="4437421"/>
            <a:ext cx="782513" cy="643978"/>
            <a:chOff x="3512130" y="1581761"/>
            <a:chExt cx="1005527" cy="788136"/>
          </a:xfrm>
        </p:grpSpPr>
        <p:sp>
          <p:nvSpPr>
            <p:cNvPr id="83" name="橢圓 82">
              <a:extLst>
                <a:ext uri="{FF2B5EF4-FFF2-40B4-BE49-F238E27FC236}">
                  <a16:creationId xmlns:a16="http://schemas.microsoft.com/office/drawing/2014/main" id="{B82A1A26-8928-CE90-F679-47BA6A4C4DEC}"/>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84" name="文字方塊 83">
              <a:extLst>
                <a:ext uri="{FF2B5EF4-FFF2-40B4-BE49-F238E27FC236}">
                  <a16:creationId xmlns:a16="http://schemas.microsoft.com/office/drawing/2014/main" id="{C1E091F3-0B35-8F3B-3130-5FB81ECBBC79}"/>
                </a:ext>
              </a:extLst>
            </p:cNvPr>
            <p:cNvSpPr txBox="1"/>
            <p:nvPr/>
          </p:nvSpPr>
          <p:spPr>
            <a:xfrm>
              <a:off x="3512130"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３０分</a:t>
              </a:r>
            </a:p>
          </p:txBody>
        </p:sp>
      </p:grpSp>
      <p:grpSp>
        <p:nvGrpSpPr>
          <p:cNvPr id="85" name="群組 84">
            <a:extLst>
              <a:ext uri="{FF2B5EF4-FFF2-40B4-BE49-F238E27FC236}">
                <a16:creationId xmlns:a16="http://schemas.microsoft.com/office/drawing/2014/main" id="{852EFD41-05F8-12C4-DD54-BC8F413988C7}"/>
              </a:ext>
            </a:extLst>
          </p:cNvPr>
          <p:cNvGrpSpPr/>
          <p:nvPr/>
        </p:nvGrpSpPr>
        <p:grpSpPr>
          <a:xfrm>
            <a:off x="3116329" y="5365368"/>
            <a:ext cx="782513" cy="643978"/>
            <a:chOff x="3531037" y="1581761"/>
            <a:chExt cx="1005527" cy="788136"/>
          </a:xfrm>
        </p:grpSpPr>
        <p:sp>
          <p:nvSpPr>
            <p:cNvPr id="86" name="橢圓 85">
              <a:extLst>
                <a:ext uri="{FF2B5EF4-FFF2-40B4-BE49-F238E27FC236}">
                  <a16:creationId xmlns:a16="http://schemas.microsoft.com/office/drawing/2014/main" id="{D6316C2D-E153-94A5-AD1B-8901A337AFD6}"/>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87" name="文字方塊 86">
              <a:extLst>
                <a:ext uri="{FF2B5EF4-FFF2-40B4-BE49-F238E27FC236}">
                  <a16:creationId xmlns:a16="http://schemas.microsoft.com/office/drawing/2014/main" id="{0753C6D0-4408-0931-1C9B-F2E50ACB6ECA}"/>
                </a:ext>
              </a:extLst>
            </p:cNvPr>
            <p:cNvSpPr txBox="1"/>
            <p:nvPr/>
          </p:nvSpPr>
          <p:spPr>
            <a:xfrm>
              <a:off x="3531037"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４０分</a:t>
              </a:r>
            </a:p>
          </p:txBody>
        </p:sp>
      </p:grpSp>
      <p:sp>
        <p:nvSpPr>
          <p:cNvPr id="88" name="文字方塊 87">
            <a:extLst>
              <a:ext uri="{FF2B5EF4-FFF2-40B4-BE49-F238E27FC236}">
                <a16:creationId xmlns:a16="http://schemas.microsoft.com/office/drawing/2014/main" id="{298F78FE-0CF6-615B-4EFC-2C2C4865B7EA}"/>
              </a:ext>
            </a:extLst>
          </p:cNvPr>
          <p:cNvSpPr txBox="1"/>
          <p:nvPr/>
        </p:nvSpPr>
        <p:spPr>
          <a:xfrm>
            <a:off x="8543317" y="2346139"/>
            <a:ext cx="2516594" cy="1115434"/>
          </a:xfrm>
          <a:prstGeom prst="rect">
            <a:avLst/>
          </a:prstGeom>
          <a:solidFill>
            <a:srgbClr val="EEECE1">
              <a:alpha val="80000"/>
            </a:srgbClr>
          </a:solidFill>
          <a:ln w="25400" cap="flat" cmpd="sng" algn="ctr">
            <a:noFill/>
            <a:prstDash val="solid"/>
          </a:ln>
          <a:effectLst/>
        </p:spPr>
        <p:txBody>
          <a:bodyPr wrap="square">
            <a:spAutoFit/>
          </a:bodyPr>
          <a:lstStyle/>
          <a:p>
            <a:pPr marL="0" lvl="1" defTabSz="422041">
              <a:spcBef>
                <a:spcPts val="92"/>
              </a:spcBef>
              <a:defRPr/>
            </a:pPr>
            <a:r>
              <a:rPr lang="zh-TW" altLang="en-US" sz="1662" b="1" kern="0" dirty="0">
                <a:solidFill>
                  <a:srgbClr val="C00000"/>
                </a:solidFill>
                <a:latin typeface="Microsoft JhengHei UI" panose="020B0604030504040204" pitchFamily="34" charset="-120"/>
                <a:ea typeface="Microsoft JhengHei UI" panose="020B0604030504040204" pitchFamily="34" charset="-120"/>
              </a:rPr>
              <a:t>下午</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則前往現地抽檢該管理處轄管</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農田水利設施、第</a:t>
            </a:r>
            <a:r>
              <a:rPr lang="en-US" altLang="zh-TW" sz="1662" b="1" kern="0" dirty="0">
                <a:solidFill>
                  <a:srgbClr val="C00000"/>
                </a:solidFill>
                <a:latin typeface="Microsoft JhengHei UI" panose="020B0604030504040204" pitchFamily="34" charset="-120"/>
                <a:ea typeface="Microsoft JhengHei UI" panose="020B0604030504040204" pitchFamily="34" charset="-120"/>
              </a:rPr>
              <a:t>4</a:t>
            </a:r>
            <a:r>
              <a:rPr lang="zh-TW" altLang="en-US" sz="1662" b="1" kern="0" dirty="0">
                <a:solidFill>
                  <a:srgbClr val="C00000"/>
                </a:solidFill>
                <a:latin typeface="Microsoft JhengHei UI" panose="020B0604030504040204" pitchFamily="34" charset="-120"/>
                <a:ea typeface="Microsoft JhengHei UI" panose="020B0604030504040204" pitchFamily="34" charset="-120"/>
              </a:rPr>
              <a:t>處設施</a:t>
            </a:r>
            <a:r>
              <a:rPr lang="zh-TW" altLang="en-US"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rPr>
              <a:t>，抽查完畢後於現地進行綜合討論</a:t>
            </a:r>
            <a:endParaRPr lang="en-US" altLang="zh-TW" sz="1662" b="1" kern="0" dirty="0">
              <a:solidFill>
                <a:prstClr val="black">
                  <a:lumMod val="75000"/>
                  <a:lumOff val="25000"/>
                </a:prstClr>
              </a:solidFill>
              <a:latin typeface="Microsoft JhengHei UI" panose="020B0604030504040204" pitchFamily="34" charset="-120"/>
              <a:ea typeface="Microsoft JhengHei UI" panose="020B0604030504040204" pitchFamily="34" charset="-120"/>
            </a:endParaRPr>
          </a:p>
        </p:txBody>
      </p:sp>
      <p:grpSp>
        <p:nvGrpSpPr>
          <p:cNvPr id="89" name="群組 88">
            <a:extLst>
              <a:ext uri="{FF2B5EF4-FFF2-40B4-BE49-F238E27FC236}">
                <a16:creationId xmlns:a16="http://schemas.microsoft.com/office/drawing/2014/main" id="{0222764B-AE3F-C7D7-DFFD-8A690844C0B6}"/>
              </a:ext>
            </a:extLst>
          </p:cNvPr>
          <p:cNvGrpSpPr/>
          <p:nvPr/>
        </p:nvGrpSpPr>
        <p:grpSpPr>
          <a:xfrm>
            <a:off x="4807337" y="1646491"/>
            <a:ext cx="3339424" cy="558400"/>
            <a:chOff x="9477660" y="832126"/>
            <a:chExt cx="9151920" cy="511166"/>
          </a:xfrm>
        </p:grpSpPr>
        <p:sp>
          <p:nvSpPr>
            <p:cNvPr id="90" name="矩形 89">
              <a:extLst>
                <a:ext uri="{FF2B5EF4-FFF2-40B4-BE49-F238E27FC236}">
                  <a16:creationId xmlns:a16="http://schemas.microsoft.com/office/drawing/2014/main" id="{DE7A0597-4944-2001-86CF-E0D270001CE9}"/>
                </a:ext>
              </a:extLst>
            </p:cNvPr>
            <p:cNvSpPr/>
            <p:nvPr/>
          </p:nvSpPr>
          <p:spPr>
            <a:xfrm>
              <a:off x="9477660" y="832126"/>
              <a:ext cx="8038537" cy="511166"/>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algn="ctr" defTabSz="422041">
                <a:defRPr/>
              </a:pPr>
              <a:endParaRPr lang="en-US" altLang="zh-TW" sz="1662" kern="0">
                <a:solidFill>
                  <a:srgbClr val="1F497D">
                    <a:lumMod val="75000"/>
                  </a:srgbClr>
                </a:solidFill>
                <a:latin typeface="Calibri"/>
                <a:ea typeface="新細明體" panose="02020500000000000000" pitchFamily="18" charset="-120"/>
              </a:endParaRPr>
            </a:p>
          </p:txBody>
        </p:sp>
        <p:sp>
          <p:nvSpPr>
            <p:cNvPr id="91" name="文字方塊 90">
              <a:extLst>
                <a:ext uri="{FF2B5EF4-FFF2-40B4-BE49-F238E27FC236}">
                  <a16:creationId xmlns:a16="http://schemas.microsoft.com/office/drawing/2014/main" id="{2D10BCA0-EAFB-4C65-F68F-F065B6EDE48A}"/>
                </a:ext>
              </a:extLst>
            </p:cNvPr>
            <p:cNvSpPr txBox="1"/>
            <p:nvPr/>
          </p:nvSpPr>
          <p:spPr>
            <a:xfrm>
              <a:off x="10151588" y="901189"/>
              <a:ext cx="8477992" cy="396553"/>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2215"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上午抽檢設施</a:t>
              </a:r>
              <a:r>
                <a:rPr lang="zh-TW" altLang="en-US" sz="2215" kern="0" dirty="0">
                  <a:solidFill>
                    <a:srgbClr val="FFFF00"/>
                  </a:solidFill>
                  <a:effectLst>
                    <a:glow rad="101600">
                      <a:srgbClr val="4BACC6">
                        <a:lumMod val="50000"/>
                        <a:alpha val="90000"/>
                      </a:srgbClr>
                    </a:glow>
                    <a:outerShdw blurRad="50800" dist="38100" dir="2700000" algn="tl" rotWithShape="0">
                      <a:prstClr val="black">
                        <a:alpha val="40000"/>
                      </a:prstClr>
                    </a:outerShdw>
                  </a:effectLst>
                </a:rPr>
                <a:t>文件</a:t>
              </a:r>
            </a:p>
          </p:txBody>
        </p:sp>
      </p:grpSp>
      <p:grpSp>
        <p:nvGrpSpPr>
          <p:cNvPr id="92" name="群組 91">
            <a:extLst>
              <a:ext uri="{FF2B5EF4-FFF2-40B4-BE49-F238E27FC236}">
                <a16:creationId xmlns:a16="http://schemas.microsoft.com/office/drawing/2014/main" id="{A4758B8B-885C-9657-3362-BA1E03524A06}"/>
              </a:ext>
            </a:extLst>
          </p:cNvPr>
          <p:cNvGrpSpPr/>
          <p:nvPr/>
        </p:nvGrpSpPr>
        <p:grpSpPr>
          <a:xfrm>
            <a:off x="8543317" y="1618809"/>
            <a:ext cx="2701065" cy="558400"/>
            <a:chOff x="9477660" y="832126"/>
            <a:chExt cx="8627781" cy="511166"/>
          </a:xfrm>
        </p:grpSpPr>
        <p:sp>
          <p:nvSpPr>
            <p:cNvPr id="93" name="矩形 92">
              <a:extLst>
                <a:ext uri="{FF2B5EF4-FFF2-40B4-BE49-F238E27FC236}">
                  <a16:creationId xmlns:a16="http://schemas.microsoft.com/office/drawing/2014/main" id="{9CC05CDA-770A-E6C8-3E99-DE5DDD9AC076}"/>
                </a:ext>
              </a:extLst>
            </p:cNvPr>
            <p:cNvSpPr/>
            <p:nvPr/>
          </p:nvSpPr>
          <p:spPr>
            <a:xfrm>
              <a:off x="9477660" y="832126"/>
              <a:ext cx="8038537" cy="511166"/>
            </a:xfrm>
            <a:prstGeom prst="rect">
              <a:avLst/>
            </a:prstGeom>
            <a:solidFill>
              <a:sysClr val="window" lastClr="FFFFFF">
                <a:lumMod val="85000"/>
                <a:alpha val="59000"/>
              </a:sysClr>
            </a:solidFill>
            <a:ln w="12700" cap="flat" cmpd="sng" algn="ctr">
              <a:noFill/>
              <a:prstDash val="dash"/>
            </a:ln>
            <a:effectLst>
              <a:outerShdw blurRad="40000" dist="23000" dir="5400000" rotWithShape="0">
                <a:srgbClr val="000000">
                  <a:alpha val="35000"/>
                </a:srgbClr>
              </a:outerShdw>
            </a:effectLst>
          </p:spPr>
          <p:txBody>
            <a:bodyPr rtlCol="0" anchor="b"/>
            <a:lstStyle/>
            <a:p>
              <a:pPr algn="ctr" defTabSz="422041">
                <a:defRPr/>
              </a:pPr>
              <a:endParaRPr lang="en-US" altLang="zh-TW" sz="1662" kern="0">
                <a:solidFill>
                  <a:srgbClr val="1F497D">
                    <a:lumMod val="75000"/>
                  </a:srgbClr>
                </a:solidFill>
                <a:latin typeface="Calibri"/>
                <a:ea typeface="新細明體" panose="02020500000000000000" pitchFamily="18" charset="-120"/>
              </a:endParaRPr>
            </a:p>
          </p:txBody>
        </p:sp>
        <p:sp>
          <p:nvSpPr>
            <p:cNvPr id="94" name="文字方塊 93">
              <a:extLst>
                <a:ext uri="{FF2B5EF4-FFF2-40B4-BE49-F238E27FC236}">
                  <a16:creationId xmlns:a16="http://schemas.microsoft.com/office/drawing/2014/main" id="{64D1F718-A996-D25C-78A4-7AE502E7AEFD}"/>
                </a:ext>
              </a:extLst>
            </p:cNvPr>
            <p:cNvSpPr txBox="1"/>
            <p:nvPr/>
          </p:nvSpPr>
          <p:spPr>
            <a:xfrm>
              <a:off x="9627449" y="901189"/>
              <a:ext cx="8477992" cy="396553"/>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2215"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下午現地抽檢</a:t>
              </a:r>
              <a:r>
                <a:rPr lang="zh-TW" altLang="en-US" sz="2215" kern="0" dirty="0">
                  <a:solidFill>
                    <a:srgbClr val="FFFF00"/>
                  </a:solidFill>
                  <a:effectLst>
                    <a:glow rad="101600">
                      <a:srgbClr val="4BACC6">
                        <a:lumMod val="50000"/>
                        <a:alpha val="90000"/>
                      </a:srgbClr>
                    </a:glow>
                    <a:outerShdw blurRad="50800" dist="38100" dir="2700000" algn="tl" rotWithShape="0">
                      <a:prstClr val="black">
                        <a:alpha val="40000"/>
                      </a:prstClr>
                    </a:outerShdw>
                  </a:effectLst>
                </a:rPr>
                <a:t>設施</a:t>
              </a:r>
            </a:p>
          </p:txBody>
        </p:sp>
      </p:grpSp>
      <p:sp>
        <p:nvSpPr>
          <p:cNvPr id="95" name="矩形: 圓角 94">
            <a:extLst>
              <a:ext uri="{FF2B5EF4-FFF2-40B4-BE49-F238E27FC236}">
                <a16:creationId xmlns:a16="http://schemas.microsoft.com/office/drawing/2014/main" id="{30EBCD65-4A69-9B33-64CF-6592826A6A5A}"/>
              </a:ext>
            </a:extLst>
          </p:cNvPr>
          <p:cNvSpPr/>
          <p:nvPr/>
        </p:nvSpPr>
        <p:spPr bwMode="auto">
          <a:xfrm>
            <a:off x="5154941" y="4649144"/>
            <a:ext cx="1263393" cy="767074"/>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資料更新</a:t>
            </a:r>
          </a:p>
        </p:txBody>
      </p:sp>
      <p:sp>
        <p:nvSpPr>
          <p:cNvPr id="96" name="矩形: 圓角 95">
            <a:extLst>
              <a:ext uri="{FF2B5EF4-FFF2-40B4-BE49-F238E27FC236}">
                <a16:creationId xmlns:a16="http://schemas.microsoft.com/office/drawing/2014/main" id="{2C8229E3-F054-BCA6-49A6-1EBD913AAAA9}"/>
              </a:ext>
            </a:extLst>
          </p:cNvPr>
          <p:cNvSpPr/>
          <p:nvPr/>
        </p:nvSpPr>
        <p:spPr bwMode="auto">
          <a:xfrm>
            <a:off x="5169101" y="3912227"/>
            <a:ext cx="1263393" cy="631267"/>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資料管理</a:t>
            </a:r>
          </a:p>
        </p:txBody>
      </p:sp>
      <p:sp>
        <p:nvSpPr>
          <p:cNvPr id="97" name="矩形: 圓角 96">
            <a:extLst>
              <a:ext uri="{FF2B5EF4-FFF2-40B4-BE49-F238E27FC236}">
                <a16:creationId xmlns:a16="http://schemas.microsoft.com/office/drawing/2014/main" id="{1C02E738-284F-C0EA-3EA3-7812708EDE87}"/>
              </a:ext>
            </a:extLst>
          </p:cNvPr>
          <p:cNvSpPr/>
          <p:nvPr/>
        </p:nvSpPr>
        <p:spPr bwMode="auto">
          <a:xfrm>
            <a:off x="5154941" y="5521869"/>
            <a:ext cx="1263393" cy="767074"/>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設施維護</a:t>
            </a:r>
          </a:p>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計畫</a:t>
            </a:r>
          </a:p>
        </p:txBody>
      </p:sp>
      <p:grpSp>
        <p:nvGrpSpPr>
          <p:cNvPr id="98" name="群組 97">
            <a:extLst>
              <a:ext uri="{FF2B5EF4-FFF2-40B4-BE49-F238E27FC236}">
                <a16:creationId xmlns:a16="http://schemas.microsoft.com/office/drawing/2014/main" id="{F24E05D7-3642-7F2E-EA69-30F2565806A5}"/>
              </a:ext>
            </a:extLst>
          </p:cNvPr>
          <p:cNvGrpSpPr/>
          <p:nvPr/>
        </p:nvGrpSpPr>
        <p:grpSpPr>
          <a:xfrm>
            <a:off x="6726570" y="3872255"/>
            <a:ext cx="782513" cy="643978"/>
            <a:chOff x="3498158" y="1599125"/>
            <a:chExt cx="1005527" cy="788136"/>
          </a:xfrm>
        </p:grpSpPr>
        <p:sp>
          <p:nvSpPr>
            <p:cNvPr id="99" name="橢圓 98">
              <a:extLst>
                <a:ext uri="{FF2B5EF4-FFF2-40B4-BE49-F238E27FC236}">
                  <a16:creationId xmlns:a16="http://schemas.microsoft.com/office/drawing/2014/main" id="{8719E83A-2B74-781C-6664-4E9BBCCF64B3}"/>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00" name="文字方塊 99">
              <a:extLst>
                <a:ext uri="{FF2B5EF4-FFF2-40B4-BE49-F238E27FC236}">
                  <a16:creationId xmlns:a16="http://schemas.microsoft.com/office/drawing/2014/main" id="{A31E1BB9-15D3-0592-22A2-72CC35516C0A}"/>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１０分</a:t>
              </a:r>
            </a:p>
          </p:txBody>
        </p:sp>
      </p:grpSp>
      <p:grpSp>
        <p:nvGrpSpPr>
          <p:cNvPr id="101" name="群組 100">
            <a:extLst>
              <a:ext uri="{FF2B5EF4-FFF2-40B4-BE49-F238E27FC236}">
                <a16:creationId xmlns:a16="http://schemas.microsoft.com/office/drawing/2014/main" id="{75E85C57-C415-AC89-5B32-6A76D7A1A46B}"/>
              </a:ext>
            </a:extLst>
          </p:cNvPr>
          <p:cNvGrpSpPr/>
          <p:nvPr/>
        </p:nvGrpSpPr>
        <p:grpSpPr>
          <a:xfrm>
            <a:off x="6704951" y="4703908"/>
            <a:ext cx="782513" cy="643978"/>
            <a:chOff x="3498158" y="1599125"/>
            <a:chExt cx="1005527" cy="788136"/>
          </a:xfrm>
        </p:grpSpPr>
        <p:sp>
          <p:nvSpPr>
            <p:cNvPr id="102" name="橢圓 101">
              <a:extLst>
                <a:ext uri="{FF2B5EF4-FFF2-40B4-BE49-F238E27FC236}">
                  <a16:creationId xmlns:a16="http://schemas.microsoft.com/office/drawing/2014/main" id="{42245067-B995-C5D9-CF43-037B483AFF85}"/>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03" name="文字方塊 102">
              <a:extLst>
                <a:ext uri="{FF2B5EF4-FFF2-40B4-BE49-F238E27FC236}">
                  <a16:creationId xmlns:a16="http://schemas.microsoft.com/office/drawing/2014/main" id="{B0430DDC-F5E7-4FEB-C93C-C1BCE29F0E9D}"/>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１０分</a:t>
              </a:r>
            </a:p>
          </p:txBody>
        </p:sp>
      </p:grpSp>
      <p:grpSp>
        <p:nvGrpSpPr>
          <p:cNvPr id="104" name="群組 103">
            <a:extLst>
              <a:ext uri="{FF2B5EF4-FFF2-40B4-BE49-F238E27FC236}">
                <a16:creationId xmlns:a16="http://schemas.microsoft.com/office/drawing/2014/main" id="{B15F6D8E-9E1B-4B80-9A66-FDC48F613ADC}"/>
              </a:ext>
            </a:extLst>
          </p:cNvPr>
          <p:cNvGrpSpPr/>
          <p:nvPr/>
        </p:nvGrpSpPr>
        <p:grpSpPr>
          <a:xfrm>
            <a:off x="6726570" y="5579598"/>
            <a:ext cx="782513" cy="643978"/>
            <a:chOff x="3498158" y="1599125"/>
            <a:chExt cx="1005527" cy="788136"/>
          </a:xfrm>
        </p:grpSpPr>
        <p:sp>
          <p:nvSpPr>
            <p:cNvPr id="105" name="橢圓 104">
              <a:extLst>
                <a:ext uri="{FF2B5EF4-FFF2-40B4-BE49-F238E27FC236}">
                  <a16:creationId xmlns:a16="http://schemas.microsoft.com/office/drawing/2014/main" id="{117921DD-79BF-259E-76BE-BA9FEE435E96}"/>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06" name="文字方塊 105">
              <a:extLst>
                <a:ext uri="{FF2B5EF4-FFF2-40B4-BE49-F238E27FC236}">
                  <a16:creationId xmlns:a16="http://schemas.microsoft.com/office/drawing/2014/main" id="{E12C33F3-2915-8BA8-25A8-4482E3F962F5}"/>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１０分</a:t>
              </a:r>
            </a:p>
          </p:txBody>
        </p:sp>
      </p:grpSp>
      <p:sp>
        <p:nvSpPr>
          <p:cNvPr id="107" name="矩形: 圓角 106">
            <a:extLst>
              <a:ext uri="{FF2B5EF4-FFF2-40B4-BE49-F238E27FC236}">
                <a16:creationId xmlns:a16="http://schemas.microsoft.com/office/drawing/2014/main" id="{FA6E388D-4F38-FAC5-FFC7-ECC1C45F1275}"/>
              </a:ext>
            </a:extLst>
          </p:cNvPr>
          <p:cNvSpPr/>
          <p:nvPr/>
        </p:nvSpPr>
        <p:spPr bwMode="auto">
          <a:xfrm>
            <a:off x="8682409" y="4571359"/>
            <a:ext cx="1263393" cy="511389"/>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附屬設施</a:t>
            </a:r>
          </a:p>
        </p:txBody>
      </p:sp>
      <p:sp>
        <p:nvSpPr>
          <p:cNvPr id="108" name="矩形: 圓角 107">
            <a:extLst>
              <a:ext uri="{FF2B5EF4-FFF2-40B4-BE49-F238E27FC236}">
                <a16:creationId xmlns:a16="http://schemas.microsoft.com/office/drawing/2014/main" id="{4D92D4A1-9757-4F4C-3670-EB0088B6B5D3}"/>
              </a:ext>
            </a:extLst>
          </p:cNvPr>
          <p:cNvSpPr/>
          <p:nvPr/>
        </p:nvSpPr>
        <p:spPr bwMode="auto">
          <a:xfrm>
            <a:off x="8680138" y="3924535"/>
            <a:ext cx="1263393" cy="558401"/>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rPr>
              <a:t>主體設施</a:t>
            </a:r>
          </a:p>
        </p:txBody>
      </p:sp>
      <p:sp>
        <p:nvSpPr>
          <p:cNvPr id="109" name="矩形: 圓角 108">
            <a:extLst>
              <a:ext uri="{FF2B5EF4-FFF2-40B4-BE49-F238E27FC236}">
                <a16:creationId xmlns:a16="http://schemas.microsoft.com/office/drawing/2014/main" id="{D15F0C68-24E7-0C87-67CE-177D5A2D6A9F}"/>
              </a:ext>
            </a:extLst>
          </p:cNvPr>
          <p:cNvSpPr/>
          <p:nvPr/>
        </p:nvSpPr>
        <p:spPr bwMode="auto">
          <a:xfrm>
            <a:off x="8692278" y="5166166"/>
            <a:ext cx="1263392" cy="758416"/>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一般性維護情形</a:t>
            </a:r>
          </a:p>
        </p:txBody>
      </p:sp>
      <p:sp>
        <p:nvSpPr>
          <p:cNvPr id="110" name="矩形: 圓角 109">
            <a:extLst>
              <a:ext uri="{FF2B5EF4-FFF2-40B4-BE49-F238E27FC236}">
                <a16:creationId xmlns:a16="http://schemas.microsoft.com/office/drawing/2014/main" id="{9B9C140E-959B-8605-668B-6F049908CFC1}"/>
              </a:ext>
            </a:extLst>
          </p:cNvPr>
          <p:cNvSpPr/>
          <p:nvPr/>
        </p:nvSpPr>
        <p:spPr bwMode="auto">
          <a:xfrm>
            <a:off x="8692278" y="6002574"/>
            <a:ext cx="1263392" cy="45497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846" b="1" kern="0" dirty="0">
                <a:solidFill>
                  <a:prstClr val="black"/>
                </a:solidFill>
                <a:latin typeface="微軟正黑體" panose="020B0604030504040204" pitchFamily="34" charset="-120"/>
                <a:sym typeface="微軟正黑體" panose="020B0604030504040204" pitchFamily="34" charset="-120"/>
              </a:rPr>
              <a:t>綜合建議</a:t>
            </a:r>
          </a:p>
        </p:txBody>
      </p:sp>
      <p:grpSp>
        <p:nvGrpSpPr>
          <p:cNvPr id="111" name="群組 110">
            <a:extLst>
              <a:ext uri="{FF2B5EF4-FFF2-40B4-BE49-F238E27FC236}">
                <a16:creationId xmlns:a16="http://schemas.microsoft.com/office/drawing/2014/main" id="{9A7298BD-C99F-D0DA-9870-EBEF7693A340}"/>
              </a:ext>
            </a:extLst>
          </p:cNvPr>
          <p:cNvGrpSpPr/>
          <p:nvPr/>
        </p:nvGrpSpPr>
        <p:grpSpPr>
          <a:xfrm>
            <a:off x="10310437" y="4509368"/>
            <a:ext cx="718580" cy="579822"/>
            <a:chOff x="3549281" y="1599125"/>
            <a:chExt cx="1018278" cy="788136"/>
          </a:xfrm>
        </p:grpSpPr>
        <p:sp>
          <p:nvSpPr>
            <p:cNvPr id="112" name="橢圓 111">
              <a:extLst>
                <a:ext uri="{FF2B5EF4-FFF2-40B4-BE49-F238E27FC236}">
                  <a16:creationId xmlns:a16="http://schemas.microsoft.com/office/drawing/2014/main" id="{48D6A16E-2E2D-4FF7-F9EC-8528FFD3C631}"/>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13" name="文字方塊 112">
              <a:extLst>
                <a:ext uri="{FF2B5EF4-FFF2-40B4-BE49-F238E27FC236}">
                  <a16:creationId xmlns:a16="http://schemas.microsoft.com/office/drawing/2014/main" id="{AA8896CD-A190-706E-A882-75DD9AC32702}"/>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2</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grpSp>
        <p:nvGrpSpPr>
          <p:cNvPr id="114" name="群組 113">
            <a:extLst>
              <a:ext uri="{FF2B5EF4-FFF2-40B4-BE49-F238E27FC236}">
                <a16:creationId xmlns:a16="http://schemas.microsoft.com/office/drawing/2014/main" id="{0572D4AD-77CF-4B20-5403-8A5BC81D0B9E}"/>
              </a:ext>
            </a:extLst>
          </p:cNvPr>
          <p:cNvGrpSpPr/>
          <p:nvPr/>
        </p:nvGrpSpPr>
        <p:grpSpPr>
          <a:xfrm>
            <a:off x="10319436" y="3873618"/>
            <a:ext cx="718580" cy="579822"/>
            <a:chOff x="3549281" y="1599125"/>
            <a:chExt cx="1018278" cy="788136"/>
          </a:xfrm>
        </p:grpSpPr>
        <p:sp>
          <p:nvSpPr>
            <p:cNvPr id="115" name="橢圓 114">
              <a:extLst>
                <a:ext uri="{FF2B5EF4-FFF2-40B4-BE49-F238E27FC236}">
                  <a16:creationId xmlns:a16="http://schemas.microsoft.com/office/drawing/2014/main" id="{A93C91E3-6BC2-C6B1-442A-6314690C0DDB}"/>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16" name="文字方塊 115">
              <a:extLst>
                <a:ext uri="{FF2B5EF4-FFF2-40B4-BE49-F238E27FC236}">
                  <a16:creationId xmlns:a16="http://schemas.microsoft.com/office/drawing/2014/main" id="{9381146E-53BE-58CF-5431-D3B1FB576256}"/>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2</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grpSp>
        <p:nvGrpSpPr>
          <p:cNvPr id="117" name="群組 116">
            <a:extLst>
              <a:ext uri="{FF2B5EF4-FFF2-40B4-BE49-F238E27FC236}">
                <a16:creationId xmlns:a16="http://schemas.microsoft.com/office/drawing/2014/main" id="{C63D0B0D-F12A-A332-C46F-5B00DD20FDD6}"/>
              </a:ext>
            </a:extLst>
          </p:cNvPr>
          <p:cNvGrpSpPr/>
          <p:nvPr/>
        </p:nvGrpSpPr>
        <p:grpSpPr>
          <a:xfrm>
            <a:off x="10323935" y="5214577"/>
            <a:ext cx="718580" cy="579822"/>
            <a:chOff x="3549281" y="1599125"/>
            <a:chExt cx="1018278" cy="788136"/>
          </a:xfrm>
        </p:grpSpPr>
        <p:sp>
          <p:nvSpPr>
            <p:cNvPr id="118" name="橢圓 117">
              <a:extLst>
                <a:ext uri="{FF2B5EF4-FFF2-40B4-BE49-F238E27FC236}">
                  <a16:creationId xmlns:a16="http://schemas.microsoft.com/office/drawing/2014/main" id="{906943F1-546E-BD3A-9378-48483514320D}"/>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19" name="文字方塊 118">
              <a:extLst>
                <a:ext uri="{FF2B5EF4-FFF2-40B4-BE49-F238E27FC236}">
                  <a16:creationId xmlns:a16="http://schemas.microsoft.com/office/drawing/2014/main" id="{2EC10219-A153-B152-51AF-72200A10F7E4}"/>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2</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grpSp>
        <p:nvGrpSpPr>
          <p:cNvPr id="120" name="群組 119">
            <a:extLst>
              <a:ext uri="{FF2B5EF4-FFF2-40B4-BE49-F238E27FC236}">
                <a16:creationId xmlns:a16="http://schemas.microsoft.com/office/drawing/2014/main" id="{E2C18364-42DF-C6F2-4DAD-54A6D5589E54}"/>
              </a:ext>
            </a:extLst>
          </p:cNvPr>
          <p:cNvGrpSpPr/>
          <p:nvPr/>
        </p:nvGrpSpPr>
        <p:grpSpPr>
          <a:xfrm>
            <a:off x="10300301" y="5935075"/>
            <a:ext cx="718580" cy="579822"/>
            <a:chOff x="3549281" y="1599125"/>
            <a:chExt cx="1018278" cy="788136"/>
          </a:xfrm>
        </p:grpSpPr>
        <p:sp>
          <p:nvSpPr>
            <p:cNvPr id="121" name="橢圓 120">
              <a:extLst>
                <a:ext uri="{FF2B5EF4-FFF2-40B4-BE49-F238E27FC236}">
                  <a16:creationId xmlns:a16="http://schemas.microsoft.com/office/drawing/2014/main" id="{B4C6B9E1-FB4B-64F9-68F2-9E047CFA38DE}"/>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122" name="文字方塊 121">
              <a:extLst>
                <a:ext uri="{FF2B5EF4-FFF2-40B4-BE49-F238E27FC236}">
                  <a16:creationId xmlns:a16="http://schemas.microsoft.com/office/drawing/2014/main" id="{C4298121-309D-2C35-B931-D0825864641F}"/>
                </a:ext>
              </a:extLst>
            </p:cNvPr>
            <p:cNvSpPr txBox="1"/>
            <p:nvPr/>
          </p:nvSpPr>
          <p:spPr>
            <a:xfrm>
              <a:off x="3562032" y="1801960"/>
              <a:ext cx="1005527" cy="434476"/>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1</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０分</a:t>
              </a:r>
            </a:p>
          </p:txBody>
        </p:sp>
      </p:grpSp>
      <p:sp>
        <p:nvSpPr>
          <p:cNvPr id="3" name="矩形: 圓角 2">
            <a:extLst>
              <a:ext uri="{FF2B5EF4-FFF2-40B4-BE49-F238E27FC236}">
                <a16:creationId xmlns:a16="http://schemas.microsoft.com/office/drawing/2014/main" id="{1A36FF01-0CD9-24AB-DC74-ECEE5CE423A4}"/>
              </a:ext>
            </a:extLst>
          </p:cNvPr>
          <p:cNvSpPr/>
          <p:nvPr/>
        </p:nvSpPr>
        <p:spPr bwMode="auto">
          <a:xfrm>
            <a:off x="1739245" y="6221084"/>
            <a:ext cx="1067060" cy="446106"/>
          </a:xfrm>
          <a:prstGeom prst="roundRect">
            <a:avLst/>
          </a:prstGeom>
          <a:solidFill>
            <a:srgbClr val="9BBB59">
              <a:lumMod val="60000"/>
              <a:lumOff val="40000"/>
            </a:srgbClr>
          </a:solidFill>
          <a:ln w="38100" cap="flat" cmpd="sng" algn="ctr">
            <a:solidFill>
              <a:srgbClr val="C00000"/>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algn="ctr" defTabSz="422041">
              <a:defRPr/>
            </a:pPr>
            <a:r>
              <a:rPr lang="zh-TW" altLang="en-US" sz="1662" b="1" kern="0" dirty="0">
                <a:solidFill>
                  <a:prstClr val="black"/>
                </a:solidFill>
                <a:latin typeface="微軟正黑體" panose="020B0604030504040204" pitchFamily="34" charset="-120"/>
              </a:rPr>
              <a:t>創新作為</a:t>
            </a:r>
          </a:p>
        </p:txBody>
      </p:sp>
      <p:grpSp>
        <p:nvGrpSpPr>
          <p:cNvPr id="5" name="群組 4">
            <a:extLst>
              <a:ext uri="{FF2B5EF4-FFF2-40B4-BE49-F238E27FC236}">
                <a16:creationId xmlns:a16="http://schemas.microsoft.com/office/drawing/2014/main" id="{3A553EE3-7144-5135-C787-6945BC600C7C}"/>
              </a:ext>
            </a:extLst>
          </p:cNvPr>
          <p:cNvGrpSpPr/>
          <p:nvPr/>
        </p:nvGrpSpPr>
        <p:grpSpPr>
          <a:xfrm>
            <a:off x="3094292" y="6135563"/>
            <a:ext cx="682951" cy="643978"/>
            <a:chOff x="3549281" y="1581761"/>
            <a:chExt cx="877590" cy="788136"/>
          </a:xfrm>
        </p:grpSpPr>
        <p:sp>
          <p:nvSpPr>
            <p:cNvPr id="6" name="橢圓 5">
              <a:extLst>
                <a:ext uri="{FF2B5EF4-FFF2-40B4-BE49-F238E27FC236}">
                  <a16:creationId xmlns:a16="http://schemas.microsoft.com/office/drawing/2014/main" id="{546D10F9-7555-7291-3951-531368D31D36}"/>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C00000"/>
              </a:solidFill>
              <a:prstDash val="solid"/>
            </a:ln>
            <a:effectLst/>
          </p:spPr>
          <p:txBody>
            <a:bodyPr rtlCol="0" anchor="ctr"/>
            <a:lstStyle/>
            <a:p>
              <a:pPr algn="ctr" defTabSz="841130">
                <a:defRPr/>
              </a:pPr>
              <a:endParaRPr lang="en-US" altLang="zh-TW" sz="1663" b="1" kern="0" dirty="0">
                <a:solidFill>
                  <a:srgbClr val="635633"/>
                </a:solidFill>
                <a:latin typeface="微軟正黑體" panose="020B0604030504040204" pitchFamily="34" charset="-120"/>
              </a:endParaRPr>
            </a:p>
            <a:p>
              <a:pPr algn="ctr" defTabSz="841130">
                <a:defRPr/>
              </a:pPr>
              <a:endParaRPr lang="en-US" altLang="zh-TW" sz="1663" b="1" kern="0" dirty="0">
                <a:solidFill>
                  <a:srgbClr val="635633"/>
                </a:solidFill>
                <a:latin typeface="微軟正黑體" panose="020B0604030504040204" pitchFamily="34" charset="-120"/>
              </a:endParaRPr>
            </a:p>
          </p:txBody>
        </p:sp>
        <p:sp>
          <p:nvSpPr>
            <p:cNvPr id="7" name="文字方塊 6">
              <a:extLst>
                <a:ext uri="{FF2B5EF4-FFF2-40B4-BE49-F238E27FC236}">
                  <a16:creationId xmlns:a16="http://schemas.microsoft.com/office/drawing/2014/main" id="{AE99F159-BBBA-F6E9-11F4-FC7B836B0E40}"/>
                </a:ext>
              </a:extLst>
            </p:cNvPr>
            <p:cNvSpPr txBox="1"/>
            <p:nvPr/>
          </p:nvSpPr>
          <p:spPr>
            <a:xfrm>
              <a:off x="3579149" y="1780232"/>
              <a:ext cx="847722"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defTabSz="844083">
                <a:defRPr/>
              </a:pPr>
              <a:r>
                <a:rPr lang="en-US" altLang="zh-TW"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+5</a:t>
              </a:r>
              <a:r>
                <a:rPr lang="zh-TW" altLang="en-US" sz="1477" kern="0" dirty="0">
                  <a:solidFill>
                    <a:prstClr val="white"/>
                  </a:solidFill>
                  <a:effectLst>
                    <a:glow rad="101600">
                      <a:srgbClr val="4BACC6">
                        <a:lumMod val="50000"/>
                        <a:alpha val="90000"/>
                      </a:srgbClr>
                    </a:glow>
                    <a:outerShdw blurRad="50800" dist="38100" dir="2700000" algn="tl" rotWithShape="0">
                      <a:prstClr val="black">
                        <a:alpha val="40000"/>
                      </a:prstClr>
                    </a:outerShdw>
                  </a:effectLst>
                </a:rPr>
                <a:t>分</a:t>
              </a:r>
            </a:p>
          </p:txBody>
        </p:sp>
      </p:grpSp>
      <p:sp>
        <p:nvSpPr>
          <p:cNvPr id="9" name="文字方塊 8">
            <a:extLst>
              <a:ext uri="{FF2B5EF4-FFF2-40B4-BE49-F238E27FC236}">
                <a16:creationId xmlns:a16="http://schemas.microsoft.com/office/drawing/2014/main" id="{EF5E8031-EEE3-1A91-A7FA-61D24BD101EB}"/>
              </a:ext>
            </a:extLst>
          </p:cNvPr>
          <p:cNvSpPr txBox="1"/>
          <p:nvPr/>
        </p:nvSpPr>
        <p:spPr>
          <a:xfrm>
            <a:off x="995083" y="6307023"/>
            <a:ext cx="4623682" cy="307777"/>
          </a:xfrm>
          <a:prstGeom prst="rect">
            <a:avLst/>
          </a:prstGeom>
          <a:noFill/>
        </p:spPr>
        <p:txBody>
          <a:bodyPr wrap="square">
            <a:spAutoFit/>
          </a:bodyPr>
          <a:lstStyle/>
          <a:p>
            <a:r>
              <a:rPr lang="zh-TW" altLang="en-US" sz="1400" b="1" kern="0" dirty="0">
                <a:solidFill>
                  <a:srgbClr val="FF0000"/>
                </a:solidFill>
                <a:latin typeface="微軟正黑體" panose="020B0604030504040204" pitchFamily="34" charset="-120"/>
              </a:rPr>
              <a:t>加分項</a:t>
            </a:r>
            <a:endParaRPr lang="zh-TW" altLang="en-US" sz="1400" dirty="0">
              <a:solidFill>
                <a:srgbClr val="FF0000"/>
              </a:solidFill>
            </a:endParaRPr>
          </a:p>
        </p:txBody>
      </p:sp>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8</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5" y="1096519"/>
            <a:ext cx="4113930" cy="482699"/>
          </a:xfrm>
        </p:spPr>
        <p:txBody>
          <a:bodyPr>
            <a:normAutofit/>
          </a:bodyPr>
          <a:lstStyle/>
          <a:p>
            <a:r>
              <a:rPr lang="zh-TW" altLang="en-US" dirty="0">
                <a:solidFill>
                  <a:schemeClr val="accent1">
                    <a:lumMod val="75000"/>
                  </a:schemeClr>
                </a:solidFill>
              </a:rPr>
              <a:t>抽檢流程說明</a:t>
            </a:r>
          </a:p>
        </p:txBody>
      </p:sp>
      <p:sp>
        <p:nvSpPr>
          <p:cNvPr id="66" name="標題 1">
            <a:extLst>
              <a:ext uri="{FF2B5EF4-FFF2-40B4-BE49-F238E27FC236}">
                <a16:creationId xmlns:a16="http://schemas.microsoft.com/office/drawing/2014/main" id="{AA0DDD4A-81E3-4A7C-87D5-71A8FB063A7A}"/>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1740414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9</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抽檢評分項目</a:t>
            </a:r>
            <a:r>
              <a:rPr lang="en-US" altLang="zh-TW" dirty="0">
                <a:solidFill>
                  <a:schemeClr val="accent1">
                    <a:lumMod val="75000"/>
                  </a:schemeClr>
                </a:solidFill>
              </a:rPr>
              <a:t>(1/3)-</a:t>
            </a:r>
            <a:r>
              <a:rPr lang="zh-TW" altLang="en-US" dirty="0">
                <a:solidFill>
                  <a:schemeClr val="accent1">
                    <a:lumMod val="75000"/>
                  </a:schemeClr>
                </a:solidFill>
              </a:rPr>
              <a:t>依各管理處設施</a:t>
            </a:r>
            <a:r>
              <a:rPr lang="zh-TW" altLang="en-US" dirty="0">
                <a:solidFill>
                  <a:srgbClr val="E46C0A"/>
                </a:solidFill>
              </a:rPr>
              <a:t>整備之簡報說明</a:t>
            </a:r>
            <a:r>
              <a:rPr lang="zh-TW" altLang="en-US" dirty="0">
                <a:solidFill>
                  <a:schemeClr val="accent1">
                    <a:lumMod val="75000"/>
                  </a:schemeClr>
                </a:solidFill>
              </a:rPr>
              <a:t>進行評分</a:t>
            </a:r>
          </a:p>
        </p:txBody>
      </p:sp>
      <p:sp>
        <p:nvSpPr>
          <p:cNvPr id="4" name="矩形 3">
            <a:extLst>
              <a:ext uri="{FF2B5EF4-FFF2-40B4-BE49-F238E27FC236}">
                <a16:creationId xmlns:a16="http://schemas.microsoft.com/office/drawing/2014/main" id="{89A0E463-D8A1-B0F7-E659-84E36F4F6BA3}"/>
              </a:ext>
            </a:extLst>
          </p:cNvPr>
          <p:cNvSpPr/>
          <p:nvPr/>
        </p:nvSpPr>
        <p:spPr>
          <a:xfrm>
            <a:off x="779928" y="1764072"/>
            <a:ext cx="10246659" cy="4727216"/>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grpSp>
        <p:nvGrpSpPr>
          <p:cNvPr id="12" name="群組 11">
            <a:extLst>
              <a:ext uri="{FF2B5EF4-FFF2-40B4-BE49-F238E27FC236}">
                <a16:creationId xmlns:a16="http://schemas.microsoft.com/office/drawing/2014/main" id="{E5925155-AD9E-924E-B73F-7EE0454860B1}"/>
              </a:ext>
            </a:extLst>
          </p:cNvPr>
          <p:cNvGrpSpPr/>
          <p:nvPr/>
        </p:nvGrpSpPr>
        <p:grpSpPr>
          <a:xfrm>
            <a:off x="2256341" y="3586593"/>
            <a:ext cx="2487718" cy="1512907"/>
            <a:chOff x="1366076" y="3914934"/>
            <a:chExt cx="2695028" cy="1638983"/>
          </a:xfrm>
        </p:grpSpPr>
        <p:sp>
          <p:nvSpPr>
            <p:cNvPr id="13" name="矩形: 圓角 12">
              <a:extLst>
                <a:ext uri="{FF2B5EF4-FFF2-40B4-BE49-F238E27FC236}">
                  <a16:creationId xmlns:a16="http://schemas.microsoft.com/office/drawing/2014/main" id="{68E4E6FC-3263-263F-3E0F-98365D1134A6}"/>
                </a:ext>
              </a:extLst>
            </p:cNvPr>
            <p:cNvSpPr/>
            <p:nvPr/>
          </p:nvSpPr>
          <p:spPr bwMode="auto">
            <a:xfrm>
              <a:off x="1366076" y="3914934"/>
              <a:ext cx="2695027" cy="1638983"/>
            </a:xfrm>
            <a:prstGeom prst="roundRect">
              <a:avLst>
                <a:gd name="adj" fmla="val 16031"/>
              </a:avLst>
            </a:prstGeom>
            <a:solidFill>
              <a:sysClr val="window" lastClr="FFFFFF"/>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14" name="矩形 13">
              <a:extLst>
                <a:ext uri="{FF2B5EF4-FFF2-40B4-BE49-F238E27FC236}">
                  <a16:creationId xmlns:a16="http://schemas.microsoft.com/office/drawing/2014/main" id="{B4051539-76C9-2D64-85BF-80524F4045F4}"/>
                </a:ext>
              </a:extLst>
            </p:cNvPr>
            <p:cNvSpPr/>
            <p:nvPr/>
          </p:nvSpPr>
          <p:spPr>
            <a:xfrm>
              <a:off x="1414077" y="3921764"/>
              <a:ext cx="2647027" cy="1577516"/>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事業區域範圍</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重要農田水利設施</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重要農產專區</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高致災風險區域</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高致災風險致災原因分析</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高致災區之因應對策</a:t>
              </a:r>
            </a:p>
          </p:txBody>
        </p:sp>
      </p:grpSp>
      <p:grpSp>
        <p:nvGrpSpPr>
          <p:cNvPr id="15" name="群組 14">
            <a:extLst>
              <a:ext uri="{FF2B5EF4-FFF2-40B4-BE49-F238E27FC236}">
                <a16:creationId xmlns:a16="http://schemas.microsoft.com/office/drawing/2014/main" id="{793FC48C-4B53-4234-CA3C-11AB694BFE39}"/>
              </a:ext>
            </a:extLst>
          </p:cNvPr>
          <p:cNvGrpSpPr/>
          <p:nvPr/>
        </p:nvGrpSpPr>
        <p:grpSpPr>
          <a:xfrm>
            <a:off x="5002255" y="3573820"/>
            <a:ext cx="2307334" cy="1512678"/>
            <a:chOff x="8371165" y="2976412"/>
            <a:chExt cx="2499612" cy="1638735"/>
          </a:xfrm>
        </p:grpSpPr>
        <p:sp>
          <p:nvSpPr>
            <p:cNvPr id="16" name="矩形: 圓角 15">
              <a:extLst>
                <a:ext uri="{FF2B5EF4-FFF2-40B4-BE49-F238E27FC236}">
                  <a16:creationId xmlns:a16="http://schemas.microsoft.com/office/drawing/2014/main" id="{73A511E8-034F-12E2-8B2F-1AB03C61B012}"/>
                </a:ext>
              </a:extLst>
            </p:cNvPr>
            <p:cNvSpPr/>
            <p:nvPr/>
          </p:nvSpPr>
          <p:spPr bwMode="auto">
            <a:xfrm>
              <a:off x="8371165" y="2976412"/>
              <a:ext cx="2478487" cy="1630379"/>
            </a:xfrm>
            <a:prstGeom prst="roundRect">
              <a:avLst>
                <a:gd name="adj" fmla="val 16031"/>
              </a:avLst>
            </a:prstGeom>
            <a:solidFill>
              <a:sysClr val="window" lastClr="FFFFFF"/>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17" name="矩形 16">
              <a:extLst>
                <a:ext uri="{FF2B5EF4-FFF2-40B4-BE49-F238E27FC236}">
                  <a16:creationId xmlns:a16="http://schemas.microsoft.com/office/drawing/2014/main" id="{B53CEE30-6075-CD2D-B2F4-0B2F7D15BB01}"/>
                </a:ext>
              </a:extLst>
            </p:cNvPr>
            <p:cNvSpPr/>
            <p:nvPr/>
          </p:nvSpPr>
          <p:spPr>
            <a:xfrm>
              <a:off x="8403291" y="3037631"/>
              <a:ext cx="2467486" cy="1577516"/>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防汛人員組織編制</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防汛人員聯絡方式</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應變作業機制</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提供災害應變作業手冊</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應變作為是否完備</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其它因應作為</a:t>
              </a:r>
            </a:p>
          </p:txBody>
        </p:sp>
      </p:grpSp>
      <p:grpSp>
        <p:nvGrpSpPr>
          <p:cNvPr id="18" name="群組 17">
            <a:extLst>
              <a:ext uri="{FF2B5EF4-FFF2-40B4-BE49-F238E27FC236}">
                <a16:creationId xmlns:a16="http://schemas.microsoft.com/office/drawing/2014/main" id="{CDD9CE33-75CC-13B9-EE93-7524874E870F}"/>
              </a:ext>
            </a:extLst>
          </p:cNvPr>
          <p:cNvGrpSpPr/>
          <p:nvPr/>
        </p:nvGrpSpPr>
        <p:grpSpPr>
          <a:xfrm>
            <a:off x="7657604" y="3572179"/>
            <a:ext cx="2287835" cy="1950010"/>
            <a:chOff x="8371165" y="4614896"/>
            <a:chExt cx="2478488" cy="2112511"/>
          </a:xfrm>
        </p:grpSpPr>
        <p:sp>
          <p:nvSpPr>
            <p:cNvPr id="19" name="矩形: 圓角 18">
              <a:extLst>
                <a:ext uri="{FF2B5EF4-FFF2-40B4-BE49-F238E27FC236}">
                  <a16:creationId xmlns:a16="http://schemas.microsoft.com/office/drawing/2014/main" id="{FC8AC417-138B-2D15-FE7A-8CCABA23878D}"/>
                </a:ext>
              </a:extLst>
            </p:cNvPr>
            <p:cNvSpPr/>
            <p:nvPr/>
          </p:nvSpPr>
          <p:spPr bwMode="auto">
            <a:xfrm>
              <a:off x="8371165" y="4614896"/>
              <a:ext cx="2478488" cy="2085514"/>
            </a:xfrm>
            <a:prstGeom prst="roundRect">
              <a:avLst>
                <a:gd name="adj" fmla="val 16031"/>
              </a:avLst>
            </a:prstGeom>
            <a:solidFill>
              <a:sysClr val="window" lastClr="FFFFFF"/>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20" name="矩形 19">
              <a:extLst>
                <a:ext uri="{FF2B5EF4-FFF2-40B4-BE49-F238E27FC236}">
                  <a16:creationId xmlns:a16="http://schemas.microsoft.com/office/drawing/2014/main" id="{DF23A247-FFE6-F407-B012-3E12E4F9CFF5}"/>
                </a:ext>
              </a:extLst>
            </p:cNvPr>
            <p:cNvSpPr/>
            <p:nvPr/>
          </p:nvSpPr>
          <p:spPr>
            <a:xfrm>
              <a:off x="8460440" y="4657396"/>
              <a:ext cx="2261862" cy="2070011"/>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開口契約編制、運用</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協勤人員名單、聯絡方式</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防救災機具數量分布</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none" strike="noStrike" kern="0" cap="none" spc="0" normalizeH="0" baseline="0" noProof="0" dirty="0">
                  <a:ln>
                    <a:noFill/>
                  </a:ln>
                  <a:solidFill>
                    <a:prstClr val="black"/>
                  </a:solidFill>
                  <a:effectLst/>
                  <a:uLnTx/>
                  <a:uFillTx/>
                  <a:latin typeface="微軟正黑體" panose="020B0604030504040204" pitchFamily="34" charset="-120"/>
                </a:rPr>
                <a:t>清淤紀錄、執行進度及狀況</a:t>
              </a:r>
              <a:endParaRPr kumimoji="0" lang="en-US" altLang="zh-TW" sz="1477"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sng" strike="noStrike" kern="0" cap="none" spc="0" normalizeH="0" baseline="0" noProof="0" dirty="0">
                  <a:ln>
                    <a:noFill/>
                  </a:ln>
                  <a:solidFill>
                    <a:prstClr val="black"/>
                  </a:solidFill>
                  <a:effectLst/>
                  <a:uLnTx/>
                  <a:uFillTx/>
                  <a:latin typeface="微軟正黑體" panose="020B0604030504040204" pitchFamily="34" charset="-120"/>
                </a:rPr>
                <a:t>設施維護巡檢情形</a:t>
              </a:r>
              <a:endParaRPr kumimoji="0" lang="en-US" altLang="zh-TW" sz="1477" b="0" i="0" u="sng"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477" b="0" i="0" u="sng" strike="noStrike" kern="0" cap="none" spc="0" normalizeH="0" baseline="0" noProof="0" dirty="0">
                  <a:ln>
                    <a:noFill/>
                  </a:ln>
                  <a:solidFill>
                    <a:prstClr val="black"/>
                  </a:solidFill>
                  <a:effectLst/>
                  <a:uLnTx/>
                  <a:uFillTx/>
                  <a:latin typeface="微軟正黑體" panose="020B0604030504040204" pitchFamily="34" charset="-120"/>
                </a:rPr>
                <a:t>設施維護管理經費</a:t>
              </a:r>
            </a:p>
          </p:txBody>
        </p:sp>
      </p:grpSp>
      <p:sp>
        <p:nvSpPr>
          <p:cNvPr id="21" name="矩形: 圓角 20">
            <a:extLst>
              <a:ext uri="{FF2B5EF4-FFF2-40B4-BE49-F238E27FC236}">
                <a16:creationId xmlns:a16="http://schemas.microsoft.com/office/drawing/2014/main" id="{811AEE75-9668-C8F5-556D-437B541CAD68}"/>
              </a:ext>
            </a:extLst>
          </p:cNvPr>
          <p:cNvSpPr/>
          <p:nvPr/>
        </p:nvSpPr>
        <p:spPr bwMode="auto">
          <a:xfrm>
            <a:off x="5194800" y="1885322"/>
            <a:ext cx="1603127" cy="1327206"/>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防汛人員組織編制及應變作業機制</a:t>
            </a:r>
          </a:p>
        </p:txBody>
      </p:sp>
      <p:sp>
        <p:nvSpPr>
          <p:cNvPr id="22" name="矩形: 圓角 21">
            <a:extLst>
              <a:ext uri="{FF2B5EF4-FFF2-40B4-BE49-F238E27FC236}">
                <a16:creationId xmlns:a16="http://schemas.microsoft.com/office/drawing/2014/main" id="{71DA682E-79BD-DF35-AA2D-88586BB58742}"/>
              </a:ext>
            </a:extLst>
          </p:cNvPr>
          <p:cNvSpPr/>
          <p:nvPr/>
        </p:nvSpPr>
        <p:spPr bwMode="auto">
          <a:xfrm>
            <a:off x="2709608" y="1887522"/>
            <a:ext cx="1263393" cy="1329152"/>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基本灌溉</a:t>
            </a:r>
            <a:endParaRPr kumimoji="0" lang="en-US" altLang="zh-TW" sz="2031" b="1" i="0" u="none" strike="noStrike" kern="0" cap="none" spc="0" normalizeH="0" baseline="0" noProof="0" dirty="0">
              <a:ln>
                <a:noFill/>
              </a:ln>
              <a:solidFill>
                <a:prstClr val="black"/>
              </a:solidFill>
              <a:effectLst/>
              <a:uLnTx/>
              <a:uFillTx/>
              <a:latin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系統資料</a:t>
            </a:r>
          </a:p>
        </p:txBody>
      </p:sp>
      <p:sp>
        <p:nvSpPr>
          <p:cNvPr id="23" name="矩形: 圓角 22">
            <a:extLst>
              <a:ext uri="{FF2B5EF4-FFF2-40B4-BE49-F238E27FC236}">
                <a16:creationId xmlns:a16="http://schemas.microsoft.com/office/drawing/2014/main" id="{057ACD5D-BE0C-197A-90C5-7DC3B65428C4}"/>
              </a:ext>
            </a:extLst>
          </p:cNvPr>
          <p:cNvSpPr/>
          <p:nvPr/>
        </p:nvSpPr>
        <p:spPr bwMode="auto">
          <a:xfrm>
            <a:off x="8226128" y="1885322"/>
            <a:ext cx="1245317" cy="1327206"/>
          </a:xfrm>
          <a:prstGeom prst="roundRect">
            <a:avLst/>
          </a:prstGeom>
          <a:solidFill>
            <a:srgbClr val="9BBB59">
              <a:lumMod val="60000"/>
              <a:lumOff val="40000"/>
            </a:srgbClr>
          </a:solidFill>
          <a:ln w="38100" cap="flat" cmpd="sng" algn="ctr">
            <a:solidFill>
              <a:srgbClr val="9BBB59">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防汛整備</a:t>
            </a:r>
            <a:endParaRPr kumimoji="0" lang="en-US" altLang="zh-TW"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執行情形</a:t>
            </a:r>
            <a:endPar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endParaRPr>
          </a:p>
        </p:txBody>
      </p:sp>
      <p:sp>
        <p:nvSpPr>
          <p:cNvPr id="24" name="標題 1">
            <a:extLst>
              <a:ext uri="{FF2B5EF4-FFF2-40B4-BE49-F238E27FC236}">
                <a16:creationId xmlns:a16="http://schemas.microsoft.com/office/drawing/2014/main" id="{C5FAAE7D-6566-5B47-C2F0-AF78CC586C71}"/>
              </a:ext>
            </a:extLst>
          </p:cNvPr>
          <p:cNvSpPr txBox="1"/>
          <p:nvPr/>
        </p:nvSpPr>
        <p:spPr>
          <a:xfrm>
            <a:off x="1556496" y="2368492"/>
            <a:ext cx="463042" cy="3014797"/>
          </a:xfrm>
          <a:prstGeom prst="rect">
            <a:avLst/>
          </a:prstGeom>
          <a:solidFill>
            <a:srgbClr val="9BBB59">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設施管理情形評核</a:t>
            </a:r>
          </a:p>
        </p:txBody>
      </p:sp>
      <p:sp>
        <p:nvSpPr>
          <p:cNvPr id="25" name="箭號: 向下 24">
            <a:extLst>
              <a:ext uri="{FF2B5EF4-FFF2-40B4-BE49-F238E27FC236}">
                <a16:creationId xmlns:a16="http://schemas.microsoft.com/office/drawing/2014/main" id="{C4C85990-B13C-DA1F-36EC-530772979516}"/>
              </a:ext>
            </a:extLst>
          </p:cNvPr>
          <p:cNvSpPr/>
          <p:nvPr/>
        </p:nvSpPr>
        <p:spPr>
          <a:xfrm>
            <a:off x="3139603" y="3118975"/>
            <a:ext cx="403403" cy="431510"/>
          </a:xfrm>
          <a:prstGeom prst="downArrow">
            <a:avLst/>
          </a:prstGeom>
          <a:solidFill>
            <a:srgbClr val="9BBB59">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6" name="箭號: 向下 25">
            <a:extLst>
              <a:ext uri="{FF2B5EF4-FFF2-40B4-BE49-F238E27FC236}">
                <a16:creationId xmlns:a16="http://schemas.microsoft.com/office/drawing/2014/main" id="{B061550A-CFE6-416A-41CB-7429C6D96946}"/>
              </a:ext>
            </a:extLst>
          </p:cNvPr>
          <p:cNvSpPr/>
          <p:nvPr/>
        </p:nvSpPr>
        <p:spPr>
          <a:xfrm>
            <a:off x="5797517" y="3114056"/>
            <a:ext cx="403403" cy="431510"/>
          </a:xfrm>
          <a:prstGeom prst="downArrow">
            <a:avLst/>
          </a:prstGeom>
          <a:solidFill>
            <a:srgbClr val="9BBB59">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7" name="箭號: 向下 26">
            <a:extLst>
              <a:ext uri="{FF2B5EF4-FFF2-40B4-BE49-F238E27FC236}">
                <a16:creationId xmlns:a16="http://schemas.microsoft.com/office/drawing/2014/main" id="{A18BC4EB-190B-58BB-B4F8-35DA0895D856}"/>
              </a:ext>
            </a:extLst>
          </p:cNvPr>
          <p:cNvSpPr/>
          <p:nvPr/>
        </p:nvSpPr>
        <p:spPr>
          <a:xfrm>
            <a:off x="8650432" y="3112215"/>
            <a:ext cx="403403" cy="431510"/>
          </a:xfrm>
          <a:prstGeom prst="downArrow">
            <a:avLst/>
          </a:prstGeom>
          <a:solidFill>
            <a:srgbClr val="9BBB59">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8" name="文字方塊 27">
            <a:extLst>
              <a:ext uri="{FF2B5EF4-FFF2-40B4-BE49-F238E27FC236}">
                <a16:creationId xmlns:a16="http://schemas.microsoft.com/office/drawing/2014/main" id="{A08AE13C-65F6-2B24-4F8E-A3D11F7B8BDC}"/>
              </a:ext>
            </a:extLst>
          </p:cNvPr>
          <p:cNvSpPr txBox="1"/>
          <p:nvPr/>
        </p:nvSpPr>
        <p:spPr>
          <a:xfrm>
            <a:off x="7329089" y="5674995"/>
            <a:ext cx="2616349" cy="713346"/>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lang="zh-TW" altLang="en-US" sz="1846" u="sng" dirty="0">
                <a:sym typeface="微軟正黑體" panose="020B0604030504040204" pitchFamily="34" charset="-120"/>
              </a:rPr>
              <a:t>簡報若說明</a:t>
            </a:r>
            <a:r>
              <a:rPr kumimoji="0" lang="zh-TW" altLang="en-US" sz="1846" b="1"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創新作為</a:t>
            </a:r>
            <a:r>
              <a:rPr kumimoji="0" lang="zh-TW" altLang="en-US" sz="1846"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a:t>
            </a:r>
            <a:endParaRPr kumimoji="0" lang="en-US" altLang="zh-TW" sz="1846"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sng"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可最多</a:t>
            </a:r>
            <a:r>
              <a:rPr kumimoji="0" lang="zh-TW" altLang="en-US" sz="1846" b="1"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加５分</a:t>
            </a:r>
            <a:endParaRPr kumimoji="0" lang="en-US" altLang="zh-TW" sz="1846" b="1" i="0"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29" name="群組 28">
            <a:extLst>
              <a:ext uri="{FF2B5EF4-FFF2-40B4-BE49-F238E27FC236}">
                <a16:creationId xmlns:a16="http://schemas.microsoft.com/office/drawing/2014/main" id="{48EF44F9-F9B5-B6CD-58C2-0E6DF273554D}"/>
              </a:ext>
            </a:extLst>
          </p:cNvPr>
          <p:cNvGrpSpPr/>
          <p:nvPr/>
        </p:nvGrpSpPr>
        <p:grpSpPr>
          <a:xfrm>
            <a:off x="3831225" y="3133164"/>
            <a:ext cx="782513" cy="643978"/>
            <a:chOff x="3498158" y="1581761"/>
            <a:chExt cx="1005527" cy="788136"/>
          </a:xfrm>
        </p:grpSpPr>
        <p:sp>
          <p:nvSpPr>
            <p:cNvPr id="30" name="橢圓 29">
              <a:extLst>
                <a:ext uri="{FF2B5EF4-FFF2-40B4-BE49-F238E27FC236}">
                  <a16:creationId xmlns:a16="http://schemas.microsoft.com/office/drawing/2014/main" id="{FD6A115C-670C-DCD3-03FF-EBFB8464BA7F}"/>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31" name="文字方塊 30">
              <a:extLst>
                <a:ext uri="{FF2B5EF4-FFF2-40B4-BE49-F238E27FC236}">
                  <a16:creationId xmlns:a16="http://schemas.microsoft.com/office/drawing/2014/main" id="{FF79D711-CED4-A879-A0F9-DF300308B71F}"/>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３０分</a:t>
              </a:r>
            </a:p>
          </p:txBody>
        </p:sp>
      </p:grpSp>
      <p:grpSp>
        <p:nvGrpSpPr>
          <p:cNvPr id="32" name="群組 31">
            <a:extLst>
              <a:ext uri="{FF2B5EF4-FFF2-40B4-BE49-F238E27FC236}">
                <a16:creationId xmlns:a16="http://schemas.microsoft.com/office/drawing/2014/main" id="{856EC7D6-C4A7-B418-9425-66DB193F9973}"/>
              </a:ext>
            </a:extLst>
          </p:cNvPr>
          <p:cNvGrpSpPr/>
          <p:nvPr/>
        </p:nvGrpSpPr>
        <p:grpSpPr>
          <a:xfrm>
            <a:off x="6793355" y="3118975"/>
            <a:ext cx="782513" cy="643978"/>
            <a:chOff x="3512130" y="1581761"/>
            <a:chExt cx="1005527" cy="788136"/>
          </a:xfrm>
        </p:grpSpPr>
        <p:sp>
          <p:nvSpPr>
            <p:cNvPr id="33" name="橢圓 32">
              <a:extLst>
                <a:ext uri="{FF2B5EF4-FFF2-40B4-BE49-F238E27FC236}">
                  <a16:creationId xmlns:a16="http://schemas.microsoft.com/office/drawing/2014/main" id="{DCF0421C-E7E5-925E-15D3-1AED6B0D1FA4}"/>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34" name="文字方塊 33">
              <a:extLst>
                <a:ext uri="{FF2B5EF4-FFF2-40B4-BE49-F238E27FC236}">
                  <a16:creationId xmlns:a16="http://schemas.microsoft.com/office/drawing/2014/main" id="{A992D1CF-B23D-3EDE-BAFA-EE74B595EC61}"/>
                </a:ext>
              </a:extLst>
            </p:cNvPr>
            <p:cNvSpPr txBox="1"/>
            <p:nvPr/>
          </p:nvSpPr>
          <p:spPr>
            <a:xfrm>
              <a:off x="3512130"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３０分</a:t>
              </a:r>
            </a:p>
          </p:txBody>
        </p:sp>
      </p:grpSp>
      <p:grpSp>
        <p:nvGrpSpPr>
          <p:cNvPr id="35" name="群組 34">
            <a:extLst>
              <a:ext uri="{FF2B5EF4-FFF2-40B4-BE49-F238E27FC236}">
                <a16:creationId xmlns:a16="http://schemas.microsoft.com/office/drawing/2014/main" id="{5D703E39-3445-060D-04A8-489D7967612B}"/>
              </a:ext>
            </a:extLst>
          </p:cNvPr>
          <p:cNvGrpSpPr/>
          <p:nvPr/>
        </p:nvGrpSpPr>
        <p:grpSpPr>
          <a:xfrm>
            <a:off x="9490294" y="3100339"/>
            <a:ext cx="782513" cy="643978"/>
            <a:chOff x="3531037" y="1581761"/>
            <a:chExt cx="1005527" cy="788136"/>
          </a:xfrm>
        </p:grpSpPr>
        <p:sp>
          <p:nvSpPr>
            <p:cNvPr id="36" name="橢圓 35">
              <a:extLst>
                <a:ext uri="{FF2B5EF4-FFF2-40B4-BE49-F238E27FC236}">
                  <a16:creationId xmlns:a16="http://schemas.microsoft.com/office/drawing/2014/main" id="{07F311C4-B8BC-99B2-10F0-40BE4E5C65DC}"/>
                </a:ext>
              </a:extLst>
            </p:cNvPr>
            <p:cNvSpPr/>
            <p:nvPr/>
          </p:nvSpPr>
          <p:spPr>
            <a:xfrm>
              <a:off x="3549281" y="1581761"/>
              <a:ext cx="847722" cy="788136"/>
            </a:xfrm>
            <a:prstGeom prst="ellipse">
              <a:avLst/>
            </a:prstGeom>
            <a:solidFill>
              <a:srgbClr val="9BBB59">
                <a:lumMod val="20000"/>
                <a:lumOff val="80000"/>
              </a:srgbClr>
            </a:solidFill>
            <a:ln w="57150" cap="flat" cmpd="sng" algn="ctr">
              <a:solidFill>
                <a:srgbClr val="9BBB59">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37" name="文字方塊 36">
              <a:extLst>
                <a:ext uri="{FF2B5EF4-FFF2-40B4-BE49-F238E27FC236}">
                  <a16:creationId xmlns:a16="http://schemas.microsoft.com/office/drawing/2014/main" id="{CD6A2247-88D7-0D73-098B-706AE58BA7AF}"/>
                </a:ext>
              </a:extLst>
            </p:cNvPr>
            <p:cNvSpPr txBox="1"/>
            <p:nvPr/>
          </p:nvSpPr>
          <p:spPr>
            <a:xfrm>
              <a:off x="3531037"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４０分</a:t>
              </a:r>
            </a:p>
          </p:txBody>
        </p:sp>
      </p:grpSp>
      <p:sp>
        <p:nvSpPr>
          <p:cNvPr id="38" name="文字方塊 37">
            <a:extLst>
              <a:ext uri="{FF2B5EF4-FFF2-40B4-BE49-F238E27FC236}">
                <a16:creationId xmlns:a16="http://schemas.microsoft.com/office/drawing/2014/main" id="{5962AE6F-20D6-D439-DB4B-CC0BFC17E647}"/>
              </a:ext>
            </a:extLst>
          </p:cNvPr>
          <p:cNvSpPr txBox="1"/>
          <p:nvPr/>
        </p:nvSpPr>
        <p:spPr>
          <a:xfrm>
            <a:off x="1781332" y="5586890"/>
            <a:ext cx="4740613" cy="774962"/>
          </a:xfrm>
          <a:prstGeom prst="rect">
            <a:avLst/>
          </a:prstGeom>
          <a:solidFill>
            <a:srgbClr val="C0504D">
              <a:lumMod val="60000"/>
              <a:lumOff val="40000"/>
            </a:srgbClr>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請各管理處於抽檢作業</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前</a:t>
            </a:r>
            <a:r>
              <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1</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週</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提供簡報，</a:t>
            </a:r>
            <a:endParaRPr kumimoji="0" lang="en-US" altLang="zh-TW"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若有</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缺漏</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則</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提醒</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，並於抽檢</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前</a:t>
            </a:r>
            <a:r>
              <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3</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天</a:t>
            </a: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重新提供</a:t>
            </a:r>
          </a:p>
        </p:txBody>
      </p:sp>
      <p:sp>
        <p:nvSpPr>
          <p:cNvPr id="39" name="箭號: 向下 38">
            <a:extLst>
              <a:ext uri="{FF2B5EF4-FFF2-40B4-BE49-F238E27FC236}">
                <a16:creationId xmlns:a16="http://schemas.microsoft.com/office/drawing/2014/main" id="{4A6DE725-BC66-D9F5-8A4D-1BF59D1D9E05}"/>
              </a:ext>
            </a:extLst>
          </p:cNvPr>
          <p:cNvSpPr/>
          <p:nvPr/>
        </p:nvSpPr>
        <p:spPr>
          <a:xfrm rot="16200000">
            <a:off x="6630684" y="5756934"/>
            <a:ext cx="383164" cy="434874"/>
          </a:xfrm>
          <a:prstGeom prst="downArrow">
            <a:avLst/>
          </a:prstGeom>
          <a:solidFill>
            <a:srgbClr val="A6A6A6"/>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0" name="文字方塊 39">
            <a:extLst>
              <a:ext uri="{FF2B5EF4-FFF2-40B4-BE49-F238E27FC236}">
                <a16:creationId xmlns:a16="http://schemas.microsoft.com/office/drawing/2014/main" id="{A954CA77-0B8A-5BA0-136B-C7502A6B1CDD}"/>
              </a:ext>
            </a:extLst>
          </p:cNvPr>
          <p:cNvSpPr txBox="1"/>
          <p:nvPr/>
        </p:nvSpPr>
        <p:spPr>
          <a:xfrm>
            <a:off x="9053835" y="485152"/>
            <a:ext cx="2023353"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上午管理處</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簡報</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41" name="標題 1">
            <a:extLst>
              <a:ext uri="{FF2B5EF4-FFF2-40B4-BE49-F238E27FC236}">
                <a16:creationId xmlns:a16="http://schemas.microsoft.com/office/drawing/2014/main" id="{CE8E069A-6A4E-46EA-9480-8D6D0D6D87A0}"/>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583037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10</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抽檢評分標準</a:t>
            </a:r>
            <a:r>
              <a:rPr lang="en-US" altLang="zh-TW" dirty="0">
                <a:solidFill>
                  <a:schemeClr val="accent1">
                    <a:lumMod val="75000"/>
                  </a:schemeClr>
                </a:solidFill>
              </a:rPr>
              <a:t>(1/3)-</a:t>
            </a:r>
            <a:r>
              <a:rPr lang="zh-TW" altLang="en-US" dirty="0">
                <a:solidFill>
                  <a:schemeClr val="accent1">
                    <a:lumMod val="75000"/>
                  </a:schemeClr>
                </a:solidFill>
              </a:rPr>
              <a:t>依各管理處設施</a:t>
            </a:r>
            <a:r>
              <a:rPr lang="zh-TW" altLang="en-US" dirty="0">
                <a:solidFill>
                  <a:srgbClr val="E46C0A"/>
                </a:solidFill>
              </a:rPr>
              <a:t>整備之簡報說明</a:t>
            </a:r>
            <a:r>
              <a:rPr lang="zh-TW" altLang="en-US" dirty="0">
                <a:solidFill>
                  <a:schemeClr val="accent1">
                    <a:lumMod val="75000"/>
                  </a:schemeClr>
                </a:solidFill>
              </a:rPr>
              <a:t>進行評分</a:t>
            </a:r>
          </a:p>
        </p:txBody>
      </p:sp>
      <p:sp>
        <p:nvSpPr>
          <p:cNvPr id="3" name="文字方塊 2">
            <a:extLst>
              <a:ext uri="{FF2B5EF4-FFF2-40B4-BE49-F238E27FC236}">
                <a16:creationId xmlns:a16="http://schemas.microsoft.com/office/drawing/2014/main" id="{7F6ED3CC-9DFA-17E3-A8C3-81A2EAA8DC0B}"/>
              </a:ext>
            </a:extLst>
          </p:cNvPr>
          <p:cNvSpPr txBox="1"/>
          <p:nvPr/>
        </p:nvSpPr>
        <p:spPr>
          <a:xfrm>
            <a:off x="1463550" y="1772210"/>
            <a:ext cx="10118850" cy="4125040"/>
          </a:xfrm>
          <a:prstGeom prst="rect">
            <a:avLst/>
          </a:prstGeom>
          <a:solidFill>
            <a:srgbClr val="EEECE1">
              <a:alpha val="80000"/>
            </a:srgbClr>
          </a:solidFill>
          <a:ln w="25400" cap="flat" cmpd="sng" algn="ctr">
            <a:noFill/>
            <a:prstDash val="solid"/>
          </a:ln>
          <a:effectLst/>
        </p:spPr>
        <p:txBody>
          <a:bodyPr wrap="square">
            <a:spAutoFit/>
          </a:bodyPr>
          <a:lstStyle/>
          <a:p>
            <a:pPr marL="348932" marR="0" lvl="1" indent="-263776" defTabSz="422041" eaLnBrk="1" fontAlgn="auto" latinLnBrk="0" hangingPunct="1">
              <a:lnSpc>
                <a:spcPct val="100000"/>
              </a:lnSpc>
              <a:spcBef>
                <a:spcPts val="554"/>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資料完整及整齊且說明清楚：</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26~30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各項評分項目之圖文說明、分析及因應作為等項目，簡報內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文字及編排統一且整齊</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，於口頭簡報時</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完整清楚表達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，並</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詳細回答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評審問題。</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21~25</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各項評分項目之圖文說明、分析及因應作為等項目，且於口頭簡報時</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表達。</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資料尚可：</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16~20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各項評分項目之圖文說明、分析及因應作為等項目，且於口頭簡報時</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正確</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表達。</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資料有部分缺漏：</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11~15</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簡報內各項評分項目之圖文說明、分析及因應作為等項目有</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或</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資訊不完整</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資料不完整或內容不合理或說明不清楚：</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6~10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簡報內之基本資料、防汛人員組織編制及應變作業機制、防汛整備情形等項目</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缺漏或數字不合理處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，且於</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口頭簡報時未能說明，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並</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未回答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評審問題。</a:t>
            </a:r>
          </a:p>
        </p:txBody>
      </p:sp>
      <p:sp>
        <p:nvSpPr>
          <p:cNvPr id="5" name="標題 1">
            <a:extLst>
              <a:ext uri="{FF2B5EF4-FFF2-40B4-BE49-F238E27FC236}">
                <a16:creationId xmlns:a16="http://schemas.microsoft.com/office/drawing/2014/main" id="{B1E6E41D-F951-6C2A-943F-BB6E3001DE00}"/>
              </a:ext>
            </a:extLst>
          </p:cNvPr>
          <p:cNvSpPr txBox="1"/>
          <p:nvPr/>
        </p:nvSpPr>
        <p:spPr>
          <a:xfrm>
            <a:off x="800373" y="2103882"/>
            <a:ext cx="528154" cy="3450243"/>
          </a:xfrm>
          <a:prstGeom prst="rect">
            <a:avLst/>
          </a:prstGeom>
          <a:solidFill>
            <a:srgbClr val="9BBB59">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設施管理情形評核</a:t>
            </a:r>
          </a:p>
        </p:txBody>
      </p:sp>
      <p:sp>
        <p:nvSpPr>
          <p:cNvPr id="6" name="文字方塊 5">
            <a:extLst>
              <a:ext uri="{FF2B5EF4-FFF2-40B4-BE49-F238E27FC236}">
                <a16:creationId xmlns:a16="http://schemas.microsoft.com/office/drawing/2014/main" id="{87283329-36E8-4716-CBC3-2B93E218A074}"/>
              </a:ext>
            </a:extLst>
          </p:cNvPr>
          <p:cNvSpPr txBox="1"/>
          <p:nvPr/>
        </p:nvSpPr>
        <p:spPr>
          <a:xfrm>
            <a:off x="9053835" y="485152"/>
            <a:ext cx="2023353"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上午管理處</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簡報</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11" name="標題 1">
            <a:extLst>
              <a:ext uri="{FF2B5EF4-FFF2-40B4-BE49-F238E27FC236}">
                <a16:creationId xmlns:a16="http://schemas.microsoft.com/office/drawing/2014/main" id="{246ABDD0-C230-4200-BAB8-F2B5FF28D82B}"/>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1128992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59">
            <a:extLst>
              <a:ext uri="{FF2B5EF4-FFF2-40B4-BE49-F238E27FC236}">
                <a16:creationId xmlns:a16="http://schemas.microsoft.com/office/drawing/2014/main" id="{5B5CA78E-78E1-EF5C-1FAA-56814B4B8478}"/>
              </a:ext>
            </a:extLst>
          </p:cNvPr>
          <p:cNvSpPr/>
          <p:nvPr/>
        </p:nvSpPr>
        <p:spPr>
          <a:xfrm>
            <a:off x="779928" y="1596056"/>
            <a:ext cx="10443884" cy="4727216"/>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11</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抽檢評分項目</a:t>
            </a:r>
            <a:r>
              <a:rPr lang="en-US" altLang="zh-TW" dirty="0">
                <a:solidFill>
                  <a:schemeClr val="accent1">
                    <a:lumMod val="75000"/>
                  </a:schemeClr>
                </a:solidFill>
              </a:rPr>
              <a:t>(2/3)-</a:t>
            </a:r>
            <a:r>
              <a:rPr lang="zh-TW" altLang="en-US" dirty="0">
                <a:solidFill>
                  <a:schemeClr val="accent1">
                    <a:lumMod val="75000"/>
                  </a:schemeClr>
                </a:solidFill>
              </a:rPr>
              <a:t>依各管理處設施</a:t>
            </a:r>
            <a:r>
              <a:rPr lang="zh-TW" altLang="en-US" dirty="0">
                <a:solidFill>
                  <a:srgbClr val="E46C0A"/>
                </a:solidFill>
              </a:rPr>
              <a:t>整備之資料文件</a:t>
            </a:r>
            <a:r>
              <a:rPr lang="zh-TW" altLang="en-US" dirty="0">
                <a:solidFill>
                  <a:schemeClr val="accent1">
                    <a:lumMod val="75000"/>
                  </a:schemeClr>
                </a:solidFill>
              </a:rPr>
              <a:t>進行評分</a:t>
            </a:r>
          </a:p>
        </p:txBody>
      </p:sp>
      <p:sp>
        <p:nvSpPr>
          <p:cNvPr id="3" name="文字方塊 2">
            <a:extLst>
              <a:ext uri="{FF2B5EF4-FFF2-40B4-BE49-F238E27FC236}">
                <a16:creationId xmlns:a16="http://schemas.microsoft.com/office/drawing/2014/main" id="{B1FDECB9-767A-2EE7-3A9B-AB91682FEE08}"/>
              </a:ext>
            </a:extLst>
          </p:cNvPr>
          <p:cNvSpPr txBox="1"/>
          <p:nvPr/>
        </p:nvSpPr>
        <p:spPr>
          <a:xfrm>
            <a:off x="8863094" y="568951"/>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上午抽檢設施</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文件</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5" name="群組 4">
            <a:extLst>
              <a:ext uri="{FF2B5EF4-FFF2-40B4-BE49-F238E27FC236}">
                <a16:creationId xmlns:a16="http://schemas.microsoft.com/office/drawing/2014/main" id="{D4F2BA8C-CEA9-35A9-9133-4C37CBC5DC57}"/>
              </a:ext>
            </a:extLst>
          </p:cNvPr>
          <p:cNvGrpSpPr/>
          <p:nvPr/>
        </p:nvGrpSpPr>
        <p:grpSpPr>
          <a:xfrm>
            <a:off x="2038116" y="3815559"/>
            <a:ext cx="2788630" cy="2012124"/>
            <a:chOff x="2337649" y="2632640"/>
            <a:chExt cx="2497865" cy="2179801"/>
          </a:xfrm>
        </p:grpSpPr>
        <p:sp>
          <p:nvSpPr>
            <p:cNvPr id="6" name="矩形: 圓角 5">
              <a:extLst>
                <a:ext uri="{FF2B5EF4-FFF2-40B4-BE49-F238E27FC236}">
                  <a16:creationId xmlns:a16="http://schemas.microsoft.com/office/drawing/2014/main" id="{3A8A4713-FD67-E076-19DD-A5BD6A57C40B}"/>
                </a:ext>
              </a:extLst>
            </p:cNvPr>
            <p:cNvSpPr/>
            <p:nvPr/>
          </p:nvSpPr>
          <p:spPr bwMode="auto">
            <a:xfrm>
              <a:off x="2372272" y="2632640"/>
              <a:ext cx="2463242" cy="2179801"/>
            </a:xfrm>
            <a:prstGeom prst="roundRect">
              <a:avLst>
                <a:gd name="adj" fmla="val 16031"/>
              </a:avLst>
            </a:prstGeom>
            <a:solidFill>
              <a:sysClr val="window" lastClr="FFFFFF"/>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7" name="矩形 6">
              <a:extLst>
                <a:ext uri="{FF2B5EF4-FFF2-40B4-BE49-F238E27FC236}">
                  <a16:creationId xmlns:a16="http://schemas.microsoft.com/office/drawing/2014/main" id="{5D20A750-B433-5264-F02D-DA4461CA741C}"/>
                </a:ext>
              </a:extLst>
            </p:cNvPr>
            <p:cNvSpPr/>
            <p:nvPr/>
          </p:nvSpPr>
          <p:spPr>
            <a:xfrm>
              <a:off x="2337649" y="2772785"/>
              <a:ext cx="2465740" cy="2039656"/>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sng" strike="noStrike" kern="0" cap="none" spc="0" normalizeH="0" baseline="0" noProof="0" dirty="0">
                  <a:ln>
                    <a:noFill/>
                  </a:ln>
                  <a:solidFill>
                    <a:prstClr val="black"/>
                  </a:solidFill>
                  <a:effectLst/>
                  <a:uLnTx/>
                  <a:uFillTx/>
                  <a:latin typeface="微軟正黑體" panose="020B0604030504040204" pitchFamily="34" charset="-120"/>
                </a:rPr>
                <a:t>現地受檢設施簡報說明</a:t>
              </a:r>
              <a:endParaRPr kumimoji="0" lang="en-US" altLang="zh-TW" sz="1662" b="0" i="0" u="sng"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備有管理人員名冊及灌溉地籍圖</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建置於地理資訊系統</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sng" strike="noStrike" kern="0" cap="none" spc="0" normalizeH="0" baseline="0" noProof="0" dirty="0">
                  <a:ln>
                    <a:noFill/>
                  </a:ln>
                  <a:solidFill>
                    <a:prstClr val="black"/>
                  </a:solidFill>
                  <a:effectLst/>
                  <a:uLnTx/>
                  <a:uFillTx/>
                  <a:latin typeface="微軟正黑體" panose="020B0604030504040204" pitchFamily="34" charset="-120"/>
                </a:rPr>
                <a:t>維修養護紀錄並造冊呈現</a:t>
              </a:r>
            </a:p>
          </p:txBody>
        </p:sp>
      </p:grpSp>
      <p:grpSp>
        <p:nvGrpSpPr>
          <p:cNvPr id="9" name="群組 8">
            <a:extLst>
              <a:ext uri="{FF2B5EF4-FFF2-40B4-BE49-F238E27FC236}">
                <a16:creationId xmlns:a16="http://schemas.microsoft.com/office/drawing/2014/main" id="{E1CA9ABF-09D6-D081-EEE5-1A50FF8F1AFC}"/>
              </a:ext>
            </a:extLst>
          </p:cNvPr>
          <p:cNvGrpSpPr/>
          <p:nvPr/>
        </p:nvGrpSpPr>
        <p:grpSpPr>
          <a:xfrm>
            <a:off x="5254126" y="3869423"/>
            <a:ext cx="2647513" cy="1939269"/>
            <a:chOff x="2379083" y="3706662"/>
            <a:chExt cx="2334596" cy="2100874"/>
          </a:xfrm>
        </p:grpSpPr>
        <p:sp>
          <p:nvSpPr>
            <p:cNvPr id="11" name="矩形: 圓角 10">
              <a:extLst>
                <a:ext uri="{FF2B5EF4-FFF2-40B4-BE49-F238E27FC236}">
                  <a16:creationId xmlns:a16="http://schemas.microsoft.com/office/drawing/2014/main" id="{8CC97F3C-EDCC-7E4D-C31E-641EB8842266}"/>
                </a:ext>
              </a:extLst>
            </p:cNvPr>
            <p:cNvSpPr/>
            <p:nvPr/>
          </p:nvSpPr>
          <p:spPr bwMode="auto">
            <a:xfrm>
              <a:off x="2379083" y="3706662"/>
              <a:ext cx="2302471" cy="2048405"/>
            </a:xfrm>
            <a:prstGeom prst="roundRect">
              <a:avLst>
                <a:gd name="adj" fmla="val 16031"/>
              </a:avLst>
            </a:prstGeom>
            <a:solidFill>
              <a:sysClr val="window" lastClr="FFFFFF"/>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0" name="矩形 39">
              <a:extLst>
                <a:ext uri="{FF2B5EF4-FFF2-40B4-BE49-F238E27FC236}">
                  <a16:creationId xmlns:a16="http://schemas.microsoft.com/office/drawing/2014/main" id="{911F41CD-2548-AB45-C50F-5FFF86FCD1A9}"/>
                </a:ext>
              </a:extLst>
            </p:cNvPr>
            <p:cNvSpPr/>
            <p:nvPr/>
          </p:nvSpPr>
          <p:spPr>
            <a:xfrm>
              <a:off x="2411208" y="3767880"/>
              <a:ext cx="2302471" cy="2039656"/>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定期或不定期更新轄區灌溉地籍資料</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灌溉地籍圖與地政機關資料校正等</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sng" strike="noStrike" kern="0" cap="none" spc="0" normalizeH="0" baseline="0" noProof="0" dirty="0">
                  <a:ln>
                    <a:noFill/>
                  </a:ln>
                  <a:solidFill>
                    <a:prstClr val="black"/>
                  </a:solidFill>
                  <a:effectLst/>
                  <a:uLnTx/>
                  <a:uFillTx/>
                  <a:latin typeface="微軟正黑體" panose="020B0604030504040204" pitchFamily="34" charset="-120"/>
                </a:rPr>
                <a:t>維修養護文件資料電子化作業及運用程度</a:t>
              </a:r>
            </a:p>
          </p:txBody>
        </p:sp>
      </p:grpSp>
      <p:grpSp>
        <p:nvGrpSpPr>
          <p:cNvPr id="41" name="群組 40">
            <a:extLst>
              <a:ext uri="{FF2B5EF4-FFF2-40B4-BE49-F238E27FC236}">
                <a16:creationId xmlns:a16="http://schemas.microsoft.com/office/drawing/2014/main" id="{7C6B3036-CB7E-44A3-ADE6-DE5F8F45F8DC}"/>
              </a:ext>
            </a:extLst>
          </p:cNvPr>
          <p:cNvGrpSpPr/>
          <p:nvPr/>
        </p:nvGrpSpPr>
        <p:grpSpPr>
          <a:xfrm>
            <a:off x="8415505" y="3810166"/>
            <a:ext cx="2611082" cy="1896679"/>
            <a:chOff x="2372272" y="4835070"/>
            <a:chExt cx="2225127" cy="2054736"/>
          </a:xfrm>
        </p:grpSpPr>
        <p:sp>
          <p:nvSpPr>
            <p:cNvPr id="42" name="矩形: 圓角 41">
              <a:extLst>
                <a:ext uri="{FF2B5EF4-FFF2-40B4-BE49-F238E27FC236}">
                  <a16:creationId xmlns:a16="http://schemas.microsoft.com/office/drawing/2014/main" id="{E1DED6A5-5CC8-B2FC-48D4-F11289D53A81}"/>
                </a:ext>
              </a:extLst>
            </p:cNvPr>
            <p:cNvSpPr/>
            <p:nvPr/>
          </p:nvSpPr>
          <p:spPr bwMode="auto">
            <a:xfrm>
              <a:off x="2372272" y="4835070"/>
              <a:ext cx="2225127" cy="2054736"/>
            </a:xfrm>
            <a:prstGeom prst="roundRect">
              <a:avLst>
                <a:gd name="adj" fmla="val 16031"/>
              </a:avLst>
            </a:prstGeom>
            <a:solidFill>
              <a:sysClr val="window" lastClr="FFFFFF"/>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3" name="矩形 42">
              <a:extLst>
                <a:ext uri="{FF2B5EF4-FFF2-40B4-BE49-F238E27FC236}">
                  <a16:creationId xmlns:a16="http://schemas.microsoft.com/office/drawing/2014/main" id="{761D8533-1297-BDCD-87BB-855ADB406264}"/>
                </a:ext>
              </a:extLst>
            </p:cNvPr>
            <p:cNvSpPr/>
            <p:nvPr/>
          </p:nvSpPr>
          <p:spPr>
            <a:xfrm>
              <a:off x="2393398" y="4997026"/>
              <a:ext cx="2053219" cy="1762566"/>
            </a:xfrm>
            <a:prstGeom prst="rect">
              <a:avLst/>
            </a:prstGeom>
          </p:spPr>
          <p:txBody>
            <a:bodyPr wrap="square" anchor="ctr">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灌溉區域內之歲修維護、水路疏濬、災害搶修、水路補修、水門機電等維護工程</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擬定相關計畫及追蹤列管</a:t>
              </a:r>
            </a:p>
          </p:txBody>
        </p:sp>
      </p:grpSp>
      <p:sp>
        <p:nvSpPr>
          <p:cNvPr id="44" name="矩形: 圓角 43">
            <a:extLst>
              <a:ext uri="{FF2B5EF4-FFF2-40B4-BE49-F238E27FC236}">
                <a16:creationId xmlns:a16="http://schemas.microsoft.com/office/drawing/2014/main" id="{B76F99DD-77F5-A172-AA9C-8C49F561B793}"/>
              </a:ext>
            </a:extLst>
          </p:cNvPr>
          <p:cNvSpPr/>
          <p:nvPr/>
        </p:nvSpPr>
        <p:spPr bwMode="auto">
          <a:xfrm>
            <a:off x="5837830" y="1778144"/>
            <a:ext cx="1263393" cy="1322846"/>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資料更新</a:t>
            </a:r>
          </a:p>
        </p:txBody>
      </p:sp>
      <p:sp>
        <p:nvSpPr>
          <p:cNvPr id="45" name="矩形: 圓角 44">
            <a:extLst>
              <a:ext uri="{FF2B5EF4-FFF2-40B4-BE49-F238E27FC236}">
                <a16:creationId xmlns:a16="http://schemas.microsoft.com/office/drawing/2014/main" id="{9621B552-3063-2251-12BE-B32E70419F7C}"/>
              </a:ext>
            </a:extLst>
          </p:cNvPr>
          <p:cNvSpPr/>
          <p:nvPr/>
        </p:nvSpPr>
        <p:spPr bwMode="auto">
          <a:xfrm>
            <a:off x="2572968" y="1826521"/>
            <a:ext cx="1263393" cy="1322845"/>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資料管理</a:t>
            </a:r>
          </a:p>
        </p:txBody>
      </p:sp>
      <p:sp>
        <p:nvSpPr>
          <p:cNvPr id="46" name="矩形: 圓角 45">
            <a:extLst>
              <a:ext uri="{FF2B5EF4-FFF2-40B4-BE49-F238E27FC236}">
                <a16:creationId xmlns:a16="http://schemas.microsoft.com/office/drawing/2014/main" id="{12DC1E8A-D136-023C-7F9E-D5442D483EB1}"/>
              </a:ext>
            </a:extLst>
          </p:cNvPr>
          <p:cNvSpPr/>
          <p:nvPr/>
        </p:nvSpPr>
        <p:spPr bwMode="auto">
          <a:xfrm>
            <a:off x="8899119" y="1760989"/>
            <a:ext cx="1263393" cy="1322846"/>
          </a:xfrm>
          <a:prstGeom prst="roundRect">
            <a:avLst/>
          </a:prstGeom>
          <a:solidFill>
            <a:srgbClr val="F79646">
              <a:lumMod val="60000"/>
              <a:lumOff val="40000"/>
            </a:srgbClr>
          </a:solidFill>
          <a:ln w="38100" cap="flat" cmpd="sng" algn="ctr">
            <a:solidFill>
              <a:srgbClr val="F79646">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設施維護</a:t>
            </a:r>
          </a:p>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計畫</a:t>
            </a:r>
          </a:p>
        </p:txBody>
      </p:sp>
      <p:sp>
        <p:nvSpPr>
          <p:cNvPr id="47" name="標題 1">
            <a:extLst>
              <a:ext uri="{FF2B5EF4-FFF2-40B4-BE49-F238E27FC236}">
                <a16:creationId xmlns:a16="http://schemas.microsoft.com/office/drawing/2014/main" id="{8DDEE0FD-51E6-F0D5-6B21-1DD9CFBF68D8}"/>
              </a:ext>
            </a:extLst>
          </p:cNvPr>
          <p:cNvSpPr txBox="1"/>
          <p:nvPr/>
        </p:nvSpPr>
        <p:spPr>
          <a:xfrm>
            <a:off x="1177283" y="1894442"/>
            <a:ext cx="508290" cy="3403474"/>
          </a:xfrm>
          <a:prstGeom prst="rect">
            <a:avLst/>
          </a:prstGeom>
          <a:solidFill>
            <a:srgbClr val="F79646">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抽檢設施相關文件審查</a:t>
            </a:r>
          </a:p>
        </p:txBody>
      </p:sp>
      <p:sp>
        <p:nvSpPr>
          <p:cNvPr id="48" name="箭號: 向下 47">
            <a:extLst>
              <a:ext uri="{FF2B5EF4-FFF2-40B4-BE49-F238E27FC236}">
                <a16:creationId xmlns:a16="http://schemas.microsoft.com/office/drawing/2014/main" id="{86A1453A-5ECF-DBC0-4520-1752C152DEE6}"/>
              </a:ext>
            </a:extLst>
          </p:cNvPr>
          <p:cNvSpPr/>
          <p:nvPr/>
        </p:nvSpPr>
        <p:spPr>
          <a:xfrm>
            <a:off x="3002964" y="3303852"/>
            <a:ext cx="403403" cy="431510"/>
          </a:xfrm>
          <a:prstGeom prst="downArrow">
            <a:avLst/>
          </a:prstGeom>
          <a:solidFill>
            <a:srgbClr val="F79646">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49" name="群組 48">
            <a:extLst>
              <a:ext uri="{FF2B5EF4-FFF2-40B4-BE49-F238E27FC236}">
                <a16:creationId xmlns:a16="http://schemas.microsoft.com/office/drawing/2014/main" id="{EF6CA56F-B8FD-EE10-4515-677BA01ABF01}"/>
              </a:ext>
            </a:extLst>
          </p:cNvPr>
          <p:cNvGrpSpPr/>
          <p:nvPr/>
        </p:nvGrpSpPr>
        <p:grpSpPr>
          <a:xfrm>
            <a:off x="3743556" y="3091384"/>
            <a:ext cx="782513" cy="643978"/>
            <a:chOff x="3498158" y="1599125"/>
            <a:chExt cx="1005527" cy="788136"/>
          </a:xfrm>
        </p:grpSpPr>
        <p:sp>
          <p:nvSpPr>
            <p:cNvPr id="50" name="橢圓 49">
              <a:extLst>
                <a:ext uri="{FF2B5EF4-FFF2-40B4-BE49-F238E27FC236}">
                  <a16:creationId xmlns:a16="http://schemas.microsoft.com/office/drawing/2014/main" id="{14C411E3-669A-6153-AEF8-523B94CC5283}"/>
                </a:ext>
              </a:extLst>
            </p:cNvPr>
            <p:cNvSpPr/>
            <p:nvPr/>
          </p:nvSpPr>
          <p:spPr>
            <a:xfrm>
              <a:off x="3549281" y="1599125"/>
              <a:ext cx="847723"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1" name="文字方塊 50">
              <a:extLst>
                <a:ext uri="{FF2B5EF4-FFF2-40B4-BE49-F238E27FC236}">
                  <a16:creationId xmlns:a16="http://schemas.microsoft.com/office/drawing/2014/main" id="{FEEE22ED-DD31-136F-A097-48F740D659EE}"/>
                </a:ext>
              </a:extLst>
            </p:cNvPr>
            <p:cNvSpPr txBox="1"/>
            <p:nvPr/>
          </p:nvSpPr>
          <p:spPr>
            <a:xfrm>
              <a:off x="3498158"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１０分</a:t>
              </a:r>
            </a:p>
          </p:txBody>
        </p:sp>
      </p:grpSp>
      <p:sp>
        <p:nvSpPr>
          <p:cNvPr id="52" name="箭號: 向下 51">
            <a:extLst>
              <a:ext uri="{FF2B5EF4-FFF2-40B4-BE49-F238E27FC236}">
                <a16:creationId xmlns:a16="http://schemas.microsoft.com/office/drawing/2014/main" id="{5E6CB9D5-DDA4-D00D-3F15-28EB36933DCF}"/>
              </a:ext>
            </a:extLst>
          </p:cNvPr>
          <p:cNvSpPr/>
          <p:nvPr/>
        </p:nvSpPr>
        <p:spPr>
          <a:xfrm>
            <a:off x="6296288" y="3260950"/>
            <a:ext cx="403403" cy="431510"/>
          </a:xfrm>
          <a:prstGeom prst="downArrow">
            <a:avLst/>
          </a:prstGeom>
          <a:solidFill>
            <a:srgbClr val="F79646">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3" name="群組 52">
            <a:extLst>
              <a:ext uri="{FF2B5EF4-FFF2-40B4-BE49-F238E27FC236}">
                <a16:creationId xmlns:a16="http://schemas.microsoft.com/office/drawing/2014/main" id="{FAC64DAC-50DC-AFC7-BD6A-FDAB331C849E}"/>
              </a:ext>
            </a:extLst>
          </p:cNvPr>
          <p:cNvGrpSpPr/>
          <p:nvPr/>
        </p:nvGrpSpPr>
        <p:grpSpPr>
          <a:xfrm>
            <a:off x="7077880" y="3065485"/>
            <a:ext cx="782513" cy="643978"/>
            <a:chOff x="3498158" y="1581761"/>
            <a:chExt cx="1005527" cy="788136"/>
          </a:xfrm>
        </p:grpSpPr>
        <p:sp>
          <p:nvSpPr>
            <p:cNvPr id="54" name="橢圓 53">
              <a:extLst>
                <a:ext uri="{FF2B5EF4-FFF2-40B4-BE49-F238E27FC236}">
                  <a16:creationId xmlns:a16="http://schemas.microsoft.com/office/drawing/2014/main" id="{B5AD6646-5AFE-6143-5731-73DA89AF6492}"/>
                </a:ext>
              </a:extLst>
            </p:cNvPr>
            <p:cNvSpPr/>
            <p:nvPr/>
          </p:nvSpPr>
          <p:spPr>
            <a:xfrm>
              <a:off x="3549281" y="1581761"/>
              <a:ext cx="847722"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5" name="文字方塊 54">
              <a:extLst>
                <a:ext uri="{FF2B5EF4-FFF2-40B4-BE49-F238E27FC236}">
                  <a16:creationId xmlns:a16="http://schemas.microsoft.com/office/drawing/2014/main" id="{9B71B533-BFE8-DF09-DAB7-F3F574E710DD}"/>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１０分</a:t>
              </a:r>
            </a:p>
          </p:txBody>
        </p:sp>
      </p:grpSp>
      <p:sp>
        <p:nvSpPr>
          <p:cNvPr id="56" name="箭號: 向下 55">
            <a:extLst>
              <a:ext uri="{FF2B5EF4-FFF2-40B4-BE49-F238E27FC236}">
                <a16:creationId xmlns:a16="http://schemas.microsoft.com/office/drawing/2014/main" id="{C974AE8F-E9EB-5EFC-2609-214A396428FB}"/>
              </a:ext>
            </a:extLst>
          </p:cNvPr>
          <p:cNvSpPr/>
          <p:nvPr/>
        </p:nvSpPr>
        <p:spPr>
          <a:xfrm>
            <a:off x="9329115" y="3257434"/>
            <a:ext cx="403403" cy="431510"/>
          </a:xfrm>
          <a:prstGeom prst="downArrow">
            <a:avLst/>
          </a:prstGeom>
          <a:solidFill>
            <a:srgbClr val="F79646">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7" name="群組 56">
            <a:extLst>
              <a:ext uri="{FF2B5EF4-FFF2-40B4-BE49-F238E27FC236}">
                <a16:creationId xmlns:a16="http://schemas.microsoft.com/office/drawing/2014/main" id="{14686DF9-C326-C858-07F5-F1934C855991}"/>
              </a:ext>
            </a:extLst>
          </p:cNvPr>
          <p:cNvGrpSpPr/>
          <p:nvPr/>
        </p:nvGrpSpPr>
        <p:grpSpPr>
          <a:xfrm>
            <a:off x="10134454" y="3039477"/>
            <a:ext cx="782513" cy="643978"/>
            <a:chOff x="3498158" y="1581761"/>
            <a:chExt cx="1005527" cy="788136"/>
          </a:xfrm>
        </p:grpSpPr>
        <p:sp>
          <p:nvSpPr>
            <p:cNvPr id="58" name="橢圓 57">
              <a:extLst>
                <a:ext uri="{FF2B5EF4-FFF2-40B4-BE49-F238E27FC236}">
                  <a16:creationId xmlns:a16="http://schemas.microsoft.com/office/drawing/2014/main" id="{8C982491-9B2A-0F1D-16AA-A0862A487871}"/>
                </a:ext>
              </a:extLst>
            </p:cNvPr>
            <p:cNvSpPr/>
            <p:nvPr/>
          </p:nvSpPr>
          <p:spPr>
            <a:xfrm>
              <a:off x="3549281" y="1581761"/>
              <a:ext cx="847722" cy="788136"/>
            </a:xfrm>
            <a:prstGeom prst="ellipse">
              <a:avLst/>
            </a:prstGeom>
            <a:solidFill>
              <a:srgbClr val="F79646">
                <a:lumMod val="20000"/>
                <a:lumOff val="80000"/>
              </a:srgbClr>
            </a:solidFill>
            <a:ln w="57150" cap="flat" cmpd="sng" algn="ctr">
              <a:solidFill>
                <a:srgbClr val="F79646">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9" name="文字方塊 58">
              <a:extLst>
                <a:ext uri="{FF2B5EF4-FFF2-40B4-BE49-F238E27FC236}">
                  <a16:creationId xmlns:a16="http://schemas.microsoft.com/office/drawing/2014/main" id="{4EA5C192-224C-6F05-EFDF-C47C99BC213F}"/>
                </a:ext>
              </a:extLst>
            </p:cNvPr>
            <p:cNvSpPr txBox="1"/>
            <p:nvPr/>
          </p:nvSpPr>
          <p:spPr>
            <a:xfrm>
              <a:off x="3498158" y="1801960"/>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１０分</a:t>
              </a:r>
            </a:p>
          </p:txBody>
        </p:sp>
      </p:grpSp>
      <p:sp>
        <p:nvSpPr>
          <p:cNvPr id="34" name="標題 1">
            <a:extLst>
              <a:ext uri="{FF2B5EF4-FFF2-40B4-BE49-F238E27FC236}">
                <a16:creationId xmlns:a16="http://schemas.microsoft.com/office/drawing/2014/main" id="{8FFA2E02-88C8-4C21-8039-25513F025763}"/>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431608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12</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抽檢評分標準</a:t>
            </a:r>
            <a:r>
              <a:rPr lang="en-US" altLang="zh-TW" dirty="0">
                <a:solidFill>
                  <a:schemeClr val="accent1">
                    <a:lumMod val="75000"/>
                  </a:schemeClr>
                </a:solidFill>
              </a:rPr>
              <a:t>(2/3)-</a:t>
            </a:r>
            <a:r>
              <a:rPr lang="zh-TW" altLang="en-US" dirty="0">
                <a:solidFill>
                  <a:schemeClr val="accent1">
                    <a:lumMod val="75000"/>
                  </a:schemeClr>
                </a:solidFill>
              </a:rPr>
              <a:t>依各管理處設施</a:t>
            </a:r>
            <a:r>
              <a:rPr lang="zh-TW" altLang="en-US" dirty="0">
                <a:solidFill>
                  <a:srgbClr val="E46C0A"/>
                </a:solidFill>
              </a:rPr>
              <a:t>整備之資料文件</a:t>
            </a:r>
            <a:r>
              <a:rPr lang="zh-TW" altLang="en-US" dirty="0">
                <a:solidFill>
                  <a:schemeClr val="accent1">
                    <a:lumMod val="75000"/>
                  </a:schemeClr>
                </a:solidFill>
              </a:rPr>
              <a:t>進行評分</a:t>
            </a:r>
          </a:p>
        </p:txBody>
      </p:sp>
      <p:sp>
        <p:nvSpPr>
          <p:cNvPr id="4" name="文字方塊 3">
            <a:extLst>
              <a:ext uri="{FF2B5EF4-FFF2-40B4-BE49-F238E27FC236}">
                <a16:creationId xmlns:a16="http://schemas.microsoft.com/office/drawing/2014/main" id="{A606B724-F965-3FA5-2604-2A37ED1E5A95}"/>
              </a:ext>
            </a:extLst>
          </p:cNvPr>
          <p:cNvSpPr txBox="1"/>
          <p:nvPr/>
        </p:nvSpPr>
        <p:spPr>
          <a:xfrm>
            <a:off x="8863094" y="568951"/>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上午抽檢設施</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文件</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6" name="標題 1">
            <a:extLst>
              <a:ext uri="{FF2B5EF4-FFF2-40B4-BE49-F238E27FC236}">
                <a16:creationId xmlns:a16="http://schemas.microsoft.com/office/drawing/2014/main" id="{C16DC2A9-19E8-4B61-F1D8-7B29C4007BA1}"/>
              </a:ext>
            </a:extLst>
          </p:cNvPr>
          <p:cNvSpPr txBox="1"/>
          <p:nvPr/>
        </p:nvSpPr>
        <p:spPr>
          <a:xfrm>
            <a:off x="980340" y="1966161"/>
            <a:ext cx="498405" cy="3403474"/>
          </a:xfrm>
          <a:prstGeom prst="rect">
            <a:avLst/>
          </a:prstGeom>
          <a:solidFill>
            <a:srgbClr val="F79646">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抽檢設施相關文件審查</a:t>
            </a:r>
          </a:p>
        </p:txBody>
      </p:sp>
      <p:sp>
        <p:nvSpPr>
          <p:cNvPr id="7" name="文字方塊 6">
            <a:extLst>
              <a:ext uri="{FF2B5EF4-FFF2-40B4-BE49-F238E27FC236}">
                <a16:creationId xmlns:a16="http://schemas.microsoft.com/office/drawing/2014/main" id="{422B1B55-2306-36A7-7523-4C6227522FE6}"/>
              </a:ext>
            </a:extLst>
          </p:cNvPr>
          <p:cNvSpPr txBox="1"/>
          <p:nvPr/>
        </p:nvSpPr>
        <p:spPr>
          <a:xfrm>
            <a:off x="1637828" y="1641378"/>
            <a:ext cx="9872853" cy="4380815"/>
          </a:xfrm>
          <a:prstGeom prst="rect">
            <a:avLst/>
          </a:prstGeom>
          <a:solidFill>
            <a:srgbClr val="EEECE1">
              <a:alpha val="80000"/>
            </a:srgbClr>
          </a:solidFill>
          <a:ln w="25400" cap="flat" cmpd="sng" algn="ctr">
            <a:noFill/>
            <a:prstDash val="solid"/>
          </a:ln>
          <a:effectLst/>
        </p:spPr>
        <p:txBody>
          <a:bodyPr wrap="square">
            <a:spAutoFit/>
          </a:bodyPr>
          <a:lstStyle/>
          <a:p>
            <a:pPr marL="348932" marR="0" lvl="1" indent="-263776" defTabSz="422041" eaLnBrk="1" fontAlgn="auto" latinLnBrk="0" hangingPunct="1">
              <a:lnSpc>
                <a:spcPct val="100000"/>
              </a:lnSpc>
              <a:spcBef>
                <a:spcPts val="554"/>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資料完整且整齊：</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各項評分項目之圖文管理、維護紀錄，並提出更新資料等，且能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清楚完整說明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資料管理情形，並</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詳細回答</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評審問題。</a:t>
            </a: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資料完整：</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9</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各項評分項目之圖文管理、維護紀錄，並提出更新資料等，且能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完整說明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資料管理情形。</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資料尚可：</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8</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呈現</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各項評分項目之圖文管理、維護紀錄，並提出更新資料等，且能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正確說明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資料管理情形。</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資料有部分缺漏：</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7</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現地之整備文件呈現各項評分項目之圖文管理、維護紀錄有</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或</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資訊不完整</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資料不完整或內容不合理：</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6</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endPar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endParaRP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現地之整備文件呈現各項評分項目之圖文管理、維護紀錄</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缺漏或數字不合理處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，且</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未能說明</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原因。</a:t>
            </a:r>
          </a:p>
        </p:txBody>
      </p:sp>
      <p:sp>
        <p:nvSpPr>
          <p:cNvPr id="11" name="標題 1">
            <a:extLst>
              <a:ext uri="{FF2B5EF4-FFF2-40B4-BE49-F238E27FC236}">
                <a16:creationId xmlns:a16="http://schemas.microsoft.com/office/drawing/2014/main" id="{ABE9073D-F754-4B59-98CE-58A47194E395}"/>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224746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a:extLst>
              <a:ext uri="{FF2B5EF4-FFF2-40B4-BE49-F238E27FC236}">
                <a16:creationId xmlns:a16="http://schemas.microsoft.com/office/drawing/2014/main" id="{A60FCB60-78CD-B997-B1DF-17B9D3710EC2}"/>
              </a:ext>
            </a:extLst>
          </p:cNvPr>
          <p:cNvSpPr/>
          <p:nvPr/>
        </p:nvSpPr>
        <p:spPr>
          <a:xfrm>
            <a:off x="779928" y="1596056"/>
            <a:ext cx="10443884" cy="4727216"/>
          </a:xfrm>
          <a:prstGeom prst="rect">
            <a:avLst/>
          </a:prstGeom>
          <a:solidFill>
            <a:sysClr val="window" lastClr="FFFFFF">
              <a:lumMod val="85000"/>
              <a:alpha val="29000"/>
            </a:sysClr>
          </a:solidFill>
          <a:ln w="25400" cap="flat" cmpd="sng" algn="ctr">
            <a:noFill/>
            <a:prstDash val="solid"/>
          </a:ln>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13</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抽檢評分項目</a:t>
            </a:r>
            <a:r>
              <a:rPr lang="en-US" altLang="zh-TW" dirty="0">
                <a:solidFill>
                  <a:schemeClr val="accent1">
                    <a:lumMod val="75000"/>
                  </a:schemeClr>
                </a:solidFill>
              </a:rPr>
              <a:t>(3/3)-</a:t>
            </a:r>
            <a:r>
              <a:rPr lang="zh-TW" altLang="en-US" dirty="0">
                <a:solidFill>
                  <a:schemeClr val="accent1">
                    <a:lumMod val="75000"/>
                  </a:schemeClr>
                </a:solidFill>
              </a:rPr>
              <a:t>依各管理處設施</a:t>
            </a:r>
            <a:r>
              <a:rPr lang="zh-TW" altLang="en-US" dirty="0">
                <a:solidFill>
                  <a:srgbClr val="E46C0A"/>
                </a:solidFill>
              </a:rPr>
              <a:t>整備之設施</a:t>
            </a:r>
            <a:r>
              <a:rPr lang="zh-TW" altLang="en-US" dirty="0">
                <a:solidFill>
                  <a:schemeClr val="accent1">
                    <a:lumMod val="75000"/>
                  </a:schemeClr>
                </a:solidFill>
              </a:rPr>
              <a:t>操作情形進行評分</a:t>
            </a:r>
          </a:p>
        </p:txBody>
      </p:sp>
      <p:sp>
        <p:nvSpPr>
          <p:cNvPr id="3" name="文字方塊 2">
            <a:extLst>
              <a:ext uri="{FF2B5EF4-FFF2-40B4-BE49-F238E27FC236}">
                <a16:creationId xmlns:a16="http://schemas.microsoft.com/office/drawing/2014/main" id="{5B453D93-2316-3CD7-2A1B-74E2720D7518}"/>
              </a:ext>
            </a:extLst>
          </p:cNvPr>
          <p:cNvSpPr txBox="1"/>
          <p:nvPr/>
        </p:nvSpPr>
        <p:spPr>
          <a:xfrm>
            <a:off x="8887671" y="603085"/>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下午現地抽檢</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設施</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grpSp>
        <p:nvGrpSpPr>
          <p:cNvPr id="5" name="群組 4">
            <a:extLst>
              <a:ext uri="{FF2B5EF4-FFF2-40B4-BE49-F238E27FC236}">
                <a16:creationId xmlns:a16="http://schemas.microsoft.com/office/drawing/2014/main" id="{BC749171-C6AE-47BA-21DE-5AA8FEFC5BCC}"/>
              </a:ext>
            </a:extLst>
          </p:cNvPr>
          <p:cNvGrpSpPr/>
          <p:nvPr/>
        </p:nvGrpSpPr>
        <p:grpSpPr>
          <a:xfrm>
            <a:off x="1655280" y="3871627"/>
            <a:ext cx="1552201" cy="1673513"/>
            <a:chOff x="2372273" y="2632642"/>
            <a:chExt cx="2153596" cy="1812972"/>
          </a:xfrm>
        </p:grpSpPr>
        <p:sp>
          <p:nvSpPr>
            <p:cNvPr id="6" name="矩形: 圓角 5">
              <a:extLst>
                <a:ext uri="{FF2B5EF4-FFF2-40B4-BE49-F238E27FC236}">
                  <a16:creationId xmlns:a16="http://schemas.microsoft.com/office/drawing/2014/main" id="{011FEB56-D950-40B6-0D29-6C6718F16170}"/>
                </a:ext>
              </a:extLst>
            </p:cNvPr>
            <p:cNvSpPr/>
            <p:nvPr/>
          </p:nvSpPr>
          <p:spPr bwMode="auto">
            <a:xfrm>
              <a:off x="2372273" y="2632642"/>
              <a:ext cx="2153596" cy="1812972"/>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7" name="矩形 6">
              <a:extLst>
                <a:ext uri="{FF2B5EF4-FFF2-40B4-BE49-F238E27FC236}">
                  <a16:creationId xmlns:a16="http://schemas.microsoft.com/office/drawing/2014/main" id="{B2890410-025C-4188-C800-F637FF63DE69}"/>
                </a:ext>
              </a:extLst>
            </p:cNvPr>
            <p:cNvSpPr/>
            <p:nvPr/>
          </p:nvSpPr>
          <p:spPr>
            <a:xfrm>
              <a:off x="2420273" y="2639472"/>
              <a:ext cx="2100688" cy="1762566"/>
            </a:xfrm>
            <a:prstGeom prst="rect">
              <a:avLst/>
            </a:prstGeom>
            <a:ln>
              <a:noFill/>
            </a:ln>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開關升降啟閉運轉是否正常</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外觀有無損壞、龜裂等情況</a:t>
              </a:r>
            </a:p>
          </p:txBody>
        </p:sp>
      </p:grpSp>
      <p:grpSp>
        <p:nvGrpSpPr>
          <p:cNvPr id="9" name="群組 8">
            <a:extLst>
              <a:ext uri="{FF2B5EF4-FFF2-40B4-BE49-F238E27FC236}">
                <a16:creationId xmlns:a16="http://schemas.microsoft.com/office/drawing/2014/main" id="{27EE8CA0-72D4-0F2E-9E64-D51A3E4A4467}"/>
              </a:ext>
            </a:extLst>
          </p:cNvPr>
          <p:cNvGrpSpPr/>
          <p:nvPr/>
        </p:nvGrpSpPr>
        <p:grpSpPr>
          <a:xfrm>
            <a:off x="3838949" y="3878384"/>
            <a:ext cx="1929361" cy="1910221"/>
            <a:chOff x="8105885" y="3651894"/>
            <a:chExt cx="2153596" cy="2069406"/>
          </a:xfrm>
        </p:grpSpPr>
        <p:sp>
          <p:nvSpPr>
            <p:cNvPr id="11" name="矩形: 圓角 10">
              <a:extLst>
                <a:ext uri="{FF2B5EF4-FFF2-40B4-BE49-F238E27FC236}">
                  <a16:creationId xmlns:a16="http://schemas.microsoft.com/office/drawing/2014/main" id="{7A785EE7-A17C-8998-8168-A518683241CD}"/>
                </a:ext>
              </a:extLst>
            </p:cNvPr>
            <p:cNvSpPr/>
            <p:nvPr/>
          </p:nvSpPr>
          <p:spPr bwMode="auto">
            <a:xfrm>
              <a:off x="8105885" y="3651894"/>
              <a:ext cx="2153596" cy="2061075"/>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1" name="矩形 40">
              <a:extLst>
                <a:ext uri="{FF2B5EF4-FFF2-40B4-BE49-F238E27FC236}">
                  <a16:creationId xmlns:a16="http://schemas.microsoft.com/office/drawing/2014/main" id="{AFDD39BB-E3D8-E1ED-1FD5-0CC0E5D48373}"/>
                </a:ext>
              </a:extLst>
            </p:cNvPr>
            <p:cNvSpPr/>
            <p:nvPr/>
          </p:nvSpPr>
          <p:spPr>
            <a:xfrm>
              <a:off x="8125467" y="3681644"/>
              <a:ext cx="2053219" cy="2039656"/>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告示牌可視性是否良好</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有無緊急連絡人資訊</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整修通道平臺或柵欄等是否損壞</a:t>
              </a:r>
            </a:p>
          </p:txBody>
        </p:sp>
      </p:grpSp>
      <p:grpSp>
        <p:nvGrpSpPr>
          <p:cNvPr id="42" name="群組 41">
            <a:extLst>
              <a:ext uri="{FF2B5EF4-FFF2-40B4-BE49-F238E27FC236}">
                <a16:creationId xmlns:a16="http://schemas.microsoft.com/office/drawing/2014/main" id="{C1FF6BFA-CE0A-06B3-AD38-28611DC5590F}"/>
              </a:ext>
            </a:extLst>
          </p:cNvPr>
          <p:cNvGrpSpPr/>
          <p:nvPr/>
        </p:nvGrpSpPr>
        <p:grpSpPr>
          <a:xfrm>
            <a:off x="6296015" y="3859356"/>
            <a:ext cx="2184846" cy="1929249"/>
            <a:chOff x="8090144" y="4946846"/>
            <a:chExt cx="2153596" cy="1742545"/>
          </a:xfrm>
        </p:grpSpPr>
        <p:sp>
          <p:nvSpPr>
            <p:cNvPr id="43" name="矩形: 圓角 42">
              <a:extLst>
                <a:ext uri="{FF2B5EF4-FFF2-40B4-BE49-F238E27FC236}">
                  <a16:creationId xmlns:a16="http://schemas.microsoft.com/office/drawing/2014/main" id="{E9524CE4-2876-50C5-92E8-41BC73749033}"/>
                </a:ext>
              </a:extLst>
            </p:cNvPr>
            <p:cNvSpPr/>
            <p:nvPr/>
          </p:nvSpPr>
          <p:spPr bwMode="auto">
            <a:xfrm>
              <a:off x="8090144" y="4946846"/>
              <a:ext cx="2153596" cy="1742545"/>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44" name="矩形 43">
              <a:extLst>
                <a:ext uri="{FF2B5EF4-FFF2-40B4-BE49-F238E27FC236}">
                  <a16:creationId xmlns:a16="http://schemas.microsoft.com/office/drawing/2014/main" id="{1A7B3F6D-C1B6-50D6-2DEA-0C09EACEE12C}"/>
                </a:ext>
              </a:extLst>
            </p:cNvPr>
            <p:cNvSpPr/>
            <p:nvPr/>
          </p:nvSpPr>
          <p:spPr>
            <a:xfrm>
              <a:off x="8111269" y="4970255"/>
              <a:ext cx="2053219" cy="1700555"/>
            </a:xfrm>
            <a:prstGeom prst="rect">
              <a:avLst/>
            </a:prstGeom>
          </p:spPr>
          <p:txBody>
            <a:bodyPr wrap="square">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進出水口有無阻塞物或淤積</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有無被植生覆蓋</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環境是否整潔</a:t>
              </a: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有無備援發電機及儲備油料</a:t>
              </a:r>
            </a:p>
          </p:txBody>
        </p:sp>
      </p:grpSp>
      <p:sp>
        <p:nvSpPr>
          <p:cNvPr id="45" name="矩形: 圓角 44">
            <a:extLst>
              <a:ext uri="{FF2B5EF4-FFF2-40B4-BE49-F238E27FC236}">
                <a16:creationId xmlns:a16="http://schemas.microsoft.com/office/drawing/2014/main" id="{30DF6491-A141-2CE2-0271-C6FB6A136E6B}"/>
              </a:ext>
            </a:extLst>
          </p:cNvPr>
          <p:cNvSpPr/>
          <p:nvPr/>
        </p:nvSpPr>
        <p:spPr bwMode="auto">
          <a:xfrm>
            <a:off x="4034020" y="1702788"/>
            <a:ext cx="1263393" cy="129869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附屬設施</a:t>
            </a:r>
          </a:p>
        </p:txBody>
      </p:sp>
      <p:sp>
        <p:nvSpPr>
          <p:cNvPr id="46" name="矩形: 圓角 45">
            <a:extLst>
              <a:ext uri="{FF2B5EF4-FFF2-40B4-BE49-F238E27FC236}">
                <a16:creationId xmlns:a16="http://schemas.microsoft.com/office/drawing/2014/main" id="{56ECD1D1-EB49-3D61-962F-0C9C00C67A52}"/>
              </a:ext>
            </a:extLst>
          </p:cNvPr>
          <p:cNvSpPr/>
          <p:nvPr/>
        </p:nvSpPr>
        <p:spPr bwMode="auto">
          <a:xfrm>
            <a:off x="1755564" y="1673255"/>
            <a:ext cx="1263393" cy="1298697"/>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rPr>
              <a:t>主體設施</a:t>
            </a:r>
          </a:p>
        </p:txBody>
      </p:sp>
      <p:sp>
        <p:nvSpPr>
          <p:cNvPr id="47" name="矩形: 圓角 46">
            <a:extLst>
              <a:ext uri="{FF2B5EF4-FFF2-40B4-BE49-F238E27FC236}">
                <a16:creationId xmlns:a16="http://schemas.microsoft.com/office/drawing/2014/main" id="{E6C9B5C1-E9E9-00EB-F62E-9D2687C421F6}"/>
              </a:ext>
            </a:extLst>
          </p:cNvPr>
          <p:cNvSpPr/>
          <p:nvPr/>
        </p:nvSpPr>
        <p:spPr bwMode="auto">
          <a:xfrm>
            <a:off x="6609895" y="1702788"/>
            <a:ext cx="1263392" cy="129869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一般性維護情形</a:t>
            </a:r>
          </a:p>
        </p:txBody>
      </p:sp>
      <p:sp>
        <p:nvSpPr>
          <p:cNvPr id="48" name="標題 1">
            <a:extLst>
              <a:ext uri="{FF2B5EF4-FFF2-40B4-BE49-F238E27FC236}">
                <a16:creationId xmlns:a16="http://schemas.microsoft.com/office/drawing/2014/main" id="{7B198D54-B7D2-5746-F706-6A74FD6DFC6D}"/>
              </a:ext>
            </a:extLst>
          </p:cNvPr>
          <p:cNvSpPr txBox="1"/>
          <p:nvPr/>
        </p:nvSpPr>
        <p:spPr>
          <a:xfrm>
            <a:off x="997722" y="2036009"/>
            <a:ext cx="392110" cy="3014797"/>
          </a:xfrm>
          <a:prstGeom prst="rect">
            <a:avLst/>
          </a:prstGeom>
          <a:solidFill>
            <a:srgbClr val="8064A2">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現地設施抽檢查核</a:t>
            </a:r>
          </a:p>
        </p:txBody>
      </p:sp>
      <p:sp>
        <p:nvSpPr>
          <p:cNvPr id="49" name="箭號: 向下 48">
            <a:extLst>
              <a:ext uri="{FF2B5EF4-FFF2-40B4-BE49-F238E27FC236}">
                <a16:creationId xmlns:a16="http://schemas.microsoft.com/office/drawing/2014/main" id="{5365EB54-7592-3458-DF59-389B6CF9808C}"/>
              </a:ext>
            </a:extLst>
          </p:cNvPr>
          <p:cNvSpPr/>
          <p:nvPr/>
        </p:nvSpPr>
        <p:spPr>
          <a:xfrm>
            <a:off x="2155149" y="3111898"/>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0" name="群組 49">
            <a:extLst>
              <a:ext uri="{FF2B5EF4-FFF2-40B4-BE49-F238E27FC236}">
                <a16:creationId xmlns:a16="http://schemas.microsoft.com/office/drawing/2014/main" id="{E6F2F66E-E627-044E-1448-9291F0010AB5}"/>
              </a:ext>
            </a:extLst>
          </p:cNvPr>
          <p:cNvGrpSpPr/>
          <p:nvPr/>
        </p:nvGrpSpPr>
        <p:grpSpPr>
          <a:xfrm>
            <a:off x="2685358" y="3248844"/>
            <a:ext cx="792436" cy="643978"/>
            <a:chOff x="3549281" y="1599125"/>
            <a:chExt cx="1018278" cy="788136"/>
          </a:xfrm>
        </p:grpSpPr>
        <p:sp>
          <p:nvSpPr>
            <p:cNvPr id="51" name="橢圓 50">
              <a:extLst>
                <a:ext uri="{FF2B5EF4-FFF2-40B4-BE49-F238E27FC236}">
                  <a16:creationId xmlns:a16="http://schemas.microsoft.com/office/drawing/2014/main" id="{103C72AB-7297-EFEB-D9AB-7B478C27F88C}"/>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52" name="文字方塊 51">
              <a:extLst>
                <a:ext uri="{FF2B5EF4-FFF2-40B4-BE49-F238E27FC236}">
                  <a16:creationId xmlns:a16="http://schemas.microsoft.com/office/drawing/2014/main" id="{D73BD12F-9E2F-B87A-ED0A-A548CE06BA6E}"/>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sp>
        <p:nvSpPr>
          <p:cNvPr id="53" name="箭號: 向下 52">
            <a:extLst>
              <a:ext uri="{FF2B5EF4-FFF2-40B4-BE49-F238E27FC236}">
                <a16:creationId xmlns:a16="http://schemas.microsoft.com/office/drawing/2014/main" id="{7C8D0588-FC53-4C76-4A64-BE3B2767D34D}"/>
              </a:ext>
            </a:extLst>
          </p:cNvPr>
          <p:cNvSpPr/>
          <p:nvPr/>
        </p:nvSpPr>
        <p:spPr>
          <a:xfrm>
            <a:off x="4500158" y="3066793"/>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4" name="箭號: 向下 53">
            <a:extLst>
              <a:ext uri="{FF2B5EF4-FFF2-40B4-BE49-F238E27FC236}">
                <a16:creationId xmlns:a16="http://schemas.microsoft.com/office/drawing/2014/main" id="{1E25B28D-B9FF-F9C2-494C-FD72090B1772}"/>
              </a:ext>
            </a:extLst>
          </p:cNvPr>
          <p:cNvSpPr/>
          <p:nvPr/>
        </p:nvSpPr>
        <p:spPr>
          <a:xfrm>
            <a:off x="7039889" y="3077156"/>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5" name="矩形: 圓角 54">
            <a:extLst>
              <a:ext uri="{FF2B5EF4-FFF2-40B4-BE49-F238E27FC236}">
                <a16:creationId xmlns:a16="http://schemas.microsoft.com/office/drawing/2014/main" id="{228AFBEF-722C-D507-5444-EFE1714DCC8A}"/>
              </a:ext>
            </a:extLst>
          </p:cNvPr>
          <p:cNvSpPr/>
          <p:nvPr/>
        </p:nvSpPr>
        <p:spPr bwMode="auto">
          <a:xfrm>
            <a:off x="9353797" y="1702788"/>
            <a:ext cx="1263392" cy="1298698"/>
          </a:xfrm>
          <a:prstGeom prst="roundRect">
            <a:avLst/>
          </a:prstGeom>
          <a:solidFill>
            <a:srgbClr val="8064A2">
              <a:lumMod val="60000"/>
              <a:lumOff val="40000"/>
            </a:srgbClr>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031" b="1" i="0" u="none" strike="noStrike" kern="0" cap="none" spc="0" normalizeH="0" baseline="0" noProof="0" dirty="0">
                <a:ln>
                  <a:noFill/>
                </a:ln>
                <a:solidFill>
                  <a:prstClr val="black"/>
                </a:solidFill>
                <a:effectLst/>
                <a:uLnTx/>
                <a:uFillTx/>
                <a:latin typeface="微軟正黑體" panose="020B0604030504040204" pitchFamily="34" charset="-120"/>
                <a:sym typeface="微軟正黑體" panose="020B0604030504040204" pitchFamily="34" charset="-120"/>
              </a:rPr>
              <a:t>綜合建議</a:t>
            </a:r>
          </a:p>
        </p:txBody>
      </p:sp>
      <p:sp>
        <p:nvSpPr>
          <p:cNvPr id="56" name="箭號: 向下 55">
            <a:extLst>
              <a:ext uri="{FF2B5EF4-FFF2-40B4-BE49-F238E27FC236}">
                <a16:creationId xmlns:a16="http://schemas.microsoft.com/office/drawing/2014/main" id="{D13BD59B-4600-9FEE-1EF8-220C7CE907A4}"/>
              </a:ext>
            </a:extLst>
          </p:cNvPr>
          <p:cNvSpPr/>
          <p:nvPr/>
        </p:nvSpPr>
        <p:spPr>
          <a:xfrm>
            <a:off x="9783792" y="3077156"/>
            <a:ext cx="403403" cy="431510"/>
          </a:xfrm>
          <a:prstGeom prst="downArrow">
            <a:avLst/>
          </a:prstGeom>
          <a:solidFill>
            <a:srgbClr val="8064A2">
              <a:lumMod val="5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2041" eaLnBrk="1" fontAlgn="auto" latinLnBrk="0" hangingPunct="1">
              <a:lnSpc>
                <a:spcPct val="100000"/>
              </a:lnSpc>
              <a:spcBef>
                <a:spcPts val="0"/>
              </a:spcBef>
              <a:spcAft>
                <a:spcPts val="0"/>
              </a:spcAft>
              <a:buClrTx/>
              <a:buSzTx/>
              <a:buFontTx/>
              <a:buNone/>
              <a:tabLst/>
              <a:defRPr/>
            </a:pPr>
            <a:endParaRPr kumimoji="0" lang="zh-TW" altLang="en-US" sz="1662" b="0" i="0" u="none" strike="noStrike" kern="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7" name="群組 56">
            <a:extLst>
              <a:ext uri="{FF2B5EF4-FFF2-40B4-BE49-F238E27FC236}">
                <a16:creationId xmlns:a16="http://schemas.microsoft.com/office/drawing/2014/main" id="{0C0E043B-25E6-E0BC-BF3D-FB79AB5AE950}"/>
              </a:ext>
            </a:extLst>
          </p:cNvPr>
          <p:cNvGrpSpPr/>
          <p:nvPr/>
        </p:nvGrpSpPr>
        <p:grpSpPr>
          <a:xfrm>
            <a:off x="8965429" y="3905845"/>
            <a:ext cx="2166435" cy="1657160"/>
            <a:chOff x="2372273" y="2632642"/>
            <a:chExt cx="2153596" cy="1795256"/>
          </a:xfrm>
        </p:grpSpPr>
        <p:sp>
          <p:nvSpPr>
            <p:cNvPr id="58" name="矩形: 圓角 57">
              <a:extLst>
                <a:ext uri="{FF2B5EF4-FFF2-40B4-BE49-F238E27FC236}">
                  <a16:creationId xmlns:a16="http://schemas.microsoft.com/office/drawing/2014/main" id="{32F6EFBD-1F99-A5B9-D4FC-B7CFEA9BCAFC}"/>
                </a:ext>
              </a:extLst>
            </p:cNvPr>
            <p:cNvSpPr/>
            <p:nvPr/>
          </p:nvSpPr>
          <p:spPr bwMode="auto">
            <a:xfrm>
              <a:off x="2372273" y="2632642"/>
              <a:ext cx="2153596" cy="1795256"/>
            </a:xfrm>
            <a:prstGeom prst="roundRect">
              <a:avLst>
                <a:gd name="adj" fmla="val 16031"/>
              </a:avLst>
            </a:prstGeom>
            <a:solidFill>
              <a:sysClr val="window" lastClr="FFFFFF"/>
            </a:solidFill>
            <a:ln w="38100" cap="flat" cmpd="sng" algn="ctr">
              <a:solidFill>
                <a:srgbClr val="8064A2">
                  <a:lumMod val="50000"/>
                </a:srgbClr>
              </a:solidFill>
              <a:prstDash val="solid"/>
              <a:miter lim="800000"/>
              <a:headEnd type="none" w="med" len="med"/>
              <a:tailEnd type="none" w="med" len="med"/>
            </a:ln>
            <a:effectLst/>
          </p:spPr>
          <p:txBody>
            <a:bodyPr vert="horz" wrap="square" lIns="19151" tIns="19151" rIns="19151" bIns="19151" numCol="1" rtlCol="0" anchor="ctr" anchorCtr="0" compatLnSpc="1">
              <a:prstTxWarp prst="textNoShape">
                <a:avLst/>
              </a:prstTxWarp>
              <a:noAutofit/>
            </a:bodyPr>
            <a:lstStyle/>
            <a:p>
              <a:pPr marL="0" marR="0" lvl="0" indent="0" defTabSz="422041" eaLnBrk="1" fontAlgn="auto" latinLnBrk="0" hangingPunct="1">
                <a:lnSpc>
                  <a:spcPct val="100000"/>
                </a:lnSpc>
                <a:spcBef>
                  <a:spcPts val="0"/>
                </a:spcBef>
                <a:spcAft>
                  <a:spcPts val="0"/>
                </a:spcAft>
                <a:buClrTx/>
                <a:buSzTx/>
                <a:buFontTx/>
                <a:buNone/>
                <a:tabLst/>
                <a:defRPr/>
              </a:pPr>
              <a:endParaRPr kumimoji="0" lang="zh-TW" altLang="en-US" sz="754" b="0" i="0" u="none" strike="noStrike" kern="0" cap="none" spc="0" normalizeH="0" baseline="0" noProof="0" dirty="0">
                <a:ln>
                  <a:noFill/>
                </a:ln>
                <a:solidFill>
                  <a:srgbClr val="003300"/>
                </a:solidFill>
                <a:effectLst/>
                <a:uLnTx/>
                <a:uFillTx/>
                <a:latin typeface="微軟正黑體" panose="020B0604030504040204" pitchFamily="34" charset="-120"/>
              </a:endParaRPr>
            </a:p>
          </p:txBody>
        </p:sp>
        <p:sp>
          <p:nvSpPr>
            <p:cNvPr id="59" name="矩形 58">
              <a:extLst>
                <a:ext uri="{FF2B5EF4-FFF2-40B4-BE49-F238E27FC236}">
                  <a16:creationId xmlns:a16="http://schemas.microsoft.com/office/drawing/2014/main" id="{ED67A2C1-27E2-2F5D-83EB-DAD1AA3BEFCB}"/>
                </a:ext>
              </a:extLst>
            </p:cNvPr>
            <p:cNvSpPr/>
            <p:nvPr/>
          </p:nvSpPr>
          <p:spPr>
            <a:xfrm>
              <a:off x="2420273" y="3055106"/>
              <a:ext cx="2100688" cy="1154691"/>
            </a:xfrm>
            <a:prstGeom prst="rect">
              <a:avLst/>
            </a:prstGeom>
            <a:ln>
              <a:noFill/>
            </a:ln>
          </p:spPr>
          <p:txBody>
            <a:bodyPr wrap="square" anchor="ctr">
              <a:spAutoFit/>
            </a:bodyPr>
            <a:lstStyle/>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其它設施操作異常</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其它設施損壞</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TW" altLang="en-US" sz="1662" b="0" i="0" u="none" strike="noStrike" kern="0" cap="none" spc="0" normalizeH="0" baseline="0" noProof="0" dirty="0">
                  <a:ln>
                    <a:noFill/>
                  </a:ln>
                  <a:solidFill>
                    <a:prstClr val="black"/>
                  </a:solidFill>
                  <a:effectLst/>
                  <a:uLnTx/>
                  <a:uFillTx/>
                  <a:latin typeface="微軟正黑體" panose="020B0604030504040204" pitchFamily="34" charset="-120"/>
                </a:rPr>
                <a:t>現地需加強部份</a:t>
              </a:r>
              <a:endParaRPr kumimoji="0" lang="en-US" altLang="zh-TW" sz="1662" b="0" i="0" u="none" strike="noStrike" kern="0" cap="none" spc="0" normalizeH="0" baseline="0" noProof="0" dirty="0">
                <a:ln>
                  <a:noFill/>
                </a:ln>
                <a:solidFill>
                  <a:prstClr val="black"/>
                </a:solidFill>
                <a:effectLst/>
                <a:uLnTx/>
                <a:uFillTx/>
                <a:latin typeface="微軟正黑體" panose="020B0604030504040204" pitchFamily="34" charset="-120"/>
              </a:endParaRPr>
            </a:p>
            <a:p>
              <a:pPr marL="191522" marR="0" lvl="0" indent="-191522" defTabSz="422041"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0" lang="zh-TW" altLang="en-US" sz="1340" b="0" i="0" u="none" strike="noStrike" kern="0" cap="none" spc="0" normalizeH="0" baseline="0" noProof="0" dirty="0">
                <a:ln>
                  <a:noFill/>
                </a:ln>
                <a:solidFill>
                  <a:prstClr val="black"/>
                </a:solidFill>
                <a:effectLst/>
                <a:uLnTx/>
                <a:uFillTx/>
                <a:latin typeface="微軟正黑體" panose="020B0604030504040204" pitchFamily="34" charset="-120"/>
              </a:endParaRPr>
            </a:p>
          </p:txBody>
        </p:sp>
      </p:grpSp>
      <p:grpSp>
        <p:nvGrpSpPr>
          <p:cNvPr id="60" name="群組 59">
            <a:extLst>
              <a:ext uri="{FF2B5EF4-FFF2-40B4-BE49-F238E27FC236}">
                <a16:creationId xmlns:a16="http://schemas.microsoft.com/office/drawing/2014/main" id="{77ABE8A6-FEF5-5B32-E1D4-C0B183FCEA46}"/>
              </a:ext>
            </a:extLst>
          </p:cNvPr>
          <p:cNvGrpSpPr/>
          <p:nvPr/>
        </p:nvGrpSpPr>
        <p:grpSpPr>
          <a:xfrm>
            <a:off x="4997998" y="3248137"/>
            <a:ext cx="792436" cy="643978"/>
            <a:chOff x="3549281" y="1599125"/>
            <a:chExt cx="1018278" cy="788136"/>
          </a:xfrm>
        </p:grpSpPr>
        <p:sp>
          <p:nvSpPr>
            <p:cNvPr id="61" name="橢圓 60">
              <a:extLst>
                <a:ext uri="{FF2B5EF4-FFF2-40B4-BE49-F238E27FC236}">
                  <a16:creationId xmlns:a16="http://schemas.microsoft.com/office/drawing/2014/main" id="{614E43DD-7B44-AE2D-128B-2C2B78B05B1E}"/>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62" name="文字方塊 61">
              <a:extLst>
                <a:ext uri="{FF2B5EF4-FFF2-40B4-BE49-F238E27FC236}">
                  <a16:creationId xmlns:a16="http://schemas.microsoft.com/office/drawing/2014/main" id="{627B7764-41DC-166A-F056-5845C51F96BC}"/>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grpSp>
        <p:nvGrpSpPr>
          <p:cNvPr id="63" name="群組 62">
            <a:extLst>
              <a:ext uri="{FF2B5EF4-FFF2-40B4-BE49-F238E27FC236}">
                <a16:creationId xmlns:a16="http://schemas.microsoft.com/office/drawing/2014/main" id="{9A59024D-FEDA-65A3-B79F-33D30788B11F}"/>
              </a:ext>
            </a:extLst>
          </p:cNvPr>
          <p:cNvGrpSpPr/>
          <p:nvPr/>
        </p:nvGrpSpPr>
        <p:grpSpPr>
          <a:xfrm>
            <a:off x="7688425" y="3221478"/>
            <a:ext cx="792436" cy="643978"/>
            <a:chOff x="3549281" y="1599125"/>
            <a:chExt cx="1018278" cy="788136"/>
          </a:xfrm>
        </p:grpSpPr>
        <p:sp>
          <p:nvSpPr>
            <p:cNvPr id="64" name="橢圓 63">
              <a:extLst>
                <a:ext uri="{FF2B5EF4-FFF2-40B4-BE49-F238E27FC236}">
                  <a16:creationId xmlns:a16="http://schemas.microsoft.com/office/drawing/2014/main" id="{C59EFE17-9DF1-9861-C22D-3D7A4276F794}"/>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65" name="文字方塊 64">
              <a:extLst>
                <a:ext uri="{FF2B5EF4-FFF2-40B4-BE49-F238E27FC236}">
                  <a16:creationId xmlns:a16="http://schemas.microsoft.com/office/drawing/2014/main" id="{C76FF271-56B6-5E58-ED4F-E11953F77119}"/>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2</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grpSp>
        <p:nvGrpSpPr>
          <p:cNvPr id="66" name="群組 65">
            <a:extLst>
              <a:ext uri="{FF2B5EF4-FFF2-40B4-BE49-F238E27FC236}">
                <a16:creationId xmlns:a16="http://schemas.microsoft.com/office/drawing/2014/main" id="{904C0DE7-3F1E-76E1-A7CB-0D40545454B7}"/>
              </a:ext>
            </a:extLst>
          </p:cNvPr>
          <p:cNvGrpSpPr/>
          <p:nvPr/>
        </p:nvGrpSpPr>
        <p:grpSpPr>
          <a:xfrm>
            <a:off x="10292414" y="3233954"/>
            <a:ext cx="792436" cy="643978"/>
            <a:chOff x="3549281" y="1599125"/>
            <a:chExt cx="1018278" cy="788136"/>
          </a:xfrm>
        </p:grpSpPr>
        <p:sp>
          <p:nvSpPr>
            <p:cNvPr id="67" name="橢圓 66">
              <a:extLst>
                <a:ext uri="{FF2B5EF4-FFF2-40B4-BE49-F238E27FC236}">
                  <a16:creationId xmlns:a16="http://schemas.microsoft.com/office/drawing/2014/main" id="{79A975B2-D2D8-418C-9321-834C7DB7C62F}"/>
                </a:ext>
              </a:extLst>
            </p:cNvPr>
            <p:cNvSpPr/>
            <p:nvPr/>
          </p:nvSpPr>
          <p:spPr>
            <a:xfrm>
              <a:off x="3549281" y="1599125"/>
              <a:ext cx="847723" cy="788136"/>
            </a:xfrm>
            <a:prstGeom prst="ellipse">
              <a:avLst/>
            </a:prstGeom>
            <a:solidFill>
              <a:srgbClr val="8064A2">
                <a:lumMod val="20000"/>
                <a:lumOff val="80000"/>
              </a:srgbClr>
            </a:solidFill>
            <a:ln w="57150" cap="flat" cmpd="sng" algn="ctr">
              <a:solidFill>
                <a:srgbClr val="8064A2">
                  <a:lumMod val="50000"/>
                </a:srgbClr>
              </a:solidFill>
              <a:prstDash val="solid"/>
            </a:ln>
            <a:effectLst/>
          </p:spPr>
          <p:txBody>
            <a:bodyPr rtlCol="0" anchor="ctr"/>
            <a:lstStyle/>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a:p>
              <a:pPr marL="0" marR="0" lvl="0" indent="0" algn="ctr" defTabSz="841130" eaLnBrk="1" fontAlgn="auto" latinLnBrk="0" hangingPunct="1">
                <a:lnSpc>
                  <a:spcPct val="100000"/>
                </a:lnSpc>
                <a:spcBef>
                  <a:spcPts val="0"/>
                </a:spcBef>
                <a:spcAft>
                  <a:spcPts val="0"/>
                </a:spcAft>
                <a:buClrTx/>
                <a:buSzTx/>
                <a:buFontTx/>
                <a:buNone/>
                <a:tabLst/>
                <a:defRPr/>
              </a:pPr>
              <a:endParaRPr kumimoji="0" lang="en-US" altLang="zh-TW" sz="1663" b="1" i="0" u="none" strike="noStrike" kern="0" cap="none" spc="0" normalizeH="0" baseline="0" noProof="0" dirty="0">
                <a:ln>
                  <a:noFill/>
                </a:ln>
                <a:solidFill>
                  <a:srgbClr val="635633"/>
                </a:solidFill>
                <a:effectLst/>
                <a:uLnTx/>
                <a:uFillTx/>
                <a:latin typeface="微軟正黑體" panose="020B0604030504040204" pitchFamily="34" charset="-120"/>
              </a:endParaRPr>
            </a:p>
          </p:txBody>
        </p:sp>
        <p:sp>
          <p:nvSpPr>
            <p:cNvPr id="68" name="文字方塊 67">
              <a:extLst>
                <a:ext uri="{FF2B5EF4-FFF2-40B4-BE49-F238E27FC236}">
                  <a16:creationId xmlns:a16="http://schemas.microsoft.com/office/drawing/2014/main" id="{225881E8-5D78-44E3-FCAA-2255035C3DBD}"/>
                </a:ext>
              </a:extLst>
            </p:cNvPr>
            <p:cNvSpPr txBox="1"/>
            <p:nvPr/>
          </p:nvSpPr>
          <p:spPr>
            <a:xfrm>
              <a:off x="3562032" y="1801959"/>
              <a:ext cx="1005527" cy="391192"/>
            </a:xfrm>
            <a:prstGeom prst="rect">
              <a:avLst/>
            </a:prstGeom>
            <a:noFill/>
          </p:spPr>
          <p:txBody>
            <a:bodyPr wrap="square">
              <a:spAutoFit/>
            </a:bodyPr>
            <a:lstStyle>
              <a:defPPr>
                <a:defRPr lang="zh-TW"/>
              </a:defPPr>
              <a:lvl1pPr defTabSz="914400">
                <a:defRPr sz="2400" b="1">
                  <a:solidFill>
                    <a:schemeClr val="bg1"/>
                  </a:solidFill>
                  <a:effectLst>
                    <a:glow rad="101600">
                      <a:schemeClr val="accent5">
                        <a:lumMod val="50000"/>
                        <a:alpha val="90000"/>
                      </a:schemeClr>
                    </a:glow>
                    <a:outerShdw blurRad="50800" dist="38100" dir="2700000" algn="tl" rotWithShape="0">
                      <a:prstClr val="black">
                        <a:alpha val="40000"/>
                      </a:prstClr>
                    </a:outerShdw>
                  </a:effectLst>
                  <a:latin typeface="Arial" panose="020B0604020202020204" pitchFamily="34" charset="0"/>
                  <a:ea typeface="微軟正黑體" panose="020B0604030504040204" pitchFamily="34" charset="-120"/>
                  <a:cs typeface="Arial" panose="020B0604020202020204" pitchFamily="34" charset="0"/>
                </a:defRPr>
              </a:lvl1pPr>
            </a:lstStyle>
            <a:p>
              <a:pPr marL="0" marR="0" lvl="0" indent="0" defTabSz="844083" eaLnBrk="1" fontAlgn="auto" latinLnBrk="0" hangingPunct="1">
                <a:lnSpc>
                  <a:spcPct val="100000"/>
                </a:lnSpc>
                <a:spcBef>
                  <a:spcPts val="0"/>
                </a:spcBef>
                <a:spcAft>
                  <a:spcPts val="0"/>
                </a:spcAft>
                <a:buClrTx/>
                <a:buSzTx/>
                <a:buFontTx/>
                <a:buNone/>
                <a:tabLst/>
                <a:defRPr/>
              </a:pPr>
              <a:r>
                <a:rPr kumimoji="0" lang="en-US" altLang="zh-TW"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1</a:t>
              </a:r>
              <a:r>
                <a:rPr kumimoji="0" lang="zh-TW" altLang="en-US" sz="1477" b="1" i="0" u="none" strike="noStrike" kern="0" cap="none" spc="0" normalizeH="0" baseline="0" noProof="0" dirty="0">
                  <a:ln>
                    <a:noFill/>
                  </a:ln>
                  <a:solidFill>
                    <a:prstClr val="white"/>
                  </a:solidFill>
                  <a:effectLst>
                    <a:glow rad="101600">
                      <a:srgbClr val="4BACC6">
                        <a:lumMod val="50000"/>
                        <a:alpha val="90000"/>
                      </a:srgbClr>
                    </a:glow>
                    <a:outerShdw blurRad="50800" dist="38100" dir="2700000" algn="tl" rotWithShape="0">
                      <a:prstClr val="black">
                        <a:alpha val="40000"/>
                      </a:prstClr>
                    </a:outerShdw>
                  </a:effectLst>
                  <a:uLnTx/>
                  <a:uFillTx/>
                  <a:latin typeface="Arial" panose="020B0604020202020204" pitchFamily="34" charset="0"/>
                  <a:ea typeface="微軟正黑體" panose="020B0604030504040204" pitchFamily="34" charset="-120"/>
                  <a:cs typeface="Arial" panose="020B0604020202020204" pitchFamily="34" charset="0"/>
                </a:rPr>
                <a:t>０分</a:t>
              </a:r>
            </a:p>
          </p:txBody>
        </p:sp>
      </p:grpSp>
      <p:sp>
        <p:nvSpPr>
          <p:cNvPr id="70" name="標題 1">
            <a:extLst>
              <a:ext uri="{FF2B5EF4-FFF2-40B4-BE49-F238E27FC236}">
                <a16:creationId xmlns:a16="http://schemas.microsoft.com/office/drawing/2014/main" id="{06E92207-814E-46F3-B17C-E764BEF02873}"/>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3052833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3">
            <a:extLst>
              <a:ext uri="{FF2B5EF4-FFF2-40B4-BE49-F238E27FC236}">
                <a16:creationId xmlns:a16="http://schemas.microsoft.com/office/drawing/2014/main" id="{2D9C1448-7853-86D3-A67B-2C6EEB90903D}"/>
              </a:ext>
            </a:extLst>
          </p:cNvPr>
          <p:cNvSpPr>
            <a:spLocks noGrp="1"/>
          </p:cNvSpPr>
          <p:nvPr>
            <p:ph type="sldNum" sz="quarter" idx="12"/>
          </p:nvPr>
        </p:nvSpPr>
        <p:spPr>
          <a:xfrm>
            <a:off x="9439275" y="6491288"/>
            <a:ext cx="2743200" cy="365125"/>
          </a:xfrm>
        </p:spPr>
        <p:txBody>
          <a:bodyPr/>
          <a:lstStyle/>
          <a:p>
            <a:fld id="{07DAB7E5-A3B0-47BD-8D18-E55FD35DFD22}" type="slidenum">
              <a:rPr lang="zh-TW" altLang="en-US" smtClean="0"/>
              <a:pPr/>
              <a:t>14</a:t>
            </a:fld>
            <a:endParaRPr lang="zh-TW" altLang="en-US" dirty="0"/>
          </a:p>
        </p:txBody>
      </p:sp>
      <p:sp>
        <p:nvSpPr>
          <p:cNvPr id="10" name="內容版面配置區 2">
            <a:extLst>
              <a:ext uri="{FF2B5EF4-FFF2-40B4-BE49-F238E27FC236}">
                <a16:creationId xmlns:a16="http://schemas.microsoft.com/office/drawing/2014/main" id="{FF9124C9-E3C4-3769-11F6-FC8251FB6602}"/>
              </a:ext>
            </a:extLst>
          </p:cNvPr>
          <p:cNvSpPr>
            <a:spLocks noGrp="1"/>
          </p:cNvSpPr>
          <p:nvPr>
            <p:ph idx="1"/>
          </p:nvPr>
        </p:nvSpPr>
        <p:spPr>
          <a:xfrm>
            <a:off x="390524" y="1096519"/>
            <a:ext cx="10976723" cy="482699"/>
          </a:xfrm>
        </p:spPr>
        <p:txBody>
          <a:bodyPr>
            <a:normAutofit/>
          </a:bodyPr>
          <a:lstStyle/>
          <a:p>
            <a:r>
              <a:rPr lang="zh-TW" altLang="en-US" dirty="0">
                <a:solidFill>
                  <a:schemeClr val="accent1">
                    <a:lumMod val="75000"/>
                  </a:schemeClr>
                </a:solidFill>
              </a:rPr>
              <a:t>抽檢評分標準</a:t>
            </a:r>
            <a:r>
              <a:rPr lang="en-US" altLang="zh-TW" dirty="0">
                <a:solidFill>
                  <a:schemeClr val="accent1">
                    <a:lumMod val="75000"/>
                  </a:schemeClr>
                </a:solidFill>
              </a:rPr>
              <a:t>(3/3)-</a:t>
            </a:r>
            <a:r>
              <a:rPr lang="zh-TW" altLang="en-US" dirty="0">
                <a:solidFill>
                  <a:schemeClr val="accent1">
                    <a:lumMod val="75000"/>
                  </a:schemeClr>
                </a:solidFill>
              </a:rPr>
              <a:t>依各管理處設施</a:t>
            </a:r>
            <a:r>
              <a:rPr lang="zh-TW" altLang="en-US" dirty="0">
                <a:solidFill>
                  <a:srgbClr val="E46C0A"/>
                </a:solidFill>
              </a:rPr>
              <a:t>整備之設施</a:t>
            </a:r>
            <a:r>
              <a:rPr lang="zh-TW" altLang="en-US" dirty="0">
                <a:solidFill>
                  <a:schemeClr val="accent1">
                    <a:lumMod val="75000"/>
                  </a:schemeClr>
                </a:solidFill>
              </a:rPr>
              <a:t>操作情形進行評分</a:t>
            </a:r>
          </a:p>
        </p:txBody>
      </p:sp>
      <p:sp>
        <p:nvSpPr>
          <p:cNvPr id="3" name="文字方塊 2">
            <a:extLst>
              <a:ext uri="{FF2B5EF4-FFF2-40B4-BE49-F238E27FC236}">
                <a16:creationId xmlns:a16="http://schemas.microsoft.com/office/drawing/2014/main" id="{36FD09E4-1D57-00B4-FAB3-08BF7A875DD2}"/>
              </a:ext>
            </a:extLst>
          </p:cNvPr>
          <p:cNvSpPr txBox="1"/>
          <p:nvPr/>
        </p:nvSpPr>
        <p:spPr>
          <a:xfrm>
            <a:off x="8887671" y="603085"/>
            <a:ext cx="2365299" cy="465408"/>
          </a:xfrm>
          <a:prstGeom prst="rect">
            <a:avLst/>
          </a:prstGeom>
          <a:solidFill>
            <a:srgbClr val="AA7875"/>
          </a:solidFill>
          <a:effectLst/>
        </p:spPr>
        <p:txBody>
          <a:bodyPr wrap="square" anchor="ctr">
            <a:noAutofit/>
          </a:bodyPr>
          <a:lstStyle>
            <a:defPPr>
              <a:defRPr lang="zh-TW"/>
            </a:defPPr>
            <a:lvl1pPr algn="ctr">
              <a:defRPr sz="2275" b="1" kern="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1846"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下午現地抽檢</a:t>
            </a:r>
            <a:r>
              <a:rPr kumimoji="0" lang="zh-TW" altLang="en-US"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rPr>
              <a:t>設施</a:t>
            </a:r>
            <a:endParaRPr kumimoji="0" lang="en-US" altLang="zh-TW" sz="1846"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微軟正黑體" panose="020B0604030504040204" pitchFamily="34" charset="-120"/>
            </a:endParaRPr>
          </a:p>
        </p:txBody>
      </p:sp>
      <p:sp>
        <p:nvSpPr>
          <p:cNvPr id="5" name="標題 1">
            <a:extLst>
              <a:ext uri="{FF2B5EF4-FFF2-40B4-BE49-F238E27FC236}">
                <a16:creationId xmlns:a16="http://schemas.microsoft.com/office/drawing/2014/main" id="{5E0B408A-B583-0D5B-0ADF-FD37C0FACF42}"/>
              </a:ext>
            </a:extLst>
          </p:cNvPr>
          <p:cNvSpPr txBox="1"/>
          <p:nvPr/>
        </p:nvSpPr>
        <p:spPr>
          <a:xfrm>
            <a:off x="629509" y="1919081"/>
            <a:ext cx="545104" cy="3014797"/>
          </a:xfrm>
          <a:prstGeom prst="rect">
            <a:avLst/>
          </a:prstGeom>
          <a:solidFill>
            <a:srgbClr val="8064A2">
              <a:lumMod val="50000"/>
            </a:srgbClr>
          </a:solidFill>
          <a:ln>
            <a:noFill/>
          </a:ln>
        </p:spPr>
        <p:txBody>
          <a:bodyPr vert="eaVert" lIns="67148" tIns="33574" rIns="67148" bIns="33574"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422041"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j-cs"/>
              </a:rPr>
              <a:t>現地設施抽檢查核</a:t>
            </a:r>
          </a:p>
        </p:txBody>
      </p:sp>
      <p:sp>
        <p:nvSpPr>
          <p:cNvPr id="9" name="文字方塊 8">
            <a:extLst>
              <a:ext uri="{FF2B5EF4-FFF2-40B4-BE49-F238E27FC236}">
                <a16:creationId xmlns:a16="http://schemas.microsoft.com/office/drawing/2014/main" id="{5233CD27-9710-A848-2591-482CE51B4B3E}"/>
              </a:ext>
            </a:extLst>
          </p:cNvPr>
          <p:cNvSpPr txBox="1"/>
          <p:nvPr/>
        </p:nvSpPr>
        <p:spPr>
          <a:xfrm>
            <a:off x="1300204" y="1619735"/>
            <a:ext cx="9952766" cy="3613490"/>
          </a:xfrm>
          <a:prstGeom prst="rect">
            <a:avLst/>
          </a:prstGeom>
          <a:solidFill>
            <a:srgbClr val="EEECE1">
              <a:alpha val="80000"/>
            </a:srgbClr>
          </a:solidFill>
          <a:ln w="25400" cap="flat" cmpd="sng" algn="ctr">
            <a:noFill/>
            <a:prstDash val="solid"/>
          </a:ln>
          <a:effectLst/>
        </p:spPr>
        <p:txBody>
          <a:bodyPr wrap="square">
            <a:spAutoFit/>
          </a:bodyPr>
          <a:lstStyle/>
          <a:p>
            <a:pPr marL="348932" marR="0" lvl="1" indent="-263776" defTabSz="422041" eaLnBrk="1" fontAlgn="auto" latinLnBrk="0" hangingPunct="1">
              <a:lnSpc>
                <a:spcPct val="100000"/>
              </a:lnSpc>
              <a:spcBef>
                <a:spcPts val="92"/>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均符合檢視內容，且有額外強化作為：</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19~20</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皆符合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抽檢項目，主、副及周邊設施皆有良好管理，設施另有</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額外強化，</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且可正常操作或運作。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均符合檢視內容，狀況良好：</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17~18</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皆符合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抽檢項目，主、副及周邊設施皆有良好之管理及維護紀錄，且可正常操作或運作。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大致符合檢視內容，尚可正常運作或具功能性：</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15~16</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大致符合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抽檢項目，主、副及周邊設施尚可正常操作及運作。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部分不符合檢視內容，設施無法正常運作或不具功能性：</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13~14</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部分不符合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抽檢項目，且主、副及周邊設施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無法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操作及運作。</a:t>
            </a:r>
            <a:endParaRPr kumimoji="0" lang="en-US" altLang="zh-TW"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endParaRPr>
          </a:p>
          <a:p>
            <a:pPr marL="348932" marR="0" lvl="1" indent="-263776" defTabSz="422041" eaLnBrk="1" fontAlgn="auto" latinLnBrk="0" hangingPunct="1">
              <a:lnSpc>
                <a:spcPct val="100000"/>
              </a:lnSpc>
              <a:spcBef>
                <a:spcPts val="1200"/>
              </a:spcBef>
              <a:spcAft>
                <a:spcPts val="0"/>
              </a:spcAft>
              <a:buClrTx/>
              <a:buSzTx/>
              <a:buFont typeface="Wingdings" panose="05000000000000000000" pitchFamily="2" charset="2"/>
              <a:buChar char="l"/>
              <a:tabLst/>
              <a:defRPr/>
            </a:pP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均不符合檢視內容，設施無法正常運作或不具功能性：</a:t>
            </a:r>
            <a:r>
              <a:rPr kumimoji="0" lang="en-US" altLang="zh-TW"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11~12</a:t>
            </a:r>
            <a:r>
              <a:rPr kumimoji="0" lang="zh-TW" altLang="en-US" sz="2031" b="1" i="0" u="none" strike="noStrike" kern="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Microsoft JhengHei UI" panose="020B0604030504040204" pitchFamily="34" charset="-120"/>
                <a:ea typeface="Microsoft JhengHei UI" panose="020B0604030504040204" pitchFamily="34" charset="-120"/>
                <a:cs typeface="+mn-cs"/>
              </a:rPr>
              <a:t>分</a:t>
            </a:r>
          </a:p>
          <a:p>
            <a:pPr marL="85156" marR="0" lvl="1" indent="0" defTabSz="422041" eaLnBrk="1" fontAlgn="auto" latinLnBrk="0" hangingPunct="1">
              <a:lnSpc>
                <a:spcPct val="100000"/>
              </a:lnSpc>
              <a:spcBef>
                <a:spcPts val="92"/>
              </a:spcBef>
              <a:spcAft>
                <a:spcPts val="0"/>
              </a:spcAft>
              <a:buClrTx/>
              <a:buSzTx/>
              <a:buFontTx/>
              <a:buNone/>
              <a:tabLst/>
              <a:defRPr/>
            </a:pP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現地抽檢</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皆不符合</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抽檢項目，且主、副及周邊設施</a:t>
            </a:r>
            <a:r>
              <a:rPr kumimoji="0" lang="zh-TW" altLang="en-US" sz="1662" b="1" i="0" u="none" strike="noStrike" kern="0" cap="none" spc="0" normalizeH="0" baseline="0" noProof="0" dirty="0">
                <a:ln>
                  <a:noFill/>
                </a:ln>
                <a:solidFill>
                  <a:srgbClr val="F79646">
                    <a:lumMod val="75000"/>
                  </a:srgbClr>
                </a:solidFill>
                <a:effectLst/>
                <a:uLnTx/>
                <a:uFillTx/>
                <a:latin typeface="Microsoft JhengHei UI" panose="020B0604030504040204" pitchFamily="34" charset="-120"/>
                <a:ea typeface="Microsoft JhengHei UI" panose="020B0604030504040204" pitchFamily="34" charset="-120"/>
                <a:cs typeface="+mn-cs"/>
              </a:rPr>
              <a:t>無法</a:t>
            </a:r>
            <a:r>
              <a:rPr kumimoji="0" lang="zh-TW" altLang="en-US" sz="1662" b="1" i="0" u="none" strike="noStrike" kern="0" cap="none" spc="0" normalizeH="0" baseline="0" noProof="0" dirty="0">
                <a:ln>
                  <a:noFill/>
                </a:ln>
                <a:solidFill>
                  <a:prstClr val="black">
                    <a:lumMod val="75000"/>
                    <a:lumOff val="25000"/>
                  </a:prstClr>
                </a:solidFill>
                <a:effectLst/>
                <a:uLnTx/>
                <a:uFillTx/>
                <a:latin typeface="Microsoft JhengHei UI" panose="020B0604030504040204" pitchFamily="34" charset="-120"/>
                <a:ea typeface="Microsoft JhengHei UI" panose="020B0604030504040204" pitchFamily="34" charset="-120"/>
                <a:cs typeface="+mn-cs"/>
              </a:rPr>
              <a:t>操作及運作。</a:t>
            </a:r>
          </a:p>
        </p:txBody>
      </p:sp>
      <p:sp>
        <p:nvSpPr>
          <p:cNvPr id="11" name="標題 1">
            <a:extLst>
              <a:ext uri="{FF2B5EF4-FFF2-40B4-BE49-F238E27FC236}">
                <a16:creationId xmlns:a16="http://schemas.microsoft.com/office/drawing/2014/main" id="{18354F79-EBAD-4303-B587-A07CC0AEF0FB}"/>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Tree>
    <p:extLst>
      <p:ext uri="{BB962C8B-B14F-4D97-AF65-F5344CB8AC3E}">
        <p14:creationId xmlns:p14="http://schemas.microsoft.com/office/powerpoint/2010/main" val="416325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15</a:t>
            </a:fld>
            <a:endParaRPr lang="zh-TW" altLang="en-US" dirty="0"/>
          </a:p>
        </p:txBody>
      </p:sp>
      <p:sp>
        <p:nvSpPr>
          <p:cNvPr id="11" name="標題 1">
            <a:extLst>
              <a:ext uri="{FF2B5EF4-FFF2-40B4-BE49-F238E27FC236}">
                <a16:creationId xmlns:a16="http://schemas.microsoft.com/office/drawing/2014/main" id="{60D0F637-E30C-FB42-202C-69A048768D7E}"/>
              </a:ext>
            </a:extLst>
          </p:cNvPr>
          <p:cNvSpPr>
            <a:spLocks noGrp="1"/>
          </p:cNvSpPr>
          <p:nvPr>
            <p:ph type="title"/>
          </p:nvPr>
        </p:nvSpPr>
        <p:spPr>
          <a:xfrm>
            <a:off x="390524" y="96280"/>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
        <p:nvSpPr>
          <p:cNvPr id="13" name="文字方塊 12">
            <a:extLst>
              <a:ext uri="{FF2B5EF4-FFF2-40B4-BE49-F238E27FC236}">
                <a16:creationId xmlns:a16="http://schemas.microsoft.com/office/drawing/2014/main" id="{ACFBB837-E039-43CD-A9C2-2FCE62C18280}"/>
              </a:ext>
            </a:extLst>
          </p:cNvPr>
          <p:cNvSpPr txBox="1"/>
          <p:nvPr/>
        </p:nvSpPr>
        <p:spPr>
          <a:xfrm>
            <a:off x="390524" y="116267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設施抽檢紀錄表</a:t>
            </a:r>
          </a:p>
        </p:txBody>
      </p:sp>
      <p:sp>
        <p:nvSpPr>
          <p:cNvPr id="16" name="矩形: 圓角 15">
            <a:extLst>
              <a:ext uri="{FF2B5EF4-FFF2-40B4-BE49-F238E27FC236}">
                <a16:creationId xmlns:a16="http://schemas.microsoft.com/office/drawing/2014/main" id="{5AAE0F3F-303E-7AF8-1A90-3A182314F8F5}"/>
              </a:ext>
            </a:extLst>
          </p:cNvPr>
          <p:cNvSpPr/>
          <p:nvPr/>
        </p:nvSpPr>
        <p:spPr>
          <a:xfrm>
            <a:off x="365368" y="2768671"/>
            <a:ext cx="693166" cy="2974974"/>
          </a:xfrm>
          <a:prstGeom prst="roundRect">
            <a:avLst/>
          </a:prstGeom>
          <a:solidFill>
            <a:schemeClr val="accent1">
              <a:lumMod val="60000"/>
              <a:lumOff val="40000"/>
              <a:alpha val="22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紀錄</a:t>
            </a:r>
            <a:r>
              <a:rPr kumimoji="0" lang="zh-TW" altLang="en-US"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rPr>
              <a:t>表</a:t>
            </a:r>
            <a:endParaRPr kumimoji="0" lang="en-US" altLang="zh-TW"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endParaRPr>
          </a:p>
          <a:p>
            <a:pPr marL="0" marR="0" lvl="0" indent="0" algn="ctr" defTabSz="1219170" rtl="0" eaLnBrk="1" fontAlgn="auto" latinLnBrk="0" hangingPunct="1">
              <a:lnSpc>
                <a:spcPts val="2100"/>
              </a:lnSpc>
              <a:spcBef>
                <a:spcPts val="0"/>
              </a:spcBef>
              <a:spcAft>
                <a:spcPts val="0"/>
              </a:spcAft>
              <a:buClrTx/>
              <a:buSzTx/>
              <a:buFontTx/>
              <a:buNone/>
              <a:tabLst/>
              <a:defRPr/>
            </a:pPr>
            <a:r>
              <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rPr>
              <a:t>I</a:t>
            </a:r>
          </a:p>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設施整備情形</a:t>
            </a:r>
            <a:endPar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endParaRPr>
          </a:p>
        </p:txBody>
      </p:sp>
      <p:sp>
        <p:nvSpPr>
          <p:cNvPr id="14" name="矩形: 圓角 13">
            <a:extLst>
              <a:ext uri="{FF2B5EF4-FFF2-40B4-BE49-F238E27FC236}">
                <a16:creationId xmlns:a16="http://schemas.microsoft.com/office/drawing/2014/main" id="{935FE0F1-5369-4B73-805C-36BA9775A9A3}"/>
              </a:ext>
            </a:extLst>
          </p:cNvPr>
          <p:cNvSpPr/>
          <p:nvPr/>
        </p:nvSpPr>
        <p:spPr>
          <a:xfrm>
            <a:off x="6421605" y="2768671"/>
            <a:ext cx="693166" cy="2974974"/>
          </a:xfrm>
          <a:prstGeom prst="roundRect">
            <a:avLst/>
          </a:prstGeom>
          <a:solidFill>
            <a:schemeClr val="accent1">
              <a:lumMod val="60000"/>
              <a:lumOff val="40000"/>
              <a:alpha val="22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紀錄</a:t>
            </a:r>
            <a:r>
              <a:rPr kumimoji="0" lang="zh-TW" altLang="en-US"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rPr>
              <a:t>表</a:t>
            </a:r>
            <a:endParaRPr kumimoji="0" lang="en-US" altLang="zh-TW" b="1" i="0" u="none" strike="noStrike" kern="1200" cap="none" spc="0" normalizeH="0" baseline="0" noProof="0" dirty="0">
              <a:ln>
                <a:noFill/>
              </a:ln>
              <a:solidFill>
                <a:schemeClr val="tx1">
                  <a:lumMod val="75000"/>
                </a:schemeClr>
              </a:solidFill>
              <a:effectLst/>
              <a:uLnTx/>
              <a:uFillTx/>
              <a:latin typeface="Microsoft JhengHei Light" panose="020B0304030504040204" pitchFamily="34" charset="-120"/>
              <a:ea typeface="Microsoft JhengHei Light" panose="020B0304030504040204" pitchFamily="34" charset="-120"/>
            </a:endParaRPr>
          </a:p>
          <a:p>
            <a:pPr marL="0" marR="0" lvl="0" indent="0" algn="ctr" defTabSz="1219170" rtl="0" eaLnBrk="1" fontAlgn="auto" latinLnBrk="0" hangingPunct="1">
              <a:lnSpc>
                <a:spcPts val="2100"/>
              </a:lnSpc>
              <a:spcBef>
                <a:spcPts val="0"/>
              </a:spcBef>
              <a:spcAft>
                <a:spcPts val="0"/>
              </a:spcAft>
              <a:buClrTx/>
              <a:buSzTx/>
              <a:buFontTx/>
              <a:buNone/>
              <a:tabLst/>
              <a:defRPr/>
            </a:pPr>
            <a:r>
              <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rPr>
              <a:t>I</a:t>
            </a:r>
          </a:p>
          <a:p>
            <a:pPr marL="0" marR="0" lvl="0" indent="0" algn="ctr" defTabSz="1219170" rtl="0" eaLnBrk="1" fontAlgn="auto" latinLnBrk="0" hangingPunct="1">
              <a:lnSpc>
                <a:spcPts val="2100"/>
              </a:lnSpc>
              <a:spcBef>
                <a:spcPts val="0"/>
              </a:spcBef>
              <a:spcAft>
                <a:spcPts val="0"/>
              </a:spcAft>
              <a:buClrTx/>
              <a:buSzTx/>
              <a:buFontTx/>
              <a:buNone/>
              <a:tabLst/>
              <a:defRPr/>
            </a:pPr>
            <a:r>
              <a:rPr lang="zh-TW" altLang="en-US" b="1" dirty="0">
                <a:solidFill>
                  <a:schemeClr val="tx1">
                    <a:lumMod val="75000"/>
                  </a:schemeClr>
                </a:solidFill>
                <a:latin typeface="Microsoft JhengHei Light" panose="020B0304030504040204" pitchFamily="34" charset="-120"/>
                <a:ea typeface="Microsoft JhengHei Light" panose="020B0304030504040204" pitchFamily="34" charset="-120"/>
              </a:rPr>
              <a:t>設施抽查情形</a:t>
            </a:r>
            <a:endParaRPr lang="en-US" altLang="zh-TW" b="1" dirty="0">
              <a:solidFill>
                <a:schemeClr val="tx1">
                  <a:lumMod val="75000"/>
                </a:schemeClr>
              </a:solidFill>
              <a:latin typeface="Microsoft JhengHei Light" panose="020B0304030504040204" pitchFamily="34" charset="-120"/>
              <a:ea typeface="Microsoft JhengHei Light" panose="020B0304030504040204" pitchFamily="34" charset="-120"/>
            </a:endParaRPr>
          </a:p>
        </p:txBody>
      </p:sp>
      <p:pic>
        <p:nvPicPr>
          <p:cNvPr id="3" name="圖片 2">
            <a:extLst>
              <a:ext uri="{FF2B5EF4-FFF2-40B4-BE49-F238E27FC236}">
                <a16:creationId xmlns:a16="http://schemas.microsoft.com/office/drawing/2014/main" id="{D2C85CA8-EBA2-23FD-465E-B2033AB9FB6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94024" y="1876288"/>
            <a:ext cx="3619660" cy="4744690"/>
          </a:xfrm>
          <a:prstGeom prst="rect">
            <a:avLst/>
          </a:prstGeom>
        </p:spPr>
      </p:pic>
      <p:pic>
        <p:nvPicPr>
          <p:cNvPr id="7" name="圖片 6">
            <a:extLst>
              <a:ext uri="{FF2B5EF4-FFF2-40B4-BE49-F238E27FC236}">
                <a16:creationId xmlns:a16="http://schemas.microsoft.com/office/drawing/2014/main" id="{4D1A1512-9511-ADC2-B977-192B94393B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02137" y="1959414"/>
            <a:ext cx="3619661" cy="4714436"/>
          </a:xfrm>
          <a:prstGeom prst="rect">
            <a:avLst/>
          </a:prstGeom>
        </p:spPr>
      </p:pic>
    </p:spTree>
    <p:extLst>
      <p:ext uri="{BB962C8B-B14F-4D97-AF65-F5344CB8AC3E}">
        <p14:creationId xmlns:p14="http://schemas.microsoft.com/office/powerpoint/2010/main" val="1009782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16</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災前整備</a:t>
            </a:r>
            <a:r>
              <a:rPr lang="zh-TW" altLang="en-US" sz="4000" dirty="0"/>
              <a:t>－署本部抽檢</a:t>
            </a:r>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3892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設施抽查成果</a:t>
            </a:r>
          </a:p>
        </p:txBody>
      </p:sp>
      <p:sp>
        <p:nvSpPr>
          <p:cNvPr id="5" name="文字方塊 4">
            <a:extLst>
              <a:ext uri="{FF2B5EF4-FFF2-40B4-BE49-F238E27FC236}">
                <a16:creationId xmlns:a16="http://schemas.microsoft.com/office/drawing/2014/main" id="{AD71EA22-E0FB-4311-5EF6-338746E3A004}"/>
              </a:ext>
            </a:extLst>
          </p:cNvPr>
          <p:cNvSpPr txBox="1"/>
          <p:nvPr/>
        </p:nvSpPr>
        <p:spPr>
          <a:xfrm>
            <a:off x="0" y="1724684"/>
            <a:ext cx="11616267" cy="1421928"/>
          </a:xfrm>
          <a:prstGeom prst="rect">
            <a:avLst/>
          </a:prstGeom>
          <a:noFill/>
        </p:spPr>
        <p:txBody>
          <a:bodyPr wrap="square">
            <a:spAutoFit/>
          </a:bodyPr>
          <a:lstStyle/>
          <a:p>
            <a:pPr lvl="1" algn="just">
              <a:lnSpc>
                <a:spcPct val="90000"/>
              </a:lnSpc>
              <a:spcBef>
                <a:spcPts val="500"/>
              </a:spcBef>
            </a:pPr>
            <a:r>
              <a:rPr lang="zh-TW" altLang="en-US" sz="2400" dirty="0">
                <a:solidFill>
                  <a:schemeClr val="accent1">
                    <a:lumMod val="50000"/>
                  </a:schemeClr>
                </a:solidFill>
              </a:rPr>
              <a:t>本署自</a:t>
            </a:r>
            <a:r>
              <a:rPr lang="en-US" altLang="zh-TW" sz="2400" dirty="0">
                <a:solidFill>
                  <a:schemeClr val="accent1">
                    <a:lumMod val="50000"/>
                  </a:schemeClr>
                </a:solidFill>
              </a:rPr>
              <a:t>114</a:t>
            </a:r>
            <a:r>
              <a:rPr lang="zh-TW" altLang="en-US" sz="2400" dirty="0">
                <a:solidFill>
                  <a:schemeClr val="accent1">
                    <a:lumMod val="50000"/>
                  </a:schemeClr>
                </a:solidFill>
              </a:rPr>
              <a:t>年</a:t>
            </a:r>
            <a:r>
              <a:rPr lang="en-US" altLang="zh-TW" sz="2400" dirty="0">
                <a:solidFill>
                  <a:schemeClr val="accent1">
                    <a:lumMod val="50000"/>
                  </a:schemeClr>
                </a:solidFill>
              </a:rPr>
              <a:t>2</a:t>
            </a:r>
            <a:r>
              <a:rPr lang="zh-TW" altLang="en-US" sz="2400" dirty="0">
                <a:solidFill>
                  <a:schemeClr val="accent1">
                    <a:lumMod val="50000"/>
                  </a:schemeClr>
                </a:solidFill>
              </a:rPr>
              <a:t>月中即安排抽檢作業，邀請專家、技師共同就各管理處進行書面文件審查以及現地設施抽檢，截至</a:t>
            </a:r>
            <a:r>
              <a:rPr lang="en-US" altLang="zh-TW" sz="2400" dirty="0">
                <a:solidFill>
                  <a:schemeClr val="accent1">
                    <a:lumMod val="50000"/>
                  </a:schemeClr>
                </a:solidFill>
              </a:rPr>
              <a:t>3</a:t>
            </a:r>
            <a:r>
              <a:rPr lang="zh-TW" altLang="en-US" sz="2400" dirty="0">
                <a:solidFill>
                  <a:schemeClr val="accent1">
                    <a:lumMod val="50000"/>
                  </a:schemeClr>
                </a:solidFill>
              </a:rPr>
              <a:t>月</a:t>
            </a:r>
            <a:r>
              <a:rPr lang="en-US" altLang="zh-TW" sz="2400" dirty="0">
                <a:solidFill>
                  <a:schemeClr val="accent1">
                    <a:lumMod val="50000"/>
                  </a:schemeClr>
                </a:solidFill>
              </a:rPr>
              <a:t>25</a:t>
            </a:r>
            <a:r>
              <a:rPr lang="zh-TW" altLang="en-US" sz="2400" dirty="0">
                <a:solidFill>
                  <a:schemeClr val="accent1">
                    <a:lumMod val="50000"/>
                  </a:schemeClr>
                </a:solidFill>
              </a:rPr>
              <a:t>日已完成</a:t>
            </a:r>
            <a:r>
              <a:rPr lang="en-US" altLang="zh-TW" sz="2400" dirty="0">
                <a:solidFill>
                  <a:schemeClr val="accent1">
                    <a:lumMod val="50000"/>
                  </a:schemeClr>
                </a:solidFill>
              </a:rPr>
              <a:t>17</a:t>
            </a:r>
            <a:r>
              <a:rPr lang="zh-TW" altLang="en-US" sz="2400" dirty="0">
                <a:solidFill>
                  <a:schemeClr val="accent1">
                    <a:lumMod val="50000"/>
                  </a:schemeClr>
                </a:solidFill>
              </a:rPr>
              <a:t>個管理處重要農田水利設施抽查作業，共計</a:t>
            </a:r>
            <a:r>
              <a:rPr lang="en-US" altLang="zh-TW" sz="2400" dirty="0">
                <a:solidFill>
                  <a:schemeClr val="accent1">
                    <a:lumMod val="50000"/>
                  </a:schemeClr>
                </a:solidFill>
              </a:rPr>
              <a:t>47</a:t>
            </a:r>
            <a:r>
              <a:rPr lang="zh-TW" altLang="en-US" sz="2400" dirty="0">
                <a:solidFill>
                  <a:schemeClr val="accent1">
                    <a:lumMod val="50000"/>
                  </a:schemeClr>
                </a:solidFill>
              </a:rPr>
              <a:t>處</a:t>
            </a:r>
            <a:r>
              <a:rPr lang="en-US" altLang="zh-TW" sz="2400" dirty="0">
                <a:solidFill>
                  <a:schemeClr val="accent1">
                    <a:lumMod val="50000"/>
                  </a:schemeClr>
                </a:solidFill>
              </a:rPr>
              <a:t>(</a:t>
            </a:r>
            <a:r>
              <a:rPr lang="zh-TW" altLang="en-US" sz="2400" dirty="0">
                <a:solidFill>
                  <a:schemeClr val="accent1">
                    <a:lumMod val="50000"/>
                  </a:schemeClr>
                </a:solidFill>
              </a:rPr>
              <a:t>包含</a:t>
            </a:r>
            <a:r>
              <a:rPr lang="en-US" altLang="zh-TW" sz="2400" dirty="0">
                <a:solidFill>
                  <a:schemeClr val="accent1">
                    <a:lumMod val="50000"/>
                  </a:schemeClr>
                </a:solidFill>
              </a:rPr>
              <a:t>36</a:t>
            </a:r>
            <a:r>
              <a:rPr lang="zh-TW" altLang="en-US" sz="2400" dirty="0">
                <a:solidFill>
                  <a:schemeClr val="accent1">
                    <a:lumMod val="50000"/>
                  </a:schemeClr>
                </a:solidFill>
              </a:rPr>
              <a:t>座水閘門，</a:t>
            </a:r>
            <a:r>
              <a:rPr lang="en-US" altLang="zh-TW" sz="2400" dirty="0">
                <a:solidFill>
                  <a:schemeClr val="accent1">
                    <a:lumMod val="50000"/>
                  </a:schemeClr>
                </a:solidFill>
              </a:rPr>
              <a:t>6</a:t>
            </a:r>
            <a:r>
              <a:rPr lang="zh-TW" altLang="en-US" sz="2400" dirty="0">
                <a:solidFill>
                  <a:schemeClr val="accent1">
                    <a:lumMod val="50000"/>
                  </a:schemeClr>
                </a:solidFill>
              </a:rPr>
              <a:t>條農田排水，</a:t>
            </a:r>
            <a:r>
              <a:rPr lang="en-US" altLang="zh-TW" sz="2400" dirty="0">
                <a:solidFill>
                  <a:schemeClr val="accent1">
                    <a:lumMod val="50000"/>
                  </a:schemeClr>
                </a:solidFill>
              </a:rPr>
              <a:t>5</a:t>
            </a:r>
            <a:r>
              <a:rPr lang="zh-TW" altLang="en-US" sz="2400" dirty="0">
                <a:solidFill>
                  <a:schemeClr val="accent1">
                    <a:lumMod val="50000"/>
                  </a:schemeClr>
                </a:solidFill>
              </a:rPr>
              <a:t>口埤塘</a:t>
            </a:r>
            <a:r>
              <a:rPr lang="en-US" altLang="zh-TW" sz="2400" dirty="0">
                <a:solidFill>
                  <a:schemeClr val="accent1">
                    <a:lumMod val="50000"/>
                  </a:schemeClr>
                </a:solidFill>
              </a:rPr>
              <a:t>)</a:t>
            </a:r>
            <a:r>
              <a:rPr lang="zh-TW" altLang="en-US" sz="2400" dirty="0">
                <a:solidFill>
                  <a:schemeClr val="accent1">
                    <a:lumMod val="50000"/>
                  </a:schemeClr>
                </a:solidFill>
              </a:rPr>
              <a:t>，並抽檢各管理處轄管輸</a:t>
            </a:r>
            <a:r>
              <a:rPr lang="en-US" altLang="zh-TW" sz="2400" dirty="0">
                <a:solidFill>
                  <a:schemeClr val="accent1">
                    <a:lumMod val="50000"/>
                  </a:schemeClr>
                </a:solidFill>
              </a:rPr>
              <a:t>/</a:t>
            </a:r>
            <a:r>
              <a:rPr lang="zh-TW" altLang="en-US" sz="2400" dirty="0">
                <a:solidFill>
                  <a:schemeClr val="accent1">
                    <a:lumMod val="50000"/>
                  </a:schemeClr>
                </a:solidFill>
              </a:rPr>
              <a:t>抽水或具參賽潛力之農田水利設施。</a:t>
            </a:r>
            <a:endParaRPr lang="en-US" altLang="zh-TW" sz="2400" dirty="0">
              <a:solidFill>
                <a:schemeClr val="accent1">
                  <a:lumMod val="50000"/>
                </a:schemeClr>
              </a:solidFill>
            </a:endParaRPr>
          </a:p>
        </p:txBody>
      </p:sp>
      <p:sp>
        <p:nvSpPr>
          <p:cNvPr id="20" name="文字方塊 19">
            <a:extLst>
              <a:ext uri="{FF2B5EF4-FFF2-40B4-BE49-F238E27FC236}">
                <a16:creationId xmlns:a16="http://schemas.microsoft.com/office/drawing/2014/main" id="{7376E212-FC6B-1686-00FB-332BB5622E77}"/>
              </a:ext>
            </a:extLst>
          </p:cNvPr>
          <p:cNvSpPr txBox="1"/>
          <p:nvPr/>
        </p:nvSpPr>
        <p:spPr>
          <a:xfrm>
            <a:off x="2480960" y="5686500"/>
            <a:ext cx="4126763" cy="307777"/>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en-US" dirty="0"/>
              <a:t>石門管理處過</a:t>
            </a:r>
            <a:r>
              <a:rPr lang="en-US" altLang="zh-TW" dirty="0"/>
              <a:t>58</a:t>
            </a:r>
            <a:r>
              <a:rPr lang="zh-TW" altLang="en-US" dirty="0"/>
              <a:t>號池</a:t>
            </a:r>
          </a:p>
        </p:txBody>
      </p:sp>
      <p:sp>
        <p:nvSpPr>
          <p:cNvPr id="26" name="文字方塊 25">
            <a:extLst>
              <a:ext uri="{FF2B5EF4-FFF2-40B4-BE49-F238E27FC236}">
                <a16:creationId xmlns:a16="http://schemas.microsoft.com/office/drawing/2014/main" id="{05563664-19BF-F62E-9B63-4619CEAF08C0}"/>
              </a:ext>
            </a:extLst>
          </p:cNvPr>
          <p:cNvSpPr txBox="1"/>
          <p:nvPr/>
        </p:nvSpPr>
        <p:spPr>
          <a:xfrm>
            <a:off x="9251062" y="5621282"/>
            <a:ext cx="2200110" cy="523220"/>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en-US" dirty="0"/>
              <a:t>花蓮</a:t>
            </a:r>
            <a:r>
              <a:rPr lang="zh-TW" altLang="zh-TW" dirty="0"/>
              <a:t>管理處吉安圳一幹線七腳川溪排水</a:t>
            </a:r>
            <a:endParaRPr lang="zh-TW" altLang="en-US" dirty="0"/>
          </a:p>
        </p:txBody>
      </p:sp>
      <p:pic>
        <p:nvPicPr>
          <p:cNvPr id="2" name="圖片 1">
            <a:extLst>
              <a:ext uri="{FF2B5EF4-FFF2-40B4-BE49-F238E27FC236}">
                <a16:creationId xmlns:a16="http://schemas.microsoft.com/office/drawing/2014/main" id="{7306E9EA-985B-124B-DBA1-96599650DFC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97515" y="7125316"/>
            <a:ext cx="2894400" cy="2171144"/>
          </a:xfrm>
          <a:prstGeom prst="rect">
            <a:avLst/>
          </a:prstGeom>
          <a:ln>
            <a:noFill/>
          </a:ln>
          <a:effectLst>
            <a:softEdge rad="112500"/>
          </a:effectLst>
        </p:spPr>
      </p:pic>
      <p:sp>
        <p:nvSpPr>
          <p:cNvPr id="3" name="文字方塊 2">
            <a:extLst>
              <a:ext uri="{FF2B5EF4-FFF2-40B4-BE49-F238E27FC236}">
                <a16:creationId xmlns:a16="http://schemas.microsoft.com/office/drawing/2014/main" id="{486EA402-A1BF-3800-1655-093D685D20DF}"/>
              </a:ext>
            </a:extLst>
          </p:cNvPr>
          <p:cNvSpPr txBox="1"/>
          <p:nvPr/>
        </p:nvSpPr>
        <p:spPr>
          <a:xfrm>
            <a:off x="299524" y="5665190"/>
            <a:ext cx="2570607" cy="307777"/>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en-US" dirty="0"/>
              <a:t>雲林管理處幹線五號調蓄池</a:t>
            </a:r>
            <a:endParaRPr lang="en-US" altLang="zh-TW" dirty="0"/>
          </a:p>
        </p:txBody>
      </p:sp>
      <p:sp>
        <p:nvSpPr>
          <p:cNvPr id="15" name="文字方塊 14">
            <a:extLst>
              <a:ext uri="{FF2B5EF4-FFF2-40B4-BE49-F238E27FC236}">
                <a16:creationId xmlns:a16="http://schemas.microsoft.com/office/drawing/2014/main" id="{6FDABFAD-BC14-400D-BE5E-22F8B1D190CC}"/>
              </a:ext>
            </a:extLst>
          </p:cNvPr>
          <p:cNvSpPr txBox="1"/>
          <p:nvPr/>
        </p:nvSpPr>
        <p:spPr>
          <a:xfrm>
            <a:off x="5808133" y="5719109"/>
            <a:ext cx="3340645" cy="307777"/>
          </a:xfrm>
          <a:prstGeom prst="rect">
            <a:avLst/>
          </a:prstGeom>
          <a:noFill/>
        </p:spPr>
        <p:txBody>
          <a:bodyPr wrap="square" rtlCol="0">
            <a:spAutoFit/>
          </a:bodyPr>
          <a:lstStyle>
            <a:defPPr>
              <a:defRPr lang="zh-TW"/>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glow rad="101600">
                    <a:prstClr val="black">
                      <a:alpha val="60000"/>
                    </a:prstClr>
                  </a:glow>
                </a:effectLst>
                <a:uLnTx/>
                <a:uFillTx/>
                <a:latin typeface="微軟正黑體" panose="020B0604030504040204" pitchFamily="34" charset="-120"/>
                <a:ea typeface="微軟正黑體" panose="020B0604030504040204" pitchFamily="34" charset="-120"/>
              </a:defRPr>
            </a:lvl1pPr>
          </a:lstStyle>
          <a:p>
            <a:r>
              <a:rPr lang="zh-TW" altLang="en-US" dirty="0"/>
              <a:t>南投</a:t>
            </a:r>
            <a:r>
              <a:rPr lang="zh-TW" altLang="zh-TW" dirty="0"/>
              <a:t>管理處</a:t>
            </a:r>
            <a:r>
              <a:rPr lang="zh-TW" altLang="en-US" dirty="0"/>
              <a:t>溪埧本圳制水閘門</a:t>
            </a:r>
          </a:p>
        </p:txBody>
      </p:sp>
      <p:pic>
        <p:nvPicPr>
          <p:cNvPr id="7" name="圖片 6">
            <a:extLst>
              <a:ext uri="{FF2B5EF4-FFF2-40B4-BE49-F238E27FC236}">
                <a16:creationId xmlns:a16="http://schemas.microsoft.com/office/drawing/2014/main" id="{7F56F18D-EF32-BB44-B790-66A4EB9815E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494" y="7315409"/>
            <a:ext cx="2800637" cy="2094459"/>
          </a:xfrm>
          <a:prstGeom prst="rect">
            <a:avLst/>
          </a:prstGeom>
          <a:ln>
            <a:noFill/>
          </a:ln>
          <a:effectLst>
            <a:softEdge rad="112500"/>
          </a:effectLst>
        </p:spPr>
      </p:pic>
      <p:pic>
        <p:nvPicPr>
          <p:cNvPr id="11" name="圖片 10">
            <a:extLst>
              <a:ext uri="{FF2B5EF4-FFF2-40B4-BE49-F238E27FC236}">
                <a16:creationId xmlns:a16="http://schemas.microsoft.com/office/drawing/2014/main" id="{D25BAB95-5142-768A-E753-6EA022444EE0}"/>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3217272" y="3485962"/>
            <a:ext cx="2722233" cy="2042064"/>
          </a:xfrm>
          <a:prstGeom prst="rect">
            <a:avLst/>
          </a:prstGeom>
          <a:ln>
            <a:noFill/>
          </a:ln>
          <a:effectLst>
            <a:softEdge rad="112500"/>
          </a:effectLst>
        </p:spPr>
      </p:pic>
      <p:pic>
        <p:nvPicPr>
          <p:cNvPr id="13" name="圖片 12">
            <a:extLst>
              <a:ext uri="{FF2B5EF4-FFF2-40B4-BE49-F238E27FC236}">
                <a16:creationId xmlns:a16="http://schemas.microsoft.com/office/drawing/2014/main" id="{30650617-EC2B-7151-12A9-C7B1CD0B993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162842" y="3522256"/>
            <a:ext cx="2797990" cy="2099026"/>
          </a:xfrm>
          <a:prstGeom prst="rect">
            <a:avLst/>
          </a:prstGeom>
          <a:ln>
            <a:noFill/>
          </a:ln>
          <a:effectLst>
            <a:softEdge rad="112500"/>
          </a:effectLst>
        </p:spPr>
      </p:pic>
      <p:pic>
        <p:nvPicPr>
          <p:cNvPr id="16" name="圖片 15">
            <a:extLst>
              <a:ext uri="{FF2B5EF4-FFF2-40B4-BE49-F238E27FC236}">
                <a16:creationId xmlns:a16="http://schemas.microsoft.com/office/drawing/2014/main" id="{94307E59-29C3-0BC9-C550-B0507088B755}"/>
              </a:ext>
            </a:extLst>
          </p:cNvPr>
          <p:cNvPicPr/>
          <p:nvPr/>
        </p:nvPicPr>
        <p:blipFill>
          <a:blip r:embed="rId6" cstate="print">
            <a:extLst>
              <a:ext uri="{28A0092B-C50C-407E-A947-70E740481C1C}">
                <a14:useLocalDpi xmlns:a14="http://schemas.microsoft.com/office/drawing/2010/main"/>
              </a:ext>
            </a:extLst>
          </a:blip>
          <a:srcRect/>
          <a:stretch>
            <a:fillRect/>
          </a:stretch>
        </p:blipFill>
        <p:spPr>
          <a:xfrm>
            <a:off x="9148778" y="3641159"/>
            <a:ext cx="2404679" cy="1886867"/>
          </a:xfrm>
          <a:prstGeom prst="rect">
            <a:avLst/>
          </a:prstGeom>
          <a:noFill/>
          <a:ln>
            <a:noFill/>
            <a:prstDash/>
          </a:ln>
        </p:spPr>
      </p:pic>
      <p:pic>
        <p:nvPicPr>
          <p:cNvPr id="17" name="圖片 16">
            <a:extLst>
              <a:ext uri="{FF2B5EF4-FFF2-40B4-BE49-F238E27FC236}">
                <a16:creationId xmlns:a16="http://schemas.microsoft.com/office/drawing/2014/main" id="{0A802BFB-AA56-CC6F-33C4-5CA3940C189D}"/>
              </a:ext>
            </a:extLst>
          </p:cNvPr>
          <p:cNvPicPr/>
          <p:nvPr/>
        </p:nvPicPr>
        <p:blipFill>
          <a:blip r:embed="rId7" cstate="print">
            <a:extLst>
              <a:ext uri="{28A0092B-C50C-407E-A947-70E740481C1C}">
                <a14:useLocalDpi xmlns:a14="http://schemas.microsoft.com/office/drawing/2010/main"/>
              </a:ext>
            </a:extLst>
          </a:blip>
          <a:srcRect/>
          <a:stretch>
            <a:fillRect/>
          </a:stretch>
        </p:blipFill>
        <p:spPr>
          <a:xfrm>
            <a:off x="390524" y="3498924"/>
            <a:ext cx="2603411" cy="2029102"/>
          </a:xfrm>
          <a:prstGeom prst="rect">
            <a:avLst/>
          </a:prstGeom>
          <a:ln>
            <a:noFill/>
          </a:ln>
          <a:effectLst>
            <a:softEdge rad="112500"/>
          </a:effectLst>
        </p:spPr>
      </p:pic>
    </p:spTree>
    <p:extLst>
      <p:ext uri="{BB962C8B-B14F-4D97-AF65-F5344CB8AC3E}">
        <p14:creationId xmlns:p14="http://schemas.microsoft.com/office/powerpoint/2010/main" val="1889031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17</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3892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設施抽檢成果</a:t>
            </a:r>
            <a:r>
              <a:rPr lang="en-US" altLang="zh-TW" dirty="0"/>
              <a:t>-</a:t>
            </a:r>
            <a:r>
              <a:rPr lang="zh-TW" altLang="en-US" dirty="0"/>
              <a:t>管理處設施整備樣態分析</a:t>
            </a:r>
          </a:p>
        </p:txBody>
      </p:sp>
      <p:pic>
        <p:nvPicPr>
          <p:cNvPr id="2" name="圖片 1">
            <a:extLst>
              <a:ext uri="{FF2B5EF4-FFF2-40B4-BE49-F238E27FC236}">
                <a16:creationId xmlns:a16="http://schemas.microsoft.com/office/drawing/2014/main" id="{5037AF8E-C9B8-8C5A-4BE8-9E91DFACF1C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bwMode="auto">
          <a:xfrm>
            <a:off x="1442720" y="1605679"/>
            <a:ext cx="8966200" cy="4958456"/>
          </a:xfrm>
          <a:prstGeom prst="rect">
            <a:avLst/>
          </a:prstGeom>
          <a:noFill/>
        </p:spPr>
      </p:pic>
    </p:spTree>
    <p:extLst>
      <p:ext uri="{BB962C8B-B14F-4D97-AF65-F5344CB8AC3E}">
        <p14:creationId xmlns:p14="http://schemas.microsoft.com/office/powerpoint/2010/main" val="170133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18</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38921"/>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設施抽檢成果</a:t>
            </a:r>
            <a:r>
              <a:rPr lang="en-US" altLang="zh-TW" dirty="0"/>
              <a:t>-</a:t>
            </a:r>
            <a:r>
              <a:rPr lang="zh-TW" altLang="en-US" dirty="0"/>
              <a:t>設施抽檢樣態分析</a:t>
            </a:r>
          </a:p>
        </p:txBody>
      </p:sp>
      <p:pic>
        <p:nvPicPr>
          <p:cNvPr id="6" name="圖片 5">
            <a:extLst>
              <a:ext uri="{FF2B5EF4-FFF2-40B4-BE49-F238E27FC236}">
                <a16:creationId xmlns:a16="http://schemas.microsoft.com/office/drawing/2014/main" id="{C68F1F3C-CE3D-8C46-E347-5C3D998A38A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bwMode="auto">
          <a:xfrm>
            <a:off x="745807" y="1578050"/>
            <a:ext cx="9906953" cy="5215610"/>
          </a:xfrm>
          <a:prstGeom prst="rect">
            <a:avLst/>
          </a:prstGeom>
          <a:noFill/>
        </p:spPr>
      </p:pic>
    </p:spTree>
    <p:extLst>
      <p:ext uri="{BB962C8B-B14F-4D97-AF65-F5344CB8AC3E}">
        <p14:creationId xmlns:p14="http://schemas.microsoft.com/office/powerpoint/2010/main" val="128806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4">
            <a:extLst>
              <a:ext uri="{FF2B5EF4-FFF2-40B4-BE49-F238E27FC236}">
                <a16:creationId xmlns:a16="http://schemas.microsoft.com/office/drawing/2014/main" id="{8064E407-809E-CA33-F9D1-4D76A816A81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8103656" y="1998300"/>
            <a:ext cx="3090538" cy="2319837"/>
          </a:xfrm>
          <a:prstGeom prst="rect">
            <a:avLst/>
          </a:prstGeom>
          <a:ln>
            <a:noFill/>
          </a:ln>
          <a:effectLst>
            <a:softEdge rad="112500"/>
          </a:effectLst>
        </p:spPr>
      </p:pic>
      <p:pic>
        <p:nvPicPr>
          <p:cNvPr id="13" name="圖片 12">
            <a:extLst>
              <a:ext uri="{FF2B5EF4-FFF2-40B4-BE49-F238E27FC236}">
                <a16:creationId xmlns:a16="http://schemas.microsoft.com/office/drawing/2014/main" id="{65CB27E4-2C79-0ABF-9302-83C595B455E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28000" y="3947914"/>
            <a:ext cx="3092400" cy="2360476"/>
          </a:xfrm>
          <a:prstGeom prst="rect">
            <a:avLst/>
          </a:prstGeom>
          <a:ln>
            <a:noFill/>
          </a:ln>
          <a:effectLst>
            <a:softEdge rad="112500"/>
          </a:effectLst>
        </p:spPr>
      </p:pic>
      <p:pic>
        <p:nvPicPr>
          <p:cNvPr id="14" name="圖片 13">
            <a:extLst>
              <a:ext uri="{FF2B5EF4-FFF2-40B4-BE49-F238E27FC236}">
                <a16:creationId xmlns:a16="http://schemas.microsoft.com/office/drawing/2014/main" id="{86D7569F-8D4A-EB30-B533-07A28C78831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bwMode="auto">
          <a:xfrm>
            <a:off x="746124" y="1998300"/>
            <a:ext cx="3094511" cy="2320883"/>
          </a:xfrm>
          <a:prstGeom prst="rect">
            <a:avLst/>
          </a:prstGeom>
          <a:ln>
            <a:noFill/>
          </a:ln>
          <a:effectLst>
            <a:softEdge rad="112500"/>
          </a:effectLst>
        </p:spPr>
      </p:pic>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19</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841495"/>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抽檢設施維護標準</a:t>
            </a:r>
            <a:r>
              <a:rPr lang="en-US" altLang="zh-TW" dirty="0"/>
              <a:t>-</a:t>
            </a:r>
            <a:r>
              <a:rPr lang="zh-TW" altLang="en-US" dirty="0"/>
              <a:t>主體設施</a:t>
            </a:r>
          </a:p>
        </p:txBody>
      </p:sp>
      <p:sp>
        <p:nvSpPr>
          <p:cNvPr id="6" name="文字方塊 5">
            <a:extLst>
              <a:ext uri="{FF2B5EF4-FFF2-40B4-BE49-F238E27FC236}">
                <a16:creationId xmlns:a16="http://schemas.microsoft.com/office/drawing/2014/main" id="{2A851D94-AB61-6811-75F4-68CB26AE9825}"/>
              </a:ext>
            </a:extLst>
          </p:cNvPr>
          <p:cNvSpPr txBox="1"/>
          <p:nvPr/>
        </p:nvSpPr>
        <p:spPr>
          <a:xfrm>
            <a:off x="4717158" y="3570684"/>
            <a:ext cx="2317309"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農排通水斷面完整</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11" name="文字方塊 10">
            <a:extLst>
              <a:ext uri="{FF2B5EF4-FFF2-40B4-BE49-F238E27FC236}">
                <a16:creationId xmlns:a16="http://schemas.microsoft.com/office/drawing/2014/main" id="{C01D7007-68DA-5C06-EA91-D0CA4FBACDC5}"/>
              </a:ext>
            </a:extLst>
          </p:cNvPr>
          <p:cNvSpPr txBox="1"/>
          <p:nvPr/>
        </p:nvSpPr>
        <p:spPr>
          <a:xfrm>
            <a:off x="7420400" y="1660160"/>
            <a:ext cx="4292418"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埤塘外觀</a:t>
            </a:r>
            <a:r>
              <a:rPr kumimoji="0" lang="en-US" altLang="zh-TW"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堤頂、前、後</a:t>
            </a:r>
            <a:r>
              <a:rPr kumimoji="0" lang="en-US" altLang="zh-TW"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無損壞或龜裂</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12" name="文字方塊 11">
            <a:extLst>
              <a:ext uri="{FF2B5EF4-FFF2-40B4-BE49-F238E27FC236}">
                <a16:creationId xmlns:a16="http://schemas.microsoft.com/office/drawing/2014/main" id="{BB0A4D86-EB73-5AE6-47C6-CF78F0227414}"/>
              </a:ext>
            </a:extLst>
          </p:cNvPr>
          <p:cNvSpPr txBox="1"/>
          <p:nvPr/>
        </p:nvSpPr>
        <p:spPr>
          <a:xfrm>
            <a:off x="746124" y="1650638"/>
            <a:ext cx="2816840"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外觀目視無損壞或龜裂</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336907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20</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841495"/>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抽檢設施維護標準</a:t>
            </a:r>
            <a:r>
              <a:rPr lang="en-US" altLang="zh-TW" dirty="0"/>
              <a:t>-</a:t>
            </a:r>
            <a:r>
              <a:rPr lang="zh-TW" altLang="en-US" dirty="0"/>
              <a:t>附屬設施</a:t>
            </a:r>
          </a:p>
        </p:txBody>
      </p:sp>
      <p:sp>
        <p:nvSpPr>
          <p:cNvPr id="2" name="文字方塊 1">
            <a:extLst>
              <a:ext uri="{FF2B5EF4-FFF2-40B4-BE49-F238E27FC236}">
                <a16:creationId xmlns:a16="http://schemas.microsoft.com/office/drawing/2014/main" id="{0AE66B56-8EE2-203B-0605-867EAEA3C130}"/>
              </a:ext>
            </a:extLst>
          </p:cNvPr>
          <p:cNvSpPr txBox="1"/>
          <p:nvPr/>
        </p:nvSpPr>
        <p:spPr>
          <a:xfrm>
            <a:off x="6184900" y="1016003"/>
            <a:ext cx="3028375"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告示牌含緊急連絡方式</a:t>
            </a:r>
          </a:p>
        </p:txBody>
      </p:sp>
      <p:sp>
        <p:nvSpPr>
          <p:cNvPr id="3" name="文字方塊 2">
            <a:extLst>
              <a:ext uri="{FF2B5EF4-FFF2-40B4-BE49-F238E27FC236}">
                <a16:creationId xmlns:a16="http://schemas.microsoft.com/office/drawing/2014/main" id="{B362C0E6-358E-0E6D-5B80-385F3384B66F}"/>
              </a:ext>
            </a:extLst>
          </p:cNvPr>
          <p:cNvSpPr txBox="1"/>
          <p:nvPr/>
        </p:nvSpPr>
        <p:spPr>
          <a:xfrm>
            <a:off x="5986406" y="3781625"/>
            <a:ext cx="3977703"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marL="285750" indent="-285750">
              <a:buFont typeface="Arial" panose="020B0604020202020204" pitchFamily="34" charset="0"/>
              <a:buChar char="•"/>
              <a:defRPr b="0">
                <a:solidFill>
                  <a:schemeClr val="tx1">
                    <a:lumMod val="65000"/>
                    <a:lumOff val="35000"/>
                  </a:schemeClr>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整修通道平台及相關設施無損壞</a:t>
            </a:r>
            <a:endParaRPr kumimoji="0" lang="en-US" altLang="zh-TW"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5" name="文字方塊 4">
            <a:extLst>
              <a:ext uri="{FF2B5EF4-FFF2-40B4-BE49-F238E27FC236}">
                <a16:creationId xmlns:a16="http://schemas.microsoft.com/office/drawing/2014/main" id="{7D810DB2-F4BA-90F9-D012-0556A800BCC6}"/>
              </a:ext>
            </a:extLst>
          </p:cNvPr>
          <p:cNvSpPr txBox="1"/>
          <p:nvPr/>
        </p:nvSpPr>
        <p:spPr>
          <a:xfrm>
            <a:off x="1950306" y="1270366"/>
            <a:ext cx="3323848"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告示牌可視性高、名稱正確</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pic>
        <p:nvPicPr>
          <p:cNvPr id="16" name="圖片 15">
            <a:extLst>
              <a:ext uri="{FF2B5EF4-FFF2-40B4-BE49-F238E27FC236}">
                <a16:creationId xmlns:a16="http://schemas.microsoft.com/office/drawing/2014/main" id="{B00780FE-88DB-9407-1348-0A649E19A03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bwMode="auto">
          <a:xfrm>
            <a:off x="6185997" y="4150957"/>
            <a:ext cx="3411782" cy="2558837"/>
          </a:xfrm>
          <a:prstGeom prst="rect">
            <a:avLst/>
          </a:prstGeom>
          <a:ln>
            <a:noFill/>
          </a:ln>
          <a:effectLst>
            <a:softEdge rad="112500"/>
          </a:effectLst>
        </p:spPr>
      </p:pic>
      <p:grpSp>
        <p:nvGrpSpPr>
          <p:cNvPr id="17" name="群組 16">
            <a:extLst>
              <a:ext uri="{FF2B5EF4-FFF2-40B4-BE49-F238E27FC236}">
                <a16:creationId xmlns:a16="http://schemas.microsoft.com/office/drawing/2014/main" id="{5FF9151B-ED7E-1D8D-6719-093FC5714525}"/>
              </a:ext>
            </a:extLst>
          </p:cNvPr>
          <p:cNvGrpSpPr/>
          <p:nvPr/>
        </p:nvGrpSpPr>
        <p:grpSpPr>
          <a:xfrm>
            <a:off x="6391641" y="1440391"/>
            <a:ext cx="2806943" cy="2244288"/>
            <a:chOff x="5531920" y="1438066"/>
            <a:chExt cx="2585920" cy="2095352"/>
          </a:xfrm>
        </p:grpSpPr>
        <p:pic>
          <p:nvPicPr>
            <p:cNvPr id="18" name="圖片 17" descr="一張含有 文字, 信 的圖片&#10;&#10;自動產生的描述">
              <a:extLst>
                <a:ext uri="{FF2B5EF4-FFF2-40B4-BE49-F238E27FC236}">
                  <a16:creationId xmlns:a16="http://schemas.microsoft.com/office/drawing/2014/main" id="{8E5457EA-3508-3FDF-9BB5-A26BEB8E29B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531920" y="1438066"/>
              <a:ext cx="2585920" cy="2095352"/>
            </a:xfrm>
            <a:prstGeom prst="rect">
              <a:avLst/>
            </a:prstGeom>
            <a:ln>
              <a:noFill/>
            </a:ln>
            <a:effectLst>
              <a:softEdge rad="112500"/>
            </a:effectLst>
          </p:spPr>
        </p:pic>
        <p:sp>
          <p:nvSpPr>
            <p:cNvPr id="19" name="矩形: 圓角 18">
              <a:extLst>
                <a:ext uri="{FF2B5EF4-FFF2-40B4-BE49-F238E27FC236}">
                  <a16:creationId xmlns:a16="http://schemas.microsoft.com/office/drawing/2014/main" id="{F33E9100-6896-F2C6-171E-39FFF95A0835}"/>
                </a:ext>
              </a:extLst>
            </p:cNvPr>
            <p:cNvSpPr/>
            <p:nvPr/>
          </p:nvSpPr>
          <p:spPr>
            <a:xfrm>
              <a:off x="6801742" y="2342212"/>
              <a:ext cx="490598" cy="171761"/>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圓角 19">
              <a:extLst>
                <a:ext uri="{FF2B5EF4-FFF2-40B4-BE49-F238E27FC236}">
                  <a16:creationId xmlns:a16="http://schemas.microsoft.com/office/drawing/2014/main" id="{C4D3B30F-C2EB-45BA-D3C7-54CF98896DD6}"/>
                </a:ext>
              </a:extLst>
            </p:cNvPr>
            <p:cNvSpPr/>
            <p:nvPr/>
          </p:nvSpPr>
          <p:spPr>
            <a:xfrm>
              <a:off x="7022026" y="1797677"/>
              <a:ext cx="219892" cy="139845"/>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圓角 20">
              <a:extLst>
                <a:ext uri="{FF2B5EF4-FFF2-40B4-BE49-F238E27FC236}">
                  <a16:creationId xmlns:a16="http://schemas.microsoft.com/office/drawing/2014/main" id="{6C31B419-11A5-D971-D927-98B1B89C8403}"/>
                </a:ext>
              </a:extLst>
            </p:cNvPr>
            <p:cNvSpPr/>
            <p:nvPr/>
          </p:nvSpPr>
          <p:spPr>
            <a:xfrm>
              <a:off x="6903720" y="2525114"/>
              <a:ext cx="490598" cy="171761"/>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圓角 21">
              <a:extLst>
                <a:ext uri="{FF2B5EF4-FFF2-40B4-BE49-F238E27FC236}">
                  <a16:creationId xmlns:a16="http://schemas.microsoft.com/office/drawing/2014/main" id="{0C6B1BFC-7D54-DEB3-6825-A0A925523E3B}"/>
                </a:ext>
              </a:extLst>
            </p:cNvPr>
            <p:cNvSpPr/>
            <p:nvPr/>
          </p:nvSpPr>
          <p:spPr>
            <a:xfrm>
              <a:off x="6950031" y="2721106"/>
              <a:ext cx="536808" cy="171761"/>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圓角 22">
              <a:extLst>
                <a:ext uri="{FF2B5EF4-FFF2-40B4-BE49-F238E27FC236}">
                  <a16:creationId xmlns:a16="http://schemas.microsoft.com/office/drawing/2014/main" id="{55F15EA9-5D9F-7DB2-1D37-839DB3853CE2}"/>
                </a:ext>
              </a:extLst>
            </p:cNvPr>
            <p:cNvSpPr/>
            <p:nvPr/>
          </p:nvSpPr>
          <p:spPr>
            <a:xfrm>
              <a:off x="6605201" y="2172416"/>
              <a:ext cx="529870" cy="154777"/>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圓角 23">
              <a:extLst>
                <a:ext uri="{FF2B5EF4-FFF2-40B4-BE49-F238E27FC236}">
                  <a16:creationId xmlns:a16="http://schemas.microsoft.com/office/drawing/2014/main" id="{4128A183-7985-6538-C927-3475700CE3CE}"/>
                </a:ext>
              </a:extLst>
            </p:cNvPr>
            <p:cNvSpPr/>
            <p:nvPr/>
          </p:nvSpPr>
          <p:spPr>
            <a:xfrm>
              <a:off x="6549587" y="1997032"/>
              <a:ext cx="742754" cy="151154"/>
            </a:xfrm>
            <a:prstGeom prst="roundRect">
              <a:avLst/>
            </a:prstGeom>
            <a:solidFill>
              <a:srgbClr val="D89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5" name="群組 24">
            <a:extLst>
              <a:ext uri="{FF2B5EF4-FFF2-40B4-BE49-F238E27FC236}">
                <a16:creationId xmlns:a16="http://schemas.microsoft.com/office/drawing/2014/main" id="{F7850330-D385-E3A3-55C8-D8CD738232C2}"/>
              </a:ext>
            </a:extLst>
          </p:cNvPr>
          <p:cNvGrpSpPr/>
          <p:nvPr/>
        </p:nvGrpSpPr>
        <p:grpSpPr>
          <a:xfrm>
            <a:off x="1897936" y="1600353"/>
            <a:ext cx="3502316" cy="2612519"/>
            <a:chOff x="958206" y="1385335"/>
            <a:chExt cx="3502316" cy="2612519"/>
          </a:xfrm>
        </p:grpSpPr>
        <p:grpSp>
          <p:nvGrpSpPr>
            <p:cNvPr id="26" name="群組 25">
              <a:extLst>
                <a:ext uri="{FF2B5EF4-FFF2-40B4-BE49-F238E27FC236}">
                  <a16:creationId xmlns:a16="http://schemas.microsoft.com/office/drawing/2014/main" id="{1AB66348-C80A-D072-2E74-49D8C4BCB1A0}"/>
                </a:ext>
              </a:extLst>
            </p:cNvPr>
            <p:cNvGrpSpPr/>
            <p:nvPr/>
          </p:nvGrpSpPr>
          <p:grpSpPr>
            <a:xfrm>
              <a:off x="958206" y="1385335"/>
              <a:ext cx="3502316" cy="2612519"/>
              <a:chOff x="950531" y="1531304"/>
              <a:chExt cx="3106674" cy="2331142"/>
            </a:xfrm>
          </p:grpSpPr>
          <p:pic>
            <p:nvPicPr>
              <p:cNvPr id="28" name="圖片 27" descr="一張含有 文字, 天空 的圖片&#10;&#10;自動產生的描述">
                <a:extLst>
                  <a:ext uri="{FF2B5EF4-FFF2-40B4-BE49-F238E27FC236}">
                    <a16:creationId xmlns:a16="http://schemas.microsoft.com/office/drawing/2014/main" id="{34E3F395-E4DA-AEB5-5F42-CB8987439CF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0531" y="1531304"/>
                <a:ext cx="3106674" cy="2331142"/>
              </a:xfrm>
              <a:prstGeom prst="rect">
                <a:avLst/>
              </a:prstGeom>
              <a:ln>
                <a:noFill/>
              </a:ln>
              <a:effectLst>
                <a:softEdge rad="112500"/>
              </a:effectLst>
            </p:spPr>
          </p:pic>
          <p:sp>
            <p:nvSpPr>
              <p:cNvPr id="29" name="矩形: 圓角 28">
                <a:extLst>
                  <a:ext uri="{FF2B5EF4-FFF2-40B4-BE49-F238E27FC236}">
                    <a16:creationId xmlns:a16="http://schemas.microsoft.com/office/drawing/2014/main" id="{AAFC64BE-1AC8-B284-D454-12FA56A935FD}"/>
                  </a:ext>
                </a:extLst>
              </p:cNvPr>
              <p:cNvSpPr/>
              <p:nvPr/>
            </p:nvSpPr>
            <p:spPr>
              <a:xfrm>
                <a:off x="3453326" y="2327193"/>
                <a:ext cx="82354" cy="113748"/>
              </a:xfrm>
              <a:prstGeom prst="roundRect">
                <a:avLst/>
              </a:prstGeom>
              <a:solidFill>
                <a:srgbClr val="1A1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圓角 29">
                <a:extLst>
                  <a:ext uri="{FF2B5EF4-FFF2-40B4-BE49-F238E27FC236}">
                    <a16:creationId xmlns:a16="http://schemas.microsoft.com/office/drawing/2014/main" id="{38C35F2E-0F29-E8C3-F509-42C34EC76FDA}"/>
                  </a:ext>
                </a:extLst>
              </p:cNvPr>
              <p:cNvSpPr/>
              <p:nvPr/>
            </p:nvSpPr>
            <p:spPr>
              <a:xfrm>
                <a:off x="2794635" y="3394710"/>
                <a:ext cx="95249" cy="47625"/>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圓角 30">
                <a:extLst>
                  <a:ext uri="{FF2B5EF4-FFF2-40B4-BE49-F238E27FC236}">
                    <a16:creationId xmlns:a16="http://schemas.microsoft.com/office/drawing/2014/main" id="{3F0175D6-F606-6252-4DBD-B74DEA72A52E}"/>
                  </a:ext>
                </a:extLst>
              </p:cNvPr>
              <p:cNvSpPr/>
              <p:nvPr/>
            </p:nvSpPr>
            <p:spPr>
              <a:xfrm rot="392462">
                <a:off x="2573950" y="3454649"/>
                <a:ext cx="218993" cy="49208"/>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圓角 31">
                <a:extLst>
                  <a:ext uri="{FF2B5EF4-FFF2-40B4-BE49-F238E27FC236}">
                    <a16:creationId xmlns:a16="http://schemas.microsoft.com/office/drawing/2014/main" id="{B5A142EF-5382-CA95-1B1E-3A2B1821CB00}"/>
                  </a:ext>
                </a:extLst>
              </p:cNvPr>
              <p:cNvSpPr/>
              <p:nvPr/>
            </p:nvSpPr>
            <p:spPr>
              <a:xfrm rot="392462">
                <a:off x="2844649" y="3624278"/>
                <a:ext cx="141097" cy="50011"/>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圓角 32">
                <a:extLst>
                  <a:ext uri="{FF2B5EF4-FFF2-40B4-BE49-F238E27FC236}">
                    <a16:creationId xmlns:a16="http://schemas.microsoft.com/office/drawing/2014/main" id="{AD91F0BB-4384-E7DC-65C4-A4D71F3334C7}"/>
                  </a:ext>
                </a:extLst>
              </p:cNvPr>
              <p:cNvSpPr/>
              <p:nvPr/>
            </p:nvSpPr>
            <p:spPr>
              <a:xfrm rot="392462">
                <a:off x="2574592" y="3519021"/>
                <a:ext cx="83220" cy="45719"/>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圓角 33">
                <a:extLst>
                  <a:ext uri="{FF2B5EF4-FFF2-40B4-BE49-F238E27FC236}">
                    <a16:creationId xmlns:a16="http://schemas.microsoft.com/office/drawing/2014/main" id="{1C202F77-4073-F949-F7C3-A58F5B7C64EA}"/>
                  </a:ext>
                </a:extLst>
              </p:cNvPr>
              <p:cNvSpPr/>
              <p:nvPr/>
            </p:nvSpPr>
            <p:spPr>
              <a:xfrm rot="392462">
                <a:off x="2922129" y="3701146"/>
                <a:ext cx="105771" cy="45215"/>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圓角 34">
                <a:extLst>
                  <a:ext uri="{FF2B5EF4-FFF2-40B4-BE49-F238E27FC236}">
                    <a16:creationId xmlns:a16="http://schemas.microsoft.com/office/drawing/2014/main" id="{214EC76E-71C7-0983-83F2-46BB172C2E48}"/>
                  </a:ext>
                </a:extLst>
              </p:cNvPr>
              <p:cNvSpPr/>
              <p:nvPr/>
            </p:nvSpPr>
            <p:spPr>
              <a:xfrm rot="392462">
                <a:off x="2756780" y="3683978"/>
                <a:ext cx="101411" cy="45719"/>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7" name="矩形: 圓角 26">
              <a:extLst>
                <a:ext uri="{FF2B5EF4-FFF2-40B4-BE49-F238E27FC236}">
                  <a16:creationId xmlns:a16="http://schemas.microsoft.com/office/drawing/2014/main" id="{6C08441B-D355-693A-769A-9B162213E16B}"/>
                </a:ext>
              </a:extLst>
            </p:cNvPr>
            <p:cNvSpPr/>
            <p:nvPr/>
          </p:nvSpPr>
          <p:spPr>
            <a:xfrm rot="392462">
              <a:off x="3074643" y="3645376"/>
              <a:ext cx="182194" cy="45719"/>
            </a:xfrm>
            <a:prstGeom prst="roundRect">
              <a:avLst/>
            </a:prstGeom>
            <a:solidFill>
              <a:srgbClr val="121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6" name="圖片 35" descr="一張含有 戶外, 天空, 文字, 湖泊 的圖片&#10;&#10;自動產生的描述">
            <a:extLst>
              <a:ext uri="{FF2B5EF4-FFF2-40B4-BE49-F238E27FC236}">
                <a16:creationId xmlns:a16="http://schemas.microsoft.com/office/drawing/2014/main" id="{6B8AC887-1970-365B-52E5-E3B4D571090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95079" y="4080914"/>
            <a:ext cx="3505173" cy="2628880"/>
          </a:xfrm>
          <a:prstGeom prst="rect">
            <a:avLst/>
          </a:prstGeom>
          <a:ln>
            <a:noFill/>
          </a:ln>
          <a:effectLst>
            <a:softEdge rad="112500"/>
          </a:effectLst>
        </p:spPr>
      </p:pic>
    </p:spTree>
    <p:extLst>
      <p:ext uri="{BB962C8B-B14F-4D97-AF65-F5344CB8AC3E}">
        <p14:creationId xmlns:p14="http://schemas.microsoft.com/office/powerpoint/2010/main" val="4041038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smtClean="0"/>
              <a:pPr/>
              <a:t>21</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390524" y="94535"/>
            <a:ext cx="5794376" cy="916757"/>
          </a:xfrm>
          <a:noFill/>
        </p:spPr>
        <p:txBody>
          <a:bodyPr vert="horz" lIns="91440" tIns="45720" rIns="91440" bIns="45720" rtlCol="0" anchor="ctr">
            <a:normAutofit/>
          </a:bodyPr>
          <a:lstStyle/>
          <a:p>
            <a:r>
              <a:rPr lang="zh-TW" altLang="en-US" dirty="0"/>
              <a:t>各管理處抽檢樣態分析</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841495"/>
            <a:ext cx="787717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抽檢設施維護標準</a:t>
            </a:r>
            <a:r>
              <a:rPr lang="en-US" altLang="zh-TW" dirty="0"/>
              <a:t>-</a:t>
            </a:r>
            <a:r>
              <a:rPr lang="zh-TW" altLang="en-US" dirty="0"/>
              <a:t>一般環境</a:t>
            </a:r>
          </a:p>
        </p:txBody>
      </p:sp>
      <p:sp>
        <p:nvSpPr>
          <p:cNvPr id="6" name="文字方塊 5">
            <a:extLst>
              <a:ext uri="{FF2B5EF4-FFF2-40B4-BE49-F238E27FC236}">
                <a16:creationId xmlns:a16="http://schemas.microsoft.com/office/drawing/2014/main" id="{E13ACE46-39E1-E8EA-8036-DFA387B8E4B1}"/>
              </a:ext>
            </a:extLst>
          </p:cNvPr>
          <p:cNvSpPr txBox="1"/>
          <p:nvPr/>
        </p:nvSpPr>
        <p:spPr>
          <a:xfrm>
            <a:off x="7048800" y="1285758"/>
            <a:ext cx="2018428"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環境維持整潔</a:t>
            </a:r>
          </a:p>
        </p:txBody>
      </p:sp>
      <p:sp>
        <p:nvSpPr>
          <p:cNvPr id="7" name="文字方塊 6">
            <a:extLst>
              <a:ext uri="{FF2B5EF4-FFF2-40B4-BE49-F238E27FC236}">
                <a16:creationId xmlns:a16="http://schemas.microsoft.com/office/drawing/2014/main" id="{E08AC04C-334B-8241-DE02-1DE9F3EBC858}"/>
              </a:ext>
            </a:extLst>
          </p:cNvPr>
          <p:cNvSpPr txBox="1"/>
          <p:nvPr/>
        </p:nvSpPr>
        <p:spPr>
          <a:xfrm>
            <a:off x="2088707" y="1278514"/>
            <a:ext cx="3929090" cy="369332"/>
          </a:xfrm>
          <a:prstGeom prst="rect">
            <a:avLst/>
          </a:prstGeom>
          <a:solidFill>
            <a:schemeClr val="bg1">
              <a:lumMod val="95000"/>
              <a:alpha val="39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algn="ctr">
              <a:defRPr sz="1400" b="1">
                <a:solidFill>
                  <a:schemeClr val="lt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457200" rtl="0" eaLnBrk="1" fontAlgn="auto" latinLnBrk="0" hangingPunct="1">
              <a:lnSpc>
                <a:spcPct val="100000"/>
              </a:lnSpc>
              <a:spcBef>
                <a:spcPts val="1000"/>
              </a:spcBef>
              <a:spcAft>
                <a:spcPts val="0"/>
              </a:spcAft>
              <a:buClrTx/>
              <a:buSzTx/>
              <a:buFont typeface="Wingdings" panose="05000000000000000000" pitchFamily="2" charset="2"/>
              <a:buChar char="l"/>
              <a:tabLst/>
              <a:defRPr/>
            </a:pPr>
            <a:r>
              <a:rPr kumimoji="0" lang="zh-TW" altLang="en-US" sz="1800" b="1"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rPr>
              <a:t>進出水口無淤積、植生或異物阻塞</a:t>
            </a:r>
            <a:endParaRPr kumimoji="0" lang="en-US" altLang="zh-TW" sz="1800" b="0" i="0" u="none" strike="noStrike" kern="1200" cap="none" spc="0" normalizeH="0" baseline="0" noProof="0" dirty="0">
              <a:ln>
                <a:noFill/>
              </a:ln>
              <a:solidFill>
                <a:prstClr val="black">
                  <a:lumMod val="65000"/>
                  <a:lumOff val="35000"/>
                </a:prstClr>
              </a:solidFill>
              <a:effectLst/>
              <a:uLnTx/>
              <a:uFillTx/>
              <a:latin typeface="微軟正黑體" panose="020B0604030504040204" pitchFamily="34" charset="-120"/>
              <a:ea typeface="微軟正黑體" panose="020B0604030504040204" pitchFamily="34" charset="-120"/>
              <a:cs typeface="+mn-cs"/>
            </a:endParaRPr>
          </a:p>
        </p:txBody>
      </p:sp>
      <p:pic>
        <p:nvPicPr>
          <p:cNvPr id="9" name="圖片 8">
            <a:extLst>
              <a:ext uri="{FF2B5EF4-FFF2-40B4-BE49-F238E27FC236}">
                <a16:creationId xmlns:a16="http://schemas.microsoft.com/office/drawing/2014/main" id="{5724761F-DB8F-9043-514E-7A67D587657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bwMode="auto">
          <a:xfrm>
            <a:off x="2369130" y="1647846"/>
            <a:ext cx="3368242" cy="2526182"/>
          </a:xfrm>
          <a:prstGeom prst="rect">
            <a:avLst/>
          </a:prstGeom>
          <a:ln>
            <a:noFill/>
          </a:ln>
          <a:effectLst>
            <a:softEdge rad="112500"/>
          </a:effectLst>
        </p:spPr>
      </p:pic>
      <p:pic>
        <p:nvPicPr>
          <p:cNvPr id="11" name="圖片 10">
            <a:extLst>
              <a:ext uri="{FF2B5EF4-FFF2-40B4-BE49-F238E27FC236}">
                <a16:creationId xmlns:a16="http://schemas.microsoft.com/office/drawing/2014/main" id="{4652964E-AE59-30E3-11F3-1D1EDBC6DA2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372704" y="1647846"/>
            <a:ext cx="3370621" cy="2526182"/>
          </a:xfrm>
          <a:prstGeom prst="rect">
            <a:avLst/>
          </a:prstGeom>
          <a:ln>
            <a:noFill/>
          </a:ln>
          <a:effectLst>
            <a:softEdge rad="112500"/>
          </a:effectLst>
        </p:spPr>
      </p:pic>
      <p:pic>
        <p:nvPicPr>
          <p:cNvPr id="12" name="圖片 11">
            <a:extLst>
              <a:ext uri="{FF2B5EF4-FFF2-40B4-BE49-F238E27FC236}">
                <a16:creationId xmlns:a16="http://schemas.microsoft.com/office/drawing/2014/main" id="{799A4FCC-6FF7-4011-3924-F4B5B4BC8A1D}"/>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bwMode="auto">
          <a:xfrm>
            <a:off x="6372705" y="4229968"/>
            <a:ext cx="3370620" cy="2527965"/>
          </a:xfrm>
          <a:prstGeom prst="rect">
            <a:avLst/>
          </a:prstGeom>
          <a:ln>
            <a:noFill/>
          </a:ln>
          <a:effectLst>
            <a:softEdge rad="112500"/>
          </a:effectLst>
        </p:spPr>
      </p:pic>
      <p:pic>
        <p:nvPicPr>
          <p:cNvPr id="13" name="圖片 12">
            <a:extLst>
              <a:ext uri="{FF2B5EF4-FFF2-40B4-BE49-F238E27FC236}">
                <a16:creationId xmlns:a16="http://schemas.microsoft.com/office/drawing/2014/main" id="{9DE4D123-DF00-6DFF-759F-C0F0F176803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367942" y="4229670"/>
            <a:ext cx="3371414" cy="2528560"/>
          </a:xfrm>
          <a:prstGeom prst="rect">
            <a:avLst/>
          </a:prstGeom>
          <a:ln>
            <a:noFill/>
          </a:ln>
          <a:effectLst>
            <a:softEdge rad="112500"/>
          </a:effectLst>
        </p:spPr>
      </p:pic>
    </p:spTree>
    <p:extLst>
      <p:ext uri="{BB962C8B-B14F-4D97-AF65-F5344CB8AC3E}">
        <p14:creationId xmlns:p14="http://schemas.microsoft.com/office/powerpoint/2010/main" val="526046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51820BB-97B2-2AAE-A144-A6B46EB8EB17}"/>
              </a:ext>
            </a:extLst>
          </p:cNvPr>
          <p:cNvSpPr>
            <a:spLocks noGrp="1"/>
          </p:cNvSpPr>
          <p:nvPr>
            <p:ph type="sldNum" sz="quarter" idx="12"/>
          </p:nvPr>
        </p:nvSpPr>
        <p:spPr/>
        <p:txBody>
          <a:bodyPr/>
          <a:lstStyle/>
          <a:p>
            <a:fld id="{07DAB7E5-A3B0-47BD-8D18-E55FD35DFD22}" type="slidenum">
              <a:rPr lang="zh-TW" altLang="en-US"/>
              <a:pPr/>
              <a:t>22</a:t>
            </a:fld>
            <a:endParaRPr lang="zh-TW" altLang="en-US" dirty="0"/>
          </a:p>
        </p:txBody>
      </p:sp>
      <p:sp>
        <p:nvSpPr>
          <p:cNvPr id="8" name="標題 1">
            <a:extLst>
              <a:ext uri="{FF2B5EF4-FFF2-40B4-BE49-F238E27FC236}">
                <a16:creationId xmlns:a16="http://schemas.microsoft.com/office/drawing/2014/main" id="{DF09BA68-EC94-7850-461E-C3C4CBFF0C71}"/>
              </a:ext>
            </a:extLst>
          </p:cNvPr>
          <p:cNvSpPr>
            <a:spLocks noGrp="1"/>
          </p:cNvSpPr>
          <p:nvPr>
            <p:ph type="title"/>
          </p:nvPr>
        </p:nvSpPr>
        <p:spPr>
          <a:xfrm>
            <a:off x="404526" y="88848"/>
            <a:ext cx="5794376" cy="916757"/>
          </a:xfrm>
          <a:noFill/>
        </p:spPr>
        <p:txBody>
          <a:bodyPr vert="horz" lIns="91440" tIns="45720" rIns="91440" bIns="45720" rtlCol="0" anchor="ctr">
            <a:normAutofit/>
          </a:bodyPr>
          <a:lstStyle/>
          <a:p>
            <a:r>
              <a:rPr lang="zh-TW" altLang="en-US" dirty="0"/>
              <a:t>災前整備</a:t>
            </a:r>
            <a:r>
              <a:rPr lang="en-US" altLang="zh-TW" sz="4000" dirty="0"/>
              <a:t>-</a:t>
            </a:r>
            <a:r>
              <a:rPr lang="zh-TW" altLang="en-US" sz="3200" dirty="0"/>
              <a:t>線上填報</a:t>
            </a:r>
            <a:endParaRPr lang="zh-TW" altLang="en-US" sz="4000" dirty="0"/>
          </a:p>
        </p:txBody>
      </p:sp>
      <p:sp>
        <p:nvSpPr>
          <p:cNvPr id="10" name="文字方塊 9">
            <a:extLst>
              <a:ext uri="{FF2B5EF4-FFF2-40B4-BE49-F238E27FC236}">
                <a16:creationId xmlns:a16="http://schemas.microsoft.com/office/drawing/2014/main" id="{73662C06-8D38-E06D-BF04-BAB6A08E2EA9}"/>
              </a:ext>
            </a:extLst>
          </p:cNvPr>
          <p:cNvSpPr txBox="1"/>
          <p:nvPr/>
        </p:nvSpPr>
        <p:spPr>
          <a:xfrm>
            <a:off x="390524" y="1095072"/>
            <a:ext cx="9652636" cy="539129"/>
          </a:xfrm>
          <a:prstGeom prst="rect">
            <a:avLst/>
          </a:prstGeom>
        </p:spPr>
        <p:txBody>
          <a:bodyPr vert="horz" lIns="91440" tIns="45720" rIns="91440" bIns="45720" rtlCol="0">
            <a:noAutofit/>
          </a:bodyPr>
          <a:lstStyle>
            <a:defPPr>
              <a:defRPr lang="zh-TW"/>
            </a:defPPr>
            <a:lvl1pPr marL="228600" indent="-228600">
              <a:lnSpc>
                <a:spcPct val="90000"/>
              </a:lnSpc>
              <a:spcBef>
                <a:spcPts val="1000"/>
              </a:spcBef>
              <a:buFont typeface="Wingdings" panose="05000000000000000000" pitchFamily="2" charset="2"/>
              <a:buChar char="n"/>
              <a:defRPr sz="2800" b="1">
                <a:solidFill>
                  <a:schemeClr val="accent1">
                    <a:lumMod val="75000"/>
                  </a:schemeClr>
                </a:solidFill>
              </a:defRPr>
            </a:lvl1pPr>
            <a:lvl2pPr marL="685800" indent="-228600">
              <a:lnSpc>
                <a:spcPct val="90000"/>
              </a:lnSpc>
              <a:spcBef>
                <a:spcPts val="500"/>
              </a:spcBef>
              <a:buFont typeface="Wingdings" panose="05000000000000000000" pitchFamily="2" charset="2"/>
              <a:buChar char="p"/>
              <a:defRPr sz="2400" b="1">
                <a:solidFill>
                  <a:schemeClr val="accent1"/>
                </a:solidFill>
              </a:defRPr>
            </a:lvl2pPr>
            <a:lvl3pPr marL="1143000" indent="-228600">
              <a:lnSpc>
                <a:spcPct val="90000"/>
              </a:lnSpc>
              <a:spcBef>
                <a:spcPts val="500"/>
              </a:spcBef>
              <a:buFont typeface="Wingdings" panose="05000000000000000000" pitchFamily="2" charset="2"/>
              <a:buChar char="p"/>
              <a:defRPr sz="2000" b="1">
                <a:solidFill>
                  <a:schemeClr val="accent1"/>
                </a:solidFill>
              </a:defRPr>
            </a:lvl3pPr>
            <a:lvl4pPr marL="1600200" indent="-228600">
              <a:lnSpc>
                <a:spcPct val="90000"/>
              </a:lnSpc>
              <a:spcBef>
                <a:spcPts val="500"/>
              </a:spcBef>
              <a:buFont typeface="Wingdings" panose="05000000000000000000" pitchFamily="2" charset="2"/>
              <a:buChar char="p"/>
              <a:defRPr b="1">
                <a:solidFill>
                  <a:schemeClr val="accent1"/>
                </a:solidFill>
              </a:defRPr>
            </a:lvl4pPr>
            <a:lvl5pPr marL="2057400" indent="-228600">
              <a:lnSpc>
                <a:spcPct val="90000"/>
              </a:lnSpc>
              <a:spcBef>
                <a:spcPts val="500"/>
              </a:spcBef>
              <a:buFont typeface="Wingdings" panose="05000000000000000000" pitchFamily="2" charset="2"/>
              <a:buChar char="p"/>
              <a:defRPr b="1">
                <a:solidFill>
                  <a:schemeClr val="accent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pPr>
            <a:r>
              <a:rPr lang="zh-TW" altLang="en-US" dirty="0"/>
              <a:t>各項整備業務線上填報建檔</a:t>
            </a:r>
            <a:r>
              <a:rPr lang="en-US" altLang="zh-TW" dirty="0"/>
              <a:t>(</a:t>
            </a:r>
            <a:r>
              <a:rPr lang="zh-TW" altLang="en-US" dirty="0"/>
              <a:t>農田水利灌溉管理整合雲系統</a:t>
            </a:r>
            <a:r>
              <a:rPr lang="en-US" altLang="zh-TW" dirty="0"/>
              <a:t>)</a:t>
            </a:r>
            <a:endParaRPr lang="zh-TW" altLang="en-US" dirty="0"/>
          </a:p>
        </p:txBody>
      </p:sp>
      <p:pic>
        <p:nvPicPr>
          <p:cNvPr id="6" name="圖片 5">
            <a:extLst>
              <a:ext uri="{FF2B5EF4-FFF2-40B4-BE49-F238E27FC236}">
                <a16:creationId xmlns:a16="http://schemas.microsoft.com/office/drawing/2014/main" id="{57ECD996-894A-DD64-6F62-72B7989A03C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61046" y="1634201"/>
            <a:ext cx="10348913" cy="4984466"/>
          </a:xfrm>
          <a:prstGeom prst="rect">
            <a:avLst/>
          </a:prstGeom>
        </p:spPr>
      </p:pic>
    </p:spTree>
    <p:extLst>
      <p:ext uri="{BB962C8B-B14F-4D97-AF65-F5344CB8AC3E}">
        <p14:creationId xmlns:p14="http://schemas.microsoft.com/office/powerpoint/2010/main" val="337961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F0539D0-B175-4A62-810A-C1764BF3B136}"/>
              </a:ext>
            </a:extLst>
          </p:cNvPr>
          <p:cNvSpPr>
            <a:spLocks noGrp="1"/>
          </p:cNvSpPr>
          <p:nvPr>
            <p:ph type="sldNum" sz="quarter" idx="12"/>
          </p:nvPr>
        </p:nvSpPr>
        <p:spPr/>
        <p:txBody>
          <a:bodyPr/>
          <a:lstStyle/>
          <a:p>
            <a:fld id="{07DAB7E5-A3B0-47BD-8D18-E55FD35DFD22}" type="slidenum">
              <a:rPr lang="zh-TW" altLang="en-US"/>
              <a:pPr/>
              <a:t>23</a:t>
            </a:fld>
            <a:endParaRPr lang="zh-TW" altLang="en-US" dirty="0"/>
          </a:p>
        </p:txBody>
      </p:sp>
      <p:sp>
        <p:nvSpPr>
          <p:cNvPr id="23" name="標題 1">
            <a:extLst>
              <a:ext uri="{FF2B5EF4-FFF2-40B4-BE49-F238E27FC236}">
                <a16:creationId xmlns:a16="http://schemas.microsoft.com/office/drawing/2014/main" id="{936C422E-B666-4121-A9E3-52DD23420BAC}"/>
              </a:ext>
            </a:extLst>
          </p:cNvPr>
          <p:cNvSpPr txBox="1">
            <a:spLocks/>
          </p:cNvSpPr>
          <p:nvPr/>
        </p:nvSpPr>
        <p:spPr>
          <a:xfrm>
            <a:off x="170784" y="137458"/>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pPr algn="ctr"/>
            <a:r>
              <a:rPr lang="zh-TW" altLang="en-US" dirty="0">
                <a:solidFill>
                  <a:schemeClr val="tx1">
                    <a:lumMod val="75000"/>
                    <a:lumOff val="25000"/>
                  </a:schemeClr>
                </a:solidFill>
              </a:rPr>
              <a:t>災中應變 </a:t>
            </a:r>
            <a:r>
              <a:rPr lang="en-US" altLang="zh-TW" dirty="0">
                <a:solidFill>
                  <a:schemeClr val="tx1">
                    <a:lumMod val="75000"/>
                    <a:lumOff val="25000"/>
                  </a:schemeClr>
                </a:solidFill>
              </a:rPr>
              <a:t>-</a:t>
            </a:r>
            <a:r>
              <a:rPr lang="zh-TW" altLang="en-US" dirty="0">
                <a:solidFill>
                  <a:schemeClr val="tx1">
                    <a:lumMod val="75000"/>
                    <a:lumOff val="25000"/>
                  </a:schemeClr>
                </a:solidFill>
              </a:rPr>
              <a:t> </a:t>
            </a:r>
            <a:r>
              <a:rPr lang="zh-TW" altLang="en-US" sz="3600" dirty="0">
                <a:solidFill>
                  <a:schemeClr val="tx1">
                    <a:lumMod val="75000"/>
                    <a:lumOff val="25000"/>
                  </a:schemeClr>
                </a:solidFill>
              </a:rPr>
              <a:t>開設等級時機</a:t>
            </a:r>
            <a:endParaRPr lang="zh-TW" altLang="en-US" sz="4000" dirty="0">
              <a:solidFill>
                <a:schemeClr val="tx1">
                  <a:lumMod val="75000"/>
                  <a:lumOff val="25000"/>
                </a:schemeClr>
              </a:solidFill>
            </a:endParaRPr>
          </a:p>
        </p:txBody>
      </p:sp>
      <p:sp>
        <p:nvSpPr>
          <p:cNvPr id="6" name="矩形: 圓角 5">
            <a:extLst>
              <a:ext uri="{FF2B5EF4-FFF2-40B4-BE49-F238E27FC236}">
                <a16:creationId xmlns:a16="http://schemas.microsoft.com/office/drawing/2014/main" id="{0C93502D-C7E9-4D4A-832A-26491612B6AE}"/>
              </a:ext>
            </a:extLst>
          </p:cNvPr>
          <p:cNvSpPr/>
          <p:nvPr/>
        </p:nvSpPr>
        <p:spPr>
          <a:xfrm>
            <a:off x="445491" y="1118590"/>
            <a:ext cx="3740293" cy="538698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10" name="矩形: 圓角 9">
            <a:extLst>
              <a:ext uri="{FF2B5EF4-FFF2-40B4-BE49-F238E27FC236}">
                <a16:creationId xmlns:a16="http://schemas.microsoft.com/office/drawing/2014/main" id="{3D3EB284-D39E-C6ED-DDD1-C77CBC2614AE}"/>
              </a:ext>
            </a:extLst>
          </p:cNvPr>
          <p:cNvSpPr/>
          <p:nvPr/>
        </p:nvSpPr>
        <p:spPr>
          <a:xfrm>
            <a:off x="761092" y="1918388"/>
            <a:ext cx="3065604"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本署</a:t>
            </a:r>
            <a:r>
              <a:rPr lang="en-US" altLang="zh-TW" b="1" dirty="0">
                <a:latin typeface="+mn-ea"/>
              </a:rPr>
              <a:t>/</a:t>
            </a:r>
            <a:r>
              <a:rPr lang="zh-TW" altLang="en-US" b="1" dirty="0">
                <a:latin typeface="+mn-ea"/>
              </a:rPr>
              <a:t>管理處研判有開設之必要</a:t>
            </a:r>
          </a:p>
        </p:txBody>
      </p:sp>
      <p:sp>
        <p:nvSpPr>
          <p:cNvPr id="36" name="矩形: 圓角 35">
            <a:extLst>
              <a:ext uri="{FF2B5EF4-FFF2-40B4-BE49-F238E27FC236}">
                <a16:creationId xmlns:a16="http://schemas.microsoft.com/office/drawing/2014/main" id="{1C6CF654-6B9E-5E92-9336-9AC91C4ABE37}"/>
              </a:ext>
            </a:extLst>
          </p:cNvPr>
          <p:cNvSpPr/>
          <p:nvPr/>
        </p:nvSpPr>
        <p:spPr>
          <a:xfrm>
            <a:off x="761092" y="2755659"/>
            <a:ext cx="3065604" cy="608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海上颱風警報</a:t>
            </a:r>
          </a:p>
        </p:txBody>
      </p:sp>
      <p:sp>
        <p:nvSpPr>
          <p:cNvPr id="37" name="矩形: 圓角 36">
            <a:extLst>
              <a:ext uri="{FF2B5EF4-FFF2-40B4-BE49-F238E27FC236}">
                <a16:creationId xmlns:a16="http://schemas.microsoft.com/office/drawing/2014/main" id="{6359BACE-40A7-1635-7311-A5C334CBB383}"/>
              </a:ext>
            </a:extLst>
          </p:cNvPr>
          <p:cNvSpPr/>
          <p:nvPr/>
        </p:nvSpPr>
        <p:spPr>
          <a:xfrm>
            <a:off x="800780" y="3590864"/>
            <a:ext cx="3065604" cy="5464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豪雨特報</a:t>
            </a:r>
          </a:p>
        </p:txBody>
      </p:sp>
      <p:sp>
        <p:nvSpPr>
          <p:cNvPr id="38" name="矩形: 圓角 37">
            <a:extLst>
              <a:ext uri="{FF2B5EF4-FFF2-40B4-BE49-F238E27FC236}">
                <a16:creationId xmlns:a16="http://schemas.microsoft.com/office/drawing/2014/main" id="{D0CB4ABF-0F0C-869E-0C36-37843C5FD7C1}"/>
              </a:ext>
            </a:extLst>
          </p:cNvPr>
          <p:cNvSpPr/>
          <p:nvPr/>
        </p:nvSpPr>
        <p:spPr>
          <a:xfrm>
            <a:off x="751497" y="5512724"/>
            <a:ext cx="3164169" cy="6215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事業區域地方政府</a:t>
            </a:r>
            <a:endParaRPr lang="en-US" altLang="zh-TW" b="1" dirty="0">
              <a:latin typeface="+mn-ea"/>
            </a:endParaRPr>
          </a:p>
          <a:p>
            <a:pPr algn="ctr"/>
            <a:r>
              <a:rPr lang="en-US" altLang="zh-TW" b="1" dirty="0">
                <a:latin typeface="+mn-ea"/>
              </a:rPr>
              <a:t>3</a:t>
            </a:r>
            <a:r>
              <a:rPr lang="zh-TW" altLang="en-US" b="1" dirty="0">
                <a:latin typeface="+mn-ea"/>
              </a:rPr>
              <a:t>級開設</a:t>
            </a:r>
          </a:p>
        </p:txBody>
      </p:sp>
      <p:sp>
        <p:nvSpPr>
          <p:cNvPr id="40" name="矩形: 圓角 39">
            <a:extLst>
              <a:ext uri="{FF2B5EF4-FFF2-40B4-BE49-F238E27FC236}">
                <a16:creationId xmlns:a16="http://schemas.microsoft.com/office/drawing/2014/main" id="{3C607B29-5C2F-23DF-F4E6-591F9A090225}"/>
              </a:ext>
            </a:extLst>
          </p:cNvPr>
          <p:cNvSpPr/>
          <p:nvPr/>
        </p:nvSpPr>
        <p:spPr>
          <a:xfrm>
            <a:off x="1225890" y="1271602"/>
            <a:ext cx="2038350" cy="6215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solidFill>
                  <a:schemeClr val="tx1"/>
                </a:solidFill>
                <a:latin typeface="+mj-ea"/>
                <a:ea typeface="+mj-ea"/>
              </a:rPr>
              <a:t>3</a:t>
            </a:r>
            <a:r>
              <a:rPr lang="zh-TW" altLang="en-US" sz="2800" b="1" dirty="0">
                <a:solidFill>
                  <a:schemeClr val="tx1"/>
                </a:solidFill>
                <a:latin typeface="+mj-ea"/>
                <a:ea typeface="+mj-ea"/>
              </a:rPr>
              <a:t>級開設</a:t>
            </a:r>
          </a:p>
        </p:txBody>
      </p:sp>
      <p:sp>
        <p:nvSpPr>
          <p:cNvPr id="41" name="矩形: 圓角 40">
            <a:extLst>
              <a:ext uri="{FF2B5EF4-FFF2-40B4-BE49-F238E27FC236}">
                <a16:creationId xmlns:a16="http://schemas.microsoft.com/office/drawing/2014/main" id="{184C2D14-88E4-BEAF-4E9E-5F312F367CA9}"/>
              </a:ext>
            </a:extLst>
          </p:cNvPr>
          <p:cNvSpPr/>
          <p:nvPr/>
        </p:nvSpPr>
        <p:spPr>
          <a:xfrm>
            <a:off x="4508046" y="1118590"/>
            <a:ext cx="3412190" cy="538698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42" name="矩形: 圓角 41">
            <a:extLst>
              <a:ext uri="{FF2B5EF4-FFF2-40B4-BE49-F238E27FC236}">
                <a16:creationId xmlns:a16="http://schemas.microsoft.com/office/drawing/2014/main" id="{6841DB5D-4A42-75F7-5405-FB6EB00C4851}"/>
              </a:ext>
            </a:extLst>
          </p:cNvPr>
          <p:cNvSpPr/>
          <p:nvPr/>
        </p:nvSpPr>
        <p:spPr>
          <a:xfrm>
            <a:off x="4892700" y="1893792"/>
            <a:ext cx="2723601"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本署</a:t>
            </a:r>
            <a:r>
              <a:rPr lang="en-US" altLang="zh-TW" b="1" dirty="0">
                <a:latin typeface="+mn-ea"/>
              </a:rPr>
              <a:t>/</a:t>
            </a:r>
            <a:r>
              <a:rPr lang="zh-TW" altLang="en-US" b="1" dirty="0">
                <a:latin typeface="+mn-ea"/>
              </a:rPr>
              <a:t>管理處研判有開設之必要</a:t>
            </a:r>
          </a:p>
        </p:txBody>
      </p:sp>
      <p:sp>
        <p:nvSpPr>
          <p:cNvPr id="43" name="矩形: 圓角 42">
            <a:extLst>
              <a:ext uri="{FF2B5EF4-FFF2-40B4-BE49-F238E27FC236}">
                <a16:creationId xmlns:a16="http://schemas.microsoft.com/office/drawing/2014/main" id="{68F7AD0A-6D1F-3D93-5DAF-6A129E7D8AB1}"/>
              </a:ext>
            </a:extLst>
          </p:cNvPr>
          <p:cNvSpPr/>
          <p:nvPr/>
        </p:nvSpPr>
        <p:spPr>
          <a:xfrm>
            <a:off x="4892700" y="2742328"/>
            <a:ext cx="2723600"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海上陸上</a:t>
            </a:r>
            <a:endParaRPr lang="en-US" altLang="zh-TW" b="1" dirty="0">
              <a:latin typeface="+mn-ea"/>
            </a:endParaRPr>
          </a:p>
          <a:p>
            <a:pPr algn="ctr"/>
            <a:r>
              <a:rPr lang="zh-TW" altLang="en-US" b="1" dirty="0">
                <a:latin typeface="+mn-ea"/>
              </a:rPr>
              <a:t>颱風警報</a:t>
            </a:r>
          </a:p>
        </p:txBody>
      </p:sp>
      <p:sp>
        <p:nvSpPr>
          <p:cNvPr id="44" name="矩形: 圓角 43">
            <a:extLst>
              <a:ext uri="{FF2B5EF4-FFF2-40B4-BE49-F238E27FC236}">
                <a16:creationId xmlns:a16="http://schemas.microsoft.com/office/drawing/2014/main" id="{9255527C-4CCD-D22E-F11F-5E0EF017B3DC}"/>
              </a:ext>
            </a:extLst>
          </p:cNvPr>
          <p:cNvSpPr/>
          <p:nvPr/>
        </p:nvSpPr>
        <p:spPr>
          <a:xfrm>
            <a:off x="4892699" y="3590864"/>
            <a:ext cx="2723599" cy="5524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大豪雨特報</a:t>
            </a:r>
          </a:p>
        </p:txBody>
      </p:sp>
      <p:sp>
        <p:nvSpPr>
          <p:cNvPr id="45" name="矩形: 圓角 44">
            <a:extLst>
              <a:ext uri="{FF2B5EF4-FFF2-40B4-BE49-F238E27FC236}">
                <a16:creationId xmlns:a16="http://schemas.microsoft.com/office/drawing/2014/main" id="{1E4EE64A-4EB0-7FF6-F65B-E1F486EE3C29}"/>
              </a:ext>
            </a:extLst>
          </p:cNvPr>
          <p:cNvSpPr/>
          <p:nvPr/>
        </p:nvSpPr>
        <p:spPr>
          <a:xfrm>
            <a:off x="4892699" y="5512725"/>
            <a:ext cx="2723599" cy="6215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事業區域地方政府</a:t>
            </a:r>
            <a:endParaRPr lang="en-US" altLang="zh-TW" b="1" dirty="0">
              <a:latin typeface="+mn-ea"/>
            </a:endParaRPr>
          </a:p>
          <a:p>
            <a:pPr algn="ctr"/>
            <a:r>
              <a:rPr lang="en-US" altLang="zh-TW" b="1" dirty="0">
                <a:latin typeface="+mn-ea"/>
              </a:rPr>
              <a:t>2</a:t>
            </a:r>
            <a:r>
              <a:rPr lang="zh-TW" altLang="en-US" b="1" dirty="0">
                <a:latin typeface="+mn-ea"/>
              </a:rPr>
              <a:t>級開設</a:t>
            </a:r>
          </a:p>
        </p:txBody>
      </p:sp>
      <p:sp>
        <p:nvSpPr>
          <p:cNvPr id="46" name="矩形: 圓角 45">
            <a:extLst>
              <a:ext uri="{FF2B5EF4-FFF2-40B4-BE49-F238E27FC236}">
                <a16:creationId xmlns:a16="http://schemas.microsoft.com/office/drawing/2014/main" id="{A3CFF030-F60E-B042-E362-C24273A8E4E0}"/>
              </a:ext>
            </a:extLst>
          </p:cNvPr>
          <p:cNvSpPr/>
          <p:nvPr/>
        </p:nvSpPr>
        <p:spPr>
          <a:xfrm>
            <a:off x="5194966" y="1269974"/>
            <a:ext cx="2038350" cy="6215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solidFill>
                  <a:schemeClr val="tx1"/>
                </a:solidFill>
                <a:latin typeface="+mj-ea"/>
                <a:ea typeface="+mj-ea"/>
              </a:rPr>
              <a:t>2</a:t>
            </a:r>
            <a:r>
              <a:rPr lang="zh-TW" altLang="en-US" sz="2800" b="1" dirty="0">
                <a:solidFill>
                  <a:schemeClr val="tx1"/>
                </a:solidFill>
                <a:latin typeface="+mj-ea"/>
                <a:ea typeface="+mj-ea"/>
              </a:rPr>
              <a:t>級開設</a:t>
            </a:r>
          </a:p>
        </p:txBody>
      </p:sp>
      <p:sp>
        <p:nvSpPr>
          <p:cNvPr id="47" name="矩形: 圓角 46">
            <a:extLst>
              <a:ext uri="{FF2B5EF4-FFF2-40B4-BE49-F238E27FC236}">
                <a16:creationId xmlns:a16="http://schemas.microsoft.com/office/drawing/2014/main" id="{D02E7FC9-C73A-CD65-ABD2-9E8C436B3E16}"/>
              </a:ext>
            </a:extLst>
          </p:cNvPr>
          <p:cNvSpPr/>
          <p:nvPr/>
        </p:nvSpPr>
        <p:spPr>
          <a:xfrm>
            <a:off x="8214899" y="1118590"/>
            <a:ext cx="3576952" cy="5372698"/>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48" name="矩形: 圓角 47">
            <a:extLst>
              <a:ext uri="{FF2B5EF4-FFF2-40B4-BE49-F238E27FC236}">
                <a16:creationId xmlns:a16="http://schemas.microsoft.com/office/drawing/2014/main" id="{FDBEF2C8-4556-53A5-1188-2D5EAD09C6A0}"/>
              </a:ext>
            </a:extLst>
          </p:cNvPr>
          <p:cNvSpPr/>
          <p:nvPr/>
        </p:nvSpPr>
        <p:spPr>
          <a:xfrm>
            <a:off x="8485667" y="1918388"/>
            <a:ext cx="3020274" cy="621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本署</a:t>
            </a:r>
            <a:r>
              <a:rPr lang="en-US" altLang="zh-TW" b="1" dirty="0">
                <a:latin typeface="+mn-ea"/>
              </a:rPr>
              <a:t>/</a:t>
            </a:r>
            <a:r>
              <a:rPr lang="zh-TW" altLang="en-US" b="1" dirty="0">
                <a:latin typeface="+mn-ea"/>
              </a:rPr>
              <a:t>管理處研判有開設</a:t>
            </a:r>
            <a:endParaRPr lang="en-US" altLang="zh-TW" b="1" dirty="0">
              <a:latin typeface="+mn-ea"/>
            </a:endParaRPr>
          </a:p>
          <a:p>
            <a:pPr algn="ctr"/>
            <a:r>
              <a:rPr lang="zh-TW" altLang="en-US" b="1" dirty="0">
                <a:latin typeface="+mn-ea"/>
              </a:rPr>
              <a:t>之必要</a:t>
            </a:r>
          </a:p>
        </p:txBody>
      </p:sp>
      <p:sp>
        <p:nvSpPr>
          <p:cNvPr id="49" name="矩形: 圓角 48">
            <a:extLst>
              <a:ext uri="{FF2B5EF4-FFF2-40B4-BE49-F238E27FC236}">
                <a16:creationId xmlns:a16="http://schemas.microsoft.com/office/drawing/2014/main" id="{AFD91B73-9A52-EECD-3DB9-4ACDB04B55B1}"/>
              </a:ext>
            </a:extLst>
          </p:cNvPr>
          <p:cNvSpPr/>
          <p:nvPr/>
        </p:nvSpPr>
        <p:spPr>
          <a:xfrm>
            <a:off x="8485667" y="2746819"/>
            <a:ext cx="3020274" cy="617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海上陸上颱風警報</a:t>
            </a:r>
            <a:r>
              <a:rPr lang="en-US" altLang="zh-TW" b="1" dirty="0">
                <a:latin typeface="+mn-ea"/>
              </a:rPr>
              <a:t>12</a:t>
            </a:r>
          </a:p>
          <a:p>
            <a:pPr algn="ctr"/>
            <a:r>
              <a:rPr lang="zh-TW" altLang="en-US" b="1" dirty="0">
                <a:latin typeface="+mn-ea"/>
              </a:rPr>
              <a:t>小時未解除</a:t>
            </a:r>
          </a:p>
        </p:txBody>
      </p:sp>
      <p:sp>
        <p:nvSpPr>
          <p:cNvPr id="53" name="矩形: 圓角 52">
            <a:extLst>
              <a:ext uri="{FF2B5EF4-FFF2-40B4-BE49-F238E27FC236}">
                <a16:creationId xmlns:a16="http://schemas.microsoft.com/office/drawing/2014/main" id="{2B8597A7-C2B2-562F-6BA2-145BFB9B582D}"/>
              </a:ext>
            </a:extLst>
          </p:cNvPr>
          <p:cNvSpPr/>
          <p:nvPr/>
        </p:nvSpPr>
        <p:spPr>
          <a:xfrm>
            <a:off x="8485667" y="3584964"/>
            <a:ext cx="3020274" cy="5523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超大豪雨特報</a:t>
            </a:r>
          </a:p>
        </p:txBody>
      </p:sp>
      <p:sp>
        <p:nvSpPr>
          <p:cNvPr id="55" name="矩形: 圓角 54">
            <a:extLst>
              <a:ext uri="{FF2B5EF4-FFF2-40B4-BE49-F238E27FC236}">
                <a16:creationId xmlns:a16="http://schemas.microsoft.com/office/drawing/2014/main" id="{24122AFB-A9AF-7C89-C413-4050CBA974B4}"/>
              </a:ext>
            </a:extLst>
          </p:cNvPr>
          <p:cNvSpPr/>
          <p:nvPr/>
        </p:nvSpPr>
        <p:spPr>
          <a:xfrm>
            <a:off x="8485667" y="5512723"/>
            <a:ext cx="3020274" cy="6215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n-ea"/>
              </a:rPr>
              <a:t>事業區域地方政府</a:t>
            </a:r>
            <a:endParaRPr lang="en-US" altLang="zh-TW" b="1" dirty="0">
              <a:latin typeface="+mn-ea"/>
            </a:endParaRPr>
          </a:p>
          <a:p>
            <a:pPr algn="ctr"/>
            <a:r>
              <a:rPr lang="en-US" altLang="zh-TW" b="1" dirty="0">
                <a:latin typeface="+mn-ea"/>
              </a:rPr>
              <a:t>1</a:t>
            </a:r>
            <a:r>
              <a:rPr lang="zh-TW" altLang="en-US" b="1" dirty="0">
                <a:latin typeface="+mn-ea"/>
              </a:rPr>
              <a:t>級開設</a:t>
            </a:r>
          </a:p>
        </p:txBody>
      </p:sp>
      <p:sp>
        <p:nvSpPr>
          <p:cNvPr id="56" name="矩形: 圓角 55">
            <a:extLst>
              <a:ext uri="{FF2B5EF4-FFF2-40B4-BE49-F238E27FC236}">
                <a16:creationId xmlns:a16="http://schemas.microsoft.com/office/drawing/2014/main" id="{C63798E4-3CC8-AB07-36FE-FA433D8198A9}"/>
              </a:ext>
            </a:extLst>
          </p:cNvPr>
          <p:cNvSpPr/>
          <p:nvPr/>
        </p:nvSpPr>
        <p:spPr>
          <a:xfrm>
            <a:off x="9032349" y="1254912"/>
            <a:ext cx="2038350" cy="6215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solidFill>
                  <a:schemeClr val="tx1"/>
                </a:solidFill>
                <a:latin typeface="+mj-ea"/>
                <a:ea typeface="+mj-ea"/>
              </a:rPr>
              <a:t>1</a:t>
            </a:r>
            <a:r>
              <a:rPr lang="zh-TW" altLang="en-US" sz="2800" b="1" dirty="0">
                <a:solidFill>
                  <a:schemeClr val="tx1"/>
                </a:solidFill>
                <a:latin typeface="+mj-ea"/>
                <a:ea typeface="+mj-ea"/>
              </a:rPr>
              <a:t>級開設</a:t>
            </a:r>
          </a:p>
        </p:txBody>
      </p:sp>
      <p:sp>
        <p:nvSpPr>
          <p:cNvPr id="24" name="文字方塊 23">
            <a:extLst>
              <a:ext uri="{FF2B5EF4-FFF2-40B4-BE49-F238E27FC236}">
                <a16:creationId xmlns:a16="http://schemas.microsoft.com/office/drawing/2014/main" id="{FA42FEFE-A27E-C8F1-513F-5D85A1028316}"/>
              </a:ext>
            </a:extLst>
          </p:cNvPr>
          <p:cNvSpPr txBox="1"/>
          <p:nvPr/>
        </p:nvSpPr>
        <p:spPr>
          <a:xfrm>
            <a:off x="803231" y="4184606"/>
            <a:ext cx="3074265" cy="1200329"/>
          </a:xfrm>
          <a:prstGeom prst="rect">
            <a:avLst/>
          </a:prstGeom>
          <a:solidFill>
            <a:schemeClr val="bg1">
              <a:lumMod val="95000"/>
              <a:alpha val="64000"/>
            </a:schemeClr>
          </a:solidFill>
        </p:spPr>
        <p:txBody>
          <a:bodyPr wrap="square">
            <a:spAutoFit/>
          </a:bodyPr>
          <a:lstStyle>
            <a:defPPr>
              <a:defRPr lang="zh-TW"/>
            </a:defPPr>
            <a:lvl1pPr algn="just">
              <a:defRPr b="0" i="0">
                <a:solidFill>
                  <a:srgbClr val="202124"/>
                </a:solidFill>
                <a:effectLst/>
                <a:latin typeface="arial" panose="020B0604020202020204" pitchFamily="34" charset="0"/>
              </a:defRPr>
            </a:lvl1pPr>
          </a:lstStyle>
          <a:p>
            <a:r>
              <a:rPr lang="zh-TW" altLang="en-US" dirty="0"/>
              <a:t>豪雨：</a:t>
            </a:r>
            <a:r>
              <a:rPr lang="en-US" altLang="zh-TW" dirty="0"/>
              <a:t>24 </a:t>
            </a:r>
            <a:r>
              <a:rPr lang="zh-TW" altLang="en-US" dirty="0"/>
              <a:t>小時累積雨量達</a:t>
            </a:r>
            <a:r>
              <a:rPr lang="en-US" altLang="zh-TW" dirty="0"/>
              <a:t>200 </a:t>
            </a:r>
            <a:r>
              <a:rPr lang="zh-TW" altLang="en-US" dirty="0"/>
              <a:t>毫米以上，或</a:t>
            </a:r>
            <a:r>
              <a:rPr lang="en-US" altLang="zh-TW" dirty="0"/>
              <a:t>3 </a:t>
            </a:r>
            <a:r>
              <a:rPr lang="zh-TW" altLang="en-US" dirty="0"/>
              <a:t>小時累積雨量達</a:t>
            </a:r>
            <a:r>
              <a:rPr lang="en-US" altLang="zh-TW" dirty="0"/>
              <a:t>100 </a:t>
            </a:r>
            <a:r>
              <a:rPr lang="zh-TW" altLang="en-US" dirty="0"/>
              <a:t>毫米以上之降雨現象</a:t>
            </a:r>
          </a:p>
        </p:txBody>
      </p:sp>
      <p:sp>
        <p:nvSpPr>
          <p:cNvPr id="25" name="文字方塊 24">
            <a:extLst>
              <a:ext uri="{FF2B5EF4-FFF2-40B4-BE49-F238E27FC236}">
                <a16:creationId xmlns:a16="http://schemas.microsoft.com/office/drawing/2014/main" id="{1973DEBF-ECD6-967A-6DCC-223F6661CCE6}"/>
              </a:ext>
            </a:extLst>
          </p:cNvPr>
          <p:cNvSpPr txBox="1"/>
          <p:nvPr/>
        </p:nvSpPr>
        <p:spPr>
          <a:xfrm>
            <a:off x="4892699" y="4137354"/>
            <a:ext cx="2723601" cy="1200329"/>
          </a:xfrm>
          <a:prstGeom prst="rect">
            <a:avLst/>
          </a:prstGeom>
          <a:solidFill>
            <a:schemeClr val="bg1">
              <a:lumMod val="95000"/>
              <a:alpha val="64000"/>
            </a:schemeClr>
          </a:solidFill>
        </p:spPr>
        <p:txBody>
          <a:bodyPr wrap="square">
            <a:spAutoFit/>
          </a:bodyPr>
          <a:lstStyle>
            <a:defPPr>
              <a:defRPr lang="zh-TW"/>
            </a:defPPr>
            <a:lvl1pPr algn="just">
              <a:defRPr b="0" i="0">
                <a:solidFill>
                  <a:srgbClr val="202124"/>
                </a:solidFill>
                <a:effectLst/>
                <a:latin typeface="arial" panose="020B0604020202020204" pitchFamily="34" charset="0"/>
              </a:defRPr>
            </a:lvl1pPr>
          </a:lstStyle>
          <a:p>
            <a:r>
              <a:rPr lang="zh-TW" altLang="en-US" dirty="0"/>
              <a:t>大豪雨：  </a:t>
            </a:r>
            <a:r>
              <a:rPr lang="en-US" altLang="zh-TW" dirty="0"/>
              <a:t>24 </a:t>
            </a:r>
            <a:r>
              <a:rPr lang="zh-TW" altLang="en-US" dirty="0"/>
              <a:t>小時累積雨量達</a:t>
            </a:r>
            <a:r>
              <a:rPr lang="en-US" altLang="zh-TW" dirty="0"/>
              <a:t>350 </a:t>
            </a:r>
            <a:r>
              <a:rPr lang="zh-TW" altLang="en-US" dirty="0"/>
              <a:t>毫米以上，或</a:t>
            </a:r>
            <a:r>
              <a:rPr lang="en-US" altLang="zh-TW" dirty="0"/>
              <a:t>3 </a:t>
            </a:r>
            <a:r>
              <a:rPr lang="zh-TW" altLang="en-US" dirty="0"/>
              <a:t>小時累積雨量達</a:t>
            </a:r>
            <a:r>
              <a:rPr lang="en-US" altLang="zh-TW" dirty="0"/>
              <a:t>200 </a:t>
            </a:r>
            <a:r>
              <a:rPr lang="zh-TW" altLang="en-US" dirty="0"/>
              <a:t>毫米以上之降雨現象</a:t>
            </a:r>
          </a:p>
        </p:txBody>
      </p:sp>
      <p:sp>
        <p:nvSpPr>
          <p:cNvPr id="27" name="文字方塊 26">
            <a:extLst>
              <a:ext uri="{FF2B5EF4-FFF2-40B4-BE49-F238E27FC236}">
                <a16:creationId xmlns:a16="http://schemas.microsoft.com/office/drawing/2014/main" id="{0D1C8152-F725-F964-C35E-9AE74D58924C}"/>
              </a:ext>
            </a:extLst>
          </p:cNvPr>
          <p:cNvSpPr txBox="1"/>
          <p:nvPr/>
        </p:nvSpPr>
        <p:spPr>
          <a:xfrm>
            <a:off x="8485667" y="4177265"/>
            <a:ext cx="3020274" cy="1224000"/>
          </a:xfrm>
          <a:prstGeom prst="rect">
            <a:avLst/>
          </a:prstGeom>
          <a:solidFill>
            <a:schemeClr val="bg1">
              <a:lumMod val="95000"/>
              <a:alpha val="64000"/>
            </a:schemeClr>
          </a:solidFill>
        </p:spPr>
        <p:txBody>
          <a:bodyPr wrap="square">
            <a:spAutoFit/>
          </a:bodyPr>
          <a:lstStyle>
            <a:defPPr>
              <a:defRPr lang="zh-TW"/>
            </a:defPPr>
            <a:lvl1pPr algn="just">
              <a:defRPr b="0" i="0">
                <a:solidFill>
                  <a:srgbClr val="202124"/>
                </a:solidFill>
                <a:effectLst/>
                <a:latin typeface="arial" panose="020B0604020202020204" pitchFamily="34" charset="0"/>
              </a:defRPr>
            </a:lvl1pPr>
          </a:lstStyle>
          <a:p>
            <a:r>
              <a:rPr lang="zh-TW" altLang="en-US" dirty="0"/>
              <a:t>超大豪雨 ：</a:t>
            </a:r>
            <a:r>
              <a:rPr lang="en-US" altLang="zh-TW" dirty="0"/>
              <a:t>24 </a:t>
            </a:r>
            <a:r>
              <a:rPr lang="zh-TW" altLang="en-US" dirty="0"/>
              <a:t>小時累積雨量達 </a:t>
            </a:r>
            <a:r>
              <a:rPr lang="en-US" altLang="zh-TW" dirty="0"/>
              <a:t>500 </a:t>
            </a:r>
            <a:r>
              <a:rPr lang="zh-TW" altLang="en-US" dirty="0"/>
              <a:t>毫米以上之降雨現象。</a:t>
            </a:r>
          </a:p>
        </p:txBody>
      </p:sp>
    </p:spTree>
    <p:extLst>
      <p:ext uri="{BB962C8B-B14F-4D97-AF65-F5344CB8AC3E}">
        <p14:creationId xmlns:p14="http://schemas.microsoft.com/office/powerpoint/2010/main" val="195789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F0539D0-B175-4A62-810A-C1764BF3B136}"/>
              </a:ext>
            </a:extLst>
          </p:cNvPr>
          <p:cNvSpPr>
            <a:spLocks noGrp="1"/>
          </p:cNvSpPr>
          <p:nvPr>
            <p:ph type="sldNum" sz="quarter" idx="12"/>
          </p:nvPr>
        </p:nvSpPr>
        <p:spPr/>
        <p:txBody>
          <a:bodyPr/>
          <a:lstStyle/>
          <a:p>
            <a:fld id="{07DAB7E5-A3B0-47BD-8D18-E55FD35DFD22}" type="slidenum">
              <a:rPr lang="zh-TW" altLang="en-US"/>
              <a:pPr/>
              <a:t>24</a:t>
            </a:fld>
            <a:endParaRPr lang="zh-TW" altLang="en-US" dirty="0"/>
          </a:p>
        </p:txBody>
      </p:sp>
      <p:sp>
        <p:nvSpPr>
          <p:cNvPr id="5" name="矩形 4">
            <a:extLst>
              <a:ext uri="{FF2B5EF4-FFF2-40B4-BE49-F238E27FC236}">
                <a16:creationId xmlns:a16="http://schemas.microsoft.com/office/drawing/2014/main" id="{A1ADC990-E61D-4581-A08C-19E4E44B4695}"/>
              </a:ext>
            </a:extLst>
          </p:cNvPr>
          <p:cNvSpPr/>
          <p:nvPr/>
        </p:nvSpPr>
        <p:spPr>
          <a:xfrm>
            <a:off x="2247667" y="2072024"/>
            <a:ext cx="1598800" cy="584775"/>
          </a:xfrm>
          <a:prstGeom prst="rect">
            <a:avLst/>
          </a:prstGeom>
          <a:solidFill>
            <a:srgbClr val="C8D278"/>
          </a:solidFill>
          <a:ln>
            <a:solidFill>
              <a:srgbClr val="0000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zh-TW" altLang="en-US" sz="16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管理處</a:t>
            </a:r>
            <a:endParaRPr lang="en-US" altLang="zh-TW" sz="16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1600" dirty="0">
                <a:ln>
                  <a:solidFill>
                    <a:sysClr val="windowText" lastClr="000000"/>
                  </a:solidFill>
                </a:ln>
                <a:solidFill>
                  <a:sysClr val="windowText" lastClr="000000"/>
                </a:solidFill>
                <a:latin typeface="微軟正黑體" panose="020B0604030504040204" pitchFamily="34" charset="-120"/>
                <a:cs typeface="Times New Roman" panose="02020603050405020304" pitchFamily="18" charset="0"/>
              </a:rPr>
              <a:t>災害應變小組</a:t>
            </a:r>
          </a:p>
        </p:txBody>
      </p:sp>
      <p:sp>
        <p:nvSpPr>
          <p:cNvPr id="8" name="文字方塊 7">
            <a:extLst>
              <a:ext uri="{FF2B5EF4-FFF2-40B4-BE49-F238E27FC236}">
                <a16:creationId xmlns:a16="http://schemas.microsoft.com/office/drawing/2014/main" id="{5F28B059-7022-4B72-A802-C61E53EB5806}"/>
              </a:ext>
            </a:extLst>
          </p:cNvPr>
          <p:cNvSpPr txBox="1"/>
          <p:nvPr/>
        </p:nvSpPr>
        <p:spPr>
          <a:xfrm>
            <a:off x="3142082" y="1823140"/>
            <a:ext cx="543739" cy="307777"/>
          </a:xfrm>
          <a:prstGeom prst="rect">
            <a:avLst/>
          </a:prstGeom>
          <a:noFill/>
        </p:spPr>
        <p:txBody>
          <a:bodyPr wrap="none" rtlCol="0">
            <a:spAutoFit/>
          </a:bodyPr>
          <a:lstStyle/>
          <a:p>
            <a:r>
              <a:rPr lang="zh-TW" altLang="en-US" sz="1400" b="1" dirty="0">
                <a:solidFill>
                  <a:srgbClr val="000000"/>
                </a:solidFill>
                <a:latin typeface="微軟正黑體" panose="020B0604030504040204" pitchFamily="34" charset="-120"/>
                <a:ea typeface="微軟正黑體" panose="020B0604030504040204" pitchFamily="34" charset="-120"/>
              </a:rPr>
              <a:t>指揮</a:t>
            </a:r>
          </a:p>
        </p:txBody>
      </p:sp>
      <p:sp>
        <p:nvSpPr>
          <p:cNvPr id="9" name="文字方塊 8">
            <a:extLst>
              <a:ext uri="{FF2B5EF4-FFF2-40B4-BE49-F238E27FC236}">
                <a16:creationId xmlns:a16="http://schemas.microsoft.com/office/drawing/2014/main" id="{D9195DE1-4DEE-491B-BF28-E5C2BF621B18}"/>
              </a:ext>
            </a:extLst>
          </p:cNvPr>
          <p:cNvSpPr txBox="1"/>
          <p:nvPr/>
        </p:nvSpPr>
        <p:spPr>
          <a:xfrm>
            <a:off x="2369424" y="1823141"/>
            <a:ext cx="543739" cy="307777"/>
          </a:xfrm>
          <a:prstGeom prst="rect">
            <a:avLst/>
          </a:prstGeom>
          <a:noFill/>
        </p:spPr>
        <p:txBody>
          <a:bodyPr wrap="none" rtlCol="0">
            <a:spAutoFit/>
          </a:bodyPr>
          <a:lstStyle/>
          <a:p>
            <a:r>
              <a:rPr lang="zh-TW" altLang="en-US" sz="1400" b="1" dirty="0">
                <a:solidFill>
                  <a:srgbClr val="000000"/>
                </a:solidFill>
                <a:latin typeface="微軟正黑體" panose="020B0604030504040204" pitchFamily="34" charset="-120"/>
                <a:ea typeface="微軟正黑體" panose="020B0604030504040204" pitchFamily="34" charset="-120"/>
              </a:rPr>
              <a:t>通報</a:t>
            </a:r>
          </a:p>
        </p:txBody>
      </p:sp>
      <p:sp>
        <p:nvSpPr>
          <p:cNvPr id="21" name="矩形 20">
            <a:extLst>
              <a:ext uri="{FF2B5EF4-FFF2-40B4-BE49-F238E27FC236}">
                <a16:creationId xmlns:a16="http://schemas.microsoft.com/office/drawing/2014/main" id="{15EA4B7F-CDC1-47BE-99A1-5A5092550DD8}"/>
              </a:ext>
            </a:extLst>
          </p:cNvPr>
          <p:cNvSpPr/>
          <p:nvPr/>
        </p:nvSpPr>
        <p:spPr>
          <a:xfrm>
            <a:off x="395827" y="2969357"/>
            <a:ext cx="1710902" cy="297157"/>
          </a:xfrm>
          <a:prstGeom prst="rect">
            <a:avLst/>
          </a:prstGeom>
          <a:solidFill>
            <a:schemeClr val="accent1">
              <a:lumMod val="40000"/>
              <a:lumOff val="6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algn="ct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級開設</a:t>
            </a:r>
          </a:p>
        </p:txBody>
      </p:sp>
      <p:cxnSp>
        <p:nvCxnSpPr>
          <p:cNvPr id="35" name="直線單箭頭接點 34">
            <a:extLst>
              <a:ext uri="{FF2B5EF4-FFF2-40B4-BE49-F238E27FC236}">
                <a16:creationId xmlns:a16="http://schemas.microsoft.com/office/drawing/2014/main" id="{C75B5D7C-556E-47F6-9A37-70BD1F5BFC54}"/>
              </a:ext>
            </a:extLst>
          </p:cNvPr>
          <p:cNvCxnSpPr>
            <a:cxnSpLocks/>
            <a:stCxn id="68" idx="2"/>
            <a:endCxn id="5" idx="0"/>
          </p:cNvCxnSpPr>
          <p:nvPr/>
        </p:nvCxnSpPr>
        <p:spPr>
          <a:xfrm>
            <a:off x="3047067" y="1828953"/>
            <a:ext cx="0" cy="243071"/>
          </a:xfrm>
          <a:prstGeom prst="straightConnector1">
            <a:avLst/>
          </a:prstGeom>
          <a:ln>
            <a:headEnd type="triangle" w="med" len="med"/>
            <a:tailEnd type="triangle" w="med" len="med"/>
          </a:ln>
        </p:spPr>
        <p:style>
          <a:lnRef idx="3">
            <a:schemeClr val="accent3"/>
          </a:lnRef>
          <a:fillRef idx="0">
            <a:schemeClr val="accent3"/>
          </a:fillRef>
          <a:effectRef idx="2">
            <a:schemeClr val="accent3"/>
          </a:effectRef>
          <a:fontRef idx="minor">
            <a:schemeClr val="tx1"/>
          </a:fontRef>
        </p:style>
      </p:cxnSp>
      <p:sp>
        <p:nvSpPr>
          <p:cNvPr id="50" name="內容版面配置區 2">
            <a:extLst>
              <a:ext uri="{FF2B5EF4-FFF2-40B4-BE49-F238E27FC236}">
                <a16:creationId xmlns:a16="http://schemas.microsoft.com/office/drawing/2014/main" id="{07E0B9E7-6FA1-4264-844D-51C10CDC17AA}"/>
              </a:ext>
            </a:extLst>
          </p:cNvPr>
          <p:cNvSpPr txBox="1">
            <a:spLocks/>
          </p:cNvSpPr>
          <p:nvPr/>
        </p:nvSpPr>
        <p:spPr>
          <a:xfrm>
            <a:off x="5978111" y="1243744"/>
            <a:ext cx="2413390" cy="522470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zh-TW" altLang="en-US" sz="2400" dirty="0"/>
              <a:t>如有災情，各</a:t>
            </a:r>
            <a:r>
              <a:rPr lang="zh-TW" altLang="en-US" sz="2400" dirty="0">
                <a:solidFill>
                  <a:schemeClr val="accent6"/>
                </a:solidFill>
              </a:rPr>
              <a:t>管理處</a:t>
            </a:r>
            <a:r>
              <a:rPr lang="zh-TW" altLang="en-US" sz="2400" dirty="0"/>
              <a:t>依通報機制，</a:t>
            </a:r>
            <a:r>
              <a:rPr lang="zh-TW" altLang="en-US" sz="2400" dirty="0">
                <a:solidFill>
                  <a:schemeClr val="accent6"/>
                </a:solidFill>
              </a:rPr>
              <a:t>即時通報本署防災業務群組</a:t>
            </a:r>
            <a:endParaRPr lang="en-US" altLang="zh-TW" sz="2400" dirty="0">
              <a:solidFill>
                <a:schemeClr val="accent6"/>
              </a:solidFill>
            </a:endParaRPr>
          </a:p>
          <a:p>
            <a:pPr>
              <a:lnSpc>
                <a:spcPct val="140000"/>
              </a:lnSpc>
            </a:pPr>
            <a:r>
              <a:rPr lang="zh-TW" altLang="en-US" sz="2400" dirty="0"/>
              <a:t>本署提供即時氣象資訊、中央應變中心及農業部等指示訊息。</a:t>
            </a:r>
            <a:endParaRPr lang="en-US" altLang="zh-TW" sz="2400" dirty="0">
              <a:solidFill>
                <a:srgbClr val="FF0000"/>
              </a:solidFill>
            </a:endParaRPr>
          </a:p>
        </p:txBody>
      </p:sp>
      <p:sp>
        <p:nvSpPr>
          <p:cNvPr id="52" name="內容版面配置區 2">
            <a:extLst>
              <a:ext uri="{FF2B5EF4-FFF2-40B4-BE49-F238E27FC236}">
                <a16:creationId xmlns:a16="http://schemas.microsoft.com/office/drawing/2014/main" id="{332D78EF-C52B-4CC4-BEE5-BD7FB3F0DF45}"/>
              </a:ext>
            </a:extLst>
          </p:cNvPr>
          <p:cNvSpPr txBox="1">
            <a:spLocks/>
          </p:cNvSpPr>
          <p:nvPr/>
        </p:nvSpPr>
        <p:spPr>
          <a:xfrm>
            <a:off x="8815232" y="754225"/>
            <a:ext cx="3159462" cy="4645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n"/>
              <a:defRPr sz="28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p"/>
              <a:defRPr sz="2400" b="1"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p"/>
              <a:defRPr sz="2000" b="1"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p"/>
              <a:defRPr sz="18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40000"/>
              </a:lnSpc>
              <a:buNone/>
            </a:pPr>
            <a:r>
              <a:rPr lang="zh-TW" altLang="en-US" sz="2000" dirty="0">
                <a:solidFill>
                  <a:srgbClr val="FF0000"/>
                </a:solidFill>
              </a:rPr>
              <a:t>農田水利防災業務群組</a:t>
            </a:r>
            <a:endParaRPr lang="en-US" altLang="zh-TW" sz="2000" dirty="0">
              <a:solidFill>
                <a:srgbClr val="FF0000"/>
              </a:solidFill>
            </a:endParaRPr>
          </a:p>
        </p:txBody>
      </p:sp>
      <p:sp>
        <p:nvSpPr>
          <p:cNvPr id="66" name="矩形 65">
            <a:extLst>
              <a:ext uri="{FF2B5EF4-FFF2-40B4-BE49-F238E27FC236}">
                <a16:creationId xmlns:a16="http://schemas.microsoft.com/office/drawing/2014/main" id="{25C28A4D-05AD-D398-08B2-DA7164C53043}"/>
              </a:ext>
            </a:extLst>
          </p:cNvPr>
          <p:cNvSpPr/>
          <p:nvPr/>
        </p:nvSpPr>
        <p:spPr>
          <a:xfrm>
            <a:off x="395828" y="3277135"/>
            <a:ext cx="1710902" cy="2919700"/>
          </a:xfrm>
          <a:prstGeom prst="rect">
            <a:avLst/>
          </a:prstGeom>
          <a:solidFill>
            <a:schemeClr val="accent1">
              <a:lumMod val="20000"/>
              <a:lumOff val="8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marL="285750" indent="-285750" algn="just">
              <a:buFont typeface="Wingdings" panose="05000000000000000000" pitchFamily="2" charset="2"/>
              <a:buChar char="l"/>
            </a:pP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防災主管</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主辦</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保持手機暢通</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啟閉重要灌溉閘門</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，並於</a:t>
            </a:r>
            <a:r>
              <a:rPr lang="en-US" altLang="zh-TW" sz="1400" dirty="0">
                <a:ln>
                  <a:solidFill>
                    <a:sysClr val="windowText" lastClr="000000"/>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Line</a:t>
            </a:r>
            <a:r>
              <a:rPr lang="zh-TW" altLang="en-US" sz="1400" dirty="0">
                <a:ln>
                  <a:solidFill>
                    <a:sysClr val="windowText" lastClr="000000"/>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群組回報</a:t>
            </a:r>
            <a:endParaRPr lang="en-US" altLang="zh-TW" sz="1400" dirty="0">
              <a:ln>
                <a:solidFill>
                  <a:sysClr val="windowText" lastClr="000000"/>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地方政府協調聯繫</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ctr">
              <a:buFont typeface="Wingdings" panose="05000000000000000000" pitchFamily="2" charset="2"/>
              <a:buChar char="l"/>
            </a:pPr>
            <a:endPar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endPar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8" name="標題 1">
            <a:extLst>
              <a:ext uri="{FF2B5EF4-FFF2-40B4-BE49-F238E27FC236}">
                <a16:creationId xmlns:a16="http://schemas.microsoft.com/office/drawing/2014/main" id="{7EFDD89C-02BB-0771-8B0F-94DA333C5B4E}"/>
              </a:ext>
            </a:extLst>
          </p:cNvPr>
          <p:cNvSpPr txBox="1"/>
          <p:nvPr/>
        </p:nvSpPr>
        <p:spPr>
          <a:xfrm>
            <a:off x="2247667" y="1275132"/>
            <a:ext cx="1598800" cy="553821"/>
          </a:xfrm>
          <a:prstGeom prst="rect">
            <a:avLst/>
          </a:prstGeom>
          <a:solidFill>
            <a:srgbClr val="F3A155">
              <a:alpha val="50196"/>
            </a:srgbClr>
          </a:solidFill>
          <a:ln>
            <a:solidFill>
              <a:schemeClr val="tx1"/>
            </a:solidFill>
          </a:ln>
        </p:spPr>
        <p:txBody>
          <a:bodyPr vert="horz" lIns="72744" tIns="36372" rIns="72744" bIns="36372" rtlCol="0" anchor="ctr">
            <a:noAutofit/>
          </a:bodyPr>
          <a:lstStyle>
            <a:defPPr>
              <a:defRPr lang="zh-TW"/>
            </a:defPPr>
            <a:lvl1pPr>
              <a:lnSpc>
                <a:spcPct val="100000"/>
              </a:lnSpc>
              <a:buNone/>
              <a:defRPr sz="3600" b="1" kern="0">
                <a:solidFill>
                  <a:schemeClr val="tx1"/>
                </a:solidFill>
                <a:latin typeface="微軟正黑體" panose="020B0604030504040204" pitchFamily="34" charset="-120"/>
                <a:ea typeface="微軟正黑體" panose="020B0604030504040204" pitchFamily="34" charset="-120"/>
                <a:cs typeface="+mj-cs"/>
              </a:defRPr>
            </a:lvl1pPr>
          </a:lstStyle>
          <a:p>
            <a:pPr algn="ctr">
              <a:spcBef>
                <a:spcPct val="0"/>
              </a:spcBef>
            </a:pPr>
            <a:r>
              <a:rPr lang="zh-TW" altLang="en-US" sz="1634" dirty="0"/>
              <a:t>農田水利署</a:t>
            </a:r>
          </a:p>
          <a:p>
            <a:pPr algn="ctr">
              <a:spcBef>
                <a:spcPct val="0"/>
              </a:spcBef>
            </a:pPr>
            <a:r>
              <a:rPr lang="zh-TW" altLang="en-US" sz="1634" dirty="0"/>
              <a:t>災害應變小組</a:t>
            </a:r>
          </a:p>
        </p:txBody>
      </p:sp>
      <p:sp>
        <p:nvSpPr>
          <p:cNvPr id="83" name="矩形 82">
            <a:extLst>
              <a:ext uri="{FF2B5EF4-FFF2-40B4-BE49-F238E27FC236}">
                <a16:creationId xmlns:a16="http://schemas.microsoft.com/office/drawing/2014/main" id="{FB0074FE-8418-5D02-E21F-87540754BA09}"/>
              </a:ext>
            </a:extLst>
          </p:cNvPr>
          <p:cNvSpPr/>
          <p:nvPr/>
        </p:nvSpPr>
        <p:spPr>
          <a:xfrm>
            <a:off x="2198861" y="2969357"/>
            <a:ext cx="1709137" cy="301939"/>
          </a:xfrm>
          <a:prstGeom prst="rect">
            <a:avLst/>
          </a:prstGeom>
          <a:solidFill>
            <a:schemeClr val="accent1">
              <a:lumMod val="40000"/>
              <a:lumOff val="6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algn="ct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級開設</a:t>
            </a:r>
          </a:p>
        </p:txBody>
      </p:sp>
      <p:sp>
        <p:nvSpPr>
          <p:cNvPr id="84" name="矩形 83">
            <a:extLst>
              <a:ext uri="{FF2B5EF4-FFF2-40B4-BE49-F238E27FC236}">
                <a16:creationId xmlns:a16="http://schemas.microsoft.com/office/drawing/2014/main" id="{D3B66142-D666-545A-F14E-EB0522B65F91}"/>
              </a:ext>
            </a:extLst>
          </p:cNvPr>
          <p:cNvSpPr/>
          <p:nvPr/>
        </p:nvSpPr>
        <p:spPr>
          <a:xfrm>
            <a:off x="2198861" y="3277136"/>
            <a:ext cx="1709137" cy="2919700"/>
          </a:xfrm>
          <a:prstGeom prst="rect">
            <a:avLst/>
          </a:prstGeom>
          <a:solidFill>
            <a:schemeClr val="accent1">
              <a:lumMod val="20000"/>
              <a:lumOff val="8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marL="285750" indent="-285750" algn="just">
              <a:buFont typeface="Wingdings" panose="05000000000000000000" pitchFamily="2" charset="2"/>
              <a:buChar char="l"/>
            </a:pP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幕僚人員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進駐原所屬分處及工作站</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tx1"/>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指派對業務嫻熟人員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進駐地方政府應變中心</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但經地方政府同意無須進駐，不限在此</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地方政府協調聯繫</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5" name="矩形 84">
            <a:extLst>
              <a:ext uri="{FF2B5EF4-FFF2-40B4-BE49-F238E27FC236}">
                <a16:creationId xmlns:a16="http://schemas.microsoft.com/office/drawing/2014/main" id="{D0E9E4F8-FFB7-B90A-8CC2-79336F728441}"/>
              </a:ext>
            </a:extLst>
          </p:cNvPr>
          <p:cNvSpPr/>
          <p:nvPr/>
        </p:nvSpPr>
        <p:spPr>
          <a:xfrm>
            <a:off x="4000662" y="2958737"/>
            <a:ext cx="1709137" cy="301939"/>
          </a:xfrm>
          <a:prstGeom prst="rect">
            <a:avLst/>
          </a:prstGeom>
          <a:solidFill>
            <a:schemeClr val="accent1">
              <a:lumMod val="40000"/>
              <a:lumOff val="6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algn="ct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級開設</a:t>
            </a:r>
          </a:p>
        </p:txBody>
      </p:sp>
      <p:sp>
        <p:nvSpPr>
          <p:cNvPr id="86" name="矩形 85">
            <a:extLst>
              <a:ext uri="{FF2B5EF4-FFF2-40B4-BE49-F238E27FC236}">
                <a16:creationId xmlns:a16="http://schemas.microsoft.com/office/drawing/2014/main" id="{E1A7D518-A8DA-31C0-A232-DB82790EFC7C}"/>
              </a:ext>
            </a:extLst>
          </p:cNvPr>
          <p:cNvSpPr/>
          <p:nvPr/>
        </p:nvSpPr>
        <p:spPr>
          <a:xfrm>
            <a:off x="4000662" y="3266514"/>
            <a:ext cx="1709137" cy="2930321"/>
          </a:xfrm>
          <a:prstGeom prst="rect">
            <a:avLst/>
          </a:prstGeom>
          <a:solidFill>
            <a:schemeClr val="accent1">
              <a:lumMod val="20000"/>
              <a:lumOff val="80000"/>
            </a:schemeClr>
          </a:solidFill>
          <a:ln>
            <a:solidFill>
              <a:srgbClr val="0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noAutofit/>
          </a:bodyPr>
          <a:lstStyle/>
          <a:p>
            <a:pPr marL="285750" indent="-285750" algn="just">
              <a:buFont typeface="Wingdings" panose="05000000000000000000" pitchFamily="2" charset="2"/>
              <a:buChar char="l"/>
            </a:pP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幕僚人員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進駐原所屬分處及工作站</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tx1"/>
                  </a:solidFill>
                </a:ln>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指派對業務嫻熟人員</a:t>
            </a: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進駐地方政府應變中心</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但經地方政府同意無須進駐，不限在此</a:t>
            </a:r>
            <a:r>
              <a:rPr lang="en-US" altLang="zh-TW" sz="1400" dirty="0">
                <a:ln>
                  <a:solidFill>
                    <a:sysClr val="windowText" lastClr="000000"/>
                  </a:solidFill>
                </a:ln>
                <a:solidFill>
                  <a:sysClr val="windowText" lastClr="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地方政府協調聯繫</a:t>
            </a:r>
            <a:endParaRPr lang="en-US" altLang="zh-TW" sz="1400" dirty="0">
              <a:ln>
                <a:solidFill>
                  <a:schemeClr val="accent6"/>
                </a:solidFill>
              </a:ln>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18" name="直線單箭頭接點 17">
            <a:extLst>
              <a:ext uri="{FF2B5EF4-FFF2-40B4-BE49-F238E27FC236}">
                <a16:creationId xmlns:a16="http://schemas.microsoft.com/office/drawing/2014/main" id="{6B63BFD0-0DF1-B3AC-E0DC-19418E78F271}"/>
              </a:ext>
            </a:extLst>
          </p:cNvPr>
          <p:cNvCxnSpPr>
            <a:cxnSpLocks/>
            <a:stCxn id="5" idx="2"/>
            <a:endCxn id="83" idx="0"/>
          </p:cNvCxnSpPr>
          <p:nvPr/>
        </p:nvCxnSpPr>
        <p:spPr>
          <a:xfrm>
            <a:off x="3047067" y="2656799"/>
            <a:ext cx="6363" cy="312558"/>
          </a:xfrm>
          <a:prstGeom prst="straightConnector1">
            <a:avLst/>
          </a:prstGeom>
          <a:ln w="19050">
            <a:tailEnd type="triangle"/>
          </a:ln>
        </p:spPr>
        <p:style>
          <a:lnRef idx="1">
            <a:schemeClr val="accent3"/>
          </a:lnRef>
          <a:fillRef idx="0">
            <a:schemeClr val="accent3"/>
          </a:fillRef>
          <a:effectRef idx="0">
            <a:schemeClr val="accent3"/>
          </a:effectRef>
          <a:fontRef idx="minor">
            <a:schemeClr val="tx1"/>
          </a:fontRef>
        </p:style>
      </p:cxnSp>
      <p:cxnSp>
        <p:nvCxnSpPr>
          <p:cNvPr id="22" name="接點: 肘形 21">
            <a:extLst>
              <a:ext uri="{FF2B5EF4-FFF2-40B4-BE49-F238E27FC236}">
                <a16:creationId xmlns:a16="http://schemas.microsoft.com/office/drawing/2014/main" id="{40FA8D06-E13D-9019-19C8-3D0227D8B512}"/>
              </a:ext>
            </a:extLst>
          </p:cNvPr>
          <p:cNvCxnSpPr>
            <a:cxnSpLocks/>
            <a:stCxn id="21" idx="0"/>
            <a:endCxn id="85" idx="0"/>
          </p:cNvCxnSpPr>
          <p:nvPr/>
        </p:nvCxnSpPr>
        <p:spPr>
          <a:xfrm rot="5400000" flipH="1" flipV="1">
            <a:off x="3047944" y="1162071"/>
            <a:ext cx="10620" cy="3603953"/>
          </a:xfrm>
          <a:prstGeom prst="bentConnector3">
            <a:avLst>
              <a:gd name="adj1" fmla="val 2252542"/>
            </a:avLst>
          </a:prstGeom>
          <a:ln w="19050">
            <a:headEnd type="triangle"/>
            <a:tailEnd type="triangle"/>
          </a:ln>
        </p:spPr>
        <p:style>
          <a:lnRef idx="1">
            <a:schemeClr val="accent3"/>
          </a:lnRef>
          <a:fillRef idx="0">
            <a:schemeClr val="accent3"/>
          </a:fillRef>
          <a:effectRef idx="0">
            <a:schemeClr val="accent3"/>
          </a:effectRef>
          <a:fontRef idx="minor">
            <a:schemeClr val="tx1"/>
          </a:fontRef>
        </p:style>
      </p:cxnSp>
      <p:sp>
        <p:nvSpPr>
          <p:cNvPr id="28" name="標題 1">
            <a:extLst>
              <a:ext uri="{FF2B5EF4-FFF2-40B4-BE49-F238E27FC236}">
                <a16:creationId xmlns:a16="http://schemas.microsoft.com/office/drawing/2014/main" id="{99D44A9F-4E23-57D2-A8B2-641BCCD742CB}"/>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pPr algn="ctr"/>
            <a:r>
              <a:rPr lang="zh-TW" altLang="en-US" dirty="0">
                <a:solidFill>
                  <a:schemeClr val="tx1">
                    <a:lumMod val="75000"/>
                    <a:lumOff val="25000"/>
                  </a:schemeClr>
                </a:solidFill>
              </a:rPr>
              <a:t>災中應變 </a:t>
            </a:r>
            <a:r>
              <a:rPr lang="en-US" altLang="zh-TW" dirty="0">
                <a:solidFill>
                  <a:schemeClr val="tx1">
                    <a:lumMod val="75000"/>
                    <a:lumOff val="25000"/>
                  </a:schemeClr>
                </a:solidFill>
              </a:rPr>
              <a:t>–</a:t>
            </a:r>
            <a:r>
              <a:rPr lang="zh-TW" altLang="en-US" dirty="0">
                <a:solidFill>
                  <a:schemeClr val="tx1">
                    <a:lumMod val="75000"/>
                    <a:lumOff val="25000"/>
                  </a:schemeClr>
                </a:solidFill>
              </a:rPr>
              <a:t> </a:t>
            </a:r>
            <a:r>
              <a:rPr lang="zh-TW" altLang="en-US" sz="3600" dirty="0">
                <a:solidFill>
                  <a:schemeClr val="tx1">
                    <a:lumMod val="75000"/>
                    <a:lumOff val="25000"/>
                  </a:schemeClr>
                </a:solidFill>
              </a:rPr>
              <a:t>加強通報機制</a:t>
            </a:r>
            <a:endParaRPr lang="zh-TW" altLang="en-US" sz="4000" dirty="0">
              <a:solidFill>
                <a:schemeClr val="tx1">
                  <a:lumMod val="75000"/>
                  <a:lumOff val="25000"/>
                </a:schemeClr>
              </a:solidFill>
            </a:endParaRPr>
          </a:p>
        </p:txBody>
      </p:sp>
      <p:pic>
        <p:nvPicPr>
          <p:cNvPr id="3" name="圖片 2">
            <a:extLst>
              <a:ext uri="{FF2B5EF4-FFF2-40B4-BE49-F238E27FC236}">
                <a16:creationId xmlns:a16="http://schemas.microsoft.com/office/drawing/2014/main" id="{7A684406-02A7-2DA2-51A3-8DE867CF817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15232" y="1220710"/>
            <a:ext cx="3159462" cy="5247738"/>
          </a:xfrm>
          <a:prstGeom prst="rect">
            <a:avLst/>
          </a:prstGeom>
        </p:spPr>
      </p:pic>
    </p:spTree>
    <p:extLst>
      <p:ext uri="{BB962C8B-B14F-4D97-AF65-F5344CB8AC3E}">
        <p14:creationId xmlns:p14="http://schemas.microsoft.com/office/powerpoint/2010/main" val="1052807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93E1C-7F1A-1A8F-41F3-46DD107B0BAD}"/>
            </a:ext>
          </a:extLst>
        </p:cNvPr>
        <p:cNvGrpSpPr/>
        <p:nvPr/>
      </p:nvGrpSpPr>
      <p:grpSpPr>
        <a:xfrm>
          <a:off x="0" y="0"/>
          <a:ext cx="0" cy="0"/>
          <a:chOff x="0" y="0"/>
          <a:chExt cx="0" cy="0"/>
        </a:xfrm>
      </p:grpSpPr>
      <p:sp>
        <p:nvSpPr>
          <p:cNvPr id="70" name="文字方塊 69">
            <a:extLst>
              <a:ext uri="{FF2B5EF4-FFF2-40B4-BE49-F238E27FC236}">
                <a16:creationId xmlns:a16="http://schemas.microsoft.com/office/drawing/2014/main" id="{5CBAD7CA-E43F-655C-69A6-AC98F133F7B3}"/>
              </a:ext>
            </a:extLst>
          </p:cNvPr>
          <p:cNvSpPr txBox="1"/>
          <p:nvPr/>
        </p:nvSpPr>
        <p:spPr>
          <a:xfrm>
            <a:off x="495328" y="4215427"/>
            <a:ext cx="828000" cy="717043"/>
          </a:xfrm>
          <a:prstGeom prst="roundRect">
            <a:avLst/>
          </a:prstGeom>
          <a:solidFill>
            <a:schemeClr val="accent4">
              <a:lumMod val="40000"/>
              <a:lumOff val="60000"/>
            </a:schemeClr>
          </a:solidFill>
          <a:ln w="9525">
            <a:noFill/>
          </a:ln>
        </p:spPr>
        <p:style>
          <a:lnRef idx="3">
            <a:schemeClr val="lt1"/>
          </a:lnRef>
          <a:fillRef idx="1">
            <a:schemeClr val="accent3"/>
          </a:fillRef>
          <a:effectRef idx="1">
            <a:schemeClr val="accent3"/>
          </a:effectRef>
          <a:fontRef idx="minor">
            <a:schemeClr val="lt1"/>
          </a:fontRef>
        </p:style>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solidFill>
                  <a:schemeClr val="tx1"/>
                </a:solidFill>
                <a:effectLst/>
                <a:latin typeface="Microsoft YaHei" panose="020B0503020204020204" pitchFamily="34" charset="-122"/>
                <a:ea typeface="Microsoft YaHei" panose="020B0503020204020204" pitchFamily="34" charset="-122"/>
              </a:rPr>
              <a:t>現地會勘</a:t>
            </a:r>
            <a:endParaRPr lang="en-US" altLang="zh-TW" sz="2200" b="1" kern="0" dirty="0">
              <a:solidFill>
                <a:schemeClr val="tx1"/>
              </a:solidFill>
              <a:effectLst/>
              <a:latin typeface="Microsoft YaHei" panose="020B0503020204020204" pitchFamily="34" charset="-122"/>
              <a:ea typeface="Microsoft YaHei" panose="020B0503020204020204" pitchFamily="34" charset="-122"/>
            </a:endParaRPr>
          </a:p>
        </p:txBody>
      </p:sp>
      <p:sp>
        <p:nvSpPr>
          <p:cNvPr id="71" name="橢圓 70">
            <a:extLst>
              <a:ext uri="{FF2B5EF4-FFF2-40B4-BE49-F238E27FC236}">
                <a16:creationId xmlns:a16="http://schemas.microsoft.com/office/drawing/2014/main" id="{8027DD88-997D-D645-D22C-0774A04BB9AB}"/>
              </a:ext>
            </a:extLst>
          </p:cNvPr>
          <p:cNvSpPr/>
          <p:nvPr/>
        </p:nvSpPr>
        <p:spPr>
          <a:xfrm>
            <a:off x="215789" y="3793012"/>
            <a:ext cx="540000" cy="540000"/>
          </a:xfrm>
          <a:prstGeom prst="ellipse">
            <a:avLst/>
          </a:prstGeom>
          <a:solidFill>
            <a:schemeClr val="accent4">
              <a:lumMod val="75000"/>
            </a:schemeClr>
          </a:solidFill>
          <a:ln>
            <a:solidFill>
              <a:schemeClr val="accent1">
                <a:lumMod val="50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3</a:t>
            </a:r>
            <a:endParaRPr lang="zh-TW" altLang="en-US" sz="2400" b="1" dirty="0">
              <a:latin typeface="Microsoft YaHei" panose="020B0503020204020204" pitchFamily="34" charset="-122"/>
              <a:ea typeface="Microsoft YaHei" panose="020B0503020204020204" pitchFamily="34" charset="-122"/>
            </a:endParaRPr>
          </a:p>
        </p:txBody>
      </p:sp>
      <p:sp>
        <p:nvSpPr>
          <p:cNvPr id="72" name="文字方塊 71">
            <a:extLst>
              <a:ext uri="{FF2B5EF4-FFF2-40B4-BE49-F238E27FC236}">
                <a16:creationId xmlns:a16="http://schemas.microsoft.com/office/drawing/2014/main" id="{BF45D4E6-B5D1-3DF5-7C42-FFECD7122B1E}"/>
              </a:ext>
            </a:extLst>
          </p:cNvPr>
          <p:cNvSpPr txBox="1"/>
          <p:nvPr/>
        </p:nvSpPr>
        <p:spPr>
          <a:xfrm>
            <a:off x="478880" y="5589523"/>
            <a:ext cx="828000" cy="717043"/>
          </a:xfrm>
          <a:prstGeom prst="roundRect">
            <a:avLst/>
          </a:prstGeom>
          <a:solidFill>
            <a:schemeClr val="accent4">
              <a:lumMod val="40000"/>
              <a:lumOff val="60000"/>
            </a:schemeClr>
          </a:solidFill>
          <a:ln w="9525">
            <a:noFill/>
          </a:ln>
        </p:spPr>
        <p:style>
          <a:lnRef idx="3">
            <a:schemeClr val="lt1"/>
          </a:lnRef>
          <a:fillRef idx="1">
            <a:schemeClr val="accent3"/>
          </a:fillRef>
          <a:effectRef idx="1">
            <a:schemeClr val="accent3"/>
          </a:effectRef>
          <a:fontRef idx="minor">
            <a:schemeClr val="lt1"/>
          </a:fontRef>
        </p:style>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solidFill>
                  <a:schemeClr val="tx1"/>
                </a:solidFill>
                <a:effectLst/>
                <a:latin typeface="Microsoft YaHei" panose="020B0503020204020204" pitchFamily="34" charset="-122"/>
                <a:ea typeface="Microsoft YaHei" panose="020B0503020204020204" pitchFamily="34" charset="-122"/>
              </a:rPr>
              <a:t>案件處理</a:t>
            </a:r>
            <a:endParaRPr lang="en-US" altLang="zh-TW" sz="2200" b="1" kern="0" dirty="0">
              <a:solidFill>
                <a:schemeClr val="tx1"/>
              </a:solidFill>
              <a:effectLst/>
              <a:latin typeface="Microsoft YaHei" panose="020B0503020204020204" pitchFamily="34" charset="-122"/>
              <a:ea typeface="Microsoft YaHei" panose="020B0503020204020204" pitchFamily="34" charset="-122"/>
            </a:endParaRPr>
          </a:p>
        </p:txBody>
      </p:sp>
      <p:sp>
        <p:nvSpPr>
          <p:cNvPr id="73" name="文字方塊 72">
            <a:extLst>
              <a:ext uri="{FF2B5EF4-FFF2-40B4-BE49-F238E27FC236}">
                <a16:creationId xmlns:a16="http://schemas.microsoft.com/office/drawing/2014/main" id="{594BEE7E-060D-1635-3347-EFE5A3F0F3FC}"/>
              </a:ext>
            </a:extLst>
          </p:cNvPr>
          <p:cNvSpPr txBox="1"/>
          <p:nvPr/>
        </p:nvSpPr>
        <p:spPr>
          <a:xfrm>
            <a:off x="478880" y="1759248"/>
            <a:ext cx="828000" cy="716008"/>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effectLst/>
                <a:latin typeface="Microsoft YaHei" panose="020B0503020204020204" pitchFamily="34" charset="-122"/>
                <a:ea typeface="Microsoft YaHei" panose="020B0503020204020204" pitchFamily="34" charset="-122"/>
              </a:rPr>
              <a:t>民眾</a:t>
            </a:r>
            <a:endParaRPr lang="en-US" altLang="zh-TW" sz="2200" b="1" kern="0" dirty="0">
              <a:effectLst/>
              <a:latin typeface="Microsoft YaHei" panose="020B0503020204020204" pitchFamily="34" charset="-122"/>
              <a:ea typeface="Microsoft YaHei" panose="020B0503020204020204" pitchFamily="34" charset="-122"/>
            </a:endParaRPr>
          </a:p>
          <a:p>
            <a:pPr algn="ctr" defTabSz="914400">
              <a:buClr>
                <a:srgbClr val="2A2735">
                  <a:lumMod val="50000"/>
                  <a:lumOff val="50000"/>
                </a:srgbClr>
              </a:buClr>
              <a:buSzPct val="75000"/>
              <a:defRPr/>
            </a:pPr>
            <a:r>
              <a:rPr lang="zh-TW" altLang="en-US" sz="2200" b="1" kern="0" dirty="0">
                <a:effectLst/>
                <a:latin typeface="Microsoft YaHei" panose="020B0503020204020204" pitchFamily="34" charset="-122"/>
                <a:ea typeface="Microsoft YaHei" panose="020B0503020204020204" pitchFamily="34" charset="-122"/>
              </a:rPr>
              <a:t>通報</a:t>
            </a:r>
            <a:endParaRPr lang="en-US" altLang="zh-TW" sz="2200" b="1" kern="0" dirty="0">
              <a:effectLst/>
              <a:latin typeface="Microsoft YaHei" panose="020B0503020204020204" pitchFamily="34" charset="-122"/>
              <a:ea typeface="Microsoft YaHei" panose="020B0503020204020204" pitchFamily="34" charset="-122"/>
            </a:endParaRPr>
          </a:p>
        </p:txBody>
      </p:sp>
      <p:sp>
        <p:nvSpPr>
          <p:cNvPr id="74" name="橢圓 73">
            <a:extLst>
              <a:ext uri="{FF2B5EF4-FFF2-40B4-BE49-F238E27FC236}">
                <a16:creationId xmlns:a16="http://schemas.microsoft.com/office/drawing/2014/main" id="{8A824DC3-C1DB-62E0-0B28-CC748C0F7167}"/>
              </a:ext>
            </a:extLst>
          </p:cNvPr>
          <p:cNvSpPr/>
          <p:nvPr/>
        </p:nvSpPr>
        <p:spPr>
          <a:xfrm>
            <a:off x="199341" y="1312836"/>
            <a:ext cx="540000" cy="540000"/>
          </a:xfrm>
          <a:prstGeom prst="ellipse">
            <a:avLst/>
          </a:prstGeom>
          <a:solidFill>
            <a:schemeClr val="accent4">
              <a:lumMod val="75000"/>
            </a:schemeClr>
          </a:solidFill>
          <a:ln>
            <a:solidFill>
              <a:schemeClr val="accent1">
                <a:lumMod val="50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1</a:t>
            </a:r>
            <a:endParaRPr lang="zh-TW" altLang="en-US" sz="2400" b="1" dirty="0">
              <a:latin typeface="Microsoft YaHei" panose="020B0503020204020204" pitchFamily="34" charset="-122"/>
              <a:ea typeface="Microsoft YaHei" panose="020B0503020204020204" pitchFamily="34" charset="-122"/>
            </a:endParaRPr>
          </a:p>
        </p:txBody>
      </p:sp>
      <p:sp>
        <p:nvSpPr>
          <p:cNvPr id="75" name="橢圓 74">
            <a:extLst>
              <a:ext uri="{FF2B5EF4-FFF2-40B4-BE49-F238E27FC236}">
                <a16:creationId xmlns:a16="http://schemas.microsoft.com/office/drawing/2014/main" id="{D308CA20-7ABD-2245-8794-58C73A6DCE5D}"/>
              </a:ext>
            </a:extLst>
          </p:cNvPr>
          <p:cNvSpPr/>
          <p:nvPr/>
        </p:nvSpPr>
        <p:spPr>
          <a:xfrm>
            <a:off x="199341" y="5166169"/>
            <a:ext cx="540000" cy="540000"/>
          </a:xfrm>
          <a:prstGeom prst="ellipse">
            <a:avLst/>
          </a:prstGeom>
          <a:solidFill>
            <a:schemeClr val="accent4">
              <a:lumMod val="75000"/>
            </a:schemeClr>
          </a:solidFill>
          <a:ln>
            <a:solidFill>
              <a:schemeClr val="accent1">
                <a:lumMod val="50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4</a:t>
            </a:r>
            <a:endParaRPr lang="zh-TW" altLang="en-US" sz="2400" b="1" dirty="0">
              <a:latin typeface="Microsoft YaHei" panose="020B0503020204020204" pitchFamily="34" charset="-122"/>
              <a:ea typeface="Microsoft YaHei" panose="020B0503020204020204" pitchFamily="34" charset="-122"/>
            </a:endParaRPr>
          </a:p>
        </p:txBody>
      </p:sp>
      <p:sp>
        <p:nvSpPr>
          <p:cNvPr id="76" name="文字方塊 75">
            <a:extLst>
              <a:ext uri="{FF2B5EF4-FFF2-40B4-BE49-F238E27FC236}">
                <a16:creationId xmlns:a16="http://schemas.microsoft.com/office/drawing/2014/main" id="{B07B41C1-9804-33C5-1C52-570601482E72}"/>
              </a:ext>
            </a:extLst>
          </p:cNvPr>
          <p:cNvSpPr txBox="1"/>
          <p:nvPr/>
        </p:nvSpPr>
        <p:spPr>
          <a:xfrm>
            <a:off x="478880" y="2991875"/>
            <a:ext cx="828000" cy="717043"/>
          </a:xfrm>
          <a:prstGeom prst="roundRect">
            <a:avLst/>
          </a:prstGeom>
          <a:solidFill>
            <a:schemeClr val="accent4">
              <a:lumMod val="40000"/>
              <a:lumOff val="60000"/>
            </a:schemeClr>
          </a:solidFill>
          <a:ln w="9525">
            <a:noFill/>
          </a:ln>
        </p:spPr>
        <p:style>
          <a:lnRef idx="3">
            <a:schemeClr val="lt1"/>
          </a:lnRef>
          <a:fillRef idx="1">
            <a:schemeClr val="accent3"/>
          </a:fillRef>
          <a:effectRef idx="1">
            <a:schemeClr val="accent3"/>
          </a:effectRef>
          <a:fontRef idx="minor">
            <a:schemeClr val="lt1"/>
          </a:fontRef>
        </p:style>
        <p:txBody>
          <a:bodyPr wrap="square" lIns="0" tIns="0" rIns="0" bIns="0" anchor="ctr">
            <a:noAutofit/>
          </a:bodyPr>
          <a:lstStyle/>
          <a:p>
            <a:pPr algn="ctr" defTabSz="914400">
              <a:buClr>
                <a:srgbClr val="2A2735">
                  <a:lumMod val="50000"/>
                  <a:lumOff val="50000"/>
                </a:srgbClr>
              </a:buClr>
              <a:buSzPct val="75000"/>
              <a:defRPr/>
            </a:pPr>
            <a:r>
              <a:rPr lang="zh-TW" altLang="en-US" sz="2200" b="1" kern="0" dirty="0">
                <a:solidFill>
                  <a:schemeClr val="tx1"/>
                </a:solidFill>
                <a:latin typeface="Microsoft YaHei" panose="020B0503020204020204" pitchFamily="34" charset="-122"/>
                <a:ea typeface="Microsoft YaHei" panose="020B0503020204020204" pitchFamily="34" charset="-122"/>
              </a:rPr>
              <a:t>專人服務</a:t>
            </a:r>
            <a:endParaRPr lang="en-US" altLang="zh-TW" sz="2200" b="1" kern="0" dirty="0">
              <a:solidFill>
                <a:schemeClr val="tx1"/>
              </a:solidFill>
              <a:effectLst/>
              <a:latin typeface="Microsoft YaHei" panose="020B0503020204020204" pitchFamily="34" charset="-122"/>
              <a:ea typeface="Microsoft YaHei" panose="020B0503020204020204" pitchFamily="34" charset="-122"/>
            </a:endParaRPr>
          </a:p>
        </p:txBody>
      </p:sp>
      <p:sp>
        <p:nvSpPr>
          <p:cNvPr id="77" name="橢圓 76">
            <a:extLst>
              <a:ext uri="{FF2B5EF4-FFF2-40B4-BE49-F238E27FC236}">
                <a16:creationId xmlns:a16="http://schemas.microsoft.com/office/drawing/2014/main" id="{FBA36537-3CD4-3F75-9EF0-0594EEA8AF0C}"/>
              </a:ext>
            </a:extLst>
          </p:cNvPr>
          <p:cNvSpPr/>
          <p:nvPr/>
        </p:nvSpPr>
        <p:spPr>
          <a:xfrm>
            <a:off x="199341" y="2569460"/>
            <a:ext cx="540000" cy="540000"/>
          </a:xfrm>
          <a:prstGeom prst="ellipse">
            <a:avLst/>
          </a:prstGeom>
          <a:solidFill>
            <a:schemeClr val="accent4">
              <a:lumMod val="75000"/>
            </a:schemeClr>
          </a:solidFill>
          <a:ln>
            <a:solidFill>
              <a:schemeClr val="accent1">
                <a:lumMod val="50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zh-TW" sz="2400" b="1" dirty="0">
                <a:latin typeface="Microsoft YaHei" panose="020B0503020204020204" pitchFamily="34" charset="-122"/>
                <a:ea typeface="Microsoft YaHei" panose="020B0503020204020204" pitchFamily="34" charset="-122"/>
              </a:rPr>
              <a:t>2</a:t>
            </a:r>
            <a:endParaRPr lang="zh-TW" altLang="en-US" sz="2400" b="1" dirty="0">
              <a:latin typeface="Microsoft YaHei" panose="020B0503020204020204" pitchFamily="34" charset="-122"/>
              <a:ea typeface="Microsoft YaHei" panose="020B0503020204020204" pitchFamily="34" charset="-122"/>
            </a:endParaRPr>
          </a:p>
        </p:txBody>
      </p:sp>
      <p:sp>
        <p:nvSpPr>
          <p:cNvPr id="79" name="流程圖: 替代程序 51">
            <a:extLst>
              <a:ext uri="{FF2B5EF4-FFF2-40B4-BE49-F238E27FC236}">
                <a16:creationId xmlns:a16="http://schemas.microsoft.com/office/drawing/2014/main" id="{7E9E7B5E-3D93-16C7-25C1-844D9DF55441}"/>
              </a:ext>
            </a:extLst>
          </p:cNvPr>
          <p:cNvSpPr/>
          <p:nvPr/>
        </p:nvSpPr>
        <p:spPr>
          <a:xfrm>
            <a:off x="1963024" y="3372338"/>
            <a:ext cx="3064635" cy="653278"/>
          </a:xfrm>
          <a:prstGeom prst="roundRect">
            <a:avLst>
              <a:gd name="adj" fmla="val 24485"/>
            </a:avLst>
          </a:prstGeom>
          <a:solidFill>
            <a:schemeClr val="accent4">
              <a:lumMod val="40000"/>
              <a:lumOff val="60000"/>
              <a:alpha val="50000"/>
            </a:schemeClr>
          </a:solidFill>
          <a:ln w="12700" cap="flat" cmpd="sng" algn="ctr">
            <a:solidFill>
              <a:schemeClr val="accent1">
                <a:lumMod val="50000"/>
              </a:schemeClr>
            </a:solidFill>
            <a:prstDash val="solid"/>
          </a:ln>
          <a:effectLst/>
        </p:spPr>
        <p:txBody>
          <a:bodyPr rtlCol="0" anchor="ctr"/>
          <a:lstStyle/>
          <a:p>
            <a:pPr algn="ctr">
              <a:buClr>
                <a:srgbClr val="2A2735">
                  <a:lumMod val="50000"/>
                  <a:lumOff val="50000"/>
                </a:srgbClr>
              </a:buClr>
              <a:buSzPct val="75000"/>
              <a:defRPr/>
            </a:pP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民眾通報內容</a:t>
            </a:r>
            <a:endParaRPr lang="en-US" altLang="zh-TW"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endParaRPr>
          </a:p>
          <a:p>
            <a:pPr algn="ctr">
              <a:buClr>
                <a:srgbClr val="2A2735">
                  <a:lumMod val="50000"/>
                  <a:lumOff val="50000"/>
                </a:srgbClr>
              </a:buClr>
              <a:buSzPct val="75000"/>
              <a:defRPr/>
            </a:pP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本署通知</a:t>
            </a: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管理處查處</a:t>
            </a:r>
          </a:p>
        </p:txBody>
      </p:sp>
      <p:sp>
        <p:nvSpPr>
          <p:cNvPr id="80" name="流程圖: 替代程序 51">
            <a:extLst>
              <a:ext uri="{FF2B5EF4-FFF2-40B4-BE49-F238E27FC236}">
                <a16:creationId xmlns:a16="http://schemas.microsoft.com/office/drawing/2014/main" id="{A98093C8-ED58-6608-1732-055B2F2AEC3E}"/>
              </a:ext>
            </a:extLst>
          </p:cNvPr>
          <p:cNvSpPr/>
          <p:nvPr/>
        </p:nvSpPr>
        <p:spPr>
          <a:xfrm>
            <a:off x="2651876" y="913255"/>
            <a:ext cx="4067361" cy="1335894"/>
          </a:xfrm>
          <a:prstGeom prst="roundRect">
            <a:avLst>
              <a:gd name="adj" fmla="val 15130"/>
            </a:avLst>
          </a:prstGeom>
          <a:solidFill>
            <a:srgbClr val="B4E6DA">
              <a:alpha val="30196"/>
            </a:srgbClr>
          </a:solidFill>
          <a:ln w="12700" cap="flat" cmpd="sng" algn="ctr">
            <a:solidFill>
              <a:schemeClr val="accent1">
                <a:lumMod val="50000"/>
              </a:schemeClr>
            </a:solidFill>
            <a:prstDash val="solid"/>
          </a:ln>
          <a:effectLst/>
        </p:spPr>
        <p:txBody>
          <a:bodyPr rtlCol="0" anchor="ctr"/>
          <a:lstStyle/>
          <a:p>
            <a:pPr algn="ct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1" name="文字方塊 80">
            <a:extLst>
              <a:ext uri="{FF2B5EF4-FFF2-40B4-BE49-F238E27FC236}">
                <a16:creationId xmlns:a16="http://schemas.microsoft.com/office/drawing/2014/main" id="{5FCFFDDB-50C5-456A-36D0-4D0F76108F04}"/>
              </a:ext>
            </a:extLst>
          </p:cNvPr>
          <p:cNvSpPr txBox="1"/>
          <p:nvPr/>
        </p:nvSpPr>
        <p:spPr>
          <a:xfrm>
            <a:off x="3028989" y="1645997"/>
            <a:ext cx="3313134" cy="553998"/>
          </a:xfrm>
          <a:prstGeom prst="rect">
            <a:avLst/>
          </a:prstGeom>
          <a:noFill/>
        </p:spPr>
        <p:txBody>
          <a:bodyPr wrap="square" lIns="0" tIns="0" rIns="0" bIns="0">
            <a:spAutoFit/>
          </a:bodyPr>
          <a:lstStyle/>
          <a:p>
            <a:pPr indent="-288000" algn="just"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本署接聽專線及專人服務</a:t>
            </a:r>
            <a:endParaRPr lang="en-US" altLang="zh-TW"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endParaRPr>
          </a:p>
          <a:p>
            <a:pPr indent="-288000" algn="just"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下班時間錄音服務</a:t>
            </a:r>
          </a:p>
        </p:txBody>
      </p:sp>
      <p:sp>
        <p:nvSpPr>
          <p:cNvPr id="82" name="文字方塊 81">
            <a:extLst>
              <a:ext uri="{FF2B5EF4-FFF2-40B4-BE49-F238E27FC236}">
                <a16:creationId xmlns:a16="http://schemas.microsoft.com/office/drawing/2014/main" id="{1A90D369-69B2-DDB1-DE2F-8F5FFFE3B1B6}"/>
              </a:ext>
            </a:extLst>
          </p:cNvPr>
          <p:cNvSpPr txBox="1"/>
          <p:nvPr/>
        </p:nvSpPr>
        <p:spPr>
          <a:xfrm>
            <a:off x="2897508" y="994280"/>
            <a:ext cx="3576097" cy="646331"/>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200" b="1" kern="0" spc="400" dirty="0">
                <a:solidFill>
                  <a:srgbClr val="31937B"/>
                </a:solidFill>
                <a:effectLst>
                  <a:glow rad="38100">
                    <a:schemeClr val="bg1"/>
                  </a:glow>
                </a:effectLst>
                <a:latin typeface="微軟正黑體" panose="020B0604030504040204" pitchFamily="34" charset="-120"/>
                <a:ea typeface="微軟正黑體" panose="020B0604030504040204" pitchFamily="34" charset="-120"/>
              </a:rPr>
              <a:t>圳路清淤通報專線</a:t>
            </a:r>
          </a:p>
          <a:p>
            <a:pPr algn="ctr" defTabSz="914400">
              <a:buClr>
                <a:srgbClr val="2A2735">
                  <a:lumMod val="50000"/>
                  <a:lumOff val="50000"/>
                </a:srgbClr>
              </a:buClr>
              <a:buSzPct val="75000"/>
              <a:defRPr/>
            </a:pPr>
            <a:r>
              <a:rPr lang="en-US" altLang="zh-TW"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0800-788-717(</a:t>
            </a:r>
            <a:r>
              <a:rPr lang="zh-TW" altLang="en-US"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請幫忙清一清</a:t>
            </a:r>
            <a:r>
              <a:rPr lang="en-US" altLang="zh-TW"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a:t>
            </a:r>
            <a:endParaRPr lang="zh-TW" altLang="en-US"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83" name="流程圖: 替代程序 51">
            <a:extLst>
              <a:ext uri="{FF2B5EF4-FFF2-40B4-BE49-F238E27FC236}">
                <a16:creationId xmlns:a16="http://schemas.microsoft.com/office/drawing/2014/main" id="{D4B6880D-4ADC-0D49-9678-CE1078646ADA}"/>
              </a:ext>
            </a:extLst>
          </p:cNvPr>
          <p:cNvSpPr/>
          <p:nvPr/>
        </p:nvSpPr>
        <p:spPr>
          <a:xfrm>
            <a:off x="6828979" y="913255"/>
            <a:ext cx="4067361" cy="1335894"/>
          </a:xfrm>
          <a:prstGeom prst="roundRect">
            <a:avLst>
              <a:gd name="adj" fmla="val 15130"/>
            </a:avLst>
          </a:prstGeom>
          <a:solidFill>
            <a:srgbClr val="B4E6DA">
              <a:alpha val="30196"/>
            </a:srgbClr>
          </a:solidFill>
          <a:ln w="12700" cap="flat" cmpd="sng" algn="ctr">
            <a:solidFill>
              <a:schemeClr val="accent1">
                <a:lumMod val="50000"/>
              </a:schemeClr>
            </a:solidFill>
            <a:prstDash val="solid"/>
          </a:ln>
          <a:effectLst/>
        </p:spPr>
        <p:txBody>
          <a:bodyPr rtlCol="0" anchor="ctr"/>
          <a:lstStyle/>
          <a:p>
            <a:pPr algn="ctr" defTabSz="914400">
              <a:defRPr/>
            </a:pP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4" name="文字方塊 83">
            <a:extLst>
              <a:ext uri="{FF2B5EF4-FFF2-40B4-BE49-F238E27FC236}">
                <a16:creationId xmlns:a16="http://schemas.microsoft.com/office/drawing/2014/main" id="{00A89113-3865-4F46-A304-33B04B779CCF}"/>
              </a:ext>
            </a:extLst>
          </p:cNvPr>
          <p:cNvSpPr txBox="1"/>
          <p:nvPr/>
        </p:nvSpPr>
        <p:spPr>
          <a:xfrm>
            <a:off x="6905272" y="994280"/>
            <a:ext cx="3914775" cy="615553"/>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200" b="1" kern="0" spc="400" dirty="0">
                <a:solidFill>
                  <a:srgbClr val="31937B"/>
                </a:solidFill>
                <a:effectLst>
                  <a:glow rad="38100">
                    <a:schemeClr val="bg1"/>
                  </a:glow>
                </a:effectLst>
                <a:latin typeface="微軟正黑體" panose="020B0604030504040204" pitchFamily="34" charset="-120"/>
                <a:ea typeface="微軟正黑體" panose="020B0604030504040204" pitchFamily="34" charset="-120"/>
              </a:rPr>
              <a:t>圳路清淤通報網</a:t>
            </a:r>
            <a:r>
              <a:rPr lang="en-US" altLang="zh-TW" sz="18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https://www.channelmm.ia.gov.tw</a:t>
            </a:r>
            <a:endParaRPr lang="en-US" altLang="zh-TW" sz="20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85" name="文字方塊 84">
            <a:extLst>
              <a:ext uri="{FF2B5EF4-FFF2-40B4-BE49-F238E27FC236}">
                <a16:creationId xmlns:a16="http://schemas.microsoft.com/office/drawing/2014/main" id="{6795732E-ED3C-54AC-E24E-B48B7EBCC3E0}"/>
              </a:ext>
            </a:extLst>
          </p:cNvPr>
          <p:cNvSpPr txBox="1"/>
          <p:nvPr/>
        </p:nvSpPr>
        <p:spPr>
          <a:xfrm>
            <a:off x="7255376" y="1621024"/>
            <a:ext cx="3214565" cy="553998"/>
          </a:xfrm>
          <a:prstGeom prst="rect">
            <a:avLst/>
          </a:prstGeom>
          <a:noFill/>
        </p:spPr>
        <p:txBody>
          <a:bodyPr wrap="square" lIns="0" tIns="0" rIns="0" bIns="0">
            <a:spAutoFit/>
          </a:bodyPr>
          <a:lstStyle/>
          <a:p>
            <a:pPr marL="342900" indent="-342900"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系統直接分案</a:t>
            </a:r>
            <a:endParaRPr lang="en-US" altLang="zh-TW"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endParaRPr>
          </a:p>
          <a:p>
            <a:pPr marL="342900" indent="-342900" defTabSz="914400">
              <a:buClr>
                <a:schemeClr val="accent3">
                  <a:lumMod val="50000"/>
                </a:schemeClr>
              </a:buClr>
              <a:buSzPct val="75000"/>
              <a:buFont typeface="Wingdings" panose="05000000000000000000" pitchFamily="2" charset="2"/>
              <a:buChar char="Ø"/>
              <a:defRPr/>
            </a:pPr>
            <a:r>
              <a:rPr lang="zh-TW" altLang="en-US" b="1" kern="0" dirty="0">
                <a:solidFill>
                  <a:srgbClr val="542804"/>
                </a:solidFill>
                <a:effectLst>
                  <a:glow rad="38100">
                    <a:schemeClr val="bg1"/>
                  </a:glow>
                </a:effectLst>
                <a:latin typeface="微軟正黑體" panose="020B0604030504040204" pitchFamily="34" charset="-120"/>
                <a:ea typeface="微軟正黑體" panose="020B0604030504040204" pitchFamily="34" charset="-120"/>
              </a:rPr>
              <a:t>管理處專責人員收案</a:t>
            </a:r>
          </a:p>
        </p:txBody>
      </p:sp>
      <p:sp>
        <p:nvSpPr>
          <p:cNvPr id="86" name="流程圖: 決策 85">
            <a:extLst>
              <a:ext uri="{FF2B5EF4-FFF2-40B4-BE49-F238E27FC236}">
                <a16:creationId xmlns:a16="http://schemas.microsoft.com/office/drawing/2014/main" id="{4CEC5A93-AD6B-9743-B1A7-CACEDE40968E}"/>
              </a:ext>
            </a:extLst>
          </p:cNvPr>
          <p:cNvSpPr/>
          <p:nvPr/>
        </p:nvSpPr>
        <p:spPr>
          <a:xfrm>
            <a:off x="5089819" y="2510308"/>
            <a:ext cx="3378150" cy="1375142"/>
          </a:xfrm>
          <a:prstGeom prst="flowChartDecision">
            <a:avLst/>
          </a:prstGeom>
          <a:solidFill>
            <a:schemeClr val="accent4">
              <a:lumMod val="40000"/>
              <a:lumOff val="60000"/>
              <a:alpha val="50000"/>
            </a:schemeClr>
          </a:solidFill>
          <a:ln w="12700" cap="flat" cmpd="sng" algn="ctr">
            <a:solidFill>
              <a:schemeClr val="accent1">
                <a:lumMod val="50000"/>
              </a:schemeClr>
            </a:solidFill>
            <a:prstDash val="solid"/>
          </a:ln>
          <a:effectLst/>
        </p:spPr>
        <p:txBody>
          <a:bodyPr rtlCol="0" anchor="ctr"/>
          <a:lstStyle/>
          <a:p>
            <a:pPr algn="ctr">
              <a:buClr>
                <a:srgbClr val="2A2735">
                  <a:lumMod val="50000"/>
                  <a:lumOff val="50000"/>
                </a:srgbClr>
              </a:buClr>
              <a:buSzPct val="75000"/>
              <a:defRPr/>
            </a:pP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釐清</a:t>
            </a: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案件</a:t>
            </a:r>
            <a:endParaRPr lang="en-US" altLang="zh-TW"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endParaRPr>
          </a:p>
          <a:p>
            <a:pPr algn="ctr">
              <a:buClr>
                <a:srgbClr val="2A2735">
                  <a:lumMod val="50000"/>
                  <a:lumOff val="50000"/>
                </a:srgbClr>
              </a:buClr>
              <a:buSzPct val="75000"/>
              <a:defRPr/>
            </a:pP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權責單位</a:t>
            </a:r>
          </a:p>
        </p:txBody>
      </p:sp>
      <p:cxnSp>
        <p:nvCxnSpPr>
          <p:cNvPr id="87" name="接點: 肘形 86">
            <a:extLst>
              <a:ext uri="{FF2B5EF4-FFF2-40B4-BE49-F238E27FC236}">
                <a16:creationId xmlns:a16="http://schemas.microsoft.com/office/drawing/2014/main" id="{35EC5CBB-4578-1812-7953-2DD71DD814AB}"/>
              </a:ext>
            </a:extLst>
          </p:cNvPr>
          <p:cNvCxnSpPr>
            <a:cxnSpLocks/>
            <a:stCxn id="80" idx="2"/>
            <a:endCxn id="86" idx="0"/>
          </p:cNvCxnSpPr>
          <p:nvPr/>
        </p:nvCxnSpPr>
        <p:spPr>
          <a:xfrm rot="16200000" flipH="1">
            <a:off x="5601646" y="1333059"/>
            <a:ext cx="261159" cy="209333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接點: 肘形 87">
            <a:extLst>
              <a:ext uri="{FF2B5EF4-FFF2-40B4-BE49-F238E27FC236}">
                <a16:creationId xmlns:a16="http://schemas.microsoft.com/office/drawing/2014/main" id="{65F73A6C-AC5A-D95F-C460-F3503098CA54}"/>
              </a:ext>
            </a:extLst>
          </p:cNvPr>
          <p:cNvCxnSpPr>
            <a:cxnSpLocks/>
            <a:stCxn id="83" idx="2"/>
            <a:endCxn id="86" idx="0"/>
          </p:cNvCxnSpPr>
          <p:nvPr/>
        </p:nvCxnSpPr>
        <p:spPr>
          <a:xfrm rot="5400000">
            <a:off x="7690198" y="1337845"/>
            <a:ext cx="261159" cy="208376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接點: 肘形 88">
            <a:extLst>
              <a:ext uri="{FF2B5EF4-FFF2-40B4-BE49-F238E27FC236}">
                <a16:creationId xmlns:a16="http://schemas.microsoft.com/office/drawing/2014/main" id="{041C539C-825B-8434-F5E6-DE739E0ED7E4}"/>
              </a:ext>
            </a:extLst>
          </p:cNvPr>
          <p:cNvCxnSpPr>
            <a:cxnSpLocks/>
            <a:stCxn id="86" idx="1"/>
            <a:endCxn id="79" idx="0"/>
          </p:cNvCxnSpPr>
          <p:nvPr/>
        </p:nvCxnSpPr>
        <p:spPr>
          <a:xfrm rot="10800000" flipV="1">
            <a:off x="3495343" y="3197878"/>
            <a:ext cx="1594477" cy="17445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接點: 肘形 89">
            <a:extLst>
              <a:ext uri="{FF2B5EF4-FFF2-40B4-BE49-F238E27FC236}">
                <a16:creationId xmlns:a16="http://schemas.microsoft.com/office/drawing/2014/main" id="{779682DF-72BA-F450-4D2E-EA97E105D7AD}"/>
              </a:ext>
            </a:extLst>
          </p:cNvPr>
          <p:cNvCxnSpPr>
            <a:cxnSpLocks/>
            <a:stCxn id="92" idx="2"/>
            <a:endCxn id="99" idx="0"/>
          </p:cNvCxnSpPr>
          <p:nvPr/>
        </p:nvCxnSpPr>
        <p:spPr>
          <a:xfrm rot="5400000">
            <a:off x="9046070" y="3893429"/>
            <a:ext cx="770874" cy="103095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文字方塊 90">
            <a:extLst>
              <a:ext uri="{FF2B5EF4-FFF2-40B4-BE49-F238E27FC236}">
                <a16:creationId xmlns:a16="http://schemas.microsoft.com/office/drawing/2014/main" id="{70A7D119-DF9A-2390-25A9-51A32EF77812}"/>
              </a:ext>
            </a:extLst>
          </p:cNvPr>
          <p:cNvSpPr txBox="1"/>
          <p:nvPr/>
        </p:nvSpPr>
        <p:spPr>
          <a:xfrm>
            <a:off x="3381833" y="2827807"/>
            <a:ext cx="1705603" cy="307777"/>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000" b="1" kern="0" dirty="0">
                <a:effectLst>
                  <a:glow rad="38100">
                    <a:schemeClr val="bg1">
                      <a:lumMod val="85000"/>
                    </a:schemeClr>
                  </a:glow>
                </a:effectLst>
                <a:latin typeface="微軟正黑體" panose="020B0604030504040204" pitchFamily="34" charset="-120"/>
                <a:ea typeface="微軟正黑體" panose="020B0604030504040204" pitchFamily="34" charset="-120"/>
              </a:rPr>
              <a:t>本署轄管</a:t>
            </a:r>
          </a:p>
        </p:txBody>
      </p:sp>
      <p:sp>
        <p:nvSpPr>
          <p:cNvPr id="92" name="流程圖: 替代程序 51">
            <a:extLst>
              <a:ext uri="{FF2B5EF4-FFF2-40B4-BE49-F238E27FC236}">
                <a16:creationId xmlns:a16="http://schemas.microsoft.com/office/drawing/2014/main" id="{EC3EF1D0-E34B-476F-D86E-4EEDC1AD5797}"/>
              </a:ext>
            </a:extLst>
          </p:cNvPr>
          <p:cNvSpPr/>
          <p:nvPr/>
        </p:nvSpPr>
        <p:spPr>
          <a:xfrm>
            <a:off x="8494053" y="3370192"/>
            <a:ext cx="2905864" cy="653278"/>
          </a:xfrm>
          <a:prstGeom prst="roundRect">
            <a:avLst>
              <a:gd name="adj" fmla="val 24485"/>
            </a:avLst>
          </a:prstGeom>
          <a:solidFill>
            <a:schemeClr val="accent4">
              <a:lumMod val="40000"/>
              <a:lumOff val="60000"/>
              <a:alpha val="50000"/>
            </a:schemeClr>
          </a:solidFill>
          <a:ln w="12700" cap="flat" cmpd="sng" algn="ctr">
            <a:solidFill>
              <a:schemeClr val="accent1">
                <a:lumMod val="50000"/>
              </a:schemeClr>
            </a:solidFill>
            <a:prstDash val="solid"/>
          </a:ln>
          <a:effectLst/>
        </p:spPr>
        <p:txBody>
          <a:bodyPr rtlCol="0" anchor="ctr"/>
          <a:lstStyle/>
          <a:p>
            <a:pPr algn="ctr">
              <a:buClr>
                <a:srgbClr val="2A2735">
                  <a:lumMod val="50000"/>
                  <a:lumOff val="50000"/>
                </a:srgbClr>
              </a:buClr>
              <a:buSzPct val="75000"/>
              <a:defRPr/>
            </a:pP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由署本部</a:t>
            </a:r>
            <a:endParaRPr lang="en-US" altLang="zh-TW"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endParaRPr>
          </a:p>
          <a:p>
            <a:pPr algn="ctr">
              <a:buClr>
                <a:srgbClr val="2A2735">
                  <a:lumMod val="50000"/>
                  <a:lumOff val="50000"/>
                </a:srgbClr>
              </a:buClr>
              <a:buSzPct val="75000"/>
              <a:defRPr/>
            </a:pPr>
            <a:r>
              <a:rPr lang="zh-TW" altLang="en-US"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轉知權責單位</a:t>
            </a:r>
            <a:r>
              <a:rPr lang="zh-TW" altLang="en-US" b="1" kern="0" dirty="0">
                <a:solidFill>
                  <a:schemeClr val="tx2">
                    <a:lumMod val="50000"/>
                  </a:schemeClr>
                </a:solidFill>
                <a:effectLst>
                  <a:glow rad="38100">
                    <a:schemeClr val="bg1"/>
                  </a:glow>
                </a:effectLst>
                <a:latin typeface="微軟正黑體" panose="020B0604030504040204" pitchFamily="34" charset="-120"/>
                <a:ea typeface="微軟正黑體" panose="020B0604030504040204" pitchFamily="34" charset="-120"/>
              </a:rPr>
              <a:t>妥處</a:t>
            </a: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cxnSp>
        <p:nvCxnSpPr>
          <p:cNvPr id="93" name="接點: 肘形 92">
            <a:extLst>
              <a:ext uri="{FF2B5EF4-FFF2-40B4-BE49-F238E27FC236}">
                <a16:creationId xmlns:a16="http://schemas.microsoft.com/office/drawing/2014/main" id="{8F5E798E-465D-007B-CC93-4D2E780E2DB6}"/>
              </a:ext>
            </a:extLst>
          </p:cNvPr>
          <p:cNvCxnSpPr>
            <a:cxnSpLocks/>
            <a:stCxn id="86" idx="3"/>
            <a:endCxn id="92" idx="0"/>
          </p:cNvCxnSpPr>
          <p:nvPr/>
        </p:nvCxnSpPr>
        <p:spPr>
          <a:xfrm>
            <a:off x="8467969" y="3197879"/>
            <a:ext cx="1479016" cy="17231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5" name="流程圖: 替代程序 51">
            <a:extLst>
              <a:ext uri="{FF2B5EF4-FFF2-40B4-BE49-F238E27FC236}">
                <a16:creationId xmlns:a16="http://schemas.microsoft.com/office/drawing/2014/main" id="{CFA2A848-31B6-0CB1-89AA-27BEF43E8679}"/>
              </a:ext>
            </a:extLst>
          </p:cNvPr>
          <p:cNvSpPr/>
          <p:nvPr/>
        </p:nvSpPr>
        <p:spPr>
          <a:xfrm>
            <a:off x="2647627" y="4794343"/>
            <a:ext cx="4068000" cy="1762221"/>
          </a:xfrm>
          <a:prstGeom prst="roundRect">
            <a:avLst>
              <a:gd name="adj" fmla="val 10981"/>
            </a:avLst>
          </a:prstGeom>
          <a:solidFill>
            <a:schemeClr val="accent4">
              <a:lumMod val="40000"/>
              <a:lumOff val="60000"/>
              <a:alpha val="50196"/>
            </a:schemeClr>
          </a:solidFill>
          <a:ln w="12700" cap="flat" cmpd="sng" algn="ctr">
            <a:solidFill>
              <a:schemeClr val="accent1">
                <a:lumMod val="50000"/>
              </a:schemeClr>
            </a:solidFill>
            <a:prstDash val="solid"/>
          </a:ln>
          <a:effectLst/>
        </p:spPr>
        <p:txBody>
          <a:bodyPr rtlCol="0" anchor="ctr"/>
          <a:lstStyle/>
          <a:p>
            <a:pPr algn="ct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96" name="群組 95">
            <a:extLst>
              <a:ext uri="{FF2B5EF4-FFF2-40B4-BE49-F238E27FC236}">
                <a16:creationId xmlns:a16="http://schemas.microsoft.com/office/drawing/2014/main" id="{4F3E3974-1B8F-C2B2-24B9-0CA6C873AEFF}"/>
              </a:ext>
            </a:extLst>
          </p:cNvPr>
          <p:cNvGrpSpPr/>
          <p:nvPr/>
        </p:nvGrpSpPr>
        <p:grpSpPr>
          <a:xfrm>
            <a:off x="3061627" y="4880240"/>
            <a:ext cx="3345732" cy="1583486"/>
            <a:chOff x="1563686" y="4069116"/>
            <a:chExt cx="3345732" cy="1583486"/>
          </a:xfrm>
          <a:solidFill>
            <a:schemeClr val="accent4">
              <a:lumMod val="40000"/>
              <a:lumOff val="60000"/>
            </a:schemeClr>
          </a:solidFill>
        </p:grpSpPr>
        <p:sp>
          <p:nvSpPr>
            <p:cNvPr id="97" name="文字方塊 96">
              <a:extLst>
                <a:ext uri="{FF2B5EF4-FFF2-40B4-BE49-F238E27FC236}">
                  <a16:creationId xmlns:a16="http://schemas.microsoft.com/office/drawing/2014/main" id="{EE789E6C-E73F-9270-DF05-B8F182575136}"/>
                </a:ext>
              </a:extLst>
            </p:cNvPr>
            <p:cNvSpPr txBox="1"/>
            <p:nvPr/>
          </p:nvSpPr>
          <p:spPr>
            <a:xfrm>
              <a:off x="1640632" y="4069116"/>
              <a:ext cx="3268786" cy="369332"/>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rPr>
                <a:t>本署轄管圳路</a:t>
              </a:r>
              <a:endParaRPr lang="en-US" altLang="zh-TW"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98" name="文字方塊 97">
              <a:extLst>
                <a:ext uri="{FF2B5EF4-FFF2-40B4-BE49-F238E27FC236}">
                  <a16:creationId xmlns:a16="http://schemas.microsoft.com/office/drawing/2014/main" id="{35B65C95-969A-7DC3-F251-402513066CFB}"/>
                </a:ext>
              </a:extLst>
            </p:cNvPr>
            <p:cNvSpPr txBox="1"/>
            <p:nvPr/>
          </p:nvSpPr>
          <p:spPr>
            <a:xfrm>
              <a:off x="1563686" y="4524344"/>
              <a:ext cx="3240000" cy="1128258"/>
            </a:xfrm>
            <a:prstGeom prst="rect">
              <a:avLst/>
            </a:prstGeom>
            <a:noFill/>
          </p:spPr>
          <p:txBody>
            <a:bodyPr wrap="square" lIns="0" tIns="0" rIns="0" bIns="0">
              <a:spAutoFit/>
            </a:bodyPr>
            <a:lstStyle/>
            <a:p>
              <a:pPr algn="ctr" defTabSz="914400">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會勘後</a:t>
              </a:r>
              <a:r>
                <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1</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周內</a:t>
              </a:r>
              <a:endPar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a:p>
              <a:pPr algn="ctr" defTabSz="914400">
                <a:lnSpc>
                  <a:spcPct val="120000"/>
                </a:lnSpc>
                <a:buClr>
                  <a:srgbClr val="2A2735">
                    <a:lumMod val="50000"/>
                    <a:lumOff val="50000"/>
                  </a:srgbClr>
                </a:buClr>
                <a:buSzPct val="75000"/>
                <a:defRPr/>
              </a:pP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清淤完成</a:t>
              </a:r>
              <a:endParaRPr lang="en-US" altLang="zh-TW"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endParaRPr>
            </a:p>
            <a:p>
              <a:pPr algn="ctr" defTabSz="914400">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並</a:t>
              </a: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回復民眾</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辦理結案</a:t>
              </a:r>
            </a:p>
          </p:txBody>
        </p:sp>
      </p:grpSp>
      <p:sp>
        <p:nvSpPr>
          <p:cNvPr id="99" name="流程圖: 替代程序 51">
            <a:extLst>
              <a:ext uri="{FF2B5EF4-FFF2-40B4-BE49-F238E27FC236}">
                <a16:creationId xmlns:a16="http://schemas.microsoft.com/office/drawing/2014/main" id="{53BCCFE3-E82D-B618-85C3-E5E1632C23C8}"/>
              </a:ext>
            </a:extLst>
          </p:cNvPr>
          <p:cNvSpPr/>
          <p:nvPr/>
        </p:nvSpPr>
        <p:spPr>
          <a:xfrm>
            <a:off x="6882029" y="4794344"/>
            <a:ext cx="4068000" cy="1759177"/>
          </a:xfrm>
          <a:prstGeom prst="roundRect">
            <a:avLst>
              <a:gd name="adj" fmla="val 10981"/>
            </a:avLst>
          </a:prstGeom>
          <a:solidFill>
            <a:schemeClr val="accent4">
              <a:lumMod val="40000"/>
              <a:lumOff val="60000"/>
              <a:alpha val="50196"/>
            </a:schemeClr>
          </a:solidFill>
          <a:ln w="12700" cap="flat" cmpd="sng" algn="ctr">
            <a:solidFill>
              <a:schemeClr val="accent1">
                <a:lumMod val="50000"/>
              </a:schemeClr>
            </a:solidFill>
            <a:prstDash val="solid"/>
          </a:ln>
          <a:effectLst/>
        </p:spPr>
        <p:txBody>
          <a:bodyPr rtlCol="0" anchor="ctr"/>
          <a:lstStyle/>
          <a:p>
            <a:pPr algn="ctr"/>
            <a:endParaRPr lang="zh-TW" altLang="en-US" b="1" kern="0" dirty="0">
              <a:solidFill>
                <a:srgbClr val="984807"/>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100" name="群組 99">
            <a:extLst>
              <a:ext uri="{FF2B5EF4-FFF2-40B4-BE49-F238E27FC236}">
                <a16:creationId xmlns:a16="http://schemas.microsoft.com/office/drawing/2014/main" id="{391A9FF4-85F4-42C0-8204-30AF4F93C759}"/>
              </a:ext>
            </a:extLst>
          </p:cNvPr>
          <p:cNvGrpSpPr/>
          <p:nvPr/>
        </p:nvGrpSpPr>
        <p:grpSpPr>
          <a:xfrm>
            <a:off x="7281636" y="4880242"/>
            <a:ext cx="3268786" cy="1564639"/>
            <a:chOff x="5961112" y="4069116"/>
            <a:chExt cx="3268786" cy="1564639"/>
          </a:xfrm>
          <a:solidFill>
            <a:schemeClr val="accent4">
              <a:lumMod val="40000"/>
              <a:lumOff val="60000"/>
            </a:schemeClr>
          </a:solidFill>
        </p:grpSpPr>
        <p:sp>
          <p:nvSpPr>
            <p:cNvPr id="101" name="文字方塊 100">
              <a:extLst>
                <a:ext uri="{FF2B5EF4-FFF2-40B4-BE49-F238E27FC236}">
                  <a16:creationId xmlns:a16="http://schemas.microsoft.com/office/drawing/2014/main" id="{FFDF6B98-DAE7-8A6B-000C-C22BA9E00A03}"/>
                </a:ext>
              </a:extLst>
            </p:cNvPr>
            <p:cNvSpPr txBox="1"/>
            <p:nvPr/>
          </p:nvSpPr>
          <p:spPr>
            <a:xfrm>
              <a:off x="5961112" y="4069116"/>
              <a:ext cx="3268786" cy="369332"/>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rPr>
                <a:t>非本署轄管圳路</a:t>
              </a:r>
              <a:endParaRPr lang="en-US" altLang="zh-TW" sz="2400" b="1" kern="0" spc="400" dirty="0">
                <a:solidFill>
                  <a:schemeClr val="accent3">
                    <a:lumMod val="50000"/>
                  </a:schemeClr>
                </a:solidFill>
                <a:effectLst>
                  <a:glow rad="38100">
                    <a:schemeClr val="bg1"/>
                  </a:glow>
                </a:effectLst>
                <a:latin typeface="微軟正黑體" panose="020B0604030504040204" pitchFamily="34" charset="-120"/>
                <a:ea typeface="微軟正黑體" panose="020B0604030504040204" pitchFamily="34" charset="-120"/>
              </a:endParaRPr>
            </a:p>
          </p:txBody>
        </p:sp>
        <p:sp>
          <p:nvSpPr>
            <p:cNvPr id="102" name="文字方塊 101">
              <a:extLst>
                <a:ext uri="{FF2B5EF4-FFF2-40B4-BE49-F238E27FC236}">
                  <a16:creationId xmlns:a16="http://schemas.microsoft.com/office/drawing/2014/main" id="{BB7BA31B-AE7D-B8E9-2817-5D64B249C04D}"/>
                </a:ext>
              </a:extLst>
            </p:cNvPr>
            <p:cNvSpPr txBox="1"/>
            <p:nvPr/>
          </p:nvSpPr>
          <p:spPr>
            <a:xfrm>
              <a:off x="5975505" y="4505497"/>
              <a:ext cx="3240000" cy="1128258"/>
            </a:xfrm>
            <a:prstGeom prst="rect">
              <a:avLst/>
            </a:prstGeom>
            <a:noFill/>
          </p:spPr>
          <p:txBody>
            <a:bodyPr wrap="square" lIns="0" tIns="0" rIns="0" bIns="0">
              <a:spAutoFit/>
            </a:bodyPr>
            <a:lstStyle/>
            <a:p>
              <a:pPr algn="ctr" defTabSz="914400">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會勘後</a:t>
              </a:r>
              <a:r>
                <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3</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日內</a:t>
              </a:r>
              <a:endParaRPr lang="en-US" altLang="zh-TW"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endParaRPr>
            </a:p>
            <a:p>
              <a:pPr algn="ctr">
                <a:lnSpc>
                  <a:spcPct val="120000"/>
                </a:lnSpc>
                <a:buClr>
                  <a:srgbClr val="2A2735">
                    <a:lumMod val="50000"/>
                    <a:lumOff val="50000"/>
                  </a:srgbClr>
                </a:buClr>
                <a:buSzPct val="75000"/>
                <a:defRPr/>
              </a:pP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函轉權責單位</a:t>
              </a: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及</a:t>
              </a:r>
              <a:r>
                <a:rPr lang="zh-TW" altLang="en-US"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rPr>
                <a:t>告知民眾</a:t>
              </a:r>
              <a:endParaRPr lang="en-US" altLang="zh-TW" sz="2100" b="1" kern="0" dirty="0">
                <a:solidFill>
                  <a:srgbClr val="C00000"/>
                </a:solidFill>
                <a:effectLst>
                  <a:glow rad="38100">
                    <a:schemeClr val="bg1"/>
                  </a:glow>
                </a:effectLst>
                <a:latin typeface="微軟正黑體" panose="020B0604030504040204" pitchFamily="34" charset="-120"/>
                <a:ea typeface="微軟正黑體" panose="020B0604030504040204" pitchFamily="34" charset="-120"/>
              </a:endParaRPr>
            </a:p>
            <a:p>
              <a:pPr algn="ctr">
                <a:lnSpc>
                  <a:spcPct val="120000"/>
                </a:lnSpc>
                <a:buClr>
                  <a:srgbClr val="2A2735">
                    <a:lumMod val="50000"/>
                    <a:lumOff val="50000"/>
                  </a:srgbClr>
                </a:buClr>
                <a:buSzPct val="75000"/>
                <a:defRPr/>
              </a:pPr>
              <a:r>
                <a:rPr lang="zh-TW" altLang="en-US" sz="2100" b="1" kern="0" dirty="0">
                  <a:solidFill>
                    <a:srgbClr val="333300"/>
                  </a:solidFill>
                  <a:effectLst>
                    <a:glow rad="38100">
                      <a:schemeClr val="bg1"/>
                    </a:glow>
                  </a:effectLst>
                  <a:latin typeface="微軟正黑體" panose="020B0604030504040204" pitchFamily="34" charset="-120"/>
                  <a:ea typeface="微軟正黑體" panose="020B0604030504040204" pitchFamily="34" charset="-120"/>
                </a:rPr>
                <a:t>並辦理結案</a:t>
              </a:r>
            </a:p>
          </p:txBody>
        </p:sp>
      </p:grpSp>
      <p:cxnSp>
        <p:nvCxnSpPr>
          <p:cNvPr id="103" name="接點: 肘形 102">
            <a:extLst>
              <a:ext uri="{FF2B5EF4-FFF2-40B4-BE49-F238E27FC236}">
                <a16:creationId xmlns:a16="http://schemas.microsoft.com/office/drawing/2014/main" id="{8BDBE72C-7D58-6736-B3D5-ADF34097E5B0}"/>
              </a:ext>
            </a:extLst>
          </p:cNvPr>
          <p:cNvCxnSpPr>
            <a:cxnSpLocks/>
            <a:stCxn id="79" idx="2"/>
            <a:endCxn id="95" idx="0"/>
          </p:cNvCxnSpPr>
          <p:nvPr/>
        </p:nvCxnSpPr>
        <p:spPr>
          <a:xfrm rot="16200000" flipH="1">
            <a:off x="3704121" y="3816836"/>
            <a:ext cx="768727" cy="118628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文字方塊 103">
            <a:extLst>
              <a:ext uri="{FF2B5EF4-FFF2-40B4-BE49-F238E27FC236}">
                <a16:creationId xmlns:a16="http://schemas.microsoft.com/office/drawing/2014/main" id="{F32F22C6-5795-B294-E685-6D4A2691FD70}"/>
              </a:ext>
            </a:extLst>
          </p:cNvPr>
          <p:cNvSpPr txBox="1"/>
          <p:nvPr/>
        </p:nvSpPr>
        <p:spPr>
          <a:xfrm>
            <a:off x="8524210" y="2847153"/>
            <a:ext cx="1705603" cy="307777"/>
          </a:xfrm>
          <a:prstGeom prst="rect">
            <a:avLst/>
          </a:prstGeom>
          <a:noFill/>
        </p:spPr>
        <p:txBody>
          <a:bodyPr wrap="square" lIns="0" tIns="0" rIns="0" bIns="0">
            <a:spAutoFit/>
          </a:bodyPr>
          <a:lstStyle/>
          <a:p>
            <a:pPr algn="ctr" defTabSz="914400">
              <a:buClr>
                <a:srgbClr val="2A2735">
                  <a:lumMod val="50000"/>
                  <a:lumOff val="50000"/>
                </a:srgbClr>
              </a:buClr>
              <a:buSzPct val="75000"/>
              <a:defRPr/>
            </a:pPr>
            <a:r>
              <a:rPr lang="zh-TW" altLang="en-US" sz="2000" b="1" kern="0" dirty="0">
                <a:effectLst>
                  <a:glow rad="38100">
                    <a:schemeClr val="bg1">
                      <a:lumMod val="85000"/>
                    </a:schemeClr>
                  </a:glow>
                </a:effectLst>
                <a:latin typeface="微軟正黑體" panose="020B0604030504040204" pitchFamily="34" charset="-120"/>
                <a:ea typeface="微軟正黑體" panose="020B0604030504040204" pitchFamily="34" charset="-120"/>
              </a:rPr>
              <a:t>非本署轄管</a:t>
            </a:r>
          </a:p>
        </p:txBody>
      </p:sp>
      <p:sp>
        <p:nvSpPr>
          <p:cNvPr id="106" name="文字方塊 105">
            <a:extLst>
              <a:ext uri="{FF2B5EF4-FFF2-40B4-BE49-F238E27FC236}">
                <a16:creationId xmlns:a16="http://schemas.microsoft.com/office/drawing/2014/main" id="{F4F2A45B-AE5F-31D0-CBC2-E511A86E435B}"/>
              </a:ext>
            </a:extLst>
          </p:cNvPr>
          <p:cNvSpPr txBox="1"/>
          <p:nvPr/>
        </p:nvSpPr>
        <p:spPr>
          <a:xfrm>
            <a:off x="10017287" y="4075730"/>
            <a:ext cx="1825129" cy="523220"/>
          </a:xfrm>
          <a:prstGeom prst="rect">
            <a:avLst/>
          </a:prstGeom>
          <a:noFill/>
        </p:spPr>
        <p:txBody>
          <a:bodyPr wrap="square">
            <a:spAutoFit/>
          </a:bodyPr>
          <a:lstStyle/>
          <a:p>
            <a:pPr algn="ctr"/>
            <a:r>
              <a:rPr lang="en-US" altLang="zh-TW" sz="1400" b="1" dirty="0">
                <a:solidFill>
                  <a:schemeClr val="tx1">
                    <a:lumMod val="75000"/>
                    <a:lumOff val="25000"/>
                  </a:schemeClr>
                </a:solidFill>
                <a:latin typeface="微軟正黑體" panose="020B0604030504040204" pitchFamily="34" charset="-120"/>
                <a:ea typeface="微軟正黑體" panose="020B0604030504040204" pitchFamily="34" charset="-120"/>
              </a:rPr>
              <a:t>Ex</a:t>
            </a: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：經濟部、</a:t>
            </a:r>
            <a:endParaRPr lang="en-US" altLang="zh-TW" sz="1400" b="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縣市政府、鄉鎮公所</a:t>
            </a:r>
          </a:p>
        </p:txBody>
      </p:sp>
      <p:cxnSp>
        <p:nvCxnSpPr>
          <p:cNvPr id="109" name="直線接點 108">
            <a:extLst>
              <a:ext uri="{FF2B5EF4-FFF2-40B4-BE49-F238E27FC236}">
                <a16:creationId xmlns:a16="http://schemas.microsoft.com/office/drawing/2014/main" id="{373DAF50-C29D-0645-C6BC-A39D64099AFD}"/>
              </a:ext>
            </a:extLst>
          </p:cNvPr>
          <p:cNvCxnSpPr>
            <a:cxnSpLocks/>
          </p:cNvCxnSpPr>
          <p:nvPr/>
        </p:nvCxnSpPr>
        <p:spPr>
          <a:xfrm flipH="1">
            <a:off x="1407931" y="4306486"/>
            <a:ext cx="336251" cy="0"/>
          </a:xfrm>
          <a:prstGeom prst="line">
            <a:avLst/>
          </a:prstGeom>
          <a:ln w="635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2" name="直線接點 111">
            <a:extLst>
              <a:ext uri="{FF2B5EF4-FFF2-40B4-BE49-F238E27FC236}">
                <a16:creationId xmlns:a16="http://schemas.microsoft.com/office/drawing/2014/main" id="{565984ED-A777-7DD6-0739-9C71D753306C}"/>
              </a:ext>
            </a:extLst>
          </p:cNvPr>
          <p:cNvCxnSpPr>
            <a:cxnSpLocks/>
          </p:cNvCxnSpPr>
          <p:nvPr/>
        </p:nvCxnSpPr>
        <p:spPr>
          <a:xfrm flipH="1">
            <a:off x="1407931" y="6304833"/>
            <a:ext cx="336251" cy="0"/>
          </a:xfrm>
          <a:prstGeom prst="line">
            <a:avLst/>
          </a:prstGeom>
          <a:ln w="635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3" name="直線接點 112">
            <a:extLst>
              <a:ext uri="{FF2B5EF4-FFF2-40B4-BE49-F238E27FC236}">
                <a16:creationId xmlns:a16="http://schemas.microsoft.com/office/drawing/2014/main" id="{2B098916-C5DF-FF44-4486-E8F96DD9CC54}"/>
              </a:ext>
            </a:extLst>
          </p:cNvPr>
          <p:cNvCxnSpPr>
            <a:cxnSpLocks/>
          </p:cNvCxnSpPr>
          <p:nvPr/>
        </p:nvCxnSpPr>
        <p:spPr>
          <a:xfrm>
            <a:off x="1729253" y="4288993"/>
            <a:ext cx="0" cy="2055261"/>
          </a:xfrm>
          <a:prstGeom prst="line">
            <a:avLst/>
          </a:prstGeom>
          <a:ln w="635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1" name="文字方塊 110">
            <a:extLst>
              <a:ext uri="{FF2B5EF4-FFF2-40B4-BE49-F238E27FC236}">
                <a16:creationId xmlns:a16="http://schemas.microsoft.com/office/drawing/2014/main" id="{C3BC4F60-8AC1-3A8E-079D-2DAA436CC130}"/>
              </a:ext>
            </a:extLst>
          </p:cNvPr>
          <p:cNvSpPr txBox="1"/>
          <p:nvPr/>
        </p:nvSpPr>
        <p:spPr>
          <a:xfrm>
            <a:off x="1013367" y="5026883"/>
            <a:ext cx="1374759" cy="523220"/>
          </a:xfrm>
          <a:prstGeom prst="rect">
            <a:avLst/>
          </a:prstGeom>
          <a:solidFill>
            <a:schemeClr val="bg1"/>
          </a:solidFill>
        </p:spPr>
        <p:txBody>
          <a:bodyPr wrap="square">
            <a:spAutoFit/>
          </a:bodyPr>
          <a:lstStyle/>
          <a:p>
            <a:pPr algn="ct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民眾可隨時</a:t>
            </a:r>
            <a:endParaRPr lang="en-US" altLang="zh-TW" sz="1400" b="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ctr"/>
            <a:r>
              <a:rPr lang="zh-TW" altLang="en-US" sz="1400" b="1" dirty="0">
                <a:solidFill>
                  <a:schemeClr val="tx1">
                    <a:lumMod val="75000"/>
                    <a:lumOff val="25000"/>
                  </a:schemeClr>
                </a:solidFill>
                <a:latin typeface="微軟正黑體" panose="020B0604030504040204" pitchFamily="34" charset="-120"/>
                <a:ea typeface="微軟正黑體" panose="020B0604030504040204" pitchFamily="34" charset="-120"/>
              </a:rPr>
              <a:t>查詢辦理進度</a:t>
            </a:r>
          </a:p>
        </p:txBody>
      </p:sp>
      <p:sp>
        <p:nvSpPr>
          <p:cNvPr id="44" name="標題 1">
            <a:extLst>
              <a:ext uri="{FF2B5EF4-FFF2-40B4-BE49-F238E27FC236}">
                <a16:creationId xmlns:a16="http://schemas.microsoft.com/office/drawing/2014/main" id="{47F71477-E515-4EE6-8BFB-5886A4B8386A}"/>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圳路清淤通報機制</a:t>
            </a:r>
            <a:endParaRPr lang="zh-TW" altLang="en-US" sz="4000" dirty="0">
              <a:solidFill>
                <a:schemeClr val="tx1">
                  <a:lumMod val="75000"/>
                  <a:lumOff val="25000"/>
                </a:schemeClr>
              </a:solidFill>
            </a:endParaRPr>
          </a:p>
        </p:txBody>
      </p:sp>
      <p:sp>
        <p:nvSpPr>
          <p:cNvPr id="45" name="投影片編號版面配置區 3">
            <a:extLst>
              <a:ext uri="{FF2B5EF4-FFF2-40B4-BE49-F238E27FC236}">
                <a16:creationId xmlns:a16="http://schemas.microsoft.com/office/drawing/2014/main" id="{3ECD3A37-D07C-44E9-8812-8F477E4C2E06}"/>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z="1400" b="1">
                <a:solidFill>
                  <a:schemeClr val="tx2"/>
                </a:solidFill>
              </a:rPr>
              <a:pPr/>
              <a:t>25</a:t>
            </a:fld>
            <a:endParaRPr lang="zh-TW" altLang="en-US" sz="1400" b="1" dirty="0">
              <a:solidFill>
                <a:schemeClr val="tx2"/>
              </a:solidFill>
            </a:endParaRPr>
          </a:p>
        </p:txBody>
      </p:sp>
    </p:spTree>
    <p:extLst>
      <p:ext uri="{BB962C8B-B14F-4D97-AF65-F5344CB8AC3E}">
        <p14:creationId xmlns:p14="http://schemas.microsoft.com/office/powerpoint/2010/main" val="660212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內容版面配置區 2">
            <a:extLst>
              <a:ext uri="{FF2B5EF4-FFF2-40B4-BE49-F238E27FC236}">
                <a16:creationId xmlns:a16="http://schemas.microsoft.com/office/drawing/2014/main" id="{40FFC4A1-57FC-581C-3FBE-C2E2423091EB}"/>
              </a:ext>
            </a:extLst>
          </p:cNvPr>
          <p:cNvSpPr txBox="1">
            <a:spLocks/>
          </p:cNvSpPr>
          <p:nvPr/>
        </p:nvSpPr>
        <p:spPr>
          <a:xfrm>
            <a:off x="3552505" y="2065676"/>
            <a:ext cx="5036000" cy="1166724"/>
          </a:xfrm>
          <a:prstGeom prst="rect">
            <a:avLst/>
          </a:prstGeom>
        </p:spPr>
        <p:txBody>
          <a:bodyPr vert="horz" lIns="91440" tIns="45720" rIns="91440" bIns="45720" rtlCol="0">
            <a:noAutofit/>
          </a:bodyPr>
          <a:lstStyle>
            <a:lvl1pPr marL="228600" indent="-228600" algn="l" rtl="0" eaLnBrk="0" fontAlgn="base" hangingPunct="0">
              <a:spcBef>
                <a:spcPct val="20000"/>
              </a:spcBef>
              <a:spcAft>
                <a:spcPct val="0"/>
              </a:spcAft>
              <a:buFont typeface="Wingdings" panose="05000000000000000000" pitchFamily="2" charset="2"/>
              <a:buChar char="n"/>
              <a:defRPr sz="3200" b="1" kern="1200">
                <a:solidFill>
                  <a:schemeClr val="accent1"/>
                </a:solidFill>
                <a:latin typeface="Times New Roman" pitchFamily="18" charset="0"/>
                <a:ea typeface="標楷體" pitchFamily="65" charset="-120"/>
                <a:cs typeface="Times New Roman" pitchFamily="18" charset="0"/>
              </a:defRPr>
            </a:lvl1pPr>
            <a:lvl2pPr marL="685800" indent="-228600" algn="l" rtl="0" eaLnBrk="0" fontAlgn="base" hangingPunct="0">
              <a:spcBef>
                <a:spcPct val="20000"/>
              </a:spcBef>
              <a:spcAft>
                <a:spcPct val="0"/>
              </a:spcAft>
              <a:buFont typeface="Wingdings" panose="05000000000000000000" pitchFamily="2" charset="2"/>
              <a:buChar char="p"/>
              <a:defRPr sz="2800" b="1" kern="1200">
                <a:solidFill>
                  <a:schemeClr val="accent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Wingdings" panose="05000000000000000000" pitchFamily="2" charset="2"/>
              <a:buChar char="p"/>
              <a:defRPr sz="2399" b="1" kern="1200">
                <a:solidFill>
                  <a:schemeClr val="accent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5pPr>
            <a:lvl6pPr marL="2514521"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07"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93"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78"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40000"/>
              </a:lnSpc>
              <a:buFont typeface="Wingdings" panose="05000000000000000000" pitchFamily="2" charset="2"/>
              <a:buNone/>
            </a:pPr>
            <a:r>
              <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2.</a:t>
            </a:r>
            <a:r>
              <a:rPr lang="zh-TW" altLang="en-US"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通報地點、內容</a:t>
            </a:r>
            <a:endPar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endParaRPr>
          </a:p>
          <a:p>
            <a:pPr marL="0" indent="0" algn="just">
              <a:spcBef>
                <a:spcPts val="1200"/>
              </a:spcBef>
              <a:buFont typeface="Wingdings" panose="05000000000000000000" pitchFamily="2" charset="2"/>
              <a:buNone/>
            </a:pPr>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提供通報地點及簡要描述，亦可上傳照片。</a:t>
            </a:r>
            <a:endPar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64" name="內容版面配置區 2">
            <a:extLst>
              <a:ext uri="{FF2B5EF4-FFF2-40B4-BE49-F238E27FC236}">
                <a16:creationId xmlns:a16="http://schemas.microsoft.com/office/drawing/2014/main" id="{95E08DB9-5CA2-9C3E-6162-C1FA7A37B954}"/>
              </a:ext>
            </a:extLst>
          </p:cNvPr>
          <p:cNvSpPr txBox="1">
            <a:spLocks/>
          </p:cNvSpPr>
          <p:nvPr/>
        </p:nvSpPr>
        <p:spPr>
          <a:xfrm>
            <a:off x="8792606" y="2065676"/>
            <a:ext cx="3167993" cy="1070069"/>
          </a:xfrm>
          <a:prstGeom prst="rect">
            <a:avLst/>
          </a:prstGeom>
        </p:spPr>
        <p:txBody>
          <a:bodyPr vert="horz" lIns="91440" tIns="45720" rIns="91440" bIns="45720" rtlCol="0">
            <a:noAutofit/>
          </a:bodyPr>
          <a:lstStyle>
            <a:lvl1pPr marL="228600" indent="-228600" algn="l" rtl="0" eaLnBrk="0" fontAlgn="base" hangingPunct="0">
              <a:spcBef>
                <a:spcPct val="20000"/>
              </a:spcBef>
              <a:spcAft>
                <a:spcPct val="0"/>
              </a:spcAft>
              <a:buFont typeface="Wingdings" panose="05000000000000000000" pitchFamily="2" charset="2"/>
              <a:buChar char="n"/>
              <a:defRPr sz="3200" b="1" kern="1200">
                <a:solidFill>
                  <a:schemeClr val="accent1"/>
                </a:solidFill>
                <a:latin typeface="Times New Roman" pitchFamily="18" charset="0"/>
                <a:ea typeface="標楷體" pitchFamily="65" charset="-120"/>
                <a:cs typeface="Times New Roman" pitchFamily="18" charset="0"/>
              </a:defRPr>
            </a:lvl1pPr>
            <a:lvl2pPr marL="685800" indent="-228600" algn="l" rtl="0" eaLnBrk="0" fontAlgn="base" hangingPunct="0">
              <a:spcBef>
                <a:spcPct val="20000"/>
              </a:spcBef>
              <a:spcAft>
                <a:spcPct val="0"/>
              </a:spcAft>
              <a:buFont typeface="Wingdings" panose="05000000000000000000" pitchFamily="2" charset="2"/>
              <a:buChar char="p"/>
              <a:defRPr sz="2800" b="1" kern="1200">
                <a:solidFill>
                  <a:schemeClr val="accent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Wingdings" panose="05000000000000000000" pitchFamily="2" charset="2"/>
              <a:buChar char="p"/>
              <a:defRPr sz="2399" b="1" kern="1200">
                <a:solidFill>
                  <a:schemeClr val="accent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5pPr>
            <a:lvl6pPr marL="2514521"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07"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93"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78"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3.</a:t>
            </a:r>
            <a:r>
              <a:rPr lang="zh-TW" altLang="en-US"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送出通報</a:t>
            </a:r>
            <a:endPar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endParaRPr>
          </a:p>
          <a:p>
            <a:pPr marL="0" indent="0" algn="just">
              <a:spcBef>
                <a:spcPts val="1200"/>
              </a:spcBef>
              <a:buNone/>
            </a:pPr>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確認通報內容並送出。</a:t>
            </a:r>
          </a:p>
        </p:txBody>
      </p:sp>
      <p:sp>
        <p:nvSpPr>
          <p:cNvPr id="66" name="矩形 65">
            <a:extLst>
              <a:ext uri="{FF2B5EF4-FFF2-40B4-BE49-F238E27FC236}">
                <a16:creationId xmlns:a16="http://schemas.microsoft.com/office/drawing/2014/main" id="{E06F38F8-4782-7A99-3397-1A72ACD25CE6}"/>
              </a:ext>
            </a:extLst>
          </p:cNvPr>
          <p:cNvSpPr/>
          <p:nvPr/>
        </p:nvSpPr>
        <p:spPr>
          <a:xfrm>
            <a:off x="10356111" y="5853067"/>
            <a:ext cx="1259867" cy="3141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5B8667EE-CB83-46E9-A66B-841BD8784CC7}"/>
              </a:ext>
            </a:extLst>
          </p:cNvPr>
          <p:cNvSpPr/>
          <p:nvPr/>
        </p:nvSpPr>
        <p:spPr>
          <a:xfrm>
            <a:off x="233441" y="980325"/>
            <a:ext cx="5862559" cy="64633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spcBef>
                <a:spcPts val="1200"/>
              </a:spcBef>
              <a:buClr>
                <a:schemeClr val="accent5">
                  <a:lumMod val="50000"/>
                </a:schemeClr>
              </a:buClr>
              <a:buSzPct val="80000"/>
              <a:buFont typeface="Wingdings" panose="05000000000000000000" pitchFamily="2" charset="2"/>
              <a:buChar char="l"/>
            </a:pP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三步驟、</a:t>
            </a:r>
            <a:r>
              <a:rPr lang="en-US" altLang="zh-TW" sz="3600" b="1" dirty="0">
                <a:solidFill>
                  <a:schemeClr val="accent5">
                    <a:lumMod val="50000"/>
                  </a:schemeClr>
                </a:solidFill>
                <a:latin typeface="Microsoft YaHei" panose="020B0503020204020204" pitchFamily="34" charset="-122"/>
                <a:ea typeface="Microsoft YaHei" panose="020B0503020204020204" pitchFamily="34" charset="-122"/>
              </a:rPr>
              <a:t>1</a:t>
            </a: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分鐘完成通報</a:t>
            </a:r>
          </a:p>
        </p:txBody>
      </p:sp>
      <p:grpSp>
        <p:nvGrpSpPr>
          <p:cNvPr id="23" name="群組 22">
            <a:extLst>
              <a:ext uri="{FF2B5EF4-FFF2-40B4-BE49-F238E27FC236}">
                <a16:creationId xmlns:a16="http://schemas.microsoft.com/office/drawing/2014/main" id="{AC4DCBAB-23CB-4C35-B527-34C1AC3D61A4}"/>
              </a:ext>
            </a:extLst>
          </p:cNvPr>
          <p:cNvGrpSpPr/>
          <p:nvPr/>
        </p:nvGrpSpPr>
        <p:grpSpPr>
          <a:xfrm>
            <a:off x="233441" y="2065676"/>
            <a:ext cx="3162925" cy="4169671"/>
            <a:chOff x="188481" y="1811676"/>
            <a:chExt cx="3162925" cy="4169671"/>
          </a:xfrm>
          <a:solidFill>
            <a:schemeClr val="accent6">
              <a:lumMod val="20000"/>
              <a:lumOff val="80000"/>
            </a:schemeClr>
          </a:solidFill>
        </p:grpSpPr>
        <p:sp>
          <p:nvSpPr>
            <p:cNvPr id="29" name="內容版面配置區 2">
              <a:extLst>
                <a:ext uri="{FF2B5EF4-FFF2-40B4-BE49-F238E27FC236}">
                  <a16:creationId xmlns:a16="http://schemas.microsoft.com/office/drawing/2014/main" id="{7093A1C0-3FEB-4C80-94C8-F440B1AA3B70}"/>
                </a:ext>
              </a:extLst>
            </p:cNvPr>
            <p:cNvSpPr txBox="1">
              <a:spLocks/>
            </p:cNvSpPr>
            <p:nvPr/>
          </p:nvSpPr>
          <p:spPr>
            <a:xfrm>
              <a:off x="188481" y="1811676"/>
              <a:ext cx="3162925" cy="1166724"/>
            </a:xfrm>
            <a:prstGeom prst="rect">
              <a:avLst/>
            </a:prstGeom>
            <a:noFill/>
          </p:spPr>
          <p:txBody>
            <a:bodyPr vert="horz" lIns="91440" tIns="45720" rIns="91440" bIns="45720" rtlCol="0">
              <a:noAutofit/>
            </a:bodyPr>
            <a:lstStyle>
              <a:lvl1pPr marL="228600" indent="-228600" algn="l" rtl="0" eaLnBrk="0" fontAlgn="base" hangingPunct="0">
                <a:spcBef>
                  <a:spcPct val="20000"/>
                </a:spcBef>
                <a:spcAft>
                  <a:spcPct val="0"/>
                </a:spcAft>
                <a:buFont typeface="Wingdings" panose="05000000000000000000" pitchFamily="2" charset="2"/>
                <a:buChar char="n"/>
                <a:defRPr sz="3200" b="1" kern="1200">
                  <a:solidFill>
                    <a:schemeClr val="accent1"/>
                  </a:solidFill>
                  <a:latin typeface="Times New Roman" pitchFamily="18" charset="0"/>
                  <a:ea typeface="標楷體" pitchFamily="65" charset="-120"/>
                  <a:cs typeface="Times New Roman" pitchFamily="18" charset="0"/>
                </a:defRPr>
              </a:lvl1pPr>
              <a:lvl2pPr marL="685800" indent="-228600" algn="l" rtl="0" eaLnBrk="0" fontAlgn="base" hangingPunct="0">
                <a:spcBef>
                  <a:spcPct val="20000"/>
                </a:spcBef>
                <a:spcAft>
                  <a:spcPct val="0"/>
                </a:spcAft>
                <a:buFont typeface="Wingdings" panose="05000000000000000000" pitchFamily="2" charset="2"/>
                <a:buChar char="p"/>
                <a:defRPr sz="2800" b="1" kern="1200">
                  <a:solidFill>
                    <a:schemeClr val="accent1"/>
                  </a:solidFill>
                  <a:latin typeface="Times New Roman" pitchFamily="18" charset="0"/>
                  <a:ea typeface="標楷體" pitchFamily="65" charset="-120"/>
                  <a:cs typeface="Times New Roman" pitchFamily="18" charset="0"/>
                </a:defRPr>
              </a:lvl2pPr>
              <a:lvl3pPr marL="1143000" indent="-228600" algn="l" rtl="0" eaLnBrk="0" fontAlgn="base" hangingPunct="0">
                <a:spcBef>
                  <a:spcPct val="20000"/>
                </a:spcBef>
                <a:spcAft>
                  <a:spcPct val="0"/>
                </a:spcAft>
                <a:buFont typeface="Wingdings" panose="05000000000000000000" pitchFamily="2" charset="2"/>
                <a:buChar char="p"/>
                <a:defRPr sz="2399" b="1" kern="1200">
                  <a:solidFill>
                    <a:schemeClr val="accent1"/>
                  </a:solidFill>
                  <a:latin typeface="Times New Roman" pitchFamily="18" charset="0"/>
                  <a:ea typeface="標楷體" pitchFamily="65" charset="-120"/>
                  <a:cs typeface="Times New Roman" pitchFamily="18" charset="0"/>
                </a:defRPr>
              </a:lvl3pPr>
              <a:lvl4pPr marL="16002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4pPr>
              <a:lvl5pPr marL="2057400" indent="-228600" algn="l" rtl="0" eaLnBrk="0" fontAlgn="base" hangingPunct="0">
                <a:spcBef>
                  <a:spcPct val="20000"/>
                </a:spcBef>
                <a:spcAft>
                  <a:spcPct val="0"/>
                </a:spcAft>
                <a:buFont typeface="Wingdings" panose="05000000000000000000" pitchFamily="2" charset="2"/>
                <a:buChar char="p"/>
                <a:defRPr sz="2000" b="1" kern="1200">
                  <a:solidFill>
                    <a:schemeClr val="accent1"/>
                  </a:solidFill>
                  <a:latin typeface="Times New Roman" pitchFamily="18" charset="0"/>
                  <a:ea typeface="標楷體" pitchFamily="65" charset="-120"/>
                  <a:cs typeface="Times New Roman" pitchFamily="18" charset="0"/>
                </a:defRPr>
              </a:lvl5pPr>
              <a:lvl6pPr marL="2514521"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07"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93"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78" indent="-228593" algn="l" defTabSz="91437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40000"/>
                </a:lnSpc>
                <a:buFont typeface="Wingdings" panose="05000000000000000000" pitchFamily="2" charset="2"/>
                <a:buNone/>
              </a:pPr>
              <a:r>
                <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1.</a:t>
              </a:r>
              <a:r>
                <a:rPr lang="zh-TW" altLang="en-US"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rPr>
                <a:t>填寫聯絡資訊</a:t>
              </a:r>
              <a:endParaRPr lang="en-US" altLang="zh-TW" sz="2400" u="sng" dirty="0">
                <a:solidFill>
                  <a:schemeClr val="tx1"/>
                </a:solidFill>
                <a:effectLst>
                  <a:glow rad="63500">
                    <a:schemeClr val="bg1"/>
                  </a:glow>
                </a:effectLst>
                <a:latin typeface="Microsoft YaHei" panose="020B0503020204020204" pitchFamily="34" charset="-122"/>
                <a:ea typeface="Microsoft YaHei" panose="020B0503020204020204" pitchFamily="34" charset="-122"/>
              </a:endParaRPr>
            </a:p>
            <a:p>
              <a:pPr marL="0" indent="0" algn="just">
                <a:spcBef>
                  <a:spcPts val="1200"/>
                </a:spcBef>
                <a:buNone/>
              </a:pPr>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填寫通報人姓名及聯絡電話。</a:t>
              </a:r>
              <a:endPar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nvGrpSpPr>
            <p:cNvPr id="18" name="群組 17">
              <a:extLst>
                <a:ext uri="{FF2B5EF4-FFF2-40B4-BE49-F238E27FC236}">
                  <a16:creationId xmlns:a16="http://schemas.microsoft.com/office/drawing/2014/main" id="{E09D9976-039D-4131-A86E-C6DB7A741AA3}"/>
                </a:ext>
              </a:extLst>
            </p:cNvPr>
            <p:cNvGrpSpPr/>
            <p:nvPr/>
          </p:nvGrpSpPr>
          <p:grpSpPr>
            <a:xfrm>
              <a:off x="587683" y="2881745"/>
              <a:ext cx="2383997" cy="3099602"/>
              <a:chOff x="533693" y="2881745"/>
              <a:chExt cx="2383997" cy="3099602"/>
            </a:xfrm>
            <a:grpFill/>
          </p:grpSpPr>
          <p:pic>
            <p:nvPicPr>
              <p:cNvPr id="10" name="圖片 9">
                <a:extLst>
                  <a:ext uri="{FF2B5EF4-FFF2-40B4-BE49-F238E27FC236}">
                    <a16:creationId xmlns:a16="http://schemas.microsoft.com/office/drawing/2014/main" id="{11A42281-9C1C-41D7-A0E5-89D7156F67C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3693" y="2881745"/>
                <a:ext cx="2383997" cy="2872059"/>
              </a:xfrm>
              <a:prstGeom prst="rect">
                <a:avLst/>
              </a:prstGeom>
              <a:grpFill/>
            </p:spPr>
          </p:pic>
          <p:sp>
            <p:nvSpPr>
              <p:cNvPr id="11" name="矩形 10">
                <a:extLst>
                  <a:ext uri="{FF2B5EF4-FFF2-40B4-BE49-F238E27FC236}">
                    <a16:creationId xmlns:a16="http://schemas.microsoft.com/office/drawing/2014/main" id="{7151F2DC-7F7E-4E75-8A0C-661E84D9F745}"/>
                  </a:ext>
                </a:extLst>
              </p:cNvPr>
              <p:cNvSpPr/>
              <p:nvPr/>
            </p:nvSpPr>
            <p:spPr>
              <a:xfrm>
                <a:off x="534091" y="5751901"/>
                <a:ext cx="2383200" cy="2243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6" name="圖片 15">
                <a:extLst>
                  <a:ext uri="{FF2B5EF4-FFF2-40B4-BE49-F238E27FC236}">
                    <a16:creationId xmlns:a16="http://schemas.microsoft.com/office/drawing/2014/main" id="{8CABEA5F-303A-4E26-94F2-5D65689AA74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59610" y="5699746"/>
                <a:ext cx="732163" cy="281601"/>
              </a:xfrm>
              <a:prstGeom prst="rect">
                <a:avLst/>
              </a:prstGeom>
              <a:grpFill/>
            </p:spPr>
          </p:pic>
        </p:grpSp>
      </p:grpSp>
      <p:grpSp>
        <p:nvGrpSpPr>
          <p:cNvPr id="24" name="群組 23">
            <a:extLst>
              <a:ext uri="{FF2B5EF4-FFF2-40B4-BE49-F238E27FC236}">
                <a16:creationId xmlns:a16="http://schemas.microsoft.com/office/drawing/2014/main" id="{3C4FAD2B-2DD7-4911-98F0-2282606CD6AE}"/>
              </a:ext>
            </a:extLst>
          </p:cNvPr>
          <p:cNvGrpSpPr/>
          <p:nvPr/>
        </p:nvGrpSpPr>
        <p:grpSpPr>
          <a:xfrm>
            <a:off x="3713165" y="3138715"/>
            <a:ext cx="1800314" cy="2924501"/>
            <a:chOff x="3668205" y="2884715"/>
            <a:chExt cx="1800314" cy="2924501"/>
          </a:xfrm>
        </p:grpSpPr>
        <p:grpSp>
          <p:nvGrpSpPr>
            <p:cNvPr id="69" name="群組 68">
              <a:extLst>
                <a:ext uri="{FF2B5EF4-FFF2-40B4-BE49-F238E27FC236}">
                  <a16:creationId xmlns:a16="http://schemas.microsoft.com/office/drawing/2014/main" id="{C6E4FF58-F926-08CE-1A88-9ED292169FC4}"/>
                </a:ext>
              </a:extLst>
            </p:cNvPr>
            <p:cNvGrpSpPr/>
            <p:nvPr/>
          </p:nvGrpSpPr>
          <p:grpSpPr>
            <a:xfrm>
              <a:off x="3668205" y="3278861"/>
              <a:ext cx="1800314" cy="2530355"/>
              <a:chOff x="3400468" y="2839750"/>
              <a:chExt cx="1800314" cy="2530355"/>
            </a:xfrm>
          </p:grpSpPr>
          <p:pic>
            <p:nvPicPr>
              <p:cNvPr id="3" name="圖片 2">
                <a:extLst>
                  <a:ext uri="{FF2B5EF4-FFF2-40B4-BE49-F238E27FC236}">
                    <a16:creationId xmlns:a16="http://schemas.microsoft.com/office/drawing/2014/main" id="{8A9828FB-8F28-DA5F-9F39-600656FF9B34}"/>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467663" y="2839750"/>
                <a:ext cx="1733119" cy="1528957"/>
              </a:xfrm>
              <a:prstGeom prst="rect">
                <a:avLst/>
              </a:prstGeom>
            </p:spPr>
          </p:pic>
          <p:sp>
            <p:nvSpPr>
              <p:cNvPr id="5" name="橢圓 4">
                <a:extLst>
                  <a:ext uri="{FF2B5EF4-FFF2-40B4-BE49-F238E27FC236}">
                    <a16:creationId xmlns:a16="http://schemas.microsoft.com/office/drawing/2014/main" id="{23C34910-9AEC-A3FE-D48D-3F0C471CF877}"/>
                  </a:ext>
                </a:extLst>
              </p:cNvPr>
              <p:cNvSpPr/>
              <p:nvPr/>
            </p:nvSpPr>
            <p:spPr>
              <a:xfrm>
                <a:off x="4558237" y="3423786"/>
                <a:ext cx="206990" cy="224550"/>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a:extLst>
                  <a:ext uri="{FF2B5EF4-FFF2-40B4-BE49-F238E27FC236}">
                    <a16:creationId xmlns:a16="http://schemas.microsoft.com/office/drawing/2014/main" id="{17C0C09E-FD6A-8887-6DD7-93CFBFBD772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400468" y="3908216"/>
                <a:ext cx="1575241" cy="1461889"/>
              </a:xfrm>
              <a:prstGeom prst="rect">
                <a:avLst/>
              </a:prstGeom>
              <a:ln>
                <a:solidFill>
                  <a:srgbClr val="FFC000"/>
                </a:solidFill>
              </a:ln>
            </p:spPr>
          </p:pic>
          <p:cxnSp>
            <p:nvCxnSpPr>
              <p:cNvPr id="13" name="直線單箭頭接點 12">
                <a:extLst>
                  <a:ext uri="{FF2B5EF4-FFF2-40B4-BE49-F238E27FC236}">
                    <a16:creationId xmlns:a16="http://schemas.microsoft.com/office/drawing/2014/main" id="{5C1BCE84-7987-1DF0-72F9-419D10E54323}"/>
                  </a:ext>
                </a:extLst>
              </p:cNvPr>
              <p:cNvCxnSpPr>
                <a:cxnSpLocks/>
                <a:stCxn id="5" idx="3"/>
              </p:cNvCxnSpPr>
              <p:nvPr/>
            </p:nvCxnSpPr>
            <p:spPr>
              <a:xfrm flipH="1">
                <a:off x="4280200" y="3615451"/>
                <a:ext cx="308350" cy="211431"/>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2" name="文字方塊 2">
                <a:extLst>
                  <a:ext uri="{FF2B5EF4-FFF2-40B4-BE49-F238E27FC236}">
                    <a16:creationId xmlns:a16="http://schemas.microsoft.com/office/drawing/2014/main" id="{9333CE39-5769-A96F-32AC-6D1C8450400F}"/>
                  </a:ext>
                </a:extLst>
              </p:cNvPr>
              <p:cNvSpPr txBox="1">
                <a:spLocks noChangeArrowheads="1"/>
              </p:cNvSpPr>
              <p:nvPr/>
            </p:nvSpPr>
            <p:spPr bwMode="auto">
              <a:xfrm>
                <a:off x="3469453" y="3773457"/>
                <a:ext cx="1143480" cy="369332"/>
              </a:xfrm>
              <a:prstGeom prst="rect">
                <a:avLst/>
              </a:prstGeom>
              <a:noFill/>
              <a:ln w="9525">
                <a:noFill/>
                <a:miter lim="800000"/>
                <a:headEnd/>
                <a:tailEnd/>
              </a:ln>
            </p:spPr>
            <p:txBody>
              <a:bodyPr rot="0" vert="horz" wrap="square" lIns="91440" tIns="45720" rIns="91440" bIns="45720" anchor="t" anchorCtr="0">
                <a:spAutoFit/>
              </a:bodyPr>
              <a:lstStyle/>
              <a:p>
                <a:pPr algn="ctr">
                  <a:spcAft>
                    <a:spcPts val="0"/>
                  </a:spcAft>
                </a:pPr>
                <a:r>
                  <a:rPr lang="zh-TW" altLang="en-US" b="1" kern="0" dirty="0">
                    <a:solidFill>
                      <a:srgbClr val="FF66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點選地點</a:t>
                </a:r>
              </a:p>
            </p:txBody>
          </p:sp>
        </p:grpSp>
        <p:pic>
          <p:nvPicPr>
            <p:cNvPr id="40" name="圖片 39">
              <a:extLst>
                <a:ext uri="{FF2B5EF4-FFF2-40B4-BE49-F238E27FC236}">
                  <a16:creationId xmlns:a16="http://schemas.microsoft.com/office/drawing/2014/main" id="{C2E099C7-EB1F-45ED-975F-29365CDA80F9}"/>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3735400" y="2884715"/>
              <a:ext cx="1731600" cy="401106"/>
            </a:xfrm>
            <a:prstGeom prst="rect">
              <a:avLst/>
            </a:prstGeom>
          </p:spPr>
        </p:pic>
      </p:grpSp>
      <p:grpSp>
        <p:nvGrpSpPr>
          <p:cNvPr id="45" name="群組 44">
            <a:extLst>
              <a:ext uri="{FF2B5EF4-FFF2-40B4-BE49-F238E27FC236}">
                <a16:creationId xmlns:a16="http://schemas.microsoft.com/office/drawing/2014/main" id="{D9E8A097-8B78-4155-9BEA-3C778D2CB27E}"/>
              </a:ext>
            </a:extLst>
          </p:cNvPr>
          <p:cNvGrpSpPr/>
          <p:nvPr/>
        </p:nvGrpSpPr>
        <p:grpSpPr>
          <a:xfrm>
            <a:off x="5694169" y="3098333"/>
            <a:ext cx="2838259" cy="3187870"/>
            <a:chOff x="5649209" y="2844333"/>
            <a:chExt cx="2838259" cy="3187870"/>
          </a:xfrm>
        </p:grpSpPr>
        <p:sp>
          <p:nvSpPr>
            <p:cNvPr id="49" name="矩形 48">
              <a:extLst>
                <a:ext uri="{FF2B5EF4-FFF2-40B4-BE49-F238E27FC236}">
                  <a16:creationId xmlns:a16="http://schemas.microsoft.com/office/drawing/2014/main" id="{1F75B3B7-4684-441A-8B95-4919C7BDEDB1}"/>
                </a:ext>
              </a:extLst>
            </p:cNvPr>
            <p:cNvSpPr/>
            <p:nvPr/>
          </p:nvSpPr>
          <p:spPr>
            <a:xfrm>
              <a:off x="5649209" y="2844333"/>
              <a:ext cx="261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7" name="群組 36">
              <a:extLst>
                <a:ext uri="{FF2B5EF4-FFF2-40B4-BE49-F238E27FC236}">
                  <a16:creationId xmlns:a16="http://schemas.microsoft.com/office/drawing/2014/main" id="{8F398CC0-587E-4DBA-8D3E-E56FBCEF9A03}"/>
                </a:ext>
              </a:extLst>
            </p:cNvPr>
            <p:cNvGrpSpPr/>
            <p:nvPr/>
          </p:nvGrpSpPr>
          <p:grpSpPr>
            <a:xfrm>
              <a:off x="5650728" y="2876567"/>
              <a:ext cx="2613913" cy="3155636"/>
              <a:chOff x="5650728" y="2876567"/>
              <a:chExt cx="2613913" cy="3155636"/>
            </a:xfrm>
          </p:grpSpPr>
          <p:sp>
            <p:nvSpPr>
              <p:cNvPr id="44" name="矩形 43">
                <a:extLst>
                  <a:ext uri="{FF2B5EF4-FFF2-40B4-BE49-F238E27FC236}">
                    <a16:creationId xmlns:a16="http://schemas.microsoft.com/office/drawing/2014/main" id="{6969B5BE-1791-464B-A9F5-27A544514E06}"/>
                  </a:ext>
                </a:extLst>
              </p:cNvPr>
              <p:cNvSpPr/>
              <p:nvPr/>
            </p:nvSpPr>
            <p:spPr>
              <a:xfrm>
                <a:off x="5650728" y="5524294"/>
                <a:ext cx="261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6" name="圖片 25">
                <a:extLst>
                  <a:ext uri="{FF2B5EF4-FFF2-40B4-BE49-F238E27FC236}">
                    <a16:creationId xmlns:a16="http://schemas.microsoft.com/office/drawing/2014/main" id="{83164BAB-5E7D-6E68-CC26-E0980200E2C6}"/>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5650728" y="3239411"/>
                <a:ext cx="2613913" cy="2404324"/>
              </a:xfrm>
              <a:prstGeom prst="rect">
                <a:avLst/>
              </a:prstGeom>
            </p:spPr>
          </p:pic>
          <p:pic>
            <p:nvPicPr>
              <p:cNvPr id="36" name="圖片 35">
                <a:extLst>
                  <a:ext uri="{FF2B5EF4-FFF2-40B4-BE49-F238E27FC236}">
                    <a16:creationId xmlns:a16="http://schemas.microsoft.com/office/drawing/2014/main" id="{6F115A83-95B9-4405-BBC4-8452E7A045EF}"/>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172469" y="2876567"/>
                <a:ext cx="1538256" cy="362845"/>
              </a:xfrm>
              <a:prstGeom prst="rect">
                <a:avLst/>
              </a:prstGeom>
            </p:spPr>
          </p:pic>
        </p:grpSp>
        <p:pic>
          <p:nvPicPr>
            <p:cNvPr id="27" name="圖片 26">
              <a:extLst>
                <a:ext uri="{FF2B5EF4-FFF2-40B4-BE49-F238E27FC236}">
                  <a16:creationId xmlns:a16="http://schemas.microsoft.com/office/drawing/2014/main" id="{1C52D3CA-A68B-0D0B-4E46-1371FC8C6AA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82231" y="3083623"/>
              <a:ext cx="1105237" cy="957867"/>
            </a:xfrm>
            <a:prstGeom prst="rect">
              <a:avLst/>
            </a:prstGeom>
            <a:ln w="38100">
              <a:solidFill>
                <a:srgbClr val="FFC000"/>
              </a:solidFill>
            </a:ln>
          </p:spPr>
        </p:pic>
        <p:sp>
          <p:nvSpPr>
            <p:cNvPr id="30" name="文字方塊 2">
              <a:extLst>
                <a:ext uri="{FF2B5EF4-FFF2-40B4-BE49-F238E27FC236}">
                  <a16:creationId xmlns:a16="http://schemas.microsoft.com/office/drawing/2014/main" id="{179C5F03-7C61-BC81-A3F8-5C8D37711B69}"/>
                </a:ext>
              </a:extLst>
            </p:cNvPr>
            <p:cNvSpPr txBox="1">
              <a:spLocks noChangeArrowheads="1"/>
            </p:cNvSpPr>
            <p:nvPr/>
          </p:nvSpPr>
          <p:spPr bwMode="auto">
            <a:xfrm>
              <a:off x="6871729" y="4536831"/>
              <a:ext cx="1571773" cy="369332"/>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zh-TW" altLang="en-US" b="1" kern="0" dirty="0">
                  <a:solidFill>
                    <a:srgbClr val="FF66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上傳圳路照片</a:t>
              </a:r>
            </a:p>
          </p:txBody>
        </p:sp>
        <p:cxnSp>
          <p:nvCxnSpPr>
            <p:cNvPr id="31" name="直線單箭頭接點 30">
              <a:extLst>
                <a:ext uri="{FF2B5EF4-FFF2-40B4-BE49-F238E27FC236}">
                  <a16:creationId xmlns:a16="http://schemas.microsoft.com/office/drawing/2014/main" id="{F1FA2935-4655-F0A8-A126-7D763F250F03}"/>
                </a:ext>
              </a:extLst>
            </p:cNvPr>
            <p:cNvCxnSpPr>
              <a:cxnSpLocks/>
            </p:cNvCxnSpPr>
            <p:nvPr/>
          </p:nvCxnSpPr>
          <p:spPr>
            <a:xfrm flipV="1">
              <a:off x="6814592" y="4025625"/>
              <a:ext cx="529123" cy="747686"/>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2" name="矩形 31">
              <a:extLst>
                <a:ext uri="{FF2B5EF4-FFF2-40B4-BE49-F238E27FC236}">
                  <a16:creationId xmlns:a16="http://schemas.microsoft.com/office/drawing/2014/main" id="{891F8664-19C5-207B-2857-485A52FB8134}"/>
                </a:ext>
              </a:extLst>
            </p:cNvPr>
            <p:cNvSpPr/>
            <p:nvPr/>
          </p:nvSpPr>
          <p:spPr>
            <a:xfrm>
              <a:off x="6372419" y="4807818"/>
              <a:ext cx="437532" cy="20961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a:extLst>
                <a:ext uri="{FF2B5EF4-FFF2-40B4-BE49-F238E27FC236}">
                  <a16:creationId xmlns:a16="http://schemas.microsoft.com/office/drawing/2014/main" id="{09BAB127-F365-651F-E52A-BBC7A4F3E41C}"/>
                </a:ext>
              </a:extLst>
            </p:cNvPr>
            <p:cNvSpPr/>
            <p:nvPr/>
          </p:nvSpPr>
          <p:spPr>
            <a:xfrm>
              <a:off x="6320708" y="3606577"/>
              <a:ext cx="876089" cy="49118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a:solidFill>
                  <a:srgbClr val="C00000"/>
                </a:solidFill>
              </a:endParaRPr>
            </a:p>
          </p:txBody>
        </p:sp>
        <p:pic>
          <p:nvPicPr>
            <p:cNvPr id="22" name="圖片 21">
              <a:extLst>
                <a:ext uri="{FF2B5EF4-FFF2-40B4-BE49-F238E27FC236}">
                  <a16:creationId xmlns:a16="http://schemas.microsoft.com/office/drawing/2014/main" id="{1CC0EF9A-38E3-4A51-A6B9-7E31512A95E8}"/>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6177457" y="5643735"/>
              <a:ext cx="1656427" cy="361317"/>
            </a:xfrm>
            <a:prstGeom prst="rect">
              <a:avLst/>
            </a:prstGeom>
          </p:spPr>
        </p:pic>
      </p:grpSp>
      <p:grpSp>
        <p:nvGrpSpPr>
          <p:cNvPr id="47" name="群組 46">
            <a:extLst>
              <a:ext uri="{FF2B5EF4-FFF2-40B4-BE49-F238E27FC236}">
                <a16:creationId xmlns:a16="http://schemas.microsoft.com/office/drawing/2014/main" id="{B3643539-C6F2-47C4-989B-296832775DB4}"/>
              </a:ext>
            </a:extLst>
          </p:cNvPr>
          <p:cNvGrpSpPr/>
          <p:nvPr/>
        </p:nvGrpSpPr>
        <p:grpSpPr>
          <a:xfrm>
            <a:off x="8951921" y="3024952"/>
            <a:ext cx="2883600" cy="3272938"/>
            <a:chOff x="8906961" y="2770952"/>
            <a:chExt cx="2883600" cy="3272938"/>
          </a:xfrm>
        </p:grpSpPr>
        <p:sp>
          <p:nvSpPr>
            <p:cNvPr id="54" name="矩形 53">
              <a:extLst>
                <a:ext uri="{FF2B5EF4-FFF2-40B4-BE49-F238E27FC236}">
                  <a16:creationId xmlns:a16="http://schemas.microsoft.com/office/drawing/2014/main" id="{74AC5CA6-D769-4795-97BA-DAE144643545}"/>
                </a:ext>
              </a:extLst>
            </p:cNvPr>
            <p:cNvSpPr/>
            <p:nvPr/>
          </p:nvSpPr>
          <p:spPr>
            <a:xfrm>
              <a:off x="8906961" y="2770952"/>
              <a:ext cx="288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1" name="圖片 40">
              <a:extLst>
                <a:ext uri="{FF2B5EF4-FFF2-40B4-BE49-F238E27FC236}">
                  <a16:creationId xmlns:a16="http://schemas.microsoft.com/office/drawing/2014/main" id="{8FDD914D-BB45-4427-970D-169398EC68AE}"/>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9340212" y="2811476"/>
              <a:ext cx="2017099" cy="437923"/>
            </a:xfrm>
            <a:prstGeom prst="rect">
              <a:avLst/>
            </a:prstGeom>
          </p:spPr>
        </p:pic>
        <p:pic>
          <p:nvPicPr>
            <p:cNvPr id="34" name="圖片 33">
              <a:extLst>
                <a:ext uri="{FF2B5EF4-FFF2-40B4-BE49-F238E27FC236}">
                  <a16:creationId xmlns:a16="http://schemas.microsoft.com/office/drawing/2014/main" id="{61EF9505-45C0-0A47-15AF-6BF7295A56C5}"/>
                </a:ext>
              </a:extLst>
            </p:cNvPr>
            <p:cNvPicPr>
              <a:picLocks noChangeAspect="1"/>
            </p:cNvPicPr>
            <p:nvPr/>
          </p:nvPicPr>
          <p:blipFill rotWithShape="1">
            <a:blip r:embed="rId13">
              <a:extLst>
                <a:ext uri="{28A0092B-C50C-407E-A947-70E740481C1C}">
                  <a14:useLocalDpi xmlns:a14="http://schemas.microsoft.com/office/drawing/2010/main"/>
                </a:ext>
              </a:extLst>
            </a:blip>
            <a:srcRect l="-3"/>
            <a:stretch/>
          </p:blipFill>
          <p:spPr>
            <a:xfrm>
              <a:off x="8907018" y="3239411"/>
              <a:ext cx="2883487" cy="2698544"/>
            </a:xfrm>
            <a:prstGeom prst="rect">
              <a:avLst/>
            </a:prstGeom>
          </p:spPr>
        </p:pic>
        <p:sp>
          <p:nvSpPr>
            <p:cNvPr id="55" name="矩形 54">
              <a:extLst>
                <a:ext uri="{FF2B5EF4-FFF2-40B4-BE49-F238E27FC236}">
                  <a16:creationId xmlns:a16="http://schemas.microsoft.com/office/drawing/2014/main" id="{286BB816-2014-480E-ABFB-8D6E436443B6}"/>
                </a:ext>
              </a:extLst>
            </p:cNvPr>
            <p:cNvSpPr/>
            <p:nvPr/>
          </p:nvSpPr>
          <p:spPr>
            <a:xfrm>
              <a:off x="8906961" y="5535981"/>
              <a:ext cx="2883600" cy="50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3" name="圖片 42">
              <a:extLst>
                <a:ext uri="{FF2B5EF4-FFF2-40B4-BE49-F238E27FC236}">
                  <a16:creationId xmlns:a16="http://schemas.microsoft.com/office/drawing/2014/main" id="{1621F523-3D16-4A71-8884-44DDB6BC81BA}"/>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9468211" y="5626548"/>
              <a:ext cx="1761101" cy="349248"/>
            </a:xfrm>
            <a:prstGeom prst="rect">
              <a:avLst/>
            </a:prstGeom>
          </p:spPr>
        </p:pic>
      </p:grpSp>
      <p:sp>
        <p:nvSpPr>
          <p:cNvPr id="58" name="矩形 57">
            <a:extLst>
              <a:ext uri="{FF2B5EF4-FFF2-40B4-BE49-F238E27FC236}">
                <a16:creationId xmlns:a16="http://schemas.microsoft.com/office/drawing/2014/main" id="{AE4C0849-8E8E-4691-AA35-A4ED2778E95A}"/>
              </a:ext>
            </a:extLst>
          </p:cNvPr>
          <p:cNvSpPr/>
          <p:nvPr/>
        </p:nvSpPr>
        <p:spPr>
          <a:xfrm>
            <a:off x="10365292" y="5865884"/>
            <a:ext cx="800250" cy="3353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a:solidFill>
                <a:srgbClr val="C00000"/>
              </a:solidFill>
            </a:endParaRPr>
          </a:p>
        </p:txBody>
      </p:sp>
      <p:sp>
        <p:nvSpPr>
          <p:cNvPr id="48" name="矩形 47">
            <a:extLst>
              <a:ext uri="{FF2B5EF4-FFF2-40B4-BE49-F238E27FC236}">
                <a16:creationId xmlns:a16="http://schemas.microsoft.com/office/drawing/2014/main" id="{29915D5B-A8CF-4425-AFFA-5DB3DE10D366}"/>
              </a:ext>
            </a:extLst>
          </p:cNvPr>
          <p:cNvSpPr/>
          <p:nvPr/>
        </p:nvSpPr>
        <p:spPr>
          <a:xfrm>
            <a:off x="6365668" y="1021986"/>
            <a:ext cx="5988100" cy="64633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buClr>
                <a:schemeClr val="accent5">
                  <a:lumMod val="50000"/>
                </a:schemeClr>
              </a:buClr>
              <a:buSzPct val="80000"/>
            </a:pPr>
            <a:r>
              <a:rPr lang="zh-TW" altLang="en-US" sz="2400" b="1" dirty="0">
                <a:solidFill>
                  <a:schemeClr val="tx1">
                    <a:lumMod val="75000"/>
                    <a:lumOff val="25000"/>
                  </a:schemeClr>
                </a:solidFill>
                <a:latin typeface="Microsoft YaHei" panose="020B0503020204020204" pitchFamily="34" charset="-122"/>
                <a:ea typeface="Microsoft YaHei" panose="020B0503020204020204" pitchFamily="34" charset="-122"/>
              </a:rPr>
              <a:t>通報專線：專人接聽並協助登錄於通報網</a:t>
            </a:r>
            <a:endParaRPr lang="en-US" altLang="zh-TW" sz="240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spcBef>
                <a:spcPts val="1200"/>
              </a:spcBef>
              <a:buClr>
                <a:schemeClr val="accent5">
                  <a:lumMod val="50000"/>
                </a:schemeClr>
              </a:buClr>
              <a:buSzPct val="80000"/>
            </a:pPr>
            <a:r>
              <a:rPr lang="zh-TW" altLang="en-US" sz="2400" b="1" dirty="0">
                <a:solidFill>
                  <a:schemeClr val="tx1">
                    <a:lumMod val="75000"/>
                    <a:lumOff val="25000"/>
                  </a:schemeClr>
                </a:solidFill>
                <a:latin typeface="Microsoft YaHei" panose="020B0503020204020204" pitchFamily="34" charset="-122"/>
                <a:ea typeface="Microsoft YaHei" panose="020B0503020204020204" pitchFamily="34" charset="-122"/>
              </a:rPr>
              <a:t>通報網站：民眾可自行於通報網登錄案件</a:t>
            </a:r>
          </a:p>
        </p:txBody>
      </p:sp>
      <p:grpSp>
        <p:nvGrpSpPr>
          <p:cNvPr id="51" name="群組 50">
            <a:extLst>
              <a:ext uri="{FF2B5EF4-FFF2-40B4-BE49-F238E27FC236}">
                <a16:creationId xmlns:a16="http://schemas.microsoft.com/office/drawing/2014/main" id="{D30740C7-F210-48C4-AC60-FF435C8D4CA1}"/>
              </a:ext>
            </a:extLst>
          </p:cNvPr>
          <p:cNvGrpSpPr/>
          <p:nvPr/>
        </p:nvGrpSpPr>
        <p:grpSpPr>
          <a:xfrm>
            <a:off x="5929989" y="1092864"/>
            <a:ext cx="435679" cy="540831"/>
            <a:chOff x="6028733" y="1044878"/>
            <a:chExt cx="435679" cy="540831"/>
          </a:xfrm>
        </p:grpSpPr>
        <p:cxnSp>
          <p:nvCxnSpPr>
            <p:cNvPr id="28" name="直線單箭頭接點 27">
              <a:extLst>
                <a:ext uri="{FF2B5EF4-FFF2-40B4-BE49-F238E27FC236}">
                  <a16:creationId xmlns:a16="http://schemas.microsoft.com/office/drawing/2014/main" id="{7EE21962-249F-49E1-B393-3CA782548EA1}"/>
                </a:ext>
              </a:extLst>
            </p:cNvPr>
            <p:cNvCxnSpPr>
              <a:cxnSpLocks/>
            </p:cNvCxnSpPr>
            <p:nvPr/>
          </p:nvCxnSpPr>
          <p:spPr>
            <a:xfrm>
              <a:off x="6028733" y="1044878"/>
              <a:ext cx="435679"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a16="http://schemas.microsoft.com/office/drawing/2014/main" id="{0E7E784F-E4C6-44FD-878C-8D92DE73D159}"/>
                </a:ext>
              </a:extLst>
            </p:cNvPr>
            <p:cNvCxnSpPr>
              <a:cxnSpLocks/>
            </p:cNvCxnSpPr>
            <p:nvPr/>
          </p:nvCxnSpPr>
          <p:spPr>
            <a:xfrm>
              <a:off x="6028733" y="1585709"/>
              <a:ext cx="435679"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接點 41">
              <a:extLst>
                <a:ext uri="{FF2B5EF4-FFF2-40B4-BE49-F238E27FC236}">
                  <a16:creationId xmlns:a16="http://schemas.microsoft.com/office/drawing/2014/main" id="{60909A49-BDF6-478F-BFE5-0E04B95BF87A}"/>
                </a:ext>
              </a:extLst>
            </p:cNvPr>
            <p:cNvCxnSpPr>
              <a:cxnSpLocks/>
            </p:cNvCxnSpPr>
            <p:nvPr/>
          </p:nvCxnSpPr>
          <p:spPr>
            <a:xfrm>
              <a:off x="6028733" y="1044878"/>
              <a:ext cx="0" cy="54083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0" name="標題 1">
            <a:extLst>
              <a:ext uri="{FF2B5EF4-FFF2-40B4-BE49-F238E27FC236}">
                <a16:creationId xmlns:a16="http://schemas.microsoft.com/office/drawing/2014/main" id="{7FF9F354-29B8-40EC-A218-A6ECBADC5435}"/>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操作流程</a:t>
            </a:r>
            <a:endParaRPr lang="zh-TW" altLang="en-US" sz="4000" dirty="0">
              <a:solidFill>
                <a:schemeClr val="tx1">
                  <a:lumMod val="75000"/>
                  <a:lumOff val="25000"/>
                </a:schemeClr>
              </a:solidFill>
            </a:endParaRPr>
          </a:p>
        </p:txBody>
      </p:sp>
      <p:sp>
        <p:nvSpPr>
          <p:cNvPr id="53" name="投影片編號版面配置區 3">
            <a:extLst>
              <a:ext uri="{FF2B5EF4-FFF2-40B4-BE49-F238E27FC236}">
                <a16:creationId xmlns:a16="http://schemas.microsoft.com/office/drawing/2014/main" id="{C9A9D86E-CA0D-42E0-8E03-E5B511328AB5}"/>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a:pPr/>
              <a:t>26</a:t>
            </a:fld>
            <a:endParaRPr lang="zh-TW" altLang="en-US" dirty="0"/>
          </a:p>
        </p:txBody>
      </p:sp>
    </p:spTree>
    <p:extLst>
      <p:ext uri="{BB962C8B-B14F-4D97-AF65-F5344CB8AC3E}">
        <p14:creationId xmlns:p14="http://schemas.microsoft.com/office/powerpoint/2010/main" val="4268193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圖片 34">
            <a:extLst>
              <a:ext uri="{FF2B5EF4-FFF2-40B4-BE49-F238E27FC236}">
                <a16:creationId xmlns:a16="http://schemas.microsoft.com/office/drawing/2014/main" id="{B5454B23-F2DD-58CE-1080-4AFD9251BD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8006" y="1955993"/>
            <a:ext cx="8685008" cy="4672794"/>
          </a:xfrm>
          <a:prstGeom prst="rect">
            <a:avLst/>
          </a:prstGeom>
        </p:spPr>
      </p:pic>
      <p:grpSp>
        <p:nvGrpSpPr>
          <p:cNvPr id="9" name="群組 8">
            <a:extLst>
              <a:ext uri="{FF2B5EF4-FFF2-40B4-BE49-F238E27FC236}">
                <a16:creationId xmlns:a16="http://schemas.microsoft.com/office/drawing/2014/main" id="{9328640C-8E1B-40EE-A2C0-FF37F466A90A}"/>
              </a:ext>
            </a:extLst>
          </p:cNvPr>
          <p:cNvGrpSpPr/>
          <p:nvPr/>
        </p:nvGrpSpPr>
        <p:grpSpPr>
          <a:xfrm>
            <a:off x="1041240" y="2567282"/>
            <a:ext cx="5016507" cy="2869683"/>
            <a:chOff x="602494" y="2246790"/>
            <a:chExt cx="5327520" cy="3093985"/>
          </a:xfrm>
        </p:grpSpPr>
        <p:sp>
          <p:nvSpPr>
            <p:cNvPr id="20" name="文字方塊 19">
              <a:extLst>
                <a:ext uri="{FF2B5EF4-FFF2-40B4-BE49-F238E27FC236}">
                  <a16:creationId xmlns:a16="http://schemas.microsoft.com/office/drawing/2014/main" id="{4EC293B9-2B09-DFAC-B1FB-0A5F501580F9}"/>
                </a:ext>
              </a:extLst>
            </p:cNvPr>
            <p:cNvSpPr txBox="1"/>
            <p:nvPr/>
          </p:nvSpPr>
          <p:spPr>
            <a:xfrm>
              <a:off x="602494" y="2895533"/>
              <a:ext cx="4588175" cy="398200"/>
            </a:xfrm>
            <a:prstGeom prst="rect">
              <a:avLst/>
            </a:prstGeom>
            <a:no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2.</a:t>
              </a:r>
              <a:r>
                <a:rPr lang="zh-TW" altLang="en-US"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民眾可依據案號或電話號碼進行查詢</a:t>
              </a:r>
              <a:endParaRPr lang="en-GB" dirty="0">
                <a:solidFill>
                  <a:srgbClr val="C00000"/>
                </a:solidFill>
              </a:endParaRPr>
            </a:p>
          </p:txBody>
        </p:sp>
        <p:pic>
          <p:nvPicPr>
            <p:cNvPr id="23" name="圖形 22" descr="警告">
              <a:extLst>
                <a:ext uri="{FF2B5EF4-FFF2-40B4-BE49-F238E27FC236}">
                  <a16:creationId xmlns:a16="http://schemas.microsoft.com/office/drawing/2014/main" id="{F36F73FD-4908-11F2-0155-52A790034926}"/>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94167" y="3318963"/>
              <a:ext cx="320252" cy="320252"/>
            </a:xfrm>
            <a:prstGeom prst="rect">
              <a:avLst/>
            </a:prstGeom>
          </p:spPr>
        </p:pic>
        <p:sp>
          <p:nvSpPr>
            <p:cNvPr id="24" name="矩形 23">
              <a:extLst>
                <a:ext uri="{FF2B5EF4-FFF2-40B4-BE49-F238E27FC236}">
                  <a16:creationId xmlns:a16="http://schemas.microsoft.com/office/drawing/2014/main" id="{8C7A5B16-BFDE-97F2-D452-195E2624E2A9}"/>
                </a:ext>
              </a:extLst>
            </p:cNvPr>
            <p:cNvSpPr/>
            <p:nvPr/>
          </p:nvSpPr>
          <p:spPr>
            <a:xfrm>
              <a:off x="2166629" y="3318963"/>
              <a:ext cx="981676" cy="32669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 name="直線單箭頭接點 24">
              <a:extLst>
                <a:ext uri="{FF2B5EF4-FFF2-40B4-BE49-F238E27FC236}">
                  <a16:creationId xmlns:a16="http://schemas.microsoft.com/office/drawing/2014/main" id="{6283B7BB-F373-8B97-F014-073FFBFB3F8E}"/>
                </a:ext>
              </a:extLst>
            </p:cNvPr>
            <p:cNvCxnSpPr>
              <a:cxnSpLocks/>
            </p:cNvCxnSpPr>
            <p:nvPr/>
          </p:nvCxnSpPr>
          <p:spPr>
            <a:xfrm flipV="1">
              <a:off x="1792139" y="4891177"/>
              <a:ext cx="4137875" cy="449598"/>
            </a:xfrm>
            <a:prstGeom prst="straightConnector1">
              <a:avLst/>
            </a:prstGeom>
            <a:ln w="57150">
              <a:solidFill>
                <a:srgbClr val="FF9900"/>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B5F89D14-7504-49C5-AEAC-14BD9A22846B}"/>
                </a:ext>
              </a:extLst>
            </p:cNvPr>
            <p:cNvSpPr/>
            <p:nvPr/>
          </p:nvSpPr>
          <p:spPr>
            <a:xfrm>
              <a:off x="1967586" y="2246790"/>
              <a:ext cx="712133" cy="2613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矩形 1">
            <a:extLst>
              <a:ext uri="{FF2B5EF4-FFF2-40B4-BE49-F238E27FC236}">
                <a16:creationId xmlns:a16="http://schemas.microsoft.com/office/drawing/2014/main" id="{3D3B5B77-D64D-22C6-A677-4DB1ABE843F3}"/>
              </a:ext>
            </a:extLst>
          </p:cNvPr>
          <p:cNvSpPr/>
          <p:nvPr/>
        </p:nvSpPr>
        <p:spPr>
          <a:xfrm>
            <a:off x="9676079" y="4737100"/>
            <a:ext cx="1809831" cy="1872203"/>
          </a:xfrm>
          <a:prstGeom prst="rect">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0" rIns="360000" rtlCol="0" anchor="ctr"/>
          <a:lstStyle/>
          <a:p>
            <a:pPr algn="just" eaLnBrk="0" fontAlgn="base" hangingPunct="0">
              <a:lnSpc>
                <a:spcPct val="140000"/>
              </a:lnSpc>
              <a:spcBef>
                <a:spcPts val="600"/>
              </a:spcBef>
              <a:spcAft>
                <a:spcPct val="0"/>
              </a:spcAft>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處理狀態：</a:t>
            </a:r>
            <a:endParaRPr lang="en-US" altLang="zh-TW" sz="1600" b="1" dirty="0">
              <a:solidFill>
                <a:srgbClr val="000099"/>
              </a:solidFill>
              <a:latin typeface="微軟正黑體" panose="020B0604030504040204" pitchFamily="34" charset="-120"/>
              <a:ea typeface="微軟正黑體" panose="020B0604030504040204" pitchFamily="34" charset="-120"/>
              <a:cs typeface="Times New Roman" pitchFamily="18" charset="0"/>
            </a:endParaRP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已受理</a:t>
            </a:r>
            <a:endParaRPr lang="en-US" altLang="zh-TW" sz="1600" b="1" dirty="0">
              <a:solidFill>
                <a:srgbClr val="000099"/>
              </a:solidFill>
              <a:latin typeface="微軟正黑體" panose="020B0604030504040204" pitchFamily="34" charset="-120"/>
              <a:ea typeface="微軟正黑體" panose="020B0604030504040204" pitchFamily="34" charset="-120"/>
              <a:cs typeface="Times New Roman" pitchFamily="18" charset="0"/>
            </a:endParaRP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確認中</a:t>
            </a:r>
            <a:endParaRPr lang="en-US" altLang="zh-TW" sz="1600" b="1" dirty="0">
              <a:solidFill>
                <a:srgbClr val="000099"/>
              </a:solidFill>
              <a:latin typeface="微軟正黑體" panose="020B0604030504040204" pitchFamily="34" charset="-120"/>
              <a:ea typeface="微軟正黑體" panose="020B0604030504040204" pitchFamily="34" charset="-120"/>
              <a:cs typeface="Times New Roman" pitchFamily="18" charset="0"/>
            </a:endParaRP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辦理中</a:t>
            </a:r>
          </a:p>
          <a:p>
            <a:pPr marL="180000" indent="-180000" algn="just" eaLnBrk="0" fontAlgn="base" hangingPunct="0">
              <a:spcBef>
                <a:spcPts val="600"/>
              </a:spcBef>
              <a:spcAft>
                <a:spcPct val="0"/>
              </a:spcAft>
              <a:buFont typeface="+mj-lt"/>
              <a:buAutoNum type="arabicPeriod"/>
            </a:pPr>
            <a:r>
              <a:rPr lang="zh-TW" altLang="en-US" sz="1600" b="1" dirty="0">
                <a:solidFill>
                  <a:srgbClr val="000099"/>
                </a:solidFill>
                <a:latin typeface="微軟正黑體" panose="020B0604030504040204" pitchFamily="34" charset="-120"/>
                <a:ea typeface="微軟正黑體" panose="020B0604030504040204" pitchFamily="34" charset="-120"/>
                <a:cs typeface="Times New Roman" pitchFamily="18" charset="0"/>
              </a:rPr>
              <a:t>已完成</a:t>
            </a:r>
          </a:p>
        </p:txBody>
      </p:sp>
      <p:sp>
        <p:nvSpPr>
          <p:cNvPr id="31" name="文字方塊 30">
            <a:extLst>
              <a:ext uri="{FF2B5EF4-FFF2-40B4-BE49-F238E27FC236}">
                <a16:creationId xmlns:a16="http://schemas.microsoft.com/office/drawing/2014/main" id="{FDA2BF6F-DD0B-FDC1-0F0E-E53285B8225D}"/>
              </a:ext>
            </a:extLst>
          </p:cNvPr>
          <p:cNvSpPr txBox="1"/>
          <p:nvPr/>
        </p:nvSpPr>
        <p:spPr>
          <a:xfrm>
            <a:off x="6754993" y="996793"/>
            <a:ext cx="2943884" cy="342557"/>
          </a:xfrm>
          <a:prstGeom prst="rect">
            <a:avLst/>
          </a:prstGeom>
          <a:solidFill>
            <a:srgbClr val="FFFFFF"/>
          </a:solid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a:t>
            </a:r>
            <a:r>
              <a:rPr lang="zh-TW" altLang="en-US"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通報案件查詢結果</a:t>
            </a:r>
            <a:endParaRPr lang="en-GB" dirty="0">
              <a:solidFill>
                <a:srgbClr val="C00000"/>
              </a:solidFill>
            </a:endParaRPr>
          </a:p>
        </p:txBody>
      </p:sp>
      <p:sp>
        <p:nvSpPr>
          <p:cNvPr id="27" name="文字方塊 26">
            <a:extLst>
              <a:ext uri="{FF2B5EF4-FFF2-40B4-BE49-F238E27FC236}">
                <a16:creationId xmlns:a16="http://schemas.microsoft.com/office/drawing/2014/main" id="{6AABB5E6-776C-4384-BA4A-3875DF27288A}"/>
              </a:ext>
            </a:extLst>
          </p:cNvPr>
          <p:cNvSpPr txBox="1"/>
          <p:nvPr/>
        </p:nvSpPr>
        <p:spPr>
          <a:xfrm>
            <a:off x="1727751" y="5228463"/>
            <a:ext cx="338045" cy="342557"/>
          </a:xfrm>
          <a:prstGeom prst="rect">
            <a:avLst/>
          </a:prstGeom>
          <a:no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a:t>
            </a:r>
            <a:endParaRPr lang="en-GB" dirty="0">
              <a:solidFill>
                <a:srgbClr val="C00000"/>
              </a:solidFill>
            </a:endParaRPr>
          </a:p>
        </p:txBody>
      </p:sp>
      <p:sp>
        <p:nvSpPr>
          <p:cNvPr id="29" name="文字方塊 28">
            <a:extLst>
              <a:ext uri="{FF2B5EF4-FFF2-40B4-BE49-F238E27FC236}">
                <a16:creationId xmlns:a16="http://schemas.microsoft.com/office/drawing/2014/main" id="{41992A05-8BB0-4CF8-A1E0-8CD0913D6D59}"/>
              </a:ext>
            </a:extLst>
          </p:cNvPr>
          <p:cNvSpPr txBox="1"/>
          <p:nvPr/>
        </p:nvSpPr>
        <p:spPr>
          <a:xfrm>
            <a:off x="2717506" y="2195181"/>
            <a:ext cx="2117524" cy="369332"/>
          </a:xfrm>
          <a:prstGeom prst="rect">
            <a:avLst/>
          </a:prstGeom>
          <a:noFill/>
        </p:spPr>
        <p:txBody>
          <a:bodyPr wrap="square">
            <a:spAutoFit/>
          </a:bodyPr>
          <a:lstStyle/>
          <a:p>
            <a:r>
              <a:rPr lang="en-US" altLang="zh-TW"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a:t>
            </a:r>
            <a:r>
              <a:rPr lang="zh-TW" altLang="en-US" b="1" kern="0" dirty="0">
                <a:solidFill>
                  <a:srgbClr val="C00000"/>
                </a:solidFill>
                <a:effectLst>
                  <a:glow rad="38100">
                    <a:schemeClr val="bg1">
                      <a:lumMod val="85000"/>
                    </a:schemeClr>
                  </a:glow>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點選處理進度</a:t>
            </a:r>
            <a:endParaRPr lang="en-GB" dirty="0">
              <a:solidFill>
                <a:srgbClr val="C00000"/>
              </a:solidFill>
            </a:endParaRPr>
          </a:p>
        </p:txBody>
      </p:sp>
      <p:sp>
        <p:nvSpPr>
          <p:cNvPr id="15" name="箭號: 向右 14">
            <a:extLst>
              <a:ext uri="{FF2B5EF4-FFF2-40B4-BE49-F238E27FC236}">
                <a16:creationId xmlns:a16="http://schemas.microsoft.com/office/drawing/2014/main" id="{8F59784B-BDA5-495D-87CB-7FA9D9E8E089}"/>
              </a:ext>
            </a:extLst>
          </p:cNvPr>
          <p:cNvSpPr/>
          <p:nvPr/>
        </p:nvSpPr>
        <p:spPr>
          <a:xfrm>
            <a:off x="8039100" y="5430196"/>
            <a:ext cx="1573076" cy="417004"/>
          </a:xfrm>
          <a:prstGeom prst="rightArrow">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25">
            <a:extLst>
              <a:ext uri="{FF2B5EF4-FFF2-40B4-BE49-F238E27FC236}">
                <a16:creationId xmlns:a16="http://schemas.microsoft.com/office/drawing/2014/main" id="{D922F9A4-99F7-4C24-902A-183F36AE4712}"/>
              </a:ext>
            </a:extLst>
          </p:cNvPr>
          <p:cNvSpPr/>
          <p:nvPr/>
        </p:nvSpPr>
        <p:spPr>
          <a:xfrm>
            <a:off x="408365" y="962049"/>
            <a:ext cx="5015784" cy="62865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spcBef>
                <a:spcPts val="1200"/>
              </a:spcBef>
              <a:buClr>
                <a:schemeClr val="accent5">
                  <a:lumMod val="50000"/>
                </a:schemeClr>
              </a:buClr>
              <a:buSzPct val="80000"/>
              <a:buFont typeface="Wingdings" panose="05000000000000000000" pitchFamily="2" charset="2"/>
              <a:buChar char="l"/>
            </a:pP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清淤案件隨時可查詢</a:t>
            </a:r>
          </a:p>
        </p:txBody>
      </p:sp>
      <p:pic>
        <p:nvPicPr>
          <p:cNvPr id="37" name="圖片 36">
            <a:extLst>
              <a:ext uri="{FF2B5EF4-FFF2-40B4-BE49-F238E27FC236}">
                <a16:creationId xmlns:a16="http://schemas.microsoft.com/office/drawing/2014/main" id="{D4DA497B-35D9-CE22-A4FC-84B62750BE6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754993" y="1457868"/>
            <a:ext cx="2921086" cy="3674726"/>
          </a:xfrm>
          <a:prstGeom prst="rect">
            <a:avLst/>
          </a:prstGeom>
          <a:noFill/>
          <a:ln w="38100">
            <a:solidFill>
              <a:srgbClr val="FF9900"/>
            </a:solidFill>
          </a:ln>
        </p:spPr>
      </p:pic>
      <p:sp>
        <p:nvSpPr>
          <p:cNvPr id="40" name="矩形 39">
            <a:extLst>
              <a:ext uri="{FF2B5EF4-FFF2-40B4-BE49-F238E27FC236}">
                <a16:creationId xmlns:a16="http://schemas.microsoft.com/office/drawing/2014/main" id="{81228F17-DFAE-267F-0683-708353D7D620}"/>
              </a:ext>
            </a:extLst>
          </p:cNvPr>
          <p:cNvSpPr/>
          <p:nvPr/>
        </p:nvSpPr>
        <p:spPr>
          <a:xfrm>
            <a:off x="7880350" y="1881118"/>
            <a:ext cx="268817" cy="1339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a:extLst>
              <a:ext uri="{FF2B5EF4-FFF2-40B4-BE49-F238E27FC236}">
                <a16:creationId xmlns:a16="http://schemas.microsoft.com/office/drawing/2014/main" id="{9FFA9507-8999-443B-D1A8-1DDB66F895BD}"/>
              </a:ext>
            </a:extLst>
          </p:cNvPr>
          <p:cNvSpPr/>
          <p:nvPr/>
        </p:nvSpPr>
        <p:spPr>
          <a:xfrm>
            <a:off x="8014758" y="2087425"/>
            <a:ext cx="409575" cy="1339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a:extLst>
              <a:ext uri="{FF2B5EF4-FFF2-40B4-BE49-F238E27FC236}">
                <a16:creationId xmlns:a16="http://schemas.microsoft.com/office/drawing/2014/main" id="{BFE22E42-AB70-C7CA-0C2D-B31281DF7163}"/>
              </a:ext>
            </a:extLst>
          </p:cNvPr>
          <p:cNvSpPr txBox="1"/>
          <p:nvPr/>
        </p:nvSpPr>
        <p:spPr>
          <a:xfrm>
            <a:off x="7803121" y="1842572"/>
            <a:ext cx="893626" cy="215444"/>
          </a:xfrm>
          <a:prstGeom prst="rect">
            <a:avLst/>
          </a:prstGeom>
          <a:noFill/>
        </p:spPr>
        <p:txBody>
          <a:bodyPr wrap="square" rtlCol="0">
            <a:spAutoFit/>
          </a:bodyPr>
          <a:lstStyle/>
          <a:p>
            <a:r>
              <a:rPr lang="en-US" altLang="zh-TW" sz="800" dirty="0">
                <a:solidFill>
                  <a:srgbClr val="7030A0"/>
                </a:solidFill>
                <a:latin typeface="Tisa Offc Serif Pro" panose="020F0502020204030204" pitchFamily="2" charset="0"/>
                <a:ea typeface="微軟正黑體" panose="020B0604030504040204" pitchFamily="34" charset="-120"/>
              </a:rPr>
              <a:t>OO</a:t>
            </a:r>
            <a:endParaRPr lang="zh-TW" altLang="en-US" sz="800" dirty="0">
              <a:solidFill>
                <a:srgbClr val="7030A0"/>
              </a:solidFill>
              <a:latin typeface="Tisa Offc Serif Pro" panose="020F0502020204030204" pitchFamily="2" charset="0"/>
              <a:ea typeface="微軟正黑體" panose="020B0604030504040204" pitchFamily="34" charset="-120"/>
            </a:endParaRPr>
          </a:p>
        </p:txBody>
      </p:sp>
      <p:sp>
        <p:nvSpPr>
          <p:cNvPr id="42" name="文字方塊 41">
            <a:extLst>
              <a:ext uri="{FF2B5EF4-FFF2-40B4-BE49-F238E27FC236}">
                <a16:creationId xmlns:a16="http://schemas.microsoft.com/office/drawing/2014/main" id="{B0641EC6-F07D-29DF-AA3C-3FFA7566A69F}"/>
              </a:ext>
            </a:extLst>
          </p:cNvPr>
          <p:cNvSpPr txBox="1"/>
          <p:nvPr/>
        </p:nvSpPr>
        <p:spPr>
          <a:xfrm>
            <a:off x="7937359" y="2067373"/>
            <a:ext cx="893626" cy="215444"/>
          </a:xfrm>
          <a:prstGeom prst="rect">
            <a:avLst/>
          </a:prstGeom>
          <a:noFill/>
        </p:spPr>
        <p:txBody>
          <a:bodyPr wrap="square" rtlCol="0">
            <a:spAutoFit/>
          </a:bodyPr>
          <a:lstStyle/>
          <a:p>
            <a:r>
              <a:rPr lang="en-US" altLang="zh-TW" sz="800" dirty="0">
                <a:solidFill>
                  <a:srgbClr val="7030A0"/>
                </a:solidFill>
                <a:latin typeface="Tisa Offc Serif Pro" panose="020F0502020204030204" pitchFamily="2" charset="0"/>
                <a:ea typeface="微軟正黑體" panose="020B0604030504040204" pitchFamily="34" charset="-120"/>
              </a:rPr>
              <a:t>OOOOOO</a:t>
            </a:r>
            <a:endParaRPr lang="zh-TW" altLang="en-US" sz="800" dirty="0">
              <a:solidFill>
                <a:srgbClr val="7030A0"/>
              </a:solidFill>
              <a:latin typeface="Tisa Offc Serif Pro" panose="020F0502020204030204" pitchFamily="2" charset="0"/>
              <a:ea typeface="微軟正黑體" panose="020B0604030504040204" pitchFamily="34" charset="-120"/>
            </a:endParaRPr>
          </a:p>
        </p:txBody>
      </p:sp>
      <p:sp>
        <p:nvSpPr>
          <p:cNvPr id="45" name="矩形 44">
            <a:extLst>
              <a:ext uri="{FF2B5EF4-FFF2-40B4-BE49-F238E27FC236}">
                <a16:creationId xmlns:a16="http://schemas.microsoft.com/office/drawing/2014/main" id="{9D91A7FC-6557-EC99-C18A-C8EC65373266}"/>
              </a:ext>
            </a:extLst>
          </p:cNvPr>
          <p:cNvSpPr/>
          <p:nvPr/>
        </p:nvSpPr>
        <p:spPr>
          <a:xfrm>
            <a:off x="2844743" y="3652765"/>
            <a:ext cx="409575" cy="1339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文字方塊 42">
            <a:extLst>
              <a:ext uri="{FF2B5EF4-FFF2-40B4-BE49-F238E27FC236}">
                <a16:creationId xmlns:a16="http://schemas.microsoft.com/office/drawing/2014/main" id="{C39143CA-CA34-583A-14CF-4203466E44C3}"/>
              </a:ext>
            </a:extLst>
          </p:cNvPr>
          <p:cNvSpPr txBox="1"/>
          <p:nvPr/>
        </p:nvSpPr>
        <p:spPr>
          <a:xfrm>
            <a:off x="2748454" y="3609906"/>
            <a:ext cx="893626" cy="215444"/>
          </a:xfrm>
          <a:prstGeom prst="rect">
            <a:avLst/>
          </a:prstGeom>
          <a:noFill/>
        </p:spPr>
        <p:txBody>
          <a:bodyPr wrap="square" rtlCol="0">
            <a:spAutoFit/>
          </a:bodyPr>
          <a:lstStyle/>
          <a:p>
            <a:r>
              <a:rPr lang="en-US" altLang="zh-TW" sz="800" dirty="0">
                <a:latin typeface="Tisa Offc Serif Pro" panose="020F0502020204030204" pitchFamily="2" charset="0"/>
                <a:ea typeface="微軟正黑體" panose="020B0604030504040204" pitchFamily="34" charset="-120"/>
              </a:rPr>
              <a:t>OOOOOO</a:t>
            </a:r>
            <a:endParaRPr lang="zh-TW" altLang="en-US" sz="800" dirty="0">
              <a:latin typeface="Tisa Offc Serif Pro" panose="020F0502020204030204" pitchFamily="2" charset="0"/>
              <a:ea typeface="微軟正黑體" panose="020B0604030504040204" pitchFamily="34" charset="-120"/>
            </a:endParaRPr>
          </a:p>
        </p:txBody>
      </p:sp>
      <p:sp>
        <p:nvSpPr>
          <p:cNvPr id="4" name="矩形 3">
            <a:extLst>
              <a:ext uri="{FF2B5EF4-FFF2-40B4-BE49-F238E27FC236}">
                <a16:creationId xmlns:a16="http://schemas.microsoft.com/office/drawing/2014/main" id="{6A74E7B4-4480-A3CE-D987-ACFDAEDE0E6C}"/>
              </a:ext>
            </a:extLst>
          </p:cNvPr>
          <p:cNvSpPr/>
          <p:nvPr/>
        </p:nvSpPr>
        <p:spPr>
          <a:xfrm>
            <a:off x="8092760" y="3843519"/>
            <a:ext cx="1027864" cy="11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5C8291A1-A681-0058-D733-C651D1E8373E}"/>
              </a:ext>
            </a:extLst>
          </p:cNvPr>
          <p:cNvSpPr/>
          <p:nvPr/>
        </p:nvSpPr>
        <p:spPr>
          <a:xfrm>
            <a:off x="7092950" y="5579698"/>
            <a:ext cx="662517" cy="1226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A9C819E8-9FDC-28B6-6939-B7098BD4A94C}"/>
              </a:ext>
            </a:extLst>
          </p:cNvPr>
          <p:cNvSpPr txBox="1"/>
          <p:nvPr/>
        </p:nvSpPr>
        <p:spPr>
          <a:xfrm>
            <a:off x="8026567" y="3796653"/>
            <a:ext cx="893626" cy="215444"/>
          </a:xfrm>
          <a:prstGeom prst="rect">
            <a:avLst/>
          </a:prstGeom>
          <a:noFill/>
        </p:spPr>
        <p:txBody>
          <a:bodyPr wrap="square" rtlCol="0">
            <a:spAutoFit/>
          </a:bodyPr>
          <a:lstStyle/>
          <a:p>
            <a:r>
              <a:rPr lang="en-US" altLang="zh-TW" sz="800" dirty="0">
                <a:solidFill>
                  <a:srgbClr val="7030A0"/>
                </a:solidFill>
                <a:latin typeface="Tisa Offc Serif Pro" panose="020F0502020204030204" pitchFamily="2" charset="0"/>
                <a:ea typeface="微軟正黑體" panose="020B0604030504040204" pitchFamily="34" charset="-120"/>
              </a:rPr>
              <a:t>OOOOOO</a:t>
            </a:r>
            <a:endParaRPr lang="zh-TW" altLang="en-US" sz="800" dirty="0">
              <a:solidFill>
                <a:srgbClr val="7030A0"/>
              </a:solidFill>
              <a:latin typeface="Tisa Offc Serif Pro" panose="020F0502020204030204" pitchFamily="2" charset="0"/>
              <a:ea typeface="微軟正黑體" panose="020B0604030504040204" pitchFamily="34" charset="-120"/>
            </a:endParaRPr>
          </a:p>
        </p:txBody>
      </p:sp>
      <p:sp>
        <p:nvSpPr>
          <p:cNvPr id="3" name="文字方塊 2">
            <a:extLst>
              <a:ext uri="{FF2B5EF4-FFF2-40B4-BE49-F238E27FC236}">
                <a16:creationId xmlns:a16="http://schemas.microsoft.com/office/drawing/2014/main" id="{C8CFA27D-AA92-7073-FFC0-B68CD17E0664}"/>
              </a:ext>
            </a:extLst>
          </p:cNvPr>
          <p:cNvSpPr txBox="1"/>
          <p:nvPr/>
        </p:nvSpPr>
        <p:spPr>
          <a:xfrm>
            <a:off x="7029708" y="5545665"/>
            <a:ext cx="893626" cy="215444"/>
          </a:xfrm>
          <a:prstGeom prst="rect">
            <a:avLst/>
          </a:prstGeom>
          <a:noFill/>
        </p:spPr>
        <p:txBody>
          <a:bodyPr wrap="square" rtlCol="0">
            <a:spAutoFit/>
          </a:bodyPr>
          <a:lstStyle/>
          <a:p>
            <a:r>
              <a:rPr lang="en-US" altLang="zh-TW" sz="800" dirty="0">
                <a:solidFill>
                  <a:schemeClr val="tx1">
                    <a:lumMod val="65000"/>
                    <a:lumOff val="35000"/>
                  </a:schemeClr>
                </a:solidFill>
                <a:latin typeface="Tisa Offc Serif Pro" panose="020F0502020204030204" pitchFamily="2" charset="0"/>
                <a:ea typeface="微軟正黑體" panose="020B0604030504040204" pitchFamily="34" charset="-120"/>
              </a:rPr>
              <a:t>OOOOOOOO</a:t>
            </a:r>
            <a:endParaRPr lang="zh-TW" altLang="en-US" sz="800" dirty="0">
              <a:solidFill>
                <a:schemeClr val="tx1">
                  <a:lumMod val="65000"/>
                  <a:lumOff val="35000"/>
                </a:schemeClr>
              </a:solidFill>
              <a:latin typeface="Tisa Offc Serif Pro" panose="020F0502020204030204" pitchFamily="2" charset="0"/>
              <a:ea typeface="微軟正黑體" panose="020B0604030504040204" pitchFamily="34" charset="-120"/>
            </a:endParaRPr>
          </a:p>
        </p:txBody>
      </p:sp>
      <p:sp>
        <p:nvSpPr>
          <p:cNvPr id="30" name="標題 1">
            <a:extLst>
              <a:ext uri="{FF2B5EF4-FFF2-40B4-BE49-F238E27FC236}">
                <a16:creationId xmlns:a16="http://schemas.microsoft.com/office/drawing/2014/main" id="{A3A2FF64-4D60-4B3E-80C4-318DB200113F}"/>
              </a:ext>
            </a:extLst>
          </p:cNvPr>
          <p:cNvSpPr txBox="1">
            <a:spLocks/>
          </p:cNvSpPr>
          <p:nvPr/>
        </p:nvSpPr>
        <p:spPr>
          <a:xfrm>
            <a:off x="298421" y="155617"/>
            <a:ext cx="745704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資訊公開透明</a:t>
            </a:r>
            <a:endParaRPr lang="zh-TW" altLang="en-US" sz="4000" dirty="0">
              <a:solidFill>
                <a:schemeClr val="tx1">
                  <a:lumMod val="75000"/>
                  <a:lumOff val="25000"/>
                </a:schemeClr>
              </a:solidFill>
            </a:endParaRPr>
          </a:p>
        </p:txBody>
      </p:sp>
      <p:sp>
        <p:nvSpPr>
          <p:cNvPr id="32" name="投影片編號版面配置區 3">
            <a:extLst>
              <a:ext uri="{FF2B5EF4-FFF2-40B4-BE49-F238E27FC236}">
                <a16:creationId xmlns:a16="http://schemas.microsoft.com/office/drawing/2014/main" id="{3CA01A4C-6821-4B1B-9D3A-512D38CC41CC}"/>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a:pPr/>
              <a:t>27</a:t>
            </a:fld>
            <a:endParaRPr lang="zh-TW" altLang="en-US" dirty="0"/>
          </a:p>
        </p:txBody>
      </p:sp>
    </p:spTree>
    <p:extLst>
      <p:ext uri="{BB962C8B-B14F-4D97-AF65-F5344CB8AC3E}">
        <p14:creationId xmlns:p14="http://schemas.microsoft.com/office/powerpoint/2010/main" val="3225111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8D332-DA7A-C0BA-641B-5453E189F91E}"/>
            </a:ext>
          </a:extLst>
        </p:cNvPr>
        <p:cNvGrpSpPr/>
        <p:nvPr/>
      </p:nvGrpSpPr>
      <p:grpSpPr>
        <a:xfrm>
          <a:off x="0" y="0"/>
          <a:ext cx="0" cy="0"/>
          <a:chOff x="0" y="0"/>
          <a:chExt cx="0" cy="0"/>
        </a:xfrm>
      </p:grpSpPr>
      <p:sp>
        <p:nvSpPr>
          <p:cNvPr id="6" name="投影片編號版面配置區 5">
            <a:extLst>
              <a:ext uri="{FF2B5EF4-FFF2-40B4-BE49-F238E27FC236}">
                <a16:creationId xmlns:a16="http://schemas.microsoft.com/office/drawing/2014/main" id="{CC230A21-4168-D3EF-9010-C64D8E2F1E53}"/>
              </a:ext>
            </a:extLst>
          </p:cNvPr>
          <p:cNvSpPr>
            <a:spLocks noGrp="1"/>
          </p:cNvSpPr>
          <p:nvPr>
            <p:ph type="sldNum" sz="quarter" idx="12"/>
          </p:nvPr>
        </p:nvSpPr>
        <p:spPr>
          <a:xfrm>
            <a:off x="9013547" y="5216845"/>
            <a:ext cx="546551" cy="365125"/>
          </a:xfrm>
        </p:spPr>
        <p:txBody>
          <a:bodyPr/>
          <a:lstStyle/>
          <a:p>
            <a:fld id="{94C38CDF-BEFC-4F2F-8C27-14F32F5B2D31}" type="slidenum">
              <a:rPr lang="zh-TW" altLang="en-US" smtClean="0"/>
              <a:t>28</a:t>
            </a:fld>
            <a:endParaRPr lang="zh-TW" altLang="en-US"/>
          </a:p>
        </p:txBody>
      </p:sp>
      <p:sp>
        <p:nvSpPr>
          <p:cNvPr id="21" name="矩形: 圓角 20">
            <a:extLst>
              <a:ext uri="{FF2B5EF4-FFF2-40B4-BE49-F238E27FC236}">
                <a16:creationId xmlns:a16="http://schemas.microsoft.com/office/drawing/2014/main" id="{D0A7B4FE-04C3-90E6-37D8-F9A97B558280}"/>
              </a:ext>
            </a:extLst>
          </p:cNvPr>
          <p:cNvSpPr/>
          <p:nvPr/>
        </p:nvSpPr>
        <p:spPr>
          <a:xfrm>
            <a:off x="476247" y="393651"/>
            <a:ext cx="8718553" cy="1498817"/>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spcBef>
                <a:spcPts val="1200"/>
              </a:spcBef>
              <a:buClr>
                <a:schemeClr val="accent5">
                  <a:lumMod val="50000"/>
                </a:schemeClr>
              </a:buClr>
              <a:buSzPct val="80000"/>
              <a:buFont typeface="Wingdings" panose="05000000000000000000" pitchFamily="2" charset="2"/>
              <a:buChar char="l"/>
            </a:pPr>
            <a:r>
              <a:rPr lang="zh-TW" altLang="en-US" sz="3600" b="1" dirty="0">
                <a:solidFill>
                  <a:schemeClr val="accent5">
                    <a:lumMod val="50000"/>
                  </a:schemeClr>
                </a:solidFill>
                <a:latin typeface="Microsoft YaHei" panose="020B0503020204020204" pitchFamily="34" charset="-122"/>
                <a:ea typeface="Microsoft YaHei" panose="020B0503020204020204" pitchFamily="34" charset="-122"/>
              </a:rPr>
              <a:t>記者會宣傳推廣，強化擴散作用   </a:t>
            </a:r>
          </a:p>
        </p:txBody>
      </p:sp>
      <p:sp>
        <p:nvSpPr>
          <p:cNvPr id="29" name="矩形: 圓角 28">
            <a:extLst>
              <a:ext uri="{FF2B5EF4-FFF2-40B4-BE49-F238E27FC236}">
                <a16:creationId xmlns:a16="http://schemas.microsoft.com/office/drawing/2014/main" id="{A590139A-AC84-A2BA-10D6-EE98CFA94162}"/>
              </a:ext>
            </a:extLst>
          </p:cNvPr>
          <p:cNvSpPr/>
          <p:nvPr/>
        </p:nvSpPr>
        <p:spPr>
          <a:xfrm>
            <a:off x="491597" y="1501676"/>
            <a:ext cx="4447523" cy="537574"/>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r>
              <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rPr>
              <a:t>112.5.29</a:t>
            </a:r>
            <a:r>
              <a:rPr lang="zh-TW" altLang="en-US" sz="2200" b="1" dirty="0">
                <a:solidFill>
                  <a:schemeClr val="tx1">
                    <a:lumMod val="75000"/>
                    <a:lumOff val="25000"/>
                  </a:schemeClr>
                </a:solidFill>
                <a:latin typeface="Microsoft YaHei" panose="020B0503020204020204" pitchFamily="34" charset="-122"/>
                <a:ea typeface="Microsoft YaHei" panose="020B0503020204020204" pitchFamily="34" charset="-122"/>
              </a:rPr>
              <a:t>辦理記者會及新聞稿</a:t>
            </a:r>
            <a:endPar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pic>
        <p:nvPicPr>
          <p:cNvPr id="7" name="圖片 6">
            <a:extLst>
              <a:ext uri="{FF2B5EF4-FFF2-40B4-BE49-F238E27FC236}">
                <a16:creationId xmlns:a16="http://schemas.microsoft.com/office/drawing/2014/main" id="{EAC7F2CE-6849-6C16-4849-EBADFBB5F5E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1598" y="2272165"/>
            <a:ext cx="4447522" cy="4403272"/>
          </a:xfrm>
          <a:prstGeom prst="rect">
            <a:avLst/>
          </a:prstGeom>
          <a:effectLst>
            <a:outerShdw blurRad="63500" sx="102000" sy="102000" algn="ctr" rotWithShape="0">
              <a:prstClr val="black">
                <a:alpha val="40000"/>
              </a:prstClr>
            </a:outerShdw>
          </a:effectLst>
        </p:spPr>
      </p:pic>
      <p:pic>
        <p:nvPicPr>
          <p:cNvPr id="27" name="圖片 26">
            <a:extLst>
              <a:ext uri="{FF2B5EF4-FFF2-40B4-BE49-F238E27FC236}">
                <a16:creationId xmlns:a16="http://schemas.microsoft.com/office/drawing/2014/main" id="{2A7825D4-113B-0476-3B49-1CF7C81E82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6827" y="4054181"/>
            <a:ext cx="939573" cy="1091202"/>
          </a:xfrm>
          <a:prstGeom prst="rect">
            <a:avLst/>
          </a:prstGeom>
        </p:spPr>
      </p:pic>
      <p:sp>
        <p:nvSpPr>
          <p:cNvPr id="23" name="矩形: 圓角 22">
            <a:extLst>
              <a:ext uri="{FF2B5EF4-FFF2-40B4-BE49-F238E27FC236}">
                <a16:creationId xmlns:a16="http://schemas.microsoft.com/office/drawing/2014/main" id="{C6B9AB59-5362-430A-9408-EEC345E7EB72}"/>
              </a:ext>
            </a:extLst>
          </p:cNvPr>
          <p:cNvSpPr/>
          <p:nvPr/>
        </p:nvSpPr>
        <p:spPr>
          <a:xfrm>
            <a:off x="5805487" y="1504882"/>
            <a:ext cx="5984679" cy="537574"/>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endPar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24" name="矩形: 圓角 23">
            <a:extLst>
              <a:ext uri="{FF2B5EF4-FFF2-40B4-BE49-F238E27FC236}">
                <a16:creationId xmlns:a16="http://schemas.microsoft.com/office/drawing/2014/main" id="{E8560B92-5CBD-4E18-821F-FE4B19634748}"/>
              </a:ext>
            </a:extLst>
          </p:cNvPr>
          <p:cNvSpPr/>
          <p:nvPr/>
        </p:nvSpPr>
        <p:spPr>
          <a:xfrm>
            <a:off x="5634633" y="1501676"/>
            <a:ext cx="6328435" cy="537574"/>
          </a:xfrm>
          <a:prstGeom prst="roundRect">
            <a:avLst>
              <a:gd name="adj" fmla="val 6895"/>
            </a:avLst>
          </a:prstGeom>
          <a:no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r>
              <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rPr>
              <a:t>112.12.5</a:t>
            </a:r>
            <a:r>
              <a:rPr lang="zh-TW" altLang="en-US" sz="2200" b="1" dirty="0">
                <a:solidFill>
                  <a:schemeClr val="tx1">
                    <a:lumMod val="75000"/>
                    <a:lumOff val="25000"/>
                  </a:schemeClr>
                </a:solidFill>
                <a:latin typeface="Microsoft YaHei" panose="020B0503020204020204" pitchFamily="34" charset="-122"/>
                <a:ea typeface="Microsoft YaHei" panose="020B0503020204020204" pitchFamily="34" charset="-122"/>
              </a:rPr>
              <a:t>邀請民眾分享使用體驗，鼓勵多加運用</a:t>
            </a:r>
            <a:endParaRPr lang="en-US" altLang="zh-TW" sz="22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25" name="標題 1">
            <a:extLst>
              <a:ext uri="{FF2B5EF4-FFF2-40B4-BE49-F238E27FC236}">
                <a16:creationId xmlns:a16="http://schemas.microsoft.com/office/drawing/2014/main" id="{084F233B-65C9-455B-89FD-D5B1BFBFC11B}"/>
              </a:ext>
            </a:extLst>
          </p:cNvPr>
          <p:cNvSpPr txBox="1">
            <a:spLocks/>
          </p:cNvSpPr>
          <p:nvPr/>
        </p:nvSpPr>
        <p:spPr>
          <a:xfrm>
            <a:off x="298421" y="155617"/>
            <a:ext cx="592521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多元推廣</a:t>
            </a:r>
            <a:endParaRPr lang="zh-TW" altLang="en-US" sz="4000" dirty="0">
              <a:solidFill>
                <a:schemeClr val="tx1">
                  <a:lumMod val="75000"/>
                  <a:lumOff val="25000"/>
                </a:schemeClr>
              </a:solidFill>
            </a:endParaRPr>
          </a:p>
        </p:txBody>
      </p:sp>
      <p:sp>
        <p:nvSpPr>
          <p:cNvPr id="26" name="投影片編號版面配置區 3">
            <a:extLst>
              <a:ext uri="{FF2B5EF4-FFF2-40B4-BE49-F238E27FC236}">
                <a16:creationId xmlns:a16="http://schemas.microsoft.com/office/drawing/2014/main" id="{ABB25876-72CC-4864-8B57-76D1D706C849}"/>
              </a:ext>
            </a:extLst>
          </p:cNvPr>
          <p:cNvSpPr txBox="1">
            <a:spLocks/>
          </p:cNvSpPr>
          <p:nvPr/>
        </p:nvSpPr>
        <p:spPr>
          <a:xfrm>
            <a:off x="9435628" y="65338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AB7E5-A3B0-47BD-8D18-E55FD35DFD22}" type="slidenum">
              <a:rPr lang="zh-TW" altLang="en-US" sz="1400" b="1">
                <a:solidFill>
                  <a:schemeClr val="tx2"/>
                </a:solidFill>
              </a:rPr>
              <a:pPr/>
              <a:t>28</a:t>
            </a:fld>
            <a:endParaRPr lang="zh-TW" altLang="en-US" sz="1400" b="1" dirty="0">
              <a:solidFill>
                <a:schemeClr val="tx2"/>
              </a:solidFill>
            </a:endParaRPr>
          </a:p>
        </p:txBody>
      </p:sp>
      <p:grpSp>
        <p:nvGrpSpPr>
          <p:cNvPr id="20" name="群組 19">
            <a:extLst>
              <a:ext uri="{FF2B5EF4-FFF2-40B4-BE49-F238E27FC236}">
                <a16:creationId xmlns:a16="http://schemas.microsoft.com/office/drawing/2014/main" id="{C78524AF-EC6C-4EB9-856C-2F625ADBBE9C}"/>
              </a:ext>
            </a:extLst>
          </p:cNvPr>
          <p:cNvGrpSpPr/>
          <p:nvPr/>
        </p:nvGrpSpPr>
        <p:grpSpPr>
          <a:xfrm>
            <a:off x="5751780" y="2083503"/>
            <a:ext cx="6094142" cy="4505801"/>
            <a:chOff x="3275140" y="437822"/>
            <a:chExt cx="8916859" cy="6420177"/>
          </a:xfrm>
        </p:grpSpPr>
        <p:pic>
          <p:nvPicPr>
            <p:cNvPr id="22" name="圖片 21">
              <a:extLst>
                <a:ext uri="{FF2B5EF4-FFF2-40B4-BE49-F238E27FC236}">
                  <a16:creationId xmlns:a16="http://schemas.microsoft.com/office/drawing/2014/main" id="{5A5C6CEB-1109-438C-B42F-1D1D16BA54C6}"/>
                </a:ext>
              </a:extLst>
            </p:cNvPr>
            <p:cNvPicPr>
              <a:picLocks noChangeAspect="1"/>
            </p:cNvPicPr>
            <p:nvPr/>
          </p:nvPicPr>
          <p:blipFill rotWithShape="1">
            <a:blip r:embed="rId5">
              <a:extLst>
                <a:ext uri="{28A0092B-C50C-407E-A947-70E740481C1C}">
                  <a14:useLocalDpi xmlns:a14="http://schemas.microsoft.com/office/drawing/2010/main"/>
                </a:ext>
              </a:extLst>
            </a:blip>
            <a:srcRect l="26863" t="6384"/>
            <a:stretch/>
          </p:blipFill>
          <p:spPr>
            <a:xfrm>
              <a:off x="3275140" y="437822"/>
              <a:ext cx="8916859" cy="6420177"/>
            </a:xfrm>
            <a:prstGeom prst="rect">
              <a:avLst/>
            </a:prstGeom>
            <a:ln>
              <a:noFill/>
            </a:ln>
            <a:effectLst>
              <a:softEdge rad="112500"/>
            </a:effectLst>
          </p:spPr>
        </p:pic>
        <p:sp>
          <p:nvSpPr>
            <p:cNvPr id="28" name="文字方塊 27">
              <a:extLst>
                <a:ext uri="{FF2B5EF4-FFF2-40B4-BE49-F238E27FC236}">
                  <a16:creationId xmlns:a16="http://schemas.microsoft.com/office/drawing/2014/main" id="{FABCECF1-2C43-4B8B-9295-239F7C1F6E0B}"/>
                </a:ext>
              </a:extLst>
            </p:cNvPr>
            <p:cNvSpPr txBox="1"/>
            <p:nvPr/>
          </p:nvSpPr>
          <p:spPr>
            <a:xfrm>
              <a:off x="4158515" y="1024372"/>
              <a:ext cx="7312181" cy="7455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提升農田水利行政效率記者會</a:t>
              </a:r>
            </a:p>
          </p:txBody>
        </p:sp>
        <p:sp>
          <p:nvSpPr>
            <p:cNvPr id="30" name="矩形 29">
              <a:extLst>
                <a:ext uri="{FF2B5EF4-FFF2-40B4-BE49-F238E27FC236}">
                  <a16:creationId xmlns:a16="http://schemas.microsoft.com/office/drawing/2014/main" id="{143DE250-CDF2-4538-AA23-D62821A20F0D}"/>
                </a:ext>
              </a:extLst>
            </p:cNvPr>
            <p:cNvSpPr/>
            <p:nvPr/>
          </p:nvSpPr>
          <p:spPr>
            <a:xfrm>
              <a:off x="4563515" y="2543682"/>
              <a:ext cx="500065" cy="1162266"/>
            </a:xfrm>
            <a:prstGeom prst="rect">
              <a:avLst/>
            </a:prstGeom>
            <a:gradFill>
              <a:gsLst>
                <a:gs pos="0">
                  <a:schemeClr val="bg1"/>
                </a:gs>
                <a:gs pos="5100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95000"/>
                      <a:lumOff val="5000"/>
                    </a:prstClr>
                  </a:solidFill>
                  <a:effectLst/>
                  <a:uLnTx/>
                  <a:uFillTx/>
                  <a:latin typeface="Microsoft YaHei" panose="020B0503020204020204" pitchFamily="34" charset="-122"/>
                  <a:ea typeface="Microsoft YaHei" panose="020B0503020204020204" pitchFamily="34" charset="-122"/>
                  <a:cs typeface="+mn-cs"/>
                </a:rPr>
                <a:t>農民</a:t>
              </a:r>
            </a:p>
          </p:txBody>
        </p:sp>
        <p:sp>
          <p:nvSpPr>
            <p:cNvPr id="31" name="矩形 30">
              <a:extLst>
                <a:ext uri="{FF2B5EF4-FFF2-40B4-BE49-F238E27FC236}">
                  <a16:creationId xmlns:a16="http://schemas.microsoft.com/office/drawing/2014/main" id="{089FC218-2136-468F-935C-22F1FCB91476}"/>
                </a:ext>
              </a:extLst>
            </p:cNvPr>
            <p:cNvSpPr/>
            <p:nvPr/>
          </p:nvSpPr>
          <p:spPr>
            <a:xfrm>
              <a:off x="3953915" y="3050396"/>
              <a:ext cx="609600" cy="1750204"/>
            </a:xfrm>
            <a:prstGeom prst="rect">
              <a:avLst/>
            </a:prstGeom>
            <a:gradFill>
              <a:gsLst>
                <a:gs pos="0">
                  <a:schemeClr val="accent5">
                    <a:lumMod val="40000"/>
                    <a:lumOff val="60000"/>
                  </a:schemeClr>
                </a:gs>
                <a:gs pos="50000">
                  <a:schemeClr val="accent5">
                    <a:lumMod val="40000"/>
                    <a:lumOff val="60000"/>
                  </a:schemeClr>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lumMod val="95000"/>
                      <a:lumOff val="5000"/>
                    </a:prstClr>
                  </a:solidFill>
                  <a:effectLst/>
                  <a:uLnTx/>
                  <a:uFillTx/>
                  <a:latin typeface="Microsoft YaHei" panose="020B0503020204020204" pitchFamily="34" charset="-122"/>
                  <a:ea typeface="Microsoft YaHei" panose="020B0503020204020204" pitchFamily="34" charset="-122"/>
                  <a:cs typeface="+mn-cs"/>
                </a:rPr>
                <a:t>陳先生</a:t>
              </a:r>
            </a:p>
          </p:txBody>
        </p:sp>
        <p:sp>
          <p:nvSpPr>
            <p:cNvPr id="32" name="文字方塊 31">
              <a:extLst>
                <a:ext uri="{FF2B5EF4-FFF2-40B4-BE49-F238E27FC236}">
                  <a16:creationId xmlns:a16="http://schemas.microsoft.com/office/drawing/2014/main" id="{D9C836F2-D1EC-414A-BEC9-F09977339BEC}"/>
                </a:ext>
              </a:extLst>
            </p:cNvPr>
            <p:cNvSpPr txBox="1"/>
            <p:nvPr/>
          </p:nvSpPr>
          <p:spPr>
            <a:xfrm>
              <a:off x="7136028" y="2536829"/>
              <a:ext cx="5055971" cy="9209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prstClr val="black"/>
                  </a:solidFill>
                  <a:effectLst>
                    <a:glow rad="177800">
                      <a:prstClr val="white"/>
                    </a:glow>
                  </a:effectLst>
                  <a:uLnTx/>
                  <a:uFillTx/>
                  <a:latin typeface="微軟正黑體" panose="020B0604030504040204" pitchFamily="34" charset="-120"/>
                  <a:ea typeface="微軟正黑體" panose="020B0604030504040204" pitchFamily="34" charset="-120"/>
                  <a:cs typeface="+mn-cs"/>
                </a:rPr>
                <a:t>「我當時就利用通報系統拍照定位並留下我通報人資料</a:t>
              </a:r>
            </a:p>
          </p:txBody>
        </p:sp>
        <p:sp>
          <p:nvSpPr>
            <p:cNvPr id="33" name="文字方塊 32">
              <a:extLst>
                <a:ext uri="{FF2B5EF4-FFF2-40B4-BE49-F238E27FC236}">
                  <a16:creationId xmlns:a16="http://schemas.microsoft.com/office/drawing/2014/main" id="{E589CFF9-8C69-4BA7-AD65-F1F9DDB7CFBF}"/>
                </a:ext>
              </a:extLst>
            </p:cNvPr>
            <p:cNvSpPr txBox="1"/>
            <p:nvPr/>
          </p:nvSpPr>
          <p:spPr>
            <a:xfrm>
              <a:off x="7693597" y="3647659"/>
              <a:ext cx="4416822" cy="13156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prstClr val="black"/>
                  </a:solidFill>
                  <a:effectLst>
                    <a:glow rad="177800">
                      <a:prstClr val="white"/>
                    </a:glow>
                  </a:effectLst>
                  <a:uLnTx/>
                  <a:uFillTx/>
                  <a:latin typeface="微軟正黑體" panose="020B0604030504040204" pitchFamily="34" charset="-120"/>
                  <a:ea typeface="微軟正黑體" panose="020B0604030504040204" pitchFamily="34" charset="-120"/>
                  <a:cs typeface="+mn-cs"/>
                </a:rPr>
                <a:t>當天下午四點半送出通報，五點半農水署人員就電話回訪跟我確認</a:t>
              </a:r>
            </a:p>
          </p:txBody>
        </p:sp>
        <p:sp>
          <p:nvSpPr>
            <p:cNvPr id="34" name="文字方塊 33">
              <a:extLst>
                <a:ext uri="{FF2B5EF4-FFF2-40B4-BE49-F238E27FC236}">
                  <a16:creationId xmlns:a16="http://schemas.microsoft.com/office/drawing/2014/main" id="{349AE02A-49CC-4BD2-B51D-98634CAD177B}"/>
                </a:ext>
              </a:extLst>
            </p:cNvPr>
            <p:cNvSpPr txBox="1"/>
            <p:nvPr/>
          </p:nvSpPr>
          <p:spPr>
            <a:xfrm>
              <a:off x="7814605" y="5135078"/>
              <a:ext cx="4340229" cy="13156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prstClr val="black"/>
                  </a:solidFill>
                  <a:effectLst>
                    <a:glow rad="177800">
                      <a:prstClr val="white"/>
                    </a:glow>
                  </a:effectLst>
                  <a:uLnTx/>
                  <a:uFillTx/>
                  <a:latin typeface="微軟正黑體" panose="020B0604030504040204" pitchFamily="34" charset="-120"/>
                  <a:ea typeface="微軟正黑體" panose="020B0604030504040204" pitchFamily="34" charset="-120"/>
                  <a:cs typeface="+mn-cs"/>
                </a:rPr>
                <a:t>第二天約定現勘後，第三天就馬上清淤了，工作效率非常快」</a:t>
              </a:r>
            </a:p>
          </p:txBody>
        </p:sp>
        <p:cxnSp>
          <p:nvCxnSpPr>
            <p:cNvPr id="35" name="直線接點 34">
              <a:extLst>
                <a:ext uri="{FF2B5EF4-FFF2-40B4-BE49-F238E27FC236}">
                  <a16:creationId xmlns:a16="http://schemas.microsoft.com/office/drawing/2014/main" id="{955F3C92-0466-4635-BB2C-D9F162BC6A28}"/>
                </a:ext>
              </a:extLst>
            </p:cNvPr>
            <p:cNvCxnSpPr>
              <a:cxnSpLocks/>
            </p:cNvCxnSpPr>
            <p:nvPr/>
          </p:nvCxnSpPr>
          <p:spPr>
            <a:xfrm flipH="1">
              <a:off x="10831392" y="1821255"/>
              <a:ext cx="622755" cy="6655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33969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2DA07-3025-B843-AFEB-8313B67389AD}"/>
            </a:ext>
          </a:extLst>
        </p:cNvPr>
        <p:cNvGrpSpPr/>
        <p:nvPr/>
      </p:nvGrpSpPr>
      <p:grpSpPr>
        <a:xfrm>
          <a:off x="0" y="0"/>
          <a:ext cx="0" cy="0"/>
          <a:chOff x="0" y="0"/>
          <a:chExt cx="0" cy="0"/>
        </a:xfrm>
      </p:grpSpPr>
      <p:grpSp>
        <p:nvGrpSpPr>
          <p:cNvPr id="17" name="群組 16">
            <a:extLst>
              <a:ext uri="{FF2B5EF4-FFF2-40B4-BE49-F238E27FC236}">
                <a16:creationId xmlns:a16="http://schemas.microsoft.com/office/drawing/2014/main" id="{8667214E-6EA5-46F8-BAFB-CC11F9FE4257}"/>
              </a:ext>
            </a:extLst>
          </p:cNvPr>
          <p:cNvGrpSpPr/>
          <p:nvPr/>
        </p:nvGrpSpPr>
        <p:grpSpPr>
          <a:xfrm>
            <a:off x="438494" y="2021068"/>
            <a:ext cx="4016169" cy="4856437"/>
            <a:chOff x="7820687" y="1590012"/>
            <a:chExt cx="4302390" cy="5058565"/>
          </a:xfrm>
        </p:grpSpPr>
        <p:grpSp>
          <p:nvGrpSpPr>
            <p:cNvPr id="9" name="群組 8">
              <a:extLst>
                <a:ext uri="{FF2B5EF4-FFF2-40B4-BE49-F238E27FC236}">
                  <a16:creationId xmlns:a16="http://schemas.microsoft.com/office/drawing/2014/main" id="{1A062CFD-A22F-81A0-BA47-658DDEDDF1BC}"/>
                </a:ext>
              </a:extLst>
            </p:cNvPr>
            <p:cNvGrpSpPr/>
            <p:nvPr/>
          </p:nvGrpSpPr>
          <p:grpSpPr>
            <a:xfrm>
              <a:off x="7820687" y="1590012"/>
              <a:ext cx="4302390" cy="5058565"/>
              <a:chOff x="7716123" y="1590012"/>
              <a:chExt cx="4302390" cy="5058565"/>
            </a:xfrm>
          </p:grpSpPr>
          <p:pic>
            <p:nvPicPr>
              <p:cNvPr id="3" name="圖片 2">
                <a:extLst>
                  <a:ext uri="{FF2B5EF4-FFF2-40B4-BE49-F238E27FC236}">
                    <a16:creationId xmlns:a16="http://schemas.microsoft.com/office/drawing/2014/main" id="{77438A8E-D20E-9FCD-0773-A3F19D81C32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005410" y="1832570"/>
                <a:ext cx="3657600" cy="4436913"/>
              </a:xfrm>
              <a:prstGeom prst="rect">
                <a:avLst/>
              </a:prstGeom>
            </p:spPr>
          </p:pic>
          <p:pic>
            <p:nvPicPr>
              <p:cNvPr id="8" name="圖片 7">
                <a:extLst>
                  <a:ext uri="{FF2B5EF4-FFF2-40B4-BE49-F238E27FC236}">
                    <a16:creationId xmlns:a16="http://schemas.microsoft.com/office/drawing/2014/main" id="{E813E2DC-FC59-4ABB-9603-FFB80F92B990}"/>
                  </a:ext>
                </a:extLst>
              </p:cNvPr>
              <p:cNvPicPr>
                <a:picLocks noChangeAspect="1"/>
              </p:cNvPicPr>
              <p:nvPr/>
            </p:nvPicPr>
            <p:blipFill rotWithShape="1">
              <a:blip r:embed="rId4">
                <a:extLst>
                  <a:ext uri="{28A0092B-C50C-407E-A947-70E740481C1C}">
                    <a14:useLocalDpi xmlns:a14="http://schemas.microsoft.com/office/drawing/2010/main"/>
                  </a:ext>
                </a:extLst>
              </a:blip>
              <a:srcRect l="14936" t="4196" r="13768" b="3396"/>
              <a:stretch/>
            </p:blipFill>
            <p:spPr>
              <a:xfrm>
                <a:off x="7716123" y="1590012"/>
                <a:ext cx="4302390" cy="5058565"/>
              </a:xfrm>
              <a:prstGeom prst="rect">
                <a:avLst/>
              </a:prstGeom>
            </p:spPr>
          </p:pic>
        </p:grpSp>
        <p:sp>
          <p:nvSpPr>
            <p:cNvPr id="16" name="矩形 15">
              <a:extLst>
                <a:ext uri="{FF2B5EF4-FFF2-40B4-BE49-F238E27FC236}">
                  <a16:creationId xmlns:a16="http://schemas.microsoft.com/office/drawing/2014/main" id="{80377448-837B-C648-20D1-67B0D27B44F2}"/>
                </a:ext>
              </a:extLst>
            </p:cNvPr>
            <p:cNvSpPr/>
            <p:nvPr/>
          </p:nvSpPr>
          <p:spPr>
            <a:xfrm>
              <a:off x="9692640" y="1889760"/>
              <a:ext cx="548640" cy="2241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2" name="圖片 11">
            <a:extLst>
              <a:ext uri="{FF2B5EF4-FFF2-40B4-BE49-F238E27FC236}">
                <a16:creationId xmlns:a16="http://schemas.microsoft.com/office/drawing/2014/main" id="{BCEBF458-A2B4-8027-D137-2CC957159C1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42" b="29854"/>
          <a:stretch/>
        </p:blipFill>
        <p:spPr bwMode="auto">
          <a:xfrm>
            <a:off x="7236525" y="2196905"/>
            <a:ext cx="3112121" cy="3126770"/>
          </a:xfrm>
          <a:prstGeom prst="rect">
            <a:avLst/>
          </a:prstGeom>
          <a:ln>
            <a:noFill/>
          </a:ln>
          <a:extLst>
            <a:ext uri="{53640926-AAD7-44D8-BBD7-CCE9431645EC}">
              <a14:shadowObscured xmlns:a14="http://schemas.microsoft.com/office/drawing/2010/main"/>
            </a:ext>
          </a:extLst>
        </p:spPr>
      </p:pic>
      <p:pic>
        <p:nvPicPr>
          <p:cNvPr id="26" name="圖片 25">
            <a:extLst>
              <a:ext uri="{FF2B5EF4-FFF2-40B4-BE49-F238E27FC236}">
                <a16:creationId xmlns:a16="http://schemas.microsoft.com/office/drawing/2014/main" id="{315DEC26-69FB-0C6F-D731-1A6AE0BEAA4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82294" b="42"/>
          <a:stretch/>
        </p:blipFill>
        <p:spPr bwMode="auto">
          <a:xfrm>
            <a:off x="7223364" y="5769913"/>
            <a:ext cx="3112121" cy="787821"/>
          </a:xfrm>
          <a:prstGeom prst="rect">
            <a:avLst/>
          </a:prstGeom>
          <a:ln>
            <a:noFill/>
          </a:ln>
          <a:extLst>
            <a:ext uri="{53640926-AAD7-44D8-BBD7-CCE9431645EC}">
              <a14:shadowObscured xmlns:a14="http://schemas.microsoft.com/office/drawing/2010/main"/>
            </a:ext>
          </a:extLst>
        </p:spPr>
      </p:pic>
      <p:sp>
        <p:nvSpPr>
          <p:cNvPr id="6" name="投影片編號版面配置區 5">
            <a:extLst>
              <a:ext uri="{FF2B5EF4-FFF2-40B4-BE49-F238E27FC236}">
                <a16:creationId xmlns:a16="http://schemas.microsoft.com/office/drawing/2014/main" id="{AD428AED-42C6-41F1-AEDD-57295A4AF0AA}"/>
              </a:ext>
            </a:extLst>
          </p:cNvPr>
          <p:cNvSpPr>
            <a:spLocks noGrp="1"/>
          </p:cNvSpPr>
          <p:nvPr>
            <p:ph type="sldNum" sz="quarter" idx="12"/>
          </p:nvPr>
        </p:nvSpPr>
        <p:spPr>
          <a:xfrm>
            <a:off x="11629747" y="6492875"/>
            <a:ext cx="546551" cy="365125"/>
          </a:xfrm>
        </p:spPr>
        <p:txBody>
          <a:bodyPr/>
          <a:lstStyle/>
          <a:p>
            <a:fld id="{94C38CDF-BEFC-4F2F-8C27-14F32F5B2D31}" type="slidenum">
              <a:rPr lang="zh-TW" altLang="en-US" smtClean="0"/>
              <a:t>29</a:t>
            </a:fld>
            <a:endParaRPr lang="zh-TW" altLang="en-US" dirty="0"/>
          </a:p>
        </p:txBody>
      </p:sp>
      <p:sp>
        <p:nvSpPr>
          <p:cNvPr id="10" name="矩形: 圓角 9">
            <a:extLst>
              <a:ext uri="{FF2B5EF4-FFF2-40B4-BE49-F238E27FC236}">
                <a16:creationId xmlns:a16="http://schemas.microsoft.com/office/drawing/2014/main" id="{29A9E80B-B13D-D2D3-8895-436678BA597C}"/>
              </a:ext>
            </a:extLst>
          </p:cNvPr>
          <p:cNvSpPr/>
          <p:nvPr/>
        </p:nvSpPr>
        <p:spPr>
          <a:xfrm>
            <a:off x="127633" y="755704"/>
            <a:ext cx="5980732" cy="813979"/>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defTabSz="914400" rtl="0" eaLnBrk="1" fontAlgn="auto" latinLnBrk="0" hangingPunct="1">
              <a:lnSpc>
                <a:spcPct val="100000"/>
              </a:lnSpc>
              <a:spcBef>
                <a:spcPts val="1200"/>
              </a:spcBef>
              <a:spcAft>
                <a:spcPts val="0"/>
              </a:spcAft>
              <a:buClr>
                <a:schemeClr val="accent5">
                  <a:lumMod val="50000"/>
                </a:schemeClr>
              </a:buClr>
              <a:buSzPct val="80000"/>
              <a:buFont typeface="Wingdings" panose="05000000000000000000" pitchFamily="2" charset="2"/>
              <a:buChar char="l"/>
              <a:tabLst/>
              <a:defRPr/>
            </a:pPr>
            <a:r>
              <a:rPr kumimoji="0" lang="zh-TW" altLang="en-US" sz="3600" b="1" i="0" u="none" strike="noStrike" kern="1200" cap="none" spc="0" normalizeH="0" baseline="0" noProof="0" dirty="0">
                <a:ln>
                  <a:noFill/>
                </a:ln>
                <a:solidFill>
                  <a:schemeClr val="accent5">
                    <a:lumMod val="50000"/>
                  </a:schemeClr>
                </a:solidFill>
                <a:effectLst/>
                <a:uLnTx/>
                <a:uFillTx/>
                <a:latin typeface="Microsoft YaHei" panose="020B0503020204020204" pitchFamily="34" charset="-122"/>
                <a:ea typeface="Microsoft YaHei" panose="020B0503020204020204" pitchFamily="34" charset="-122"/>
              </a:rPr>
              <a:t>民眾有感，回饋正向</a:t>
            </a:r>
            <a:endParaRPr kumimoji="0" lang="en-US" altLang="zh-TW" sz="3600" b="1" i="0" u="none" strike="noStrike" kern="1200" cap="none" spc="0" normalizeH="0" baseline="0" noProof="0" dirty="0">
              <a:ln>
                <a:noFill/>
              </a:ln>
              <a:solidFill>
                <a:schemeClr val="accent5">
                  <a:lumMod val="50000"/>
                </a:schemeClr>
              </a:solidFill>
              <a:effectLst/>
              <a:uLnTx/>
              <a:uFillTx/>
              <a:latin typeface="Microsoft YaHei" panose="020B0503020204020204" pitchFamily="34" charset="-122"/>
              <a:ea typeface="Microsoft YaHei" panose="020B0503020204020204" pitchFamily="34" charset="-122"/>
            </a:endParaRPr>
          </a:p>
        </p:txBody>
      </p:sp>
      <p:sp>
        <p:nvSpPr>
          <p:cNvPr id="4" name="矩形 3">
            <a:extLst>
              <a:ext uri="{FF2B5EF4-FFF2-40B4-BE49-F238E27FC236}">
                <a16:creationId xmlns:a16="http://schemas.microsoft.com/office/drawing/2014/main" id="{78009964-B882-D35E-4E0A-B7765FA36C2E}"/>
              </a:ext>
            </a:extLst>
          </p:cNvPr>
          <p:cNvSpPr/>
          <p:nvPr/>
        </p:nvSpPr>
        <p:spPr>
          <a:xfrm rot="5400000">
            <a:off x="635275" y="2700086"/>
            <a:ext cx="295248" cy="115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圓角 12">
            <a:extLst>
              <a:ext uri="{FF2B5EF4-FFF2-40B4-BE49-F238E27FC236}">
                <a16:creationId xmlns:a16="http://schemas.microsoft.com/office/drawing/2014/main" id="{CC4EBA1C-D7BA-3C04-535D-3F4B1A17F0F4}"/>
              </a:ext>
            </a:extLst>
          </p:cNvPr>
          <p:cNvSpPr/>
          <p:nvPr/>
        </p:nvSpPr>
        <p:spPr>
          <a:xfrm>
            <a:off x="1701436" y="1569683"/>
            <a:ext cx="1684019" cy="479410"/>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spcBef>
                <a:spcPts val="1200"/>
              </a:spcBef>
              <a:buClr>
                <a:schemeClr val="bg1">
                  <a:lumMod val="50000"/>
                </a:schemeClr>
              </a:buClr>
              <a:defRPr/>
            </a:pPr>
            <a:r>
              <a:rPr lang="zh-TW" altLang="en-US" sz="2000" b="1" dirty="0">
                <a:solidFill>
                  <a:schemeClr val="tx1">
                    <a:lumMod val="75000"/>
                    <a:lumOff val="25000"/>
                  </a:schemeClr>
                </a:solidFill>
                <a:latin typeface="Microsoft YaHei" panose="020B0503020204020204" pitchFamily="34" charset="-122"/>
                <a:ea typeface="Microsoft YaHei" panose="020B0503020204020204" pitchFamily="34" charset="-122"/>
              </a:rPr>
              <a:t>民眾感謝狀</a:t>
            </a:r>
          </a:p>
        </p:txBody>
      </p:sp>
      <p:sp>
        <p:nvSpPr>
          <p:cNvPr id="27" name="矩形 26">
            <a:extLst>
              <a:ext uri="{FF2B5EF4-FFF2-40B4-BE49-F238E27FC236}">
                <a16:creationId xmlns:a16="http://schemas.microsoft.com/office/drawing/2014/main" id="{9D334CED-3C20-C0F0-B918-33EA0288A88E}"/>
              </a:ext>
            </a:extLst>
          </p:cNvPr>
          <p:cNvSpPr/>
          <p:nvPr/>
        </p:nvSpPr>
        <p:spPr>
          <a:xfrm>
            <a:off x="7126432" y="2269922"/>
            <a:ext cx="3195892" cy="4474102"/>
          </a:xfrm>
          <a:prstGeom prst="rect">
            <a:avLst/>
          </a:prstGeom>
          <a:no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圓角 21">
            <a:extLst>
              <a:ext uri="{FF2B5EF4-FFF2-40B4-BE49-F238E27FC236}">
                <a16:creationId xmlns:a16="http://schemas.microsoft.com/office/drawing/2014/main" id="{D1506494-26BF-8471-2F09-7A9570DCF44A}"/>
              </a:ext>
            </a:extLst>
          </p:cNvPr>
          <p:cNvSpPr/>
          <p:nvPr/>
        </p:nvSpPr>
        <p:spPr>
          <a:xfrm>
            <a:off x="7245835" y="1508379"/>
            <a:ext cx="2675638" cy="628650"/>
          </a:xfrm>
          <a:prstGeom prst="roundRect">
            <a:avLst>
              <a:gd name="adj" fmla="val 6895"/>
            </a:avLst>
          </a:prstGeom>
          <a:solidFill>
            <a:schemeClr val="accent4">
              <a:lumMod val="60000"/>
              <a:lumOff val="40000"/>
              <a:alpha val="32941"/>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buClr>
                <a:schemeClr val="bg1">
                  <a:lumMod val="50000"/>
                </a:schemeClr>
              </a:buClr>
              <a:defRPr/>
            </a:pPr>
            <a:r>
              <a:rPr lang="zh-TW" altLang="en-US" sz="2000" b="1" dirty="0">
                <a:solidFill>
                  <a:schemeClr val="tx1">
                    <a:lumMod val="75000"/>
                    <a:lumOff val="25000"/>
                  </a:schemeClr>
                </a:solidFill>
                <a:latin typeface="Microsoft YaHei" panose="020B0503020204020204" pitchFamily="34" charset="-122"/>
                <a:ea typeface="Microsoft YaHei" panose="020B0503020204020204" pitchFamily="34" charset="-122"/>
              </a:rPr>
              <a:t>民眾投遞意見信箱</a:t>
            </a:r>
            <a:endParaRPr lang="en-US" altLang="zh-TW" sz="2000" b="1" dirty="0">
              <a:solidFill>
                <a:schemeClr val="tx1">
                  <a:lumMod val="75000"/>
                  <a:lumOff val="25000"/>
                </a:schemeClr>
              </a:solidFill>
              <a:latin typeface="Microsoft YaHei" panose="020B0503020204020204" pitchFamily="34" charset="-122"/>
              <a:ea typeface="Microsoft YaHei" panose="020B0503020204020204" pitchFamily="34" charset="-122"/>
            </a:endParaRPr>
          </a:p>
          <a:p>
            <a:pPr algn="ctr">
              <a:buClr>
                <a:schemeClr val="bg1">
                  <a:lumMod val="50000"/>
                </a:schemeClr>
              </a:buClr>
              <a:defRPr/>
            </a:pPr>
            <a:r>
              <a:rPr lang="zh-TW" altLang="en-US" sz="2000" b="1" dirty="0">
                <a:solidFill>
                  <a:schemeClr val="tx1">
                    <a:lumMod val="75000"/>
                    <a:lumOff val="25000"/>
                  </a:schemeClr>
                </a:solidFill>
                <a:latin typeface="Microsoft YaHei" panose="020B0503020204020204" pitchFamily="34" charset="-122"/>
                <a:ea typeface="Microsoft YaHei" panose="020B0503020204020204" pitchFamily="34" charset="-122"/>
              </a:rPr>
              <a:t>表揚同仁積極辦理</a:t>
            </a:r>
            <a:endParaRPr lang="en-US" altLang="zh-TW" sz="2000" b="1"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5" name="矩形: 圓角 34">
            <a:extLst>
              <a:ext uri="{FF2B5EF4-FFF2-40B4-BE49-F238E27FC236}">
                <a16:creationId xmlns:a16="http://schemas.microsoft.com/office/drawing/2014/main" id="{7A38A1BA-4AE9-E351-A0E8-44433B048B29}"/>
              </a:ext>
            </a:extLst>
          </p:cNvPr>
          <p:cNvSpPr/>
          <p:nvPr/>
        </p:nvSpPr>
        <p:spPr>
          <a:xfrm>
            <a:off x="4454663" y="6020632"/>
            <a:ext cx="2511819" cy="669494"/>
          </a:xfrm>
          <a:prstGeom prst="roundRect">
            <a:avLst>
              <a:gd name="adj" fmla="val 6895"/>
            </a:avLst>
          </a:prstGeom>
          <a:solidFill>
            <a:srgbClr val="FFEFA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buClr>
                <a:schemeClr val="bg1">
                  <a:lumMod val="50000"/>
                </a:schemeClr>
              </a:buClr>
              <a:defRPr/>
            </a:pP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謹代表一群老農</a:t>
            </a: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endParaRPr>
          </a:p>
          <a:p>
            <a:pPr algn="ctr">
              <a:buClr>
                <a:schemeClr val="bg1">
                  <a:lumMod val="50000"/>
                </a:schemeClr>
              </a:buClr>
              <a:defRPr/>
            </a:pPr>
            <a:r>
              <a:rPr lang="zh-TW" altLang="en-US" dirty="0">
                <a:solidFill>
                  <a:srgbClr val="C00000"/>
                </a:solidFill>
                <a:latin typeface="Microsoft YaHei" panose="020B0503020204020204" pitchFamily="34" charset="-122"/>
                <a:ea typeface="Microsoft YaHei" panose="020B0503020204020204" pitchFamily="34" charset="-122"/>
              </a:rPr>
              <a:t>特致專函以表謝忱</a:t>
            </a:r>
          </a:p>
        </p:txBody>
      </p:sp>
      <p:sp>
        <p:nvSpPr>
          <p:cNvPr id="36" name="矩形: 圓角 35">
            <a:extLst>
              <a:ext uri="{FF2B5EF4-FFF2-40B4-BE49-F238E27FC236}">
                <a16:creationId xmlns:a16="http://schemas.microsoft.com/office/drawing/2014/main" id="{9ACEE887-4070-2BDB-D523-0DD34C5F78FA}"/>
              </a:ext>
            </a:extLst>
          </p:cNvPr>
          <p:cNvSpPr/>
          <p:nvPr/>
        </p:nvSpPr>
        <p:spPr>
          <a:xfrm>
            <a:off x="9442174" y="2210045"/>
            <a:ext cx="2580224" cy="3869854"/>
          </a:xfrm>
          <a:prstGeom prst="roundRect">
            <a:avLst>
              <a:gd name="adj" fmla="val 6895"/>
            </a:avLst>
          </a:prstGeom>
          <a:solidFill>
            <a:srgbClr val="FFEFAB"/>
          </a:solidFill>
          <a:ln>
            <a:solidFill>
              <a:schemeClr val="tx1">
                <a:lumMod val="75000"/>
                <a:lumOff val="25000"/>
              </a:schemeClr>
            </a:solidFill>
          </a:ln>
        </p:spPr>
        <p:style>
          <a:lnRef idx="0">
            <a:scrgbClr r="0" g="0" b="0"/>
          </a:lnRef>
          <a:fillRef idx="0">
            <a:scrgbClr r="0" g="0" b="0"/>
          </a:fillRef>
          <a:effectRef idx="0">
            <a:scrgbClr r="0" g="0" b="0"/>
          </a:effectRef>
          <a:fontRef idx="minor">
            <a:schemeClr val="lt1"/>
          </a:fontRef>
        </p:style>
        <p:txBody>
          <a:bodyPr rtlCol="0" anchor="ctr"/>
          <a:lstStyle/>
          <a:p>
            <a:pPr algn="just">
              <a:lnSpc>
                <a:spcPct val="150000"/>
              </a:lnSpc>
            </a:pP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a:p>
            <a:pPr algn="just">
              <a:lnSpc>
                <a:spcPct val="150000"/>
              </a:lnSpc>
            </a:pP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「本人於貴署圳路清淤通報網通報淤積情事，</a:t>
            </a:r>
            <a:r>
              <a:rPr lang="zh-TW" altLang="zh-TW" dirty="0">
                <a:solidFill>
                  <a:srgbClr val="C00000"/>
                </a:solidFill>
                <a:latin typeface="Microsoft YaHei" panose="020B0503020204020204" pitchFamily="34" charset="-122"/>
                <a:ea typeface="Microsoft YaHei" panose="020B0503020204020204" pitchFamily="34" charset="-122"/>
                <a:cs typeface="Microsoft Himalaya" panose="01010100010101010101" pitchFamily="2" charset="0"/>
              </a:rPr>
              <a:t>當天即接到約會勘電話</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，次日晨芎林工作站派員完成會勘並詳為說明</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對</a:t>
            </a:r>
            <a:r>
              <a:rPr lang="zh-TW" altLang="zh-TW" dirty="0">
                <a:solidFill>
                  <a:srgbClr val="C00000"/>
                </a:solidFill>
                <a:latin typeface="Microsoft YaHei" panose="020B0503020204020204" pitchFamily="34" charset="-122"/>
                <a:ea typeface="Microsoft YaHei" panose="020B0503020204020204" pitchFamily="34" charset="-122"/>
                <a:cs typeface="Microsoft Himalaya" panose="01010100010101010101" pitchFamily="2" charset="0"/>
              </a:rPr>
              <a:t>貴署同仁積極處理申報</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r>
              <a:rPr lang="zh-TW" altLang="zh-TW" dirty="0">
                <a:solidFill>
                  <a:srgbClr val="C00000"/>
                </a:solidFill>
                <a:latin typeface="Microsoft YaHei" panose="020B0503020204020204" pitchFamily="34" charset="-122"/>
                <a:ea typeface="Microsoft YaHei" panose="020B0503020204020204" pitchFamily="34" charset="-122"/>
                <a:cs typeface="Microsoft Himalaya" panose="01010100010101010101" pitchFamily="2" charset="0"/>
              </a:rPr>
              <a:t>有效率的工作態度，本人極為感佩</a:t>
            </a:r>
            <a:r>
              <a:rPr lang="zh-TW"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endPar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7" name="矩形 6">
            <a:extLst>
              <a:ext uri="{FF2B5EF4-FFF2-40B4-BE49-F238E27FC236}">
                <a16:creationId xmlns:a16="http://schemas.microsoft.com/office/drawing/2014/main" id="{63B4AA45-97F4-B13D-EFD7-AA03730FA55B}"/>
              </a:ext>
            </a:extLst>
          </p:cNvPr>
          <p:cNvSpPr/>
          <p:nvPr/>
        </p:nvSpPr>
        <p:spPr>
          <a:xfrm>
            <a:off x="1995617" y="6020632"/>
            <a:ext cx="1491515" cy="126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339F789F-875F-1875-4325-4636A796728A}"/>
              </a:ext>
            </a:extLst>
          </p:cNvPr>
          <p:cNvSpPr/>
          <p:nvPr/>
        </p:nvSpPr>
        <p:spPr>
          <a:xfrm>
            <a:off x="1991840" y="5797606"/>
            <a:ext cx="1342703" cy="126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圓角 23">
            <a:extLst>
              <a:ext uri="{FF2B5EF4-FFF2-40B4-BE49-F238E27FC236}">
                <a16:creationId xmlns:a16="http://schemas.microsoft.com/office/drawing/2014/main" id="{B1454CFD-0FA4-810F-A948-56A3A483E445}"/>
              </a:ext>
            </a:extLst>
          </p:cNvPr>
          <p:cNvSpPr/>
          <p:nvPr/>
        </p:nvSpPr>
        <p:spPr>
          <a:xfrm>
            <a:off x="4392852" y="1974950"/>
            <a:ext cx="2508765" cy="3948824"/>
          </a:xfrm>
          <a:prstGeom prst="roundRect">
            <a:avLst>
              <a:gd name="adj" fmla="val 6895"/>
            </a:avLst>
          </a:prstGeom>
          <a:solidFill>
            <a:srgbClr val="FFEFAB"/>
          </a:solidFill>
          <a:ln>
            <a:solidFill>
              <a:schemeClr val="tx1">
                <a:lumMod val="75000"/>
                <a:lumOff val="25000"/>
              </a:schemeClr>
            </a:solidFill>
          </a:ln>
        </p:spPr>
        <p:style>
          <a:lnRef idx="0">
            <a:scrgbClr r="0" g="0" b="0"/>
          </a:lnRef>
          <a:fillRef idx="0">
            <a:scrgbClr r="0" g="0" b="0"/>
          </a:fillRef>
          <a:effectRef idx="0">
            <a:scrgbClr r="0" g="0" b="0"/>
          </a:effectRef>
          <a:fontRef idx="minor">
            <a:schemeClr val="lt1"/>
          </a:fontRef>
        </p:style>
        <p:txBody>
          <a:bodyPr rtlCol="0" anchor="ctr"/>
          <a:lstStyle/>
          <a:p>
            <a:pPr algn="just">
              <a:lnSpc>
                <a:spcPct val="150000"/>
              </a:lnSpc>
            </a:pP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a:p>
            <a:pPr algn="just">
              <a:lnSpc>
                <a:spcPct val="150000"/>
              </a:lnSpc>
            </a:pP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rPr>
              <a:t>「</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登錄清淤通報網站，經管北基管理處承辦王先生等</a:t>
            </a:r>
            <a:r>
              <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rPr>
              <a:t>2</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人</a:t>
            </a:r>
            <a:r>
              <a:rPr lang="zh-TW" altLang="en-US" dirty="0">
                <a:solidFill>
                  <a:srgbClr val="C00000"/>
                </a:solidFill>
                <a:latin typeface="Microsoft YaHei" panose="020B0503020204020204" pitchFamily="34" charset="-122"/>
                <a:ea typeface="Microsoft YaHei" panose="020B0503020204020204" pitchFamily="34" charset="-122"/>
              </a:rPr>
              <a:t>主動積極處理</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a:t>
            </a:r>
            <a:r>
              <a:rPr lang="zh-TW" altLang="en-US" dirty="0">
                <a:solidFill>
                  <a:srgbClr val="C00000"/>
                </a:solidFill>
                <a:latin typeface="Microsoft YaHei" panose="020B0503020204020204" pitchFamily="34" charset="-122"/>
                <a:ea typeface="Microsoft YaHei" panose="020B0503020204020204" pitchFamily="34" charset="-122"/>
              </a:rPr>
              <a:t>解民所苦</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終於排除萬難迅速清淤完竣，</a:t>
            </a:r>
            <a:r>
              <a:rPr lang="zh-TW" altLang="en-US" dirty="0">
                <a:solidFill>
                  <a:srgbClr val="C00000"/>
                </a:solidFill>
                <a:latin typeface="Microsoft YaHei" panose="020B0503020204020204" pitchFamily="34" charset="-122"/>
                <a:ea typeface="Microsoft YaHei" panose="020B0503020204020204" pitchFamily="34" charset="-122"/>
              </a:rPr>
              <a:t>速度之快讓農民真的感受貴署改制後的運籌穩妥</a:t>
            </a:r>
            <a:r>
              <a:rPr lang="zh-TW" altLang="en-US" dirty="0">
                <a:solidFill>
                  <a:schemeClr val="tx1">
                    <a:lumMod val="95000"/>
                    <a:lumOff val="5000"/>
                  </a:schemeClr>
                </a:solidFill>
                <a:latin typeface="Microsoft YaHei" panose="020B0503020204020204" pitchFamily="34" charset="-122"/>
                <a:ea typeface="Microsoft YaHei" panose="020B0503020204020204" pitchFamily="34" charset="-122"/>
              </a:rPr>
              <a:t>」</a:t>
            </a:r>
            <a:endParaRPr lang="en-US" altLang="zh-TW" dirty="0">
              <a:solidFill>
                <a:schemeClr val="tx1">
                  <a:lumMod val="95000"/>
                  <a:lumOff val="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29" name="文字方塊 28">
            <a:extLst>
              <a:ext uri="{FF2B5EF4-FFF2-40B4-BE49-F238E27FC236}">
                <a16:creationId xmlns:a16="http://schemas.microsoft.com/office/drawing/2014/main" id="{384F04E7-C784-D45F-E297-4C73A2EC6D4A}"/>
              </a:ext>
            </a:extLst>
          </p:cNvPr>
          <p:cNvSpPr txBox="1"/>
          <p:nvPr/>
        </p:nvSpPr>
        <p:spPr>
          <a:xfrm>
            <a:off x="4467028" y="2069268"/>
            <a:ext cx="1641337" cy="369332"/>
          </a:xfrm>
          <a:prstGeom prst="rect">
            <a:avLst/>
          </a:prstGeom>
          <a:noFill/>
        </p:spPr>
        <p:txBody>
          <a:bodyPr wrap="square">
            <a:spAutoFit/>
          </a:bodyPr>
          <a:lstStyle/>
          <a:p>
            <a:r>
              <a:rPr lang="zh-TW" altLang="en-US" sz="1800"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rPr>
              <a:t>吳先生</a:t>
            </a:r>
            <a:endParaRPr lang="en-US" altLang="zh-TW" sz="1800"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32" name="文字方塊 31">
            <a:extLst>
              <a:ext uri="{FF2B5EF4-FFF2-40B4-BE49-F238E27FC236}">
                <a16:creationId xmlns:a16="http://schemas.microsoft.com/office/drawing/2014/main" id="{1F7C4AA1-1C4A-8052-A4C8-B815BBEDADB0}"/>
              </a:ext>
            </a:extLst>
          </p:cNvPr>
          <p:cNvSpPr txBox="1"/>
          <p:nvPr/>
        </p:nvSpPr>
        <p:spPr>
          <a:xfrm>
            <a:off x="9573386" y="2285040"/>
            <a:ext cx="2424165" cy="369332"/>
          </a:xfrm>
          <a:prstGeom prst="rect">
            <a:avLst/>
          </a:prstGeom>
          <a:noFill/>
        </p:spPr>
        <p:txBody>
          <a:bodyPr wrap="square">
            <a:spAutoFit/>
          </a:bodyPr>
          <a:lstStyle/>
          <a:p>
            <a:r>
              <a:rPr lang="zh-TW" altLang="en-US"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rPr>
              <a:t>劉先生</a:t>
            </a:r>
            <a:endParaRPr lang="en-US" altLang="zh-TW" b="1" u="sng" dirty="0">
              <a:solidFill>
                <a:schemeClr val="tx1">
                  <a:lumMod val="65000"/>
                  <a:lumOff val="35000"/>
                </a:schemeClr>
              </a:solidFill>
              <a:latin typeface="Microsoft YaHei" panose="020B0503020204020204" pitchFamily="34" charset="-122"/>
              <a:ea typeface="Microsoft YaHei" panose="020B0503020204020204" pitchFamily="34" charset="-122"/>
              <a:cs typeface="Microsoft Himalaya" panose="01010100010101010101" pitchFamily="2" charset="0"/>
            </a:endParaRPr>
          </a:p>
        </p:txBody>
      </p:sp>
      <p:sp>
        <p:nvSpPr>
          <p:cNvPr id="25" name="矩形: 圓角 24">
            <a:extLst>
              <a:ext uri="{FF2B5EF4-FFF2-40B4-BE49-F238E27FC236}">
                <a16:creationId xmlns:a16="http://schemas.microsoft.com/office/drawing/2014/main" id="{CFB06F23-A6F9-41E5-B2CB-690C0F9F8858}"/>
              </a:ext>
            </a:extLst>
          </p:cNvPr>
          <p:cNvSpPr/>
          <p:nvPr/>
        </p:nvSpPr>
        <p:spPr>
          <a:xfrm>
            <a:off x="2306916" y="5417879"/>
            <a:ext cx="512140" cy="326260"/>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r>
              <a:rPr lang="en-US" altLang="zh-TW" sz="1000" b="1" dirty="0">
                <a:solidFill>
                  <a:schemeClr val="tx1">
                    <a:lumMod val="65000"/>
                    <a:lumOff val="35000"/>
                  </a:schemeClr>
                </a:solidFill>
                <a:latin typeface="微軟正黑體" panose="020B0604030504040204" pitchFamily="34" charset="-120"/>
                <a:ea typeface="微軟正黑體" panose="020B0604030504040204" pitchFamily="34" charset="-120"/>
              </a:rPr>
              <a:t>O</a:t>
            </a:r>
            <a:r>
              <a:rPr lang="zh-TW" altLang="en-US" sz="1000" b="1"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en-US" altLang="zh-TW" sz="1000" b="1" dirty="0">
                <a:solidFill>
                  <a:schemeClr val="tx1">
                    <a:lumMod val="65000"/>
                    <a:lumOff val="35000"/>
                  </a:schemeClr>
                </a:solidFill>
                <a:latin typeface="微軟正黑體" panose="020B0604030504040204" pitchFamily="34" charset="-120"/>
                <a:ea typeface="微軟正黑體" panose="020B0604030504040204" pitchFamily="34" charset="-120"/>
              </a:rPr>
              <a:t>O</a:t>
            </a:r>
          </a:p>
        </p:txBody>
      </p:sp>
      <p:sp>
        <p:nvSpPr>
          <p:cNvPr id="28" name="矩形: 圓角 27">
            <a:extLst>
              <a:ext uri="{FF2B5EF4-FFF2-40B4-BE49-F238E27FC236}">
                <a16:creationId xmlns:a16="http://schemas.microsoft.com/office/drawing/2014/main" id="{8C4AD238-7AE9-4445-BB17-7BBB9FE28041}"/>
              </a:ext>
            </a:extLst>
          </p:cNvPr>
          <p:cNvSpPr/>
          <p:nvPr/>
        </p:nvSpPr>
        <p:spPr>
          <a:xfrm>
            <a:off x="2771307" y="5409128"/>
            <a:ext cx="512140" cy="326260"/>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endParaRPr lang="en-US" altLang="zh-TW" sz="10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0" name="矩形: 圓角 29">
            <a:extLst>
              <a:ext uri="{FF2B5EF4-FFF2-40B4-BE49-F238E27FC236}">
                <a16:creationId xmlns:a16="http://schemas.microsoft.com/office/drawing/2014/main" id="{EA1491CE-3761-4646-95C1-A3ACBAD5B9A2}"/>
              </a:ext>
            </a:extLst>
          </p:cNvPr>
          <p:cNvSpPr/>
          <p:nvPr/>
        </p:nvSpPr>
        <p:spPr>
          <a:xfrm>
            <a:off x="7844238" y="2511779"/>
            <a:ext cx="237692" cy="88966"/>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endParaRPr lang="en-US" altLang="zh-TW" sz="6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1" name="矩形: 圓角 30">
            <a:extLst>
              <a:ext uri="{FF2B5EF4-FFF2-40B4-BE49-F238E27FC236}">
                <a16:creationId xmlns:a16="http://schemas.microsoft.com/office/drawing/2014/main" id="{45BCD3B5-636B-41F1-AB3C-05F7F5A25ACF}"/>
              </a:ext>
            </a:extLst>
          </p:cNvPr>
          <p:cNvSpPr/>
          <p:nvPr/>
        </p:nvSpPr>
        <p:spPr>
          <a:xfrm>
            <a:off x="7419976" y="4294780"/>
            <a:ext cx="164306" cy="88966"/>
          </a:xfrm>
          <a:prstGeom prst="roundRect">
            <a:avLst/>
          </a:prstGeom>
          <a:solidFill>
            <a:schemeClr val="bg1"/>
          </a:solidFill>
        </p:spPr>
        <p:txBody>
          <a:bodyPr wrap="square">
            <a:spAutoFit/>
          </a:bodyPr>
          <a:lstStyle/>
          <a:p>
            <a:pPr algn="ctr">
              <a:lnSpc>
                <a:spcPct val="150000"/>
              </a:lnSpc>
              <a:buClr>
                <a:prstClr val="black">
                  <a:lumMod val="75000"/>
                  <a:lumOff val="25000"/>
                </a:prstClr>
              </a:buClr>
              <a:defRPr/>
            </a:pPr>
            <a:endParaRPr lang="en-US" altLang="zh-TW" sz="6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3" name="矩形: 圓角 32">
            <a:extLst>
              <a:ext uri="{FF2B5EF4-FFF2-40B4-BE49-F238E27FC236}">
                <a16:creationId xmlns:a16="http://schemas.microsoft.com/office/drawing/2014/main" id="{09C52902-9414-4AFD-A3F5-A5F826BC4DF3}"/>
              </a:ext>
            </a:extLst>
          </p:cNvPr>
          <p:cNvSpPr/>
          <p:nvPr/>
        </p:nvSpPr>
        <p:spPr>
          <a:xfrm>
            <a:off x="7763660" y="2414075"/>
            <a:ext cx="442764" cy="259008"/>
          </a:xfrm>
          <a:prstGeom prst="roundRect">
            <a:avLst>
              <a:gd name="adj" fmla="val 17586"/>
            </a:avLst>
          </a:prstGeom>
          <a:noFill/>
        </p:spPr>
        <p:txBody>
          <a:bodyPr wrap="square">
            <a:spAutoFit/>
          </a:bodyPr>
          <a:lstStyle/>
          <a:p>
            <a:pPr algn="ctr">
              <a:lnSpc>
                <a:spcPct val="150000"/>
              </a:lnSpc>
              <a:buClr>
                <a:prstClr val="black">
                  <a:lumMod val="75000"/>
                  <a:lumOff val="25000"/>
                </a:prstClr>
              </a:buClr>
              <a:defRPr/>
            </a:pPr>
            <a:r>
              <a:rPr lang="en-US" altLang="zh-TW" sz="700" dirty="0">
                <a:solidFill>
                  <a:schemeClr val="tx1">
                    <a:lumMod val="65000"/>
                    <a:lumOff val="35000"/>
                  </a:schemeClr>
                </a:solidFill>
                <a:latin typeface="微軟正黑體" panose="020B0604030504040204" pitchFamily="34" charset="-120"/>
                <a:ea typeface="微軟正黑體" panose="020B0604030504040204" pitchFamily="34" charset="-120"/>
              </a:rPr>
              <a:t>O</a:t>
            </a:r>
            <a:r>
              <a:rPr lang="zh-TW" altLang="en-US" sz="700"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en-US" altLang="zh-TW" sz="700" dirty="0">
                <a:solidFill>
                  <a:schemeClr val="tx1">
                    <a:lumMod val="65000"/>
                    <a:lumOff val="35000"/>
                  </a:schemeClr>
                </a:solidFill>
                <a:latin typeface="微軟正黑體" panose="020B0604030504040204" pitchFamily="34" charset="-120"/>
                <a:ea typeface="微軟正黑體" panose="020B0604030504040204" pitchFamily="34" charset="-120"/>
              </a:rPr>
              <a:t>O</a:t>
            </a:r>
          </a:p>
        </p:txBody>
      </p:sp>
      <p:sp>
        <p:nvSpPr>
          <p:cNvPr id="34" name="矩形: 圓角 33">
            <a:extLst>
              <a:ext uri="{FF2B5EF4-FFF2-40B4-BE49-F238E27FC236}">
                <a16:creationId xmlns:a16="http://schemas.microsoft.com/office/drawing/2014/main" id="{736D6EBC-FA72-476D-BE76-FE1E9FD8506D}"/>
              </a:ext>
            </a:extLst>
          </p:cNvPr>
          <p:cNvSpPr/>
          <p:nvPr/>
        </p:nvSpPr>
        <p:spPr>
          <a:xfrm>
            <a:off x="7254807" y="4232176"/>
            <a:ext cx="512140" cy="214173"/>
          </a:xfrm>
          <a:prstGeom prst="roundRect">
            <a:avLst/>
          </a:prstGeom>
          <a:noFill/>
        </p:spPr>
        <p:txBody>
          <a:bodyPr wrap="square">
            <a:spAutoFit/>
          </a:bodyPr>
          <a:lstStyle/>
          <a:p>
            <a:pPr algn="ctr">
              <a:lnSpc>
                <a:spcPct val="150000"/>
              </a:lnSpc>
              <a:buClr>
                <a:prstClr val="black">
                  <a:lumMod val="75000"/>
                  <a:lumOff val="25000"/>
                </a:prstClr>
              </a:buClr>
              <a:defRPr/>
            </a:pPr>
            <a:r>
              <a:rPr lang="en-US" altLang="zh-TW" sz="500" b="1" dirty="0">
                <a:solidFill>
                  <a:schemeClr val="tx1">
                    <a:lumMod val="65000"/>
                    <a:lumOff val="35000"/>
                  </a:schemeClr>
                </a:solidFill>
                <a:latin typeface="微軟正黑體" panose="020B0604030504040204" pitchFamily="34" charset="-120"/>
                <a:ea typeface="微軟正黑體" panose="020B0604030504040204" pitchFamily="34" charset="-120"/>
              </a:rPr>
              <a:t>O</a:t>
            </a:r>
            <a:r>
              <a:rPr lang="zh-TW" altLang="en-US" sz="500" b="1"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en-US" altLang="zh-TW" sz="500" b="1" dirty="0">
                <a:solidFill>
                  <a:schemeClr val="tx1">
                    <a:lumMod val="65000"/>
                    <a:lumOff val="35000"/>
                  </a:schemeClr>
                </a:solidFill>
                <a:latin typeface="微軟正黑體" panose="020B0604030504040204" pitchFamily="34" charset="-120"/>
                <a:ea typeface="微軟正黑體" panose="020B0604030504040204" pitchFamily="34" charset="-120"/>
              </a:rPr>
              <a:t>O</a:t>
            </a:r>
          </a:p>
        </p:txBody>
      </p:sp>
      <p:sp>
        <p:nvSpPr>
          <p:cNvPr id="37" name="標題 1">
            <a:extLst>
              <a:ext uri="{FF2B5EF4-FFF2-40B4-BE49-F238E27FC236}">
                <a16:creationId xmlns:a16="http://schemas.microsoft.com/office/drawing/2014/main" id="{80915AE3-F608-41EC-BA30-65F6C146BF43}"/>
              </a:ext>
            </a:extLst>
          </p:cNvPr>
          <p:cNvSpPr txBox="1">
            <a:spLocks/>
          </p:cNvSpPr>
          <p:nvPr/>
        </p:nvSpPr>
        <p:spPr>
          <a:xfrm>
            <a:off x="298421" y="155617"/>
            <a:ext cx="6603196"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民眾意見回饋</a:t>
            </a:r>
            <a:endParaRPr lang="zh-TW" altLang="en-US" sz="4000" dirty="0">
              <a:solidFill>
                <a:schemeClr val="tx1">
                  <a:lumMod val="75000"/>
                  <a:lumOff val="25000"/>
                </a:schemeClr>
              </a:solidFill>
            </a:endParaRPr>
          </a:p>
        </p:txBody>
      </p:sp>
    </p:spTree>
    <p:extLst>
      <p:ext uri="{BB962C8B-B14F-4D97-AF65-F5344CB8AC3E}">
        <p14:creationId xmlns:p14="http://schemas.microsoft.com/office/powerpoint/2010/main" val="2813320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05F16-6363-7C14-75B2-56F0E9F0D83C}"/>
            </a:ext>
          </a:extLst>
        </p:cNvPr>
        <p:cNvGrpSpPr/>
        <p:nvPr/>
      </p:nvGrpSpPr>
      <p:grpSpPr>
        <a:xfrm>
          <a:off x="0" y="0"/>
          <a:ext cx="0" cy="0"/>
          <a:chOff x="0" y="0"/>
          <a:chExt cx="0" cy="0"/>
        </a:xfrm>
      </p:grpSpPr>
      <p:pic>
        <p:nvPicPr>
          <p:cNvPr id="8" name="圖片 7">
            <a:extLst>
              <a:ext uri="{FF2B5EF4-FFF2-40B4-BE49-F238E27FC236}">
                <a16:creationId xmlns:a16="http://schemas.microsoft.com/office/drawing/2014/main" id="{E792CE4F-6DE9-4B38-B69A-00F1ABD69A7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17847" y="1032991"/>
            <a:ext cx="4914900" cy="5328366"/>
          </a:xfrm>
          <a:prstGeom prst="rect">
            <a:avLst/>
          </a:prstGeom>
          <a:ln>
            <a:noFill/>
          </a:ln>
          <a:effectLst>
            <a:softEdge rad="112500"/>
          </a:effectLst>
        </p:spPr>
      </p:pic>
      <p:sp>
        <p:nvSpPr>
          <p:cNvPr id="7" name="矩形: 圓角 6">
            <a:extLst>
              <a:ext uri="{FF2B5EF4-FFF2-40B4-BE49-F238E27FC236}">
                <a16:creationId xmlns:a16="http://schemas.microsoft.com/office/drawing/2014/main" id="{C811246B-4CF0-98C4-3C9A-2D6A0C0315CA}"/>
              </a:ext>
            </a:extLst>
          </p:cNvPr>
          <p:cNvSpPr/>
          <p:nvPr/>
        </p:nvSpPr>
        <p:spPr>
          <a:xfrm>
            <a:off x="410919" y="2467646"/>
            <a:ext cx="5934888" cy="2542305"/>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marR="0" lvl="0" indent="-457200" algn="just" defTabSz="914400" rtl="0" eaLnBrk="1" fontAlgn="auto" latinLnBrk="0" hangingPunct="1">
              <a:lnSpc>
                <a:spcPct val="150000"/>
              </a:lnSpc>
              <a:spcAft>
                <a:spcPts val="0"/>
              </a:spcAft>
              <a:buClr>
                <a:prstClr val="black">
                  <a:lumMod val="75000"/>
                  <a:lumOff val="25000"/>
                </a:prstClr>
              </a:buClr>
              <a:buSzTx/>
              <a:buFont typeface="+mj-lt"/>
              <a:buAutoNum type="arabicPeriod"/>
              <a:tabLst/>
              <a:defRPr/>
            </a:pPr>
            <a:r>
              <a:rPr lang="zh-TW" altLang="en-US" sz="2200" b="1" dirty="0">
                <a:solidFill>
                  <a:srgbClr val="C00000"/>
                </a:solidFill>
                <a:latin typeface="微軟正黑體" panose="020B0604030504040204" pitchFamily="34" charset="-120"/>
                <a:ea typeface="微軟正黑體" panose="020B0604030504040204" pitchFamily="34" charset="-120"/>
              </a:rPr>
              <a:t>時間特性</a:t>
            </a:r>
            <a:r>
              <a:rPr lang="zh-TW" altLang="en-US" sz="2200" b="1" dirty="0">
                <a:solidFill>
                  <a:prstClr val="black">
                    <a:lumMod val="75000"/>
                    <a:lumOff val="25000"/>
                  </a:prstClr>
                </a:solidFill>
                <a:latin typeface="微軟正黑體" panose="020B0604030504040204" pitchFamily="34" charset="-120"/>
                <a:ea typeface="微軟正黑體" panose="020B0604030504040204" pitchFamily="34" charset="-120"/>
              </a:rPr>
              <a:t>：配合農民耕作期間加強圳路巡檢，並排除阻塞物。</a:t>
            </a:r>
            <a:endParaRPr lang="en-US" altLang="zh-TW" sz="2200" b="1" dirty="0">
              <a:solidFill>
                <a:prstClr val="black">
                  <a:lumMod val="75000"/>
                  <a:lumOff val="25000"/>
                </a:prstClr>
              </a:solidFill>
              <a:latin typeface="微軟正黑體" panose="020B0604030504040204" pitchFamily="34" charset="-120"/>
              <a:ea typeface="微軟正黑體" panose="020B0604030504040204" pitchFamily="34" charset="-120"/>
            </a:endParaRPr>
          </a:p>
          <a:p>
            <a:pPr marL="457200" marR="0" lvl="0" indent="-457200" algn="just" defTabSz="914400" rtl="0" eaLnBrk="1" fontAlgn="auto" latinLnBrk="0" hangingPunct="1">
              <a:lnSpc>
                <a:spcPct val="150000"/>
              </a:lnSpc>
              <a:spcAft>
                <a:spcPts val="0"/>
              </a:spcAft>
              <a:buClr>
                <a:prstClr val="black">
                  <a:lumMod val="75000"/>
                  <a:lumOff val="25000"/>
                </a:prstClr>
              </a:buClr>
              <a:buSzTx/>
              <a:buFont typeface="+mj-lt"/>
              <a:buAutoNum type="arabicPeriod"/>
              <a:tabLst/>
              <a:defRPr/>
            </a:pPr>
            <a:r>
              <a:rPr lang="zh-TW" altLang="en-US" sz="2200" b="1" dirty="0">
                <a:solidFill>
                  <a:srgbClr val="C00000"/>
                </a:solidFill>
                <a:latin typeface="微軟正黑體" panose="020B0604030504040204" pitchFamily="34" charset="-120"/>
                <a:ea typeface="微軟正黑體" panose="020B0604030504040204" pitchFamily="34" charset="-120"/>
              </a:rPr>
              <a:t>區域特性</a:t>
            </a:r>
            <a:r>
              <a:rPr lang="zh-TW" altLang="en-US" sz="2200" b="1" dirty="0">
                <a:solidFill>
                  <a:prstClr val="black">
                    <a:lumMod val="75000"/>
                    <a:lumOff val="25000"/>
                  </a:prstClr>
                </a:solidFill>
                <a:latin typeface="微軟正黑體" panose="020B0604030504040204" pitchFamily="34" charset="-120"/>
                <a:ea typeface="微軟正黑體" panose="020B0604030504040204" pitchFamily="34" charset="-120"/>
              </a:rPr>
              <a:t>：針對</a:t>
            </a:r>
            <a:r>
              <a:rPr kumimoji="0" lang="zh-TW" altLang="en-US" sz="2200" b="1" i="0"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熱點</a:t>
            </a:r>
            <a:r>
              <a:rPr lang="zh-TW" altLang="en-US" sz="2200" b="1" dirty="0">
                <a:solidFill>
                  <a:prstClr val="black">
                    <a:lumMod val="75000"/>
                    <a:lumOff val="25000"/>
                  </a:prstClr>
                </a:solidFill>
                <a:latin typeface="微軟正黑體" panose="020B0604030504040204" pitchFamily="34" charset="-120"/>
                <a:ea typeface="微軟正黑體" panose="020B0604030504040204" pitchFamily="34" charset="-120"/>
              </a:rPr>
              <a:t>辦理計畫性清淤</a:t>
            </a:r>
            <a:r>
              <a:rPr kumimoji="0" lang="zh-TW" altLang="en-US" sz="2200" b="1" i="0"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工程。</a:t>
            </a:r>
            <a:endParaRPr kumimoji="0" lang="en-US" altLang="zh-TW" sz="2200" b="1" i="0"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p:txBody>
      </p:sp>
      <p:sp>
        <p:nvSpPr>
          <p:cNvPr id="9" name="文字方塊 8">
            <a:extLst>
              <a:ext uri="{FF2B5EF4-FFF2-40B4-BE49-F238E27FC236}">
                <a16:creationId xmlns:a16="http://schemas.microsoft.com/office/drawing/2014/main" id="{71D19B83-A04E-5F84-3A96-C858E6A0D3FC}"/>
              </a:ext>
            </a:extLst>
          </p:cNvPr>
          <p:cNvSpPr txBox="1"/>
          <p:nvPr/>
        </p:nvSpPr>
        <p:spPr>
          <a:xfrm>
            <a:off x="246794" y="849358"/>
            <a:ext cx="6045223" cy="1819344"/>
          </a:xfrm>
          <a:prstGeom prst="rect">
            <a:avLst/>
          </a:prstGeom>
          <a:noFill/>
        </p:spPr>
        <p:txBody>
          <a:bodyPr wrap="square">
            <a:spAutoFit/>
          </a:bodyPr>
          <a:lstStyle>
            <a:defPPr>
              <a:defRPr lang="zh-TW"/>
            </a:defPPr>
            <a:lvl1pPr marL="342900" indent="-342900" algn="just">
              <a:lnSpc>
                <a:spcPts val="3200"/>
              </a:lnSpc>
              <a:spcBef>
                <a:spcPts val="600"/>
              </a:spcBef>
              <a:buFont typeface="Wingdings" panose="05000000000000000000" pitchFamily="2" charset="2"/>
              <a:buChar char="l"/>
              <a:defRPr sz="2400" b="1">
                <a:solidFill>
                  <a:schemeClr val="tx1">
                    <a:lumMod val="75000"/>
                    <a:lumOff val="25000"/>
                  </a:schemeClr>
                </a:solidFill>
                <a:latin typeface="微軟正黑體" panose="020B0604030504040204" pitchFamily="34" charset="-120"/>
                <a:ea typeface="微軟正黑體" panose="020B0604030504040204" pitchFamily="34" charset="-120"/>
              </a:defRPr>
            </a:lvl1pPr>
          </a:lstStyle>
          <a:p>
            <a:pPr>
              <a:lnSpc>
                <a:spcPct val="150000"/>
              </a:lnSpc>
            </a:pPr>
            <a:r>
              <a:rPr lang="zh-TW" altLang="en-US" sz="2600" dirty="0"/>
              <a:t>統計民眾所通報案件位置進行淤積熱點分析，針對淤積熱點不同特性提出處置作為如下：</a:t>
            </a:r>
            <a:endParaRPr lang="en-US" altLang="zh-TW" sz="2600" dirty="0"/>
          </a:p>
        </p:txBody>
      </p:sp>
      <p:sp>
        <p:nvSpPr>
          <p:cNvPr id="11" name="文字方塊 10">
            <a:extLst>
              <a:ext uri="{FF2B5EF4-FFF2-40B4-BE49-F238E27FC236}">
                <a16:creationId xmlns:a16="http://schemas.microsoft.com/office/drawing/2014/main" id="{C96D1BA0-EEB9-4A54-A85A-3A2E070DE33C}"/>
              </a:ext>
            </a:extLst>
          </p:cNvPr>
          <p:cNvSpPr txBox="1"/>
          <p:nvPr/>
        </p:nvSpPr>
        <p:spPr>
          <a:xfrm>
            <a:off x="262131" y="4507334"/>
            <a:ext cx="5934888" cy="1819344"/>
          </a:xfrm>
          <a:prstGeom prst="rect">
            <a:avLst/>
          </a:prstGeom>
          <a:noFill/>
        </p:spPr>
        <p:txBody>
          <a:bodyPr wrap="square">
            <a:spAutoFit/>
          </a:bodyPr>
          <a:lstStyle>
            <a:defPPr>
              <a:defRPr lang="zh-TW"/>
            </a:defPPr>
            <a:lvl1pPr marL="342900" indent="-342900" algn="just">
              <a:lnSpc>
                <a:spcPts val="3200"/>
              </a:lnSpc>
              <a:spcBef>
                <a:spcPts val="600"/>
              </a:spcBef>
              <a:buFont typeface="Wingdings" panose="05000000000000000000" pitchFamily="2" charset="2"/>
              <a:buChar char="l"/>
              <a:defRPr sz="2400" b="1">
                <a:solidFill>
                  <a:schemeClr val="tx1">
                    <a:lumMod val="75000"/>
                    <a:lumOff val="25000"/>
                  </a:schemeClr>
                </a:solidFill>
                <a:latin typeface="微軟正黑體" panose="020B0604030504040204" pitchFamily="34" charset="-120"/>
                <a:ea typeface="微軟正黑體" panose="020B0604030504040204" pitchFamily="34" charset="-120"/>
              </a:defRPr>
            </a:lvl1pPr>
          </a:lstStyle>
          <a:p>
            <a:pPr lvl="0">
              <a:lnSpc>
                <a:spcPct val="150000"/>
              </a:lnSpc>
              <a:buClr>
                <a:prstClr val="black">
                  <a:lumMod val="75000"/>
                  <a:lumOff val="25000"/>
                </a:prstClr>
              </a:buClr>
              <a:defRPr/>
            </a:pPr>
            <a:r>
              <a:rPr lang="zh-TW" altLang="en-US" sz="2600" dirty="0">
                <a:solidFill>
                  <a:srgbClr val="C00000"/>
                </a:solidFill>
              </a:rPr>
              <a:t>強化防災整備期間作為</a:t>
            </a:r>
            <a:r>
              <a:rPr lang="zh-TW" altLang="en-US" sz="2600" dirty="0">
                <a:solidFill>
                  <a:prstClr val="black">
                    <a:lumMod val="75000"/>
                    <a:lumOff val="25000"/>
                  </a:prstClr>
                </a:solidFill>
              </a:rPr>
              <a:t>：透過既有影像監視設備，進行現地監控，若有淤積提前因應，以降低災害可能風險。</a:t>
            </a:r>
            <a:endParaRPr lang="en-US" altLang="zh-TW" sz="2600" dirty="0">
              <a:solidFill>
                <a:prstClr val="black">
                  <a:lumMod val="75000"/>
                  <a:lumOff val="25000"/>
                </a:prstClr>
              </a:solidFill>
            </a:endParaRPr>
          </a:p>
        </p:txBody>
      </p:sp>
      <p:sp>
        <p:nvSpPr>
          <p:cNvPr id="51" name="橢圓 50">
            <a:extLst>
              <a:ext uri="{FF2B5EF4-FFF2-40B4-BE49-F238E27FC236}">
                <a16:creationId xmlns:a16="http://schemas.microsoft.com/office/drawing/2014/main" id="{2C17AEEC-15B9-4FC6-BD5B-8F10A8B3088F}"/>
              </a:ext>
            </a:extLst>
          </p:cNvPr>
          <p:cNvSpPr/>
          <p:nvPr/>
        </p:nvSpPr>
        <p:spPr>
          <a:xfrm>
            <a:off x="7729523" y="5330942"/>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橢圓 54">
            <a:extLst>
              <a:ext uri="{FF2B5EF4-FFF2-40B4-BE49-F238E27FC236}">
                <a16:creationId xmlns:a16="http://schemas.microsoft.com/office/drawing/2014/main" id="{526D5B4A-2BDC-4885-B6AC-FE28BBDBE427}"/>
              </a:ext>
            </a:extLst>
          </p:cNvPr>
          <p:cNvSpPr/>
          <p:nvPr/>
        </p:nvSpPr>
        <p:spPr>
          <a:xfrm>
            <a:off x="7346936" y="5367471"/>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橢圓 57">
            <a:extLst>
              <a:ext uri="{FF2B5EF4-FFF2-40B4-BE49-F238E27FC236}">
                <a16:creationId xmlns:a16="http://schemas.microsoft.com/office/drawing/2014/main" id="{B19AB896-09A9-44CD-BC7F-3B200B90DBD2}"/>
              </a:ext>
            </a:extLst>
          </p:cNvPr>
          <p:cNvSpPr/>
          <p:nvPr/>
        </p:nvSpPr>
        <p:spPr>
          <a:xfrm>
            <a:off x="7113964" y="5503333"/>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0" name="橢圓 59">
            <a:extLst>
              <a:ext uri="{FF2B5EF4-FFF2-40B4-BE49-F238E27FC236}">
                <a16:creationId xmlns:a16="http://schemas.microsoft.com/office/drawing/2014/main" id="{54B2533B-3DE1-41A3-A060-617DE8C82515}"/>
              </a:ext>
            </a:extLst>
          </p:cNvPr>
          <p:cNvSpPr/>
          <p:nvPr/>
        </p:nvSpPr>
        <p:spPr>
          <a:xfrm>
            <a:off x="7068079" y="568320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橢圓 61">
            <a:extLst>
              <a:ext uri="{FF2B5EF4-FFF2-40B4-BE49-F238E27FC236}">
                <a16:creationId xmlns:a16="http://schemas.microsoft.com/office/drawing/2014/main" id="{C438B222-A671-44A8-991C-78498C97D207}"/>
              </a:ext>
            </a:extLst>
          </p:cNvPr>
          <p:cNvSpPr/>
          <p:nvPr/>
        </p:nvSpPr>
        <p:spPr>
          <a:xfrm>
            <a:off x="6897582" y="5786472"/>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橢圓 68">
            <a:extLst>
              <a:ext uri="{FF2B5EF4-FFF2-40B4-BE49-F238E27FC236}">
                <a16:creationId xmlns:a16="http://schemas.microsoft.com/office/drawing/2014/main" id="{6BE09EA6-DBCC-4571-A857-3DFF176ED0CD}"/>
              </a:ext>
            </a:extLst>
          </p:cNvPr>
          <p:cNvSpPr/>
          <p:nvPr/>
        </p:nvSpPr>
        <p:spPr>
          <a:xfrm>
            <a:off x="7715234" y="3071178"/>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橢圓 69">
            <a:extLst>
              <a:ext uri="{FF2B5EF4-FFF2-40B4-BE49-F238E27FC236}">
                <a16:creationId xmlns:a16="http://schemas.microsoft.com/office/drawing/2014/main" id="{E6EA9BA9-B6DE-4D5C-8A5E-1A0A1AC810D3}"/>
              </a:ext>
            </a:extLst>
          </p:cNvPr>
          <p:cNvSpPr/>
          <p:nvPr/>
        </p:nvSpPr>
        <p:spPr>
          <a:xfrm>
            <a:off x="6950463" y="4159353"/>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橢圓 70">
            <a:extLst>
              <a:ext uri="{FF2B5EF4-FFF2-40B4-BE49-F238E27FC236}">
                <a16:creationId xmlns:a16="http://schemas.microsoft.com/office/drawing/2014/main" id="{1D84DD8A-53B4-45C4-81F2-55196E6E3EB8}"/>
              </a:ext>
            </a:extLst>
          </p:cNvPr>
          <p:cNvSpPr/>
          <p:nvPr/>
        </p:nvSpPr>
        <p:spPr>
          <a:xfrm>
            <a:off x="8132496" y="2501378"/>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橢圓 72">
            <a:extLst>
              <a:ext uri="{FF2B5EF4-FFF2-40B4-BE49-F238E27FC236}">
                <a16:creationId xmlns:a16="http://schemas.microsoft.com/office/drawing/2014/main" id="{FAF2C567-09D5-47C3-85FB-67C365B9A5CB}"/>
              </a:ext>
            </a:extLst>
          </p:cNvPr>
          <p:cNvSpPr/>
          <p:nvPr/>
        </p:nvSpPr>
        <p:spPr>
          <a:xfrm>
            <a:off x="9829800" y="3845882"/>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7" name="橢圓 76">
            <a:extLst>
              <a:ext uri="{FF2B5EF4-FFF2-40B4-BE49-F238E27FC236}">
                <a16:creationId xmlns:a16="http://schemas.microsoft.com/office/drawing/2014/main" id="{8032A206-96A6-4895-9342-9BC66E0E3F1B}"/>
              </a:ext>
            </a:extLst>
          </p:cNvPr>
          <p:cNvSpPr/>
          <p:nvPr/>
        </p:nvSpPr>
        <p:spPr>
          <a:xfrm>
            <a:off x="7899740" y="2114683"/>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8" name="橢圓 77">
            <a:extLst>
              <a:ext uri="{FF2B5EF4-FFF2-40B4-BE49-F238E27FC236}">
                <a16:creationId xmlns:a16="http://schemas.microsoft.com/office/drawing/2014/main" id="{D7E4F462-AFF1-4166-AA70-296028423BDA}"/>
              </a:ext>
            </a:extLst>
          </p:cNvPr>
          <p:cNvSpPr/>
          <p:nvPr/>
        </p:nvSpPr>
        <p:spPr>
          <a:xfrm>
            <a:off x="10559696" y="487563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9" name="橢圓 78">
            <a:extLst>
              <a:ext uri="{FF2B5EF4-FFF2-40B4-BE49-F238E27FC236}">
                <a16:creationId xmlns:a16="http://schemas.microsoft.com/office/drawing/2014/main" id="{518D2ABE-1689-4AB0-96EB-924690C053BA}"/>
              </a:ext>
            </a:extLst>
          </p:cNvPr>
          <p:cNvSpPr/>
          <p:nvPr/>
        </p:nvSpPr>
        <p:spPr>
          <a:xfrm>
            <a:off x="8910364" y="5749735"/>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0" name="橢圓 79">
            <a:extLst>
              <a:ext uri="{FF2B5EF4-FFF2-40B4-BE49-F238E27FC236}">
                <a16:creationId xmlns:a16="http://schemas.microsoft.com/office/drawing/2014/main" id="{6D248E2B-3B73-4A7D-A206-B6347EBEBEEB}"/>
              </a:ext>
            </a:extLst>
          </p:cNvPr>
          <p:cNvSpPr/>
          <p:nvPr/>
        </p:nvSpPr>
        <p:spPr>
          <a:xfrm>
            <a:off x="8526650" y="365644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1" name="橢圓 80">
            <a:extLst>
              <a:ext uri="{FF2B5EF4-FFF2-40B4-BE49-F238E27FC236}">
                <a16:creationId xmlns:a16="http://schemas.microsoft.com/office/drawing/2014/main" id="{8917BE08-450F-42F0-A132-AE12EE21D189}"/>
              </a:ext>
            </a:extLst>
          </p:cNvPr>
          <p:cNvSpPr/>
          <p:nvPr/>
        </p:nvSpPr>
        <p:spPr>
          <a:xfrm>
            <a:off x="10657816" y="3868107"/>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橢圓 82">
            <a:extLst>
              <a:ext uri="{FF2B5EF4-FFF2-40B4-BE49-F238E27FC236}">
                <a16:creationId xmlns:a16="http://schemas.microsoft.com/office/drawing/2014/main" id="{38E7B076-55B6-44DE-BF28-298DFA66B5F3}"/>
              </a:ext>
            </a:extLst>
          </p:cNvPr>
          <p:cNvSpPr/>
          <p:nvPr/>
        </p:nvSpPr>
        <p:spPr>
          <a:xfrm>
            <a:off x="7318361" y="5415721"/>
            <a:ext cx="91770" cy="96500"/>
          </a:xfrm>
          <a:prstGeom prst="ellipse">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標題 1">
            <a:extLst>
              <a:ext uri="{FF2B5EF4-FFF2-40B4-BE49-F238E27FC236}">
                <a16:creationId xmlns:a16="http://schemas.microsoft.com/office/drawing/2014/main" id="{B3863F6D-5B65-4C45-A083-0A81F6ACA61A}"/>
              </a:ext>
            </a:extLst>
          </p:cNvPr>
          <p:cNvSpPr txBox="1">
            <a:spLocks/>
          </p:cNvSpPr>
          <p:nvPr/>
        </p:nvSpPr>
        <p:spPr>
          <a:xfrm>
            <a:off x="298420" y="155617"/>
            <a:ext cx="7140285"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圳路清淤通報</a:t>
            </a:r>
            <a:r>
              <a:rPr lang="en-US" altLang="zh-TW" dirty="0">
                <a:solidFill>
                  <a:schemeClr val="tx1">
                    <a:lumMod val="75000"/>
                    <a:lumOff val="25000"/>
                  </a:schemeClr>
                </a:solidFill>
              </a:rPr>
              <a:t>-</a:t>
            </a:r>
            <a:r>
              <a:rPr lang="zh-TW" altLang="en-US" sz="3200" dirty="0">
                <a:solidFill>
                  <a:schemeClr val="tx1">
                    <a:lumMod val="75000"/>
                    <a:lumOff val="25000"/>
                  </a:schemeClr>
                </a:solidFill>
              </a:rPr>
              <a:t>加強通報熱點處置</a:t>
            </a:r>
            <a:endParaRPr lang="zh-TW" altLang="en-US" sz="4000" dirty="0">
              <a:solidFill>
                <a:schemeClr val="tx1">
                  <a:lumMod val="75000"/>
                  <a:lumOff val="25000"/>
                </a:schemeClr>
              </a:solidFill>
            </a:endParaRPr>
          </a:p>
        </p:txBody>
      </p:sp>
      <p:sp>
        <p:nvSpPr>
          <p:cNvPr id="26" name="投影片編號版面配置區 3">
            <a:extLst>
              <a:ext uri="{FF2B5EF4-FFF2-40B4-BE49-F238E27FC236}">
                <a16:creationId xmlns:a16="http://schemas.microsoft.com/office/drawing/2014/main" id="{6B205363-52E9-4034-BD70-CA71F02C0B05}"/>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z="1400" b="1">
                <a:solidFill>
                  <a:schemeClr val="tx2"/>
                </a:solidFill>
              </a:rPr>
              <a:pPr/>
              <a:t>30</a:t>
            </a:fld>
            <a:endParaRPr lang="zh-TW" altLang="en-US" sz="1400" b="1" dirty="0">
              <a:solidFill>
                <a:schemeClr val="tx2"/>
              </a:solidFill>
            </a:endParaRPr>
          </a:p>
        </p:txBody>
      </p:sp>
    </p:spTree>
    <p:extLst>
      <p:ext uri="{BB962C8B-B14F-4D97-AF65-F5344CB8AC3E}">
        <p14:creationId xmlns:p14="http://schemas.microsoft.com/office/powerpoint/2010/main" val="1943176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F573C97-3904-B218-6ED9-B152CAEE822F}"/>
              </a:ext>
            </a:extLst>
          </p:cNvPr>
          <p:cNvSpPr>
            <a:spLocks noGrp="1"/>
          </p:cNvSpPr>
          <p:nvPr>
            <p:ph type="sldNum" sz="quarter" idx="12"/>
          </p:nvPr>
        </p:nvSpPr>
        <p:spPr>
          <a:xfrm>
            <a:off x="9149861" y="6370536"/>
            <a:ext cx="2743200" cy="365125"/>
          </a:xfrm>
        </p:spPr>
        <p:txBody>
          <a:bodyPr/>
          <a:lstStyle/>
          <a:p>
            <a:fld id="{07DAB7E5-A3B0-47BD-8D18-E55FD35DFD22}" type="slidenum">
              <a:rPr lang="zh-TW" altLang="en-US" smtClean="0"/>
              <a:t>31</a:t>
            </a:fld>
            <a:endParaRPr lang="zh-TW" altLang="en-US" dirty="0"/>
          </a:p>
        </p:txBody>
      </p:sp>
      <p:sp>
        <p:nvSpPr>
          <p:cNvPr id="4" name="文字方塊 3">
            <a:extLst>
              <a:ext uri="{FF2B5EF4-FFF2-40B4-BE49-F238E27FC236}">
                <a16:creationId xmlns:a16="http://schemas.microsoft.com/office/drawing/2014/main" id="{4C341FB5-BF76-A7EC-B8E4-414D0B4F057B}"/>
              </a:ext>
            </a:extLst>
          </p:cNvPr>
          <p:cNvSpPr txBox="1"/>
          <p:nvPr/>
        </p:nvSpPr>
        <p:spPr>
          <a:xfrm>
            <a:off x="208547" y="-168625"/>
            <a:ext cx="9288380" cy="1311128"/>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公共設施維護管理獎 簡介</a:t>
            </a:r>
          </a:p>
        </p:txBody>
      </p:sp>
      <p:sp>
        <p:nvSpPr>
          <p:cNvPr id="21" name="矩形: 圓角 20">
            <a:extLst>
              <a:ext uri="{FF2B5EF4-FFF2-40B4-BE49-F238E27FC236}">
                <a16:creationId xmlns:a16="http://schemas.microsoft.com/office/drawing/2014/main" id="{4EC81A81-8984-72E3-219F-D35494413817}"/>
              </a:ext>
            </a:extLst>
          </p:cNvPr>
          <p:cNvSpPr/>
          <p:nvPr/>
        </p:nvSpPr>
        <p:spPr>
          <a:xfrm>
            <a:off x="700297" y="907522"/>
            <a:ext cx="2283692" cy="818147"/>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依據</a:t>
            </a:r>
          </a:p>
        </p:txBody>
      </p:sp>
      <p:sp>
        <p:nvSpPr>
          <p:cNvPr id="22" name="矩形: 圓角 21">
            <a:extLst>
              <a:ext uri="{FF2B5EF4-FFF2-40B4-BE49-F238E27FC236}">
                <a16:creationId xmlns:a16="http://schemas.microsoft.com/office/drawing/2014/main" id="{058D39C5-82B8-C451-A976-6A752E2156F2}"/>
              </a:ext>
            </a:extLst>
          </p:cNvPr>
          <p:cNvSpPr/>
          <p:nvPr/>
        </p:nvSpPr>
        <p:spPr>
          <a:xfrm>
            <a:off x="700297" y="1839956"/>
            <a:ext cx="2283692" cy="1187115"/>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marL="0" lvl="1" algn="ctr"/>
            <a:r>
              <a:rPr lang="zh-TW" altLang="en-US" sz="2800" b="1" kern="0" dirty="0">
                <a:solidFill>
                  <a:srgbClr val="A19574">
                    <a:lumMod val="50000"/>
                  </a:srgbClr>
                </a:solidFill>
                <a:latin typeface="微軟正黑體"/>
                <a:ea typeface="微軟正黑體"/>
              </a:rPr>
              <a:t>目的</a:t>
            </a:r>
            <a:endParaRPr lang="en-US" altLang="zh-TW" sz="2800" b="1" kern="0" dirty="0">
              <a:solidFill>
                <a:srgbClr val="A19574">
                  <a:lumMod val="50000"/>
                </a:srgbClr>
              </a:solidFill>
              <a:latin typeface="微軟正黑體"/>
              <a:ea typeface="微軟正黑體"/>
            </a:endParaRPr>
          </a:p>
        </p:txBody>
      </p:sp>
      <p:sp>
        <p:nvSpPr>
          <p:cNvPr id="23" name="矩形: 圓角 22">
            <a:extLst>
              <a:ext uri="{FF2B5EF4-FFF2-40B4-BE49-F238E27FC236}">
                <a16:creationId xmlns:a16="http://schemas.microsoft.com/office/drawing/2014/main" id="{66610AA3-1BBB-6C97-DEFE-74FDA2AFA732}"/>
              </a:ext>
            </a:extLst>
          </p:cNvPr>
          <p:cNvSpPr/>
          <p:nvPr/>
        </p:nvSpPr>
        <p:spPr>
          <a:xfrm>
            <a:off x="700297" y="3141358"/>
            <a:ext cx="2283692" cy="1996052"/>
          </a:xfrm>
          <a:prstGeom prst="roundRect">
            <a:avLst>
              <a:gd name="adj" fmla="val 10475"/>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marL="0" lvl="1" algn="ctr"/>
            <a:r>
              <a:rPr lang="zh-TW" altLang="en-US" sz="2800" b="1" kern="0" dirty="0">
                <a:solidFill>
                  <a:srgbClr val="A19574">
                    <a:lumMod val="50000"/>
                  </a:srgbClr>
                </a:solidFill>
                <a:latin typeface="微軟正黑體"/>
                <a:ea typeface="微軟正黑體"/>
              </a:rPr>
              <a:t>預期效益</a:t>
            </a:r>
          </a:p>
        </p:txBody>
      </p:sp>
      <p:sp>
        <p:nvSpPr>
          <p:cNvPr id="24" name="矩形: 圓角 23">
            <a:extLst>
              <a:ext uri="{FF2B5EF4-FFF2-40B4-BE49-F238E27FC236}">
                <a16:creationId xmlns:a16="http://schemas.microsoft.com/office/drawing/2014/main" id="{F6864B0E-AD5D-BCD8-667B-F26B7B5C0DAA}"/>
              </a:ext>
            </a:extLst>
          </p:cNvPr>
          <p:cNvSpPr/>
          <p:nvPr/>
        </p:nvSpPr>
        <p:spPr>
          <a:xfrm>
            <a:off x="3169328" y="907522"/>
            <a:ext cx="8188151" cy="818147"/>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0" marR="0" lvl="1" indent="0" defTabSz="914400" eaLnBrk="1" fontAlgn="auto" latinLnBrk="0" hangingPunct="1">
              <a:lnSpc>
                <a:spcPct val="100000"/>
              </a:lnSpc>
              <a:spcBef>
                <a:spcPts val="1200"/>
              </a:spcBef>
              <a:spcAft>
                <a:spcPts val="0"/>
              </a:spcAft>
              <a:buClrTx/>
              <a:buSzTx/>
              <a:buFontTx/>
              <a:buNone/>
              <a:tabLst/>
              <a:defRPr/>
            </a:pP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公共工程金質獎頒發作業要點</a:t>
            </a:r>
          </a:p>
        </p:txBody>
      </p:sp>
      <p:sp>
        <p:nvSpPr>
          <p:cNvPr id="25" name="矩形: 圓角 24">
            <a:extLst>
              <a:ext uri="{FF2B5EF4-FFF2-40B4-BE49-F238E27FC236}">
                <a16:creationId xmlns:a16="http://schemas.microsoft.com/office/drawing/2014/main" id="{79938188-D92F-6D60-4B43-AFF95C9CAA34}"/>
              </a:ext>
            </a:extLst>
          </p:cNvPr>
          <p:cNvSpPr/>
          <p:nvPr/>
        </p:nvSpPr>
        <p:spPr>
          <a:xfrm>
            <a:off x="3169328" y="1839956"/>
            <a:ext cx="8188151" cy="1187115"/>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0" marR="0" lvl="1" indent="0" defTabSz="914400" eaLnBrk="1" fontAlgn="auto" latinLnBrk="0" hangingPunct="1">
              <a:lnSpc>
                <a:spcPct val="100000"/>
              </a:lnSpc>
              <a:spcBef>
                <a:spcPts val="1200"/>
              </a:spcBef>
              <a:spcAft>
                <a:spcPts val="0"/>
              </a:spcAft>
              <a:buClrTx/>
              <a:buSzTx/>
              <a:buFontTx/>
              <a:buNone/>
              <a:tabLst/>
              <a:defRPr/>
            </a:pP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行政院公共工程委員會</a:t>
            </a:r>
            <a:r>
              <a:rPr kumimoji="0" lang="en-US" altLang="zh-TW"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a:t>
            </a: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以下簡稱工程會</a:t>
            </a:r>
            <a:r>
              <a:rPr kumimoji="0" lang="en-US" altLang="zh-TW"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a:t>
            </a: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為藉由公開表揚優良公共工程之機關、廠商及個人，以提升公共工程品質，改善生活環境，促進廠商良性競爭，特訂定本要點。</a:t>
            </a:r>
            <a:endParaRPr kumimoji="0" lang="en-US" altLang="zh-TW"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26" name="矩形: 圓角 25">
            <a:extLst>
              <a:ext uri="{FF2B5EF4-FFF2-40B4-BE49-F238E27FC236}">
                <a16:creationId xmlns:a16="http://schemas.microsoft.com/office/drawing/2014/main" id="{89E383E2-5DDC-D3A4-B04C-8D76A6A187B7}"/>
              </a:ext>
            </a:extLst>
          </p:cNvPr>
          <p:cNvSpPr/>
          <p:nvPr/>
        </p:nvSpPr>
        <p:spPr>
          <a:xfrm>
            <a:off x="3169328" y="3141358"/>
            <a:ext cx="8188151" cy="1996052"/>
          </a:xfrm>
          <a:prstGeom prst="roundRect">
            <a:avLst>
              <a:gd name="adj" fmla="val 7446"/>
            </a:avLst>
          </a:prstGeom>
          <a:solidFill>
            <a:srgbClr val="A19574">
              <a:lumMod val="20000"/>
              <a:lumOff val="80000"/>
            </a:srgbClr>
          </a:solidFill>
          <a:ln w="12700" cap="flat" cmpd="sng" algn="ctr">
            <a:noFill/>
            <a:prstDash val="solid"/>
            <a:miter lim="800000"/>
          </a:ln>
          <a:effectLst/>
        </p:spPr>
        <p:txBody>
          <a:bodyPr rtlCol="0" anchor="ctr"/>
          <a:lstStyle/>
          <a:p>
            <a:pPr marL="457200" marR="0" lvl="0" indent="-457200" algn="just" defTabSz="914400" eaLnBrk="1" fontAlgn="auto" latinLnBrk="0" hangingPunct="1">
              <a:lnSpc>
                <a:spcPct val="100000"/>
              </a:lnSpc>
              <a:spcBef>
                <a:spcPts val="0"/>
              </a:spcBef>
              <a:spcAft>
                <a:spcPts val="0"/>
              </a:spcAft>
              <a:buClrTx/>
              <a:buSzTx/>
              <a:buFont typeface="+mj-lt"/>
              <a:buAutoNum type="arabicPeriod"/>
              <a:tabLst/>
              <a:defRPr/>
            </a:pP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加強工程人員之榮譽感與使命感，並激勵其提升公共工程品質之決心。</a:t>
            </a:r>
          </a:p>
          <a:p>
            <a:pPr marL="457200" marR="0" lvl="0" indent="-457200" algn="just" defTabSz="914400" eaLnBrk="1" fontAlgn="auto" latinLnBrk="0" hangingPunct="1">
              <a:lnSpc>
                <a:spcPct val="100000"/>
              </a:lnSpc>
              <a:spcBef>
                <a:spcPts val="0"/>
              </a:spcBef>
              <a:spcAft>
                <a:spcPts val="0"/>
              </a:spcAft>
              <a:buClrTx/>
              <a:buSzTx/>
              <a:buFont typeface="+mj-lt"/>
              <a:buAutoNum type="arabicPeriod"/>
              <a:tabLst/>
              <a:defRPr/>
            </a:pP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提升品質管理文化，改善品質作業環境，邁向品質國際化，增進國人對公共工程品質之信心。</a:t>
            </a:r>
          </a:p>
          <a:p>
            <a:pPr marL="457200" marR="0" lvl="0" indent="-457200" algn="just" defTabSz="914400" eaLnBrk="1" fontAlgn="auto" latinLnBrk="0" hangingPunct="1">
              <a:lnSpc>
                <a:spcPct val="100000"/>
              </a:lnSpc>
              <a:spcBef>
                <a:spcPts val="0"/>
              </a:spcBef>
              <a:spcAft>
                <a:spcPts val="0"/>
              </a:spcAft>
              <a:buClrTx/>
              <a:buSzTx/>
              <a:buFont typeface="+mj-lt"/>
              <a:buAutoNum type="arabicPeriod"/>
              <a:tabLst/>
              <a:defRPr/>
            </a:pP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表揚執行公共工程品質管制作業績優單位及人員，肯定其對工程品質之貢獻；促使廠商朝良性循環方向前進，進而提升公共工程品質。</a:t>
            </a:r>
          </a:p>
        </p:txBody>
      </p:sp>
      <p:sp>
        <p:nvSpPr>
          <p:cNvPr id="27" name="矩形: 圓角 26">
            <a:extLst>
              <a:ext uri="{FF2B5EF4-FFF2-40B4-BE49-F238E27FC236}">
                <a16:creationId xmlns:a16="http://schemas.microsoft.com/office/drawing/2014/main" id="{7C44A03A-2E15-1B4A-B005-17A4C7F51F03}"/>
              </a:ext>
            </a:extLst>
          </p:cNvPr>
          <p:cNvSpPr/>
          <p:nvPr/>
        </p:nvSpPr>
        <p:spPr>
          <a:xfrm>
            <a:off x="700297" y="5251697"/>
            <a:ext cx="2283692" cy="1187115"/>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公共設施</a:t>
            </a:r>
            <a:endParaRPr lang="en-US" altLang="zh-TW" sz="2800" b="1" kern="0" dirty="0">
              <a:solidFill>
                <a:srgbClr val="A19574">
                  <a:lumMod val="50000"/>
                </a:srgbClr>
              </a:solidFill>
              <a:latin typeface="微軟正黑體"/>
              <a:ea typeface="微軟正黑體"/>
            </a:endParaRPr>
          </a:p>
          <a:p>
            <a:pPr algn="ctr"/>
            <a:r>
              <a:rPr lang="zh-TW" altLang="en-US" sz="2800" b="1" kern="0" dirty="0">
                <a:solidFill>
                  <a:srgbClr val="A19574">
                    <a:lumMod val="50000"/>
                  </a:srgbClr>
                </a:solidFill>
                <a:latin typeface="微軟正黑體"/>
                <a:ea typeface="微軟正黑體"/>
              </a:rPr>
              <a:t>維護管理獎</a:t>
            </a:r>
          </a:p>
        </p:txBody>
      </p:sp>
      <p:sp>
        <p:nvSpPr>
          <p:cNvPr id="28" name="矩形: 圓角 27">
            <a:extLst>
              <a:ext uri="{FF2B5EF4-FFF2-40B4-BE49-F238E27FC236}">
                <a16:creationId xmlns:a16="http://schemas.microsoft.com/office/drawing/2014/main" id="{B377A04C-E4C9-7532-5F2B-07E4E34D4EA9}"/>
              </a:ext>
            </a:extLst>
          </p:cNvPr>
          <p:cNvSpPr/>
          <p:nvPr/>
        </p:nvSpPr>
        <p:spPr>
          <a:xfrm>
            <a:off x="3169328" y="5251697"/>
            <a:ext cx="8188151" cy="1187115"/>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dirty="0">
              <a:ln>
                <a:noFill/>
              </a:ln>
              <a:solidFill>
                <a:srgbClr val="000000"/>
              </a:solidFill>
              <a:effectLst/>
              <a:uLnTx/>
              <a:uFillTx/>
              <a:latin typeface="細明體" panose="02020509000000000000" pitchFamily="49" charset="-120"/>
              <a:ea typeface="細明體" panose="02020509000000000000" pitchFamily="49" charset="-120"/>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對象：經工程會評審設施維護管理優良之主辦機關及維護管理廠商 ；對該設施維護之個別貢獻度擇優獎勵。 </a:t>
            </a:r>
            <a:endParaRPr kumimoji="0" lang="en-US" altLang="zh-TW"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獎項：每一級別特優一件，優等及佳作若干件。</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Tree>
    <p:extLst>
      <p:ext uri="{BB962C8B-B14F-4D97-AF65-F5344CB8AC3E}">
        <p14:creationId xmlns:p14="http://schemas.microsoft.com/office/powerpoint/2010/main" val="2332932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4DB65-6281-B872-22E6-8A18503233EB}"/>
            </a:ext>
          </a:extLst>
        </p:cNvPr>
        <p:cNvGrpSpPr/>
        <p:nvPr/>
      </p:nvGrpSpPr>
      <p:grpSpPr>
        <a:xfrm>
          <a:off x="0" y="0"/>
          <a:ext cx="0" cy="0"/>
          <a:chOff x="0" y="0"/>
          <a:chExt cx="0" cy="0"/>
        </a:xfrm>
      </p:grpSpPr>
      <p:sp>
        <p:nvSpPr>
          <p:cNvPr id="19" name="矩形: 圓角 18">
            <a:extLst>
              <a:ext uri="{FF2B5EF4-FFF2-40B4-BE49-F238E27FC236}">
                <a16:creationId xmlns:a16="http://schemas.microsoft.com/office/drawing/2014/main" id="{71EB9F83-2289-682F-5A2E-AB4BB0152810}"/>
              </a:ext>
            </a:extLst>
          </p:cNvPr>
          <p:cNvSpPr/>
          <p:nvPr/>
        </p:nvSpPr>
        <p:spPr>
          <a:xfrm>
            <a:off x="3187314" y="5042057"/>
            <a:ext cx="8166486" cy="1506466"/>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第一級工程：契約金額在新臺幣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億元以上。</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第二級工程：契約金額在新臺幣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億元以上未達</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億元。</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第三級工程：契約金額在新臺幣</a:t>
            </a:r>
            <a:r>
              <a:rPr lang="en-US" altLang="zh-TW" kern="0" dirty="0">
                <a:solidFill>
                  <a:prstClr val="black">
                    <a:lumMod val="65000"/>
                    <a:lumOff val="35000"/>
                  </a:prstClr>
                </a:solidFill>
                <a:latin typeface="微軟正黑體"/>
                <a:ea typeface="微軟正黑體"/>
              </a:rPr>
              <a:t>5000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萬元以上未達</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億元。</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第四級工程：契約金額在新臺幣</a:t>
            </a:r>
            <a:r>
              <a:rPr lang="en-US" altLang="zh-TW" kern="0" dirty="0">
                <a:solidFill>
                  <a:prstClr val="black">
                    <a:lumMod val="65000"/>
                    <a:lumOff val="35000"/>
                  </a:prstClr>
                </a:solidFill>
                <a:latin typeface="微軟正黑體"/>
                <a:ea typeface="微軟正黑體"/>
              </a:rPr>
              <a:t>1000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萬元以上未達</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5000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第五級工程：契約金額在新臺幣</a:t>
            </a:r>
            <a:r>
              <a:rPr lang="en-US" altLang="zh-TW" kern="0" dirty="0">
                <a:solidFill>
                  <a:prstClr val="black">
                    <a:lumMod val="65000"/>
                    <a:lumOff val="35000"/>
                  </a:prstClr>
                </a:solidFill>
                <a:latin typeface="微軟正黑體"/>
                <a:ea typeface="微軟正黑體"/>
              </a:rPr>
              <a:t>100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萬元以上未達</a:t>
            </a:r>
            <a:r>
              <a:rPr lang="en-US" altLang="zh-TW" kern="0" dirty="0">
                <a:solidFill>
                  <a:prstClr val="black">
                    <a:lumMod val="65000"/>
                    <a:lumOff val="35000"/>
                  </a:prstClr>
                </a:solidFill>
                <a:latin typeface="微軟正黑體"/>
                <a:ea typeface="微軟正黑體"/>
              </a:rPr>
              <a:t>1000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a:t>
            </a:r>
          </a:p>
        </p:txBody>
      </p:sp>
      <p:sp>
        <p:nvSpPr>
          <p:cNvPr id="2" name="投影片編號版面配置區 1">
            <a:extLst>
              <a:ext uri="{FF2B5EF4-FFF2-40B4-BE49-F238E27FC236}">
                <a16:creationId xmlns:a16="http://schemas.microsoft.com/office/drawing/2014/main" id="{C3070CFC-40D5-805E-ACA7-FF099FB7D2D6}"/>
              </a:ext>
            </a:extLst>
          </p:cNvPr>
          <p:cNvSpPr>
            <a:spLocks noGrp="1"/>
          </p:cNvSpPr>
          <p:nvPr>
            <p:ph type="sldNum" sz="quarter" idx="12"/>
          </p:nvPr>
        </p:nvSpPr>
        <p:spPr>
          <a:xfrm>
            <a:off x="9128977" y="6352163"/>
            <a:ext cx="2743200" cy="365125"/>
          </a:xfrm>
        </p:spPr>
        <p:txBody>
          <a:bodyPr/>
          <a:lstStyle/>
          <a:p>
            <a:fld id="{07DAB7E5-A3B0-47BD-8D18-E55FD35DFD22}" type="slidenum">
              <a:rPr lang="zh-TW" altLang="en-US" smtClean="0"/>
              <a:t>32</a:t>
            </a:fld>
            <a:endParaRPr lang="zh-TW" altLang="en-US" dirty="0"/>
          </a:p>
        </p:txBody>
      </p:sp>
      <p:sp>
        <p:nvSpPr>
          <p:cNvPr id="4" name="文字方塊 3">
            <a:extLst>
              <a:ext uri="{FF2B5EF4-FFF2-40B4-BE49-F238E27FC236}">
                <a16:creationId xmlns:a16="http://schemas.microsoft.com/office/drawing/2014/main" id="{2A631F1E-1162-BFFA-A575-8FB1E8696BF8}"/>
              </a:ext>
            </a:extLst>
          </p:cNvPr>
          <p:cNvSpPr txBox="1"/>
          <p:nvPr/>
        </p:nvSpPr>
        <p:spPr>
          <a:xfrm>
            <a:off x="208547" y="-168625"/>
            <a:ext cx="9288380" cy="1311128"/>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公共設施維護管理獎 推薦方式</a:t>
            </a:r>
          </a:p>
        </p:txBody>
      </p:sp>
      <p:sp>
        <p:nvSpPr>
          <p:cNvPr id="12" name="矩形: 圓角 11">
            <a:extLst>
              <a:ext uri="{FF2B5EF4-FFF2-40B4-BE49-F238E27FC236}">
                <a16:creationId xmlns:a16="http://schemas.microsoft.com/office/drawing/2014/main" id="{6CA01D49-044D-D5F7-B975-3B045A7D6EE8}"/>
              </a:ext>
            </a:extLst>
          </p:cNvPr>
          <p:cNvSpPr/>
          <p:nvPr/>
        </p:nvSpPr>
        <p:spPr>
          <a:xfrm>
            <a:off x="515816" y="982080"/>
            <a:ext cx="2547210" cy="1187115"/>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推薦機關</a:t>
            </a:r>
          </a:p>
        </p:txBody>
      </p:sp>
      <p:sp>
        <p:nvSpPr>
          <p:cNvPr id="13" name="矩形: 圓角 12">
            <a:extLst>
              <a:ext uri="{FF2B5EF4-FFF2-40B4-BE49-F238E27FC236}">
                <a16:creationId xmlns:a16="http://schemas.microsoft.com/office/drawing/2014/main" id="{7DE160AF-106E-FEED-F045-DDCFE8A26005}"/>
              </a:ext>
            </a:extLst>
          </p:cNvPr>
          <p:cNvSpPr/>
          <p:nvPr/>
        </p:nvSpPr>
        <p:spPr>
          <a:xfrm>
            <a:off x="515816" y="2356354"/>
            <a:ext cx="2547210" cy="1187115"/>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推薦設施</a:t>
            </a:r>
            <a:endParaRPr lang="en-US" altLang="zh-TW" sz="2800" b="1" kern="0" dirty="0">
              <a:solidFill>
                <a:srgbClr val="A19574">
                  <a:lumMod val="50000"/>
                </a:srgbClr>
              </a:solidFill>
              <a:latin typeface="微軟正黑體"/>
              <a:ea typeface="微軟正黑體"/>
            </a:endParaRPr>
          </a:p>
          <a:p>
            <a:pPr algn="ctr"/>
            <a:r>
              <a:rPr lang="zh-TW" altLang="en-US" sz="2800" b="1" kern="0" dirty="0">
                <a:solidFill>
                  <a:srgbClr val="A19574">
                    <a:lumMod val="50000"/>
                  </a:srgbClr>
                </a:solidFill>
                <a:latin typeface="微軟正黑體"/>
                <a:ea typeface="微軟正黑體"/>
              </a:rPr>
              <a:t>維護抽查期程</a:t>
            </a:r>
          </a:p>
        </p:txBody>
      </p:sp>
      <p:sp>
        <p:nvSpPr>
          <p:cNvPr id="14" name="矩形: 圓角 13">
            <a:extLst>
              <a:ext uri="{FF2B5EF4-FFF2-40B4-BE49-F238E27FC236}">
                <a16:creationId xmlns:a16="http://schemas.microsoft.com/office/drawing/2014/main" id="{CDB3E905-78C0-EE41-43D6-EF37FA9C36CD}"/>
              </a:ext>
            </a:extLst>
          </p:cNvPr>
          <p:cNvSpPr/>
          <p:nvPr/>
        </p:nvSpPr>
        <p:spPr>
          <a:xfrm>
            <a:off x="515816" y="3686176"/>
            <a:ext cx="2547210" cy="1187116"/>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設施</a:t>
            </a:r>
            <a:endParaRPr lang="en-US" altLang="zh-TW" sz="2800" b="1" kern="0" dirty="0">
              <a:solidFill>
                <a:srgbClr val="A19574">
                  <a:lumMod val="50000"/>
                </a:srgbClr>
              </a:solidFill>
              <a:latin typeface="微軟正黑體"/>
              <a:ea typeface="微軟正黑體"/>
            </a:endParaRPr>
          </a:p>
          <a:p>
            <a:pPr algn="ctr"/>
            <a:r>
              <a:rPr lang="zh-TW" altLang="en-US" sz="2800" b="1" kern="0" dirty="0">
                <a:solidFill>
                  <a:srgbClr val="A19574">
                    <a:lumMod val="50000"/>
                  </a:srgbClr>
                </a:solidFill>
                <a:latin typeface="微軟正黑體"/>
                <a:ea typeface="微軟正黑體"/>
              </a:rPr>
              <a:t>維護範圍</a:t>
            </a:r>
          </a:p>
        </p:txBody>
      </p:sp>
      <p:sp>
        <p:nvSpPr>
          <p:cNvPr id="15" name="矩形: 圓角 14">
            <a:extLst>
              <a:ext uri="{FF2B5EF4-FFF2-40B4-BE49-F238E27FC236}">
                <a16:creationId xmlns:a16="http://schemas.microsoft.com/office/drawing/2014/main" id="{14D00919-914A-D806-1AD9-78AD8FE3C889}"/>
              </a:ext>
            </a:extLst>
          </p:cNvPr>
          <p:cNvSpPr/>
          <p:nvPr/>
        </p:nvSpPr>
        <p:spPr>
          <a:xfrm>
            <a:off x="515816" y="5042058"/>
            <a:ext cx="2547210" cy="1506466"/>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設施興建</a:t>
            </a:r>
            <a:endParaRPr lang="en-US" altLang="zh-TW" sz="2800" b="1" kern="0" dirty="0">
              <a:solidFill>
                <a:srgbClr val="A19574">
                  <a:lumMod val="50000"/>
                </a:srgbClr>
              </a:solidFill>
              <a:latin typeface="微軟正黑體"/>
              <a:ea typeface="微軟正黑體"/>
            </a:endParaRPr>
          </a:p>
          <a:p>
            <a:pPr algn="ctr"/>
            <a:r>
              <a:rPr lang="zh-TW" altLang="en-US" sz="2800" b="1" kern="0" dirty="0">
                <a:solidFill>
                  <a:srgbClr val="A19574">
                    <a:lumMod val="50000"/>
                  </a:srgbClr>
                </a:solidFill>
                <a:latin typeface="微軟正黑體"/>
                <a:ea typeface="微軟正黑體"/>
              </a:rPr>
              <a:t>總規模分級</a:t>
            </a:r>
          </a:p>
        </p:txBody>
      </p:sp>
      <p:sp>
        <p:nvSpPr>
          <p:cNvPr id="16" name="矩形: 圓角 15">
            <a:extLst>
              <a:ext uri="{FF2B5EF4-FFF2-40B4-BE49-F238E27FC236}">
                <a16:creationId xmlns:a16="http://schemas.microsoft.com/office/drawing/2014/main" id="{AE035872-A7E9-36CE-BCDC-0BC0A80F93F6}"/>
              </a:ext>
            </a:extLst>
          </p:cNvPr>
          <p:cNvSpPr/>
          <p:nvPr/>
        </p:nvSpPr>
        <p:spPr>
          <a:xfrm>
            <a:off x="3187314" y="982080"/>
            <a:ext cx="8166486" cy="1187115"/>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各工程主管機關或工程會</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，分為以下兩類別：</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中央機關別：中央機關所屬部、會、行、處、局、署、院、館  </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地方機關別：直轄市及縣（市）政府</a:t>
            </a:r>
            <a:endParaRPr kumimoji="0" lang="zh-TW" altLang="en-US" sz="1800" b="1"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17" name="矩形: 圓角 16">
            <a:extLst>
              <a:ext uri="{FF2B5EF4-FFF2-40B4-BE49-F238E27FC236}">
                <a16:creationId xmlns:a16="http://schemas.microsoft.com/office/drawing/2014/main" id="{15F28470-03CF-1AAA-29AF-1907B3324E8F}"/>
              </a:ext>
            </a:extLst>
          </p:cNvPr>
          <p:cNvSpPr/>
          <p:nvPr/>
        </p:nvSpPr>
        <p:spPr>
          <a:xfrm>
            <a:off x="3187314" y="2356354"/>
            <a:ext cx="8166486" cy="1187115"/>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自</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前一年</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7</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月</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1</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日</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至</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當年度</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6</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月</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30</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日</a:t>
            </a:r>
          </a:p>
        </p:txBody>
      </p:sp>
      <p:sp>
        <p:nvSpPr>
          <p:cNvPr id="18" name="矩形: 圓角 17">
            <a:extLst>
              <a:ext uri="{FF2B5EF4-FFF2-40B4-BE49-F238E27FC236}">
                <a16:creationId xmlns:a16="http://schemas.microsoft.com/office/drawing/2014/main" id="{BBA41307-9D67-5351-27B3-A81467E993A7}"/>
              </a:ext>
            </a:extLst>
          </p:cNvPr>
          <p:cNvSpPr/>
          <p:nvPr/>
        </p:nvSpPr>
        <p:spPr>
          <a:xfrm>
            <a:off x="3187314" y="3686176"/>
            <a:ext cx="8166486" cy="1187116"/>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srgbClr val="000000"/>
              </a:solidFill>
              <a:effectLst/>
              <a:uLnTx/>
              <a:uFillTx/>
              <a:latin typeface="細明體" panose="02020509000000000000" pitchFamily="49" charset="-120"/>
              <a:ea typeface="細明體" panose="02020509000000000000" pitchFamily="49" charset="-120"/>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交通設施、</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水利設施</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、建築設施及其他設施。 </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Tree>
    <p:extLst>
      <p:ext uri="{BB962C8B-B14F-4D97-AF65-F5344CB8AC3E}">
        <p14:creationId xmlns:p14="http://schemas.microsoft.com/office/powerpoint/2010/main" val="1162375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36512-DB93-E879-5524-F307E31983F7}"/>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C9D15CB-4466-26C8-01A7-3A27E009A443}"/>
              </a:ext>
            </a:extLst>
          </p:cNvPr>
          <p:cNvSpPr>
            <a:spLocks noGrp="1"/>
          </p:cNvSpPr>
          <p:nvPr>
            <p:ph type="sldNum" sz="quarter" idx="12"/>
          </p:nvPr>
        </p:nvSpPr>
        <p:spPr/>
        <p:txBody>
          <a:bodyPr/>
          <a:lstStyle/>
          <a:p>
            <a:fld id="{07DAB7E5-A3B0-47BD-8D18-E55FD35DFD22}" type="slidenum">
              <a:rPr lang="zh-TW" altLang="en-US" smtClean="0"/>
              <a:t>33</a:t>
            </a:fld>
            <a:endParaRPr lang="zh-TW" altLang="en-US"/>
          </a:p>
        </p:txBody>
      </p:sp>
      <p:sp>
        <p:nvSpPr>
          <p:cNvPr id="33" name="標題 2">
            <a:extLst>
              <a:ext uri="{FF2B5EF4-FFF2-40B4-BE49-F238E27FC236}">
                <a16:creationId xmlns:a16="http://schemas.microsoft.com/office/drawing/2014/main" id="{82B3BA49-AB3D-BB01-28F5-5B4F9581BC85}"/>
              </a:ext>
            </a:extLst>
          </p:cNvPr>
          <p:cNvSpPr txBox="1">
            <a:spLocks/>
          </p:cNvSpPr>
          <p:nvPr/>
        </p:nvSpPr>
        <p:spPr>
          <a:xfrm>
            <a:off x="321931" y="190087"/>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sz="3200" dirty="0"/>
              <a:t>-</a:t>
            </a:r>
            <a:r>
              <a:rPr lang="zh-TW" altLang="en-US" sz="3200" dirty="0"/>
              <a:t>公共設施維護管理獎 推薦基準</a:t>
            </a:r>
          </a:p>
        </p:txBody>
      </p:sp>
      <p:sp>
        <p:nvSpPr>
          <p:cNvPr id="34" name="矩形: 圓角 33">
            <a:extLst>
              <a:ext uri="{FF2B5EF4-FFF2-40B4-BE49-F238E27FC236}">
                <a16:creationId xmlns:a16="http://schemas.microsoft.com/office/drawing/2014/main" id="{9CC9D3FF-6A8F-E156-6C6C-2A7808557697}"/>
              </a:ext>
            </a:extLst>
          </p:cNvPr>
          <p:cNvSpPr/>
          <p:nvPr/>
        </p:nvSpPr>
        <p:spPr>
          <a:xfrm>
            <a:off x="767407" y="976234"/>
            <a:ext cx="2345229" cy="1187115"/>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推薦數量</a:t>
            </a:r>
          </a:p>
        </p:txBody>
      </p:sp>
      <p:sp>
        <p:nvSpPr>
          <p:cNvPr id="35" name="矩形: 圓角 34">
            <a:extLst>
              <a:ext uri="{FF2B5EF4-FFF2-40B4-BE49-F238E27FC236}">
                <a16:creationId xmlns:a16="http://schemas.microsoft.com/office/drawing/2014/main" id="{E468775F-BD3E-898C-C3D3-6EBA8E1EEF4F}"/>
              </a:ext>
            </a:extLst>
          </p:cNvPr>
          <p:cNvSpPr/>
          <p:nvPr/>
        </p:nvSpPr>
        <p:spPr>
          <a:xfrm>
            <a:off x="767407" y="3156957"/>
            <a:ext cx="2345229" cy="1080000"/>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查核分數</a:t>
            </a:r>
          </a:p>
        </p:txBody>
      </p:sp>
      <p:sp>
        <p:nvSpPr>
          <p:cNvPr id="36" name="矩形: 圓角 35">
            <a:extLst>
              <a:ext uri="{FF2B5EF4-FFF2-40B4-BE49-F238E27FC236}">
                <a16:creationId xmlns:a16="http://schemas.microsoft.com/office/drawing/2014/main" id="{75D11601-7299-DA9E-3B85-D8D5EED909AD}"/>
              </a:ext>
            </a:extLst>
          </p:cNvPr>
          <p:cNvSpPr/>
          <p:nvPr/>
        </p:nvSpPr>
        <p:spPr>
          <a:xfrm>
            <a:off x="767407" y="5412706"/>
            <a:ext cx="2345229" cy="1052262"/>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生態檢核</a:t>
            </a:r>
          </a:p>
        </p:txBody>
      </p:sp>
      <p:sp>
        <p:nvSpPr>
          <p:cNvPr id="37" name="矩形: 圓角 36">
            <a:extLst>
              <a:ext uri="{FF2B5EF4-FFF2-40B4-BE49-F238E27FC236}">
                <a16:creationId xmlns:a16="http://schemas.microsoft.com/office/drawing/2014/main" id="{B6ECA20B-ED1E-DFBC-AA34-AC2099918FED}"/>
              </a:ext>
            </a:extLst>
          </p:cNvPr>
          <p:cNvSpPr/>
          <p:nvPr/>
        </p:nvSpPr>
        <p:spPr>
          <a:xfrm>
            <a:off x="3222595" y="976234"/>
            <a:ext cx="8387768" cy="1187115"/>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各主管機關推薦之設施維護件數，以不超過依公共設施維護管理資訊公開作業要點於工程會網站</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完成公開維護管理情形之件數百分之一</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為限，不足一件者，以一件計。 </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38" name="矩形: 圓角 37">
            <a:extLst>
              <a:ext uri="{FF2B5EF4-FFF2-40B4-BE49-F238E27FC236}">
                <a16:creationId xmlns:a16="http://schemas.microsoft.com/office/drawing/2014/main" id="{7E713BF5-FDED-2110-B17C-BC5A147E4BFC}"/>
              </a:ext>
            </a:extLst>
          </p:cNvPr>
          <p:cNvSpPr/>
          <p:nvPr/>
        </p:nvSpPr>
        <p:spPr>
          <a:xfrm>
            <a:off x="3222595" y="3156957"/>
            <a:ext cx="8387768" cy="1080000"/>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推薦之設施維護在抽查期程內經工程會或權責機關抽查結果無涉及結構及使用安全等缺失，或其缺失已依限改善完成之設施， 並就</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抽查分數在</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85</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分以上</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之工程擇優推薦。 </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39" name="矩形: 圓角 38">
            <a:extLst>
              <a:ext uri="{FF2B5EF4-FFF2-40B4-BE49-F238E27FC236}">
                <a16:creationId xmlns:a16="http://schemas.microsoft.com/office/drawing/2014/main" id="{6BB4A9D1-BDEA-24BF-EAF4-0F80DFC0568A}"/>
              </a:ext>
            </a:extLst>
          </p:cNvPr>
          <p:cNvSpPr/>
          <p:nvPr/>
        </p:nvSpPr>
        <p:spPr>
          <a:xfrm>
            <a:off x="3222595" y="5412706"/>
            <a:ext cx="8387768" cy="1052262"/>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屬公共工程生態檢核注意事項第</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點需辦理生態檢核作業之設施，需符合該注意事項第</a:t>
            </a:r>
            <a:r>
              <a:rPr lang="en-US" altLang="zh-TW" kern="0" dirty="0">
                <a:solidFill>
                  <a:prstClr val="black">
                    <a:lumMod val="65000"/>
                    <a:lumOff val="35000"/>
                  </a:prstClr>
                </a:solidFill>
                <a:latin typeface="微軟正黑體"/>
                <a:ea typeface="微軟正黑體"/>
              </a:rPr>
              <a:t>12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點及第</a:t>
            </a:r>
            <a:r>
              <a:rPr lang="en-US" altLang="zh-TW" kern="0" dirty="0">
                <a:solidFill>
                  <a:prstClr val="black">
                    <a:lumMod val="65000"/>
                    <a:lumOff val="35000"/>
                  </a:prstClr>
                </a:solidFill>
                <a:latin typeface="微軟正黑體"/>
                <a:ea typeface="微軟正黑體"/>
              </a:rPr>
              <a:t>13</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點規定。 	</a:t>
            </a:r>
          </a:p>
        </p:txBody>
      </p:sp>
      <p:sp>
        <p:nvSpPr>
          <p:cNvPr id="40" name="矩形: 圓角 39">
            <a:extLst>
              <a:ext uri="{FF2B5EF4-FFF2-40B4-BE49-F238E27FC236}">
                <a16:creationId xmlns:a16="http://schemas.microsoft.com/office/drawing/2014/main" id="{B54ECCC1-1C79-064C-7D4B-DB5F8B5B8B2A}"/>
              </a:ext>
            </a:extLst>
          </p:cNvPr>
          <p:cNvSpPr/>
          <p:nvPr/>
        </p:nvSpPr>
        <p:spPr>
          <a:xfrm>
            <a:off x="3222595" y="2300381"/>
            <a:ext cx="8387768" cy="727240"/>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公共設施完工達</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5</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年以上</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者。 </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41" name="矩形: 圓角 40">
            <a:extLst>
              <a:ext uri="{FF2B5EF4-FFF2-40B4-BE49-F238E27FC236}">
                <a16:creationId xmlns:a16="http://schemas.microsoft.com/office/drawing/2014/main" id="{DF38BFFF-592A-C23D-9316-D9E0C1CC0BAE}"/>
              </a:ext>
            </a:extLst>
          </p:cNvPr>
          <p:cNvSpPr/>
          <p:nvPr/>
        </p:nvSpPr>
        <p:spPr>
          <a:xfrm>
            <a:off x="767406" y="2283001"/>
            <a:ext cx="2345229" cy="727240"/>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完工時間</a:t>
            </a:r>
          </a:p>
        </p:txBody>
      </p:sp>
      <p:sp>
        <p:nvSpPr>
          <p:cNvPr id="42" name="矩形: 圓角 41">
            <a:extLst>
              <a:ext uri="{FF2B5EF4-FFF2-40B4-BE49-F238E27FC236}">
                <a16:creationId xmlns:a16="http://schemas.microsoft.com/office/drawing/2014/main" id="{397BB5DD-7CEC-6C32-0082-7CCFEFFD90C4}"/>
              </a:ext>
            </a:extLst>
          </p:cNvPr>
          <p:cNvSpPr/>
          <p:nvPr/>
        </p:nvSpPr>
        <p:spPr>
          <a:xfrm>
            <a:off x="767407" y="4350251"/>
            <a:ext cx="2345229" cy="949161"/>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資訊公開</a:t>
            </a:r>
          </a:p>
        </p:txBody>
      </p:sp>
      <p:sp>
        <p:nvSpPr>
          <p:cNvPr id="43" name="矩形: 圓角 42">
            <a:extLst>
              <a:ext uri="{FF2B5EF4-FFF2-40B4-BE49-F238E27FC236}">
                <a16:creationId xmlns:a16="http://schemas.microsoft.com/office/drawing/2014/main" id="{982E3AEE-E1E8-C0A8-8F76-61EE533EBB39}"/>
              </a:ext>
            </a:extLst>
          </p:cNvPr>
          <p:cNvSpPr/>
          <p:nvPr/>
        </p:nvSpPr>
        <p:spPr>
          <a:xfrm>
            <a:off x="3222595" y="4366293"/>
            <a:ext cx="8387768" cy="949161"/>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屬公共設施維護管理資訊公開作業要點規範範圍，資訊已公開，並</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上傳至工程會指定資料庫</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 	</a:t>
            </a:r>
          </a:p>
        </p:txBody>
      </p:sp>
    </p:spTree>
    <p:extLst>
      <p:ext uri="{BB962C8B-B14F-4D97-AF65-F5344CB8AC3E}">
        <p14:creationId xmlns:p14="http://schemas.microsoft.com/office/powerpoint/2010/main" val="277904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770FF-7F54-926D-55D0-27BF19A59C2B}"/>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E28FE90-27DD-A649-965E-5B9161BEC676}"/>
              </a:ext>
            </a:extLst>
          </p:cNvPr>
          <p:cNvSpPr>
            <a:spLocks noGrp="1"/>
          </p:cNvSpPr>
          <p:nvPr>
            <p:ph type="sldNum" sz="quarter" idx="12"/>
          </p:nvPr>
        </p:nvSpPr>
        <p:spPr/>
        <p:txBody>
          <a:bodyPr/>
          <a:lstStyle/>
          <a:p>
            <a:fld id="{07DAB7E5-A3B0-47BD-8D18-E55FD35DFD22}" type="slidenum">
              <a:rPr lang="zh-TW" altLang="en-US" smtClean="0"/>
              <a:t>34</a:t>
            </a:fld>
            <a:endParaRPr lang="zh-TW" altLang="en-US"/>
          </a:p>
        </p:txBody>
      </p:sp>
      <p:sp>
        <p:nvSpPr>
          <p:cNvPr id="14" name="標題 2">
            <a:extLst>
              <a:ext uri="{FF2B5EF4-FFF2-40B4-BE49-F238E27FC236}">
                <a16:creationId xmlns:a16="http://schemas.microsoft.com/office/drawing/2014/main" id="{E7CE240A-751F-439A-5175-3F874183439C}"/>
              </a:ext>
            </a:extLst>
          </p:cNvPr>
          <p:cNvSpPr txBox="1">
            <a:spLocks/>
          </p:cNvSpPr>
          <p:nvPr/>
        </p:nvSpPr>
        <p:spPr>
          <a:xfrm>
            <a:off x="114672" y="248544"/>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sz="3200" dirty="0"/>
              <a:t>-</a:t>
            </a:r>
            <a:r>
              <a:rPr lang="zh-TW" altLang="en-US" sz="3200" dirty="0"/>
              <a:t>公共設施維護管理獎 不得推薦基準</a:t>
            </a:r>
          </a:p>
        </p:txBody>
      </p:sp>
      <p:sp>
        <p:nvSpPr>
          <p:cNvPr id="15" name="矩形: 圓角 14">
            <a:extLst>
              <a:ext uri="{FF2B5EF4-FFF2-40B4-BE49-F238E27FC236}">
                <a16:creationId xmlns:a16="http://schemas.microsoft.com/office/drawing/2014/main" id="{8794359A-007E-D3C0-44F4-20ED74CA08FE}"/>
              </a:ext>
            </a:extLst>
          </p:cNvPr>
          <p:cNvSpPr/>
          <p:nvPr/>
        </p:nvSpPr>
        <p:spPr>
          <a:xfrm>
            <a:off x="767407" y="976234"/>
            <a:ext cx="2348655" cy="734177"/>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重大職災</a:t>
            </a:r>
          </a:p>
        </p:txBody>
      </p:sp>
      <p:sp>
        <p:nvSpPr>
          <p:cNvPr id="16" name="矩形: 圓角 15">
            <a:extLst>
              <a:ext uri="{FF2B5EF4-FFF2-40B4-BE49-F238E27FC236}">
                <a16:creationId xmlns:a16="http://schemas.microsoft.com/office/drawing/2014/main" id="{AF617A0B-60A2-6982-6868-F5D8DDE0CF5D}"/>
              </a:ext>
            </a:extLst>
          </p:cNvPr>
          <p:cNvSpPr/>
          <p:nvPr/>
        </p:nvSpPr>
        <p:spPr>
          <a:xfrm>
            <a:off x="767408" y="4011471"/>
            <a:ext cx="2348655" cy="1512000"/>
          </a:xfrm>
          <a:prstGeom prst="roundRect">
            <a:avLst>
              <a:gd name="adj" fmla="val 8179"/>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重大違反</a:t>
            </a:r>
            <a:endParaRPr lang="en-US" altLang="zh-TW" sz="2800" b="1" kern="0" dirty="0">
              <a:solidFill>
                <a:srgbClr val="A19574">
                  <a:lumMod val="50000"/>
                </a:srgbClr>
              </a:solidFill>
              <a:latin typeface="微軟正黑體"/>
              <a:ea typeface="微軟正黑體"/>
            </a:endParaRPr>
          </a:p>
          <a:p>
            <a:pPr algn="ctr"/>
            <a:r>
              <a:rPr lang="zh-TW" altLang="en-US" sz="2800" b="1" kern="0" dirty="0">
                <a:solidFill>
                  <a:srgbClr val="A19574">
                    <a:lumMod val="50000"/>
                  </a:srgbClr>
                </a:solidFill>
                <a:latin typeface="微軟正黑體"/>
                <a:ea typeface="微軟正黑體"/>
              </a:rPr>
              <a:t>環保法規</a:t>
            </a:r>
          </a:p>
        </p:txBody>
      </p:sp>
      <p:sp>
        <p:nvSpPr>
          <p:cNvPr id="17" name="矩形: 圓角 16">
            <a:extLst>
              <a:ext uri="{FF2B5EF4-FFF2-40B4-BE49-F238E27FC236}">
                <a16:creationId xmlns:a16="http://schemas.microsoft.com/office/drawing/2014/main" id="{28DD8654-5018-65B6-BC18-5456D43BB092}"/>
              </a:ext>
            </a:extLst>
          </p:cNvPr>
          <p:cNvSpPr/>
          <p:nvPr/>
        </p:nvSpPr>
        <p:spPr>
          <a:xfrm>
            <a:off x="767407" y="1840163"/>
            <a:ext cx="2348655" cy="1254011"/>
          </a:xfrm>
          <a:prstGeom prst="roundRect">
            <a:avLst>
              <a:gd name="adj" fmla="val 9961"/>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違反職安衛及勞動法</a:t>
            </a:r>
          </a:p>
        </p:txBody>
      </p:sp>
      <p:sp>
        <p:nvSpPr>
          <p:cNvPr id="18" name="矩形: 圓角 17">
            <a:extLst>
              <a:ext uri="{FF2B5EF4-FFF2-40B4-BE49-F238E27FC236}">
                <a16:creationId xmlns:a16="http://schemas.microsoft.com/office/drawing/2014/main" id="{8772557E-72FE-FA9E-5F52-FCC4BCC5E2FD}"/>
              </a:ext>
            </a:extLst>
          </p:cNvPr>
          <p:cNvSpPr/>
          <p:nvPr/>
        </p:nvSpPr>
        <p:spPr>
          <a:xfrm>
            <a:off x="3275860" y="976234"/>
            <a:ext cx="8148732" cy="734177"/>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推薦截止日前</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3</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年內或評審時間</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，於工作場所曾發生死亡職業災害或發生災害之罹災住院人數達</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3</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人</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19" name="矩形: 圓角 18">
            <a:extLst>
              <a:ext uri="{FF2B5EF4-FFF2-40B4-BE49-F238E27FC236}">
                <a16:creationId xmlns:a16="http://schemas.microsoft.com/office/drawing/2014/main" id="{7344E362-2BD9-34E5-4D8D-11296A23EF51}"/>
              </a:ext>
            </a:extLst>
          </p:cNvPr>
          <p:cNvSpPr/>
          <p:nvPr/>
        </p:nvSpPr>
        <p:spPr>
          <a:xfrm>
            <a:off x="3275861" y="4023501"/>
            <a:ext cx="8148732" cy="1512000"/>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推薦截止日前</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2</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年內</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，設施維護曾因</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違反環境保護法規</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，受主管機關處全部停工</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次或部分停工</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次以上之處分；契約金額在新臺幣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億元以上工程累計罰鍰金額達新臺幣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100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萬元；契約金額在新臺幣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5</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千萬元以上未達</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億元之工程累計罰鍰金額達新臺幣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30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萬元；或未達新臺幣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5</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千萬元之工程累計罰鍰金額達新臺幣</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20" name="矩形: 圓角 19">
            <a:extLst>
              <a:ext uri="{FF2B5EF4-FFF2-40B4-BE49-F238E27FC236}">
                <a16:creationId xmlns:a16="http://schemas.microsoft.com/office/drawing/2014/main" id="{1CD802B4-4205-1B86-1AEB-42FC8D5DEA0C}"/>
              </a:ext>
            </a:extLst>
          </p:cNvPr>
          <p:cNvSpPr/>
          <p:nvPr/>
        </p:nvSpPr>
        <p:spPr>
          <a:xfrm>
            <a:off x="3275860" y="1828934"/>
            <a:ext cx="8148732" cy="1269250"/>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維護管理單位就該設施於</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抽查期程內</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，曾因</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違反職業安全衛生法</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或</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勞動檢查法</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規定，經勞動檢查機構處以全部停工或部分停工合計</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3</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次以上、或罰鍰處分金額合計新臺幣</a:t>
            </a:r>
            <a:r>
              <a:rPr lang="en-US" altLang="zh-TW" kern="0" dirty="0">
                <a:solidFill>
                  <a:prstClr val="black">
                    <a:lumMod val="65000"/>
                    <a:lumOff val="35000"/>
                  </a:prstClr>
                </a:solidFill>
                <a:latin typeface="微軟正黑體"/>
                <a:ea typeface="微軟正黑體"/>
              </a:rPr>
              <a:t>75</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萬元以上，且受處分件次與檢查次數之比率達</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20%</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a:t>
            </a:r>
          </a:p>
        </p:txBody>
      </p:sp>
      <p:sp>
        <p:nvSpPr>
          <p:cNvPr id="21" name="矩形: 圓角 20">
            <a:extLst>
              <a:ext uri="{FF2B5EF4-FFF2-40B4-BE49-F238E27FC236}">
                <a16:creationId xmlns:a16="http://schemas.microsoft.com/office/drawing/2014/main" id="{1EF4A9F0-4CDC-11F3-F93B-59536233DCEF}"/>
              </a:ext>
            </a:extLst>
          </p:cNvPr>
          <p:cNvSpPr/>
          <p:nvPr/>
        </p:nvSpPr>
        <p:spPr>
          <a:xfrm>
            <a:off x="3275861" y="3197223"/>
            <a:ext cx="8148732" cy="727240"/>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有</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政府採購法</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第</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102</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條第</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3</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項與第</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103</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條第</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項之情事。</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22" name="矩形: 圓角 21">
            <a:extLst>
              <a:ext uri="{FF2B5EF4-FFF2-40B4-BE49-F238E27FC236}">
                <a16:creationId xmlns:a16="http://schemas.microsoft.com/office/drawing/2014/main" id="{D9AADB7A-B6BA-22C6-775B-2C1F7C4282FE}"/>
              </a:ext>
            </a:extLst>
          </p:cNvPr>
          <p:cNvSpPr/>
          <p:nvPr/>
        </p:nvSpPr>
        <p:spPr>
          <a:xfrm>
            <a:off x="767407" y="3189203"/>
            <a:ext cx="2348655" cy="727240"/>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停權情事</a:t>
            </a:r>
          </a:p>
        </p:txBody>
      </p:sp>
      <p:sp>
        <p:nvSpPr>
          <p:cNvPr id="23" name="矩形: 圓角 22">
            <a:extLst>
              <a:ext uri="{FF2B5EF4-FFF2-40B4-BE49-F238E27FC236}">
                <a16:creationId xmlns:a16="http://schemas.microsoft.com/office/drawing/2014/main" id="{70B26B11-B87B-212E-72EB-C0120A3DFF6D}"/>
              </a:ext>
            </a:extLst>
          </p:cNvPr>
          <p:cNvSpPr/>
          <p:nvPr/>
        </p:nvSpPr>
        <p:spPr>
          <a:xfrm>
            <a:off x="767408" y="5618498"/>
            <a:ext cx="2348655" cy="965203"/>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曾獲得</a:t>
            </a:r>
            <a:endParaRPr lang="en-US" altLang="zh-TW" sz="2800" b="1" kern="0" dirty="0">
              <a:solidFill>
                <a:srgbClr val="A19574">
                  <a:lumMod val="50000"/>
                </a:srgbClr>
              </a:solidFill>
              <a:latin typeface="微軟正黑體"/>
              <a:ea typeface="微軟正黑體"/>
            </a:endParaRPr>
          </a:p>
          <a:p>
            <a:pPr algn="ctr"/>
            <a:r>
              <a:rPr lang="zh-TW" altLang="en-US" sz="2800" b="1" kern="0" dirty="0">
                <a:solidFill>
                  <a:srgbClr val="A19574">
                    <a:lumMod val="50000"/>
                  </a:srgbClr>
                </a:solidFill>
                <a:latin typeface="微軟正黑體"/>
                <a:ea typeface="微軟正黑體"/>
              </a:rPr>
              <a:t>金質獎設施</a:t>
            </a:r>
          </a:p>
        </p:txBody>
      </p:sp>
      <p:sp>
        <p:nvSpPr>
          <p:cNvPr id="24" name="矩形: 圓角 23">
            <a:extLst>
              <a:ext uri="{FF2B5EF4-FFF2-40B4-BE49-F238E27FC236}">
                <a16:creationId xmlns:a16="http://schemas.microsoft.com/office/drawing/2014/main" id="{7894B46C-18AE-9CAF-1039-3C2761519417}"/>
              </a:ext>
            </a:extLst>
          </p:cNvPr>
          <p:cNvSpPr/>
          <p:nvPr/>
        </p:nvSpPr>
        <p:spPr>
          <a:xfrm>
            <a:off x="3275861" y="5634540"/>
            <a:ext cx="8148732" cy="949161"/>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曾獲得金質獎</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之設施維護	</a:t>
            </a:r>
          </a:p>
        </p:txBody>
      </p:sp>
    </p:spTree>
    <p:extLst>
      <p:ext uri="{BB962C8B-B14F-4D97-AF65-F5344CB8AC3E}">
        <p14:creationId xmlns:p14="http://schemas.microsoft.com/office/powerpoint/2010/main" val="2221524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4F380-4615-0CCA-DA49-170962BCD014}"/>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C939B71-2DD4-F106-9EFA-7DA922A606FA}"/>
              </a:ext>
            </a:extLst>
          </p:cNvPr>
          <p:cNvSpPr>
            <a:spLocks noGrp="1"/>
          </p:cNvSpPr>
          <p:nvPr>
            <p:ph type="sldNum" sz="quarter" idx="12"/>
          </p:nvPr>
        </p:nvSpPr>
        <p:spPr/>
        <p:txBody>
          <a:bodyPr/>
          <a:lstStyle/>
          <a:p>
            <a:fld id="{07DAB7E5-A3B0-47BD-8D18-E55FD35DFD22}" type="slidenum">
              <a:rPr lang="zh-TW" altLang="en-US" smtClean="0"/>
              <a:t>35</a:t>
            </a:fld>
            <a:endParaRPr lang="zh-TW" altLang="en-US"/>
          </a:p>
        </p:txBody>
      </p:sp>
      <p:sp>
        <p:nvSpPr>
          <p:cNvPr id="14" name="箭號: 向下 13">
            <a:extLst>
              <a:ext uri="{FF2B5EF4-FFF2-40B4-BE49-F238E27FC236}">
                <a16:creationId xmlns:a16="http://schemas.microsoft.com/office/drawing/2014/main" id="{BCD5AA67-C495-C6EF-569D-C0727C0AE20B}"/>
              </a:ext>
            </a:extLst>
          </p:cNvPr>
          <p:cNvSpPr/>
          <p:nvPr/>
        </p:nvSpPr>
        <p:spPr>
          <a:xfrm>
            <a:off x="428115" y="750623"/>
            <a:ext cx="3091179" cy="6107377"/>
          </a:xfrm>
          <a:prstGeom prst="downArrow">
            <a:avLst>
              <a:gd name="adj1" fmla="val 50000"/>
              <a:gd name="adj2" fmla="val 59860"/>
            </a:avLst>
          </a:prstGeom>
          <a:solidFill>
            <a:srgbClr val="A19574">
              <a:lumMod val="60000"/>
              <a:lumOff val="40000"/>
              <a:alpha val="50196"/>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a:ea typeface="微軟正黑體"/>
              <a:cs typeface="+mn-cs"/>
            </a:endParaRPr>
          </a:p>
        </p:txBody>
      </p:sp>
      <p:sp>
        <p:nvSpPr>
          <p:cNvPr id="15" name="標題 2">
            <a:extLst>
              <a:ext uri="{FF2B5EF4-FFF2-40B4-BE49-F238E27FC236}">
                <a16:creationId xmlns:a16="http://schemas.microsoft.com/office/drawing/2014/main" id="{C7FAED33-8132-D495-A27D-0382D19E63EB}"/>
              </a:ext>
            </a:extLst>
          </p:cNvPr>
          <p:cNvSpPr txBox="1">
            <a:spLocks/>
          </p:cNvSpPr>
          <p:nvPr/>
        </p:nvSpPr>
        <p:spPr>
          <a:xfrm>
            <a:off x="287439" y="160317"/>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公共設施維護管理獎 評審作業</a:t>
            </a:r>
          </a:p>
        </p:txBody>
      </p:sp>
      <p:sp>
        <p:nvSpPr>
          <p:cNvPr id="16" name="矩形: 圓角 15">
            <a:extLst>
              <a:ext uri="{FF2B5EF4-FFF2-40B4-BE49-F238E27FC236}">
                <a16:creationId xmlns:a16="http://schemas.microsoft.com/office/drawing/2014/main" id="{026D426D-BEE6-84E3-A271-080F7794C685}"/>
              </a:ext>
            </a:extLst>
          </p:cNvPr>
          <p:cNvSpPr/>
          <p:nvPr/>
        </p:nvSpPr>
        <p:spPr>
          <a:xfrm>
            <a:off x="799378" y="1032252"/>
            <a:ext cx="2358623" cy="756000"/>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初評小組</a:t>
            </a:r>
          </a:p>
        </p:txBody>
      </p:sp>
      <p:sp>
        <p:nvSpPr>
          <p:cNvPr id="17" name="矩形: 圓角 16">
            <a:extLst>
              <a:ext uri="{FF2B5EF4-FFF2-40B4-BE49-F238E27FC236}">
                <a16:creationId xmlns:a16="http://schemas.microsoft.com/office/drawing/2014/main" id="{5DA87D9E-2971-4A81-BBE0-4B22EF4B1B98}"/>
              </a:ext>
            </a:extLst>
          </p:cNvPr>
          <p:cNvSpPr/>
          <p:nvPr/>
        </p:nvSpPr>
        <p:spPr>
          <a:xfrm>
            <a:off x="3347973" y="1032252"/>
            <a:ext cx="8096557" cy="756000"/>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由工程會遴聘相關領域之專家學者組成，負責實際之評審工作；每一小組置</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委員</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5</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人至</a:t>
            </a:r>
            <a:r>
              <a:rPr kumimoji="0" lang="en-US" altLang="zh-TW"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7</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人</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，並由委員中互推一人，擔任召集人。</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18" name="矩形: 圓角 17">
            <a:extLst>
              <a:ext uri="{FF2B5EF4-FFF2-40B4-BE49-F238E27FC236}">
                <a16:creationId xmlns:a16="http://schemas.microsoft.com/office/drawing/2014/main" id="{62DDF6ED-8386-8873-7CD5-9BF820185669}"/>
              </a:ext>
            </a:extLst>
          </p:cNvPr>
          <p:cNvSpPr/>
          <p:nvPr/>
        </p:nvSpPr>
        <p:spPr>
          <a:xfrm>
            <a:off x="789409" y="1965126"/>
            <a:ext cx="2358623" cy="1770663"/>
          </a:xfrm>
          <a:prstGeom prst="roundRect">
            <a:avLst>
              <a:gd name="adj" fmla="val 10636"/>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初評作業</a:t>
            </a:r>
          </a:p>
        </p:txBody>
      </p:sp>
      <p:sp>
        <p:nvSpPr>
          <p:cNvPr id="19" name="矩形: 圓角 18">
            <a:extLst>
              <a:ext uri="{FF2B5EF4-FFF2-40B4-BE49-F238E27FC236}">
                <a16:creationId xmlns:a16="http://schemas.microsoft.com/office/drawing/2014/main" id="{92731691-4B5D-6B3A-760A-B8F69E6389EC}"/>
              </a:ext>
            </a:extLst>
          </p:cNvPr>
          <p:cNvSpPr/>
          <p:nvPr/>
        </p:nvSpPr>
        <p:spPr>
          <a:xfrm>
            <a:off x="3338004" y="1965126"/>
            <a:ext cx="8096557" cy="1770663"/>
          </a:xfrm>
          <a:prstGeom prst="roundRect">
            <a:avLst>
              <a:gd name="adj" fmla="val 8513"/>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由初評小組分別赴設施維護地點進行</a:t>
            </a:r>
            <a:r>
              <a:rPr kumimoji="0" lang="zh-TW" altLang="en-US" sz="24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實地評審</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評審作業除依本要點辦理外，並依公共設施維護管理資訊公開作業要點及各目的事業主管機關之設施維護（養護）規範與手冊等有關規定辦理。</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廠商於</a:t>
            </a:r>
            <a:r>
              <a:rPr lang="zh-TW" altLang="en-US" kern="0" dirty="0">
                <a:solidFill>
                  <a:prstClr val="black">
                    <a:lumMod val="65000"/>
                    <a:lumOff val="35000"/>
                  </a:prstClr>
                </a:solidFill>
                <a:latin typeface="微軟正黑體"/>
                <a:ea typeface="微軟正黑體"/>
              </a:rPr>
              <a:t>查核期程及評審期間承攬其他工程之被查核結果納入綜合評比</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20" name="矩形: 圓角 19">
            <a:extLst>
              <a:ext uri="{FF2B5EF4-FFF2-40B4-BE49-F238E27FC236}">
                <a16:creationId xmlns:a16="http://schemas.microsoft.com/office/drawing/2014/main" id="{985326E8-140F-5C79-A1F2-68832391E168}"/>
              </a:ext>
            </a:extLst>
          </p:cNvPr>
          <p:cNvSpPr/>
          <p:nvPr/>
        </p:nvSpPr>
        <p:spPr>
          <a:xfrm>
            <a:off x="789409" y="3912663"/>
            <a:ext cx="2358623" cy="1037629"/>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初評會議</a:t>
            </a:r>
          </a:p>
        </p:txBody>
      </p:sp>
      <p:sp>
        <p:nvSpPr>
          <p:cNvPr id="21" name="矩形: 圓角 20">
            <a:extLst>
              <a:ext uri="{FF2B5EF4-FFF2-40B4-BE49-F238E27FC236}">
                <a16:creationId xmlns:a16="http://schemas.microsoft.com/office/drawing/2014/main" id="{4816426A-BB30-A8D1-FDB7-D5748AD0BF28}"/>
              </a:ext>
            </a:extLst>
          </p:cNvPr>
          <p:cNvSpPr/>
          <p:nvPr/>
        </p:nvSpPr>
        <p:spPr>
          <a:xfrm>
            <a:off x="3338004" y="3912663"/>
            <a:ext cx="8096557" cy="1037629"/>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公共設施維護管理獎各級優等以上總件數不得超過</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3</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件，其中各級特優不得超過</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件，各級佳作以不超過</a:t>
            </a:r>
            <a:r>
              <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3</a:t>
            </a: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件為原則；各級參選件數十件以上時，得酌增得獎件數，提送複評會議決定。</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p:txBody>
      </p:sp>
      <p:sp>
        <p:nvSpPr>
          <p:cNvPr id="22" name="矩形: 圓角 21">
            <a:extLst>
              <a:ext uri="{FF2B5EF4-FFF2-40B4-BE49-F238E27FC236}">
                <a16:creationId xmlns:a16="http://schemas.microsoft.com/office/drawing/2014/main" id="{837A6F1E-B09B-6115-7178-D7213C34D1BC}"/>
              </a:ext>
            </a:extLst>
          </p:cNvPr>
          <p:cNvSpPr/>
          <p:nvPr/>
        </p:nvSpPr>
        <p:spPr>
          <a:xfrm>
            <a:off x="789409" y="5141847"/>
            <a:ext cx="2358623" cy="1441806"/>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algn="ctr"/>
            <a:r>
              <a:rPr lang="zh-TW" altLang="en-US" sz="2800" b="1" kern="0" dirty="0">
                <a:solidFill>
                  <a:srgbClr val="A19574">
                    <a:lumMod val="50000"/>
                  </a:srgbClr>
                </a:solidFill>
                <a:latin typeface="微軟正黑體"/>
                <a:ea typeface="微軟正黑體"/>
              </a:rPr>
              <a:t>複評作業</a:t>
            </a:r>
          </a:p>
        </p:txBody>
      </p:sp>
      <p:sp>
        <p:nvSpPr>
          <p:cNvPr id="23" name="矩形: 圓角 22">
            <a:extLst>
              <a:ext uri="{FF2B5EF4-FFF2-40B4-BE49-F238E27FC236}">
                <a16:creationId xmlns:a16="http://schemas.microsoft.com/office/drawing/2014/main" id="{0D4C8929-65DF-599C-1519-CF2A0E21CBB8}"/>
              </a:ext>
            </a:extLst>
          </p:cNvPr>
          <p:cNvSpPr/>
          <p:nvPr/>
        </p:nvSpPr>
        <p:spPr>
          <a:xfrm>
            <a:off x="3338004" y="5141847"/>
            <a:ext cx="8096557" cy="1441806"/>
          </a:xfrm>
          <a:prstGeom prst="roundRect">
            <a:avLst>
              <a:gd name="adj" fmla="val 14442"/>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複評小組召開複評會議，程序如下：</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工程會報告評審作業情形、初評小組之初評得獎名單。</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各初評小組召集人說明原因。</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就各初評小組之初評得獎名單及名次辦理確認，必要時得予調整。</a:t>
            </a:r>
            <a:endParaRPr kumimoji="0" lang="en-US" altLang="zh-TW"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zh-TW" altLang="en-US" sz="18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得獎名單應獲出席委員過半數以上同意</a:t>
            </a:r>
          </a:p>
        </p:txBody>
      </p:sp>
    </p:spTree>
    <p:extLst>
      <p:ext uri="{BB962C8B-B14F-4D97-AF65-F5344CB8AC3E}">
        <p14:creationId xmlns:p14="http://schemas.microsoft.com/office/powerpoint/2010/main" val="1117653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82FB0-29BB-6153-9FD4-E756C0701539}"/>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7C2C612E-87F2-D07F-4FD6-B7C0A8E24885}"/>
              </a:ext>
            </a:extLst>
          </p:cNvPr>
          <p:cNvSpPr>
            <a:spLocks noGrp="1"/>
          </p:cNvSpPr>
          <p:nvPr>
            <p:ph type="sldNum" sz="quarter" idx="12"/>
          </p:nvPr>
        </p:nvSpPr>
        <p:spPr/>
        <p:txBody>
          <a:bodyPr/>
          <a:lstStyle/>
          <a:p>
            <a:fld id="{07DAB7E5-A3B0-47BD-8D18-E55FD35DFD22}" type="slidenum">
              <a:rPr lang="zh-TW" altLang="en-US" smtClean="0"/>
              <a:t>36</a:t>
            </a:fld>
            <a:endParaRPr lang="zh-TW" altLang="en-US"/>
          </a:p>
        </p:txBody>
      </p:sp>
      <p:sp>
        <p:nvSpPr>
          <p:cNvPr id="7" name="矩形: 圓角 6">
            <a:extLst>
              <a:ext uri="{FF2B5EF4-FFF2-40B4-BE49-F238E27FC236}">
                <a16:creationId xmlns:a16="http://schemas.microsoft.com/office/drawing/2014/main" id="{12FBEDF9-2322-C65C-87E8-281F4CA2BF9A}"/>
              </a:ext>
            </a:extLst>
          </p:cNvPr>
          <p:cNvSpPr/>
          <p:nvPr/>
        </p:nvSpPr>
        <p:spPr>
          <a:xfrm>
            <a:off x="767407" y="976235"/>
            <a:ext cx="1727218" cy="1464962"/>
          </a:xfrm>
          <a:prstGeom prst="roundRect">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srgbClr val="A19574">
                    <a:lumMod val="50000"/>
                  </a:srgbClr>
                </a:solidFill>
                <a:effectLst/>
                <a:uLnTx/>
                <a:uFillTx/>
                <a:latin typeface="微軟正黑體"/>
                <a:ea typeface="微軟正黑體"/>
                <a:cs typeface="+mn-cs"/>
              </a:rPr>
              <a:t>機關</a:t>
            </a:r>
          </a:p>
        </p:txBody>
      </p:sp>
      <p:sp>
        <p:nvSpPr>
          <p:cNvPr id="8" name="矩形: 圓角 7">
            <a:extLst>
              <a:ext uri="{FF2B5EF4-FFF2-40B4-BE49-F238E27FC236}">
                <a16:creationId xmlns:a16="http://schemas.microsoft.com/office/drawing/2014/main" id="{970750C8-72C9-DC27-A542-3644EFEC2823}"/>
              </a:ext>
            </a:extLst>
          </p:cNvPr>
          <p:cNvSpPr/>
          <p:nvPr/>
        </p:nvSpPr>
        <p:spPr>
          <a:xfrm>
            <a:off x="2618913" y="976235"/>
            <a:ext cx="8899171" cy="1464962"/>
          </a:xfrm>
          <a:prstGeom prst="roundRect">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頒發獎座一座及獎狀一幅。</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由工程會函請獲獎者之主管機關，對所屬人員依貢獻度及相關規定辦理獎勵。</a:t>
            </a:r>
            <a:r>
              <a:rPr kumimoji="0" lang="zh-TW" altLang="en-US" sz="2000" b="1" i="0" u="none" strike="noStrike" kern="0" cap="none" spc="0" normalizeH="0" baseline="0" noProof="0" dirty="0">
                <a:ln>
                  <a:noFill/>
                </a:ln>
                <a:solidFill>
                  <a:srgbClr val="F0A22E">
                    <a:lumMod val="75000"/>
                  </a:srgbClr>
                </a:solidFill>
                <a:effectLst/>
                <a:uLnTx/>
                <a:uFillTx/>
                <a:latin typeface="微軟正黑體"/>
                <a:ea typeface="微軟正黑體"/>
                <a:cs typeface="+mn-cs"/>
              </a:rPr>
              <a:t>特優者，最高記二大功；優等者，最高記一大功；佳作者，最高記功二次。</a:t>
            </a:r>
            <a:endParaRPr kumimoji="0" lang="en-US" altLang="zh-TW" sz="2000" b="1" i="0" u="none" strike="noStrike" kern="0" cap="none" spc="0" normalizeH="0" baseline="0" noProof="0" dirty="0">
              <a:ln>
                <a:noFill/>
              </a:ln>
              <a:solidFill>
                <a:srgbClr val="F0A22E">
                  <a:lumMod val="75000"/>
                </a:srgbClr>
              </a:solidFill>
              <a:effectLst/>
              <a:uLnTx/>
              <a:uFillTx/>
              <a:latin typeface="微軟正黑體"/>
              <a:ea typeface="微軟正黑體"/>
              <a:cs typeface="+mn-cs"/>
            </a:endParaRPr>
          </a:p>
        </p:txBody>
      </p:sp>
      <p:sp>
        <p:nvSpPr>
          <p:cNvPr id="9" name="矩形: 圓角 8">
            <a:extLst>
              <a:ext uri="{FF2B5EF4-FFF2-40B4-BE49-F238E27FC236}">
                <a16:creationId xmlns:a16="http://schemas.microsoft.com/office/drawing/2014/main" id="{C1C8C20C-05EB-DAE0-D789-8338077135E7}"/>
              </a:ext>
            </a:extLst>
          </p:cNvPr>
          <p:cNvSpPr/>
          <p:nvPr/>
        </p:nvSpPr>
        <p:spPr>
          <a:xfrm>
            <a:off x="767407" y="2508308"/>
            <a:ext cx="1727218" cy="4135396"/>
          </a:xfrm>
          <a:prstGeom prst="roundRect">
            <a:avLst>
              <a:gd name="adj" fmla="val 11716"/>
            </a:avLst>
          </a:prstGeom>
          <a:solidFill>
            <a:srgbClr val="A19574">
              <a:lumMod val="60000"/>
              <a:lumOff val="40000"/>
            </a:srgbClr>
          </a:solidFill>
          <a:ln w="38100" cap="flat" cmpd="sng" algn="ctr">
            <a:solidFill>
              <a:srgbClr val="A19574">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srgbClr val="A19574">
                    <a:lumMod val="50000"/>
                  </a:srgbClr>
                </a:solidFill>
                <a:effectLst/>
                <a:uLnTx/>
                <a:uFillTx/>
                <a:latin typeface="微軟正黑體"/>
                <a:ea typeface="微軟正黑體"/>
                <a:cs typeface="+mn-cs"/>
              </a:rPr>
              <a:t>廠商</a:t>
            </a:r>
          </a:p>
        </p:txBody>
      </p:sp>
      <p:sp>
        <p:nvSpPr>
          <p:cNvPr id="10" name="矩形: 圓角 9">
            <a:extLst>
              <a:ext uri="{FF2B5EF4-FFF2-40B4-BE49-F238E27FC236}">
                <a16:creationId xmlns:a16="http://schemas.microsoft.com/office/drawing/2014/main" id="{1A73D7AC-790A-7600-3BBA-830EC51B6A0F}"/>
              </a:ext>
            </a:extLst>
          </p:cNvPr>
          <p:cNvSpPr/>
          <p:nvPr/>
        </p:nvSpPr>
        <p:spPr>
          <a:xfrm>
            <a:off x="2618913" y="2508308"/>
            <a:ext cx="8899171" cy="4135396"/>
          </a:xfrm>
          <a:prstGeom prst="roundRect">
            <a:avLst>
              <a:gd name="adj" fmla="val 5264"/>
            </a:avLst>
          </a:prstGeom>
          <a:solidFill>
            <a:srgbClr val="A19574">
              <a:lumMod val="20000"/>
              <a:lumOff val="80000"/>
            </a:srgbClr>
          </a:solidFill>
          <a:ln w="12700" cap="flat" cmpd="sng" algn="ctr">
            <a:noFill/>
            <a:prstDash val="solid"/>
            <a:miter lim="800000"/>
          </a:ln>
          <a:effectLst/>
        </p:spPr>
        <p:txBody>
          <a:bodyPr rtlCol="0" anchor="ct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頒發獎座一座及獎狀一幅。</a:t>
            </a:r>
            <a:endParaRPr kumimoji="0" lang="en-US" altLang="zh-TW"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得獎廠商由本會公告於指定之優良廠商資料庫。特優及優等者，獎勵期間自資料庫公告日起</a:t>
            </a:r>
            <a:r>
              <a:rPr kumimoji="0" lang="en-US" altLang="zh-TW"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2</a:t>
            </a: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年；佳作者，獎勵期間自資料庫公告日起</a:t>
            </a:r>
            <a:r>
              <a:rPr kumimoji="0" lang="en-US" altLang="zh-TW"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1</a:t>
            </a: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年。</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機關依押標金保證金暨其他擔保作業辦法第</a:t>
            </a:r>
            <a:r>
              <a:rPr kumimoji="0" lang="en-US" altLang="zh-TW"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33-5</a:t>
            </a: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條規定，辦理</a:t>
            </a:r>
            <a:r>
              <a:rPr lang="zh-TW" altLang="en-US" sz="1600" kern="0" dirty="0">
                <a:solidFill>
                  <a:prstClr val="black">
                    <a:lumMod val="65000"/>
                    <a:lumOff val="35000"/>
                  </a:prstClr>
                </a:solidFill>
                <a:latin typeface="微軟正黑體"/>
                <a:ea typeface="微軟正黑體"/>
              </a:rPr>
              <a:t>減收優良廠商押標金、履約保證金或保固保證金之作業；其</a:t>
            </a: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減收額度為原定應繳總額之</a:t>
            </a:r>
            <a:r>
              <a:rPr kumimoji="0" lang="en-US" altLang="zh-TW"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50%</a:t>
            </a: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機關辦理工程及技術服務採購，依優良廠商得獎紀錄納為最有利標、評分及格最低標之評選加分項目，其方式為評審項目單獨列項</a:t>
            </a:r>
            <a:r>
              <a:rPr lang="zh-TW" altLang="en-US" sz="1600" kern="0" dirty="0">
                <a:solidFill>
                  <a:prstClr val="black">
                    <a:lumMod val="65000"/>
                    <a:lumOff val="35000"/>
                  </a:prstClr>
                </a:solidFill>
                <a:latin typeface="微軟正黑體"/>
                <a:ea typeface="微軟正黑體"/>
              </a:rPr>
              <a:t>。特優者，加五分；優等者，加三分；佳作者，加二分。如投標廠商獲多個獎項，採累加方式</a:t>
            </a: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加分，並得訂定加分上限。</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機關辦理採購，依招標文件規定優良廠商減低估驗計價</a:t>
            </a:r>
            <a:r>
              <a:rPr lang="zh-TW" altLang="en-US" sz="1600" kern="0" dirty="0">
                <a:solidFill>
                  <a:prstClr val="black">
                    <a:lumMod val="65000"/>
                    <a:lumOff val="35000"/>
                  </a:prstClr>
                </a:solidFill>
                <a:latin typeface="微軟正黑體"/>
                <a:ea typeface="微軟正黑體"/>
              </a:rPr>
              <a:t>保留款額度，特優者，減低</a:t>
            </a:r>
            <a:r>
              <a:rPr lang="en-US" altLang="zh-TW" sz="1600" kern="0" dirty="0">
                <a:solidFill>
                  <a:prstClr val="black">
                    <a:lumMod val="65000"/>
                    <a:lumOff val="35000"/>
                  </a:prstClr>
                </a:solidFill>
                <a:latin typeface="微軟正黑體"/>
                <a:ea typeface="微軟正黑體"/>
              </a:rPr>
              <a:t>3%</a:t>
            </a:r>
            <a:r>
              <a:rPr lang="zh-TW" altLang="en-US" sz="1600" kern="0" dirty="0">
                <a:solidFill>
                  <a:prstClr val="black">
                    <a:lumMod val="65000"/>
                    <a:lumOff val="35000"/>
                  </a:prstClr>
                </a:solidFill>
                <a:latin typeface="微軟正黑體"/>
                <a:ea typeface="微軟正黑體"/>
              </a:rPr>
              <a:t>；優等者，減低</a:t>
            </a:r>
            <a:r>
              <a:rPr lang="en-US" altLang="zh-TW" sz="1600" kern="0" dirty="0">
                <a:solidFill>
                  <a:prstClr val="black">
                    <a:lumMod val="65000"/>
                    <a:lumOff val="35000"/>
                  </a:prstClr>
                </a:solidFill>
                <a:latin typeface="微軟正黑體"/>
                <a:ea typeface="微軟正黑體"/>
              </a:rPr>
              <a:t>2%</a:t>
            </a:r>
            <a:r>
              <a:rPr lang="zh-TW" altLang="en-US" sz="1600" kern="0" dirty="0">
                <a:solidFill>
                  <a:prstClr val="black">
                    <a:lumMod val="65000"/>
                    <a:lumOff val="35000"/>
                  </a:prstClr>
                </a:solidFill>
                <a:latin typeface="微軟正黑體"/>
                <a:ea typeface="微軟正黑體"/>
              </a:rPr>
              <a:t>；佳作者，減低</a:t>
            </a:r>
            <a:r>
              <a:rPr lang="en-US" altLang="zh-TW" sz="1600" kern="0" dirty="0">
                <a:solidFill>
                  <a:prstClr val="black">
                    <a:lumMod val="65000"/>
                    <a:lumOff val="35000"/>
                  </a:prstClr>
                </a:solidFill>
                <a:latin typeface="微軟正黑體"/>
                <a:ea typeface="微軟正黑體"/>
              </a:rPr>
              <a:t>1%</a:t>
            </a:r>
            <a:r>
              <a:rPr lang="zh-TW" altLang="en-US" sz="1600" kern="0" dirty="0">
                <a:solidFill>
                  <a:prstClr val="black">
                    <a:lumMod val="65000"/>
                    <a:lumOff val="35000"/>
                  </a:prstClr>
                </a:solidFill>
                <a:latin typeface="微軟正黑體"/>
                <a:ea typeface="微軟正黑體"/>
              </a:rPr>
              <a:t>。如得獎</a:t>
            </a:r>
            <a:r>
              <a:rPr kumimoji="0" lang="zh-TW" altLang="en-US" sz="1600" b="0" i="0" u="none" strike="noStrike" kern="0" cap="none" spc="0" normalizeH="0" baseline="0" noProof="0" dirty="0">
                <a:ln>
                  <a:noFill/>
                </a:ln>
                <a:solidFill>
                  <a:prstClr val="black">
                    <a:lumMod val="65000"/>
                    <a:lumOff val="35000"/>
                  </a:prstClr>
                </a:solidFill>
                <a:effectLst/>
                <a:uLnTx/>
                <a:uFillTx/>
                <a:latin typeface="微軟正黑體"/>
                <a:ea typeface="微軟正黑體"/>
                <a:cs typeface="+mn-cs"/>
              </a:rPr>
              <a:t>廠商獲多個獎項，採擇優方式辦理；獎勵期滿而尚在履約期限內者仍適用。已決標之契約無減低約定者，機關得依得獎廠商之申請及前述減低額度，合意變更契約。</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600" kern="0" dirty="0">
                <a:solidFill>
                  <a:prstClr val="black">
                    <a:lumMod val="65000"/>
                    <a:lumOff val="35000"/>
                  </a:prstClr>
                </a:solidFill>
                <a:latin typeface="微軟正黑體"/>
                <a:ea typeface="微軟正黑體"/>
              </a:rPr>
              <a:t>特優及優等者，經公告於優良廠商資料庫之廠商，得由機關依政府採購法規定優先邀請比價。</a:t>
            </a:r>
            <a:endParaRPr lang="en-US" altLang="zh-TW" sz="1600" kern="0" dirty="0">
              <a:solidFill>
                <a:prstClr val="black">
                  <a:lumMod val="65000"/>
                  <a:lumOff val="35000"/>
                </a:prstClr>
              </a:solidFill>
              <a:latin typeface="微軟正黑體"/>
              <a:ea typeface="微軟正黑體"/>
            </a:endParaRPr>
          </a:p>
        </p:txBody>
      </p:sp>
      <p:sp>
        <p:nvSpPr>
          <p:cNvPr id="11" name="標題 2">
            <a:extLst>
              <a:ext uri="{FF2B5EF4-FFF2-40B4-BE49-F238E27FC236}">
                <a16:creationId xmlns:a16="http://schemas.microsoft.com/office/drawing/2014/main" id="{E5224F8A-10E2-7C66-FDC1-AE804AF2655A}"/>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公共設施維護管理獎 獎勵</a:t>
            </a:r>
          </a:p>
        </p:txBody>
      </p:sp>
    </p:spTree>
    <p:extLst>
      <p:ext uri="{BB962C8B-B14F-4D97-AF65-F5344CB8AC3E}">
        <p14:creationId xmlns:p14="http://schemas.microsoft.com/office/powerpoint/2010/main" val="1870800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93A7F-F094-3505-88F6-9787E8D5CD2C}"/>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9869ACA-E636-02A7-BBB4-EDFEF4250F94}"/>
              </a:ext>
            </a:extLst>
          </p:cNvPr>
          <p:cNvSpPr>
            <a:spLocks noGrp="1"/>
          </p:cNvSpPr>
          <p:nvPr>
            <p:ph type="sldNum" sz="quarter" idx="12"/>
          </p:nvPr>
        </p:nvSpPr>
        <p:spPr/>
        <p:txBody>
          <a:bodyPr/>
          <a:lstStyle/>
          <a:p>
            <a:fld id="{07DAB7E5-A3B0-47BD-8D18-E55FD35DFD22}" type="slidenum">
              <a:rPr lang="zh-TW" altLang="en-US" smtClean="0"/>
              <a:t>37</a:t>
            </a:fld>
            <a:endParaRPr lang="zh-TW" altLang="en-US"/>
          </a:p>
        </p:txBody>
      </p:sp>
      <p:sp>
        <p:nvSpPr>
          <p:cNvPr id="3" name="標題 2">
            <a:extLst>
              <a:ext uri="{FF2B5EF4-FFF2-40B4-BE49-F238E27FC236}">
                <a16:creationId xmlns:a16="http://schemas.microsoft.com/office/drawing/2014/main" id="{11C2D0D3-CD93-E96E-FE75-E1B7BE28EAAB}"/>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評分項目</a:t>
            </a:r>
          </a:p>
        </p:txBody>
      </p:sp>
      <p:sp>
        <p:nvSpPr>
          <p:cNvPr id="25" name="矩形: 圓角 24">
            <a:extLst>
              <a:ext uri="{FF2B5EF4-FFF2-40B4-BE49-F238E27FC236}">
                <a16:creationId xmlns:a16="http://schemas.microsoft.com/office/drawing/2014/main" id="{00C391D8-5BDC-13B8-A58D-B85A32A7D1F3}"/>
              </a:ext>
            </a:extLst>
          </p:cNvPr>
          <p:cNvSpPr/>
          <p:nvPr/>
        </p:nvSpPr>
        <p:spPr>
          <a:xfrm>
            <a:off x="314973" y="974601"/>
            <a:ext cx="11569102" cy="5626223"/>
          </a:xfrm>
          <a:prstGeom prst="roundRect">
            <a:avLst>
              <a:gd name="adj" fmla="val 7946"/>
            </a:avLst>
          </a:prstGeom>
          <a:solidFill>
            <a:sysClr val="window" lastClr="FFFFFF">
              <a:lumMod val="95000"/>
            </a:sysClr>
          </a:solidFill>
          <a:ln w="25400" cap="flat" cmpd="sng" algn="ctr">
            <a:solidFill>
              <a:srgbClr val="00B0F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TW" altLang="en-US" b="0" i="0" u="none" strike="noStrike" kern="0" cap="none" spc="0" normalizeH="0" baseline="0" noProof="0">
              <a:ln>
                <a:noFill/>
              </a:ln>
              <a:solidFill>
                <a:prstClr val="black"/>
              </a:solidFill>
              <a:effectLst/>
              <a:uLnTx/>
              <a:uFillTx/>
              <a:latin typeface="Calibri"/>
              <a:ea typeface="新細明體" panose="02020500000000000000" pitchFamily="18" charset="-120"/>
              <a:cs typeface="+mn-cs"/>
            </a:endParaRPr>
          </a:p>
        </p:txBody>
      </p:sp>
      <p:grpSp>
        <p:nvGrpSpPr>
          <p:cNvPr id="26" name="群組 25">
            <a:extLst>
              <a:ext uri="{FF2B5EF4-FFF2-40B4-BE49-F238E27FC236}">
                <a16:creationId xmlns:a16="http://schemas.microsoft.com/office/drawing/2014/main" id="{CDFF0C6A-D0F9-06EA-D4CE-D7BF9FAFE2B6}"/>
              </a:ext>
            </a:extLst>
          </p:cNvPr>
          <p:cNvGrpSpPr/>
          <p:nvPr/>
        </p:nvGrpSpPr>
        <p:grpSpPr>
          <a:xfrm>
            <a:off x="1664686" y="1498179"/>
            <a:ext cx="4745843" cy="1677045"/>
            <a:chOff x="6689347" y="1326327"/>
            <a:chExt cx="2967696" cy="1048699"/>
          </a:xfrm>
        </p:grpSpPr>
        <p:graphicFrame>
          <p:nvGraphicFramePr>
            <p:cNvPr id="27" name="圖表 26">
              <a:extLst>
                <a:ext uri="{FF2B5EF4-FFF2-40B4-BE49-F238E27FC236}">
                  <a16:creationId xmlns:a16="http://schemas.microsoft.com/office/drawing/2014/main" id="{62523333-A9FF-7A25-7B16-7FD2C9CB09D4}"/>
                </a:ext>
              </a:extLst>
            </p:cNvPr>
            <p:cNvGraphicFramePr/>
            <p:nvPr>
              <p:extLst>
                <p:ext uri="{D42A27DB-BD31-4B8C-83A1-F6EECF244321}">
                  <p14:modId xmlns:p14="http://schemas.microsoft.com/office/powerpoint/2010/main" val="2930126501"/>
                </p:ext>
              </p:extLst>
            </p:nvPr>
          </p:nvGraphicFramePr>
          <p:xfrm>
            <a:off x="6689347" y="1326327"/>
            <a:ext cx="992092" cy="1048699"/>
          </p:xfrm>
          <a:graphic>
            <a:graphicData uri="http://schemas.openxmlformats.org/drawingml/2006/chart">
              <c:chart xmlns:c="http://schemas.openxmlformats.org/drawingml/2006/chart" xmlns:r="http://schemas.openxmlformats.org/officeDocument/2006/relationships" r:id="rId3"/>
            </a:graphicData>
          </a:graphic>
        </p:graphicFrame>
        <p:sp>
          <p:nvSpPr>
            <p:cNvPr id="28" name="文字方塊 27">
              <a:extLst>
                <a:ext uri="{FF2B5EF4-FFF2-40B4-BE49-F238E27FC236}">
                  <a16:creationId xmlns:a16="http://schemas.microsoft.com/office/drawing/2014/main" id="{27AE7E46-E7BA-CF77-1EB3-9662B9C7681C}"/>
                </a:ext>
              </a:extLst>
            </p:cNvPr>
            <p:cNvSpPr txBox="1"/>
            <p:nvPr/>
          </p:nvSpPr>
          <p:spPr>
            <a:xfrm>
              <a:off x="7694947" y="1394138"/>
              <a:ext cx="1630678" cy="230953"/>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rPr>
                <a:t>維護管理制度</a:t>
              </a:r>
            </a:p>
          </p:txBody>
        </p:sp>
        <p:sp>
          <p:nvSpPr>
            <p:cNvPr id="29" name="文字方塊 28">
              <a:extLst>
                <a:ext uri="{FF2B5EF4-FFF2-40B4-BE49-F238E27FC236}">
                  <a16:creationId xmlns:a16="http://schemas.microsoft.com/office/drawing/2014/main" id="{FEC55414-2499-2AE3-D1F8-A78699D3B775}"/>
                </a:ext>
              </a:extLst>
            </p:cNvPr>
            <p:cNvSpPr txBox="1"/>
            <p:nvPr/>
          </p:nvSpPr>
          <p:spPr>
            <a:xfrm>
              <a:off x="6988083" y="1716037"/>
              <a:ext cx="721789" cy="327183"/>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srgbClr val="1F497D"/>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rPr>
                <a:t>25%</a:t>
              </a:r>
              <a:endParaRPr kumimoji="0" lang="zh-TW" altLang="en-US" sz="2800" b="1" i="0" u="none" strike="noStrike" kern="0" cap="none" spc="0" normalizeH="0" baseline="0" noProof="0" dirty="0">
                <a:ln>
                  <a:noFill/>
                </a:ln>
                <a:solidFill>
                  <a:srgbClr val="1F497D"/>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30" name="文字方塊 29">
              <a:extLst>
                <a:ext uri="{FF2B5EF4-FFF2-40B4-BE49-F238E27FC236}">
                  <a16:creationId xmlns:a16="http://schemas.microsoft.com/office/drawing/2014/main" id="{0CEA68C8-DAEC-640C-4ACB-9D508CA3A559}"/>
                </a:ext>
              </a:extLst>
            </p:cNvPr>
            <p:cNvSpPr txBox="1"/>
            <p:nvPr/>
          </p:nvSpPr>
          <p:spPr>
            <a:xfrm>
              <a:off x="7769946" y="1570653"/>
              <a:ext cx="1887097" cy="722288"/>
            </a:xfrm>
            <a:prstGeom prst="rect">
              <a:avLst/>
            </a:prstGeom>
            <a:noFill/>
          </p:spPr>
          <p:txBody>
            <a:bodyPr wrap="square">
              <a:spAutoFit/>
            </a:bodyPr>
            <a:lstStyle/>
            <a:p>
              <a:pPr marL="171450" marR="0" lvl="0" indent="-171450" defTabSz="4572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TW" altLang="en-US" sz="16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維護管理計畫（要點或手冊）</a:t>
              </a:r>
              <a:endParaRPr kumimoji="0" lang="en-US" altLang="zh-TW" sz="16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endParaRPr>
            </a:p>
            <a:p>
              <a:pPr marL="171450" marR="0" lvl="0" indent="-171450" defTabSz="4572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TW" altLang="en-US" sz="16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維護管理經費</a:t>
              </a:r>
              <a:endParaRPr kumimoji="0" lang="en-US" altLang="zh-TW" sz="16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endParaRPr>
            </a:p>
            <a:p>
              <a:pPr marL="171450" marR="0" lvl="0" indent="-171450" defTabSz="457200" eaLnBrk="1" fontAlgn="auto" latinLnBrk="0" hangingPunct="1">
                <a:lnSpc>
                  <a:spcPct val="150000"/>
                </a:lnSpc>
                <a:spcBef>
                  <a:spcPts val="0"/>
                </a:spcBef>
                <a:spcAft>
                  <a:spcPts val="0"/>
                </a:spcAft>
                <a:buClrTx/>
                <a:buSzTx/>
                <a:buFont typeface="Wingdings" panose="05000000000000000000" pitchFamily="2" charset="2"/>
                <a:buChar char="l"/>
                <a:tabLst/>
                <a:defRPr/>
              </a:pPr>
              <a:r>
                <a:rPr kumimoji="0" lang="zh-TW" altLang="en-US" sz="16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維護管理定期檢查</a:t>
              </a:r>
            </a:p>
          </p:txBody>
        </p:sp>
      </p:grpSp>
      <p:grpSp>
        <p:nvGrpSpPr>
          <p:cNvPr id="31" name="群組 30">
            <a:extLst>
              <a:ext uri="{FF2B5EF4-FFF2-40B4-BE49-F238E27FC236}">
                <a16:creationId xmlns:a16="http://schemas.microsoft.com/office/drawing/2014/main" id="{ADC6409A-7338-AEDC-485F-E61D37E46127}"/>
              </a:ext>
            </a:extLst>
          </p:cNvPr>
          <p:cNvGrpSpPr/>
          <p:nvPr/>
        </p:nvGrpSpPr>
        <p:grpSpPr>
          <a:xfrm>
            <a:off x="1666395" y="3221978"/>
            <a:ext cx="4647445" cy="1677045"/>
            <a:chOff x="6689347" y="2461610"/>
            <a:chExt cx="2906166" cy="1048699"/>
          </a:xfrm>
        </p:grpSpPr>
        <p:graphicFrame>
          <p:nvGraphicFramePr>
            <p:cNvPr id="32" name="圖表 31">
              <a:extLst>
                <a:ext uri="{FF2B5EF4-FFF2-40B4-BE49-F238E27FC236}">
                  <a16:creationId xmlns:a16="http://schemas.microsoft.com/office/drawing/2014/main" id="{0BA8B9DB-74C2-76BB-E3FB-CDB0C13E69D4}"/>
                </a:ext>
              </a:extLst>
            </p:cNvPr>
            <p:cNvGraphicFramePr/>
            <p:nvPr>
              <p:extLst>
                <p:ext uri="{D42A27DB-BD31-4B8C-83A1-F6EECF244321}">
                  <p14:modId xmlns:p14="http://schemas.microsoft.com/office/powerpoint/2010/main" val="1834604624"/>
                </p:ext>
              </p:extLst>
            </p:nvPr>
          </p:nvGraphicFramePr>
          <p:xfrm>
            <a:off x="6689347" y="2461610"/>
            <a:ext cx="992092" cy="1048699"/>
          </p:xfrm>
          <a:graphic>
            <a:graphicData uri="http://schemas.openxmlformats.org/drawingml/2006/chart">
              <c:chart xmlns:c="http://schemas.openxmlformats.org/drawingml/2006/chart" xmlns:r="http://schemas.openxmlformats.org/officeDocument/2006/relationships" r:id="rId4"/>
            </a:graphicData>
          </a:graphic>
        </p:graphicFrame>
        <p:sp>
          <p:nvSpPr>
            <p:cNvPr id="33" name="文字方塊 32">
              <a:extLst>
                <a:ext uri="{FF2B5EF4-FFF2-40B4-BE49-F238E27FC236}">
                  <a16:creationId xmlns:a16="http://schemas.microsoft.com/office/drawing/2014/main" id="{6945DBF3-9A3B-2726-536B-1024C75BAA2A}"/>
                </a:ext>
              </a:extLst>
            </p:cNvPr>
            <p:cNvSpPr txBox="1"/>
            <p:nvPr/>
          </p:nvSpPr>
          <p:spPr>
            <a:xfrm>
              <a:off x="7692394" y="2548995"/>
              <a:ext cx="1630678" cy="230953"/>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rPr>
                <a:t>維護作業品質</a:t>
              </a:r>
            </a:p>
          </p:txBody>
        </p:sp>
        <p:sp>
          <p:nvSpPr>
            <p:cNvPr id="34" name="文字方塊 33">
              <a:extLst>
                <a:ext uri="{FF2B5EF4-FFF2-40B4-BE49-F238E27FC236}">
                  <a16:creationId xmlns:a16="http://schemas.microsoft.com/office/drawing/2014/main" id="{20188D22-91A7-3FA7-BCB4-5DDF18284D25}"/>
                </a:ext>
              </a:extLst>
            </p:cNvPr>
            <p:cNvSpPr txBox="1"/>
            <p:nvPr/>
          </p:nvSpPr>
          <p:spPr>
            <a:xfrm>
              <a:off x="6990569" y="2843054"/>
              <a:ext cx="721789" cy="327183"/>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lang="en-US" altLang="zh-TW" sz="2800" b="1" kern="0" dirty="0">
                  <a:solidFill>
                    <a:srgbClr val="1F497D"/>
                  </a:solidFill>
                  <a:effectLst>
                    <a:glow rad="101600">
                      <a:prstClr val="white"/>
                    </a:glow>
                  </a:effectLst>
                  <a:latin typeface="Arial" panose="020B0604020202020204" pitchFamily="34" charset="0"/>
                  <a:ea typeface="微軟正黑體" panose="020B0604030504040204" pitchFamily="34" charset="-120"/>
                  <a:cs typeface="Arial" panose="020B0604020202020204" pitchFamily="34" charset="0"/>
                </a:rPr>
                <a:t>1</a:t>
              </a:r>
              <a:r>
                <a:rPr kumimoji="0" lang="en-US" altLang="zh-TW" sz="2800" b="1" i="0" u="none" strike="noStrike" kern="0" cap="none" spc="0" normalizeH="0" baseline="0" noProof="0" dirty="0">
                  <a:ln>
                    <a:noFill/>
                  </a:ln>
                  <a:solidFill>
                    <a:srgbClr val="1F497D"/>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rPr>
                <a:t>5%</a:t>
              </a:r>
              <a:endParaRPr kumimoji="0" lang="zh-TW" altLang="en-US" sz="2800" b="1" i="0" u="none" strike="noStrike" kern="0" cap="none" spc="0" normalizeH="0" baseline="0" noProof="0" dirty="0">
                <a:ln>
                  <a:noFill/>
                </a:ln>
                <a:solidFill>
                  <a:srgbClr val="1F497D"/>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35" name="文字方塊 34">
              <a:extLst>
                <a:ext uri="{FF2B5EF4-FFF2-40B4-BE49-F238E27FC236}">
                  <a16:creationId xmlns:a16="http://schemas.microsoft.com/office/drawing/2014/main" id="{7E6C8F85-B688-79E3-22F5-5D65E6D005D6}"/>
                </a:ext>
              </a:extLst>
            </p:cNvPr>
            <p:cNvSpPr txBox="1"/>
            <p:nvPr/>
          </p:nvSpPr>
          <p:spPr>
            <a:xfrm>
              <a:off x="7762987" y="2731847"/>
              <a:ext cx="1832526" cy="491336"/>
            </a:xfrm>
            <a:prstGeom prst="rect">
              <a:avLst/>
            </a:prstGeom>
            <a:noFill/>
          </p:spPr>
          <p:txBody>
            <a:bodyPr wrap="square">
              <a:spAutoFit/>
            </a:bodyPr>
            <a:lstStyle>
              <a:defPPr>
                <a:defRPr lang="zh-TW"/>
              </a:defPPr>
              <a:lvl1pPr marL="171450" marR="0" lvl="0" indent="-171450" defTabSz="457200" fontAlgn="auto">
                <a:lnSpc>
                  <a:spcPct val="150000"/>
                </a:lnSpc>
                <a:spcBef>
                  <a:spcPts val="0"/>
                </a:spcBef>
                <a:spcAft>
                  <a:spcPts val="0"/>
                </a:spcAft>
                <a:buClrTx/>
                <a:buSzTx/>
                <a:buFont typeface="Wingdings" panose="05000000000000000000" pitchFamily="2" charset="2"/>
                <a:buChar char="l"/>
                <a:tabLst/>
                <a:defRPr kumimoji="0" sz="1400" b="0" i="0" u="none" strike="noStrike" kern="0" cap="none" spc="0" normalizeH="0" baseline="0">
                  <a:ln>
                    <a:noFill/>
                  </a:ln>
                  <a:solidFill>
                    <a:prstClr val="black"/>
                  </a:solidFill>
                  <a:effectLst/>
                  <a:uLnTx/>
                  <a:uFillTx/>
                  <a:latin typeface="微軟正黑體" panose="020B0604030504040204" pitchFamily="34" charset="-120"/>
                  <a:ea typeface="微軟正黑體" panose="020B0604030504040204" pitchFamily="34" charset="-120"/>
                </a:defRPr>
              </a:lvl1pPr>
            </a:lstStyle>
            <a:p>
              <a:r>
                <a:rPr lang="zh-TW" altLang="en-US" sz="1600" dirty="0"/>
                <a:t>維護作業規劃</a:t>
              </a:r>
              <a:endParaRPr lang="en-US" altLang="zh-TW" sz="1600" dirty="0"/>
            </a:p>
            <a:p>
              <a:r>
                <a:rPr lang="zh-TW" altLang="en-US" sz="1600" dirty="0"/>
                <a:t>維護作業執行</a:t>
              </a:r>
            </a:p>
          </p:txBody>
        </p:sp>
      </p:grpSp>
      <p:grpSp>
        <p:nvGrpSpPr>
          <p:cNvPr id="36" name="群組 35">
            <a:extLst>
              <a:ext uri="{FF2B5EF4-FFF2-40B4-BE49-F238E27FC236}">
                <a16:creationId xmlns:a16="http://schemas.microsoft.com/office/drawing/2014/main" id="{8A7EEC87-F6B4-7F8C-184D-73706DD23ABC}"/>
              </a:ext>
            </a:extLst>
          </p:cNvPr>
          <p:cNvGrpSpPr/>
          <p:nvPr/>
        </p:nvGrpSpPr>
        <p:grpSpPr>
          <a:xfrm>
            <a:off x="1664684" y="4830517"/>
            <a:ext cx="4745845" cy="1677046"/>
            <a:chOff x="6689347" y="3596892"/>
            <a:chExt cx="2967698" cy="1048699"/>
          </a:xfrm>
        </p:grpSpPr>
        <p:sp>
          <p:nvSpPr>
            <p:cNvPr id="37" name="文字方塊 36">
              <a:extLst>
                <a:ext uri="{FF2B5EF4-FFF2-40B4-BE49-F238E27FC236}">
                  <a16:creationId xmlns:a16="http://schemas.microsoft.com/office/drawing/2014/main" id="{8EC712BD-999A-36BB-E5F1-EBED6EBBF34D}"/>
                </a:ext>
              </a:extLst>
            </p:cNvPr>
            <p:cNvSpPr txBox="1"/>
            <p:nvPr/>
          </p:nvSpPr>
          <p:spPr>
            <a:xfrm>
              <a:off x="7710108" y="3713042"/>
              <a:ext cx="1630678" cy="230953"/>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rPr>
                <a:t>維護文件管理</a:t>
              </a:r>
            </a:p>
          </p:txBody>
        </p:sp>
        <p:graphicFrame>
          <p:nvGraphicFramePr>
            <p:cNvPr id="38" name="圖表 37">
              <a:extLst>
                <a:ext uri="{FF2B5EF4-FFF2-40B4-BE49-F238E27FC236}">
                  <a16:creationId xmlns:a16="http://schemas.microsoft.com/office/drawing/2014/main" id="{10A9D85F-B5C9-7B58-4239-5C1EA03173C8}"/>
                </a:ext>
              </a:extLst>
            </p:cNvPr>
            <p:cNvGraphicFramePr/>
            <p:nvPr>
              <p:extLst>
                <p:ext uri="{D42A27DB-BD31-4B8C-83A1-F6EECF244321}">
                  <p14:modId xmlns:p14="http://schemas.microsoft.com/office/powerpoint/2010/main" val="3271248706"/>
                </p:ext>
              </p:extLst>
            </p:nvPr>
          </p:nvGraphicFramePr>
          <p:xfrm>
            <a:off x="6689347" y="3596892"/>
            <a:ext cx="992092" cy="1048699"/>
          </p:xfrm>
          <a:graphic>
            <a:graphicData uri="http://schemas.openxmlformats.org/drawingml/2006/chart">
              <c:chart xmlns:c="http://schemas.openxmlformats.org/drawingml/2006/chart" xmlns:r="http://schemas.openxmlformats.org/officeDocument/2006/relationships" r:id="rId5"/>
            </a:graphicData>
          </a:graphic>
        </p:graphicFrame>
        <p:sp>
          <p:nvSpPr>
            <p:cNvPr id="39" name="文字方塊 38">
              <a:extLst>
                <a:ext uri="{FF2B5EF4-FFF2-40B4-BE49-F238E27FC236}">
                  <a16:creationId xmlns:a16="http://schemas.microsoft.com/office/drawing/2014/main" id="{A773FC0A-F6EA-C3F7-A1F5-F5FE495BAFB6}"/>
                </a:ext>
              </a:extLst>
            </p:cNvPr>
            <p:cNvSpPr txBox="1"/>
            <p:nvPr/>
          </p:nvSpPr>
          <p:spPr>
            <a:xfrm>
              <a:off x="6973159" y="3977072"/>
              <a:ext cx="721789" cy="327183"/>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srgbClr val="1F497D"/>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rPr>
                <a:t>15%</a:t>
              </a:r>
              <a:endParaRPr kumimoji="0" lang="zh-TW" altLang="en-US" sz="2800" b="1" i="0" u="none" strike="noStrike" kern="0" cap="none" spc="0" normalizeH="0" baseline="0" noProof="0" dirty="0">
                <a:ln>
                  <a:noFill/>
                </a:ln>
                <a:solidFill>
                  <a:srgbClr val="1F497D"/>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40" name="文字方塊 39">
              <a:extLst>
                <a:ext uri="{FF2B5EF4-FFF2-40B4-BE49-F238E27FC236}">
                  <a16:creationId xmlns:a16="http://schemas.microsoft.com/office/drawing/2014/main" id="{360B7FD8-78FC-CEF7-8A1C-A219B348FE24}"/>
                </a:ext>
              </a:extLst>
            </p:cNvPr>
            <p:cNvSpPr txBox="1"/>
            <p:nvPr/>
          </p:nvSpPr>
          <p:spPr>
            <a:xfrm>
              <a:off x="7780700" y="3882280"/>
              <a:ext cx="1876345" cy="722288"/>
            </a:xfrm>
            <a:prstGeom prst="rect">
              <a:avLst/>
            </a:prstGeom>
            <a:noFill/>
          </p:spPr>
          <p:txBody>
            <a:bodyPr wrap="square">
              <a:spAutoFit/>
            </a:bodyPr>
            <a:lstStyle>
              <a:defPPr>
                <a:defRPr lang="zh-TW"/>
              </a:defPPr>
              <a:lvl1pPr marL="171450" marR="0" lvl="0" indent="-171450" defTabSz="457200" fontAlgn="auto">
                <a:lnSpc>
                  <a:spcPct val="150000"/>
                </a:lnSpc>
                <a:spcBef>
                  <a:spcPts val="0"/>
                </a:spcBef>
                <a:spcAft>
                  <a:spcPts val="0"/>
                </a:spcAft>
                <a:buClrTx/>
                <a:buSzTx/>
                <a:buFont typeface="Wingdings" panose="05000000000000000000" pitchFamily="2" charset="2"/>
                <a:buChar char="l"/>
                <a:tabLst/>
                <a:defRPr kumimoji="0" sz="1400" b="0" i="0" u="none" strike="noStrike" kern="0" cap="none" spc="0" normalizeH="0" baseline="0">
                  <a:ln>
                    <a:noFill/>
                  </a:ln>
                  <a:solidFill>
                    <a:prstClr val="black"/>
                  </a:solidFill>
                  <a:effectLst/>
                  <a:uLnTx/>
                  <a:uFillTx/>
                  <a:latin typeface="微軟正黑體" panose="020B0604030504040204" pitchFamily="34" charset="-120"/>
                  <a:ea typeface="微軟正黑體" panose="020B0604030504040204" pitchFamily="34" charset="-120"/>
                </a:defRPr>
              </a:lvl1pPr>
            </a:lstStyle>
            <a:p>
              <a:r>
                <a:rPr lang="zh-TW" altLang="en-US" sz="1600" dirty="0"/>
                <a:t>技術轉移</a:t>
              </a:r>
              <a:endParaRPr lang="en-US" altLang="zh-TW" sz="1600" dirty="0"/>
            </a:p>
            <a:p>
              <a:r>
                <a:rPr lang="zh-TW" altLang="en-US" sz="1600" dirty="0"/>
                <a:t>文件管理</a:t>
              </a:r>
              <a:endParaRPr lang="en-US" altLang="zh-TW" sz="1600" dirty="0"/>
            </a:p>
            <a:p>
              <a:r>
                <a:rPr lang="zh-TW" altLang="en-US" sz="1600" dirty="0"/>
                <a:t>保存與移交</a:t>
              </a:r>
            </a:p>
          </p:txBody>
        </p:sp>
      </p:grpSp>
      <p:grpSp>
        <p:nvGrpSpPr>
          <p:cNvPr id="41" name="群組 40">
            <a:extLst>
              <a:ext uri="{FF2B5EF4-FFF2-40B4-BE49-F238E27FC236}">
                <a16:creationId xmlns:a16="http://schemas.microsoft.com/office/drawing/2014/main" id="{EF0AA14B-C965-43CD-98BF-28806E53F406}"/>
              </a:ext>
            </a:extLst>
          </p:cNvPr>
          <p:cNvGrpSpPr/>
          <p:nvPr/>
        </p:nvGrpSpPr>
        <p:grpSpPr>
          <a:xfrm>
            <a:off x="7744044" y="974601"/>
            <a:ext cx="4296357" cy="5513280"/>
            <a:chOff x="9314855" y="927536"/>
            <a:chExt cx="2831054" cy="3994343"/>
          </a:xfrm>
        </p:grpSpPr>
        <p:graphicFrame>
          <p:nvGraphicFramePr>
            <p:cNvPr id="42" name="圖表 41">
              <a:extLst>
                <a:ext uri="{FF2B5EF4-FFF2-40B4-BE49-F238E27FC236}">
                  <a16:creationId xmlns:a16="http://schemas.microsoft.com/office/drawing/2014/main" id="{E8EFBFB8-A20F-B185-8DA8-AF5EDEBC00B5}"/>
                </a:ext>
              </a:extLst>
            </p:cNvPr>
            <p:cNvGraphicFramePr/>
            <p:nvPr>
              <p:extLst>
                <p:ext uri="{D42A27DB-BD31-4B8C-83A1-F6EECF244321}">
                  <p14:modId xmlns:p14="http://schemas.microsoft.com/office/powerpoint/2010/main" val="1041593640"/>
                </p:ext>
              </p:extLst>
            </p:nvPr>
          </p:nvGraphicFramePr>
          <p:xfrm>
            <a:off x="9314855" y="927536"/>
            <a:ext cx="992092" cy="104869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3" name="圖表 42">
              <a:extLst>
                <a:ext uri="{FF2B5EF4-FFF2-40B4-BE49-F238E27FC236}">
                  <a16:creationId xmlns:a16="http://schemas.microsoft.com/office/drawing/2014/main" id="{CD43AFD5-D793-686E-9465-A30DA7094A6E}"/>
                </a:ext>
              </a:extLst>
            </p:cNvPr>
            <p:cNvGraphicFramePr/>
            <p:nvPr>
              <p:extLst>
                <p:ext uri="{D42A27DB-BD31-4B8C-83A1-F6EECF244321}">
                  <p14:modId xmlns:p14="http://schemas.microsoft.com/office/powerpoint/2010/main" val="622180569"/>
                </p:ext>
              </p:extLst>
            </p:nvPr>
          </p:nvGraphicFramePr>
          <p:xfrm>
            <a:off x="9314855" y="1909511"/>
            <a:ext cx="992092" cy="104869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4" name="圖表 43">
              <a:extLst>
                <a:ext uri="{FF2B5EF4-FFF2-40B4-BE49-F238E27FC236}">
                  <a16:creationId xmlns:a16="http://schemas.microsoft.com/office/drawing/2014/main" id="{A59342F3-EA14-2679-0731-BC66B48C2BD1}"/>
                </a:ext>
              </a:extLst>
            </p:cNvPr>
            <p:cNvGraphicFramePr/>
            <p:nvPr>
              <p:extLst>
                <p:ext uri="{D42A27DB-BD31-4B8C-83A1-F6EECF244321}">
                  <p14:modId xmlns:p14="http://schemas.microsoft.com/office/powerpoint/2010/main" val="2031131730"/>
                </p:ext>
              </p:extLst>
            </p:nvPr>
          </p:nvGraphicFramePr>
          <p:xfrm>
            <a:off x="9314855" y="2884284"/>
            <a:ext cx="992092" cy="104869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5" name="圖表 44">
              <a:extLst>
                <a:ext uri="{FF2B5EF4-FFF2-40B4-BE49-F238E27FC236}">
                  <a16:creationId xmlns:a16="http://schemas.microsoft.com/office/drawing/2014/main" id="{052C4EB4-3E49-47E7-E9DF-2A0383110401}"/>
                </a:ext>
              </a:extLst>
            </p:cNvPr>
            <p:cNvGraphicFramePr/>
            <p:nvPr>
              <p:extLst>
                <p:ext uri="{D42A27DB-BD31-4B8C-83A1-F6EECF244321}">
                  <p14:modId xmlns:p14="http://schemas.microsoft.com/office/powerpoint/2010/main" val="4276177974"/>
                </p:ext>
              </p:extLst>
            </p:nvPr>
          </p:nvGraphicFramePr>
          <p:xfrm>
            <a:off x="9314855" y="3873180"/>
            <a:ext cx="992092" cy="1048699"/>
          </p:xfrm>
          <a:graphic>
            <a:graphicData uri="http://schemas.openxmlformats.org/drawingml/2006/chart">
              <c:chart xmlns:c="http://schemas.openxmlformats.org/drawingml/2006/chart" xmlns:r="http://schemas.openxmlformats.org/officeDocument/2006/relationships" r:id="rId9"/>
            </a:graphicData>
          </a:graphic>
        </p:graphicFrame>
        <p:sp>
          <p:nvSpPr>
            <p:cNvPr id="46" name="文字方塊 45">
              <a:extLst>
                <a:ext uri="{FF2B5EF4-FFF2-40B4-BE49-F238E27FC236}">
                  <a16:creationId xmlns:a16="http://schemas.microsoft.com/office/drawing/2014/main" id="{4C5DF210-FEAD-575B-DE23-50531A8E1339}"/>
                </a:ext>
              </a:extLst>
            </p:cNvPr>
            <p:cNvSpPr txBox="1"/>
            <p:nvPr/>
          </p:nvSpPr>
          <p:spPr>
            <a:xfrm>
              <a:off x="10311813" y="1061573"/>
              <a:ext cx="1630678" cy="267579"/>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0070C0"/>
                  </a:solidFill>
                  <a:effectLst/>
                  <a:uLnTx/>
                  <a:uFillTx/>
                  <a:latin typeface="微軟正黑體" panose="020B0604030504040204" pitchFamily="34" charset="-120"/>
                  <a:ea typeface="微軟正黑體" panose="020B0604030504040204" pitchFamily="34" charset="-120"/>
                </a:rPr>
                <a:t>節能減碳</a:t>
              </a:r>
            </a:p>
          </p:txBody>
        </p:sp>
        <p:sp>
          <p:nvSpPr>
            <p:cNvPr id="47" name="文字方塊 46">
              <a:extLst>
                <a:ext uri="{FF2B5EF4-FFF2-40B4-BE49-F238E27FC236}">
                  <a16:creationId xmlns:a16="http://schemas.microsoft.com/office/drawing/2014/main" id="{66BBF86E-159E-5224-1071-48B8C35D5BB5}"/>
                </a:ext>
              </a:extLst>
            </p:cNvPr>
            <p:cNvSpPr txBox="1"/>
            <p:nvPr/>
          </p:nvSpPr>
          <p:spPr>
            <a:xfrm>
              <a:off x="10349210" y="2018000"/>
              <a:ext cx="1630678" cy="267579"/>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0070C0"/>
                  </a:solidFill>
                  <a:effectLst/>
                  <a:uLnTx/>
                  <a:uFillTx/>
                  <a:latin typeface="微軟正黑體" panose="020B0604030504040204" pitchFamily="34" charset="-120"/>
                  <a:ea typeface="微軟正黑體" panose="020B0604030504040204" pitchFamily="34" charset="-120"/>
                </a:rPr>
                <a:t>防災與安全</a:t>
              </a:r>
            </a:p>
          </p:txBody>
        </p:sp>
        <p:sp>
          <p:nvSpPr>
            <p:cNvPr id="48" name="文字方塊 47">
              <a:extLst>
                <a:ext uri="{FF2B5EF4-FFF2-40B4-BE49-F238E27FC236}">
                  <a16:creationId xmlns:a16="http://schemas.microsoft.com/office/drawing/2014/main" id="{B1B630E8-F362-EEC0-0581-A263D9275E10}"/>
                </a:ext>
              </a:extLst>
            </p:cNvPr>
            <p:cNvSpPr txBox="1"/>
            <p:nvPr/>
          </p:nvSpPr>
          <p:spPr>
            <a:xfrm>
              <a:off x="10356785" y="4060273"/>
              <a:ext cx="1630678" cy="267579"/>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0070C0"/>
                  </a:solidFill>
                  <a:effectLst/>
                  <a:uLnTx/>
                  <a:uFillTx/>
                  <a:latin typeface="微軟正黑體" panose="020B0604030504040204" pitchFamily="34" charset="-120"/>
                  <a:ea typeface="微軟正黑體" panose="020B0604030504040204" pitchFamily="34" charset="-120"/>
                </a:rPr>
                <a:t>創新科技</a:t>
              </a:r>
            </a:p>
          </p:txBody>
        </p:sp>
        <p:sp>
          <p:nvSpPr>
            <p:cNvPr id="49" name="文字方塊 48">
              <a:extLst>
                <a:ext uri="{FF2B5EF4-FFF2-40B4-BE49-F238E27FC236}">
                  <a16:creationId xmlns:a16="http://schemas.microsoft.com/office/drawing/2014/main" id="{13596BC4-832E-8D0A-77EA-D04D2C77B5FE}"/>
                </a:ext>
              </a:extLst>
            </p:cNvPr>
            <p:cNvSpPr txBox="1"/>
            <p:nvPr/>
          </p:nvSpPr>
          <p:spPr>
            <a:xfrm>
              <a:off x="10353854" y="3037069"/>
              <a:ext cx="1630678" cy="267579"/>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0070C0"/>
                  </a:solidFill>
                  <a:effectLst/>
                  <a:uLnTx/>
                  <a:uFillTx/>
                  <a:latin typeface="微軟正黑體" panose="020B0604030504040204" pitchFamily="34" charset="-120"/>
                  <a:ea typeface="微軟正黑體" panose="020B0604030504040204" pitchFamily="34" charset="-120"/>
                </a:rPr>
                <a:t>環境保育</a:t>
              </a:r>
            </a:p>
          </p:txBody>
        </p:sp>
        <p:sp>
          <p:nvSpPr>
            <p:cNvPr id="50" name="文字方塊 49">
              <a:extLst>
                <a:ext uri="{FF2B5EF4-FFF2-40B4-BE49-F238E27FC236}">
                  <a16:creationId xmlns:a16="http://schemas.microsoft.com/office/drawing/2014/main" id="{1B66CF99-BDFB-D7FF-4725-334F217A26AF}"/>
                </a:ext>
              </a:extLst>
            </p:cNvPr>
            <p:cNvSpPr txBox="1"/>
            <p:nvPr/>
          </p:nvSpPr>
          <p:spPr>
            <a:xfrm>
              <a:off x="9589802" y="3223201"/>
              <a:ext cx="721789" cy="379070"/>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rPr>
                <a:t>15%</a:t>
              </a:r>
              <a:endParaRPr kumimoji="0" lang="zh-TW" altLang="en-US"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51" name="文字方塊 50">
              <a:extLst>
                <a:ext uri="{FF2B5EF4-FFF2-40B4-BE49-F238E27FC236}">
                  <a16:creationId xmlns:a16="http://schemas.microsoft.com/office/drawing/2014/main" id="{DFE79D89-F7E1-D8F0-23B5-831C91DFA095}"/>
                </a:ext>
              </a:extLst>
            </p:cNvPr>
            <p:cNvSpPr txBox="1"/>
            <p:nvPr/>
          </p:nvSpPr>
          <p:spPr>
            <a:xfrm>
              <a:off x="9601196" y="1289761"/>
              <a:ext cx="721789" cy="379070"/>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rPr>
                <a:t>10%</a:t>
              </a:r>
              <a:endParaRPr kumimoji="0" lang="zh-TW" altLang="en-US"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52" name="文字方塊 51">
              <a:extLst>
                <a:ext uri="{FF2B5EF4-FFF2-40B4-BE49-F238E27FC236}">
                  <a16:creationId xmlns:a16="http://schemas.microsoft.com/office/drawing/2014/main" id="{CC20DE2A-6242-3465-D651-63E358483845}"/>
                </a:ext>
              </a:extLst>
            </p:cNvPr>
            <p:cNvSpPr txBox="1"/>
            <p:nvPr/>
          </p:nvSpPr>
          <p:spPr>
            <a:xfrm>
              <a:off x="9605598" y="2271736"/>
              <a:ext cx="721789" cy="379070"/>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rPr>
                <a:t>10%</a:t>
              </a:r>
              <a:endParaRPr kumimoji="0" lang="zh-TW" altLang="en-US"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53" name="文字方塊 52">
              <a:extLst>
                <a:ext uri="{FF2B5EF4-FFF2-40B4-BE49-F238E27FC236}">
                  <a16:creationId xmlns:a16="http://schemas.microsoft.com/office/drawing/2014/main" id="{BD032C11-1E87-CD38-9908-0D7A58EF6E02}"/>
                </a:ext>
              </a:extLst>
            </p:cNvPr>
            <p:cNvSpPr txBox="1"/>
            <p:nvPr/>
          </p:nvSpPr>
          <p:spPr>
            <a:xfrm>
              <a:off x="9601196" y="4232529"/>
              <a:ext cx="721789" cy="379070"/>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rPr>
                <a:t>10%</a:t>
              </a:r>
              <a:endParaRPr kumimoji="0" lang="zh-TW" altLang="en-US" sz="2800" b="1" i="0" u="none" strike="noStrike" kern="0" cap="none" spc="0" normalizeH="0" baseline="0" noProof="0" dirty="0">
                <a:ln>
                  <a:noFill/>
                </a:ln>
                <a:solidFill>
                  <a:srgbClr val="0070C0"/>
                </a:solidFill>
                <a:effectLst>
                  <a:glow rad="101600">
                    <a:prstClr val="white"/>
                  </a:glow>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54" name="文字方塊 53">
              <a:extLst>
                <a:ext uri="{FF2B5EF4-FFF2-40B4-BE49-F238E27FC236}">
                  <a16:creationId xmlns:a16="http://schemas.microsoft.com/office/drawing/2014/main" id="{8AE941B3-A753-5CA9-902E-4214F203B6CB}"/>
                </a:ext>
              </a:extLst>
            </p:cNvPr>
            <p:cNvSpPr txBox="1"/>
            <p:nvPr/>
          </p:nvSpPr>
          <p:spPr>
            <a:xfrm>
              <a:off x="10401081" y="1280599"/>
              <a:ext cx="1732565" cy="479413"/>
            </a:xfrm>
            <a:prstGeom prst="rect">
              <a:avLst/>
            </a:prstGeom>
            <a:noFill/>
          </p:spPr>
          <p:txBody>
            <a:bodyPr wrap="square">
              <a:spAutoFit/>
            </a:bodyPr>
            <a:lstStyle>
              <a:defPPr>
                <a:defRPr lang="zh-TW"/>
              </a:defPPr>
              <a:lvl1pPr marL="171450" marR="0" lvl="0" indent="-171450" defTabSz="457200" fontAlgn="auto">
                <a:lnSpc>
                  <a:spcPct val="100000"/>
                </a:lnSpc>
                <a:spcBef>
                  <a:spcPts val="600"/>
                </a:spcBef>
                <a:spcAft>
                  <a:spcPts val="0"/>
                </a:spcAft>
                <a:buClrTx/>
                <a:buSzTx/>
                <a:buFont typeface="Wingdings" panose="05000000000000000000" pitchFamily="2" charset="2"/>
                <a:buChar char="l"/>
                <a:tabLst/>
                <a:defRPr kumimoji="0" sz="1400" b="0" i="0" u="none" strike="noStrike" kern="0" cap="none" spc="0" normalizeH="0" baseline="0">
                  <a:ln>
                    <a:noFill/>
                  </a:ln>
                  <a:solidFill>
                    <a:prstClr val="black"/>
                  </a:solidFill>
                  <a:effectLst/>
                  <a:uLnTx/>
                  <a:uFillTx/>
                  <a:latin typeface="微軟正黑體" panose="020B0604030504040204" pitchFamily="34" charset="-120"/>
                  <a:ea typeface="微軟正黑體" panose="020B0604030504040204" pitchFamily="34" charset="-120"/>
                </a:defRPr>
              </a:lvl1pPr>
            </a:lstStyle>
            <a:p>
              <a:r>
                <a:rPr lang="zh-TW" altLang="en-US" sz="1600" dirty="0"/>
                <a:t>周延性</a:t>
              </a:r>
              <a:endParaRPr lang="en-US" altLang="zh-TW" sz="1600" dirty="0"/>
            </a:p>
            <a:p>
              <a:r>
                <a:rPr lang="zh-TW" altLang="en-US" sz="1600" dirty="0"/>
                <a:t>有效性</a:t>
              </a:r>
            </a:p>
          </p:txBody>
        </p:sp>
        <p:sp>
          <p:nvSpPr>
            <p:cNvPr id="55" name="文字方塊 54">
              <a:extLst>
                <a:ext uri="{FF2B5EF4-FFF2-40B4-BE49-F238E27FC236}">
                  <a16:creationId xmlns:a16="http://schemas.microsoft.com/office/drawing/2014/main" id="{3CE124A6-B353-383D-6673-914BCB85EBF0}"/>
                </a:ext>
              </a:extLst>
            </p:cNvPr>
            <p:cNvSpPr txBox="1"/>
            <p:nvPr/>
          </p:nvSpPr>
          <p:spPr>
            <a:xfrm>
              <a:off x="10413344" y="2246880"/>
              <a:ext cx="1732565" cy="713544"/>
            </a:xfrm>
            <a:prstGeom prst="rect">
              <a:avLst/>
            </a:prstGeom>
            <a:noFill/>
          </p:spPr>
          <p:txBody>
            <a:bodyPr wrap="square">
              <a:spAutoFit/>
            </a:bodyPr>
            <a:lstStyle>
              <a:defPPr>
                <a:defRPr lang="zh-TW"/>
              </a:defPPr>
              <a:lvl1pPr marL="171450" marR="0" lvl="0" indent="-171450" defTabSz="457200" fontAlgn="auto">
                <a:lnSpc>
                  <a:spcPct val="150000"/>
                </a:lnSpc>
                <a:spcBef>
                  <a:spcPts val="0"/>
                </a:spcBef>
                <a:spcAft>
                  <a:spcPts val="0"/>
                </a:spcAft>
                <a:buClrTx/>
                <a:buSzTx/>
                <a:buFont typeface="Wingdings" panose="05000000000000000000" pitchFamily="2" charset="2"/>
                <a:buChar char="l"/>
                <a:tabLst/>
                <a:defRPr kumimoji="0" sz="1400" b="0" i="0" u="none" strike="noStrike" kern="0" cap="none" spc="0" normalizeH="0" baseline="0">
                  <a:ln>
                    <a:noFill/>
                  </a:ln>
                  <a:solidFill>
                    <a:prstClr val="black"/>
                  </a:solidFill>
                  <a:effectLst/>
                  <a:uLnTx/>
                  <a:uFillTx/>
                  <a:latin typeface="微軟正黑體" panose="020B0604030504040204" pitchFamily="34" charset="-120"/>
                  <a:ea typeface="微軟正黑體" panose="020B0604030504040204" pitchFamily="34" charset="-120"/>
                </a:defRPr>
              </a:lvl1pPr>
            </a:lstStyle>
            <a:p>
              <a:pPr>
                <a:lnSpc>
                  <a:spcPct val="100000"/>
                </a:lnSpc>
                <a:spcBef>
                  <a:spcPts val="600"/>
                </a:spcBef>
              </a:pPr>
              <a:r>
                <a:rPr lang="zh-TW" altLang="en-US" sz="1600" dirty="0"/>
                <a:t>工地安全衛生</a:t>
              </a:r>
              <a:endParaRPr lang="en-US" altLang="zh-TW" sz="1600" dirty="0"/>
            </a:p>
            <a:p>
              <a:pPr>
                <a:lnSpc>
                  <a:spcPct val="100000"/>
                </a:lnSpc>
                <a:spcBef>
                  <a:spcPts val="600"/>
                </a:spcBef>
              </a:pPr>
              <a:r>
                <a:rPr lang="zh-TW" altLang="en-US" sz="1600" dirty="0"/>
                <a:t>工地災害預防</a:t>
              </a:r>
              <a:endParaRPr lang="en-US" altLang="zh-TW" sz="1600" dirty="0"/>
            </a:p>
            <a:p>
              <a:pPr>
                <a:lnSpc>
                  <a:spcPct val="100000"/>
                </a:lnSpc>
                <a:spcBef>
                  <a:spcPts val="600"/>
                </a:spcBef>
              </a:pPr>
              <a:r>
                <a:rPr lang="zh-TW" altLang="en-US" sz="1600" dirty="0"/>
                <a:t>防火措施與演練</a:t>
              </a:r>
            </a:p>
          </p:txBody>
        </p:sp>
        <p:sp>
          <p:nvSpPr>
            <p:cNvPr id="56" name="文字方塊 55">
              <a:extLst>
                <a:ext uri="{FF2B5EF4-FFF2-40B4-BE49-F238E27FC236}">
                  <a16:creationId xmlns:a16="http://schemas.microsoft.com/office/drawing/2014/main" id="{9CB9D0BF-B288-5710-639D-1DDEE79BCEE8}"/>
                </a:ext>
              </a:extLst>
            </p:cNvPr>
            <p:cNvSpPr txBox="1"/>
            <p:nvPr/>
          </p:nvSpPr>
          <p:spPr>
            <a:xfrm>
              <a:off x="10413344" y="3239782"/>
              <a:ext cx="1732565" cy="713544"/>
            </a:xfrm>
            <a:prstGeom prst="rect">
              <a:avLst/>
            </a:prstGeom>
            <a:noFill/>
          </p:spPr>
          <p:txBody>
            <a:bodyPr wrap="square">
              <a:spAutoFit/>
            </a:bodyPr>
            <a:lstStyle>
              <a:defPPr>
                <a:defRPr lang="zh-TW"/>
              </a:defPPr>
              <a:lvl1pPr marL="171450" marR="0" lvl="0" indent="-171450" defTabSz="457200" fontAlgn="auto">
                <a:lnSpc>
                  <a:spcPct val="100000"/>
                </a:lnSpc>
                <a:spcBef>
                  <a:spcPts val="600"/>
                </a:spcBef>
                <a:spcAft>
                  <a:spcPts val="0"/>
                </a:spcAft>
                <a:buClrTx/>
                <a:buSzTx/>
                <a:buFont typeface="Wingdings" panose="05000000000000000000" pitchFamily="2" charset="2"/>
                <a:buChar char="l"/>
                <a:tabLst/>
                <a:defRPr kumimoji="0" sz="1400" b="0" i="0" u="none" strike="noStrike" kern="0" cap="none" spc="0" normalizeH="0" baseline="0">
                  <a:ln>
                    <a:noFill/>
                  </a:ln>
                  <a:solidFill>
                    <a:prstClr val="black"/>
                  </a:solidFill>
                  <a:effectLst/>
                  <a:uLnTx/>
                  <a:uFillTx/>
                  <a:latin typeface="微軟正黑體" panose="020B0604030504040204" pitchFamily="34" charset="-120"/>
                  <a:ea typeface="微軟正黑體" panose="020B0604030504040204" pitchFamily="34" charset="-120"/>
                </a:defRPr>
              </a:lvl1pPr>
            </a:lstStyle>
            <a:p>
              <a:r>
                <a:rPr lang="zh-TW" altLang="en-US" sz="1600" dirty="0"/>
                <a:t>環境維護</a:t>
              </a:r>
              <a:endParaRPr lang="en-US" altLang="zh-TW" sz="1600" dirty="0"/>
            </a:p>
            <a:p>
              <a:r>
                <a:rPr lang="zh-TW" altLang="en-US" sz="1600" dirty="0"/>
                <a:t>生態保育</a:t>
              </a:r>
              <a:endParaRPr lang="en-US" altLang="zh-TW" sz="1600" dirty="0"/>
            </a:p>
            <a:p>
              <a:r>
                <a:rPr lang="zh-TW" altLang="en-US" sz="1600" dirty="0"/>
                <a:t>公民參與及資訊公開</a:t>
              </a:r>
            </a:p>
          </p:txBody>
        </p:sp>
        <p:sp>
          <p:nvSpPr>
            <p:cNvPr id="57" name="文字方塊 56">
              <a:extLst>
                <a:ext uri="{FF2B5EF4-FFF2-40B4-BE49-F238E27FC236}">
                  <a16:creationId xmlns:a16="http://schemas.microsoft.com/office/drawing/2014/main" id="{D228A6FA-822F-6BA4-91B5-F03D7F778D20}"/>
                </a:ext>
              </a:extLst>
            </p:cNvPr>
            <p:cNvSpPr txBox="1"/>
            <p:nvPr/>
          </p:nvSpPr>
          <p:spPr>
            <a:xfrm>
              <a:off x="10413344" y="4280203"/>
              <a:ext cx="1732565" cy="479413"/>
            </a:xfrm>
            <a:prstGeom prst="rect">
              <a:avLst/>
            </a:prstGeom>
            <a:noFill/>
          </p:spPr>
          <p:txBody>
            <a:bodyPr wrap="square">
              <a:spAutoFit/>
            </a:bodyPr>
            <a:lstStyle>
              <a:defPPr>
                <a:defRPr lang="zh-TW"/>
              </a:defPPr>
              <a:lvl1pPr marL="171450" marR="0" lvl="0" indent="-171450" defTabSz="457200" fontAlgn="auto">
                <a:lnSpc>
                  <a:spcPct val="100000"/>
                </a:lnSpc>
                <a:spcBef>
                  <a:spcPts val="600"/>
                </a:spcBef>
                <a:spcAft>
                  <a:spcPts val="0"/>
                </a:spcAft>
                <a:buClrTx/>
                <a:buSzTx/>
                <a:buFont typeface="Wingdings" panose="05000000000000000000" pitchFamily="2" charset="2"/>
                <a:buChar char="l"/>
                <a:tabLst/>
                <a:defRPr kumimoji="0" sz="1400" b="0" i="0" u="none" strike="noStrike" kern="0" cap="none" spc="0" normalizeH="0" baseline="0">
                  <a:ln>
                    <a:noFill/>
                  </a:ln>
                  <a:solidFill>
                    <a:prstClr val="black"/>
                  </a:solidFill>
                  <a:effectLst/>
                  <a:uLnTx/>
                  <a:uFillTx/>
                  <a:latin typeface="微軟正黑體" panose="020B0604030504040204" pitchFamily="34" charset="-120"/>
                  <a:ea typeface="微軟正黑體" panose="020B0604030504040204" pitchFamily="34" charset="-120"/>
                </a:defRPr>
              </a:lvl1pPr>
            </a:lstStyle>
            <a:p>
              <a:r>
                <a:rPr lang="zh-TW" altLang="en-US" sz="1600" dirty="0"/>
                <a:t>創新挑戰性</a:t>
              </a:r>
              <a:endParaRPr lang="en-US" altLang="zh-TW" sz="1600" dirty="0"/>
            </a:p>
            <a:p>
              <a:r>
                <a:rPr lang="zh-TW" altLang="en-US" sz="1600" dirty="0"/>
                <a:t>科技運用</a:t>
              </a:r>
            </a:p>
          </p:txBody>
        </p:sp>
      </p:grpSp>
      <p:grpSp>
        <p:nvGrpSpPr>
          <p:cNvPr id="58" name="群組 57">
            <a:extLst>
              <a:ext uri="{FF2B5EF4-FFF2-40B4-BE49-F238E27FC236}">
                <a16:creationId xmlns:a16="http://schemas.microsoft.com/office/drawing/2014/main" id="{2765EA46-F844-A889-F186-B3BC6BA8FCD9}"/>
              </a:ext>
            </a:extLst>
          </p:cNvPr>
          <p:cNvGrpSpPr/>
          <p:nvPr/>
        </p:nvGrpSpPr>
        <p:grpSpPr>
          <a:xfrm>
            <a:off x="177264" y="933740"/>
            <a:ext cx="1763996" cy="461665"/>
            <a:chOff x="2440645" y="1787140"/>
            <a:chExt cx="1763996" cy="461665"/>
          </a:xfrm>
          <a:solidFill>
            <a:srgbClr val="32AEB8"/>
          </a:solidFill>
        </p:grpSpPr>
        <p:sp>
          <p:nvSpPr>
            <p:cNvPr id="59" name="矩形: 圓角 58">
              <a:extLst>
                <a:ext uri="{FF2B5EF4-FFF2-40B4-BE49-F238E27FC236}">
                  <a16:creationId xmlns:a16="http://schemas.microsoft.com/office/drawing/2014/main" id="{9E738E3B-430D-0927-4A39-9D8063094A61}"/>
                </a:ext>
              </a:extLst>
            </p:cNvPr>
            <p:cNvSpPr/>
            <p:nvPr/>
          </p:nvSpPr>
          <p:spPr>
            <a:xfrm>
              <a:off x="2440645" y="1789364"/>
              <a:ext cx="1763996" cy="403689"/>
            </a:xfrm>
            <a:prstGeom prst="roundRect">
              <a:avLst/>
            </a:prstGeom>
            <a:grp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TW" altLang="en-US" sz="2400" b="1" i="0" u="none" strike="noStrike" kern="0" cap="none" spc="0" normalizeH="0" baseline="0" noProof="0" dirty="0">
                <a:ln>
                  <a:noFill/>
                </a:ln>
                <a:solidFill>
                  <a:srgbClr val="1F497D"/>
                </a:solidFill>
                <a:effectLst/>
                <a:uLnTx/>
                <a:uFillTx/>
                <a:latin typeface="微軟正黑體" panose="020B0604030504040204" pitchFamily="34" charset="-120"/>
                <a:ea typeface="微軟正黑體" panose="020B0604030504040204" pitchFamily="34" charset="-120"/>
                <a:cs typeface="+mn-cs"/>
              </a:endParaRPr>
            </a:p>
          </p:txBody>
        </p:sp>
        <p:sp>
          <p:nvSpPr>
            <p:cNvPr id="60" name="文字方塊 59">
              <a:extLst>
                <a:ext uri="{FF2B5EF4-FFF2-40B4-BE49-F238E27FC236}">
                  <a16:creationId xmlns:a16="http://schemas.microsoft.com/office/drawing/2014/main" id="{344665D1-831F-2495-F0A1-EA8461F2B444}"/>
                </a:ext>
              </a:extLst>
            </p:cNvPr>
            <p:cNvSpPr txBox="1"/>
            <p:nvPr/>
          </p:nvSpPr>
          <p:spPr>
            <a:xfrm>
              <a:off x="2495976" y="1787140"/>
              <a:ext cx="1605016" cy="461665"/>
            </a:xfrm>
            <a:prstGeom prst="rect">
              <a:avLst/>
            </a:prstGeom>
            <a:grp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評審標準</a:t>
              </a:r>
            </a:p>
          </p:txBody>
        </p:sp>
      </p:grpSp>
      <p:sp>
        <p:nvSpPr>
          <p:cNvPr id="61" name="矩形: 圓角 60">
            <a:extLst>
              <a:ext uri="{FF2B5EF4-FFF2-40B4-BE49-F238E27FC236}">
                <a16:creationId xmlns:a16="http://schemas.microsoft.com/office/drawing/2014/main" id="{5FC66665-D66C-821C-CEC6-FACE3AFCC672}"/>
              </a:ext>
            </a:extLst>
          </p:cNvPr>
          <p:cNvSpPr/>
          <p:nvPr/>
        </p:nvSpPr>
        <p:spPr>
          <a:xfrm>
            <a:off x="1006504" y="1450711"/>
            <a:ext cx="464595" cy="4863975"/>
          </a:xfrm>
          <a:prstGeom prst="roundRect">
            <a:avLst/>
          </a:prstGeom>
          <a:solidFill>
            <a:schemeClr val="bg1"/>
          </a:solidFill>
          <a:ln w="19050" cap="flat" cmpd="sng" algn="ctr">
            <a:solidFill>
              <a:srgbClr val="32AEB8"/>
            </a:solidFill>
            <a:prstDash val="solid"/>
          </a:ln>
          <a:effectLst>
            <a:outerShdw blurRad="40000" dist="23000" dir="5400000" rotWithShape="0">
              <a:srgbClr val="000000">
                <a:alpha val="35000"/>
              </a:srgbClr>
            </a:outerShdw>
          </a:effectLst>
        </p:spPr>
        <p:txBody>
          <a:bodyPr vert="eaVert"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solidFill>
                  <a:srgbClr val="002060"/>
                </a:solidFill>
                <a:effectLst/>
                <a:uLnTx/>
                <a:uFillTx/>
                <a:latin typeface="微軟正黑體" panose="020B0604030504040204" pitchFamily="34" charset="-120"/>
                <a:ea typeface="微軟正黑體" panose="020B0604030504040204" pitchFamily="34" charset="-120"/>
                <a:cs typeface="+mn-cs"/>
              </a:rPr>
              <a:t>完善維護機制之重要性</a:t>
            </a:r>
          </a:p>
        </p:txBody>
      </p:sp>
      <p:sp>
        <p:nvSpPr>
          <p:cNvPr id="62" name="矩形: 圓角 61">
            <a:extLst>
              <a:ext uri="{FF2B5EF4-FFF2-40B4-BE49-F238E27FC236}">
                <a16:creationId xmlns:a16="http://schemas.microsoft.com/office/drawing/2014/main" id="{EAC7D7CE-D601-6583-203A-EC2687D87C05}"/>
              </a:ext>
            </a:extLst>
          </p:cNvPr>
          <p:cNvSpPr/>
          <p:nvPr/>
        </p:nvSpPr>
        <p:spPr>
          <a:xfrm>
            <a:off x="7101896" y="1454155"/>
            <a:ext cx="464595" cy="4854948"/>
          </a:xfrm>
          <a:prstGeom prst="roundRect">
            <a:avLst/>
          </a:prstGeom>
          <a:solidFill>
            <a:schemeClr val="bg1"/>
          </a:solidFill>
          <a:ln w="19050" cap="flat" cmpd="sng" algn="ctr">
            <a:solidFill>
              <a:srgbClr val="0070C0"/>
            </a:solidFill>
            <a:prstDash val="solid"/>
          </a:ln>
          <a:effectLst>
            <a:outerShdw blurRad="40000" dist="23000" dir="5400000" rotWithShape="0">
              <a:srgbClr val="000000">
                <a:alpha val="35000"/>
              </a:srgbClr>
            </a:outerShdw>
          </a:effectLst>
        </p:spPr>
        <p:txBody>
          <a:bodyPr vert="eaVert" rtlCol="0" anchor="ctr"/>
          <a:lstStyle/>
          <a:p>
            <a:pPr algn="ctr" defTabSz="457200"/>
            <a:r>
              <a:rPr lang="zh-TW" altLang="en-US" sz="2000" b="1" kern="0" dirty="0">
                <a:solidFill>
                  <a:srgbClr val="0070C0"/>
                </a:solidFill>
                <a:effectLst/>
                <a:latin typeface="微軟正黑體" panose="020B0604030504040204" pitchFamily="34" charset="-120"/>
                <a:ea typeface="微軟正黑體" panose="020B0604030504040204" pitchFamily="34" charset="-120"/>
              </a:rPr>
              <a:t>多功能目標與創新績效</a:t>
            </a:r>
          </a:p>
        </p:txBody>
      </p:sp>
    </p:spTree>
    <p:extLst>
      <p:ext uri="{BB962C8B-B14F-4D97-AF65-F5344CB8AC3E}">
        <p14:creationId xmlns:p14="http://schemas.microsoft.com/office/powerpoint/2010/main" val="1264797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64C37-D95C-E527-CD76-4D50BF1880F3}"/>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2955015-F20C-A039-9A32-28F96C0F463C}"/>
              </a:ext>
            </a:extLst>
          </p:cNvPr>
          <p:cNvSpPr>
            <a:spLocks noGrp="1"/>
          </p:cNvSpPr>
          <p:nvPr>
            <p:ph type="sldNum" sz="quarter" idx="12"/>
          </p:nvPr>
        </p:nvSpPr>
        <p:spPr/>
        <p:txBody>
          <a:bodyPr/>
          <a:lstStyle/>
          <a:p>
            <a:fld id="{07DAB7E5-A3B0-47BD-8D18-E55FD35DFD22}" type="slidenum">
              <a:rPr lang="zh-TW" altLang="en-US" smtClean="0"/>
              <a:t>38</a:t>
            </a:fld>
            <a:endParaRPr lang="zh-TW" altLang="en-US"/>
          </a:p>
        </p:txBody>
      </p:sp>
      <p:sp>
        <p:nvSpPr>
          <p:cNvPr id="3" name="標題 2">
            <a:extLst>
              <a:ext uri="{FF2B5EF4-FFF2-40B4-BE49-F238E27FC236}">
                <a16:creationId xmlns:a16="http://schemas.microsoft.com/office/drawing/2014/main" id="{44D6F6FB-196D-1AE5-25AE-B066F57E55ED}"/>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參賽期程</a:t>
            </a:r>
          </a:p>
        </p:txBody>
      </p:sp>
      <p:sp>
        <p:nvSpPr>
          <p:cNvPr id="68" name="矩形: 圓角 67">
            <a:extLst>
              <a:ext uri="{FF2B5EF4-FFF2-40B4-BE49-F238E27FC236}">
                <a16:creationId xmlns:a16="http://schemas.microsoft.com/office/drawing/2014/main" id="{6DB26B96-D398-C910-C93D-2E220BC4D984}"/>
              </a:ext>
            </a:extLst>
          </p:cNvPr>
          <p:cNvSpPr/>
          <p:nvPr/>
        </p:nvSpPr>
        <p:spPr>
          <a:xfrm>
            <a:off x="10586177" y="3119879"/>
            <a:ext cx="1440224" cy="3126943"/>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sp>
        <p:nvSpPr>
          <p:cNvPr id="69" name="矩形: 圓角 68">
            <a:extLst>
              <a:ext uri="{FF2B5EF4-FFF2-40B4-BE49-F238E27FC236}">
                <a16:creationId xmlns:a16="http://schemas.microsoft.com/office/drawing/2014/main" id="{B49701A7-E161-140F-E699-1D3C375A444E}"/>
              </a:ext>
            </a:extLst>
          </p:cNvPr>
          <p:cNvSpPr/>
          <p:nvPr/>
        </p:nvSpPr>
        <p:spPr>
          <a:xfrm>
            <a:off x="8970708" y="1503483"/>
            <a:ext cx="1458052" cy="1664080"/>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sp>
        <p:nvSpPr>
          <p:cNvPr id="70" name="矩形: 圓角 69">
            <a:extLst>
              <a:ext uri="{FF2B5EF4-FFF2-40B4-BE49-F238E27FC236}">
                <a16:creationId xmlns:a16="http://schemas.microsoft.com/office/drawing/2014/main" id="{0A908F11-6F09-8520-16B5-3123EFA640A5}"/>
              </a:ext>
            </a:extLst>
          </p:cNvPr>
          <p:cNvSpPr/>
          <p:nvPr/>
        </p:nvSpPr>
        <p:spPr>
          <a:xfrm>
            <a:off x="4104311" y="1497105"/>
            <a:ext cx="1507107" cy="4816205"/>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sp>
        <p:nvSpPr>
          <p:cNvPr id="71" name="矩形 70">
            <a:extLst>
              <a:ext uri="{FF2B5EF4-FFF2-40B4-BE49-F238E27FC236}">
                <a16:creationId xmlns:a16="http://schemas.microsoft.com/office/drawing/2014/main" id="{460014B4-6B48-DAE3-6596-668F61A11068}"/>
              </a:ext>
            </a:extLst>
          </p:cNvPr>
          <p:cNvSpPr/>
          <p:nvPr/>
        </p:nvSpPr>
        <p:spPr bwMode="auto">
          <a:xfrm>
            <a:off x="2042718" y="1075958"/>
            <a:ext cx="1783884" cy="349676"/>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20747" tIns="20747" rIns="20747" bIns="20747" numCol="1" rtlCol="0" anchor="ctr" anchorCtr="0" compatLnSpc="1">
            <a:prstTxWarp prst="textNoShape">
              <a:avLst/>
            </a:prstTxWarp>
            <a:spAutoFit/>
          </a:bodyPr>
          <a:lstStyle/>
          <a:p>
            <a:pPr algn="ctr"/>
            <a:r>
              <a:rPr lang="en-US" altLang="zh-TW" sz="2000" dirty="0">
                <a:solidFill>
                  <a:prstClr val="white"/>
                </a:solidFill>
                <a:latin typeface="Microsoft YaHei" panose="020B0503020204020204" pitchFamily="34" charset="-122"/>
                <a:ea typeface="Microsoft YaHei" panose="020B0503020204020204" pitchFamily="34" charset="-122"/>
              </a:rPr>
              <a:t>5</a:t>
            </a:r>
            <a:r>
              <a:rPr lang="zh-TW" altLang="en-US" sz="2000" dirty="0">
                <a:solidFill>
                  <a:prstClr val="white"/>
                </a:solidFill>
                <a:latin typeface="Microsoft YaHei" panose="020B0503020204020204" pitchFamily="34" charset="-122"/>
                <a:ea typeface="Microsoft YaHei" panose="020B0503020204020204" pitchFamily="34" charset="-122"/>
              </a:rPr>
              <a:t>月</a:t>
            </a:r>
          </a:p>
        </p:txBody>
      </p:sp>
      <p:sp>
        <p:nvSpPr>
          <p:cNvPr id="72" name="矩形: 圓角 71">
            <a:extLst>
              <a:ext uri="{FF2B5EF4-FFF2-40B4-BE49-F238E27FC236}">
                <a16:creationId xmlns:a16="http://schemas.microsoft.com/office/drawing/2014/main" id="{5E85FD09-117C-6E32-D805-6FE14D860C09}"/>
              </a:ext>
            </a:extLst>
          </p:cNvPr>
          <p:cNvSpPr/>
          <p:nvPr/>
        </p:nvSpPr>
        <p:spPr>
          <a:xfrm>
            <a:off x="2035518" y="1485057"/>
            <a:ext cx="1853135" cy="4816205"/>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graphicFrame>
        <p:nvGraphicFramePr>
          <p:cNvPr id="73" name="表格 72">
            <a:extLst>
              <a:ext uri="{FF2B5EF4-FFF2-40B4-BE49-F238E27FC236}">
                <a16:creationId xmlns:a16="http://schemas.microsoft.com/office/drawing/2014/main" id="{FF66086F-662B-85F4-555D-1C6E9455E7E6}"/>
              </a:ext>
            </a:extLst>
          </p:cNvPr>
          <p:cNvGraphicFramePr>
            <a:graphicFrameLocks noGrp="1"/>
          </p:cNvGraphicFramePr>
          <p:nvPr>
            <p:extLst>
              <p:ext uri="{D42A27DB-BD31-4B8C-83A1-F6EECF244321}">
                <p14:modId xmlns:p14="http://schemas.microsoft.com/office/powerpoint/2010/main" val="1678656051"/>
              </p:ext>
            </p:extLst>
          </p:nvPr>
        </p:nvGraphicFramePr>
        <p:xfrm>
          <a:off x="2117675" y="1501309"/>
          <a:ext cx="1675280" cy="1349762"/>
        </p:xfrm>
        <a:graphic>
          <a:graphicData uri="http://schemas.openxmlformats.org/drawingml/2006/table">
            <a:tbl>
              <a:tblPr firstRow="1" bandRow="1"/>
              <a:tblGrid>
                <a:gridCol w="1675280">
                  <a:extLst>
                    <a:ext uri="{9D8B030D-6E8A-4147-A177-3AD203B41FA5}">
                      <a16:colId xmlns:a16="http://schemas.microsoft.com/office/drawing/2014/main" val="1390335888"/>
                    </a:ext>
                  </a:extLst>
                </a:gridCol>
              </a:tblGrid>
              <a:tr h="67216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本署抽查</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p>
                      <a:pPr algn="ctr">
                        <a:lnSpc>
                          <a:spcPts val="1900"/>
                        </a:lnSpc>
                      </a:pPr>
                      <a:r>
                        <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(5</a:t>
                      </a: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月底前</a:t>
                      </a:r>
                      <a:r>
                        <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a:t>
                      </a:r>
                    </a:p>
                  </a:txBody>
                  <a:tcPr marL="71724" marR="71724" marT="35862" marB="35862" anchor="ctr">
                    <a:lnL w="6350" cap="flat" cmpd="sng" algn="ctr">
                      <a:solidFill>
                        <a:sysClr val="windowText" lastClr="000000">
                          <a:lumMod val="50000"/>
                          <a:lumOff val="50000"/>
                        </a:sysClr>
                      </a:solidFill>
                      <a:prstDash val="solid"/>
                      <a:round/>
                      <a:headEnd type="none" w="med" len="med"/>
                      <a:tailEnd type="none" w="med" len="med"/>
                    </a:lnL>
                    <a:lnR w="6350" cap="flat" cmpd="sng" algn="ctr">
                      <a:solidFill>
                        <a:sysClr val="windowText" lastClr="000000">
                          <a:lumMod val="50000"/>
                          <a:lumOff val="50000"/>
                        </a:sysClr>
                      </a:solidFill>
                      <a:prstDash val="solid"/>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FC000">
                        <a:alpha val="50196"/>
                      </a:srgbClr>
                    </a:solidFill>
                  </a:tcPr>
                </a:tc>
                <a:extLst>
                  <a:ext uri="{0D108BD9-81ED-4DB2-BD59-A6C34878D82A}">
                    <a16:rowId xmlns:a16="http://schemas.microsoft.com/office/drawing/2014/main" val="4283311811"/>
                  </a:ext>
                </a:extLst>
              </a:tr>
              <a:tr h="67759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457200" rtl="0" eaLnBrk="1" fontAlgn="auto" latinLnBrk="0" hangingPunct="1">
                        <a:lnSpc>
                          <a:spcPts val="1600"/>
                        </a:lnSpc>
                        <a:spcBef>
                          <a:spcPts val="0"/>
                        </a:spcBef>
                        <a:spcAft>
                          <a:spcPts val="0"/>
                        </a:spcAft>
                        <a:buClrTx/>
                        <a:buSzTx/>
                        <a:buFont typeface="Arial" panose="020B0604020202020204" pitchFamily="34" charset="0"/>
                        <a:buChar char="•"/>
                        <a:tabLst/>
                        <a:defRPr/>
                      </a:pPr>
                      <a:endParaRPr kumimoji="1" lang="en-US" altLang="zh-TW" sz="1400" b="1" kern="1200" dirty="0">
                        <a:solidFill>
                          <a:schemeClr val="tx1"/>
                        </a:solidFill>
                        <a:latin typeface="微軟正黑體" panose="020B0604030504040204" pitchFamily="34" charset="-120"/>
                        <a:ea typeface="微軟正黑體" panose="020B0604030504040204" pitchFamily="34" charset="-120"/>
                        <a:cs typeface="Arial"/>
                      </a:endParaRPr>
                    </a:p>
                  </a:txBody>
                  <a:tcPr marL="71724" marR="71724" marT="35862" marB="35862" anchor="ctr">
                    <a:lnL w="6350" cap="flat" cmpd="sng" algn="ctr">
                      <a:solidFill>
                        <a:sysClr val="window" lastClr="FFFFFF">
                          <a:lumMod val="50000"/>
                        </a:sysClr>
                      </a:solidFill>
                      <a:prstDash val="sysDash"/>
                      <a:round/>
                      <a:headEnd type="none" w="med" len="med"/>
                      <a:tailEnd type="none" w="med" len="med"/>
                    </a:lnL>
                    <a:lnR w="6350" cap="flat" cmpd="sng" algn="ctr">
                      <a:solidFill>
                        <a:sysClr val="window" lastClr="FFFFFF">
                          <a:lumMod val="50000"/>
                        </a:sysClr>
                      </a:solidFill>
                      <a:prstDash val="sysDash"/>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 lastClr="FFFFFF">
                          <a:lumMod val="50000"/>
                        </a:sys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8544502"/>
                  </a:ext>
                </a:extLst>
              </a:tr>
            </a:tbl>
          </a:graphicData>
        </a:graphic>
      </p:graphicFrame>
      <p:sp>
        <p:nvSpPr>
          <p:cNvPr id="74" name="文字方塊 73">
            <a:extLst>
              <a:ext uri="{FF2B5EF4-FFF2-40B4-BE49-F238E27FC236}">
                <a16:creationId xmlns:a16="http://schemas.microsoft.com/office/drawing/2014/main" id="{C865CD1B-7DD9-D829-563B-6F0EC9F7F7E0}"/>
              </a:ext>
            </a:extLst>
          </p:cNvPr>
          <p:cNvSpPr txBox="1"/>
          <p:nvPr/>
        </p:nvSpPr>
        <p:spPr>
          <a:xfrm>
            <a:off x="2192090" y="2152953"/>
            <a:ext cx="1651900" cy="707886"/>
          </a:xfrm>
          <a:prstGeom prst="rect">
            <a:avLst/>
          </a:prstGeom>
          <a:noFill/>
        </p:spPr>
        <p:txBody>
          <a:bodyPr wrap="square">
            <a:spAutoFit/>
          </a:bodyPr>
          <a:lstStyle/>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管理處預演</a:t>
            </a:r>
            <a:r>
              <a:rPr kumimoji="1" lang="en-US" altLang="zh-TW" sz="1400" b="1" dirty="0">
                <a:solidFill>
                  <a:prstClr val="black"/>
                </a:solidFill>
                <a:latin typeface="微軟正黑體" panose="020B0604030504040204" pitchFamily="34" charset="-120"/>
                <a:cs typeface="Arial"/>
              </a:rPr>
              <a:t>1</a:t>
            </a:r>
            <a:r>
              <a:rPr kumimoji="1" lang="zh-TW" altLang="en-US" sz="1400" b="1" dirty="0">
                <a:solidFill>
                  <a:prstClr val="black"/>
                </a:solidFill>
                <a:latin typeface="微軟正黑體" panose="020B0604030504040204" pitchFamily="34" charset="-120"/>
                <a:cs typeface="Arial"/>
              </a:rPr>
              <a:t>次</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本署督導</a:t>
            </a:r>
            <a:r>
              <a:rPr kumimoji="1" lang="en-US" altLang="zh-TW" sz="1400" b="1" dirty="0">
                <a:solidFill>
                  <a:prstClr val="black"/>
                </a:solidFill>
                <a:latin typeface="微軟正黑體" panose="020B0604030504040204" pitchFamily="34" charset="-120"/>
                <a:cs typeface="Arial"/>
              </a:rPr>
              <a:t>1</a:t>
            </a:r>
            <a:r>
              <a:rPr kumimoji="1" lang="zh-TW" altLang="en-US" sz="1400" b="1" dirty="0">
                <a:solidFill>
                  <a:prstClr val="black"/>
                </a:solidFill>
                <a:latin typeface="微軟正黑體" panose="020B0604030504040204" pitchFamily="34" charset="-120"/>
                <a:cs typeface="Arial"/>
              </a:rPr>
              <a:t>次</a:t>
            </a:r>
            <a:endParaRPr kumimoji="1" lang="en-US" altLang="zh-TW" sz="1400" b="1" dirty="0">
              <a:solidFill>
                <a:prstClr val="black"/>
              </a:solidFill>
              <a:latin typeface="微軟正黑體" panose="020B0604030504040204" pitchFamily="34" charset="-120"/>
              <a:cs typeface="Arial"/>
            </a:endParaRPr>
          </a:p>
          <a:p>
            <a:pPr>
              <a:lnSpc>
                <a:spcPts val="1600"/>
              </a:lnSpc>
              <a:defRPr/>
            </a:pPr>
            <a:r>
              <a:rPr kumimoji="1" lang="zh-TW" altLang="en-US" sz="1400" b="1" dirty="0">
                <a:solidFill>
                  <a:prstClr val="black"/>
                </a:solidFill>
                <a:latin typeface="微軟正黑體" panose="020B0604030504040204" pitchFamily="34" charset="-120"/>
                <a:cs typeface="Arial"/>
              </a:rPr>
              <a:t>  </a:t>
            </a:r>
            <a:r>
              <a:rPr kumimoji="1" lang="en-US" altLang="zh-TW" sz="1400" b="1" dirty="0">
                <a:solidFill>
                  <a:prstClr val="black"/>
                </a:solidFill>
                <a:latin typeface="微軟正黑體" panose="020B0604030504040204" pitchFamily="34" charset="-120"/>
                <a:cs typeface="Arial"/>
              </a:rPr>
              <a:t>(</a:t>
            </a:r>
            <a:r>
              <a:rPr kumimoji="1" lang="zh-TW" altLang="en-US" sz="1400" b="1" dirty="0">
                <a:solidFill>
                  <a:prstClr val="black"/>
                </a:solidFill>
                <a:latin typeface="微軟正黑體" panose="020B0604030504040204" pitchFamily="34" charset="-120"/>
                <a:cs typeface="Arial"/>
              </a:rPr>
              <a:t>委員指導試評</a:t>
            </a:r>
            <a:r>
              <a:rPr kumimoji="1" lang="en-US" altLang="zh-TW" sz="1400" b="1" dirty="0">
                <a:solidFill>
                  <a:prstClr val="black"/>
                </a:solidFill>
                <a:latin typeface="微軟正黑體" panose="020B0604030504040204" pitchFamily="34" charset="-120"/>
                <a:cs typeface="Arial"/>
              </a:rPr>
              <a:t>)</a:t>
            </a:r>
          </a:p>
        </p:txBody>
      </p:sp>
      <p:sp>
        <p:nvSpPr>
          <p:cNvPr id="75" name="矩形 74">
            <a:extLst>
              <a:ext uri="{FF2B5EF4-FFF2-40B4-BE49-F238E27FC236}">
                <a16:creationId xmlns:a16="http://schemas.microsoft.com/office/drawing/2014/main" id="{E68379F1-3DFB-9DA9-3AD4-C32635209DBB}"/>
              </a:ext>
            </a:extLst>
          </p:cNvPr>
          <p:cNvSpPr/>
          <p:nvPr/>
        </p:nvSpPr>
        <p:spPr bwMode="auto">
          <a:xfrm>
            <a:off x="4030554" y="1068387"/>
            <a:ext cx="1584591" cy="349676"/>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20747" tIns="20747" rIns="20747" bIns="20747" numCol="1" rtlCol="0" anchor="ctr" anchorCtr="0" compatLnSpc="1">
            <a:prstTxWarp prst="textNoShape">
              <a:avLst/>
            </a:prstTxWarp>
            <a:spAutoFit/>
          </a:bodyPr>
          <a:lstStyle/>
          <a:p>
            <a:pPr algn="ctr"/>
            <a:r>
              <a:rPr lang="en-US" altLang="zh-TW" sz="2000" dirty="0">
                <a:solidFill>
                  <a:prstClr val="white"/>
                </a:solidFill>
                <a:latin typeface="Microsoft YaHei" panose="020B0503020204020204" pitchFamily="34" charset="-122"/>
                <a:ea typeface="Microsoft YaHei" panose="020B0503020204020204" pitchFamily="34" charset="-122"/>
              </a:rPr>
              <a:t>6</a:t>
            </a:r>
            <a:r>
              <a:rPr lang="zh-TW" altLang="en-US" sz="2000" dirty="0">
                <a:solidFill>
                  <a:prstClr val="white"/>
                </a:solidFill>
                <a:latin typeface="Microsoft YaHei" panose="020B0503020204020204" pitchFamily="34" charset="-122"/>
                <a:ea typeface="Microsoft YaHei" panose="020B0503020204020204" pitchFamily="34" charset="-122"/>
              </a:rPr>
              <a:t>月</a:t>
            </a:r>
          </a:p>
        </p:txBody>
      </p:sp>
      <p:graphicFrame>
        <p:nvGraphicFramePr>
          <p:cNvPr id="76" name="表格 75">
            <a:extLst>
              <a:ext uri="{FF2B5EF4-FFF2-40B4-BE49-F238E27FC236}">
                <a16:creationId xmlns:a16="http://schemas.microsoft.com/office/drawing/2014/main" id="{88565EEF-70BE-7780-DA19-19BC8A5E7E96}"/>
              </a:ext>
            </a:extLst>
          </p:cNvPr>
          <p:cNvGraphicFramePr>
            <a:graphicFrameLocks noGrp="1"/>
          </p:cNvGraphicFramePr>
          <p:nvPr>
            <p:extLst>
              <p:ext uri="{D42A27DB-BD31-4B8C-83A1-F6EECF244321}">
                <p14:modId xmlns:p14="http://schemas.microsoft.com/office/powerpoint/2010/main" val="1764331749"/>
              </p:ext>
            </p:extLst>
          </p:nvPr>
        </p:nvGraphicFramePr>
        <p:xfrm>
          <a:off x="4085859" y="1503506"/>
          <a:ext cx="1529286" cy="1330881"/>
        </p:xfrm>
        <a:graphic>
          <a:graphicData uri="http://schemas.openxmlformats.org/drawingml/2006/table">
            <a:tbl>
              <a:tblPr firstRow="1" bandRow="1"/>
              <a:tblGrid>
                <a:gridCol w="1529286">
                  <a:extLst>
                    <a:ext uri="{9D8B030D-6E8A-4147-A177-3AD203B41FA5}">
                      <a16:colId xmlns:a16="http://schemas.microsoft.com/office/drawing/2014/main" val="1390335888"/>
                    </a:ext>
                  </a:extLst>
                </a:gridCol>
              </a:tblGrid>
              <a:tr h="66276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農業部抽查</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p>
                      <a:pPr algn="ctr">
                        <a:lnSpc>
                          <a:spcPts val="1900"/>
                        </a:lnSpc>
                      </a:pPr>
                      <a:r>
                        <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(6</a:t>
                      </a: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月</a:t>
                      </a:r>
                      <a:r>
                        <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30</a:t>
                      </a: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日前</a:t>
                      </a:r>
                      <a:r>
                        <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a:t>
                      </a:r>
                    </a:p>
                  </a:txBody>
                  <a:tcPr marL="71724" marR="71724" marT="35862" marB="35862" anchor="ctr">
                    <a:lnL w="6350" cap="flat" cmpd="sng" algn="ctr">
                      <a:solidFill>
                        <a:sysClr val="windowText" lastClr="000000">
                          <a:lumMod val="50000"/>
                          <a:lumOff val="50000"/>
                        </a:sysClr>
                      </a:solidFill>
                      <a:prstDash val="solid"/>
                      <a:round/>
                      <a:headEnd type="none" w="med" len="med"/>
                      <a:tailEnd type="none" w="med" len="med"/>
                    </a:lnL>
                    <a:lnR w="6350" cap="flat" cmpd="sng" algn="ctr">
                      <a:solidFill>
                        <a:sysClr val="windowText" lastClr="000000">
                          <a:lumMod val="50000"/>
                          <a:lumOff val="50000"/>
                        </a:sysClr>
                      </a:solidFill>
                      <a:prstDash val="solid"/>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FC000">
                        <a:alpha val="50196"/>
                      </a:srgbClr>
                    </a:solidFill>
                  </a:tcPr>
                </a:tc>
                <a:extLst>
                  <a:ext uri="{0D108BD9-81ED-4DB2-BD59-A6C34878D82A}">
                    <a16:rowId xmlns:a16="http://schemas.microsoft.com/office/drawing/2014/main" val="4283311811"/>
                  </a:ext>
                </a:extLst>
              </a:tr>
              <a:tr h="66812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457200" rtl="0" eaLnBrk="1" fontAlgn="auto" latinLnBrk="0" hangingPunct="1">
                        <a:lnSpc>
                          <a:spcPts val="1600"/>
                        </a:lnSpc>
                        <a:spcBef>
                          <a:spcPts val="0"/>
                        </a:spcBef>
                        <a:spcAft>
                          <a:spcPts val="0"/>
                        </a:spcAft>
                        <a:buClrTx/>
                        <a:buSzTx/>
                        <a:buFont typeface="Arial" panose="020B0604020202020204" pitchFamily="34" charset="0"/>
                        <a:buChar char="•"/>
                        <a:tabLst/>
                        <a:defRPr/>
                      </a:pPr>
                      <a:endParaRPr kumimoji="1" lang="en-US" altLang="zh-TW" sz="1400" b="1" kern="1200" dirty="0">
                        <a:solidFill>
                          <a:schemeClr val="tx1"/>
                        </a:solidFill>
                        <a:latin typeface="微軟正黑體" panose="020B0604030504040204" pitchFamily="34" charset="-120"/>
                        <a:ea typeface="微軟正黑體" panose="020B0604030504040204" pitchFamily="34" charset="-120"/>
                        <a:cs typeface="Arial"/>
                      </a:endParaRPr>
                    </a:p>
                  </a:txBody>
                  <a:tcPr marL="71724" marR="71724" marT="35862" marB="35862" anchor="ctr">
                    <a:lnL w="6350" cap="flat" cmpd="sng" algn="ctr">
                      <a:solidFill>
                        <a:sysClr val="window" lastClr="FFFFFF">
                          <a:lumMod val="50000"/>
                        </a:sysClr>
                      </a:solidFill>
                      <a:prstDash val="sysDash"/>
                      <a:round/>
                      <a:headEnd type="none" w="med" len="med"/>
                      <a:tailEnd type="none" w="med" len="med"/>
                    </a:lnL>
                    <a:lnR w="6350" cap="flat" cmpd="sng" algn="ctr">
                      <a:solidFill>
                        <a:sysClr val="window" lastClr="FFFFFF">
                          <a:lumMod val="50000"/>
                        </a:sysClr>
                      </a:solidFill>
                      <a:prstDash val="sysDash"/>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 lastClr="FFFFFF">
                          <a:lumMod val="50000"/>
                        </a:sys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8544502"/>
                  </a:ext>
                </a:extLst>
              </a:tr>
            </a:tbl>
          </a:graphicData>
        </a:graphic>
      </p:graphicFrame>
      <p:sp>
        <p:nvSpPr>
          <p:cNvPr id="77" name="文字方塊 76">
            <a:extLst>
              <a:ext uri="{FF2B5EF4-FFF2-40B4-BE49-F238E27FC236}">
                <a16:creationId xmlns:a16="http://schemas.microsoft.com/office/drawing/2014/main" id="{044FE12D-11CB-18EE-A049-CA489E045E3A}"/>
              </a:ext>
            </a:extLst>
          </p:cNvPr>
          <p:cNvSpPr txBox="1"/>
          <p:nvPr/>
        </p:nvSpPr>
        <p:spPr>
          <a:xfrm>
            <a:off x="4131553" y="2194616"/>
            <a:ext cx="1529286" cy="707886"/>
          </a:xfrm>
          <a:prstGeom prst="rect">
            <a:avLst/>
          </a:prstGeom>
          <a:noFill/>
        </p:spPr>
        <p:txBody>
          <a:bodyPr wrap="square">
            <a:spAutoFit/>
          </a:bodyPr>
          <a:lstStyle/>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管理處預演</a:t>
            </a:r>
            <a:r>
              <a:rPr kumimoji="1" lang="en-US" altLang="zh-TW" sz="1400" b="1" dirty="0">
                <a:solidFill>
                  <a:prstClr val="black"/>
                </a:solidFill>
                <a:latin typeface="微軟正黑體" panose="020B0604030504040204" pitchFamily="34" charset="-120"/>
                <a:cs typeface="Arial"/>
              </a:rPr>
              <a:t>1</a:t>
            </a:r>
            <a:r>
              <a:rPr kumimoji="1" lang="zh-TW" altLang="en-US" sz="1400" b="1" dirty="0">
                <a:solidFill>
                  <a:prstClr val="black"/>
                </a:solidFill>
                <a:latin typeface="微軟正黑體" panose="020B0604030504040204" pitchFamily="34" charset="-120"/>
                <a:cs typeface="Arial"/>
              </a:rPr>
              <a:t>次</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農業部抽查</a:t>
            </a:r>
            <a:endParaRPr kumimoji="1" lang="en-US" altLang="zh-TW" sz="1400" b="1" dirty="0">
              <a:solidFill>
                <a:prstClr val="black"/>
              </a:solidFill>
              <a:latin typeface="微軟正黑體" panose="020B0604030504040204" pitchFamily="34" charset="-120"/>
              <a:cs typeface="Arial"/>
            </a:endParaRPr>
          </a:p>
          <a:p>
            <a:pPr>
              <a:lnSpc>
                <a:spcPts val="1600"/>
              </a:lnSpc>
              <a:defRPr/>
            </a:pPr>
            <a:r>
              <a:rPr kumimoji="1" lang="en-US" altLang="zh-TW" sz="1400" b="1" dirty="0">
                <a:solidFill>
                  <a:prstClr val="black"/>
                </a:solidFill>
                <a:latin typeface="微軟正黑體" panose="020B0604030504040204" pitchFamily="34" charset="-120"/>
                <a:cs typeface="Arial"/>
              </a:rPr>
              <a:t>(</a:t>
            </a:r>
            <a:r>
              <a:rPr kumimoji="1" lang="zh-TW" altLang="en-US" sz="1400" b="1" dirty="0">
                <a:solidFill>
                  <a:prstClr val="black"/>
                </a:solidFill>
                <a:latin typeface="微軟正黑體" panose="020B0604030504040204" pitchFamily="34" charset="-120"/>
                <a:cs typeface="Arial"/>
              </a:rPr>
              <a:t>農業部委員指導</a:t>
            </a:r>
            <a:r>
              <a:rPr kumimoji="1" lang="en-US" altLang="zh-TW" sz="1400" b="1" dirty="0">
                <a:solidFill>
                  <a:prstClr val="black"/>
                </a:solidFill>
                <a:latin typeface="微軟正黑體" panose="020B0604030504040204" pitchFamily="34" charset="-120"/>
                <a:cs typeface="Arial"/>
              </a:rPr>
              <a:t>)</a:t>
            </a:r>
          </a:p>
        </p:txBody>
      </p:sp>
      <p:sp>
        <p:nvSpPr>
          <p:cNvPr id="78" name="矩形 77">
            <a:extLst>
              <a:ext uri="{FF2B5EF4-FFF2-40B4-BE49-F238E27FC236}">
                <a16:creationId xmlns:a16="http://schemas.microsoft.com/office/drawing/2014/main" id="{46C394CF-E869-01AC-84FE-AABE62911E47}"/>
              </a:ext>
            </a:extLst>
          </p:cNvPr>
          <p:cNvSpPr/>
          <p:nvPr/>
        </p:nvSpPr>
        <p:spPr bwMode="auto">
          <a:xfrm>
            <a:off x="5801929" y="1078279"/>
            <a:ext cx="1430494" cy="349676"/>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20747" tIns="20747" rIns="20747" bIns="20747" numCol="1" rtlCol="0" anchor="ctr" anchorCtr="0" compatLnSpc="1">
            <a:prstTxWarp prst="textNoShape">
              <a:avLst/>
            </a:prstTxWarp>
            <a:spAutoFit/>
          </a:bodyPr>
          <a:lstStyle/>
          <a:p>
            <a:pPr algn="ctr"/>
            <a:r>
              <a:rPr lang="en-US" altLang="zh-TW" sz="2000" dirty="0">
                <a:solidFill>
                  <a:prstClr val="white"/>
                </a:solidFill>
                <a:latin typeface="Microsoft YaHei" panose="020B0503020204020204" pitchFamily="34" charset="-122"/>
                <a:ea typeface="Microsoft YaHei" panose="020B0503020204020204" pitchFamily="34" charset="-122"/>
              </a:rPr>
              <a:t>7</a:t>
            </a:r>
            <a:r>
              <a:rPr lang="zh-TW" altLang="en-US" sz="2000" dirty="0">
                <a:solidFill>
                  <a:prstClr val="white"/>
                </a:solidFill>
                <a:latin typeface="Microsoft YaHei" panose="020B0503020204020204" pitchFamily="34" charset="-122"/>
                <a:ea typeface="Microsoft YaHei" panose="020B0503020204020204" pitchFamily="34" charset="-122"/>
              </a:rPr>
              <a:t>月</a:t>
            </a:r>
          </a:p>
        </p:txBody>
      </p:sp>
      <p:sp>
        <p:nvSpPr>
          <p:cNvPr id="79" name="矩形: 圓角 78">
            <a:extLst>
              <a:ext uri="{FF2B5EF4-FFF2-40B4-BE49-F238E27FC236}">
                <a16:creationId xmlns:a16="http://schemas.microsoft.com/office/drawing/2014/main" id="{7BF25434-2CD1-098F-6B54-6EE6E51D43FC}"/>
              </a:ext>
            </a:extLst>
          </p:cNvPr>
          <p:cNvSpPr/>
          <p:nvPr/>
        </p:nvSpPr>
        <p:spPr>
          <a:xfrm>
            <a:off x="5794730" y="1487377"/>
            <a:ext cx="1422310" cy="4816205"/>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graphicFrame>
        <p:nvGraphicFramePr>
          <p:cNvPr id="80" name="表格 79">
            <a:extLst>
              <a:ext uri="{FF2B5EF4-FFF2-40B4-BE49-F238E27FC236}">
                <a16:creationId xmlns:a16="http://schemas.microsoft.com/office/drawing/2014/main" id="{0112ADF7-B73A-C00A-7514-24F9126DA4E1}"/>
              </a:ext>
            </a:extLst>
          </p:cNvPr>
          <p:cNvGraphicFramePr>
            <a:graphicFrameLocks noGrp="1"/>
          </p:cNvGraphicFramePr>
          <p:nvPr>
            <p:extLst>
              <p:ext uri="{D42A27DB-BD31-4B8C-83A1-F6EECF244321}">
                <p14:modId xmlns:p14="http://schemas.microsoft.com/office/powerpoint/2010/main" val="2477751661"/>
              </p:ext>
            </p:extLst>
          </p:nvPr>
        </p:nvGraphicFramePr>
        <p:xfrm>
          <a:off x="5857232" y="1513398"/>
          <a:ext cx="1375191" cy="1330881"/>
        </p:xfrm>
        <a:graphic>
          <a:graphicData uri="http://schemas.openxmlformats.org/drawingml/2006/table">
            <a:tbl>
              <a:tblPr firstRow="1" bandRow="1"/>
              <a:tblGrid>
                <a:gridCol w="1375191">
                  <a:extLst>
                    <a:ext uri="{9D8B030D-6E8A-4147-A177-3AD203B41FA5}">
                      <a16:colId xmlns:a16="http://schemas.microsoft.com/office/drawing/2014/main" val="1390335888"/>
                    </a:ext>
                  </a:extLst>
                </a:gridCol>
              </a:tblGrid>
              <a:tr h="66276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農業部推薦</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會議準備</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txBody>
                  <a:tcPr marL="71724" marR="71724" marT="35862" marB="35862" anchor="ctr">
                    <a:lnL w="6350" cap="flat" cmpd="sng" algn="ctr">
                      <a:solidFill>
                        <a:sysClr val="windowText" lastClr="000000">
                          <a:lumMod val="50000"/>
                          <a:lumOff val="50000"/>
                        </a:sysClr>
                      </a:solidFill>
                      <a:prstDash val="solid"/>
                      <a:round/>
                      <a:headEnd type="none" w="med" len="med"/>
                      <a:tailEnd type="none" w="med" len="med"/>
                    </a:lnL>
                    <a:lnR w="6350" cap="flat" cmpd="sng" algn="ctr">
                      <a:solidFill>
                        <a:sysClr val="windowText" lastClr="000000">
                          <a:lumMod val="50000"/>
                          <a:lumOff val="50000"/>
                        </a:sysClr>
                      </a:solidFill>
                      <a:prstDash val="solid"/>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FC000">
                        <a:alpha val="50196"/>
                      </a:srgbClr>
                    </a:solidFill>
                  </a:tcPr>
                </a:tc>
                <a:extLst>
                  <a:ext uri="{0D108BD9-81ED-4DB2-BD59-A6C34878D82A}">
                    <a16:rowId xmlns:a16="http://schemas.microsoft.com/office/drawing/2014/main" val="4283311811"/>
                  </a:ext>
                </a:extLst>
              </a:tr>
              <a:tr h="66812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457200" rtl="0" eaLnBrk="1" fontAlgn="auto" latinLnBrk="0" hangingPunct="1">
                        <a:lnSpc>
                          <a:spcPts val="1600"/>
                        </a:lnSpc>
                        <a:spcBef>
                          <a:spcPts val="0"/>
                        </a:spcBef>
                        <a:spcAft>
                          <a:spcPts val="0"/>
                        </a:spcAft>
                        <a:buClrTx/>
                        <a:buSzTx/>
                        <a:buFont typeface="Arial" panose="020B0604020202020204" pitchFamily="34" charset="0"/>
                        <a:buChar char="•"/>
                        <a:tabLst/>
                        <a:defRPr/>
                      </a:pPr>
                      <a:endParaRPr kumimoji="1" lang="en-US" altLang="zh-TW" sz="1400" b="1" kern="1200" dirty="0">
                        <a:solidFill>
                          <a:schemeClr val="tx1"/>
                        </a:solidFill>
                        <a:latin typeface="微軟正黑體" panose="020B0604030504040204" pitchFamily="34" charset="-120"/>
                        <a:ea typeface="微軟正黑體" panose="020B0604030504040204" pitchFamily="34" charset="-120"/>
                        <a:cs typeface="Arial"/>
                      </a:endParaRPr>
                    </a:p>
                  </a:txBody>
                  <a:tcPr marL="71724" marR="71724" marT="35862" marB="35862" anchor="ctr">
                    <a:lnL w="6350" cap="flat" cmpd="sng" algn="ctr">
                      <a:solidFill>
                        <a:sysClr val="window" lastClr="FFFFFF">
                          <a:lumMod val="50000"/>
                        </a:sysClr>
                      </a:solidFill>
                      <a:prstDash val="sysDash"/>
                      <a:round/>
                      <a:headEnd type="none" w="med" len="med"/>
                      <a:tailEnd type="none" w="med" len="med"/>
                    </a:lnL>
                    <a:lnR w="6350" cap="flat" cmpd="sng" algn="ctr">
                      <a:solidFill>
                        <a:sysClr val="window" lastClr="FFFFFF">
                          <a:lumMod val="50000"/>
                        </a:sysClr>
                      </a:solidFill>
                      <a:prstDash val="sysDash"/>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 lastClr="FFFFFF">
                          <a:lumMod val="50000"/>
                        </a:sys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8544502"/>
                  </a:ext>
                </a:extLst>
              </a:tr>
            </a:tbl>
          </a:graphicData>
        </a:graphic>
      </p:graphicFrame>
      <p:sp>
        <p:nvSpPr>
          <p:cNvPr id="81" name="文字方塊 80">
            <a:extLst>
              <a:ext uri="{FF2B5EF4-FFF2-40B4-BE49-F238E27FC236}">
                <a16:creationId xmlns:a16="http://schemas.microsoft.com/office/drawing/2014/main" id="{D6BE4693-779C-840A-DC55-F3518499AB6D}"/>
              </a:ext>
            </a:extLst>
          </p:cNvPr>
          <p:cNvSpPr txBox="1"/>
          <p:nvPr/>
        </p:nvSpPr>
        <p:spPr>
          <a:xfrm>
            <a:off x="5836597" y="2222550"/>
            <a:ext cx="1402290" cy="502702"/>
          </a:xfrm>
          <a:prstGeom prst="rect">
            <a:avLst/>
          </a:prstGeom>
          <a:noFill/>
        </p:spPr>
        <p:txBody>
          <a:bodyPr wrap="square">
            <a:spAutoFit/>
          </a:bodyPr>
          <a:lstStyle/>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簡報修正</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en-US" altLang="zh-TW" sz="1400" b="1" dirty="0">
                <a:solidFill>
                  <a:prstClr val="black"/>
                </a:solidFill>
                <a:latin typeface="微軟正黑體" panose="020B0604030504040204" pitchFamily="34" charset="-120"/>
                <a:cs typeface="Arial"/>
              </a:rPr>
              <a:t>QA</a:t>
            </a:r>
            <a:r>
              <a:rPr kumimoji="1" lang="zh-TW" altLang="en-US" sz="1400" b="1" dirty="0">
                <a:solidFill>
                  <a:prstClr val="black"/>
                </a:solidFill>
                <a:latin typeface="微軟正黑體" panose="020B0604030504040204" pitchFamily="34" charset="-120"/>
                <a:cs typeface="Arial"/>
              </a:rPr>
              <a:t>資料整備</a:t>
            </a:r>
            <a:endParaRPr kumimoji="1" lang="en-US" altLang="zh-TW" sz="1400" b="1" dirty="0">
              <a:solidFill>
                <a:prstClr val="black"/>
              </a:solidFill>
              <a:latin typeface="微軟正黑體" panose="020B0604030504040204" pitchFamily="34" charset="-120"/>
              <a:cs typeface="Arial"/>
            </a:endParaRPr>
          </a:p>
        </p:txBody>
      </p:sp>
      <p:sp>
        <p:nvSpPr>
          <p:cNvPr id="82" name="矩形 81">
            <a:extLst>
              <a:ext uri="{FF2B5EF4-FFF2-40B4-BE49-F238E27FC236}">
                <a16:creationId xmlns:a16="http://schemas.microsoft.com/office/drawing/2014/main" id="{F805E2C4-B51B-4FC1-43F6-3398061EFA72}"/>
              </a:ext>
            </a:extLst>
          </p:cNvPr>
          <p:cNvSpPr/>
          <p:nvPr/>
        </p:nvSpPr>
        <p:spPr bwMode="auto">
          <a:xfrm>
            <a:off x="7361531" y="1068522"/>
            <a:ext cx="1430494" cy="349676"/>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20747" tIns="20747" rIns="20747" bIns="20747" numCol="1" rtlCol="0" anchor="ctr" anchorCtr="0" compatLnSpc="1">
            <a:prstTxWarp prst="textNoShape">
              <a:avLst/>
            </a:prstTxWarp>
            <a:spAutoFit/>
          </a:bodyPr>
          <a:lstStyle/>
          <a:p>
            <a:pPr algn="ctr"/>
            <a:r>
              <a:rPr lang="en-US" altLang="zh-TW" sz="2000" dirty="0">
                <a:solidFill>
                  <a:prstClr val="white"/>
                </a:solidFill>
                <a:latin typeface="Microsoft YaHei" panose="020B0503020204020204" pitchFamily="34" charset="-122"/>
                <a:ea typeface="Microsoft YaHei" panose="020B0503020204020204" pitchFamily="34" charset="-122"/>
              </a:rPr>
              <a:t>8</a:t>
            </a:r>
            <a:r>
              <a:rPr lang="zh-TW" altLang="en-US" sz="2000" dirty="0">
                <a:solidFill>
                  <a:prstClr val="white"/>
                </a:solidFill>
                <a:latin typeface="Microsoft YaHei" panose="020B0503020204020204" pitchFamily="34" charset="-122"/>
                <a:ea typeface="Microsoft YaHei" panose="020B0503020204020204" pitchFamily="34" charset="-122"/>
              </a:rPr>
              <a:t>月</a:t>
            </a:r>
          </a:p>
        </p:txBody>
      </p:sp>
      <p:sp>
        <p:nvSpPr>
          <p:cNvPr id="83" name="矩形: 圓角 82">
            <a:extLst>
              <a:ext uri="{FF2B5EF4-FFF2-40B4-BE49-F238E27FC236}">
                <a16:creationId xmlns:a16="http://schemas.microsoft.com/office/drawing/2014/main" id="{52B70A17-11BE-5F4E-64B3-B20BCFBC8906}"/>
              </a:ext>
            </a:extLst>
          </p:cNvPr>
          <p:cNvSpPr/>
          <p:nvPr/>
        </p:nvSpPr>
        <p:spPr>
          <a:xfrm>
            <a:off x="7354331" y="1477620"/>
            <a:ext cx="1486027" cy="4816205"/>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graphicFrame>
        <p:nvGraphicFramePr>
          <p:cNvPr id="84" name="表格 83">
            <a:extLst>
              <a:ext uri="{FF2B5EF4-FFF2-40B4-BE49-F238E27FC236}">
                <a16:creationId xmlns:a16="http://schemas.microsoft.com/office/drawing/2014/main" id="{FCCBAAE5-AE6B-BADF-133D-D8F08397AAB1}"/>
              </a:ext>
            </a:extLst>
          </p:cNvPr>
          <p:cNvGraphicFramePr>
            <a:graphicFrameLocks noGrp="1"/>
          </p:cNvGraphicFramePr>
          <p:nvPr>
            <p:extLst>
              <p:ext uri="{D42A27DB-BD31-4B8C-83A1-F6EECF244321}">
                <p14:modId xmlns:p14="http://schemas.microsoft.com/office/powerpoint/2010/main" val="1223460446"/>
              </p:ext>
            </p:extLst>
          </p:nvPr>
        </p:nvGraphicFramePr>
        <p:xfrm>
          <a:off x="7416834" y="1503640"/>
          <a:ext cx="1375191" cy="1679568"/>
        </p:xfrm>
        <a:graphic>
          <a:graphicData uri="http://schemas.openxmlformats.org/drawingml/2006/table">
            <a:tbl>
              <a:tblPr firstRow="1" bandRow="1"/>
              <a:tblGrid>
                <a:gridCol w="1375191">
                  <a:extLst>
                    <a:ext uri="{9D8B030D-6E8A-4147-A177-3AD203B41FA5}">
                      <a16:colId xmlns:a16="http://schemas.microsoft.com/office/drawing/2014/main" val="1390335888"/>
                    </a:ext>
                  </a:extLst>
                </a:gridCol>
              </a:tblGrid>
              <a:tr h="67069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農業部推薦</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資料製作</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txBody>
                  <a:tcPr marL="71724" marR="71724" marT="35862" marB="35862" anchor="ctr">
                    <a:lnL w="6350" cap="flat" cmpd="sng" algn="ctr">
                      <a:solidFill>
                        <a:sysClr val="windowText" lastClr="000000">
                          <a:lumMod val="50000"/>
                          <a:lumOff val="50000"/>
                        </a:sysClr>
                      </a:solidFill>
                      <a:prstDash val="solid"/>
                      <a:round/>
                      <a:headEnd type="none" w="med" len="med"/>
                      <a:tailEnd type="none" w="med" len="med"/>
                    </a:lnL>
                    <a:lnR w="6350" cap="flat" cmpd="sng" algn="ctr">
                      <a:solidFill>
                        <a:sysClr val="windowText" lastClr="000000">
                          <a:lumMod val="50000"/>
                          <a:lumOff val="50000"/>
                        </a:sysClr>
                      </a:solidFill>
                      <a:prstDash val="solid"/>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FC000">
                        <a:alpha val="50196"/>
                      </a:srgbClr>
                    </a:solidFill>
                  </a:tcPr>
                </a:tc>
                <a:extLst>
                  <a:ext uri="{0D108BD9-81ED-4DB2-BD59-A6C34878D82A}">
                    <a16:rowId xmlns:a16="http://schemas.microsoft.com/office/drawing/2014/main" val="4283311811"/>
                  </a:ext>
                </a:extLst>
              </a:tr>
              <a:tr h="100887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457200" rtl="0" eaLnBrk="1" fontAlgn="auto" latinLnBrk="0" hangingPunct="1">
                        <a:lnSpc>
                          <a:spcPts val="1600"/>
                        </a:lnSpc>
                        <a:spcBef>
                          <a:spcPts val="0"/>
                        </a:spcBef>
                        <a:spcAft>
                          <a:spcPts val="0"/>
                        </a:spcAft>
                        <a:buClrTx/>
                        <a:buSzTx/>
                        <a:buFont typeface="Arial" panose="020B0604020202020204" pitchFamily="34" charset="0"/>
                        <a:buChar char="•"/>
                        <a:tabLst/>
                        <a:defRPr/>
                      </a:pPr>
                      <a:endParaRPr kumimoji="1" lang="en-US" altLang="zh-TW" sz="1400" b="1" kern="1200" dirty="0">
                        <a:solidFill>
                          <a:schemeClr val="tx1"/>
                        </a:solidFill>
                        <a:latin typeface="微軟正黑體" panose="020B0604030504040204" pitchFamily="34" charset="-120"/>
                        <a:ea typeface="微軟正黑體" panose="020B0604030504040204" pitchFamily="34" charset="-120"/>
                        <a:cs typeface="Arial"/>
                      </a:endParaRPr>
                    </a:p>
                  </a:txBody>
                  <a:tcPr marL="71724" marR="71724" marT="35862" marB="35862" anchor="ctr">
                    <a:lnL w="6350" cap="flat" cmpd="sng" algn="ctr">
                      <a:solidFill>
                        <a:sysClr val="window" lastClr="FFFFFF">
                          <a:lumMod val="50000"/>
                        </a:sysClr>
                      </a:solidFill>
                      <a:prstDash val="sysDash"/>
                      <a:round/>
                      <a:headEnd type="none" w="med" len="med"/>
                      <a:tailEnd type="none" w="med" len="med"/>
                    </a:lnL>
                    <a:lnR w="6350" cap="flat" cmpd="sng" algn="ctr">
                      <a:solidFill>
                        <a:sysClr val="window" lastClr="FFFFFF">
                          <a:lumMod val="50000"/>
                        </a:sysClr>
                      </a:solidFill>
                      <a:prstDash val="sysDash"/>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 lastClr="FFFFFF">
                          <a:lumMod val="50000"/>
                        </a:sys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8544502"/>
                  </a:ext>
                </a:extLst>
              </a:tr>
            </a:tbl>
          </a:graphicData>
        </a:graphic>
      </p:graphicFrame>
      <p:sp>
        <p:nvSpPr>
          <p:cNvPr id="85" name="文字方塊 84">
            <a:extLst>
              <a:ext uri="{FF2B5EF4-FFF2-40B4-BE49-F238E27FC236}">
                <a16:creationId xmlns:a16="http://schemas.microsoft.com/office/drawing/2014/main" id="{89956548-E1C1-0113-6DCE-9D2FB9524E52}"/>
              </a:ext>
            </a:extLst>
          </p:cNvPr>
          <p:cNvSpPr txBox="1"/>
          <p:nvPr/>
        </p:nvSpPr>
        <p:spPr>
          <a:xfrm>
            <a:off x="7403752" y="2199011"/>
            <a:ext cx="1402290" cy="913070"/>
          </a:xfrm>
          <a:prstGeom prst="rect">
            <a:avLst/>
          </a:prstGeom>
          <a:noFill/>
        </p:spPr>
        <p:txBody>
          <a:bodyPr wrap="square">
            <a:spAutoFit/>
          </a:bodyPr>
          <a:lstStyle/>
          <a:p>
            <a:pPr marL="107950" indent="-107950">
              <a:lnSpc>
                <a:spcPts val="1600"/>
              </a:lnSpc>
              <a:buFont typeface="Arial" panose="020B0604020202020204" pitchFamily="34" charset="0"/>
              <a:buChar char="•"/>
              <a:defRPr/>
            </a:pPr>
            <a:r>
              <a:rPr kumimoji="1" lang="en-US" altLang="zh-TW" sz="1400" b="1" dirty="0">
                <a:solidFill>
                  <a:prstClr val="black"/>
                </a:solidFill>
                <a:latin typeface="微軟正黑體" panose="020B0604030504040204" pitchFamily="34" charset="-120"/>
                <a:cs typeface="Arial"/>
              </a:rPr>
              <a:t>8</a:t>
            </a:r>
            <a:r>
              <a:rPr kumimoji="1" lang="zh-TW" altLang="en-US" sz="1400" b="1" dirty="0">
                <a:solidFill>
                  <a:prstClr val="black"/>
                </a:solidFill>
                <a:latin typeface="微軟正黑體" panose="020B0604030504040204" pitchFamily="34" charset="-120"/>
                <a:cs typeface="Arial"/>
              </a:rPr>
              <a:t>月上旬農業部推薦會議</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en-US" altLang="zh-TW" sz="1400" b="1" dirty="0">
                <a:solidFill>
                  <a:prstClr val="black"/>
                </a:solidFill>
                <a:latin typeface="微軟正黑體" panose="020B0604030504040204" pitchFamily="34" charset="-120"/>
                <a:cs typeface="Arial"/>
              </a:rPr>
              <a:t>8</a:t>
            </a:r>
            <a:r>
              <a:rPr kumimoji="1" lang="zh-TW" altLang="en-US" sz="1400" b="1" dirty="0">
                <a:solidFill>
                  <a:prstClr val="black"/>
                </a:solidFill>
                <a:latin typeface="微軟正黑體" panose="020B0604030504040204" pitchFamily="34" charset="-120"/>
                <a:cs typeface="Arial"/>
              </a:rPr>
              <a:t>月下旬推薦資料製作</a:t>
            </a:r>
            <a:endParaRPr kumimoji="1" lang="en-US" altLang="zh-TW" sz="1400" b="1" dirty="0">
              <a:solidFill>
                <a:prstClr val="black"/>
              </a:solidFill>
              <a:latin typeface="微軟正黑體" panose="020B0604030504040204" pitchFamily="34" charset="-120"/>
              <a:cs typeface="Arial"/>
            </a:endParaRPr>
          </a:p>
        </p:txBody>
      </p:sp>
      <p:sp>
        <p:nvSpPr>
          <p:cNvPr id="86" name="矩形 85">
            <a:extLst>
              <a:ext uri="{FF2B5EF4-FFF2-40B4-BE49-F238E27FC236}">
                <a16:creationId xmlns:a16="http://schemas.microsoft.com/office/drawing/2014/main" id="{1F9679A0-F500-8058-5D85-81014D7845E5}"/>
              </a:ext>
            </a:extLst>
          </p:cNvPr>
          <p:cNvSpPr/>
          <p:nvPr/>
        </p:nvSpPr>
        <p:spPr bwMode="auto">
          <a:xfrm>
            <a:off x="8919007" y="1075958"/>
            <a:ext cx="1513354" cy="349676"/>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20747" tIns="20747" rIns="20747" bIns="20747" numCol="1" rtlCol="0" anchor="ctr" anchorCtr="0" compatLnSpc="1">
            <a:prstTxWarp prst="textNoShape">
              <a:avLst/>
            </a:prstTxWarp>
            <a:spAutoFit/>
          </a:bodyPr>
          <a:lstStyle/>
          <a:p>
            <a:pPr algn="ctr"/>
            <a:r>
              <a:rPr lang="en-US" altLang="zh-TW" sz="2000" dirty="0">
                <a:solidFill>
                  <a:prstClr val="white"/>
                </a:solidFill>
                <a:latin typeface="Microsoft YaHei" panose="020B0503020204020204" pitchFamily="34" charset="-122"/>
                <a:ea typeface="Microsoft YaHei" panose="020B0503020204020204" pitchFamily="34" charset="-122"/>
              </a:rPr>
              <a:t>9</a:t>
            </a:r>
            <a:r>
              <a:rPr lang="zh-TW" altLang="en-US" sz="2000" dirty="0">
                <a:solidFill>
                  <a:prstClr val="white"/>
                </a:solidFill>
                <a:latin typeface="Microsoft YaHei" panose="020B0503020204020204" pitchFamily="34" charset="-122"/>
                <a:ea typeface="Microsoft YaHei" panose="020B0503020204020204" pitchFamily="34" charset="-122"/>
              </a:rPr>
              <a:t>月</a:t>
            </a:r>
          </a:p>
        </p:txBody>
      </p:sp>
      <p:sp>
        <p:nvSpPr>
          <p:cNvPr id="87" name="矩形: 圓角 86">
            <a:extLst>
              <a:ext uri="{FF2B5EF4-FFF2-40B4-BE49-F238E27FC236}">
                <a16:creationId xmlns:a16="http://schemas.microsoft.com/office/drawing/2014/main" id="{93982E12-4154-DB28-24DF-33FA524A9844}"/>
              </a:ext>
            </a:extLst>
          </p:cNvPr>
          <p:cNvSpPr/>
          <p:nvPr/>
        </p:nvSpPr>
        <p:spPr>
          <a:xfrm>
            <a:off x="8967380" y="3006153"/>
            <a:ext cx="1461381" cy="3240669"/>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graphicFrame>
        <p:nvGraphicFramePr>
          <p:cNvPr id="88" name="表格 87">
            <a:extLst>
              <a:ext uri="{FF2B5EF4-FFF2-40B4-BE49-F238E27FC236}">
                <a16:creationId xmlns:a16="http://schemas.microsoft.com/office/drawing/2014/main" id="{A30C1830-FF22-3211-B76F-55FC7E4CB22D}"/>
              </a:ext>
            </a:extLst>
          </p:cNvPr>
          <p:cNvGraphicFramePr>
            <a:graphicFrameLocks noGrp="1"/>
          </p:cNvGraphicFramePr>
          <p:nvPr>
            <p:extLst>
              <p:ext uri="{D42A27DB-BD31-4B8C-83A1-F6EECF244321}">
                <p14:modId xmlns:p14="http://schemas.microsoft.com/office/powerpoint/2010/main" val="1161480112"/>
              </p:ext>
            </p:extLst>
          </p:nvPr>
        </p:nvGraphicFramePr>
        <p:xfrm>
          <a:off x="8974310" y="1511076"/>
          <a:ext cx="1458051" cy="1656486"/>
        </p:xfrm>
        <a:graphic>
          <a:graphicData uri="http://schemas.openxmlformats.org/drawingml/2006/table">
            <a:tbl>
              <a:tblPr firstRow="1" bandRow="1"/>
              <a:tblGrid>
                <a:gridCol w="1458051">
                  <a:extLst>
                    <a:ext uri="{9D8B030D-6E8A-4147-A177-3AD203B41FA5}">
                      <a16:colId xmlns:a16="http://schemas.microsoft.com/office/drawing/2014/main" val="1390335888"/>
                    </a:ext>
                  </a:extLst>
                </a:gridCol>
              </a:tblGrid>
              <a:tr h="662444">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工程會實地</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評審前準備</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txBody>
                  <a:tcPr marL="71724" marR="71724" marT="35862" marB="35862" anchor="ctr">
                    <a:lnL w="6350" cap="flat" cmpd="sng" algn="ctr">
                      <a:solidFill>
                        <a:sysClr val="windowText" lastClr="000000">
                          <a:lumMod val="50000"/>
                          <a:lumOff val="50000"/>
                        </a:sysClr>
                      </a:solidFill>
                      <a:prstDash val="solid"/>
                      <a:round/>
                      <a:headEnd type="none" w="med" len="med"/>
                      <a:tailEnd type="none" w="med" len="med"/>
                    </a:lnL>
                    <a:lnR w="6350" cap="flat" cmpd="sng" algn="ctr">
                      <a:solidFill>
                        <a:sysClr val="windowText" lastClr="000000">
                          <a:lumMod val="50000"/>
                          <a:lumOff val="50000"/>
                        </a:sysClr>
                      </a:solidFill>
                      <a:prstDash val="solid"/>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FC000">
                        <a:alpha val="50196"/>
                      </a:srgbClr>
                    </a:solidFill>
                  </a:tcPr>
                </a:tc>
                <a:extLst>
                  <a:ext uri="{0D108BD9-81ED-4DB2-BD59-A6C34878D82A}">
                    <a16:rowId xmlns:a16="http://schemas.microsoft.com/office/drawing/2014/main" val="4283311811"/>
                  </a:ext>
                </a:extLst>
              </a:tr>
              <a:tr h="9940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457200" rtl="0" eaLnBrk="1" fontAlgn="auto" latinLnBrk="0" hangingPunct="1">
                        <a:lnSpc>
                          <a:spcPts val="1600"/>
                        </a:lnSpc>
                        <a:spcBef>
                          <a:spcPts val="0"/>
                        </a:spcBef>
                        <a:spcAft>
                          <a:spcPts val="0"/>
                        </a:spcAft>
                        <a:buClrTx/>
                        <a:buSzTx/>
                        <a:buFont typeface="Arial" panose="020B0604020202020204" pitchFamily="34" charset="0"/>
                        <a:buChar char="•"/>
                        <a:tabLst/>
                        <a:defRPr/>
                      </a:pPr>
                      <a:endParaRPr kumimoji="1" lang="en-US" altLang="zh-TW" sz="1400" b="1" kern="1200" dirty="0">
                        <a:solidFill>
                          <a:schemeClr val="tx1"/>
                        </a:solidFill>
                        <a:latin typeface="微軟正黑體" panose="020B0604030504040204" pitchFamily="34" charset="-120"/>
                        <a:ea typeface="微軟正黑體" panose="020B0604030504040204" pitchFamily="34" charset="-120"/>
                        <a:cs typeface="Arial"/>
                      </a:endParaRPr>
                    </a:p>
                  </a:txBody>
                  <a:tcPr marL="71724" marR="71724" marT="35862" marB="35862" anchor="ctr">
                    <a:lnL w="6350" cap="flat" cmpd="sng" algn="ctr">
                      <a:solidFill>
                        <a:sysClr val="window" lastClr="FFFFFF">
                          <a:lumMod val="50000"/>
                        </a:sysClr>
                      </a:solidFill>
                      <a:prstDash val="sysDash"/>
                      <a:round/>
                      <a:headEnd type="none" w="med" len="med"/>
                      <a:tailEnd type="none" w="med" len="med"/>
                    </a:lnL>
                    <a:lnR w="6350" cap="flat" cmpd="sng" algn="ctr">
                      <a:solidFill>
                        <a:sysClr val="window" lastClr="FFFFFF">
                          <a:lumMod val="50000"/>
                        </a:sysClr>
                      </a:solidFill>
                      <a:prstDash val="sysDash"/>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 lastClr="FFFFFF">
                          <a:lumMod val="50000"/>
                        </a:sys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8544502"/>
                  </a:ext>
                </a:extLst>
              </a:tr>
            </a:tbl>
          </a:graphicData>
        </a:graphic>
      </p:graphicFrame>
      <p:sp>
        <p:nvSpPr>
          <p:cNvPr id="89" name="文字方塊 88">
            <a:extLst>
              <a:ext uri="{FF2B5EF4-FFF2-40B4-BE49-F238E27FC236}">
                <a16:creationId xmlns:a16="http://schemas.microsoft.com/office/drawing/2014/main" id="{E39E3F0B-0896-6C24-0D1A-A40C042A13C8}"/>
              </a:ext>
            </a:extLst>
          </p:cNvPr>
          <p:cNvSpPr txBox="1"/>
          <p:nvPr/>
        </p:nvSpPr>
        <p:spPr>
          <a:xfrm>
            <a:off x="8970707" y="2229798"/>
            <a:ext cx="1603598" cy="913070"/>
          </a:xfrm>
          <a:prstGeom prst="rect">
            <a:avLst/>
          </a:prstGeom>
          <a:noFill/>
        </p:spPr>
        <p:txBody>
          <a:bodyPr wrap="square">
            <a:spAutoFit/>
          </a:bodyPr>
          <a:lstStyle/>
          <a:p>
            <a:pPr marL="107950" indent="-107950">
              <a:lnSpc>
                <a:spcPts val="1600"/>
              </a:lnSpc>
              <a:buFont typeface="Arial" panose="020B0604020202020204" pitchFamily="34" charset="0"/>
              <a:buChar char="•"/>
              <a:defRPr/>
            </a:pPr>
            <a:r>
              <a:rPr kumimoji="1" lang="en-US" altLang="zh-TW" sz="1400" b="1" dirty="0">
                <a:solidFill>
                  <a:prstClr val="black"/>
                </a:solidFill>
                <a:latin typeface="微軟正黑體" panose="020B0604030504040204" pitchFamily="34" charset="-120"/>
                <a:cs typeface="Arial"/>
              </a:rPr>
              <a:t>9</a:t>
            </a:r>
            <a:r>
              <a:rPr kumimoji="1" lang="zh-TW" altLang="en-US" sz="1400" b="1" dirty="0">
                <a:solidFill>
                  <a:prstClr val="black"/>
                </a:solidFill>
                <a:latin typeface="微軟正黑體" panose="020B0604030504040204" pitchFamily="34" charset="-120"/>
                <a:cs typeface="Arial"/>
              </a:rPr>
              <a:t>月初預演</a:t>
            </a:r>
            <a:r>
              <a:rPr kumimoji="1" lang="en-US" altLang="zh-TW" sz="1400" b="1" dirty="0">
                <a:solidFill>
                  <a:prstClr val="black"/>
                </a:solidFill>
                <a:latin typeface="微軟正黑體" panose="020B0604030504040204" pitchFamily="34" charset="-120"/>
                <a:cs typeface="Arial"/>
              </a:rPr>
              <a:t>2</a:t>
            </a:r>
            <a:r>
              <a:rPr kumimoji="1" lang="zh-TW" altLang="en-US" sz="1400" b="1" dirty="0">
                <a:solidFill>
                  <a:prstClr val="black"/>
                </a:solidFill>
                <a:latin typeface="微軟正黑體" panose="020B0604030504040204" pitchFamily="34" charset="-120"/>
                <a:cs typeface="Arial"/>
              </a:rPr>
              <a:t>次</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en-US" altLang="zh-TW" sz="1400" b="1" dirty="0">
                <a:solidFill>
                  <a:prstClr val="black"/>
                </a:solidFill>
                <a:latin typeface="微軟正黑體" panose="020B0604030504040204" pitchFamily="34" charset="-120"/>
                <a:cs typeface="Arial"/>
              </a:rPr>
              <a:t>9</a:t>
            </a:r>
            <a:r>
              <a:rPr kumimoji="1" lang="zh-TW" altLang="en-US" sz="1400" b="1" dirty="0">
                <a:solidFill>
                  <a:prstClr val="black"/>
                </a:solidFill>
                <a:latin typeface="微軟正黑體" panose="020B0604030504040204" pitchFamily="34" charset="-120"/>
                <a:cs typeface="Arial"/>
              </a:rPr>
              <a:t>月署長與副署長視察</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線上資料整備</a:t>
            </a:r>
            <a:endParaRPr kumimoji="1" lang="en-US" altLang="zh-TW" sz="1400" b="1" dirty="0">
              <a:solidFill>
                <a:prstClr val="black"/>
              </a:solidFill>
              <a:latin typeface="微軟正黑體" panose="020B0604030504040204" pitchFamily="34" charset="-120"/>
              <a:cs typeface="Arial"/>
            </a:endParaRPr>
          </a:p>
        </p:txBody>
      </p:sp>
      <p:sp>
        <p:nvSpPr>
          <p:cNvPr id="90" name="矩形 89">
            <a:extLst>
              <a:ext uri="{FF2B5EF4-FFF2-40B4-BE49-F238E27FC236}">
                <a16:creationId xmlns:a16="http://schemas.microsoft.com/office/drawing/2014/main" id="{7129AB0F-DBFA-08C5-A3CD-8562389F633C}"/>
              </a:ext>
            </a:extLst>
          </p:cNvPr>
          <p:cNvSpPr/>
          <p:nvPr/>
        </p:nvSpPr>
        <p:spPr bwMode="auto">
          <a:xfrm>
            <a:off x="10559343" y="1072052"/>
            <a:ext cx="1513354" cy="349676"/>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20747" tIns="20747" rIns="20747" bIns="20747" numCol="1" rtlCol="0" anchor="ctr" anchorCtr="0" compatLnSpc="1">
            <a:prstTxWarp prst="textNoShape">
              <a:avLst/>
            </a:prstTxWarp>
            <a:spAutoFit/>
          </a:bodyPr>
          <a:lstStyle/>
          <a:p>
            <a:pPr algn="ctr"/>
            <a:r>
              <a:rPr lang="en-US" altLang="zh-TW" sz="2000" dirty="0">
                <a:solidFill>
                  <a:prstClr val="white"/>
                </a:solidFill>
                <a:latin typeface="Microsoft YaHei" panose="020B0503020204020204" pitchFamily="34" charset="-122"/>
                <a:ea typeface="Microsoft YaHei" panose="020B0503020204020204" pitchFamily="34" charset="-122"/>
              </a:rPr>
              <a:t>10-11</a:t>
            </a:r>
            <a:r>
              <a:rPr lang="zh-TW" altLang="en-US" sz="2000" dirty="0">
                <a:solidFill>
                  <a:prstClr val="white"/>
                </a:solidFill>
                <a:latin typeface="Microsoft YaHei" panose="020B0503020204020204" pitchFamily="34" charset="-122"/>
                <a:ea typeface="Microsoft YaHei" panose="020B0503020204020204" pitchFamily="34" charset="-122"/>
              </a:rPr>
              <a:t>月</a:t>
            </a:r>
          </a:p>
        </p:txBody>
      </p:sp>
      <p:sp>
        <p:nvSpPr>
          <p:cNvPr id="91" name="矩形: 圓角 90">
            <a:extLst>
              <a:ext uri="{FF2B5EF4-FFF2-40B4-BE49-F238E27FC236}">
                <a16:creationId xmlns:a16="http://schemas.microsoft.com/office/drawing/2014/main" id="{AB1C6165-948D-0D23-FFB7-A04F940B0DFA}"/>
              </a:ext>
            </a:extLst>
          </p:cNvPr>
          <p:cNvSpPr/>
          <p:nvPr/>
        </p:nvSpPr>
        <p:spPr>
          <a:xfrm>
            <a:off x="10552246" y="1463203"/>
            <a:ext cx="1486027" cy="1727803"/>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graphicFrame>
        <p:nvGraphicFramePr>
          <p:cNvPr id="92" name="表格 91">
            <a:extLst>
              <a:ext uri="{FF2B5EF4-FFF2-40B4-BE49-F238E27FC236}">
                <a16:creationId xmlns:a16="http://schemas.microsoft.com/office/drawing/2014/main" id="{66000102-9801-6649-FEE6-41D4A23872EE}"/>
              </a:ext>
            </a:extLst>
          </p:cNvPr>
          <p:cNvGraphicFramePr>
            <a:graphicFrameLocks noGrp="1"/>
          </p:cNvGraphicFramePr>
          <p:nvPr>
            <p:extLst>
              <p:ext uri="{D42A27DB-BD31-4B8C-83A1-F6EECF244321}">
                <p14:modId xmlns:p14="http://schemas.microsoft.com/office/powerpoint/2010/main" val="992265952"/>
              </p:ext>
            </p:extLst>
          </p:nvPr>
        </p:nvGraphicFramePr>
        <p:xfrm>
          <a:off x="10568350" y="1520433"/>
          <a:ext cx="1458051" cy="1647491"/>
        </p:xfrm>
        <a:graphic>
          <a:graphicData uri="http://schemas.openxmlformats.org/drawingml/2006/table">
            <a:tbl>
              <a:tblPr firstRow="1" bandRow="1"/>
              <a:tblGrid>
                <a:gridCol w="1458051">
                  <a:extLst>
                    <a:ext uri="{9D8B030D-6E8A-4147-A177-3AD203B41FA5}">
                      <a16:colId xmlns:a16="http://schemas.microsoft.com/office/drawing/2014/main" val="1390335888"/>
                    </a:ext>
                  </a:extLst>
                </a:gridCol>
              </a:tblGrid>
              <a:tr h="65788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工程會</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實地評審</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txBody>
                  <a:tcPr marL="71724" marR="71724" marT="35862" marB="35862" anchor="ctr">
                    <a:lnL w="6350" cap="flat" cmpd="sng" algn="ctr">
                      <a:solidFill>
                        <a:sysClr val="windowText" lastClr="000000">
                          <a:lumMod val="50000"/>
                          <a:lumOff val="50000"/>
                        </a:sysClr>
                      </a:solidFill>
                      <a:prstDash val="solid"/>
                      <a:round/>
                      <a:headEnd type="none" w="med" len="med"/>
                      <a:tailEnd type="none" w="med" len="med"/>
                    </a:lnL>
                    <a:lnR w="6350" cap="flat" cmpd="sng" algn="ctr">
                      <a:solidFill>
                        <a:sysClr val="windowText" lastClr="000000">
                          <a:lumMod val="50000"/>
                          <a:lumOff val="50000"/>
                        </a:sysClr>
                      </a:solidFill>
                      <a:prstDash val="solid"/>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FC000">
                        <a:alpha val="50196"/>
                      </a:srgbClr>
                    </a:solidFill>
                  </a:tcPr>
                </a:tc>
                <a:extLst>
                  <a:ext uri="{0D108BD9-81ED-4DB2-BD59-A6C34878D82A}">
                    <a16:rowId xmlns:a16="http://schemas.microsoft.com/office/drawing/2014/main" val="4283311811"/>
                  </a:ext>
                </a:extLst>
              </a:tr>
              <a:tr h="98960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457200" rtl="0" eaLnBrk="1" fontAlgn="auto" latinLnBrk="0" hangingPunct="1">
                        <a:lnSpc>
                          <a:spcPts val="1600"/>
                        </a:lnSpc>
                        <a:spcBef>
                          <a:spcPts val="0"/>
                        </a:spcBef>
                        <a:spcAft>
                          <a:spcPts val="0"/>
                        </a:spcAft>
                        <a:buClrTx/>
                        <a:buSzTx/>
                        <a:buFont typeface="Arial" panose="020B0604020202020204" pitchFamily="34" charset="0"/>
                        <a:buChar char="•"/>
                        <a:tabLst/>
                        <a:defRPr/>
                      </a:pPr>
                      <a:endParaRPr kumimoji="1" lang="en-US" altLang="zh-TW" sz="1400" b="1" kern="1200" dirty="0">
                        <a:solidFill>
                          <a:schemeClr val="tx1"/>
                        </a:solidFill>
                        <a:latin typeface="微軟正黑體" panose="020B0604030504040204" pitchFamily="34" charset="-120"/>
                        <a:ea typeface="微軟正黑體" panose="020B0604030504040204" pitchFamily="34" charset="-120"/>
                        <a:cs typeface="Arial"/>
                      </a:endParaRPr>
                    </a:p>
                  </a:txBody>
                  <a:tcPr marL="71724" marR="71724" marT="35862" marB="35862" anchor="ctr">
                    <a:lnL w="6350" cap="flat" cmpd="sng" algn="ctr">
                      <a:solidFill>
                        <a:sysClr val="window" lastClr="FFFFFF">
                          <a:lumMod val="50000"/>
                        </a:sysClr>
                      </a:solidFill>
                      <a:prstDash val="sysDash"/>
                      <a:round/>
                      <a:headEnd type="none" w="med" len="med"/>
                      <a:tailEnd type="none" w="med" len="med"/>
                    </a:lnL>
                    <a:lnR w="6350" cap="flat" cmpd="sng" algn="ctr">
                      <a:solidFill>
                        <a:sysClr val="window" lastClr="FFFFFF">
                          <a:lumMod val="50000"/>
                        </a:sysClr>
                      </a:solidFill>
                      <a:prstDash val="sysDash"/>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 lastClr="FFFFFF">
                          <a:lumMod val="50000"/>
                        </a:sys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8544502"/>
                  </a:ext>
                </a:extLst>
              </a:tr>
            </a:tbl>
          </a:graphicData>
        </a:graphic>
      </p:graphicFrame>
      <p:sp>
        <p:nvSpPr>
          <p:cNvPr id="93" name="文字方塊 92">
            <a:extLst>
              <a:ext uri="{FF2B5EF4-FFF2-40B4-BE49-F238E27FC236}">
                <a16:creationId xmlns:a16="http://schemas.microsoft.com/office/drawing/2014/main" id="{BD189286-1E0B-E00E-5706-575F78DC0C38}"/>
              </a:ext>
            </a:extLst>
          </p:cNvPr>
          <p:cNvSpPr txBox="1"/>
          <p:nvPr/>
        </p:nvSpPr>
        <p:spPr>
          <a:xfrm>
            <a:off x="10626293" y="2253288"/>
            <a:ext cx="1363117" cy="1118255"/>
          </a:xfrm>
          <a:prstGeom prst="rect">
            <a:avLst/>
          </a:prstGeom>
          <a:noFill/>
        </p:spPr>
        <p:txBody>
          <a:bodyPr wrap="square">
            <a:spAutoFit/>
          </a:bodyPr>
          <a:lstStyle/>
          <a:p>
            <a:pPr marL="107950" indent="-107950">
              <a:lnSpc>
                <a:spcPts val="1600"/>
              </a:lnSpc>
              <a:buFont typeface="Arial" panose="020B0604020202020204" pitchFamily="34" charset="0"/>
              <a:buChar char="•"/>
              <a:defRPr/>
            </a:pPr>
            <a:r>
              <a:rPr kumimoji="1" lang="en-US" altLang="zh-TW" sz="1400" b="1" dirty="0">
                <a:solidFill>
                  <a:prstClr val="black"/>
                </a:solidFill>
                <a:latin typeface="微軟正黑體" panose="020B0604030504040204" pitchFamily="34" charset="-120"/>
                <a:cs typeface="Arial"/>
              </a:rPr>
              <a:t>10</a:t>
            </a:r>
            <a:r>
              <a:rPr kumimoji="1" lang="zh-TW" altLang="en-US" sz="1400" b="1" dirty="0">
                <a:solidFill>
                  <a:prstClr val="black"/>
                </a:solidFill>
                <a:latin typeface="微軟正黑體" panose="020B0604030504040204" pitchFamily="34" charset="-120"/>
                <a:cs typeface="Arial"/>
              </a:rPr>
              <a:t>月工程會正式實地評審</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en-US" altLang="zh-TW" sz="1400" b="1" dirty="0">
                <a:solidFill>
                  <a:prstClr val="black"/>
                </a:solidFill>
                <a:latin typeface="微軟正黑體" panose="020B0604030504040204" pitchFamily="34" charset="-120"/>
                <a:cs typeface="Arial"/>
              </a:rPr>
              <a:t>11</a:t>
            </a:r>
            <a:r>
              <a:rPr kumimoji="1" lang="zh-TW" altLang="en-US" sz="1400" b="1" dirty="0">
                <a:solidFill>
                  <a:prstClr val="black"/>
                </a:solidFill>
                <a:latin typeface="微軟正黑體" panose="020B0604030504040204" pitchFamily="34" charset="-120"/>
                <a:cs typeface="Arial"/>
              </a:rPr>
              <a:t>月底確定得獎名單</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endParaRPr kumimoji="1" lang="en-US" altLang="zh-TW" sz="1400" b="1" dirty="0">
              <a:solidFill>
                <a:prstClr val="black"/>
              </a:solidFill>
              <a:latin typeface="微軟正黑體" panose="020B0604030504040204" pitchFamily="34" charset="-120"/>
              <a:cs typeface="Arial"/>
            </a:endParaRPr>
          </a:p>
        </p:txBody>
      </p:sp>
      <p:pic>
        <p:nvPicPr>
          <p:cNvPr id="94" name="圖片 93" descr="一張含有 圖書, 室內, 架子, 牆 的圖片&#10;&#10;自動產生的描述">
            <a:extLst>
              <a:ext uri="{FF2B5EF4-FFF2-40B4-BE49-F238E27FC236}">
                <a16:creationId xmlns:a16="http://schemas.microsoft.com/office/drawing/2014/main" id="{729B9F39-0B9F-818B-5698-E1095C02F0F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45750" y="2998814"/>
            <a:ext cx="1458045" cy="1093534"/>
          </a:xfrm>
          <a:prstGeom prst="rect">
            <a:avLst/>
          </a:prstGeom>
        </p:spPr>
      </p:pic>
      <p:pic>
        <p:nvPicPr>
          <p:cNvPr id="95" name="圖片 94">
            <a:extLst>
              <a:ext uri="{FF2B5EF4-FFF2-40B4-BE49-F238E27FC236}">
                <a16:creationId xmlns:a16="http://schemas.microsoft.com/office/drawing/2014/main" id="{4EBE6B27-AA65-8EC9-62F4-67998810AD5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90420" y="4172317"/>
            <a:ext cx="1368703" cy="1024487"/>
          </a:xfrm>
          <a:prstGeom prst="rect">
            <a:avLst/>
          </a:prstGeom>
          <a:noFill/>
          <a:ln>
            <a:noFill/>
          </a:ln>
        </p:spPr>
      </p:pic>
      <p:pic>
        <p:nvPicPr>
          <p:cNvPr id="96" name="圖片 95" descr="一張含有 文字, 資料表, 圖書, 地板 的圖片&#10;&#10;自動產生的描述">
            <a:extLst>
              <a:ext uri="{FF2B5EF4-FFF2-40B4-BE49-F238E27FC236}">
                <a16:creationId xmlns:a16="http://schemas.microsoft.com/office/drawing/2014/main" id="{90687275-7422-9636-6CE7-91F5DA3F01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20793" y="3894273"/>
            <a:ext cx="1404111" cy="1053083"/>
          </a:xfrm>
          <a:prstGeom prst="rect">
            <a:avLst/>
          </a:prstGeom>
        </p:spPr>
      </p:pic>
      <p:sp>
        <p:nvSpPr>
          <p:cNvPr id="97" name="標題 1">
            <a:extLst>
              <a:ext uri="{FF2B5EF4-FFF2-40B4-BE49-F238E27FC236}">
                <a16:creationId xmlns:a16="http://schemas.microsoft.com/office/drawing/2014/main" id="{BFE353E6-34F0-21FB-4467-A4477DD0719D}"/>
              </a:ext>
            </a:extLst>
          </p:cNvPr>
          <p:cNvSpPr txBox="1"/>
          <p:nvPr/>
        </p:nvSpPr>
        <p:spPr>
          <a:xfrm>
            <a:off x="2266481" y="5410046"/>
            <a:ext cx="1336357" cy="790801"/>
          </a:xfrm>
          <a:prstGeom prst="rect">
            <a:avLst/>
          </a:prstGeom>
          <a:solidFill>
            <a:srgbClr val="996600">
              <a:alpha val="43000"/>
            </a:srgbClr>
          </a:solidFill>
          <a:ln>
            <a:solidFill>
              <a:sysClr val="windowText" lastClr="000000"/>
            </a:solidFill>
          </a:ln>
        </p:spPr>
        <p:txBody>
          <a:bodyPr vert="horz" lIns="160306" tIns="80153" rIns="160306" bIns="80153" rtlCol="0" anchor="ctr">
            <a:noAutofit/>
          </a:bodyPr>
          <a:lstStyle>
            <a:defPPr rtl="0">
              <a:defRPr lang="zh-TW"/>
            </a:defPPr>
            <a:lvl1pPr algn="ctr">
              <a:lnSpc>
                <a:spcPct val="100000"/>
              </a:lnSpc>
              <a:buNone/>
              <a:defRPr b="1" kern="0">
                <a:solidFill>
                  <a:schemeClr val="tx1">
                    <a:lumMod val="65000"/>
                    <a:lumOff val="3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914400" eaLnBrk="1" fontAlgn="auto" latinLnBrk="0" hangingPunct="1">
              <a:lnSpc>
                <a:spcPts val="1900"/>
              </a:lnSpc>
              <a:spcBef>
                <a:spcPts val="0"/>
              </a:spcBef>
              <a:spcAft>
                <a:spcPts val="0"/>
              </a:spcAft>
              <a:buClrTx/>
              <a:buSzTx/>
              <a:buFontTx/>
              <a:buNone/>
              <a:tabLst/>
              <a:defRPr/>
            </a:pPr>
            <a:endParaRPr kumimoji="0" lang="zh-TW" altLang="en-US" sz="1600" b="1" i="0" u="none" strike="noStrike" kern="1200" cap="none" spc="0" normalizeH="0" baseline="0" noProof="0" dirty="0">
              <a:ln>
                <a:noFill/>
              </a:ln>
              <a:solidFill>
                <a:prstClr val="white"/>
              </a:solidFill>
              <a:effectLst>
                <a:glow rad="63500">
                  <a:prstClr val="black">
                    <a:alpha val="75000"/>
                  </a:prstClr>
                </a:glow>
                <a:outerShdw blurRad="50800" dist="76200" dir="4200000" algn="ctr" rotWithShape="0">
                  <a:srgbClr val="4F81BD">
                    <a:lumMod val="50000"/>
                  </a:srgbClr>
                </a:outerShdw>
              </a:effectLst>
              <a:uLnTx/>
              <a:uFillTx/>
              <a:latin typeface="微軟正黑體" panose="020B0604030504040204" pitchFamily="34" charset="-120"/>
              <a:ea typeface="微軟正黑體" panose="020B0604030504040204" pitchFamily="34" charset="-120"/>
              <a:cs typeface="+mj-cs"/>
            </a:endParaRPr>
          </a:p>
        </p:txBody>
      </p:sp>
      <p:sp>
        <p:nvSpPr>
          <p:cNvPr id="98" name="標題 1">
            <a:extLst>
              <a:ext uri="{FF2B5EF4-FFF2-40B4-BE49-F238E27FC236}">
                <a16:creationId xmlns:a16="http://schemas.microsoft.com/office/drawing/2014/main" id="{D68D72D8-644D-826C-6EB2-F52C3A8616AB}"/>
              </a:ext>
            </a:extLst>
          </p:cNvPr>
          <p:cNvSpPr txBox="1"/>
          <p:nvPr/>
        </p:nvSpPr>
        <p:spPr>
          <a:xfrm>
            <a:off x="4189685" y="5410046"/>
            <a:ext cx="1335219" cy="790801"/>
          </a:xfrm>
          <a:prstGeom prst="rect">
            <a:avLst/>
          </a:prstGeom>
          <a:solidFill>
            <a:srgbClr val="996600">
              <a:alpha val="43000"/>
            </a:srgbClr>
          </a:solidFill>
          <a:ln>
            <a:solidFill>
              <a:sysClr val="windowText" lastClr="000000"/>
            </a:solidFill>
          </a:ln>
        </p:spPr>
        <p:txBody>
          <a:bodyPr vert="horz" lIns="160306" tIns="80153" rIns="160306" bIns="80153" rtlCol="0" anchor="ctr">
            <a:noAutofit/>
          </a:bodyPr>
          <a:lstStyle>
            <a:defPPr rtl="0">
              <a:defRPr lang="zh-TW"/>
            </a:defPPr>
            <a:lvl1pPr marR="0" lvl="0" indent="0" algn="ctr" fontAlgn="auto">
              <a:lnSpc>
                <a:spcPts val="1900"/>
              </a:lnSpc>
              <a:spcBef>
                <a:spcPts val="0"/>
              </a:spcBef>
              <a:spcAft>
                <a:spcPts val="0"/>
              </a:spcAft>
              <a:buClrTx/>
              <a:buSzTx/>
              <a:buFontTx/>
              <a:buNone/>
              <a:tabLst/>
              <a:defRPr sz="1600" b="1">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j-cs"/>
              </a:defRPr>
            </a:lvl1pPr>
          </a:lstStyle>
          <a:p>
            <a:pPr marL="0" marR="0" lvl="0" indent="0" algn="ctr" defTabSz="914400" eaLnBrk="1" fontAlgn="auto" latinLnBrk="0" hangingPunct="1">
              <a:lnSpc>
                <a:spcPts val="1900"/>
              </a:lnSpc>
              <a:spcBef>
                <a:spcPts val="0"/>
              </a:spcBef>
              <a:spcAft>
                <a:spcPts val="0"/>
              </a:spcAft>
              <a:buClrTx/>
              <a:buSzTx/>
              <a:buFontTx/>
              <a:buNone/>
              <a:tabLst/>
              <a:defRPr/>
            </a:pPr>
            <a:endParaRPr kumimoji="0" lang="zh-TW" altLang="en-US" sz="1600" b="1" i="0" u="none" strike="noStrike" kern="0" cap="none" spc="0" normalizeH="0" baseline="0" noProof="0" dirty="0">
              <a:ln>
                <a:noFill/>
              </a:ln>
              <a:solidFill>
                <a:prstClr val="white"/>
              </a:solidFill>
              <a:effectLst>
                <a:glow rad="63500">
                  <a:prstClr val="black">
                    <a:alpha val="75000"/>
                  </a:prstClr>
                </a:glow>
                <a:outerShdw blurRad="50800" dist="76200" dir="4200000" algn="ctr" rotWithShape="0">
                  <a:srgbClr val="4F81BD">
                    <a:lumMod val="50000"/>
                  </a:srgbClr>
                </a:outerShdw>
              </a:effectLst>
              <a:uLnTx/>
              <a:uFillTx/>
              <a:latin typeface="微軟正黑體" panose="020B0604030504040204" pitchFamily="34" charset="-120"/>
              <a:ea typeface="微軟正黑體" panose="020B0604030504040204" pitchFamily="34" charset="-120"/>
              <a:cs typeface="+mj-cs"/>
            </a:endParaRPr>
          </a:p>
        </p:txBody>
      </p:sp>
      <p:sp>
        <p:nvSpPr>
          <p:cNvPr id="99" name="文字方塊 98">
            <a:extLst>
              <a:ext uri="{FF2B5EF4-FFF2-40B4-BE49-F238E27FC236}">
                <a16:creationId xmlns:a16="http://schemas.microsoft.com/office/drawing/2014/main" id="{019CCC32-4EC9-254C-D54D-AD61781A0496}"/>
              </a:ext>
            </a:extLst>
          </p:cNvPr>
          <p:cNvSpPr txBox="1"/>
          <p:nvPr/>
        </p:nvSpPr>
        <p:spPr>
          <a:xfrm>
            <a:off x="4186358" y="5505052"/>
            <a:ext cx="1328287" cy="559897"/>
          </a:xfrm>
          <a:prstGeom prst="rect">
            <a:avLst/>
          </a:prstGeom>
          <a:noFill/>
        </p:spPr>
        <p:txBody>
          <a:bodyPr wrap="square">
            <a:spAutoFit/>
          </a:bodyPr>
          <a:lstStyle/>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根據本署抽查意見修正</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p:txBody>
      </p:sp>
      <p:sp>
        <p:nvSpPr>
          <p:cNvPr id="100" name="文字方塊 99">
            <a:extLst>
              <a:ext uri="{FF2B5EF4-FFF2-40B4-BE49-F238E27FC236}">
                <a16:creationId xmlns:a16="http://schemas.microsoft.com/office/drawing/2014/main" id="{0B082F7E-16A1-8D99-3D26-7EF7A7B870E1}"/>
              </a:ext>
            </a:extLst>
          </p:cNvPr>
          <p:cNvSpPr txBox="1"/>
          <p:nvPr/>
        </p:nvSpPr>
        <p:spPr>
          <a:xfrm>
            <a:off x="2192090" y="5500781"/>
            <a:ext cx="1441041" cy="579646"/>
          </a:xfrm>
          <a:prstGeom prst="rect">
            <a:avLst/>
          </a:prstGeom>
          <a:noFill/>
        </p:spPr>
        <p:txBody>
          <a:bodyPr wrap="square">
            <a:spAutoFit/>
          </a:bodyPr>
          <a:lstStyle/>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針對金質獎</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流程預演</a:t>
            </a:r>
          </a:p>
        </p:txBody>
      </p:sp>
      <p:sp>
        <p:nvSpPr>
          <p:cNvPr id="101" name="文字方塊 100">
            <a:extLst>
              <a:ext uri="{FF2B5EF4-FFF2-40B4-BE49-F238E27FC236}">
                <a16:creationId xmlns:a16="http://schemas.microsoft.com/office/drawing/2014/main" id="{3D41F663-CC38-57B7-6ECE-0D89E396CE14}"/>
              </a:ext>
            </a:extLst>
          </p:cNvPr>
          <p:cNvSpPr txBox="1"/>
          <p:nvPr/>
        </p:nvSpPr>
        <p:spPr>
          <a:xfrm>
            <a:off x="4146667" y="3053429"/>
            <a:ext cx="1496861" cy="523220"/>
          </a:xfrm>
          <a:prstGeom prst="rect">
            <a:avLst/>
          </a:prstGeom>
          <a:noFill/>
        </p:spPr>
        <p:txBody>
          <a:bodyPr wrap="square">
            <a:spAutoFit/>
          </a:bodyPr>
          <a:lstStyle/>
          <a:p>
            <a:pPr algn="ctr" defTabSz="457200">
              <a:defRPr/>
            </a:pPr>
            <a:r>
              <a:rPr lang="zh-TW" altLang="en-US" sz="1400" b="1" kern="0" dirty="0">
                <a:solidFill>
                  <a:prstClr val="black"/>
                </a:solidFill>
                <a:latin typeface="微軟正黑體" panose="020B0604030504040204" pitchFamily="34" charset="-120"/>
              </a:rPr>
              <a:t>依照金質獎實地評審程序進行</a:t>
            </a:r>
          </a:p>
        </p:txBody>
      </p:sp>
      <p:sp>
        <p:nvSpPr>
          <p:cNvPr id="102" name="文字方塊 101">
            <a:extLst>
              <a:ext uri="{FF2B5EF4-FFF2-40B4-BE49-F238E27FC236}">
                <a16:creationId xmlns:a16="http://schemas.microsoft.com/office/drawing/2014/main" id="{78EA3D4C-4987-0D62-2312-4508C7084A6A}"/>
              </a:ext>
            </a:extLst>
          </p:cNvPr>
          <p:cNvSpPr txBox="1"/>
          <p:nvPr/>
        </p:nvSpPr>
        <p:spPr>
          <a:xfrm>
            <a:off x="2250830" y="3822598"/>
            <a:ext cx="1217036" cy="276999"/>
          </a:xfrm>
          <a:prstGeom prst="rect">
            <a:avLst/>
          </a:prstGeom>
          <a:noFill/>
        </p:spPr>
        <p:txBody>
          <a:bodyPr wrap="square">
            <a:spAutoFit/>
          </a:bodyPr>
          <a:lstStyle/>
          <a:p>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卷宗製備</a:t>
            </a:r>
          </a:p>
        </p:txBody>
      </p:sp>
      <p:sp>
        <p:nvSpPr>
          <p:cNvPr id="103" name="文字方塊 102">
            <a:extLst>
              <a:ext uri="{FF2B5EF4-FFF2-40B4-BE49-F238E27FC236}">
                <a16:creationId xmlns:a16="http://schemas.microsoft.com/office/drawing/2014/main" id="{2666485A-DAB2-26A5-40FA-D8A2C84A32E3}"/>
              </a:ext>
            </a:extLst>
          </p:cNvPr>
          <p:cNvSpPr txBox="1"/>
          <p:nvPr/>
        </p:nvSpPr>
        <p:spPr>
          <a:xfrm>
            <a:off x="2326141" y="4919805"/>
            <a:ext cx="1217036" cy="276999"/>
          </a:xfrm>
          <a:prstGeom prst="rect">
            <a:avLst/>
          </a:prstGeom>
          <a:noFill/>
        </p:spPr>
        <p:txBody>
          <a:bodyPr wrap="square">
            <a:spAutoFit/>
          </a:bodyPr>
          <a:lstStyle/>
          <a:p>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海報製作</a:t>
            </a:r>
          </a:p>
        </p:txBody>
      </p:sp>
      <p:sp>
        <p:nvSpPr>
          <p:cNvPr id="104" name="文字方塊 103">
            <a:extLst>
              <a:ext uri="{FF2B5EF4-FFF2-40B4-BE49-F238E27FC236}">
                <a16:creationId xmlns:a16="http://schemas.microsoft.com/office/drawing/2014/main" id="{9FC72963-531B-2FEC-7313-FDAE5257A1BB}"/>
              </a:ext>
            </a:extLst>
          </p:cNvPr>
          <p:cNvSpPr txBox="1"/>
          <p:nvPr/>
        </p:nvSpPr>
        <p:spPr>
          <a:xfrm>
            <a:off x="4115193" y="4525384"/>
            <a:ext cx="1366731" cy="461665"/>
          </a:xfrm>
          <a:prstGeom prst="rect">
            <a:avLst/>
          </a:prstGeom>
          <a:noFill/>
        </p:spPr>
        <p:txBody>
          <a:bodyPr wrap="square">
            <a:spAutoFit/>
          </a:bodyPr>
          <a:lstStyle/>
          <a:p>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審查資料與餐點等準備</a:t>
            </a:r>
          </a:p>
        </p:txBody>
      </p:sp>
      <p:pic>
        <p:nvPicPr>
          <p:cNvPr id="105" name="圖片 104">
            <a:extLst>
              <a:ext uri="{FF2B5EF4-FFF2-40B4-BE49-F238E27FC236}">
                <a16:creationId xmlns:a16="http://schemas.microsoft.com/office/drawing/2014/main" id="{34B32584-6FFC-3A87-19C0-BCD9AADAFC7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98478" y="2953772"/>
            <a:ext cx="1249766" cy="1754141"/>
          </a:xfrm>
          <a:prstGeom prst="rect">
            <a:avLst/>
          </a:prstGeom>
          <a:noFill/>
          <a:ln w="12700">
            <a:solidFill>
              <a:sysClr val="windowText" lastClr="000000"/>
            </a:solidFill>
          </a:ln>
        </p:spPr>
      </p:pic>
      <p:sp>
        <p:nvSpPr>
          <p:cNvPr id="106" name="文字方塊 105">
            <a:extLst>
              <a:ext uri="{FF2B5EF4-FFF2-40B4-BE49-F238E27FC236}">
                <a16:creationId xmlns:a16="http://schemas.microsoft.com/office/drawing/2014/main" id="{62CA481E-265F-E3D9-134B-9D9951582022}"/>
              </a:ext>
            </a:extLst>
          </p:cNvPr>
          <p:cNvSpPr txBox="1"/>
          <p:nvPr/>
        </p:nvSpPr>
        <p:spPr>
          <a:xfrm>
            <a:off x="5929223" y="4178203"/>
            <a:ext cx="1217036" cy="461665"/>
          </a:xfrm>
          <a:prstGeom prst="rect">
            <a:avLst/>
          </a:prstGeom>
          <a:noFill/>
        </p:spPr>
        <p:txBody>
          <a:bodyPr wrap="square">
            <a:spAutoFit/>
          </a:bodyPr>
          <a:lstStyle/>
          <a:p>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抽查意見討論與修正</a:t>
            </a:r>
          </a:p>
        </p:txBody>
      </p:sp>
      <p:sp>
        <p:nvSpPr>
          <p:cNvPr id="107" name="標題 1">
            <a:extLst>
              <a:ext uri="{FF2B5EF4-FFF2-40B4-BE49-F238E27FC236}">
                <a16:creationId xmlns:a16="http://schemas.microsoft.com/office/drawing/2014/main" id="{8197FEBA-1DEE-3D19-8190-E566948FAEF3}"/>
              </a:ext>
            </a:extLst>
          </p:cNvPr>
          <p:cNvSpPr txBox="1"/>
          <p:nvPr/>
        </p:nvSpPr>
        <p:spPr>
          <a:xfrm>
            <a:off x="5836588" y="4832263"/>
            <a:ext cx="1338594" cy="1330881"/>
          </a:xfrm>
          <a:prstGeom prst="rect">
            <a:avLst/>
          </a:prstGeom>
          <a:solidFill>
            <a:srgbClr val="996600">
              <a:alpha val="43000"/>
            </a:srgbClr>
          </a:solidFill>
          <a:ln>
            <a:solidFill>
              <a:sysClr val="windowText" lastClr="000000"/>
            </a:solidFill>
          </a:ln>
        </p:spPr>
        <p:txBody>
          <a:bodyPr vert="horz" lIns="160306" tIns="80153" rIns="160306" bIns="80153" rtlCol="0" anchor="ctr">
            <a:noAutofit/>
          </a:bodyPr>
          <a:lstStyle>
            <a:defPPr rtl="0">
              <a:defRPr lang="zh-TW"/>
            </a:defPPr>
            <a:lvl1pPr algn="ctr">
              <a:lnSpc>
                <a:spcPct val="100000"/>
              </a:lnSpc>
              <a:buNone/>
              <a:defRPr b="1" kern="0">
                <a:solidFill>
                  <a:schemeClr val="tx1">
                    <a:lumMod val="65000"/>
                    <a:lumOff val="3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914400" eaLnBrk="1" fontAlgn="auto" latinLnBrk="0" hangingPunct="1">
              <a:lnSpc>
                <a:spcPts val="1900"/>
              </a:lnSpc>
              <a:spcBef>
                <a:spcPts val="0"/>
              </a:spcBef>
              <a:spcAft>
                <a:spcPts val="0"/>
              </a:spcAft>
              <a:buClrTx/>
              <a:buSzTx/>
              <a:buFontTx/>
              <a:buNone/>
              <a:tabLst/>
              <a:defRPr/>
            </a:pPr>
            <a:endParaRPr kumimoji="0" lang="zh-TW" altLang="en-US" sz="1600" b="1" i="0" u="none" strike="noStrike" kern="1200" cap="none" spc="0" normalizeH="0" baseline="0" noProof="0" dirty="0">
              <a:ln>
                <a:noFill/>
              </a:ln>
              <a:solidFill>
                <a:prstClr val="white"/>
              </a:solidFill>
              <a:effectLst>
                <a:glow rad="63500">
                  <a:prstClr val="black">
                    <a:alpha val="75000"/>
                  </a:prstClr>
                </a:glow>
                <a:outerShdw blurRad="50800" dist="76200" dir="4200000" algn="ctr" rotWithShape="0">
                  <a:srgbClr val="4F81BD">
                    <a:lumMod val="50000"/>
                  </a:srgbClr>
                </a:outerShdw>
              </a:effectLst>
              <a:uLnTx/>
              <a:uFillTx/>
              <a:latin typeface="微軟正黑體" panose="020B0604030504040204" pitchFamily="34" charset="-120"/>
              <a:ea typeface="微軟正黑體" panose="020B0604030504040204" pitchFamily="34" charset="-120"/>
              <a:cs typeface="+mj-cs"/>
            </a:endParaRPr>
          </a:p>
        </p:txBody>
      </p:sp>
      <p:sp>
        <p:nvSpPr>
          <p:cNvPr id="108" name="文字方塊 107">
            <a:extLst>
              <a:ext uri="{FF2B5EF4-FFF2-40B4-BE49-F238E27FC236}">
                <a16:creationId xmlns:a16="http://schemas.microsoft.com/office/drawing/2014/main" id="{2B99285B-FE91-3324-E76F-67B36BF40477}"/>
              </a:ext>
            </a:extLst>
          </p:cNvPr>
          <p:cNvSpPr txBox="1"/>
          <p:nvPr/>
        </p:nvSpPr>
        <p:spPr>
          <a:xfrm>
            <a:off x="5850130" y="4956862"/>
            <a:ext cx="1331644" cy="1290866"/>
          </a:xfrm>
          <a:prstGeom prst="rect">
            <a:avLst/>
          </a:prstGeom>
          <a:noFill/>
        </p:spPr>
        <p:txBody>
          <a:bodyPr wrap="square">
            <a:spAutoFit/>
          </a:bodyPr>
          <a:lstStyle/>
          <a:p>
            <a:pPr algn="just">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依審查意見修正軟硬體作為、簡報修正</a:t>
            </a:r>
            <a:r>
              <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10</a:t>
            </a: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分鐘版本</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a:p>
            <a:pPr algn="just">
              <a:lnSpc>
                <a:spcPts val="1900"/>
              </a:lnSpc>
              <a:defRPr/>
            </a:pP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p:txBody>
      </p:sp>
      <p:sp>
        <p:nvSpPr>
          <p:cNvPr id="109" name="文字方塊 108">
            <a:extLst>
              <a:ext uri="{FF2B5EF4-FFF2-40B4-BE49-F238E27FC236}">
                <a16:creationId xmlns:a16="http://schemas.microsoft.com/office/drawing/2014/main" id="{6EF2FC8F-A9B3-D623-40EC-ECB7A7FF35A7}"/>
              </a:ext>
            </a:extLst>
          </p:cNvPr>
          <p:cNvSpPr txBox="1"/>
          <p:nvPr/>
        </p:nvSpPr>
        <p:spPr>
          <a:xfrm>
            <a:off x="7379829" y="3224157"/>
            <a:ext cx="1451711" cy="2192908"/>
          </a:xfrm>
          <a:prstGeom prst="rect">
            <a:avLst/>
          </a:prstGeom>
          <a:noFill/>
        </p:spPr>
        <p:txBody>
          <a:bodyPr wrap="square">
            <a:spAutoFit/>
          </a:bodyPr>
          <a:lstStyle/>
          <a:p>
            <a:pPr algn="just" defTabSz="457200">
              <a:defRPr/>
            </a:pPr>
            <a:r>
              <a:rPr lang="zh-TW" altLang="en-US" sz="1050" b="1" kern="0" dirty="0">
                <a:solidFill>
                  <a:prstClr val="black"/>
                </a:solidFill>
                <a:latin typeface="微軟正黑體" panose="020B0604030504040204" pitchFamily="34" charset="-120"/>
              </a:rPr>
              <a:t>備賽資料</a:t>
            </a:r>
            <a:r>
              <a:rPr lang="en-US" altLang="zh-TW" sz="1050" b="1" kern="0" dirty="0">
                <a:solidFill>
                  <a:prstClr val="black"/>
                </a:solidFill>
                <a:latin typeface="微軟正黑體" panose="020B0604030504040204" pitchFamily="34" charset="-120"/>
              </a:rPr>
              <a:t>:</a:t>
            </a:r>
          </a:p>
          <a:p>
            <a:pPr algn="just" defTabSz="457200">
              <a:defRPr/>
            </a:pPr>
            <a:r>
              <a:rPr lang="en-US" altLang="zh-TW" sz="1050" b="1" kern="0" dirty="0">
                <a:solidFill>
                  <a:prstClr val="black"/>
                </a:solidFill>
                <a:latin typeface="微軟正黑體" panose="020B0604030504040204" pitchFamily="34" charset="-120"/>
              </a:rPr>
              <a:t>1.</a:t>
            </a:r>
            <a:r>
              <a:rPr lang="zh-TW" altLang="en-US" sz="1050" b="1" kern="0" dirty="0">
                <a:solidFill>
                  <a:prstClr val="black"/>
                </a:solidFill>
                <a:latin typeface="微軟正黑體" panose="020B0604030504040204" pitchFamily="34" charset="-120"/>
              </a:rPr>
              <a:t>表</a:t>
            </a:r>
            <a:r>
              <a:rPr lang="en-US" altLang="zh-TW" sz="1050" b="1" kern="0" dirty="0">
                <a:solidFill>
                  <a:prstClr val="black"/>
                </a:solidFill>
                <a:latin typeface="微軟正黑體" panose="020B0604030504040204" pitchFamily="34" charset="-120"/>
              </a:rPr>
              <a:t>1</a:t>
            </a:r>
            <a:r>
              <a:rPr lang="zh-TW" altLang="en-US" sz="1050" b="1" kern="0" dirty="0">
                <a:solidFill>
                  <a:prstClr val="black"/>
                </a:solidFill>
                <a:latin typeface="微軟正黑體" panose="020B0604030504040204" pitchFamily="34" charset="-120"/>
              </a:rPr>
              <a:t>推薦表</a:t>
            </a:r>
            <a:endParaRPr lang="en-US" altLang="zh-TW" sz="1050" b="1" kern="0" dirty="0">
              <a:solidFill>
                <a:prstClr val="black"/>
              </a:solidFill>
              <a:latin typeface="微軟正黑體" panose="020B0604030504040204" pitchFamily="34" charset="-120"/>
            </a:endParaRPr>
          </a:p>
          <a:p>
            <a:pPr algn="just" defTabSz="457200">
              <a:defRPr/>
            </a:pPr>
            <a:r>
              <a:rPr lang="en-US" altLang="zh-TW" sz="1050" b="1" kern="0" dirty="0">
                <a:solidFill>
                  <a:prstClr val="black"/>
                </a:solidFill>
                <a:latin typeface="微軟正黑體" panose="020B0604030504040204" pitchFamily="34" charset="-120"/>
              </a:rPr>
              <a:t>2.</a:t>
            </a:r>
            <a:r>
              <a:rPr lang="zh-TW" altLang="en-US" sz="1050" b="1" kern="0" dirty="0">
                <a:solidFill>
                  <a:prstClr val="black"/>
                </a:solidFill>
                <a:latin typeface="微軟正黑體" panose="020B0604030504040204" pitchFamily="34" charset="-120"/>
              </a:rPr>
              <a:t>表</a:t>
            </a:r>
            <a:r>
              <a:rPr lang="en-US" altLang="zh-TW" sz="1050" b="1" kern="0" dirty="0">
                <a:solidFill>
                  <a:prstClr val="black"/>
                </a:solidFill>
                <a:latin typeface="微軟正黑體" panose="020B0604030504040204" pitchFamily="34" charset="-120"/>
              </a:rPr>
              <a:t>2</a:t>
            </a:r>
            <a:r>
              <a:rPr lang="zh-TW" altLang="en-US" sz="1050" b="1" kern="0" dirty="0">
                <a:solidFill>
                  <a:prstClr val="black"/>
                </a:solidFill>
                <a:latin typeface="微軟正黑體" panose="020B0604030504040204" pitchFamily="34" charset="-120"/>
              </a:rPr>
              <a:t>設施維護主辦機關聲明書</a:t>
            </a:r>
            <a:endParaRPr lang="en-US" altLang="zh-TW" sz="1050" b="1" kern="0" dirty="0">
              <a:solidFill>
                <a:prstClr val="black"/>
              </a:solidFill>
              <a:latin typeface="微軟正黑體" panose="020B0604030504040204" pitchFamily="34" charset="-120"/>
            </a:endParaRPr>
          </a:p>
          <a:p>
            <a:pPr algn="just" defTabSz="457200">
              <a:defRPr/>
            </a:pPr>
            <a:r>
              <a:rPr lang="en-US" altLang="zh-TW" sz="1050" b="1" kern="0" dirty="0">
                <a:solidFill>
                  <a:prstClr val="black"/>
                </a:solidFill>
                <a:latin typeface="微軟正黑體" panose="020B0604030504040204" pitchFamily="34" charset="-120"/>
              </a:rPr>
              <a:t>3.</a:t>
            </a:r>
            <a:r>
              <a:rPr lang="zh-TW" altLang="en-US" sz="1050" b="1" kern="0" dirty="0">
                <a:solidFill>
                  <a:prstClr val="black"/>
                </a:solidFill>
                <a:latin typeface="微軟正黑體" panose="020B0604030504040204" pitchFamily="34" charset="-120"/>
              </a:rPr>
              <a:t>表</a:t>
            </a:r>
            <a:r>
              <a:rPr lang="en-US" altLang="zh-TW" sz="1050" b="1" kern="0" dirty="0">
                <a:solidFill>
                  <a:prstClr val="black"/>
                </a:solidFill>
                <a:latin typeface="微軟正黑體" panose="020B0604030504040204" pitchFamily="34" charset="-120"/>
              </a:rPr>
              <a:t>3</a:t>
            </a:r>
            <a:r>
              <a:rPr lang="zh-TW" altLang="en-US" sz="1050" b="1" kern="0" dirty="0">
                <a:solidFill>
                  <a:prstClr val="black"/>
                </a:solidFill>
                <a:latin typeface="微軟正黑體" panose="020B0604030504040204" pitchFamily="34" charset="-120"/>
              </a:rPr>
              <a:t>維護管理機關自評表</a:t>
            </a:r>
            <a:endParaRPr lang="en-US" altLang="zh-TW" sz="1050" b="1" kern="0" dirty="0">
              <a:solidFill>
                <a:prstClr val="black"/>
              </a:solidFill>
              <a:latin typeface="微軟正黑體" panose="020B0604030504040204" pitchFamily="34" charset="-120"/>
            </a:endParaRPr>
          </a:p>
          <a:p>
            <a:pPr algn="just" defTabSz="457200">
              <a:defRPr/>
            </a:pPr>
            <a:r>
              <a:rPr lang="en-US" altLang="zh-TW" sz="1050" b="1" kern="0" dirty="0">
                <a:solidFill>
                  <a:prstClr val="black"/>
                </a:solidFill>
                <a:latin typeface="微軟正黑體" panose="020B0604030504040204" pitchFamily="34" charset="-120"/>
              </a:rPr>
              <a:t>4.</a:t>
            </a:r>
            <a:r>
              <a:rPr lang="zh-TW" altLang="en-US" sz="1050" b="1" kern="0" dirty="0">
                <a:solidFill>
                  <a:prstClr val="black"/>
                </a:solidFill>
                <a:latin typeface="微軟正黑體" panose="020B0604030504040204" pitchFamily="34" charset="-120"/>
              </a:rPr>
              <a:t>表</a:t>
            </a:r>
            <a:r>
              <a:rPr lang="en-US" altLang="zh-TW" sz="1050" b="1" kern="0" dirty="0">
                <a:solidFill>
                  <a:prstClr val="black"/>
                </a:solidFill>
                <a:latin typeface="微軟正黑體" panose="020B0604030504040204" pitchFamily="34" charset="-120"/>
              </a:rPr>
              <a:t>4</a:t>
            </a:r>
            <a:r>
              <a:rPr lang="zh-TW" altLang="en-US" sz="1050" b="1" kern="0" dirty="0">
                <a:solidFill>
                  <a:prstClr val="black"/>
                </a:solidFill>
                <a:latin typeface="微軟正黑體" panose="020B0604030504040204" pitchFamily="34" charset="-120"/>
              </a:rPr>
              <a:t>主辦機關自評表</a:t>
            </a:r>
            <a:endParaRPr lang="en-US" altLang="zh-TW" sz="1050" b="1" kern="0" dirty="0">
              <a:solidFill>
                <a:prstClr val="black"/>
              </a:solidFill>
              <a:latin typeface="微軟正黑體" panose="020B0604030504040204" pitchFamily="34" charset="-120"/>
            </a:endParaRPr>
          </a:p>
          <a:p>
            <a:pPr algn="just" defTabSz="457200">
              <a:defRPr/>
            </a:pPr>
            <a:r>
              <a:rPr lang="en-US" altLang="zh-TW" sz="1050" b="1" kern="0" dirty="0">
                <a:solidFill>
                  <a:prstClr val="black"/>
                </a:solidFill>
                <a:latin typeface="微軟正黑體" panose="020B0604030504040204" pitchFamily="34" charset="-120"/>
              </a:rPr>
              <a:t>5.</a:t>
            </a:r>
            <a:r>
              <a:rPr lang="zh-TW" altLang="en-US" sz="1050" b="1" kern="0" dirty="0">
                <a:solidFill>
                  <a:prstClr val="black"/>
                </a:solidFill>
                <a:latin typeface="微軟正黑體" panose="020B0604030504040204" pitchFamily="34" charset="-120"/>
              </a:rPr>
              <a:t>歷次抽查紀錄</a:t>
            </a:r>
            <a:endParaRPr lang="en-US" altLang="zh-TW" sz="1050" b="1" kern="0" dirty="0">
              <a:solidFill>
                <a:prstClr val="black"/>
              </a:solidFill>
              <a:latin typeface="微軟正黑體" panose="020B0604030504040204" pitchFamily="34" charset="-120"/>
            </a:endParaRPr>
          </a:p>
          <a:p>
            <a:pPr algn="just" defTabSz="457200">
              <a:defRPr/>
            </a:pPr>
            <a:r>
              <a:rPr lang="en-US" altLang="zh-TW" sz="1050" b="1" kern="0" dirty="0">
                <a:solidFill>
                  <a:prstClr val="black"/>
                </a:solidFill>
                <a:latin typeface="微軟正黑體" panose="020B0604030504040204" pitchFamily="34" charset="-120"/>
              </a:rPr>
              <a:t>6.</a:t>
            </a:r>
            <a:r>
              <a:rPr lang="zh-TW" altLang="en-US" sz="1050" b="1" kern="0" dirty="0">
                <a:solidFill>
                  <a:prstClr val="black"/>
                </a:solidFill>
                <a:latin typeface="微軟正黑體" panose="020B0604030504040204" pitchFamily="34" charset="-120"/>
              </a:rPr>
              <a:t>工程及管理契約及結算驗收證明</a:t>
            </a:r>
            <a:endParaRPr lang="en-US" altLang="zh-TW" sz="1050" b="1" kern="0" dirty="0">
              <a:solidFill>
                <a:prstClr val="black"/>
              </a:solidFill>
              <a:latin typeface="微軟正黑體" panose="020B0604030504040204" pitchFamily="34" charset="-120"/>
            </a:endParaRPr>
          </a:p>
          <a:p>
            <a:pPr algn="just" defTabSz="457200">
              <a:defRPr/>
            </a:pPr>
            <a:r>
              <a:rPr lang="en-US" altLang="zh-TW" sz="1050" b="1" kern="0" dirty="0">
                <a:solidFill>
                  <a:prstClr val="black"/>
                </a:solidFill>
                <a:latin typeface="微軟正黑體" panose="020B0604030504040204" pitchFamily="34" charset="-120"/>
              </a:rPr>
              <a:t>7.</a:t>
            </a:r>
            <a:r>
              <a:rPr lang="zh-TW" altLang="en-US" sz="1050" b="1" kern="0" dirty="0">
                <a:solidFill>
                  <a:prstClr val="black"/>
                </a:solidFill>
                <a:latin typeface="微軟正黑體" panose="020B0604030504040204" pitchFamily="34" charset="-120"/>
              </a:rPr>
              <a:t>維護管理手冊</a:t>
            </a:r>
            <a:endParaRPr lang="en-US" altLang="zh-TW" sz="1050" b="1" kern="0" dirty="0">
              <a:solidFill>
                <a:prstClr val="black"/>
              </a:solidFill>
              <a:latin typeface="微軟正黑體" panose="020B0604030504040204" pitchFamily="34" charset="-120"/>
            </a:endParaRPr>
          </a:p>
          <a:p>
            <a:pPr algn="just" defTabSz="457200">
              <a:defRPr/>
            </a:pPr>
            <a:r>
              <a:rPr lang="en-US" altLang="zh-TW" sz="1050" b="1" kern="0" dirty="0">
                <a:solidFill>
                  <a:prstClr val="black"/>
                </a:solidFill>
                <a:latin typeface="微軟正黑體" panose="020B0604030504040204" pitchFamily="34" charset="-120"/>
              </a:rPr>
              <a:t>8.</a:t>
            </a:r>
            <a:r>
              <a:rPr lang="zh-TW" altLang="en-US" sz="1050" b="1" kern="0" dirty="0">
                <a:solidFill>
                  <a:prstClr val="black"/>
                </a:solidFill>
                <a:latin typeface="微軟正黑體" panose="020B0604030504040204" pitchFamily="34" charset="-120"/>
              </a:rPr>
              <a:t>其他解決困難佐證資料</a:t>
            </a:r>
            <a:endParaRPr lang="en-US" altLang="zh-TW" sz="1050" b="1" kern="0" dirty="0">
              <a:solidFill>
                <a:prstClr val="black"/>
              </a:solidFill>
              <a:latin typeface="微軟正黑體" panose="020B0604030504040204" pitchFamily="34" charset="-120"/>
            </a:endParaRPr>
          </a:p>
        </p:txBody>
      </p:sp>
      <p:sp>
        <p:nvSpPr>
          <p:cNvPr id="110" name="標題 1">
            <a:extLst>
              <a:ext uri="{FF2B5EF4-FFF2-40B4-BE49-F238E27FC236}">
                <a16:creationId xmlns:a16="http://schemas.microsoft.com/office/drawing/2014/main" id="{6D58DBCA-A02A-A1B2-25A7-23920617F4D2}"/>
              </a:ext>
            </a:extLst>
          </p:cNvPr>
          <p:cNvSpPr txBox="1"/>
          <p:nvPr/>
        </p:nvSpPr>
        <p:spPr>
          <a:xfrm>
            <a:off x="7416834" y="5451496"/>
            <a:ext cx="1338594" cy="787890"/>
          </a:xfrm>
          <a:prstGeom prst="rect">
            <a:avLst/>
          </a:prstGeom>
          <a:solidFill>
            <a:srgbClr val="996600">
              <a:alpha val="43000"/>
            </a:srgbClr>
          </a:solidFill>
          <a:ln>
            <a:solidFill>
              <a:sysClr val="windowText" lastClr="000000"/>
            </a:solidFill>
          </a:ln>
        </p:spPr>
        <p:txBody>
          <a:bodyPr vert="horz" lIns="160306" tIns="80153" rIns="160306" bIns="80153" rtlCol="0" anchor="ctr">
            <a:noAutofit/>
          </a:bodyPr>
          <a:lstStyle>
            <a:defPPr rtl="0">
              <a:defRPr lang="zh-TW"/>
            </a:defPPr>
            <a:lvl1pPr algn="ctr">
              <a:lnSpc>
                <a:spcPct val="100000"/>
              </a:lnSpc>
              <a:buNone/>
              <a:defRPr b="1" kern="0">
                <a:solidFill>
                  <a:schemeClr val="tx1">
                    <a:lumMod val="65000"/>
                    <a:lumOff val="3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914400" eaLnBrk="1" fontAlgn="auto" latinLnBrk="0" hangingPunct="1">
              <a:lnSpc>
                <a:spcPts val="1900"/>
              </a:lnSpc>
              <a:spcBef>
                <a:spcPts val="0"/>
              </a:spcBef>
              <a:spcAft>
                <a:spcPts val="0"/>
              </a:spcAft>
              <a:buClrTx/>
              <a:buSzTx/>
              <a:buFontTx/>
              <a:buNone/>
              <a:tabLst/>
              <a:defRPr/>
            </a:pPr>
            <a:endParaRPr kumimoji="0" lang="zh-TW" altLang="en-US" sz="1600" b="1" i="0" u="none" strike="noStrike" kern="1200" cap="none" spc="0" normalizeH="0" baseline="0" noProof="0" dirty="0">
              <a:ln>
                <a:noFill/>
              </a:ln>
              <a:solidFill>
                <a:prstClr val="white"/>
              </a:solidFill>
              <a:effectLst>
                <a:glow rad="63500">
                  <a:prstClr val="black">
                    <a:alpha val="75000"/>
                  </a:prstClr>
                </a:glow>
                <a:outerShdw blurRad="50800" dist="76200" dir="4200000" algn="ctr" rotWithShape="0">
                  <a:srgbClr val="4F81BD">
                    <a:lumMod val="50000"/>
                  </a:srgbClr>
                </a:outerShdw>
              </a:effectLst>
              <a:uLnTx/>
              <a:uFillTx/>
              <a:latin typeface="微軟正黑體" panose="020B0604030504040204" pitchFamily="34" charset="-120"/>
              <a:ea typeface="微軟正黑體" panose="020B0604030504040204" pitchFamily="34" charset="-120"/>
              <a:cs typeface="+mj-cs"/>
            </a:endParaRPr>
          </a:p>
        </p:txBody>
      </p:sp>
      <p:sp>
        <p:nvSpPr>
          <p:cNvPr id="111" name="文字方塊 110">
            <a:extLst>
              <a:ext uri="{FF2B5EF4-FFF2-40B4-BE49-F238E27FC236}">
                <a16:creationId xmlns:a16="http://schemas.microsoft.com/office/drawing/2014/main" id="{CF2F8024-6753-1821-DF8F-9F93A35AC67E}"/>
              </a:ext>
            </a:extLst>
          </p:cNvPr>
          <p:cNvSpPr txBox="1"/>
          <p:nvPr/>
        </p:nvSpPr>
        <p:spPr>
          <a:xfrm>
            <a:off x="7550131" y="5428472"/>
            <a:ext cx="1112420" cy="1047210"/>
          </a:xfrm>
          <a:prstGeom prst="rect">
            <a:avLst/>
          </a:prstGeom>
          <a:noFill/>
        </p:spPr>
        <p:txBody>
          <a:bodyPr wrap="square">
            <a:spAutoFit/>
          </a:bodyPr>
          <a:lstStyle/>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根據工程會規定製作</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推薦資料</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a:p>
            <a:pPr algn="ctr">
              <a:lnSpc>
                <a:spcPts val="1900"/>
              </a:lnSpc>
              <a:defRPr/>
            </a:pP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p:txBody>
      </p:sp>
      <p:sp>
        <p:nvSpPr>
          <p:cNvPr id="112" name="標題 1">
            <a:extLst>
              <a:ext uri="{FF2B5EF4-FFF2-40B4-BE49-F238E27FC236}">
                <a16:creationId xmlns:a16="http://schemas.microsoft.com/office/drawing/2014/main" id="{CB620B8E-82DD-B639-B7A0-81813C47F2EC}"/>
              </a:ext>
            </a:extLst>
          </p:cNvPr>
          <p:cNvSpPr txBox="1"/>
          <p:nvPr/>
        </p:nvSpPr>
        <p:spPr>
          <a:xfrm>
            <a:off x="9063201" y="5458932"/>
            <a:ext cx="1352807" cy="703306"/>
          </a:xfrm>
          <a:prstGeom prst="rect">
            <a:avLst/>
          </a:prstGeom>
          <a:solidFill>
            <a:srgbClr val="996600">
              <a:alpha val="43000"/>
            </a:srgbClr>
          </a:solidFill>
          <a:ln>
            <a:solidFill>
              <a:sysClr val="windowText" lastClr="000000"/>
            </a:solidFill>
          </a:ln>
        </p:spPr>
        <p:txBody>
          <a:bodyPr vert="horz" lIns="160306" tIns="80153" rIns="160306" bIns="80153" rtlCol="0" anchor="ctr">
            <a:noAutofit/>
          </a:bodyPr>
          <a:lstStyle>
            <a:defPPr rtl="0">
              <a:defRPr lang="zh-TW"/>
            </a:defPPr>
            <a:lvl1pPr algn="ctr">
              <a:lnSpc>
                <a:spcPct val="100000"/>
              </a:lnSpc>
              <a:buNone/>
              <a:defRPr b="1" kern="0">
                <a:solidFill>
                  <a:schemeClr val="tx1">
                    <a:lumMod val="65000"/>
                    <a:lumOff val="3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914400" eaLnBrk="1" fontAlgn="auto" latinLnBrk="0" hangingPunct="1">
              <a:lnSpc>
                <a:spcPts val="1900"/>
              </a:lnSpc>
              <a:spcBef>
                <a:spcPts val="0"/>
              </a:spcBef>
              <a:spcAft>
                <a:spcPts val="0"/>
              </a:spcAft>
              <a:buClrTx/>
              <a:buSzTx/>
              <a:buFontTx/>
              <a:buNone/>
              <a:tabLst/>
              <a:defRPr/>
            </a:pPr>
            <a:endParaRPr kumimoji="0" lang="zh-TW" altLang="en-US" sz="1600" b="1" i="0" u="none" strike="noStrike" kern="1200" cap="none" spc="0" normalizeH="0" baseline="0" noProof="0" dirty="0">
              <a:ln>
                <a:noFill/>
              </a:ln>
              <a:solidFill>
                <a:prstClr val="white"/>
              </a:solidFill>
              <a:effectLst>
                <a:glow rad="63500">
                  <a:prstClr val="black">
                    <a:alpha val="75000"/>
                  </a:prstClr>
                </a:glow>
                <a:outerShdw blurRad="50800" dist="76200" dir="4200000" algn="ctr" rotWithShape="0">
                  <a:srgbClr val="4F81BD">
                    <a:lumMod val="50000"/>
                  </a:srgbClr>
                </a:outerShdw>
              </a:effectLst>
              <a:uLnTx/>
              <a:uFillTx/>
              <a:latin typeface="微軟正黑體" panose="020B0604030504040204" pitchFamily="34" charset="-120"/>
              <a:ea typeface="微軟正黑體" panose="020B0604030504040204" pitchFamily="34" charset="-120"/>
              <a:cs typeface="+mj-cs"/>
            </a:endParaRPr>
          </a:p>
        </p:txBody>
      </p:sp>
      <p:sp>
        <p:nvSpPr>
          <p:cNvPr id="113" name="文字方塊 112">
            <a:extLst>
              <a:ext uri="{FF2B5EF4-FFF2-40B4-BE49-F238E27FC236}">
                <a16:creationId xmlns:a16="http://schemas.microsoft.com/office/drawing/2014/main" id="{8F7A4E07-F47A-B775-2C16-1B86F97CC4D8}"/>
              </a:ext>
            </a:extLst>
          </p:cNvPr>
          <p:cNvSpPr txBox="1"/>
          <p:nvPr/>
        </p:nvSpPr>
        <p:spPr>
          <a:xfrm>
            <a:off x="9099600" y="5487906"/>
            <a:ext cx="1296633" cy="559897"/>
          </a:xfrm>
          <a:prstGeom prst="rect">
            <a:avLst/>
          </a:prstGeom>
          <a:noFill/>
        </p:spPr>
        <p:txBody>
          <a:bodyPr wrap="square">
            <a:spAutoFit/>
          </a:bodyPr>
          <a:lstStyle/>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工程會要求</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雲端資料整備</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p:txBody>
      </p:sp>
      <p:pic>
        <p:nvPicPr>
          <p:cNvPr id="114" name="圖片 113" descr="一張含有 戶外, 樹狀, 服裝, 天空 的圖片&#10;&#10;自動產生的描述">
            <a:extLst>
              <a:ext uri="{FF2B5EF4-FFF2-40B4-BE49-F238E27FC236}">
                <a16:creationId xmlns:a16="http://schemas.microsoft.com/office/drawing/2014/main" id="{5F2C6F6B-6AD3-C1A8-B4C9-F8A6475D0BB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9321" t="19868" r="21382" b="20694"/>
          <a:stretch/>
        </p:blipFill>
        <p:spPr>
          <a:xfrm>
            <a:off x="10626293" y="3299873"/>
            <a:ext cx="1419660" cy="913071"/>
          </a:xfrm>
          <a:prstGeom prst="rect">
            <a:avLst/>
          </a:prstGeom>
        </p:spPr>
      </p:pic>
      <p:pic>
        <p:nvPicPr>
          <p:cNvPr id="115" name="圖片 114" descr="一張含有 牆, 文字, 室內, 藝術 的圖片&#10;&#10;自動產生的描述">
            <a:extLst>
              <a:ext uri="{FF2B5EF4-FFF2-40B4-BE49-F238E27FC236}">
                <a16:creationId xmlns:a16="http://schemas.microsoft.com/office/drawing/2014/main" id="{C2AAFF88-A26F-A426-224D-CA547E6EDC12}"/>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8288" t="17340" r="13971" b="21631"/>
          <a:stretch/>
        </p:blipFill>
        <p:spPr>
          <a:xfrm>
            <a:off x="10665399" y="4502349"/>
            <a:ext cx="1309757" cy="770974"/>
          </a:xfrm>
          <a:prstGeom prst="rect">
            <a:avLst/>
          </a:prstGeom>
        </p:spPr>
      </p:pic>
      <p:sp>
        <p:nvSpPr>
          <p:cNvPr id="116" name="文字方塊 115">
            <a:extLst>
              <a:ext uri="{FF2B5EF4-FFF2-40B4-BE49-F238E27FC236}">
                <a16:creationId xmlns:a16="http://schemas.microsoft.com/office/drawing/2014/main" id="{3C03E743-2322-47B3-C1BB-DD36BDDAE1BE}"/>
              </a:ext>
            </a:extLst>
          </p:cNvPr>
          <p:cNvSpPr txBox="1"/>
          <p:nvPr/>
        </p:nvSpPr>
        <p:spPr>
          <a:xfrm>
            <a:off x="10832651" y="3904859"/>
            <a:ext cx="1112420" cy="276999"/>
          </a:xfrm>
          <a:prstGeom prst="rect">
            <a:avLst/>
          </a:prstGeom>
          <a:noFill/>
        </p:spPr>
        <p:txBody>
          <a:bodyPr wrap="square">
            <a:spAutoFit/>
          </a:bodyPr>
          <a:lstStyle/>
          <a:p>
            <a:pPr algn="ctr"/>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環境改善</a:t>
            </a:r>
          </a:p>
        </p:txBody>
      </p:sp>
      <p:sp>
        <p:nvSpPr>
          <p:cNvPr id="117" name="文字方塊 116">
            <a:extLst>
              <a:ext uri="{FF2B5EF4-FFF2-40B4-BE49-F238E27FC236}">
                <a16:creationId xmlns:a16="http://schemas.microsoft.com/office/drawing/2014/main" id="{244CFF5D-97E7-67CC-AD0F-11CC78B00918}"/>
              </a:ext>
            </a:extLst>
          </p:cNvPr>
          <p:cNvSpPr txBox="1"/>
          <p:nvPr/>
        </p:nvSpPr>
        <p:spPr>
          <a:xfrm>
            <a:off x="10665399" y="5008574"/>
            <a:ext cx="1414259" cy="276999"/>
          </a:xfrm>
          <a:prstGeom prst="rect">
            <a:avLst/>
          </a:prstGeom>
          <a:noFill/>
        </p:spPr>
        <p:txBody>
          <a:bodyPr wrap="square">
            <a:spAutoFit/>
          </a:bodyPr>
          <a:lstStyle/>
          <a:p>
            <a:pPr algn="ctr"/>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維管成果創意呈現</a:t>
            </a:r>
          </a:p>
        </p:txBody>
      </p:sp>
      <p:pic>
        <p:nvPicPr>
          <p:cNvPr id="118" name="圖片 117">
            <a:extLst>
              <a:ext uri="{FF2B5EF4-FFF2-40B4-BE49-F238E27FC236}">
                <a16:creationId xmlns:a16="http://schemas.microsoft.com/office/drawing/2014/main" id="{A947DF05-4B72-239A-3FE0-7DF4A0B5ADE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000566" y="3259702"/>
            <a:ext cx="1455559" cy="2089361"/>
          </a:xfrm>
          <a:prstGeom prst="rect">
            <a:avLst/>
          </a:prstGeom>
        </p:spPr>
      </p:pic>
      <p:sp>
        <p:nvSpPr>
          <p:cNvPr id="119" name="標題 1">
            <a:extLst>
              <a:ext uri="{FF2B5EF4-FFF2-40B4-BE49-F238E27FC236}">
                <a16:creationId xmlns:a16="http://schemas.microsoft.com/office/drawing/2014/main" id="{23292D2E-175B-48F7-009F-07B6160409F9}"/>
              </a:ext>
            </a:extLst>
          </p:cNvPr>
          <p:cNvSpPr txBox="1"/>
          <p:nvPr/>
        </p:nvSpPr>
        <p:spPr>
          <a:xfrm>
            <a:off x="10701211" y="5448858"/>
            <a:ext cx="1352807" cy="703306"/>
          </a:xfrm>
          <a:prstGeom prst="rect">
            <a:avLst/>
          </a:prstGeom>
          <a:solidFill>
            <a:srgbClr val="996600">
              <a:alpha val="43000"/>
            </a:srgbClr>
          </a:solidFill>
          <a:ln>
            <a:solidFill>
              <a:sysClr val="windowText" lastClr="000000"/>
            </a:solidFill>
          </a:ln>
        </p:spPr>
        <p:txBody>
          <a:bodyPr vert="horz" lIns="160306" tIns="80153" rIns="160306" bIns="80153" rtlCol="0" anchor="ctr">
            <a:noAutofit/>
          </a:bodyPr>
          <a:lstStyle>
            <a:defPPr rtl="0">
              <a:defRPr lang="zh-TW"/>
            </a:defPPr>
            <a:lvl1pPr algn="ctr">
              <a:lnSpc>
                <a:spcPct val="100000"/>
              </a:lnSpc>
              <a:buNone/>
              <a:defRPr b="1" kern="0">
                <a:solidFill>
                  <a:schemeClr val="tx1">
                    <a:lumMod val="65000"/>
                    <a:lumOff val="3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914400" eaLnBrk="1" fontAlgn="auto" latinLnBrk="0" hangingPunct="1">
              <a:lnSpc>
                <a:spcPts val="1900"/>
              </a:lnSpc>
              <a:spcBef>
                <a:spcPts val="0"/>
              </a:spcBef>
              <a:spcAft>
                <a:spcPts val="0"/>
              </a:spcAft>
              <a:buClrTx/>
              <a:buSzTx/>
              <a:buFontTx/>
              <a:buNone/>
              <a:tabLst/>
              <a:defRPr/>
            </a:pPr>
            <a:endParaRPr kumimoji="0" lang="zh-TW" altLang="en-US" sz="1600" b="1" i="0" u="none" strike="noStrike" kern="1200" cap="none" spc="0" normalizeH="0" baseline="0" noProof="0" dirty="0">
              <a:ln>
                <a:noFill/>
              </a:ln>
              <a:solidFill>
                <a:prstClr val="white"/>
              </a:solidFill>
              <a:effectLst>
                <a:glow rad="63500">
                  <a:prstClr val="black">
                    <a:alpha val="75000"/>
                  </a:prstClr>
                </a:glow>
                <a:outerShdw blurRad="50800" dist="76200" dir="4200000" algn="ctr" rotWithShape="0">
                  <a:srgbClr val="4F81BD">
                    <a:lumMod val="50000"/>
                  </a:srgbClr>
                </a:outerShdw>
              </a:effectLst>
              <a:uLnTx/>
              <a:uFillTx/>
              <a:latin typeface="微軟正黑體" panose="020B0604030504040204" pitchFamily="34" charset="-120"/>
              <a:ea typeface="微軟正黑體" panose="020B0604030504040204" pitchFamily="34" charset="-120"/>
              <a:cs typeface="+mj-cs"/>
            </a:endParaRPr>
          </a:p>
        </p:txBody>
      </p:sp>
      <p:sp>
        <p:nvSpPr>
          <p:cNvPr id="120" name="文字方塊 119">
            <a:extLst>
              <a:ext uri="{FF2B5EF4-FFF2-40B4-BE49-F238E27FC236}">
                <a16:creationId xmlns:a16="http://schemas.microsoft.com/office/drawing/2014/main" id="{14E4677B-E79D-6F8E-0B13-10B2F822E6E0}"/>
              </a:ext>
            </a:extLst>
          </p:cNvPr>
          <p:cNvSpPr txBox="1"/>
          <p:nvPr/>
        </p:nvSpPr>
        <p:spPr>
          <a:xfrm>
            <a:off x="10737610" y="5477832"/>
            <a:ext cx="1296633" cy="559897"/>
          </a:xfrm>
          <a:prstGeom prst="rect">
            <a:avLst/>
          </a:prstGeom>
          <a:noFill/>
        </p:spPr>
        <p:txBody>
          <a:bodyPr wrap="square">
            <a:spAutoFit/>
          </a:bodyPr>
          <a:lstStyle/>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依歷次預演</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持續改善</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p:txBody>
      </p:sp>
      <p:sp>
        <p:nvSpPr>
          <p:cNvPr id="121" name="矩形 120">
            <a:extLst>
              <a:ext uri="{FF2B5EF4-FFF2-40B4-BE49-F238E27FC236}">
                <a16:creationId xmlns:a16="http://schemas.microsoft.com/office/drawing/2014/main" id="{A35D10F0-0627-49E3-7F40-3DE7246C1A66}"/>
              </a:ext>
            </a:extLst>
          </p:cNvPr>
          <p:cNvSpPr/>
          <p:nvPr/>
        </p:nvSpPr>
        <p:spPr bwMode="auto">
          <a:xfrm>
            <a:off x="170312" y="1094384"/>
            <a:ext cx="1783884" cy="349676"/>
          </a:xfrm>
          <a:prstGeom prst="rect">
            <a:avLst/>
          </a:prstGeom>
          <a:solidFill>
            <a:srgbClr val="4B7087"/>
          </a:solidFill>
          <a:ln w="12700" cap="flat" cmpd="sng" algn="ctr">
            <a:noFill/>
            <a:prstDash val="solid"/>
            <a:miter lim="800000"/>
            <a:headEnd type="none" w="med" len="med"/>
            <a:tailEnd type="none" w="med" len="med"/>
          </a:ln>
          <a:effectLst/>
        </p:spPr>
        <p:txBody>
          <a:bodyPr vert="horz" wrap="square" lIns="20747" tIns="20747" rIns="20747" bIns="20747" numCol="1" rtlCol="0" anchor="ctr" anchorCtr="0" compatLnSpc="1">
            <a:prstTxWarp prst="textNoShape">
              <a:avLst/>
            </a:prstTxWarp>
            <a:spAutoFit/>
          </a:bodyPr>
          <a:lstStyle/>
          <a:p>
            <a:pPr algn="ctr"/>
            <a:r>
              <a:rPr lang="en-US" altLang="zh-TW" sz="2000" dirty="0">
                <a:solidFill>
                  <a:prstClr val="white"/>
                </a:solidFill>
                <a:latin typeface="Microsoft YaHei" panose="020B0503020204020204" pitchFamily="34" charset="-122"/>
                <a:ea typeface="Microsoft YaHei" panose="020B0503020204020204" pitchFamily="34" charset="-122"/>
              </a:rPr>
              <a:t>2-4</a:t>
            </a:r>
            <a:r>
              <a:rPr lang="zh-TW" altLang="en-US" sz="2000" dirty="0">
                <a:solidFill>
                  <a:prstClr val="white"/>
                </a:solidFill>
                <a:latin typeface="Microsoft YaHei" panose="020B0503020204020204" pitchFamily="34" charset="-122"/>
                <a:ea typeface="Microsoft YaHei" panose="020B0503020204020204" pitchFamily="34" charset="-122"/>
              </a:rPr>
              <a:t>月</a:t>
            </a:r>
          </a:p>
        </p:txBody>
      </p:sp>
      <p:sp>
        <p:nvSpPr>
          <p:cNvPr id="122" name="矩形: 圓角 121">
            <a:extLst>
              <a:ext uri="{FF2B5EF4-FFF2-40B4-BE49-F238E27FC236}">
                <a16:creationId xmlns:a16="http://schemas.microsoft.com/office/drawing/2014/main" id="{432F5CDB-5699-EBA6-B46F-D9E78B732C67}"/>
              </a:ext>
            </a:extLst>
          </p:cNvPr>
          <p:cNvSpPr/>
          <p:nvPr/>
        </p:nvSpPr>
        <p:spPr>
          <a:xfrm>
            <a:off x="163112" y="1503483"/>
            <a:ext cx="1853135" cy="4816205"/>
          </a:xfrm>
          <a:prstGeom prst="roundRect">
            <a:avLst>
              <a:gd name="adj" fmla="val 5515"/>
            </a:avLst>
          </a:prstGeom>
          <a:solidFill>
            <a:srgbClr val="FEF3DA"/>
          </a:solidFill>
          <a:ln w="28575" cap="flat" cmpd="sng" algn="ctr">
            <a:noFill/>
            <a:prstDash val="solid"/>
            <a:miter lim="800000"/>
          </a:ln>
          <a:effectLst/>
        </p:spPr>
        <p:txBody>
          <a:bodyPr wrap="square" rtlCol="0" anchor="ctr">
            <a:noAutofit/>
          </a:bodyPr>
          <a:lstStyle/>
          <a:p>
            <a:pPr algn="ctr">
              <a:defRPr/>
            </a:pPr>
            <a:endParaRPr lang="zh-TW" altLang="en-US" sz="1050" kern="0" dirty="0">
              <a:solidFill>
                <a:prstClr val="white"/>
              </a:solidFill>
              <a:latin typeface="Univers"/>
              <a:ea typeface="新細明體" panose="02020500000000000000" pitchFamily="18" charset="-120"/>
            </a:endParaRPr>
          </a:p>
        </p:txBody>
      </p:sp>
      <p:graphicFrame>
        <p:nvGraphicFramePr>
          <p:cNvPr id="123" name="表格 122">
            <a:extLst>
              <a:ext uri="{FF2B5EF4-FFF2-40B4-BE49-F238E27FC236}">
                <a16:creationId xmlns:a16="http://schemas.microsoft.com/office/drawing/2014/main" id="{998BA406-2714-6C04-896F-AFD66E30E020}"/>
              </a:ext>
            </a:extLst>
          </p:cNvPr>
          <p:cNvGraphicFramePr>
            <a:graphicFrameLocks noGrp="1"/>
          </p:cNvGraphicFramePr>
          <p:nvPr/>
        </p:nvGraphicFramePr>
        <p:xfrm>
          <a:off x="245269" y="1519735"/>
          <a:ext cx="1675280" cy="1349762"/>
        </p:xfrm>
        <a:graphic>
          <a:graphicData uri="http://schemas.openxmlformats.org/drawingml/2006/table">
            <a:tbl>
              <a:tblPr firstRow="1" bandRow="1"/>
              <a:tblGrid>
                <a:gridCol w="1675280">
                  <a:extLst>
                    <a:ext uri="{9D8B030D-6E8A-4147-A177-3AD203B41FA5}">
                      <a16:colId xmlns:a16="http://schemas.microsoft.com/office/drawing/2014/main" val="1390335888"/>
                    </a:ext>
                  </a:extLst>
                </a:gridCol>
              </a:tblGrid>
              <a:tr h="67216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900"/>
                        </a:lnSpc>
                      </a:pPr>
                      <a:r>
                        <a:rPr lang="zh-TW" altLang="en-US"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rPr>
                        <a:t>參賽準備</a:t>
                      </a:r>
                      <a:endParaRPr lang="en-US" altLang="zh-TW" sz="1600" b="1" kern="1200"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a typeface="微軟正黑體" panose="020B0604030504040204" pitchFamily="34" charset="-120"/>
                        <a:cs typeface="+mn-cs"/>
                      </a:endParaRPr>
                    </a:p>
                  </a:txBody>
                  <a:tcPr marL="71724" marR="71724" marT="35862" marB="35862" anchor="ctr">
                    <a:lnL w="6350" cap="flat" cmpd="sng" algn="ctr">
                      <a:solidFill>
                        <a:sysClr val="windowText" lastClr="000000">
                          <a:lumMod val="50000"/>
                          <a:lumOff val="50000"/>
                        </a:sysClr>
                      </a:solidFill>
                      <a:prstDash val="solid"/>
                      <a:round/>
                      <a:headEnd type="none" w="med" len="med"/>
                      <a:tailEnd type="none" w="med" len="med"/>
                    </a:lnL>
                    <a:lnR w="6350" cap="flat" cmpd="sng" algn="ctr">
                      <a:solidFill>
                        <a:sysClr val="windowText" lastClr="000000">
                          <a:lumMod val="50000"/>
                          <a:lumOff val="50000"/>
                        </a:sysClr>
                      </a:solidFill>
                      <a:prstDash val="solid"/>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FC000">
                        <a:alpha val="50196"/>
                      </a:srgbClr>
                    </a:solidFill>
                  </a:tcPr>
                </a:tc>
                <a:extLst>
                  <a:ext uri="{0D108BD9-81ED-4DB2-BD59-A6C34878D82A}">
                    <a16:rowId xmlns:a16="http://schemas.microsoft.com/office/drawing/2014/main" val="4283311811"/>
                  </a:ext>
                </a:extLst>
              </a:tr>
              <a:tr h="67759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457200" rtl="0" eaLnBrk="1" fontAlgn="auto" latinLnBrk="0" hangingPunct="1">
                        <a:lnSpc>
                          <a:spcPts val="1600"/>
                        </a:lnSpc>
                        <a:spcBef>
                          <a:spcPts val="0"/>
                        </a:spcBef>
                        <a:spcAft>
                          <a:spcPts val="0"/>
                        </a:spcAft>
                        <a:buClrTx/>
                        <a:buSzTx/>
                        <a:buFont typeface="Arial" panose="020B0604020202020204" pitchFamily="34" charset="0"/>
                        <a:buChar char="•"/>
                        <a:tabLst/>
                        <a:defRPr/>
                      </a:pPr>
                      <a:endParaRPr kumimoji="1" lang="en-US" altLang="zh-TW" sz="1400" b="1" kern="1200" dirty="0">
                        <a:solidFill>
                          <a:schemeClr val="tx1"/>
                        </a:solidFill>
                        <a:latin typeface="微軟正黑體" panose="020B0604030504040204" pitchFamily="34" charset="-120"/>
                        <a:ea typeface="微軟正黑體" panose="020B0604030504040204" pitchFamily="34" charset="-120"/>
                        <a:cs typeface="Arial"/>
                      </a:endParaRPr>
                    </a:p>
                  </a:txBody>
                  <a:tcPr marL="71724" marR="71724" marT="35862" marB="35862" anchor="ctr">
                    <a:lnL w="6350" cap="flat" cmpd="sng" algn="ctr">
                      <a:solidFill>
                        <a:sysClr val="window" lastClr="FFFFFF">
                          <a:lumMod val="50000"/>
                        </a:sysClr>
                      </a:solidFill>
                      <a:prstDash val="sysDash"/>
                      <a:round/>
                      <a:headEnd type="none" w="med" len="med"/>
                      <a:tailEnd type="none" w="med" len="med"/>
                    </a:lnL>
                    <a:lnR w="6350" cap="flat" cmpd="sng" algn="ctr">
                      <a:solidFill>
                        <a:sysClr val="window" lastClr="FFFFFF">
                          <a:lumMod val="50000"/>
                        </a:sysClr>
                      </a:solidFill>
                      <a:prstDash val="sysDash"/>
                      <a:round/>
                      <a:headEnd type="none" w="med" len="med"/>
                      <a:tailEnd type="none" w="med" len="med"/>
                    </a:lnR>
                    <a:lnT w="6350" cap="flat" cmpd="sng" algn="ctr">
                      <a:solidFill>
                        <a:sysClr val="windowText" lastClr="000000">
                          <a:lumMod val="50000"/>
                          <a:lumOff val="50000"/>
                        </a:sysClr>
                      </a:solidFill>
                      <a:prstDash val="solid"/>
                      <a:round/>
                      <a:headEnd type="none" w="med" len="med"/>
                      <a:tailEnd type="none" w="med" len="med"/>
                    </a:lnT>
                    <a:lnB w="6350" cap="flat" cmpd="sng" algn="ctr">
                      <a:solidFill>
                        <a:sysClr val="window" lastClr="FFFFFF">
                          <a:lumMod val="50000"/>
                        </a:sys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8544502"/>
                  </a:ext>
                </a:extLst>
              </a:tr>
            </a:tbl>
          </a:graphicData>
        </a:graphic>
      </p:graphicFrame>
      <p:sp>
        <p:nvSpPr>
          <p:cNvPr id="124" name="文字方塊 123">
            <a:extLst>
              <a:ext uri="{FF2B5EF4-FFF2-40B4-BE49-F238E27FC236}">
                <a16:creationId xmlns:a16="http://schemas.microsoft.com/office/drawing/2014/main" id="{888BE795-83EC-5B1E-D0BD-654F0EAF945E}"/>
              </a:ext>
            </a:extLst>
          </p:cNvPr>
          <p:cNvSpPr txBox="1"/>
          <p:nvPr/>
        </p:nvSpPr>
        <p:spPr>
          <a:xfrm>
            <a:off x="309298" y="2253288"/>
            <a:ext cx="1651900" cy="502702"/>
          </a:xfrm>
          <a:prstGeom prst="rect">
            <a:avLst/>
          </a:prstGeom>
          <a:noFill/>
        </p:spPr>
        <p:txBody>
          <a:bodyPr wrap="square">
            <a:spAutoFit/>
          </a:bodyPr>
          <a:lstStyle/>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定期管控會議</a:t>
            </a:r>
            <a:endParaRPr kumimoji="1" lang="en-US" altLang="zh-TW" sz="1400" b="1" dirty="0">
              <a:solidFill>
                <a:prstClr val="black"/>
              </a:solidFill>
              <a:latin typeface="微軟正黑體" panose="020B0604030504040204" pitchFamily="34" charset="-120"/>
              <a:cs typeface="Arial"/>
            </a:endParaRPr>
          </a:p>
          <a:p>
            <a:pPr marL="107950" indent="-107950">
              <a:lnSpc>
                <a:spcPts val="1600"/>
              </a:lnSpc>
              <a:buFont typeface="Arial" panose="020B0604020202020204" pitchFamily="34" charset="0"/>
              <a:buChar char="•"/>
              <a:defRPr/>
            </a:pPr>
            <a:r>
              <a:rPr kumimoji="1" lang="zh-TW" altLang="en-US" sz="1400" b="1" dirty="0">
                <a:solidFill>
                  <a:prstClr val="black"/>
                </a:solidFill>
                <a:latin typeface="微軟正黑體" panose="020B0604030504040204" pitchFamily="34" charset="-120"/>
                <a:cs typeface="Arial"/>
              </a:rPr>
              <a:t>軟硬體措施改善</a:t>
            </a:r>
            <a:endParaRPr kumimoji="1" lang="en-US" altLang="zh-TW" sz="1400" b="1" dirty="0">
              <a:solidFill>
                <a:prstClr val="black"/>
              </a:solidFill>
              <a:latin typeface="微軟正黑體" panose="020B0604030504040204" pitchFamily="34" charset="-120"/>
              <a:cs typeface="Arial"/>
            </a:endParaRPr>
          </a:p>
        </p:txBody>
      </p:sp>
      <p:sp>
        <p:nvSpPr>
          <p:cNvPr id="125" name="標題 1">
            <a:extLst>
              <a:ext uri="{FF2B5EF4-FFF2-40B4-BE49-F238E27FC236}">
                <a16:creationId xmlns:a16="http://schemas.microsoft.com/office/drawing/2014/main" id="{BA70C399-0E75-11CA-D927-17AA50678E9C}"/>
              </a:ext>
            </a:extLst>
          </p:cNvPr>
          <p:cNvSpPr txBox="1"/>
          <p:nvPr/>
        </p:nvSpPr>
        <p:spPr>
          <a:xfrm>
            <a:off x="394075" y="5428472"/>
            <a:ext cx="1336357" cy="790801"/>
          </a:xfrm>
          <a:prstGeom prst="rect">
            <a:avLst/>
          </a:prstGeom>
          <a:solidFill>
            <a:srgbClr val="996600">
              <a:alpha val="43000"/>
            </a:srgbClr>
          </a:solidFill>
          <a:ln>
            <a:solidFill>
              <a:sysClr val="windowText" lastClr="000000"/>
            </a:solidFill>
          </a:ln>
        </p:spPr>
        <p:txBody>
          <a:bodyPr vert="horz" lIns="160306" tIns="80153" rIns="160306" bIns="80153" rtlCol="0" anchor="ctr">
            <a:noAutofit/>
          </a:bodyPr>
          <a:lstStyle>
            <a:defPPr rtl="0">
              <a:defRPr lang="zh-TW"/>
            </a:defPPr>
            <a:lvl1pPr algn="ctr">
              <a:lnSpc>
                <a:spcPct val="100000"/>
              </a:lnSpc>
              <a:buNone/>
              <a:defRPr b="1" kern="0">
                <a:solidFill>
                  <a:schemeClr val="tx1">
                    <a:lumMod val="65000"/>
                    <a:lumOff val="35000"/>
                  </a:schemeClr>
                </a:solidFill>
                <a:latin typeface="微軟正黑體" panose="020B0604030504040204" pitchFamily="34" charset="-120"/>
                <a:ea typeface="微軟正黑體" panose="020B0604030504040204" pitchFamily="34" charset="-120"/>
                <a:cs typeface="+mj-cs"/>
              </a:defRPr>
            </a:lvl1pPr>
          </a:lstStyle>
          <a:p>
            <a:pPr marL="0" marR="0" lvl="0" indent="0" algn="ctr" defTabSz="914400" eaLnBrk="1" fontAlgn="auto" latinLnBrk="0" hangingPunct="1">
              <a:lnSpc>
                <a:spcPts val="1900"/>
              </a:lnSpc>
              <a:spcBef>
                <a:spcPts val="0"/>
              </a:spcBef>
              <a:spcAft>
                <a:spcPts val="0"/>
              </a:spcAft>
              <a:buClrTx/>
              <a:buSzTx/>
              <a:buFontTx/>
              <a:buNone/>
              <a:tabLst/>
              <a:defRPr/>
            </a:pPr>
            <a:endParaRPr kumimoji="0" lang="zh-TW" altLang="en-US" sz="1600" b="1" i="0" u="none" strike="noStrike" kern="1200" cap="none" spc="0" normalizeH="0" baseline="0" noProof="0" dirty="0">
              <a:ln>
                <a:noFill/>
              </a:ln>
              <a:solidFill>
                <a:prstClr val="white"/>
              </a:solidFill>
              <a:effectLst>
                <a:glow rad="63500">
                  <a:prstClr val="black">
                    <a:alpha val="75000"/>
                  </a:prstClr>
                </a:glow>
                <a:outerShdw blurRad="50800" dist="76200" dir="4200000" algn="ctr" rotWithShape="0">
                  <a:srgbClr val="4F81BD">
                    <a:lumMod val="50000"/>
                  </a:srgbClr>
                </a:outerShdw>
              </a:effectLst>
              <a:uLnTx/>
              <a:uFillTx/>
              <a:latin typeface="微軟正黑體" panose="020B0604030504040204" pitchFamily="34" charset="-120"/>
              <a:ea typeface="微軟正黑體" panose="020B0604030504040204" pitchFamily="34" charset="-120"/>
              <a:cs typeface="+mj-cs"/>
            </a:endParaRPr>
          </a:p>
        </p:txBody>
      </p:sp>
      <p:sp>
        <p:nvSpPr>
          <p:cNvPr id="126" name="文字方塊 125">
            <a:extLst>
              <a:ext uri="{FF2B5EF4-FFF2-40B4-BE49-F238E27FC236}">
                <a16:creationId xmlns:a16="http://schemas.microsoft.com/office/drawing/2014/main" id="{9E61303A-28C6-1E55-8932-0EFDCD64BF08}"/>
              </a:ext>
            </a:extLst>
          </p:cNvPr>
          <p:cNvSpPr txBox="1"/>
          <p:nvPr/>
        </p:nvSpPr>
        <p:spPr>
          <a:xfrm>
            <a:off x="319684" y="5519207"/>
            <a:ext cx="1441041" cy="579646"/>
          </a:xfrm>
          <a:prstGeom prst="rect">
            <a:avLst/>
          </a:prstGeom>
          <a:noFill/>
        </p:spPr>
        <p:txBody>
          <a:bodyPr wrap="square">
            <a:spAutoFit/>
          </a:bodyPr>
          <a:lstStyle/>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針對金質獎</a:t>
            </a:r>
            <a:endParaRPr lang="en-US" altLang="zh-TW"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endParaRPr>
          </a:p>
          <a:p>
            <a:pPr algn="ctr">
              <a:lnSpc>
                <a:spcPts val="1900"/>
              </a:lnSpc>
              <a:defRPr/>
            </a:pPr>
            <a:r>
              <a:rPr lang="zh-TW" altLang="en-US" sz="14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參賽整備</a:t>
            </a:r>
          </a:p>
        </p:txBody>
      </p:sp>
      <p:pic>
        <p:nvPicPr>
          <p:cNvPr id="127" name="圖片 126">
            <a:extLst>
              <a:ext uri="{FF2B5EF4-FFF2-40B4-BE49-F238E27FC236}">
                <a16:creationId xmlns:a16="http://schemas.microsoft.com/office/drawing/2014/main" id="{056CCEE4-DA9A-DCAD-EFCB-7B8AD86FD10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2484" y="4163957"/>
            <a:ext cx="1407376" cy="1055532"/>
          </a:xfrm>
          <a:prstGeom prst="rect">
            <a:avLst/>
          </a:prstGeom>
        </p:spPr>
      </p:pic>
      <p:sp>
        <p:nvSpPr>
          <p:cNvPr id="128" name="文字方塊 127">
            <a:extLst>
              <a:ext uri="{FF2B5EF4-FFF2-40B4-BE49-F238E27FC236}">
                <a16:creationId xmlns:a16="http://schemas.microsoft.com/office/drawing/2014/main" id="{F8AE6A27-DA64-5FBA-F92D-C375D10B48C0}"/>
              </a:ext>
            </a:extLst>
          </p:cNvPr>
          <p:cNvSpPr txBox="1"/>
          <p:nvPr/>
        </p:nvSpPr>
        <p:spPr>
          <a:xfrm>
            <a:off x="319684" y="5058304"/>
            <a:ext cx="1217036" cy="276999"/>
          </a:xfrm>
          <a:prstGeom prst="rect">
            <a:avLst/>
          </a:prstGeom>
          <a:noFill/>
        </p:spPr>
        <p:txBody>
          <a:bodyPr wrap="square">
            <a:spAutoFit/>
          </a:bodyPr>
          <a:lstStyle/>
          <a:p>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硬體設施改善</a:t>
            </a:r>
          </a:p>
        </p:txBody>
      </p:sp>
      <p:pic>
        <p:nvPicPr>
          <p:cNvPr id="129" name="圖片 128">
            <a:extLst>
              <a:ext uri="{FF2B5EF4-FFF2-40B4-BE49-F238E27FC236}">
                <a16:creationId xmlns:a16="http://schemas.microsoft.com/office/drawing/2014/main" id="{6DF7FC09-E5F6-8C2F-115F-0C4E9CFD59AC}"/>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rot="16200000">
            <a:off x="961065" y="3151394"/>
            <a:ext cx="1052592" cy="685368"/>
          </a:xfrm>
          <a:prstGeom prst="rect">
            <a:avLst/>
          </a:prstGeom>
        </p:spPr>
      </p:pic>
      <p:pic>
        <p:nvPicPr>
          <p:cNvPr id="130" name="圖片 129">
            <a:extLst>
              <a:ext uri="{FF2B5EF4-FFF2-40B4-BE49-F238E27FC236}">
                <a16:creationId xmlns:a16="http://schemas.microsoft.com/office/drawing/2014/main" id="{62208D9A-2156-41A1-B92A-216584A80E6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62381" y="2982949"/>
            <a:ext cx="784445" cy="1045691"/>
          </a:xfrm>
          <a:prstGeom prst="rect">
            <a:avLst/>
          </a:prstGeom>
        </p:spPr>
      </p:pic>
      <p:sp>
        <p:nvSpPr>
          <p:cNvPr id="131" name="文字方塊 130">
            <a:extLst>
              <a:ext uri="{FF2B5EF4-FFF2-40B4-BE49-F238E27FC236}">
                <a16:creationId xmlns:a16="http://schemas.microsoft.com/office/drawing/2014/main" id="{206B2F19-A2C7-AFE5-6E9E-40C6A514A964}"/>
              </a:ext>
            </a:extLst>
          </p:cNvPr>
          <p:cNvSpPr txBox="1"/>
          <p:nvPr/>
        </p:nvSpPr>
        <p:spPr>
          <a:xfrm>
            <a:off x="217638" y="3712774"/>
            <a:ext cx="1792183" cy="276999"/>
          </a:xfrm>
          <a:prstGeom prst="rect">
            <a:avLst/>
          </a:prstGeom>
          <a:noFill/>
        </p:spPr>
        <p:txBody>
          <a:bodyPr wrap="square">
            <a:spAutoFit/>
          </a:bodyPr>
          <a:lstStyle/>
          <a:p>
            <a:r>
              <a:rPr lang="zh-TW" altLang="en-US" sz="1200" b="1" dirty="0">
                <a:solidFill>
                  <a:prstClr val="white"/>
                </a:solidFill>
                <a:effectLst>
                  <a:glow rad="63500">
                    <a:prstClr val="black">
                      <a:alpha val="75000"/>
                    </a:prstClr>
                  </a:glow>
                  <a:outerShdw blurRad="50800" dist="76200" dir="4200000" algn="ctr" rotWithShape="0">
                    <a:srgbClr val="4F81BD">
                      <a:lumMod val="50000"/>
                    </a:srgbClr>
                  </a:outerShdw>
                </a:effectLst>
                <a:latin typeface="微軟正黑體" panose="020B0604030504040204" pitchFamily="34" charset="-120"/>
              </a:rPr>
              <a:t>維護管理文件蒐集整理</a:t>
            </a:r>
          </a:p>
        </p:txBody>
      </p:sp>
    </p:spTree>
    <p:extLst>
      <p:ext uri="{BB962C8B-B14F-4D97-AF65-F5344CB8AC3E}">
        <p14:creationId xmlns:p14="http://schemas.microsoft.com/office/powerpoint/2010/main" val="2147342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19561-34C7-609B-AF46-2DF55D2C6A60}"/>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E1637D1-FFDF-FE8B-9DB7-C7BF3110DA47}"/>
              </a:ext>
            </a:extLst>
          </p:cNvPr>
          <p:cNvSpPr>
            <a:spLocks noGrp="1"/>
          </p:cNvSpPr>
          <p:nvPr>
            <p:ph type="sldNum" sz="quarter" idx="12"/>
          </p:nvPr>
        </p:nvSpPr>
        <p:spPr/>
        <p:txBody>
          <a:bodyPr/>
          <a:lstStyle/>
          <a:p>
            <a:fld id="{07DAB7E5-A3B0-47BD-8D18-E55FD35DFD22}" type="slidenum">
              <a:rPr lang="zh-TW" altLang="en-US" smtClean="0"/>
              <a:t>39</a:t>
            </a:fld>
            <a:endParaRPr lang="zh-TW" altLang="en-US"/>
          </a:p>
        </p:txBody>
      </p:sp>
      <p:sp>
        <p:nvSpPr>
          <p:cNvPr id="3" name="標題 2">
            <a:extLst>
              <a:ext uri="{FF2B5EF4-FFF2-40B4-BE49-F238E27FC236}">
                <a16:creationId xmlns:a16="http://schemas.microsoft.com/office/drawing/2014/main" id="{26A121C7-C43E-2D96-3C03-9673FEA1BE8C}"/>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en-US" altLang="zh-TW" sz="3200" dirty="0"/>
              <a:t>113</a:t>
            </a:r>
            <a:r>
              <a:rPr lang="zh-TW" altLang="en-US" sz="3200" dirty="0"/>
              <a:t>年參賽組織</a:t>
            </a:r>
          </a:p>
        </p:txBody>
      </p:sp>
      <p:sp>
        <p:nvSpPr>
          <p:cNvPr id="26" name="文字方塊 25">
            <a:extLst>
              <a:ext uri="{FF2B5EF4-FFF2-40B4-BE49-F238E27FC236}">
                <a16:creationId xmlns:a16="http://schemas.microsoft.com/office/drawing/2014/main" id="{C5B869B1-EF2C-2831-13FE-BBEED21EBBA7}"/>
              </a:ext>
            </a:extLst>
          </p:cNvPr>
          <p:cNvSpPr txBox="1"/>
          <p:nvPr/>
        </p:nvSpPr>
        <p:spPr>
          <a:xfrm>
            <a:off x="767971" y="4731386"/>
            <a:ext cx="5104159" cy="4598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643"/>
              <a:gd name="connsiteY0" fmla="*/ 10000 h 10000"/>
              <a:gd name="connsiteX1" fmla="*/ 2000 w 8643"/>
              <a:gd name="connsiteY1" fmla="*/ 0 h 10000"/>
              <a:gd name="connsiteX2" fmla="*/ 8643 w 8643"/>
              <a:gd name="connsiteY2" fmla="*/ 0 h 10000"/>
              <a:gd name="connsiteX3" fmla="*/ 8000 w 8643"/>
              <a:gd name="connsiteY3" fmla="*/ 10000 h 10000"/>
              <a:gd name="connsiteX4" fmla="*/ 0 w 8643"/>
              <a:gd name="connsiteY4" fmla="*/ 10000 h 10000"/>
              <a:gd name="connsiteX0" fmla="*/ 1414 w 11414"/>
              <a:gd name="connsiteY0" fmla="*/ 10000 h 10000"/>
              <a:gd name="connsiteX1" fmla="*/ 0 w 11414"/>
              <a:gd name="connsiteY1" fmla="*/ 335 h 10000"/>
              <a:gd name="connsiteX2" fmla="*/ 11414 w 11414"/>
              <a:gd name="connsiteY2" fmla="*/ 0 h 10000"/>
              <a:gd name="connsiteX3" fmla="*/ 10670 w 11414"/>
              <a:gd name="connsiteY3" fmla="*/ 10000 h 10000"/>
              <a:gd name="connsiteX4" fmla="*/ 1414 w 11414"/>
              <a:gd name="connsiteY4" fmla="*/ 10000 h 10000"/>
              <a:gd name="connsiteX0" fmla="*/ 0 w 12787"/>
              <a:gd name="connsiteY0" fmla="*/ 10000 h 10000"/>
              <a:gd name="connsiteX1" fmla="*/ 1373 w 12787"/>
              <a:gd name="connsiteY1" fmla="*/ 335 h 10000"/>
              <a:gd name="connsiteX2" fmla="*/ 12787 w 12787"/>
              <a:gd name="connsiteY2" fmla="*/ 0 h 10000"/>
              <a:gd name="connsiteX3" fmla="*/ 12043 w 12787"/>
              <a:gd name="connsiteY3" fmla="*/ 10000 h 10000"/>
              <a:gd name="connsiteX4" fmla="*/ 0 w 12787"/>
              <a:gd name="connsiteY4" fmla="*/ 10000 h 10000"/>
              <a:gd name="connsiteX0" fmla="*/ 0 w 12787"/>
              <a:gd name="connsiteY0" fmla="*/ 10000 h 10000"/>
              <a:gd name="connsiteX1" fmla="*/ 235 w 12787"/>
              <a:gd name="connsiteY1" fmla="*/ 0 h 10000"/>
              <a:gd name="connsiteX2" fmla="*/ 12787 w 12787"/>
              <a:gd name="connsiteY2" fmla="*/ 0 h 10000"/>
              <a:gd name="connsiteX3" fmla="*/ 12043 w 12787"/>
              <a:gd name="connsiteY3" fmla="*/ 10000 h 10000"/>
              <a:gd name="connsiteX4" fmla="*/ 0 w 1278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7" h="10000">
                <a:moveTo>
                  <a:pt x="0" y="10000"/>
                </a:moveTo>
                <a:cubicBezTo>
                  <a:pt x="78" y="6667"/>
                  <a:pt x="157" y="3333"/>
                  <a:pt x="235" y="0"/>
                </a:cubicBezTo>
                <a:lnTo>
                  <a:pt x="12787" y="0"/>
                </a:lnTo>
                <a:lnTo>
                  <a:pt x="12043" y="10000"/>
                </a:lnTo>
                <a:lnTo>
                  <a:pt x="0" y="10000"/>
                </a:lnTo>
                <a:close/>
              </a:path>
            </a:pathLst>
          </a:custGeom>
          <a:solidFill>
            <a:srgbClr val="37A76F"/>
          </a:solidFill>
        </p:spPr>
        <p:txBody>
          <a:bodyPr wrap="square" lIns="453600" tIns="45720" rIns="3600" bIns="45720" rtlCol="0">
            <a:noAutofit/>
          </a:bodyPr>
          <a:lstStyle>
            <a:defPPr>
              <a:defRPr lang="zh-TW"/>
            </a:defPPr>
            <a:lvl2pPr marL="92075" marR="0" lvl="1" indent="0" defTabSz="1280160" fontAlgn="auto">
              <a:lnSpc>
                <a:spcPct val="100000"/>
              </a:lnSpc>
              <a:spcBef>
                <a:spcPts val="300"/>
              </a:spcBef>
              <a:spcAft>
                <a:spcPts val="0"/>
              </a:spcAft>
              <a:buClr>
                <a:srgbClr val="434343">
                  <a:lumMod val="75000"/>
                  <a:lumOff val="25000"/>
                </a:srgbClr>
              </a:buClr>
              <a:buSzPct val="90000"/>
              <a:buFontTx/>
              <a:buNone/>
              <a:tabLst/>
              <a:defRPr kumimoji="0" sz="20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defRPr>
            </a:lvl2pPr>
          </a:lstStyle>
          <a:p>
            <a:pPr marL="92075" marR="0" lvl="1" indent="0" defTabSz="1280160" eaLnBrk="1" fontAlgn="auto" latinLnBrk="0" hangingPunct="1">
              <a:lnSpc>
                <a:spcPct val="100000"/>
              </a:lnSpc>
              <a:spcBef>
                <a:spcPts val="300"/>
              </a:spcBef>
              <a:spcAft>
                <a:spcPts val="0"/>
              </a:spcAft>
              <a:buClr>
                <a:srgbClr val="434343">
                  <a:lumMod val="75000"/>
                  <a:lumOff val="25000"/>
                </a:srgbClr>
              </a:buClr>
              <a:buSzPct val="90000"/>
              <a:buFontTx/>
              <a:buNone/>
              <a:tabLst/>
              <a:defRPr/>
            </a:pPr>
            <a:r>
              <a:rPr kumimoji="0"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林內分處</a:t>
            </a:r>
          </a:p>
        </p:txBody>
      </p:sp>
      <p:sp>
        <p:nvSpPr>
          <p:cNvPr id="27" name="文字方塊 26">
            <a:extLst>
              <a:ext uri="{FF2B5EF4-FFF2-40B4-BE49-F238E27FC236}">
                <a16:creationId xmlns:a16="http://schemas.microsoft.com/office/drawing/2014/main" id="{DFB8DE99-4A8C-3D7D-D6E6-BF2B5CDCBBB0}"/>
              </a:ext>
            </a:extLst>
          </p:cNvPr>
          <p:cNvSpPr txBox="1"/>
          <p:nvPr/>
        </p:nvSpPr>
        <p:spPr>
          <a:xfrm>
            <a:off x="3646672" y="923360"/>
            <a:ext cx="5104159" cy="4598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643"/>
              <a:gd name="connsiteY0" fmla="*/ 10000 h 10000"/>
              <a:gd name="connsiteX1" fmla="*/ 2000 w 8643"/>
              <a:gd name="connsiteY1" fmla="*/ 0 h 10000"/>
              <a:gd name="connsiteX2" fmla="*/ 8643 w 8643"/>
              <a:gd name="connsiteY2" fmla="*/ 0 h 10000"/>
              <a:gd name="connsiteX3" fmla="*/ 8000 w 8643"/>
              <a:gd name="connsiteY3" fmla="*/ 10000 h 10000"/>
              <a:gd name="connsiteX4" fmla="*/ 0 w 8643"/>
              <a:gd name="connsiteY4" fmla="*/ 10000 h 10000"/>
              <a:gd name="connsiteX0" fmla="*/ 1414 w 11414"/>
              <a:gd name="connsiteY0" fmla="*/ 10000 h 10000"/>
              <a:gd name="connsiteX1" fmla="*/ 0 w 11414"/>
              <a:gd name="connsiteY1" fmla="*/ 335 h 10000"/>
              <a:gd name="connsiteX2" fmla="*/ 11414 w 11414"/>
              <a:gd name="connsiteY2" fmla="*/ 0 h 10000"/>
              <a:gd name="connsiteX3" fmla="*/ 10670 w 11414"/>
              <a:gd name="connsiteY3" fmla="*/ 10000 h 10000"/>
              <a:gd name="connsiteX4" fmla="*/ 1414 w 11414"/>
              <a:gd name="connsiteY4" fmla="*/ 10000 h 10000"/>
              <a:gd name="connsiteX0" fmla="*/ 0 w 12787"/>
              <a:gd name="connsiteY0" fmla="*/ 10000 h 10000"/>
              <a:gd name="connsiteX1" fmla="*/ 1373 w 12787"/>
              <a:gd name="connsiteY1" fmla="*/ 335 h 10000"/>
              <a:gd name="connsiteX2" fmla="*/ 12787 w 12787"/>
              <a:gd name="connsiteY2" fmla="*/ 0 h 10000"/>
              <a:gd name="connsiteX3" fmla="*/ 12043 w 12787"/>
              <a:gd name="connsiteY3" fmla="*/ 10000 h 10000"/>
              <a:gd name="connsiteX4" fmla="*/ 0 w 12787"/>
              <a:gd name="connsiteY4" fmla="*/ 10000 h 10000"/>
              <a:gd name="connsiteX0" fmla="*/ 0 w 12787"/>
              <a:gd name="connsiteY0" fmla="*/ 10000 h 10000"/>
              <a:gd name="connsiteX1" fmla="*/ 235 w 12787"/>
              <a:gd name="connsiteY1" fmla="*/ 0 h 10000"/>
              <a:gd name="connsiteX2" fmla="*/ 12787 w 12787"/>
              <a:gd name="connsiteY2" fmla="*/ 0 h 10000"/>
              <a:gd name="connsiteX3" fmla="*/ 12043 w 12787"/>
              <a:gd name="connsiteY3" fmla="*/ 10000 h 10000"/>
              <a:gd name="connsiteX4" fmla="*/ 0 w 1278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7" h="10000">
                <a:moveTo>
                  <a:pt x="0" y="10000"/>
                </a:moveTo>
                <a:cubicBezTo>
                  <a:pt x="78" y="6667"/>
                  <a:pt x="157" y="3333"/>
                  <a:pt x="235" y="0"/>
                </a:cubicBezTo>
                <a:lnTo>
                  <a:pt x="12787" y="0"/>
                </a:lnTo>
                <a:lnTo>
                  <a:pt x="12043" y="10000"/>
                </a:lnTo>
                <a:lnTo>
                  <a:pt x="0" y="10000"/>
                </a:lnTo>
                <a:close/>
              </a:path>
            </a:pathLst>
          </a:custGeom>
          <a:solidFill>
            <a:srgbClr val="65AB9C"/>
          </a:solidFill>
        </p:spPr>
        <p:txBody>
          <a:bodyPr wrap="square" lIns="453600" tIns="45720" rIns="3600" bIns="45720" rtlCol="0">
            <a:noAutofit/>
          </a:bodyPr>
          <a:lstStyle/>
          <a:p>
            <a:pPr marL="92075" lvl="1" defTabSz="1280160">
              <a:spcBef>
                <a:spcPts val="300"/>
              </a:spcBef>
              <a:buClr>
                <a:srgbClr val="434343">
                  <a:lumMod val="75000"/>
                  <a:lumOff val="25000"/>
                </a:srgbClr>
              </a:buClr>
              <a:buSzPct val="90000"/>
              <a:defRPr/>
            </a:pPr>
            <a:r>
              <a:rPr lang="zh-TW" altLang="en-US" sz="2400" b="1" kern="0" dirty="0">
                <a:solidFill>
                  <a:srgbClr val="FF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農業部農田水利署</a:t>
            </a:r>
          </a:p>
        </p:txBody>
      </p:sp>
      <p:sp>
        <p:nvSpPr>
          <p:cNvPr id="28" name="矩形 27">
            <a:extLst>
              <a:ext uri="{FF2B5EF4-FFF2-40B4-BE49-F238E27FC236}">
                <a16:creationId xmlns:a16="http://schemas.microsoft.com/office/drawing/2014/main" id="{DAB49BD6-A932-C2EC-7413-6F9CBE622504}"/>
              </a:ext>
            </a:extLst>
          </p:cNvPr>
          <p:cNvSpPr/>
          <p:nvPr/>
        </p:nvSpPr>
        <p:spPr>
          <a:xfrm>
            <a:off x="1266542" y="6020080"/>
            <a:ext cx="3901513" cy="607606"/>
          </a:xfrm>
          <a:prstGeom prst="rect">
            <a:avLst/>
          </a:prstGeom>
          <a:noFill/>
          <a:ln w="12700" cap="flat" cmpd="sng" algn="ctr">
            <a:solidFill>
              <a:srgbClr val="37A76F"/>
            </a:solidFill>
            <a:prstDash val="solid"/>
            <a:miter lim="800000"/>
          </a:ln>
          <a:effectLst/>
        </p:spPr>
        <p:txBody>
          <a:bodyPr rtlCol="0" anchor="ctr"/>
          <a:lstStyle/>
          <a:p>
            <a:pPr marL="144000" lvl="1" indent="-144000">
              <a:buFont typeface="Arial" panose="020B0604020202020204" pitchFamily="34" charset="0"/>
              <a:buChar char="•"/>
              <a:defRPr/>
            </a:pPr>
            <a:r>
              <a:rPr lang="zh-TW" altLang="en-US" sz="1600" kern="0" dirty="0">
                <a:solidFill>
                  <a:srgbClr val="434343"/>
                </a:solidFill>
                <a:latin typeface="微軟正黑體" panose="020B0604030504040204" pitchFamily="34" charset="-120"/>
              </a:rPr>
              <a:t>落實維護管理與標準作業機制</a:t>
            </a:r>
            <a:endParaRPr lang="en-US" altLang="zh-TW" sz="1600" kern="0" dirty="0">
              <a:solidFill>
                <a:srgbClr val="434343"/>
              </a:solidFill>
              <a:latin typeface="微軟正黑體" panose="020B0604030504040204" pitchFamily="34" charset="-120"/>
            </a:endParaRPr>
          </a:p>
          <a:p>
            <a:pPr marL="144000" lvl="1" indent="-144000">
              <a:buFont typeface="Arial" panose="020B0604020202020204" pitchFamily="34" charset="0"/>
              <a:buChar char="•"/>
              <a:defRPr/>
            </a:pPr>
            <a:r>
              <a:rPr lang="zh-CN" altLang="en-US" sz="1600" kern="0" dirty="0">
                <a:solidFill>
                  <a:srgbClr val="434343"/>
                </a:solidFill>
                <a:latin typeface="微軟正黑體" panose="020B0604030504040204" pitchFamily="34" charset="-120"/>
                <a:ea typeface="微軟正黑體" panose="020B0604030504040204" pitchFamily="34" charset="-120"/>
              </a:rPr>
              <a:t>定期</a:t>
            </a:r>
            <a:r>
              <a:rPr lang="zh-TW" altLang="en-US" sz="1600" kern="0" dirty="0">
                <a:solidFill>
                  <a:srgbClr val="434343"/>
                </a:solidFill>
                <a:latin typeface="微軟正黑體" panose="020B0604030504040204" pitchFamily="34" charset="-120"/>
              </a:rPr>
              <a:t>、不定期</a:t>
            </a:r>
            <a:r>
              <a:rPr lang="zh-CN" altLang="en-US" sz="1600" kern="0" dirty="0">
                <a:solidFill>
                  <a:srgbClr val="434343"/>
                </a:solidFill>
                <a:latin typeface="微軟正黑體" panose="020B0604030504040204" pitchFamily="34" charset="-120"/>
                <a:ea typeface="微軟正黑體" panose="020B0604030504040204" pitchFamily="34" charset="-120"/>
              </a:rPr>
              <a:t>設備檢查與維護</a:t>
            </a:r>
            <a:endParaRPr lang="zh-TW" altLang="en-US" sz="1600" kern="0" dirty="0">
              <a:solidFill>
                <a:srgbClr val="434343"/>
              </a:solidFill>
              <a:latin typeface="微軟正黑體" panose="020B0604030504040204" pitchFamily="34" charset="-120"/>
            </a:endParaRPr>
          </a:p>
        </p:txBody>
      </p:sp>
      <p:sp>
        <p:nvSpPr>
          <p:cNvPr id="29" name="矩形 28">
            <a:extLst>
              <a:ext uri="{FF2B5EF4-FFF2-40B4-BE49-F238E27FC236}">
                <a16:creationId xmlns:a16="http://schemas.microsoft.com/office/drawing/2014/main" id="{1182CA73-657A-842D-690B-F36F5FE978B2}"/>
              </a:ext>
            </a:extLst>
          </p:cNvPr>
          <p:cNvSpPr/>
          <p:nvPr/>
        </p:nvSpPr>
        <p:spPr>
          <a:xfrm>
            <a:off x="1253452" y="3763395"/>
            <a:ext cx="3915448" cy="607084"/>
          </a:xfrm>
          <a:prstGeom prst="rect">
            <a:avLst/>
          </a:prstGeom>
          <a:noFill/>
          <a:ln w="12700" cap="flat" cmpd="sng" algn="ctr">
            <a:solidFill>
              <a:srgbClr val="71C9CD">
                <a:lumMod val="75000"/>
              </a:srgbClr>
            </a:solidFill>
            <a:prstDash val="solid"/>
            <a:miter lim="800000"/>
          </a:ln>
          <a:effectLst/>
        </p:spPr>
        <p:txBody>
          <a:bodyPr rtlCol="0" anchor="ctr"/>
          <a:lstStyle/>
          <a:p>
            <a:pPr marL="144000" lvl="1" indent="-144000">
              <a:buFont typeface="Arial" panose="020B0604020202020204" pitchFamily="34" charset="0"/>
              <a:buChar char="•"/>
              <a:defRPr/>
            </a:pPr>
            <a:r>
              <a:rPr lang="zh-TW" altLang="en-US" sz="1600" kern="0" dirty="0">
                <a:solidFill>
                  <a:srgbClr val="434343"/>
                </a:solidFill>
                <a:latin typeface="微軟正黑體" panose="020B0604030504040204" pitchFamily="34" charset="-120"/>
              </a:rPr>
              <a:t>研擬維護管理辦法、維護管理計畫</a:t>
            </a:r>
            <a:endParaRPr lang="en-US" altLang="zh-TW" sz="1600" kern="0" dirty="0">
              <a:solidFill>
                <a:srgbClr val="434343"/>
              </a:solidFill>
              <a:latin typeface="微軟正黑體" panose="020B0604030504040204" pitchFamily="34" charset="-120"/>
            </a:endParaRPr>
          </a:p>
          <a:p>
            <a:pPr marL="144000" lvl="1" indent="-144000">
              <a:buFont typeface="Arial" panose="020B0604020202020204" pitchFamily="34" charset="0"/>
              <a:buChar char="•"/>
              <a:defRPr/>
            </a:pPr>
            <a:r>
              <a:rPr lang="zh-CN" altLang="en-US" sz="1600" kern="0" dirty="0">
                <a:solidFill>
                  <a:srgbClr val="434343"/>
                </a:solidFill>
                <a:latin typeface="微軟正黑體" panose="020B0604030504040204" pitchFamily="34" charset="-120"/>
                <a:ea typeface="微軟正黑體" panose="020B0604030504040204" pitchFamily="34" charset="-120"/>
              </a:rPr>
              <a:t>每季督導查證渠道與水門管理維護</a:t>
            </a:r>
            <a:endParaRPr lang="zh-TW" altLang="en-US" sz="1600" kern="0" dirty="0">
              <a:solidFill>
                <a:srgbClr val="FFFFFF"/>
              </a:solidFill>
              <a:latin typeface="微軟正黑體" panose="020B0604030504040204" pitchFamily="34" charset="-120"/>
            </a:endParaRPr>
          </a:p>
        </p:txBody>
      </p:sp>
      <p:sp>
        <p:nvSpPr>
          <p:cNvPr id="30" name="矩形 29">
            <a:extLst>
              <a:ext uri="{FF2B5EF4-FFF2-40B4-BE49-F238E27FC236}">
                <a16:creationId xmlns:a16="http://schemas.microsoft.com/office/drawing/2014/main" id="{654D733C-EAED-43C3-43E6-7D38607B9819}"/>
              </a:ext>
            </a:extLst>
          </p:cNvPr>
          <p:cNvSpPr/>
          <p:nvPr/>
        </p:nvSpPr>
        <p:spPr>
          <a:xfrm>
            <a:off x="4145244" y="1437771"/>
            <a:ext cx="3901511" cy="886121"/>
          </a:xfrm>
          <a:prstGeom prst="rect">
            <a:avLst/>
          </a:prstGeom>
          <a:noFill/>
          <a:ln w="12700" cap="flat" cmpd="sng" algn="ctr">
            <a:solidFill>
              <a:srgbClr val="44C1A3">
                <a:lumMod val="75000"/>
              </a:srgbClr>
            </a:solidFill>
            <a:prstDash val="solid"/>
            <a:miter lim="800000"/>
          </a:ln>
          <a:effectLst/>
        </p:spPr>
        <p:txBody>
          <a:bodyPr rtlCol="0" anchor="ctr"/>
          <a:lstStyle/>
          <a:p>
            <a:pPr marL="144000" lvl="1" indent="-144000" algn="just">
              <a:buFont typeface="Arial" panose="020B0604020202020204" pitchFamily="34" charset="0"/>
              <a:buChar char="•"/>
              <a:defRPr/>
            </a:pPr>
            <a:r>
              <a:rPr lang="zh-TW" altLang="en-US" sz="1600" kern="0" dirty="0">
                <a:solidFill>
                  <a:srgbClr val="434343"/>
                </a:solidFill>
                <a:latin typeface="微軟正黑體" panose="020B0604030504040204" pitchFamily="34" charset="-120"/>
              </a:rPr>
              <a:t>法令規章建置及修正</a:t>
            </a:r>
            <a:endParaRPr lang="en-US" altLang="zh-TW" sz="1600" kern="0" dirty="0">
              <a:solidFill>
                <a:srgbClr val="434343"/>
              </a:solidFill>
              <a:latin typeface="微軟正黑體" panose="020B0604030504040204" pitchFamily="34" charset="-120"/>
            </a:endParaRPr>
          </a:p>
          <a:p>
            <a:pPr marL="144000" lvl="1" indent="-144000" algn="just">
              <a:buFont typeface="Arial" panose="020B0604020202020204" pitchFamily="34" charset="0"/>
              <a:buChar char="•"/>
              <a:defRPr/>
            </a:pPr>
            <a:r>
              <a:rPr lang="zh-TW" altLang="en-US" sz="1600" kern="0" dirty="0">
                <a:solidFill>
                  <a:srgbClr val="434343"/>
                </a:solidFill>
                <a:latin typeface="微軟正黑體" panose="020B0604030504040204" pitchFamily="34" charset="-120"/>
              </a:rPr>
              <a:t>預算</a:t>
            </a:r>
            <a:r>
              <a:rPr lang="zh-CN" altLang="en-US" sz="1600" kern="0" dirty="0">
                <a:solidFill>
                  <a:srgbClr val="434343"/>
                </a:solidFill>
                <a:latin typeface="微軟正黑體" panose="020B0604030504040204" pitchFamily="34" charset="-120"/>
                <a:ea typeface="微軟正黑體" panose="020B0604030504040204" pitchFamily="34" charset="-120"/>
              </a:rPr>
              <a:t>與</a:t>
            </a:r>
            <a:r>
              <a:rPr lang="zh-TW" altLang="en-US" sz="1600" kern="0" dirty="0">
                <a:solidFill>
                  <a:srgbClr val="434343"/>
                </a:solidFill>
                <a:latin typeface="微軟正黑體" panose="020B0604030504040204" pitchFamily="34" charset="-120"/>
              </a:rPr>
              <a:t>人力</a:t>
            </a:r>
            <a:r>
              <a:rPr lang="zh-CN" altLang="en-US" sz="1600" kern="0" dirty="0">
                <a:solidFill>
                  <a:srgbClr val="434343"/>
                </a:solidFill>
                <a:latin typeface="微軟正黑體" panose="020B0604030504040204" pitchFamily="34" charset="-120"/>
                <a:ea typeface="微軟正黑體" panose="020B0604030504040204" pitchFamily="34" charset="-120"/>
              </a:rPr>
              <a:t>審查及核定</a:t>
            </a:r>
            <a:endParaRPr lang="en-US" altLang="zh-CN" sz="1600" kern="0" dirty="0">
              <a:solidFill>
                <a:srgbClr val="434343"/>
              </a:solidFill>
              <a:latin typeface="微軟正黑體" panose="020B0604030504040204" pitchFamily="34" charset="-120"/>
              <a:ea typeface="微軟正黑體" panose="020B0604030504040204" pitchFamily="34" charset="-120"/>
            </a:endParaRPr>
          </a:p>
          <a:p>
            <a:pPr marL="144000" lvl="1" indent="-144000" algn="just">
              <a:buFont typeface="Arial" panose="020B0604020202020204" pitchFamily="34" charset="0"/>
              <a:buChar char="•"/>
              <a:defRPr/>
            </a:pPr>
            <a:r>
              <a:rPr lang="zh-CN" altLang="en-US" sz="1600" kern="0" dirty="0">
                <a:solidFill>
                  <a:srgbClr val="434343"/>
                </a:solidFill>
                <a:latin typeface="微軟正黑體" panose="020B0604030504040204" pitchFamily="34" charset="-120"/>
                <a:ea typeface="微軟正黑體" panose="020B0604030504040204" pitchFamily="34" charset="-120"/>
              </a:rPr>
              <a:t>不定期抽查與督導</a:t>
            </a:r>
            <a:endParaRPr lang="zh-TW" altLang="en-US" sz="1600" kern="0" dirty="0">
              <a:solidFill>
                <a:srgbClr val="434343"/>
              </a:solidFill>
              <a:latin typeface="微軟正黑體" panose="020B0604030504040204" pitchFamily="34" charset="-120"/>
            </a:endParaRPr>
          </a:p>
        </p:txBody>
      </p:sp>
      <p:sp>
        <p:nvSpPr>
          <p:cNvPr id="31" name="矩形 30">
            <a:extLst>
              <a:ext uri="{FF2B5EF4-FFF2-40B4-BE49-F238E27FC236}">
                <a16:creationId xmlns:a16="http://schemas.microsoft.com/office/drawing/2014/main" id="{224AC390-2FCB-7B63-E301-01938444898F}"/>
              </a:ext>
            </a:extLst>
          </p:cNvPr>
          <p:cNvSpPr>
            <a:spLocks/>
          </p:cNvSpPr>
          <p:nvPr/>
        </p:nvSpPr>
        <p:spPr>
          <a:xfrm>
            <a:off x="3111358" y="923360"/>
            <a:ext cx="939133" cy="851643"/>
          </a:xfrm>
          <a:prstGeom prst="rect">
            <a:avLst/>
          </a:prstGeom>
          <a:solidFill>
            <a:srgbClr val="FFFFFF">
              <a:lumMod val="95000"/>
            </a:srgbClr>
          </a:solidFill>
          <a:ln w="12700" cap="flat" cmpd="sng" algn="ctr">
            <a:solidFill>
              <a:srgbClr val="434343"/>
            </a:solidFill>
            <a:prstDash val="solid"/>
            <a:miter lim="800000"/>
          </a:ln>
          <a:effectLst/>
        </p:spPr>
        <p:txBody>
          <a:bodyPr rtlCol="0" anchor="ctr"/>
          <a:lstStyle/>
          <a:p>
            <a:pPr algn="ctr">
              <a:defRPr/>
            </a:pPr>
            <a:r>
              <a:rPr lang="zh-TW" altLang="en-US" sz="2400" b="1" kern="0" dirty="0">
                <a:solidFill>
                  <a:srgbClr val="40766B">
                    <a:lumMod val="60000"/>
                    <a:lumOff val="40000"/>
                  </a:srgbClr>
                </a:solidFill>
                <a:latin typeface="Microsoft YaHei" panose="020B0503020204020204" pitchFamily="34" charset="-122"/>
                <a:ea typeface="Microsoft YaHei" panose="020B0503020204020204" pitchFamily="34" charset="-122"/>
              </a:rPr>
              <a:t>主管</a:t>
            </a:r>
            <a:endParaRPr lang="en-US" altLang="zh-TW" sz="2400" b="1" kern="0" dirty="0">
              <a:solidFill>
                <a:srgbClr val="40766B">
                  <a:lumMod val="60000"/>
                  <a:lumOff val="40000"/>
                </a:srgbClr>
              </a:solidFill>
              <a:latin typeface="Microsoft YaHei" panose="020B0503020204020204" pitchFamily="34" charset="-122"/>
              <a:ea typeface="Microsoft YaHei" panose="020B0503020204020204" pitchFamily="34" charset="-122"/>
            </a:endParaRPr>
          </a:p>
          <a:p>
            <a:pPr algn="ctr">
              <a:defRPr/>
            </a:pPr>
            <a:r>
              <a:rPr lang="zh-TW" altLang="en-US" sz="2400" b="1" kern="0" dirty="0">
                <a:solidFill>
                  <a:srgbClr val="40766B">
                    <a:lumMod val="60000"/>
                    <a:lumOff val="40000"/>
                  </a:srgbClr>
                </a:solidFill>
                <a:latin typeface="Microsoft YaHei" panose="020B0503020204020204" pitchFamily="34" charset="-122"/>
                <a:ea typeface="Microsoft YaHei" panose="020B0503020204020204" pitchFamily="34" charset="-122"/>
              </a:rPr>
              <a:t>機關</a:t>
            </a:r>
          </a:p>
        </p:txBody>
      </p:sp>
      <p:sp>
        <p:nvSpPr>
          <p:cNvPr id="32" name="文字方塊 31">
            <a:extLst>
              <a:ext uri="{FF2B5EF4-FFF2-40B4-BE49-F238E27FC236}">
                <a16:creationId xmlns:a16="http://schemas.microsoft.com/office/drawing/2014/main" id="{21ECC4DC-69EA-AF92-09BF-D400CE51E8C8}"/>
              </a:ext>
            </a:extLst>
          </p:cNvPr>
          <p:cNvSpPr txBox="1"/>
          <p:nvPr/>
        </p:nvSpPr>
        <p:spPr>
          <a:xfrm>
            <a:off x="767971" y="2508326"/>
            <a:ext cx="5104159" cy="4598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643"/>
              <a:gd name="connsiteY0" fmla="*/ 10000 h 10000"/>
              <a:gd name="connsiteX1" fmla="*/ 2000 w 8643"/>
              <a:gd name="connsiteY1" fmla="*/ 0 h 10000"/>
              <a:gd name="connsiteX2" fmla="*/ 8643 w 8643"/>
              <a:gd name="connsiteY2" fmla="*/ 0 h 10000"/>
              <a:gd name="connsiteX3" fmla="*/ 8000 w 8643"/>
              <a:gd name="connsiteY3" fmla="*/ 10000 h 10000"/>
              <a:gd name="connsiteX4" fmla="*/ 0 w 8643"/>
              <a:gd name="connsiteY4" fmla="*/ 10000 h 10000"/>
              <a:gd name="connsiteX0" fmla="*/ 1414 w 11414"/>
              <a:gd name="connsiteY0" fmla="*/ 10000 h 10000"/>
              <a:gd name="connsiteX1" fmla="*/ 0 w 11414"/>
              <a:gd name="connsiteY1" fmla="*/ 335 h 10000"/>
              <a:gd name="connsiteX2" fmla="*/ 11414 w 11414"/>
              <a:gd name="connsiteY2" fmla="*/ 0 h 10000"/>
              <a:gd name="connsiteX3" fmla="*/ 10670 w 11414"/>
              <a:gd name="connsiteY3" fmla="*/ 10000 h 10000"/>
              <a:gd name="connsiteX4" fmla="*/ 1414 w 11414"/>
              <a:gd name="connsiteY4" fmla="*/ 10000 h 10000"/>
              <a:gd name="connsiteX0" fmla="*/ 0 w 12787"/>
              <a:gd name="connsiteY0" fmla="*/ 10000 h 10000"/>
              <a:gd name="connsiteX1" fmla="*/ 1373 w 12787"/>
              <a:gd name="connsiteY1" fmla="*/ 335 h 10000"/>
              <a:gd name="connsiteX2" fmla="*/ 12787 w 12787"/>
              <a:gd name="connsiteY2" fmla="*/ 0 h 10000"/>
              <a:gd name="connsiteX3" fmla="*/ 12043 w 12787"/>
              <a:gd name="connsiteY3" fmla="*/ 10000 h 10000"/>
              <a:gd name="connsiteX4" fmla="*/ 0 w 12787"/>
              <a:gd name="connsiteY4" fmla="*/ 10000 h 10000"/>
              <a:gd name="connsiteX0" fmla="*/ 0 w 12787"/>
              <a:gd name="connsiteY0" fmla="*/ 10000 h 10000"/>
              <a:gd name="connsiteX1" fmla="*/ 235 w 12787"/>
              <a:gd name="connsiteY1" fmla="*/ 0 h 10000"/>
              <a:gd name="connsiteX2" fmla="*/ 12787 w 12787"/>
              <a:gd name="connsiteY2" fmla="*/ 0 h 10000"/>
              <a:gd name="connsiteX3" fmla="*/ 12043 w 12787"/>
              <a:gd name="connsiteY3" fmla="*/ 10000 h 10000"/>
              <a:gd name="connsiteX4" fmla="*/ 0 w 1278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7" h="10000">
                <a:moveTo>
                  <a:pt x="0" y="10000"/>
                </a:moveTo>
                <a:cubicBezTo>
                  <a:pt x="78" y="6667"/>
                  <a:pt x="157" y="3333"/>
                  <a:pt x="235" y="0"/>
                </a:cubicBezTo>
                <a:lnTo>
                  <a:pt x="12787" y="0"/>
                </a:lnTo>
                <a:lnTo>
                  <a:pt x="12043" y="10000"/>
                </a:lnTo>
                <a:lnTo>
                  <a:pt x="0" y="10000"/>
                </a:lnTo>
                <a:close/>
              </a:path>
            </a:pathLst>
          </a:custGeom>
          <a:solidFill>
            <a:srgbClr val="71C9CD">
              <a:lumMod val="75000"/>
            </a:srgbClr>
          </a:solidFill>
        </p:spPr>
        <p:txBody>
          <a:bodyPr wrap="square" lIns="453600" tIns="45720" rIns="3600" bIns="45720" rtlCol="0">
            <a:noAutofit/>
          </a:bodyPr>
          <a:lstStyle>
            <a:defPPr>
              <a:defRPr lang="zh-TW"/>
            </a:defPPr>
            <a:lvl2pPr marL="92075" marR="0" lvl="1" indent="0" defTabSz="1280160" fontAlgn="auto">
              <a:lnSpc>
                <a:spcPct val="100000"/>
              </a:lnSpc>
              <a:spcBef>
                <a:spcPts val="300"/>
              </a:spcBef>
              <a:spcAft>
                <a:spcPts val="0"/>
              </a:spcAft>
              <a:buClr>
                <a:srgbClr val="434343">
                  <a:lumMod val="75000"/>
                  <a:lumOff val="25000"/>
                </a:srgbClr>
              </a:buClr>
              <a:buSzPct val="90000"/>
              <a:buFontTx/>
              <a:buNone/>
              <a:tabLst/>
              <a:defRPr kumimoji="0" sz="20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defRPr>
            </a:lvl2pPr>
          </a:lstStyle>
          <a:p>
            <a:pPr marL="92075" marR="0" lvl="1" indent="0" defTabSz="1280160" eaLnBrk="1" fontAlgn="auto" latinLnBrk="0" hangingPunct="1">
              <a:lnSpc>
                <a:spcPct val="100000"/>
              </a:lnSpc>
              <a:spcBef>
                <a:spcPts val="300"/>
              </a:spcBef>
              <a:spcAft>
                <a:spcPts val="0"/>
              </a:spcAft>
              <a:buClr>
                <a:srgbClr val="434343">
                  <a:lumMod val="75000"/>
                  <a:lumOff val="25000"/>
                </a:srgbClr>
              </a:buClr>
              <a:buSzPct val="90000"/>
              <a:buFontTx/>
              <a:buNone/>
              <a:tabLst/>
              <a:defRPr/>
            </a:pPr>
            <a:r>
              <a:rPr kumimoji="0"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農業部農田水利署雲林管理處</a:t>
            </a:r>
          </a:p>
        </p:txBody>
      </p:sp>
      <p:sp>
        <p:nvSpPr>
          <p:cNvPr id="33" name="矩形 32">
            <a:extLst>
              <a:ext uri="{FF2B5EF4-FFF2-40B4-BE49-F238E27FC236}">
                <a16:creationId xmlns:a16="http://schemas.microsoft.com/office/drawing/2014/main" id="{CBE5107B-F64C-AA0B-206C-E4D0C7772067}"/>
              </a:ext>
            </a:extLst>
          </p:cNvPr>
          <p:cNvSpPr>
            <a:spLocks/>
          </p:cNvSpPr>
          <p:nvPr/>
        </p:nvSpPr>
        <p:spPr>
          <a:xfrm>
            <a:off x="232657" y="2508326"/>
            <a:ext cx="939133" cy="851643"/>
          </a:xfrm>
          <a:prstGeom prst="rect">
            <a:avLst/>
          </a:prstGeom>
          <a:solidFill>
            <a:srgbClr val="FFFFFF">
              <a:lumMod val="95000"/>
            </a:srgbClr>
          </a:solidFill>
          <a:ln w="12700" cap="flat" cmpd="sng" algn="ctr">
            <a:solidFill>
              <a:srgbClr val="434343"/>
            </a:solidFill>
            <a:prstDash val="solid"/>
            <a:miter lim="800000"/>
          </a:ln>
          <a:effectLst/>
        </p:spPr>
        <p:txBody>
          <a:bodyPr rtlCol="0" anchor="ctr"/>
          <a:lstStyle/>
          <a:p>
            <a:pPr algn="ctr">
              <a:defRPr/>
            </a:pPr>
            <a:r>
              <a:rPr lang="zh-TW" altLang="en-US" sz="2400" b="1" kern="0" dirty="0">
                <a:solidFill>
                  <a:srgbClr val="71C9CD">
                    <a:lumMod val="75000"/>
                  </a:srgbClr>
                </a:solidFill>
                <a:latin typeface="Microsoft YaHei" panose="020B0503020204020204" pitchFamily="34" charset="-122"/>
                <a:ea typeface="Microsoft YaHei" panose="020B0503020204020204" pitchFamily="34" charset="-122"/>
              </a:rPr>
              <a:t>主辦</a:t>
            </a:r>
            <a:endParaRPr lang="en-US" altLang="zh-TW" sz="2400" b="1" kern="0" dirty="0">
              <a:solidFill>
                <a:srgbClr val="71C9CD">
                  <a:lumMod val="75000"/>
                </a:srgbClr>
              </a:solidFill>
              <a:latin typeface="Microsoft YaHei" panose="020B0503020204020204" pitchFamily="34" charset="-122"/>
              <a:ea typeface="Microsoft YaHei" panose="020B0503020204020204" pitchFamily="34" charset="-122"/>
            </a:endParaRPr>
          </a:p>
          <a:p>
            <a:pPr algn="ctr">
              <a:defRPr/>
            </a:pPr>
            <a:r>
              <a:rPr lang="zh-TW" altLang="en-US" sz="2400" b="1" kern="0" dirty="0">
                <a:solidFill>
                  <a:srgbClr val="71C9CD">
                    <a:lumMod val="75000"/>
                  </a:srgbClr>
                </a:solidFill>
                <a:latin typeface="Microsoft YaHei" panose="020B0503020204020204" pitchFamily="34" charset="-122"/>
                <a:ea typeface="Microsoft YaHei" panose="020B0503020204020204" pitchFamily="34" charset="-122"/>
              </a:rPr>
              <a:t>機關</a:t>
            </a:r>
          </a:p>
        </p:txBody>
      </p:sp>
      <p:sp>
        <p:nvSpPr>
          <p:cNvPr id="34" name="矩形 33">
            <a:extLst>
              <a:ext uri="{FF2B5EF4-FFF2-40B4-BE49-F238E27FC236}">
                <a16:creationId xmlns:a16="http://schemas.microsoft.com/office/drawing/2014/main" id="{9E8F9672-CD22-A3F3-77E8-C4B18C4F48A3}"/>
              </a:ext>
            </a:extLst>
          </p:cNvPr>
          <p:cNvSpPr>
            <a:spLocks/>
          </p:cNvSpPr>
          <p:nvPr/>
        </p:nvSpPr>
        <p:spPr>
          <a:xfrm>
            <a:off x="232657" y="4731386"/>
            <a:ext cx="939133" cy="851643"/>
          </a:xfrm>
          <a:prstGeom prst="rect">
            <a:avLst/>
          </a:prstGeom>
          <a:solidFill>
            <a:srgbClr val="FFFFFF">
              <a:lumMod val="95000"/>
            </a:srgbClr>
          </a:solidFill>
          <a:ln w="12700" cap="flat" cmpd="sng" algn="ctr">
            <a:solidFill>
              <a:srgbClr val="434343"/>
            </a:solidFill>
            <a:prstDash val="solid"/>
            <a:miter lim="800000"/>
          </a:ln>
          <a:effectLst/>
        </p:spPr>
        <p:txBody>
          <a:bodyPr rtlCol="0" anchor="ctr"/>
          <a:lstStyle/>
          <a:p>
            <a:pPr algn="ctr">
              <a:defRPr/>
            </a:pPr>
            <a:r>
              <a:rPr lang="zh-TW" altLang="en-US" sz="2400" b="1" kern="0" dirty="0">
                <a:solidFill>
                  <a:srgbClr val="37A76F"/>
                </a:solidFill>
                <a:latin typeface="Microsoft YaHei" panose="020B0503020204020204" pitchFamily="34" charset="-122"/>
                <a:ea typeface="Microsoft YaHei" panose="020B0503020204020204" pitchFamily="34" charset="-122"/>
              </a:rPr>
              <a:t>維管</a:t>
            </a:r>
            <a:endParaRPr lang="en-US" altLang="zh-TW" sz="2400" b="1" kern="0" dirty="0">
              <a:solidFill>
                <a:srgbClr val="37A76F"/>
              </a:solidFill>
              <a:latin typeface="Microsoft YaHei" panose="020B0503020204020204" pitchFamily="34" charset="-122"/>
              <a:ea typeface="Microsoft YaHei" panose="020B0503020204020204" pitchFamily="34" charset="-122"/>
            </a:endParaRPr>
          </a:p>
          <a:p>
            <a:pPr algn="ctr">
              <a:defRPr/>
            </a:pPr>
            <a:r>
              <a:rPr lang="zh-TW" altLang="en-US" sz="2400" b="1" kern="0" dirty="0">
                <a:solidFill>
                  <a:srgbClr val="37A76F"/>
                </a:solidFill>
                <a:latin typeface="Microsoft YaHei" panose="020B0503020204020204" pitchFamily="34" charset="-122"/>
                <a:ea typeface="Microsoft YaHei" panose="020B0503020204020204" pitchFamily="34" charset="-122"/>
              </a:rPr>
              <a:t>單位</a:t>
            </a:r>
          </a:p>
        </p:txBody>
      </p:sp>
      <p:sp>
        <p:nvSpPr>
          <p:cNvPr id="35" name="文字方塊 34">
            <a:extLst>
              <a:ext uri="{FF2B5EF4-FFF2-40B4-BE49-F238E27FC236}">
                <a16:creationId xmlns:a16="http://schemas.microsoft.com/office/drawing/2014/main" id="{E0C54873-E38A-8167-9304-D793AAFD035B}"/>
              </a:ext>
            </a:extLst>
          </p:cNvPr>
          <p:cNvSpPr txBox="1"/>
          <p:nvPr/>
        </p:nvSpPr>
        <p:spPr>
          <a:xfrm>
            <a:off x="1258918" y="3019657"/>
            <a:ext cx="3909137" cy="338554"/>
          </a:xfrm>
          <a:prstGeom prst="rect">
            <a:avLst/>
          </a:prstGeom>
          <a:solidFill>
            <a:srgbClr val="71C9CD">
              <a:lumMod val="40000"/>
              <a:lumOff val="60000"/>
            </a:srgbClr>
          </a:solidFill>
        </p:spPr>
        <p:txBody>
          <a:bodyPr wrap="square">
            <a:spAutoFit/>
          </a:bodyPr>
          <a:lstStyle/>
          <a:p>
            <a:pPr marL="0" lvl="1" algn="just">
              <a:defRPr/>
            </a:pPr>
            <a:r>
              <a:rPr lang="zh-TW" altLang="en-US" sz="1600" kern="0" dirty="0">
                <a:solidFill>
                  <a:srgbClr val="434343"/>
                </a:solidFill>
                <a:latin typeface="微軟正黑體" panose="020B0604030504040204" pitchFamily="34" charset="-120"/>
              </a:rPr>
              <a:t>本處：處長室、副處長室</a:t>
            </a:r>
            <a:r>
              <a:rPr lang="zh-TW" altLang="en-US" sz="1600" kern="0" dirty="0">
                <a:solidFill>
                  <a:srgbClr val="434343"/>
                </a:solidFill>
                <a:latin typeface="新細明體" panose="02020500000000000000" pitchFamily="18" charset="-120"/>
                <a:ea typeface="新細明體" panose="02020500000000000000" pitchFamily="18" charset="-120"/>
              </a:rPr>
              <a:t>、</a:t>
            </a:r>
            <a:r>
              <a:rPr lang="zh-TW" altLang="en-US" sz="1600" kern="0" dirty="0">
                <a:solidFill>
                  <a:srgbClr val="434343"/>
                </a:solidFill>
                <a:latin typeface="微軟正黑體" panose="020B0604030504040204" pitchFamily="34" charset="-120"/>
              </a:rPr>
              <a:t>主任工程師室</a:t>
            </a:r>
            <a:endParaRPr lang="en-US" altLang="zh-TW" sz="1600" kern="0" dirty="0">
              <a:solidFill>
                <a:srgbClr val="434343"/>
              </a:solidFill>
              <a:latin typeface="新細明體" panose="02020500000000000000" pitchFamily="18" charset="-120"/>
              <a:ea typeface="新細明體" panose="02020500000000000000" pitchFamily="18" charset="-120"/>
            </a:endParaRPr>
          </a:p>
        </p:txBody>
      </p:sp>
      <p:sp>
        <p:nvSpPr>
          <p:cNvPr id="36" name="文字方塊 35">
            <a:extLst>
              <a:ext uri="{FF2B5EF4-FFF2-40B4-BE49-F238E27FC236}">
                <a16:creationId xmlns:a16="http://schemas.microsoft.com/office/drawing/2014/main" id="{995400FD-4020-42F1-4F29-D8527D9E1283}"/>
              </a:ext>
            </a:extLst>
          </p:cNvPr>
          <p:cNvSpPr txBox="1"/>
          <p:nvPr/>
        </p:nvSpPr>
        <p:spPr>
          <a:xfrm>
            <a:off x="1258918" y="3387828"/>
            <a:ext cx="3909137" cy="338554"/>
          </a:xfrm>
          <a:prstGeom prst="rect">
            <a:avLst/>
          </a:prstGeom>
          <a:solidFill>
            <a:srgbClr val="71C9CD">
              <a:lumMod val="40000"/>
              <a:lumOff val="60000"/>
            </a:srgbClr>
          </a:solidFill>
        </p:spPr>
        <p:txBody>
          <a:bodyPr wrap="square">
            <a:spAutoFit/>
          </a:bodyPr>
          <a:lstStyle/>
          <a:p>
            <a:pPr marL="0" lvl="1" algn="just">
              <a:defRPr/>
            </a:pPr>
            <a:r>
              <a:rPr lang="zh-TW" altLang="en-US" sz="1600" kern="0" dirty="0">
                <a:solidFill>
                  <a:srgbClr val="434343"/>
                </a:solidFill>
                <a:latin typeface="微軟正黑體" panose="020B0604030504040204" pitchFamily="34" charset="-120"/>
              </a:rPr>
              <a:t>管理組、工務組、資訊室</a:t>
            </a:r>
          </a:p>
        </p:txBody>
      </p:sp>
      <p:sp>
        <p:nvSpPr>
          <p:cNvPr id="37" name="文字方塊 36">
            <a:extLst>
              <a:ext uri="{FF2B5EF4-FFF2-40B4-BE49-F238E27FC236}">
                <a16:creationId xmlns:a16="http://schemas.microsoft.com/office/drawing/2014/main" id="{E7CF2DDE-436A-A5E5-4E5B-D0140790B2DC}"/>
              </a:ext>
            </a:extLst>
          </p:cNvPr>
          <p:cNvSpPr txBox="1"/>
          <p:nvPr/>
        </p:nvSpPr>
        <p:spPr>
          <a:xfrm>
            <a:off x="1258918" y="5238157"/>
            <a:ext cx="3909137" cy="338554"/>
          </a:xfrm>
          <a:prstGeom prst="rect">
            <a:avLst/>
          </a:prstGeom>
          <a:solidFill>
            <a:srgbClr val="37A76F">
              <a:lumMod val="20000"/>
              <a:lumOff val="80000"/>
            </a:srgbClr>
          </a:solidFill>
        </p:spPr>
        <p:txBody>
          <a:bodyPr wrap="square">
            <a:spAutoFit/>
          </a:bodyPr>
          <a:lstStyle/>
          <a:p>
            <a:pPr marL="0" lvl="1" algn="just">
              <a:defRPr/>
            </a:pPr>
            <a:r>
              <a:rPr lang="zh-TW" altLang="en-US" sz="1600" kern="0" dirty="0">
                <a:solidFill>
                  <a:srgbClr val="434343"/>
                </a:solidFill>
                <a:latin typeface="微軟正黑體" panose="020B0604030504040204" pitchFamily="34" charset="-120"/>
              </a:rPr>
              <a:t>林內分處：業務股、行政股</a:t>
            </a:r>
          </a:p>
        </p:txBody>
      </p:sp>
      <p:sp>
        <p:nvSpPr>
          <p:cNvPr id="38" name="文字方塊 37">
            <a:extLst>
              <a:ext uri="{FF2B5EF4-FFF2-40B4-BE49-F238E27FC236}">
                <a16:creationId xmlns:a16="http://schemas.microsoft.com/office/drawing/2014/main" id="{8597C1A6-FCA0-5921-5905-C85674C15CDF}"/>
              </a:ext>
            </a:extLst>
          </p:cNvPr>
          <p:cNvSpPr txBox="1"/>
          <p:nvPr/>
        </p:nvSpPr>
        <p:spPr>
          <a:xfrm>
            <a:off x="1258918" y="5618193"/>
            <a:ext cx="3909137" cy="338554"/>
          </a:xfrm>
          <a:prstGeom prst="rect">
            <a:avLst/>
          </a:prstGeom>
          <a:solidFill>
            <a:srgbClr val="37A76F">
              <a:lumMod val="20000"/>
              <a:lumOff val="80000"/>
            </a:srgbClr>
          </a:solidFill>
        </p:spPr>
        <p:txBody>
          <a:bodyPr wrap="square">
            <a:spAutoFit/>
          </a:bodyPr>
          <a:lstStyle/>
          <a:p>
            <a:pPr marL="0" lvl="1" algn="just">
              <a:defRPr/>
            </a:pPr>
            <a:r>
              <a:rPr lang="zh-TW" altLang="en-US" sz="1600" kern="0" dirty="0">
                <a:solidFill>
                  <a:srgbClr val="434343"/>
                </a:solidFill>
                <a:latin typeface="微軟正黑體" panose="020B0604030504040204" pitchFamily="34" charset="-120"/>
              </a:rPr>
              <a:t>工作站站長、承辦人員、協勤人員</a:t>
            </a:r>
          </a:p>
        </p:txBody>
      </p:sp>
      <p:sp>
        <p:nvSpPr>
          <p:cNvPr id="39" name="矩形 38">
            <a:extLst>
              <a:ext uri="{FF2B5EF4-FFF2-40B4-BE49-F238E27FC236}">
                <a16:creationId xmlns:a16="http://schemas.microsoft.com/office/drawing/2014/main" id="{65AC7699-C18A-9B3E-68FA-60B4412A70E5}"/>
              </a:ext>
            </a:extLst>
          </p:cNvPr>
          <p:cNvSpPr/>
          <p:nvPr/>
        </p:nvSpPr>
        <p:spPr>
          <a:xfrm>
            <a:off x="7340667" y="3763395"/>
            <a:ext cx="3915448" cy="607084"/>
          </a:xfrm>
          <a:prstGeom prst="rect">
            <a:avLst/>
          </a:prstGeom>
          <a:noFill/>
          <a:ln w="12700" cap="flat" cmpd="sng" algn="ctr">
            <a:solidFill>
              <a:srgbClr val="71C9CD">
                <a:lumMod val="75000"/>
              </a:srgbClr>
            </a:solidFill>
            <a:prstDash val="solid"/>
            <a:miter lim="800000"/>
          </a:ln>
          <a:effectLst/>
        </p:spPr>
        <p:txBody>
          <a:bodyPr rtlCol="0" anchor="ctr"/>
          <a:lstStyle/>
          <a:p>
            <a:pPr marL="144000" lvl="1" indent="-144000">
              <a:buFont typeface="Arial" panose="020B0604020202020204" pitchFamily="34" charset="0"/>
              <a:buChar char="•"/>
              <a:defRPr/>
            </a:pPr>
            <a:r>
              <a:rPr lang="zh-TW" altLang="en-US" sz="1600" kern="0" dirty="0">
                <a:solidFill>
                  <a:srgbClr val="434343"/>
                </a:solidFill>
                <a:latin typeface="微軟正黑體" panose="020B0604030504040204" pitchFamily="34" charset="-120"/>
              </a:rPr>
              <a:t>研擬維護管理辦法、維護管理計畫</a:t>
            </a:r>
            <a:endParaRPr lang="en-US" altLang="zh-TW" sz="1600" kern="0" dirty="0">
              <a:solidFill>
                <a:srgbClr val="434343"/>
              </a:solidFill>
              <a:latin typeface="微軟正黑體" panose="020B0604030504040204" pitchFamily="34" charset="-120"/>
            </a:endParaRPr>
          </a:p>
          <a:p>
            <a:pPr marL="144000" lvl="1" indent="-144000">
              <a:buFont typeface="Arial" panose="020B0604020202020204" pitchFamily="34" charset="0"/>
              <a:buChar char="•"/>
              <a:defRPr/>
            </a:pPr>
            <a:r>
              <a:rPr lang="zh-CN" altLang="en-US" sz="1600" kern="0" dirty="0">
                <a:solidFill>
                  <a:srgbClr val="434343"/>
                </a:solidFill>
                <a:latin typeface="微軟正黑體" panose="020B0604030504040204" pitchFamily="34" charset="-120"/>
                <a:ea typeface="微軟正黑體" panose="020B0604030504040204" pitchFamily="34" charset="-120"/>
              </a:rPr>
              <a:t>每季督導查證渠道與水門管理維護</a:t>
            </a:r>
            <a:endParaRPr lang="zh-TW" altLang="en-US" sz="1600" kern="0" dirty="0">
              <a:solidFill>
                <a:srgbClr val="FFFFFF"/>
              </a:solidFill>
              <a:latin typeface="微軟正黑體" panose="020B0604030504040204" pitchFamily="34" charset="-120"/>
            </a:endParaRPr>
          </a:p>
        </p:txBody>
      </p:sp>
      <p:sp>
        <p:nvSpPr>
          <p:cNvPr id="40" name="文字方塊 39">
            <a:extLst>
              <a:ext uri="{FF2B5EF4-FFF2-40B4-BE49-F238E27FC236}">
                <a16:creationId xmlns:a16="http://schemas.microsoft.com/office/drawing/2014/main" id="{44420C34-6CD1-C6A1-7D70-8F2660A2A5F1}"/>
              </a:ext>
            </a:extLst>
          </p:cNvPr>
          <p:cNvSpPr txBox="1"/>
          <p:nvPr/>
        </p:nvSpPr>
        <p:spPr>
          <a:xfrm>
            <a:off x="6855186" y="2508326"/>
            <a:ext cx="5104159" cy="4598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643"/>
              <a:gd name="connsiteY0" fmla="*/ 10000 h 10000"/>
              <a:gd name="connsiteX1" fmla="*/ 2000 w 8643"/>
              <a:gd name="connsiteY1" fmla="*/ 0 h 10000"/>
              <a:gd name="connsiteX2" fmla="*/ 8643 w 8643"/>
              <a:gd name="connsiteY2" fmla="*/ 0 h 10000"/>
              <a:gd name="connsiteX3" fmla="*/ 8000 w 8643"/>
              <a:gd name="connsiteY3" fmla="*/ 10000 h 10000"/>
              <a:gd name="connsiteX4" fmla="*/ 0 w 8643"/>
              <a:gd name="connsiteY4" fmla="*/ 10000 h 10000"/>
              <a:gd name="connsiteX0" fmla="*/ 1414 w 11414"/>
              <a:gd name="connsiteY0" fmla="*/ 10000 h 10000"/>
              <a:gd name="connsiteX1" fmla="*/ 0 w 11414"/>
              <a:gd name="connsiteY1" fmla="*/ 335 h 10000"/>
              <a:gd name="connsiteX2" fmla="*/ 11414 w 11414"/>
              <a:gd name="connsiteY2" fmla="*/ 0 h 10000"/>
              <a:gd name="connsiteX3" fmla="*/ 10670 w 11414"/>
              <a:gd name="connsiteY3" fmla="*/ 10000 h 10000"/>
              <a:gd name="connsiteX4" fmla="*/ 1414 w 11414"/>
              <a:gd name="connsiteY4" fmla="*/ 10000 h 10000"/>
              <a:gd name="connsiteX0" fmla="*/ 0 w 12787"/>
              <a:gd name="connsiteY0" fmla="*/ 10000 h 10000"/>
              <a:gd name="connsiteX1" fmla="*/ 1373 w 12787"/>
              <a:gd name="connsiteY1" fmla="*/ 335 h 10000"/>
              <a:gd name="connsiteX2" fmla="*/ 12787 w 12787"/>
              <a:gd name="connsiteY2" fmla="*/ 0 h 10000"/>
              <a:gd name="connsiteX3" fmla="*/ 12043 w 12787"/>
              <a:gd name="connsiteY3" fmla="*/ 10000 h 10000"/>
              <a:gd name="connsiteX4" fmla="*/ 0 w 12787"/>
              <a:gd name="connsiteY4" fmla="*/ 10000 h 10000"/>
              <a:gd name="connsiteX0" fmla="*/ 0 w 12787"/>
              <a:gd name="connsiteY0" fmla="*/ 10000 h 10000"/>
              <a:gd name="connsiteX1" fmla="*/ 235 w 12787"/>
              <a:gd name="connsiteY1" fmla="*/ 0 h 10000"/>
              <a:gd name="connsiteX2" fmla="*/ 12787 w 12787"/>
              <a:gd name="connsiteY2" fmla="*/ 0 h 10000"/>
              <a:gd name="connsiteX3" fmla="*/ 12043 w 12787"/>
              <a:gd name="connsiteY3" fmla="*/ 10000 h 10000"/>
              <a:gd name="connsiteX4" fmla="*/ 0 w 1278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7" h="10000">
                <a:moveTo>
                  <a:pt x="0" y="10000"/>
                </a:moveTo>
                <a:cubicBezTo>
                  <a:pt x="78" y="6667"/>
                  <a:pt x="157" y="3333"/>
                  <a:pt x="235" y="0"/>
                </a:cubicBezTo>
                <a:lnTo>
                  <a:pt x="12787" y="0"/>
                </a:lnTo>
                <a:lnTo>
                  <a:pt x="12043" y="10000"/>
                </a:lnTo>
                <a:lnTo>
                  <a:pt x="0" y="10000"/>
                </a:lnTo>
                <a:close/>
              </a:path>
            </a:pathLst>
          </a:custGeom>
          <a:solidFill>
            <a:srgbClr val="71C9CD">
              <a:lumMod val="75000"/>
            </a:srgbClr>
          </a:solidFill>
        </p:spPr>
        <p:txBody>
          <a:bodyPr wrap="square" lIns="453600" tIns="45720" rIns="3600" bIns="45720" rtlCol="0">
            <a:noAutofit/>
          </a:bodyPr>
          <a:lstStyle>
            <a:defPPr>
              <a:defRPr lang="zh-TW"/>
            </a:defPPr>
            <a:lvl2pPr marL="92075" marR="0" lvl="1" indent="0" defTabSz="1280160" fontAlgn="auto">
              <a:lnSpc>
                <a:spcPct val="100000"/>
              </a:lnSpc>
              <a:spcBef>
                <a:spcPts val="300"/>
              </a:spcBef>
              <a:spcAft>
                <a:spcPts val="0"/>
              </a:spcAft>
              <a:buClr>
                <a:srgbClr val="434343">
                  <a:lumMod val="75000"/>
                  <a:lumOff val="25000"/>
                </a:srgbClr>
              </a:buClr>
              <a:buSzPct val="90000"/>
              <a:buFontTx/>
              <a:buNone/>
              <a:tabLst/>
              <a:defRPr kumimoji="0" sz="20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defRPr>
            </a:lvl2pPr>
          </a:lstStyle>
          <a:p>
            <a:pPr marL="92075" marR="0" lvl="1" indent="0" defTabSz="1280160" eaLnBrk="1" fontAlgn="auto" latinLnBrk="0" hangingPunct="1">
              <a:lnSpc>
                <a:spcPct val="100000"/>
              </a:lnSpc>
              <a:spcBef>
                <a:spcPts val="300"/>
              </a:spcBef>
              <a:spcAft>
                <a:spcPts val="0"/>
              </a:spcAft>
              <a:buClr>
                <a:srgbClr val="434343">
                  <a:lumMod val="75000"/>
                  <a:lumOff val="25000"/>
                </a:srgbClr>
              </a:buClr>
              <a:buSzPct val="90000"/>
              <a:buFontTx/>
              <a:buNone/>
              <a:tabLst/>
              <a:defRPr/>
            </a:pPr>
            <a:r>
              <a:rPr kumimoji="0"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農業部農田水利署</a:t>
            </a:r>
            <a:r>
              <a:rPr lang="zh-TW" altLang="en-US" sz="2400" kern="0" dirty="0">
                <a:solidFill>
                  <a:srgbClr val="FFFFFF"/>
                </a:solidFill>
              </a:rPr>
              <a:t>臺</a:t>
            </a:r>
            <a:r>
              <a:rPr kumimoji="0"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東管理處</a:t>
            </a:r>
          </a:p>
        </p:txBody>
      </p:sp>
      <p:sp>
        <p:nvSpPr>
          <p:cNvPr id="41" name="矩形 40">
            <a:extLst>
              <a:ext uri="{FF2B5EF4-FFF2-40B4-BE49-F238E27FC236}">
                <a16:creationId xmlns:a16="http://schemas.microsoft.com/office/drawing/2014/main" id="{42C40CA1-B993-8384-59EF-8435F8D17D55}"/>
              </a:ext>
            </a:extLst>
          </p:cNvPr>
          <p:cNvSpPr>
            <a:spLocks/>
          </p:cNvSpPr>
          <p:nvPr/>
        </p:nvSpPr>
        <p:spPr>
          <a:xfrm>
            <a:off x="6319872" y="2508326"/>
            <a:ext cx="939133" cy="851643"/>
          </a:xfrm>
          <a:prstGeom prst="rect">
            <a:avLst/>
          </a:prstGeom>
          <a:solidFill>
            <a:srgbClr val="FFFFFF">
              <a:lumMod val="95000"/>
            </a:srgbClr>
          </a:solidFill>
          <a:ln w="12700" cap="flat" cmpd="sng" algn="ctr">
            <a:solidFill>
              <a:srgbClr val="434343"/>
            </a:solidFill>
            <a:prstDash val="solid"/>
            <a:miter lim="800000"/>
          </a:ln>
          <a:effectLst/>
        </p:spPr>
        <p:txBody>
          <a:bodyPr rtlCol="0" anchor="ctr"/>
          <a:lstStyle/>
          <a:p>
            <a:pPr algn="ctr">
              <a:defRPr/>
            </a:pPr>
            <a:r>
              <a:rPr lang="zh-TW" altLang="en-US" sz="2400" b="1" kern="0" dirty="0">
                <a:solidFill>
                  <a:srgbClr val="71C9CD">
                    <a:lumMod val="75000"/>
                  </a:srgbClr>
                </a:solidFill>
                <a:latin typeface="Microsoft YaHei" panose="020B0503020204020204" pitchFamily="34" charset="-122"/>
                <a:ea typeface="Microsoft YaHei" panose="020B0503020204020204" pitchFamily="34" charset="-122"/>
              </a:rPr>
              <a:t>主辦</a:t>
            </a:r>
            <a:endParaRPr lang="en-US" altLang="zh-TW" sz="2400" b="1" kern="0" dirty="0">
              <a:solidFill>
                <a:srgbClr val="71C9CD">
                  <a:lumMod val="75000"/>
                </a:srgbClr>
              </a:solidFill>
              <a:latin typeface="Microsoft YaHei" panose="020B0503020204020204" pitchFamily="34" charset="-122"/>
              <a:ea typeface="Microsoft YaHei" panose="020B0503020204020204" pitchFamily="34" charset="-122"/>
            </a:endParaRPr>
          </a:p>
          <a:p>
            <a:pPr algn="ctr">
              <a:defRPr/>
            </a:pPr>
            <a:r>
              <a:rPr lang="zh-TW" altLang="en-US" sz="2400" b="1" kern="0" dirty="0">
                <a:solidFill>
                  <a:srgbClr val="71C9CD">
                    <a:lumMod val="75000"/>
                  </a:srgbClr>
                </a:solidFill>
                <a:latin typeface="Microsoft YaHei" panose="020B0503020204020204" pitchFamily="34" charset="-122"/>
                <a:ea typeface="Microsoft YaHei" panose="020B0503020204020204" pitchFamily="34" charset="-122"/>
              </a:rPr>
              <a:t>機關</a:t>
            </a:r>
          </a:p>
        </p:txBody>
      </p:sp>
      <p:sp>
        <p:nvSpPr>
          <p:cNvPr id="42" name="文字方塊 41">
            <a:extLst>
              <a:ext uri="{FF2B5EF4-FFF2-40B4-BE49-F238E27FC236}">
                <a16:creationId xmlns:a16="http://schemas.microsoft.com/office/drawing/2014/main" id="{8D6B56B8-82B2-F317-7EC1-C7D664C4E7F5}"/>
              </a:ext>
            </a:extLst>
          </p:cNvPr>
          <p:cNvSpPr txBox="1"/>
          <p:nvPr/>
        </p:nvSpPr>
        <p:spPr>
          <a:xfrm>
            <a:off x="7346133" y="3019657"/>
            <a:ext cx="3909137" cy="338554"/>
          </a:xfrm>
          <a:prstGeom prst="rect">
            <a:avLst/>
          </a:prstGeom>
          <a:solidFill>
            <a:srgbClr val="71C9CD">
              <a:lumMod val="40000"/>
              <a:lumOff val="60000"/>
            </a:srgbClr>
          </a:solidFill>
        </p:spPr>
        <p:txBody>
          <a:bodyPr wrap="square">
            <a:spAutoFit/>
          </a:bodyPr>
          <a:lstStyle/>
          <a:p>
            <a:pPr marL="0" lvl="1" algn="just">
              <a:defRPr/>
            </a:pPr>
            <a:r>
              <a:rPr lang="zh-TW" altLang="en-US" sz="1600" kern="0" dirty="0">
                <a:solidFill>
                  <a:srgbClr val="434343"/>
                </a:solidFill>
                <a:latin typeface="微軟正黑體" panose="020B0604030504040204" pitchFamily="34" charset="-120"/>
              </a:rPr>
              <a:t>本處：處長室、副處長室</a:t>
            </a:r>
            <a:r>
              <a:rPr lang="zh-TW" altLang="en-US" sz="1600" kern="0" dirty="0">
                <a:solidFill>
                  <a:srgbClr val="434343"/>
                </a:solidFill>
                <a:latin typeface="新細明體" panose="02020500000000000000" pitchFamily="18" charset="-120"/>
                <a:ea typeface="新細明體" panose="02020500000000000000" pitchFamily="18" charset="-120"/>
              </a:rPr>
              <a:t>、</a:t>
            </a:r>
            <a:r>
              <a:rPr lang="zh-TW" altLang="en-US" sz="1600" kern="0" dirty="0">
                <a:solidFill>
                  <a:srgbClr val="434343"/>
                </a:solidFill>
                <a:latin typeface="微軟正黑體" panose="020B0604030504040204" pitchFamily="34" charset="-120"/>
              </a:rPr>
              <a:t>主任工程師室</a:t>
            </a:r>
            <a:endParaRPr lang="en-US" altLang="zh-TW" sz="1600" kern="0" dirty="0">
              <a:solidFill>
                <a:srgbClr val="434343"/>
              </a:solidFill>
              <a:latin typeface="新細明體" panose="02020500000000000000" pitchFamily="18" charset="-120"/>
              <a:ea typeface="新細明體" panose="02020500000000000000" pitchFamily="18" charset="-120"/>
            </a:endParaRPr>
          </a:p>
        </p:txBody>
      </p:sp>
      <p:sp>
        <p:nvSpPr>
          <p:cNvPr id="43" name="文字方塊 42">
            <a:extLst>
              <a:ext uri="{FF2B5EF4-FFF2-40B4-BE49-F238E27FC236}">
                <a16:creationId xmlns:a16="http://schemas.microsoft.com/office/drawing/2014/main" id="{BD508D95-B07C-DAC2-A136-8E964968EAFD}"/>
              </a:ext>
            </a:extLst>
          </p:cNvPr>
          <p:cNvSpPr txBox="1"/>
          <p:nvPr/>
        </p:nvSpPr>
        <p:spPr>
          <a:xfrm>
            <a:off x="7346133" y="3387828"/>
            <a:ext cx="3909137" cy="338554"/>
          </a:xfrm>
          <a:prstGeom prst="rect">
            <a:avLst/>
          </a:prstGeom>
          <a:solidFill>
            <a:srgbClr val="71C9CD">
              <a:lumMod val="40000"/>
              <a:lumOff val="60000"/>
            </a:srgbClr>
          </a:solidFill>
        </p:spPr>
        <p:txBody>
          <a:bodyPr wrap="square">
            <a:spAutoFit/>
          </a:bodyPr>
          <a:lstStyle/>
          <a:p>
            <a:pPr marL="0" lvl="1" algn="just">
              <a:defRPr/>
            </a:pPr>
            <a:r>
              <a:rPr lang="zh-TW" altLang="en-US" sz="1600" kern="0" dirty="0">
                <a:solidFill>
                  <a:srgbClr val="434343"/>
                </a:solidFill>
                <a:latin typeface="微軟正黑體" panose="020B0604030504040204" pitchFamily="34" charset="-120"/>
              </a:rPr>
              <a:t>管理組、工務組、資訊室</a:t>
            </a:r>
          </a:p>
        </p:txBody>
      </p:sp>
      <p:sp>
        <p:nvSpPr>
          <p:cNvPr id="44" name="文字方塊 43">
            <a:extLst>
              <a:ext uri="{FF2B5EF4-FFF2-40B4-BE49-F238E27FC236}">
                <a16:creationId xmlns:a16="http://schemas.microsoft.com/office/drawing/2014/main" id="{01861780-D084-96D2-382B-2F6A95DAC768}"/>
              </a:ext>
            </a:extLst>
          </p:cNvPr>
          <p:cNvSpPr txBox="1"/>
          <p:nvPr/>
        </p:nvSpPr>
        <p:spPr>
          <a:xfrm>
            <a:off x="6855186" y="4699485"/>
            <a:ext cx="5104159" cy="4598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643"/>
              <a:gd name="connsiteY0" fmla="*/ 10000 h 10000"/>
              <a:gd name="connsiteX1" fmla="*/ 2000 w 8643"/>
              <a:gd name="connsiteY1" fmla="*/ 0 h 10000"/>
              <a:gd name="connsiteX2" fmla="*/ 8643 w 8643"/>
              <a:gd name="connsiteY2" fmla="*/ 0 h 10000"/>
              <a:gd name="connsiteX3" fmla="*/ 8000 w 8643"/>
              <a:gd name="connsiteY3" fmla="*/ 10000 h 10000"/>
              <a:gd name="connsiteX4" fmla="*/ 0 w 8643"/>
              <a:gd name="connsiteY4" fmla="*/ 10000 h 10000"/>
              <a:gd name="connsiteX0" fmla="*/ 1414 w 11414"/>
              <a:gd name="connsiteY0" fmla="*/ 10000 h 10000"/>
              <a:gd name="connsiteX1" fmla="*/ 0 w 11414"/>
              <a:gd name="connsiteY1" fmla="*/ 335 h 10000"/>
              <a:gd name="connsiteX2" fmla="*/ 11414 w 11414"/>
              <a:gd name="connsiteY2" fmla="*/ 0 h 10000"/>
              <a:gd name="connsiteX3" fmla="*/ 10670 w 11414"/>
              <a:gd name="connsiteY3" fmla="*/ 10000 h 10000"/>
              <a:gd name="connsiteX4" fmla="*/ 1414 w 11414"/>
              <a:gd name="connsiteY4" fmla="*/ 10000 h 10000"/>
              <a:gd name="connsiteX0" fmla="*/ 0 w 12787"/>
              <a:gd name="connsiteY0" fmla="*/ 10000 h 10000"/>
              <a:gd name="connsiteX1" fmla="*/ 1373 w 12787"/>
              <a:gd name="connsiteY1" fmla="*/ 335 h 10000"/>
              <a:gd name="connsiteX2" fmla="*/ 12787 w 12787"/>
              <a:gd name="connsiteY2" fmla="*/ 0 h 10000"/>
              <a:gd name="connsiteX3" fmla="*/ 12043 w 12787"/>
              <a:gd name="connsiteY3" fmla="*/ 10000 h 10000"/>
              <a:gd name="connsiteX4" fmla="*/ 0 w 12787"/>
              <a:gd name="connsiteY4" fmla="*/ 10000 h 10000"/>
              <a:gd name="connsiteX0" fmla="*/ 0 w 12787"/>
              <a:gd name="connsiteY0" fmla="*/ 10000 h 10000"/>
              <a:gd name="connsiteX1" fmla="*/ 235 w 12787"/>
              <a:gd name="connsiteY1" fmla="*/ 0 h 10000"/>
              <a:gd name="connsiteX2" fmla="*/ 12787 w 12787"/>
              <a:gd name="connsiteY2" fmla="*/ 0 h 10000"/>
              <a:gd name="connsiteX3" fmla="*/ 12043 w 12787"/>
              <a:gd name="connsiteY3" fmla="*/ 10000 h 10000"/>
              <a:gd name="connsiteX4" fmla="*/ 0 w 1278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7" h="10000">
                <a:moveTo>
                  <a:pt x="0" y="10000"/>
                </a:moveTo>
                <a:cubicBezTo>
                  <a:pt x="78" y="6667"/>
                  <a:pt x="157" y="3333"/>
                  <a:pt x="235" y="0"/>
                </a:cubicBezTo>
                <a:lnTo>
                  <a:pt x="12787" y="0"/>
                </a:lnTo>
                <a:lnTo>
                  <a:pt x="12043" y="10000"/>
                </a:lnTo>
                <a:lnTo>
                  <a:pt x="0" y="10000"/>
                </a:lnTo>
                <a:close/>
              </a:path>
            </a:pathLst>
          </a:custGeom>
          <a:solidFill>
            <a:srgbClr val="37A76F"/>
          </a:solidFill>
        </p:spPr>
        <p:txBody>
          <a:bodyPr wrap="square" lIns="453600" tIns="45720" rIns="3600" bIns="45720" rtlCol="0">
            <a:noAutofit/>
          </a:bodyPr>
          <a:lstStyle>
            <a:defPPr>
              <a:defRPr lang="zh-TW"/>
            </a:defPPr>
            <a:lvl2pPr marL="92075" marR="0" lvl="1" indent="0" defTabSz="1280160" fontAlgn="auto">
              <a:lnSpc>
                <a:spcPct val="100000"/>
              </a:lnSpc>
              <a:spcBef>
                <a:spcPts val="300"/>
              </a:spcBef>
              <a:spcAft>
                <a:spcPts val="0"/>
              </a:spcAft>
              <a:buClr>
                <a:srgbClr val="434343">
                  <a:lumMod val="75000"/>
                  <a:lumOff val="25000"/>
                </a:srgbClr>
              </a:buClr>
              <a:buSzPct val="90000"/>
              <a:buFontTx/>
              <a:buNone/>
              <a:tabLst/>
              <a:defRPr kumimoji="0" sz="20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defRPr>
            </a:lvl2pPr>
          </a:lstStyle>
          <a:p>
            <a:pPr marL="92075" marR="0" lvl="1" indent="0" defTabSz="1280160" eaLnBrk="1" fontAlgn="auto" latinLnBrk="0" hangingPunct="1">
              <a:lnSpc>
                <a:spcPct val="100000"/>
              </a:lnSpc>
              <a:spcBef>
                <a:spcPts val="300"/>
              </a:spcBef>
              <a:spcAft>
                <a:spcPts val="0"/>
              </a:spcAft>
              <a:buClr>
                <a:srgbClr val="434343">
                  <a:lumMod val="75000"/>
                  <a:lumOff val="25000"/>
                </a:srgbClr>
              </a:buClr>
              <a:buSzPct val="90000"/>
              <a:buFontTx/>
              <a:buNone/>
              <a:tabLst/>
              <a:defRPr/>
            </a:pPr>
            <a:r>
              <a:rPr kumimoji="0"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吉安工作站</a:t>
            </a:r>
          </a:p>
        </p:txBody>
      </p:sp>
      <p:sp>
        <p:nvSpPr>
          <p:cNvPr id="45" name="矩形 44">
            <a:extLst>
              <a:ext uri="{FF2B5EF4-FFF2-40B4-BE49-F238E27FC236}">
                <a16:creationId xmlns:a16="http://schemas.microsoft.com/office/drawing/2014/main" id="{A5827185-F5D7-821C-8953-851593B4C3EB}"/>
              </a:ext>
            </a:extLst>
          </p:cNvPr>
          <p:cNvSpPr/>
          <p:nvPr/>
        </p:nvSpPr>
        <p:spPr>
          <a:xfrm>
            <a:off x="7361381" y="5613585"/>
            <a:ext cx="3901513" cy="607606"/>
          </a:xfrm>
          <a:prstGeom prst="rect">
            <a:avLst/>
          </a:prstGeom>
          <a:noFill/>
          <a:ln w="12700" cap="flat" cmpd="sng" algn="ctr">
            <a:solidFill>
              <a:srgbClr val="37A76F"/>
            </a:solidFill>
            <a:prstDash val="solid"/>
            <a:miter lim="800000"/>
          </a:ln>
          <a:effectLst/>
        </p:spPr>
        <p:txBody>
          <a:bodyPr rtlCol="0" anchor="ctr"/>
          <a:lstStyle/>
          <a:p>
            <a:pPr marL="144000" lvl="1" indent="-144000">
              <a:buFont typeface="Arial" panose="020B0604020202020204" pitchFamily="34" charset="0"/>
              <a:buChar char="•"/>
              <a:defRPr/>
            </a:pPr>
            <a:r>
              <a:rPr lang="zh-TW" altLang="en-US" sz="1600" kern="0" dirty="0">
                <a:solidFill>
                  <a:srgbClr val="434343"/>
                </a:solidFill>
                <a:latin typeface="微軟正黑體" panose="020B0604030504040204" pitchFamily="34" charset="-120"/>
              </a:rPr>
              <a:t>落實維護管理與標準作業機制</a:t>
            </a:r>
            <a:endParaRPr lang="en-US" altLang="zh-TW" sz="1600" kern="0" dirty="0">
              <a:solidFill>
                <a:srgbClr val="434343"/>
              </a:solidFill>
              <a:latin typeface="微軟正黑體" panose="020B0604030504040204" pitchFamily="34" charset="-120"/>
            </a:endParaRPr>
          </a:p>
          <a:p>
            <a:pPr marL="144000" lvl="1" indent="-144000">
              <a:buFont typeface="Arial" panose="020B0604020202020204" pitchFamily="34" charset="0"/>
              <a:buChar char="•"/>
              <a:defRPr/>
            </a:pPr>
            <a:r>
              <a:rPr lang="zh-CN" altLang="en-US" sz="1600" kern="0" dirty="0">
                <a:solidFill>
                  <a:srgbClr val="434343"/>
                </a:solidFill>
                <a:latin typeface="微軟正黑體" panose="020B0604030504040204" pitchFamily="34" charset="-120"/>
                <a:ea typeface="微軟正黑體" panose="020B0604030504040204" pitchFamily="34" charset="-120"/>
              </a:rPr>
              <a:t>定期</a:t>
            </a:r>
            <a:r>
              <a:rPr lang="zh-TW" altLang="en-US" sz="1600" kern="0" dirty="0">
                <a:solidFill>
                  <a:srgbClr val="434343"/>
                </a:solidFill>
                <a:latin typeface="微軟正黑體" panose="020B0604030504040204" pitchFamily="34" charset="-120"/>
              </a:rPr>
              <a:t>、不定期</a:t>
            </a:r>
            <a:r>
              <a:rPr lang="zh-CN" altLang="en-US" sz="1600" kern="0" dirty="0">
                <a:solidFill>
                  <a:srgbClr val="434343"/>
                </a:solidFill>
                <a:latin typeface="微軟正黑體" panose="020B0604030504040204" pitchFamily="34" charset="-120"/>
                <a:ea typeface="微軟正黑體" panose="020B0604030504040204" pitchFamily="34" charset="-120"/>
              </a:rPr>
              <a:t>設備檢查與維護</a:t>
            </a:r>
            <a:endParaRPr lang="zh-TW" altLang="en-US" sz="1600" kern="0" dirty="0">
              <a:solidFill>
                <a:srgbClr val="434343"/>
              </a:solidFill>
              <a:latin typeface="微軟正黑體" panose="020B0604030504040204" pitchFamily="34" charset="-120"/>
            </a:endParaRPr>
          </a:p>
        </p:txBody>
      </p:sp>
      <p:sp>
        <p:nvSpPr>
          <p:cNvPr id="46" name="矩形 45">
            <a:extLst>
              <a:ext uri="{FF2B5EF4-FFF2-40B4-BE49-F238E27FC236}">
                <a16:creationId xmlns:a16="http://schemas.microsoft.com/office/drawing/2014/main" id="{2C3B71C8-5950-52A6-E9B0-D863E2BEB481}"/>
              </a:ext>
            </a:extLst>
          </p:cNvPr>
          <p:cNvSpPr>
            <a:spLocks/>
          </p:cNvSpPr>
          <p:nvPr/>
        </p:nvSpPr>
        <p:spPr>
          <a:xfrm>
            <a:off x="6319872" y="4699485"/>
            <a:ext cx="939133" cy="851643"/>
          </a:xfrm>
          <a:prstGeom prst="rect">
            <a:avLst/>
          </a:prstGeom>
          <a:solidFill>
            <a:srgbClr val="FFFFFF">
              <a:lumMod val="95000"/>
            </a:srgbClr>
          </a:solidFill>
          <a:ln w="12700" cap="flat" cmpd="sng" algn="ctr">
            <a:solidFill>
              <a:srgbClr val="434343"/>
            </a:solidFill>
            <a:prstDash val="solid"/>
            <a:miter lim="800000"/>
          </a:ln>
          <a:effectLst/>
        </p:spPr>
        <p:txBody>
          <a:bodyPr rtlCol="0" anchor="ctr"/>
          <a:lstStyle/>
          <a:p>
            <a:pPr algn="ctr">
              <a:defRPr/>
            </a:pPr>
            <a:r>
              <a:rPr lang="zh-TW" altLang="en-US" sz="2400" b="1" kern="0" dirty="0">
                <a:solidFill>
                  <a:srgbClr val="37A76F"/>
                </a:solidFill>
                <a:latin typeface="Microsoft YaHei" panose="020B0503020204020204" pitchFamily="34" charset="-122"/>
                <a:ea typeface="Microsoft YaHei" panose="020B0503020204020204" pitchFamily="34" charset="-122"/>
              </a:rPr>
              <a:t>維管</a:t>
            </a:r>
            <a:endParaRPr lang="en-US" altLang="zh-TW" sz="2400" b="1" kern="0" dirty="0">
              <a:solidFill>
                <a:srgbClr val="37A76F"/>
              </a:solidFill>
              <a:latin typeface="Microsoft YaHei" panose="020B0503020204020204" pitchFamily="34" charset="-122"/>
              <a:ea typeface="Microsoft YaHei" panose="020B0503020204020204" pitchFamily="34" charset="-122"/>
            </a:endParaRPr>
          </a:p>
          <a:p>
            <a:pPr algn="ctr">
              <a:defRPr/>
            </a:pPr>
            <a:r>
              <a:rPr lang="zh-TW" altLang="en-US" sz="2400" b="1" kern="0" dirty="0">
                <a:solidFill>
                  <a:srgbClr val="37A76F"/>
                </a:solidFill>
                <a:latin typeface="Microsoft YaHei" panose="020B0503020204020204" pitchFamily="34" charset="-122"/>
                <a:ea typeface="Microsoft YaHei" panose="020B0503020204020204" pitchFamily="34" charset="-122"/>
              </a:rPr>
              <a:t>單位</a:t>
            </a:r>
          </a:p>
        </p:txBody>
      </p:sp>
      <p:sp>
        <p:nvSpPr>
          <p:cNvPr id="47" name="文字方塊 46">
            <a:extLst>
              <a:ext uri="{FF2B5EF4-FFF2-40B4-BE49-F238E27FC236}">
                <a16:creationId xmlns:a16="http://schemas.microsoft.com/office/drawing/2014/main" id="{141E8884-817D-530E-0370-78A50002EEDE}"/>
              </a:ext>
            </a:extLst>
          </p:cNvPr>
          <p:cNvSpPr txBox="1"/>
          <p:nvPr/>
        </p:nvSpPr>
        <p:spPr>
          <a:xfrm>
            <a:off x="7353757" y="5199354"/>
            <a:ext cx="3909137" cy="338554"/>
          </a:xfrm>
          <a:prstGeom prst="rect">
            <a:avLst/>
          </a:prstGeom>
          <a:solidFill>
            <a:srgbClr val="37A76F">
              <a:lumMod val="20000"/>
              <a:lumOff val="80000"/>
            </a:srgbClr>
          </a:solidFill>
        </p:spPr>
        <p:txBody>
          <a:bodyPr wrap="square">
            <a:spAutoFit/>
          </a:bodyPr>
          <a:lstStyle/>
          <a:p>
            <a:pPr marL="0" lvl="1" algn="just">
              <a:defRPr/>
            </a:pPr>
            <a:r>
              <a:rPr lang="zh-TW" altLang="en-US" sz="1600" kern="0" dirty="0">
                <a:solidFill>
                  <a:srgbClr val="434343"/>
                </a:solidFill>
                <a:latin typeface="微軟正黑體" panose="020B0604030504040204" pitchFamily="34" charset="-120"/>
              </a:rPr>
              <a:t>工作站站長、承辦人員、協勤人員</a:t>
            </a:r>
          </a:p>
        </p:txBody>
      </p:sp>
    </p:spTree>
    <p:extLst>
      <p:ext uri="{BB962C8B-B14F-4D97-AF65-F5344CB8AC3E}">
        <p14:creationId xmlns:p14="http://schemas.microsoft.com/office/powerpoint/2010/main" val="40080903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EBA3A-9C47-0137-B6EB-AEC295D1374E}"/>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A807BAF-BE4B-BEC5-85B6-BD4E50158090}"/>
              </a:ext>
            </a:extLst>
          </p:cNvPr>
          <p:cNvSpPr>
            <a:spLocks noGrp="1"/>
          </p:cNvSpPr>
          <p:nvPr>
            <p:ph type="sldNum" sz="quarter" idx="12"/>
          </p:nvPr>
        </p:nvSpPr>
        <p:spPr/>
        <p:txBody>
          <a:bodyPr/>
          <a:lstStyle/>
          <a:p>
            <a:fld id="{07DAB7E5-A3B0-47BD-8D18-E55FD35DFD22}" type="slidenum">
              <a:rPr lang="zh-TW" altLang="en-US" smtClean="0"/>
              <a:t>40</a:t>
            </a:fld>
            <a:endParaRPr lang="zh-TW" altLang="en-US"/>
          </a:p>
        </p:txBody>
      </p:sp>
      <p:sp>
        <p:nvSpPr>
          <p:cNvPr id="3" name="標題 2">
            <a:extLst>
              <a:ext uri="{FF2B5EF4-FFF2-40B4-BE49-F238E27FC236}">
                <a16:creationId xmlns:a16="http://schemas.microsoft.com/office/drawing/2014/main" id="{9F35C23B-76F1-CE7F-3F50-57D5851F8B49}"/>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雲林管理處</a:t>
            </a:r>
            <a:r>
              <a:rPr lang="en-US" altLang="zh-TW" sz="3200" dirty="0"/>
              <a:t>-</a:t>
            </a:r>
            <a:r>
              <a:rPr lang="zh-TW" altLang="en-US" sz="3200" dirty="0"/>
              <a:t>濁幹線林內分水工</a:t>
            </a:r>
            <a:r>
              <a:rPr lang="en-US" altLang="zh-TW" sz="3200" dirty="0"/>
              <a:t>-</a:t>
            </a:r>
            <a:r>
              <a:rPr lang="zh-TW" altLang="en-US" sz="3200" dirty="0"/>
              <a:t>參賽亮點</a:t>
            </a:r>
          </a:p>
        </p:txBody>
      </p:sp>
      <p:sp>
        <p:nvSpPr>
          <p:cNvPr id="33" name="圓角矩形 5">
            <a:extLst>
              <a:ext uri="{FF2B5EF4-FFF2-40B4-BE49-F238E27FC236}">
                <a16:creationId xmlns:a16="http://schemas.microsoft.com/office/drawing/2014/main" id="{85FA9455-F270-712E-8E60-849AC1E681B5}"/>
              </a:ext>
            </a:extLst>
          </p:cNvPr>
          <p:cNvSpPr/>
          <p:nvPr/>
        </p:nvSpPr>
        <p:spPr bwMode="auto">
          <a:xfrm>
            <a:off x="693578" y="922882"/>
            <a:ext cx="10887441" cy="992565"/>
          </a:xfrm>
          <a:prstGeom prst="roundRect">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fontAlgn="base">
              <a:spcBef>
                <a:spcPct val="0"/>
              </a:spcBef>
              <a:spcAft>
                <a:spcPct val="0"/>
              </a:spcAft>
              <a:defRPr/>
            </a:pPr>
            <a:endParaRPr kumimoji="1" lang="zh-TW" altLang="en-US" b="1" u="sng" kern="0" dirty="0">
              <a:solidFill>
                <a:srgbClr val="000000"/>
              </a:solidFill>
              <a:latin typeface="微軟正黑體"/>
            </a:endParaRPr>
          </a:p>
        </p:txBody>
      </p:sp>
      <p:sp>
        <p:nvSpPr>
          <p:cNvPr id="34" name="文字方塊 12">
            <a:extLst>
              <a:ext uri="{FF2B5EF4-FFF2-40B4-BE49-F238E27FC236}">
                <a16:creationId xmlns:a16="http://schemas.microsoft.com/office/drawing/2014/main" id="{9EF78C5C-AD8C-09EF-1FD3-C12AB8199AA3}"/>
              </a:ext>
            </a:extLst>
          </p:cNvPr>
          <p:cNvSpPr txBox="1">
            <a:spLocks noChangeArrowheads="1"/>
          </p:cNvSpPr>
          <p:nvPr/>
        </p:nvSpPr>
        <p:spPr bwMode="auto">
          <a:xfrm>
            <a:off x="302310" y="1064677"/>
            <a:ext cx="1616105" cy="71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800" b="1" u="sng">
                <a:solidFill>
                  <a:srgbClr val="000000"/>
                </a:solidFill>
                <a:latin typeface="微軟正黑體" panose="020B0604030504040204" pitchFamily="34" charset="-120"/>
                <a:ea typeface="微軟正黑體" panose="020B0604030504040204" pitchFamily="34" charset="-120"/>
              </a:rPr>
              <a:t>參選</a:t>
            </a:r>
            <a:endParaRPr lang="en-US" altLang="zh-TW" sz="1800" b="1" u="sng">
              <a:solidFill>
                <a:srgbClr val="000000"/>
              </a:solidFill>
              <a:latin typeface="微軟正黑體" panose="020B0604030504040204" pitchFamily="34" charset="-120"/>
              <a:ea typeface="微軟正黑體" panose="020B0604030504040204" pitchFamily="34" charset="-120"/>
            </a:endParaRPr>
          </a:p>
          <a:p>
            <a:pPr algn="ctr" eaLnBrk="0" fontAlgn="base" hangingPunct="0">
              <a:spcBef>
                <a:spcPct val="0"/>
              </a:spcBef>
              <a:spcAft>
                <a:spcPct val="0"/>
              </a:spcAft>
              <a:buClrTx/>
              <a:buFontTx/>
              <a:buNone/>
            </a:pPr>
            <a:r>
              <a:rPr lang="zh-TW" altLang="en-US" sz="1800" b="1" u="sng">
                <a:solidFill>
                  <a:srgbClr val="000000"/>
                </a:solidFill>
                <a:latin typeface="微軟正黑體" panose="020B0604030504040204" pitchFamily="34" charset="-120"/>
                <a:ea typeface="微軟正黑體" panose="020B0604030504040204" pitchFamily="34" charset="-120"/>
              </a:rPr>
              <a:t>團隊</a:t>
            </a:r>
          </a:p>
        </p:txBody>
      </p:sp>
      <p:sp>
        <p:nvSpPr>
          <p:cNvPr id="35" name="文字方塊 17">
            <a:extLst>
              <a:ext uri="{FF2B5EF4-FFF2-40B4-BE49-F238E27FC236}">
                <a16:creationId xmlns:a16="http://schemas.microsoft.com/office/drawing/2014/main" id="{F7F293D1-5980-61E1-1637-8639122F5E9B}"/>
              </a:ext>
            </a:extLst>
          </p:cNvPr>
          <p:cNvSpPr txBox="1">
            <a:spLocks noChangeArrowheads="1"/>
          </p:cNvSpPr>
          <p:nvPr/>
        </p:nvSpPr>
        <p:spPr bwMode="auto">
          <a:xfrm>
            <a:off x="8455052" y="1251778"/>
            <a:ext cx="2381628" cy="577684"/>
          </a:xfrm>
          <a:prstGeom prst="rect">
            <a:avLst/>
          </a:prstGeom>
          <a:noFill/>
          <a:ln w="9525">
            <a:noFill/>
            <a:miter lim="800000"/>
            <a:headEnd/>
            <a:tailEnd/>
          </a:ln>
        </p:spPr>
        <p:txBody>
          <a:bodyPr anchor="ctr">
            <a:spAutoFit/>
          </a:bodyPr>
          <a:lstStyle>
            <a:defPPr>
              <a:defRPr lang="zh-TW"/>
            </a:defPPr>
            <a:lvl1pPr algn="ctr" eaLnBrk="0" fontAlgn="base" hangingPunct="0">
              <a:spcBef>
                <a:spcPct val="0"/>
              </a:spcBef>
              <a:spcAft>
                <a:spcPct val="0"/>
              </a:spcAft>
              <a:defRPr kumimoji="1" sz="1400" b="1">
                <a:solidFill>
                  <a:srgbClr val="000000"/>
                </a:solidFill>
                <a:effectLst>
                  <a:outerShdw blurRad="38100" dist="38100" dir="2700000" algn="tl">
                    <a:srgbClr val="FFFFFF"/>
                  </a:outerShdw>
                </a:effectLst>
                <a:latin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zh-TW" altLang="en-US"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rPr>
              <a:t>農業部農田水利署</a:t>
            </a:r>
            <a:endParaRPr kumimoji="1" lang="en-US" altLang="zh-TW"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1" lang="zh-TW" altLang="en-US"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rPr>
              <a:t>雲林管理處林內分處</a:t>
            </a:r>
            <a:endParaRPr kumimoji="1" lang="en-US" altLang="zh-TW"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ndParaRPr>
          </a:p>
        </p:txBody>
      </p:sp>
      <p:sp>
        <p:nvSpPr>
          <p:cNvPr id="36" name="圓角矩形 31">
            <a:extLst>
              <a:ext uri="{FF2B5EF4-FFF2-40B4-BE49-F238E27FC236}">
                <a16:creationId xmlns:a16="http://schemas.microsoft.com/office/drawing/2014/main" id="{C8840FEE-F6B5-1C42-2D7B-82DF898BCAA7}"/>
              </a:ext>
            </a:extLst>
          </p:cNvPr>
          <p:cNvSpPr/>
          <p:nvPr/>
        </p:nvSpPr>
        <p:spPr bwMode="auto">
          <a:xfrm>
            <a:off x="716260" y="2002975"/>
            <a:ext cx="6853795" cy="301096"/>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algn="ctr" fontAlgn="base">
              <a:spcBef>
                <a:spcPct val="0"/>
              </a:spcBef>
              <a:spcAft>
                <a:spcPct val="0"/>
              </a:spcAft>
              <a:defRPr/>
            </a:pPr>
            <a:r>
              <a:rPr kumimoji="1" lang="zh-TW" altLang="en-US" sz="1600" b="1" u="sng" kern="0" dirty="0">
                <a:solidFill>
                  <a:srgbClr val="000000"/>
                </a:solidFill>
                <a:latin typeface="微軟正黑體"/>
              </a:rPr>
              <a:t>基本資料</a:t>
            </a:r>
          </a:p>
        </p:txBody>
      </p:sp>
      <p:sp>
        <p:nvSpPr>
          <p:cNvPr id="37" name="圓角矩形 32">
            <a:extLst>
              <a:ext uri="{FF2B5EF4-FFF2-40B4-BE49-F238E27FC236}">
                <a16:creationId xmlns:a16="http://schemas.microsoft.com/office/drawing/2014/main" id="{D9F82FFD-CD80-F726-0C97-DC3358A6A52D}"/>
              </a:ext>
            </a:extLst>
          </p:cNvPr>
          <p:cNvSpPr/>
          <p:nvPr/>
        </p:nvSpPr>
        <p:spPr bwMode="auto">
          <a:xfrm>
            <a:off x="716260" y="3151341"/>
            <a:ext cx="6853795" cy="301096"/>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algn="ctr" fontAlgn="base">
              <a:spcBef>
                <a:spcPct val="0"/>
              </a:spcBef>
              <a:spcAft>
                <a:spcPct val="0"/>
              </a:spcAft>
              <a:defRPr/>
            </a:pPr>
            <a:r>
              <a:rPr kumimoji="1" lang="zh-TW" altLang="en-US" sz="1600" b="1" u="sng" kern="0" dirty="0">
                <a:solidFill>
                  <a:srgbClr val="000000"/>
                </a:solidFill>
                <a:latin typeface="微軟正黑體"/>
              </a:rPr>
              <a:t>設施概要</a:t>
            </a:r>
          </a:p>
        </p:txBody>
      </p:sp>
      <p:sp>
        <p:nvSpPr>
          <p:cNvPr id="38" name="圓角矩形 43">
            <a:extLst>
              <a:ext uri="{FF2B5EF4-FFF2-40B4-BE49-F238E27FC236}">
                <a16:creationId xmlns:a16="http://schemas.microsoft.com/office/drawing/2014/main" id="{66A1B27F-F995-A4B3-7CEC-148F3734FBB6}"/>
              </a:ext>
            </a:extLst>
          </p:cNvPr>
          <p:cNvSpPr/>
          <p:nvPr/>
        </p:nvSpPr>
        <p:spPr bwMode="auto">
          <a:xfrm>
            <a:off x="7626761" y="2002975"/>
            <a:ext cx="3825726" cy="301096"/>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algn="ctr" fontAlgn="base">
              <a:spcBef>
                <a:spcPct val="0"/>
              </a:spcBef>
              <a:spcAft>
                <a:spcPct val="0"/>
              </a:spcAft>
              <a:defRPr/>
            </a:pPr>
            <a:r>
              <a:rPr kumimoji="1" lang="zh-TW" altLang="en-US" sz="1600" b="1" u="sng" kern="0" dirty="0">
                <a:solidFill>
                  <a:srgbClr val="000000"/>
                </a:solidFill>
                <a:latin typeface="微軟正黑體"/>
              </a:rPr>
              <a:t>維護管理特色</a:t>
            </a:r>
          </a:p>
        </p:txBody>
      </p:sp>
      <p:sp>
        <p:nvSpPr>
          <p:cNvPr id="39" name="文字方塊 10">
            <a:extLst>
              <a:ext uri="{FF2B5EF4-FFF2-40B4-BE49-F238E27FC236}">
                <a16:creationId xmlns:a16="http://schemas.microsoft.com/office/drawing/2014/main" id="{B8E16B26-3222-EAD3-29E3-F85F5F3DF6F7}"/>
              </a:ext>
            </a:extLst>
          </p:cNvPr>
          <p:cNvSpPr txBox="1">
            <a:spLocks noChangeArrowheads="1"/>
          </p:cNvSpPr>
          <p:nvPr/>
        </p:nvSpPr>
        <p:spPr bwMode="auto">
          <a:xfrm>
            <a:off x="816440" y="2312825"/>
            <a:ext cx="6853795" cy="81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4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濁幹線林內分水工為亞洲首創的八角形分水工，由集集攔河堰</a:t>
            </a:r>
            <a:r>
              <a:rPr lang="zh-CN" altLang="en-US" sz="14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引</a:t>
            </a:r>
            <a:r>
              <a:rPr lang="zh-TW" altLang="en-US" sz="14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濁水溪水</a:t>
            </a:r>
            <a:r>
              <a:rPr lang="zh-CN" altLang="en-US" sz="14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源</a:t>
            </a:r>
            <a:r>
              <a:rPr lang="zh-TW" altLang="en-US" sz="14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，經南岸聯絡渠道及二號進水口導水引入分水工，再配水至濁幹線、濁水發電廠、麻園支線、烏塗支線及六輕工業區。</a:t>
            </a:r>
          </a:p>
        </p:txBody>
      </p:sp>
      <p:pic>
        <p:nvPicPr>
          <p:cNvPr id="40" name="圖片 4226">
            <a:extLst>
              <a:ext uri="{FF2B5EF4-FFF2-40B4-BE49-F238E27FC236}">
                <a16:creationId xmlns:a16="http://schemas.microsoft.com/office/drawing/2014/main" id="{5C8ECA66-99A2-FBB1-2732-186330A5A9D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67552" y="3508455"/>
            <a:ext cx="6281070" cy="321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文字方塊 4229">
            <a:extLst>
              <a:ext uri="{FF2B5EF4-FFF2-40B4-BE49-F238E27FC236}">
                <a16:creationId xmlns:a16="http://schemas.microsoft.com/office/drawing/2014/main" id="{AA8E6129-44EE-0653-B900-C904703C2053}"/>
              </a:ext>
            </a:extLst>
          </p:cNvPr>
          <p:cNvSpPr txBox="1">
            <a:spLocks noChangeArrowheads="1"/>
          </p:cNvSpPr>
          <p:nvPr/>
        </p:nvSpPr>
        <p:spPr bwMode="auto">
          <a:xfrm>
            <a:off x="7653223" y="2307572"/>
            <a:ext cx="3876761" cy="103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fontAlgn="base">
              <a:spcBef>
                <a:spcPct val="0"/>
              </a:spcBef>
              <a:spcAft>
                <a:spcPts val="300"/>
              </a:spcAft>
              <a:buClrTx/>
              <a:buFont typeface="Wingdings" panose="05000000000000000000" pitchFamily="2" charset="2"/>
              <a:buNone/>
            </a:pPr>
            <a:r>
              <a:rPr kumimoji="0" lang="zh-CN" altLang="en-US" sz="1600" b="1">
                <a:solidFill>
                  <a:srgbClr val="006666"/>
                </a:solidFill>
                <a:latin typeface="Microsoft YaHei" panose="020B0503020204020204" pitchFamily="34" charset="-122"/>
                <a:ea typeface="Microsoft YaHei" panose="020B0503020204020204" pitchFamily="34" charset="-122"/>
              </a:rPr>
              <a:t>分</a:t>
            </a:r>
            <a:r>
              <a:rPr kumimoji="0" lang="zh-TW" altLang="en-US" sz="1600" b="1">
                <a:solidFill>
                  <a:srgbClr val="006666"/>
                </a:solidFill>
                <a:latin typeface="Microsoft YaHei" panose="020B0503020204020204" pitchFamily="34" charset="-122"/>
                <a:ea typeface="Microsoft YaHei" panose="020B0503020204020204" pitchFamily="34" charset="-122"/>
              </a:rPr>
              <a:t>水機制確實溝通檢核</a:t>
            </a:r>
            <a:endParaRPr kumimoji="0" lang="en-US" altLang="zh-CN" sz="1600" b="1">
              <a:solidFill>
                <a:srgbClr val="006666"/>
              </a:solidFill>
              <a:latin typeface="Microsoft YaHei" panose="020B0503020204020204" pitchFamily="34" charset="-122"/>
              <a:ea typeface="Microsoft YaHei" panose="020B0503020204020204" pitchFamily="34" charset="-122"/>
            </a:endParaRPr>
          </a:p>
          <a:p>
            <a:pPr algn="just" fontAlgn="base">
              <a:spcBef>
                <a:spcPct val="0"/>
              </a:spcBef>
              <a:spcAft>
                <a:spcPct val="0"/>
              </a:spcAft>
              <a:buClrTx/>
              <a:buFont typeface="Wingdings" panose="05000000000000000000" pitchFamily="2" charset="2"/>
              <a:buNone/>
            </a:pPr>
            <a:r>
              <a:rPr lang="zh-CN"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每日</a:t>
            </a:r>
            <a:r>
              <a:rPr kumimoji="0" lang="zh-TW" altLang="en-US" sz="1200">
                <a:solidFill>
                  <a:srgbClr val="0D0D0D"/>
                </a:solidFill>
                <a:latin typeface="微軟正黑體" panose="020B0604030504040204" pitchFamily="34" charset="-120"/>
                <a:ea typeface="微軟正黑體" panose="020B0604030504040204" pitchFamily="34" charset="-120"/>
              </a:rPr>
              <a:t>與集管中心</a:t>
            </a:r>
            <a:r>
              <a:rPr kumimoji="0" lang="zh-CN" altLang="en-US" sz="1200">
                <a:solidFill>
                  <a:srgbClr val="0D0D0D"/>
                </a:solidFill>
                <a:latin typeface="微軟正黑體" panose="020B0604030504040204" pitchFamily="34" charset="-120"/>
                <a:ea typeface="微軟正黑體" panose="020B0604030504040204" pitchFamily="34" charset="-120"/>
              </a:rPr>
              <a:t>提出</a:t>
            </a:r>
            <a:r>
              <a:rPr kumimoji="0" lang="zh-TW" altLang="en-US" sz="1200">
                <a:solidFill>
                  <a:srgbClr val="0D0D0D"/>
                </a:solidFill>
                <a:latin typeface="微軟正黑體" panose="020B0604030504040204" pitchFamily="34" charset="-120"/>
                <a:ea typeface="微軟正黑體" panose="020B0604030504040204" pitchFamily="34" charset="-120"/>
              </a:rPr>
              <a:t>需水量</a:t>
            </a:r>
            <a:r>
              <a:rPr kumimoji="0" lang="zh-CN" altLang="en-US" sz="1200">
                <a:solidFill>
                  <a:srgbClr val="0D0D0D"/>
                </a:solidFill>
                <a:latin typeface="微軟正黑體" panose="020B0604030504040204" pitchFamily="34" charset="-120"/>
                <a:ea typeface="微軟正黑體" panose="020B0604030504040204" pitchFamily="34" charset="-120"/>
              </a:rPr>
              <a:t>，再經由</a:t>
            </a:r>
            <a:r>
              <a:rPr lang="zh-TW" altLang="en-US" sz="1200" b="1">
                <a:solidFill>
                  <a:srgbClr val="269999"/>
                </a:solidFill>
                <a:latin typeface="微軟正黑體" panose="020B0604030504040204" pitchFamily="34" charset="-120"/>
                <a:ea typeface="微軟正黑體" panose="020B0604030504040204" pitchFamily="34" charset="-120"/>
              </a:rPr>
              <a:t>水情監控系統</a:t>
            </a:r>
            <a:r>
              <a:rPr kumimoji="0" lang="zh-CN" altLang="en-US" sz="1200">
                <a:solidFill>
                  <a:srgbClr val="0D0D0D"/>
                </a:solidFill>
                <a:latin typeface="微軟正黑體" panose="020B0604030504040204" pitchFamily="34" charset="-120"/>
                <a:ea typeface="微軟正黑體" panose="020B0604030504040204" pitchFamily="34" charset="-120"/>
              </a:rPr>
              <a:t>檢核進水</a:t>
            </a:r>
            <a:r>
              <a:rPr kumimoji="0" lang="zh-TW" altLang="en-US" sz="1200">
                <a:solidFill>
                  <a:srgbClr val="0D0D0D"/>
                </a:solidFill>
                <a:latin typeface="微軟正黑體" panose="020B0604030504040204" pitchFamily="34" charset="-120"/>
                <a:ea typeface="微軟正黑體" panose="020B0604030504040204" pitchFamily="34" charset="-120"/>
              </a:rPr>
              <a:t>量</a:t>
            </a:r>
            <a:r>
              <a:rPr kumimoji="0" lang="zh-CN" altLang="en-US" sz="1200">
                <a:solidFill>
                  <a:srgbClr val="0D0D0D"/>
                </a:solidFill>
                <a:latin typeface="微軟正黑體" panose="020B0604030504040204" pitchFamily="34" charset="-120"/>
                <a:ea typeface="微軟正黑體" panose="020B0604030504040204" pitchFamily="34" charset="-120"/>
              </a:rPr>
              <a:t>是否異常；</a:t>
            </a:r>
            <a:r>
              <a:rPr kumimoji="0" lang="zh-TW" altLang="en-US" sz="1200">
                <a:solidFill>
                  <a:srgbClr val="0D0D0D"/>
                </a:solidFill>
                <a:latin typeface="微軟正黑體" panose="020B0604030504040204" pitchFamily="34" charset="-120"/>
                <a:ea typeface="微軟正黑體" panose="020B0604030504040204" pitchFamily="34" charset="-120"/>
              </a:rPr>
              <a:t>依據每日與每季紀錄檢核</a:t>
            </a:r>
            <a:r>
              <a:rPr kumimoji="0" lang="zh-CN" altLang="en-US" sz="1200">
                <a:solidFill>
                  <a:srgbClr val="0D0D0D"/>
                </a:solidFill>
                <a:latin typeface="微軟正黑體" panose="020B0604030504040204" pitchFamily="34" charset="-120"/>
                <a:ea typeface="微軟正黑體" panose="020B0604030504040204" pitchFamily="34" charset="-120"/>
              </a:rPr>
              <a:t>，</a:t>
            </a:r>
            <a:r>
              <a:rPr kumimoji="0" lang="zh-TW" altLang="en-US" sz="1200">
                <a:solidFill>
                  <a:srgbClr val="0D0D0D"/>
                </a:solidFill>
                <a:latin typeface="微軟正黑體" panose="020B0604030504040204" pitchFamily="34" charset="-120"/>
                <a:ea typeface="微軟正黑體" panose="020B0604030504040204" pitchFamily="34" charset="-120"/>
              </a:rPr>
              <a:t>若異常則檢討改善</a:t>
            </a:r>
            <a:r>
              <a:rPr kumimoji="0" lang="zh-CN" altLang="en-US" sz="1200">
                <a:solidFill>
                  <a:srgbClr val="0D0D0D"/>
                </a:solidFill>
                <a:latin typeface="微軟正黑體" panose="020B0604030504040204" pitchFamily="34" charset="-120"/>
                <a:ea typeface="微軟正黑體" panose="020B0604030504040204" pitchFamily="34" charset="-120"/>
              </a:rPr>
              <a:t>。</a:t>
            </a:r>
            <a:endParaRPr kumimoji="0" lang="en-US" altLang="zh-TW" sz="1200">
              <a:solidFill>
                <a:srgbClr val="0D0D0D"/>
              </a:solidFill>
              <a:latin typeface="微軟正黑體" panose="020B0604030504040204" pitchFamily="34" charset="-120"/>
              <a:ea typeface="微軟正黑體" panose="020B0604030504040204" pitchFamily="34" charset="-120"/>
            </a:endParaRPr>
          </a:p>
        </p:txBody>
      </p:sp>
      <p:sp>
        <p:nvSpPr>
          <p:cNvPr id="42" name="文字方塊 7">
            <a:extLst>
              <a:ext uri="{FF2B5EF4-FFF2-40B4-BE49-F238E27FC236}">
                <a16:creationId xmlns:a16="http://schemas.microsoft.com/office/drawing/2014/main" id="{010EBA7C-E31F-296D-DC9F-5C6214143D4F}"/>
              </a:ext>
            </a:extLst>
          </p:cNvPr>
          <p:cNvSpPr txBox="1">
            <a:spLocks noChangeArrowheads="1"/>
          </p:cNvSpPr>
          <p:nvPr/>
        </p:nvSpPr>
        <p:spPr bwMode="auto">
          <a:xfrm>
            <a:off x="7683466" y="3307141"/>
            <a:ext cx="2279558" cy="372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CN" altLang="en-US" sz="1600" b="1">
                <a:solidFill>
                  <a:srgbClr val="006666"/>
                </a:solidFill>
                <a:latin typeface="Microsoft YaHei" panose="020B0503020204020204" pitchFamily="34" charset="-122"/>
                <a:ea typeface="Microsoft YaHei" panose="020B0503020204020204" pitchFamily="34" charset="-122"/>
              </a:rPr>
              <a:t>供水任務不能停</a:t>
            </a:r>
            <a:endParaRPr lang="zh-TW" altLang="en-US" sz="1600" b="1">
              <a:solidFill>
                <a:srgbClr val="006666"/>
              </a:solidFill>
              <a:latin typeface="Microsoft YaHei" panose="020B0503020204020204" pitchFamily="34" charset="-122"/>
              <a:ea typeface="Microsoft YaHei" panose="020B0503020204020204" pitchFamily="34" charset="-122"/>
            </a:endParaRPr>
          </a:p>
        </p:txBody>
      </p:sp>
      <p:sp>
        <p:nvSpPr>
          <p:cNvPr id="43" name="文字方塊 9">
            <a:extLst>
              <a:ext uri="{FF2B5EF4-FFF2-40B4-BE49-F238E27FC236}">
                <a16:creationId xmlns:a16="http://schemas.microsoft.com/office/drawing/2014/main" id="{9E1DE08F-DA53-7186-566E-1CC5376E9B0A}"/>
              </a:ext>
            </a:extLst>
          </p:cNvPr>
          <p:cNvSpPr txBox="1">
            <a:spLocks noChangeArrowheads="1"/>
          </p:cNvSpPr>
          <p:nvPr/>
        </p:nvSpPr>
        <p:spPr bwMode="auto">
          <a:xfrm>
            <a:off x="7670236" y="3618740"/>
            <a:ext cx="3727436" cy="915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CN" altLang="en-US" sz="1200"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挑戰</a:t>
            </a:r>
            <a:r>
              <a:rPr lang="zh-TW" altLang="en-US" sz="1200"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肩負農業、發電、工業</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等</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多目標供水標的</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，設施整修</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清淤仍需穩定配水</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eaLnBrk="0" fontAlgn="base" hangingPunct="0">
              <a:spcBef>
                <a:spcPct val="0"/>
              </a:spcBef>
              <a:spcAft>
                <a:spcPct val="0"/>
              </a:spcAft>
              <a:buClrTx/>
              <a:buFontTx/>
              <a:buNone/>
            </a:pPr>
            <a:r>
              <a:rPr lang="zh-TW" altLang="en-US" sz="1200"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對策：</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二號進水口備援供水</a:t>
            </a:r>
            <a:r>
              <a:rPr lang="zh-CN"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沉砂池工業</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專管</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通水</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44" name="圖片 43">
            <a:extLst>
              <a:ext uri="{FF2B5EF4-FFF2-40B4-BE49-F238E27FC236}">
                <a16:creationId xmlns:a16="http://schemas.microsoft.com/office/drawing/2014/main" id="{41187B2F-5D82-427B-61F2-ADEF25971AB5}"/>
              </a:ext>
            </a:extLst>
          </p:cNvPr>
          <p:cNvPicPr>
            <a:picLocks/>
          </p:cNvPicPr>
          <p:nvPr/>
        </p:nvPicPr>
        <p:blipFill>
          <a:blip r:embed="rId3" cstate="print">
            <a:extLst>
              <a:ext uri="{28A0092B-C50C-407E-A947-70E740481C1C}">
                <a14:useLocalDpi xmlns:a14="http://schemas.microsoft.com/office/drawing/2010/main"/>
              </a:ext>
            </a:extLst>
          </a:blip>
          <a:stretch>
            <a:fillRect/>
          </a:stretch>
        </p:blipFill>
        <p:spPr>
          <a:xfrm>
            <a:off x="7683466" y="4754852"/>
            <a:ext cx="1854268" cy="1888852"/>
          </a:xfrm>
          <a:prstGeom prst="rect">
            <a:avLst/>
          </a:prstGeom>
          <a:ln>
            <a:solidFill>
              <a:srgbClr val="000000">
                <a:lumMod val="40000"/>
                <a:lumOff val="60000"/>
              </a:srgbClr>
            </a:solidFill>
          </a:ln>
        </p:spPr>
      </p:pic>
      <p:pic>
        <p:nvPicPr>
          <p:cNvPr id="45" name="圖片 44">
            <a:extLst>
              <a:ext uri="{FF2B5EF4-FFF2-40B4-BE49-F238E27FC236}">
                <a16:creationId xmlns:a16="http://schemas.microsoft.com/office/drawing/2014/main" id="{F74E72DA-A3BB-E701-9D99-05E4EA531F8C}"/>
              </a:ext>
            </a:extLst>
          </p:cNvPr>
          <p:cNvPicPr>
            <a:picLocks/>
          </p:cNvPicPr>
          <p:nvPr/>
        </p:nvPicPr>
        <p:blipFill>
          <a:blip r:embed="rId4" cstate="print">
            <a:extLst>
              <a:ext uri="{28A0092B-C50C-407E-A947-70E740481C1C}">
                <a14:useLocalDpi xmlns:a14="http://schemas.microsoft.com/office/drawing/2010/main"/>
              </a:ext>
            </a:extLst>
          </a:blip>
          <a:stretch>
            <a:fillRect/>
          </a:stretch>
        </p:blipFill>
        <p:spPr>
          <a:xfrm>
            <a:off x="9590659" y="4754852"/>
            <a:ext cx="1854267" cy="1888852"/>
          </a:xfrm>
          <a:prstGeom prst="rect">
            <a:avLst/>
          </a:prstGeom>
          <a:ln>
            <a:solidFill>
              <a:srgbClr val="000000">
                <a:lumMod val="40000"/>
                <a:lumOff val="60000"/>
              </a:srgbClr>
            </a:solidFill>
          </a:ln>
        </p:spPr>
      </p:pic>
      <p:sp>
        <p:nvSpPr>
          <p:cNvPr id="46" name="文字方塊 45">
            <a:extLst>
              <a:ext uri="{FF2B5EF4-FFF2-40B4-BE49-F238E27FC236}">
                <a16:creationId xmlns:a16="http://schemas.microsoft.com/office/drawing/2014/main" id="{2316E6E9-0041-B570-09F5-CDAF03590272}"/>
              </a:ext>
            </a:extLst>
          </p:cNvPr>
          <p:cNvSpPr txBox="1"/>
          <p:nvPr/>
        </p:nvSpPr>
        <p:spPr>
          <a:xfrm>
            <a:off x="7762854" y="4459008"/>
            <a:ext cx="1695493" cy="304597"/>
          </a:xfrm>
          <a:prstGeom prst="rect">
            <a:avLst/>
          </a:prstGeom>
          <a:noFill/>
        </p:spPr>
        <p:txBody>
          <a:bodyPr>
            <a:spAutoFit/>
          </a:bodyPr>
          <a:lstStyle/>
          <a:p>
            <a:pPr algn="ctr" eaLnBrk="0" fontAlgn="base" hangingPunct="0">
              <a:spcBef>
                <a:spcPct val="0"/>
              </a:spcBef>
              <a:spcAft>
                <a:spcPct val="0"/>
              </a:spcAft>
              <a:defRPr/>
            </a:pPr>
            <a:r>
              <a:rPr kumimoji="1" lang="zh-TW" altLang="en-US" sz="1200" b="1" kern="0" dirty="0">
                <a:solidFill>
                  <a:srgbClr val="8AB9B9">
                    <a:lumMod val="50000"/>
                  </a:srgbClr>
                </a:solidFill>
                <a:latin typeface="微軟正黑體"/>
              </a:rPr>
              <a:t>攔河堰排砂與歲修</a:t>
            </a:r>
          </a:p>
        </p:txBody>
      </p:sp>
      <p:sp>
        <p:nvSpPr>
          <p:cNvPr id="47" name="文字方塊 46">
            <a:extLst>
              <a:ext uri="{FF2B5EF4-FFF2-40B4-BE49-F238E27FC236}">
                <a16:creationId xmlns:a16="http://schemas.microsoft.com/office/drawing/2014/main" id="{F057F4B6-93FB-CE73-F326-4F7C61EC49ED}"/>
              </a:ext>
            </a:extLst>
          </p:cNvPr>
          <p:cNvSpPr txBox="1"/>
          <p:nvPr/>
        </p:nvSpPr>
        <p:spPr>
          <a:xfrm>
            <a:off x="9917660" y="4459008"/>
            <a:ext cx="1200265" cy="304597"/>
          </a:xfrm>
          <a:prstGeom prst="rect">
            <a:avLst/>
          </a:prstGeom>
          <a:noFill/>
        </p:spPr>
        <p:txBody>
          <a:bodyPr>
            <a:spAutoFit/>
          </a:bodyPr>
          <a:lstStyle/>
          <a:p>
            <a:pPr algn="ctr" eaLnBrk="0" fontAlgn="base" hangingPunct="0">
              <a:spcBef>
                <a:spcPct val="0"/>
              </a:spcBef>
              <a:spcAft>
                <a:spcPct val="0"/>
              </a:spcAft>
              <a:defRPr/>
            </a:pPr>
            <a:r>
              <a:rPr kumimoji="1" lang="zh-TW" altLang="en-US" sz="1200" b="1" kern="0" dirty="0">
                <a:solidFill>
                  <a:srgbClr val="8AB9B9">
                    <a:lumMod val="50000"/>
                  </a:srgbClr>
                </a:solidFill>
                <a:latin typeface="微軟正黑體"/>
              </a:rPr>
              <a:t>分水工清淤</a:t>
            </a:r>
          </a:p>
        </p:txBody>
      </p:sp>
      <p:sp>
        <p:nvSpPr>
          <p:cNvPr id="48" name="文字方塊 16">
            <a:extLst>
              <a:ext uri="{FF2B5EF4-FFF2-40B4-BE49-F238E27FC236}">
                <a16:creationId xmlns:a16="http://schemas.microsoft.com/office/drawing/2014/main" id="{87D2B4C5-D497-92B9-38A4-E3283F2EE5C7}"/>
              </a:ext>
            </a:extLst>
          </p:cNvPr>
          <p:cNvSpPr txBox="1">
            <a:spLocks noChangeArrowheads="1"/>
          </p:cNvSpPr>
          <p:nvPr/>
        </p:nvSpPr>
        <p:spPr bwMode="auto">
          <a:xfrm>
            <a:off x="8884643" y="988248"/>
            <a:ext cx="1459408" cy="32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400" b="1" u="sng" dirty="0">
                <a:solidFill>
                  <a:srgbClr val="CC6600"/>
                </a:solidFill>
                <a:latin typeface="微軟正黑體" panose="020B0604030504040204" pitchFamily="34" charset="-120"/>
                <a:ea typeface="微軟正黑體" panose="020B0604030504040204" pitchFamily="34" charset="-120"/>
              </a:rPr>
              <a:t>維護管理單位</a:t>
            </a:r>
          </a:p>
        </p:txBody>
      </p:sp>
      <p:sp>
        <p:nvSpPr>
          <p:cNvPr id="49" name="文字方塊 7">
            <a:extLst>
              <a:ext uri="{FF2B5EF4-FFF2-40B4-BE49-F238E27FC236}">
                <a16:creationId xmlns:a16="http://schemas.microsoft.com/office/drawing/2014/main" id="{8B900783-40A3-B80D-82D8-DE6A1E0574BF}"/>
              </a:ext>
            </a:extLst>
          </p:cNvPr>
          <p:cNvSpPr txBox="1">
            <a:spLocks noChangeArrowheads="1"/>
          </p:cNvSpPr>
          <p:nvPr/>
        </p:nvSpPr>
        <p:spPr bwMode="auto">
          <a:xfrm>
            <a:off x="5812631" y="959907"/>
            <a:ext cx="1380890" cy="32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400" b="1" u="sng">
                <a:solidFill>
                  <a:srgbClr val="CC6600"/>
                </a:solidFill>
                <a:latin typeface="微軟正黑體" panose="020B0604030504040204" pitchFamily="34" charset="-120"/>
                <a:ea typeface="微軟正黑體" panose="020B0604030504040204" pitchFamily="34" charset="-120"/>
              </a:rPr>
              <a:t>主辦機關</a:t>
            </a:r>
          </a:p>
        </p:txBody>
      </p:sp>
      <p:sp>
        <p:nvSpPr>
          <p:cNvPr id="50" name="文字方塊 22">
            <a:extLst>
              <a:ext uri="{FF2B5EF4-FFF2-40B4-BE49-F238E27FC236}">
                <a16:creationId xmlns:a16="http://schemas.microsoft.com/office/drawing/2014/main" id="{BA8420D0-85B4-35EF-5200-25741A3A690C}"/>
              </a:ext>
            </a:extLst>
          </p:cNvPr>
          <p:cNvSpPr txBox="1">
            <a:spLocks noChangeArrowheads="1"/>
          </p:cNvSpPr>
          <p:nvPr/>
        </p:nvSpPr>
        <p:spPr bwMode="auto">
          <a:xfrm>
            <a:off x="2533159" y="1279010"/>
            <a:ext cx="1701787" cy="523220"/>
          </a:xfrm>
          <a:prstGeom prst="rect">
            <a:avLst/>
          </a:prstGeom>
          <a:noFill/>
          <a:ln w="9525">
            <a:noFill/>
            <a:miter lim="800000"/>
            <a:headEnd/>
            <a:tailEnd/>
          </a:ln>
        </p:spPr>
        <p:txBody>
          <a:bodyPr anchor="ctr">
            <a:spAutoFit/>
          </a:bodyPr>
          <a:lstStyle>
            <a:defPPr>
              <a:defRPr lang="zh-TW"/>
            </a:defPPr>
            <a:lvl1pPr algn="ctr">
              <a:defRPr sz="1200">
                <a:effectLst>
                  <a:outerShdw blurRad="38100" dist="38100" dir="2700000" algn="tl">
                    <a:srgbClr val="FFFFFF"/>
                  </a:outerShdw>
                </a:effectLst>
                <a:latin typeface="標楷體" panose="03000509000000000000" pitchFamily="65" charset="-120"/>
                <a:ea typeface="微軟正黑體" panose="020B0604030504040204" pitchFamily="34" charset="-120"/>
              </a:defRPr>
            </a:lvl1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zh-TW" altLang="en-US"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rPr>
              <a:t>農業部</a:t>
            </a:r>
            <a:endParaRPr kumimoji="1" lang="en-US" altLang="zh-TW"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1" lang="zh-TW" altLang="en-US"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rPr>
              <a:t>農田水利署</a:t>
            </a:r>
            <a:endParaRPr kumimoji="1" lang="en-US" altLang="zh-TW"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endParaRPr>
          </a:p>
        </p:txBody>
      </p:sp>
      <p:sp>
        <p:nvSpPr>
          <p:cNvPr id="51" name="文字方塊 16">
            <a:extLst>
              <a:ext uri="{FF2B5EF4-FFF2-40B4-BE49-F238E27FC236}">
                <a16:creationId xmlns:a16="http://schemas.microsoft.com/office/drawing/2014/main" id="{794FA914-2EB4-96FA-74DB-5933EE5BDFE7}"/>
              </a:ext>
            </a:extLst>
          </p:cNvPr>
          <p:cNvSpPr txBox="1">
            <a:spLocks noChangeArrowheads="1"/>
          </p:cNvSpPr>
          <p:nvPr/>
        </p:nvSpPr>
        <p:spPr bwMode="auto">
          <a:xfrm>
            <a:off x="2650468" y="972880"/>
            <a:ext cx="1459406" cy="32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400" b="1" u="sng" dirty="0">
                <a:solidFill>
                  <a:srgbClr val="CC6600"/>
                </a:solidFill>
                <a:latin typeface="微軟正黑體" panose="020B0604030504040204" pitchFamily="34" charset="-120"/>
                <a:ea typeface="微軟正黑體" panose="020B0604030504040204" pitchFamily="34" charset="-120"/>
              </a:rPr>
              <a:t>維護管理機關</a:t>
            </a:r>
          </a:p>
        </p:txBody>
      </p:sp>
      <p:sp>
        <p:nvSpPr>
          <p:cNvPr id="52" name="文字方塊 17">
            <a:extLst>
              <a:ext uri="{FF2B5EF4-FFF2-40B4-BE49-F238E27FC236}">
                <a16:creationId xmlns:a16="http://schemas.microsoft.com/office/drawing/2014/main" id="{EB684D5E-16CE-4C70-854A-F84B6CC5523D}"/>
              </a:ext>
            </a:extLst>
          </p:cNvPr>
          <p:cNvSpPr txBox="1">
            <a:spLocks noChangeArrowheads="1"/>
          </p:cNvSpPr>
          <p:nvPr/>
        </p:nvSpPr>
        <p:spPr bwMode="auto">
          <a:xfrm>
            <a:off x="5470686" y="1253934"/>
            <a:ext cx="2150705" cy="523220"/>
          </a:xfrm>
          <a:prstGeom prst="rect">
            <a:avLst/>
          </a:prstGeom>
          <a:noFill/>
          <a:ln w="9525">
            <a:noFill/>
            <a:miter lim="800000"/>
            <a:headEnd/>
            <a:tailEnd/>
          </a:ln>
        </p:spPr>
        <p:txBody>
          <a:bodyPr anchor="ctr">
            <a:spAutoFit/>
          </a:bodyPr>
          <a:lstStyle/>
          <a:p>
            <a:pPr algn="ctr" eaLnBrk="0" fontAlgn="base" hangingPunct="0">
              <a:spcBef>
                <a:spcPct val="0"/>
              </a:spcBef>
              <a:spcAft>
                <a:spcPct val="0"/>
              </a:spcAft>
              <a:defRPr/>
            </a:pPr>
            <a:r>
              <a:rPr kumimoji="1" lang="zh-TW" altLang="en-US" sz="1400" b="1" dirty="0">
                <a:solidFill>
                  <a:srgbClr val="000000"/>
                </a:solidFill>
                <a:effectLst>
                  <a:outerShdw blurRad="38100" dist="38100" dir="2700000" algn="tl">
                    <a:srgbClr val="FFFFFF"/>
                  </a:outerShdw>
                </a:effectLst>
                <a:latin typeface="標楷體" panose="03000509000000000000" pitchFamily="65" charset="-120"/>
              </a:rPr>
              <a:t>農業部農田水利署</a:t>
            </a:r>
            <a:endParaRPr kumimoji="1" lang="en-US" altLang="zh-TW" sz="1400" b="1" dirty="0">
              <a:solidFill>
                <a:srgbClr val="000000"/>
              </a:solidFill>
              <a:effectLst>
                <a:outerShdw blurRad="38100" dist="38100" dir="2700000" algn="tl">
                  <a:srgbClr val="FFFFFF"/>
                </a:outerShdw>
              </a:effectLst>
              <a:latin typeface="標楷體" panose="03000509000000000000" pitchFamily="65" charset="-120"/>
            </a:endParaRPr>
          </a:p>
          <a:p>
            <a:pPr algn="ctr" eaLnBrk="0" fontAlgn="base" hangingPunct="0">
              <a:spcBef>
                <a:spcPct val="0"/>
              </a:spcBef>
              <a:spcAft>
                <a:spcPct val="0"/>
              </a:spcAft>
              <a:defRPr/>
            </a:pPr>
            <a:r>
              <a:rPr kumimoji="1" lang="zh-TW" altLang="en-US" sz="1400" b="1" dirty="0">
                <a:solidFill>
                  <a:srgbClr val="000000"/>
                </a:solidFill>
                <a:effectLst>
                  <a:outerShdw blurRad="38100" dist="38100" dir="2700000" algn="tl">
                    <a:srgbClr val="FFFFFF"/>
                  </a:outerShdw>
                </a:effectLst>
                <a:latin typeface="標楷體" panose="03000509000000000000" pitchFamily="65" charset="-120"/>
              </a:rPr>
              <a:t>雲林管理處</a:t>
            </a:r>
            <a:endParaRPr kumimoji="1" lang="en-US" altLang="zh-TW" sz="1400" b="1" dirty="0">
              <a:solidFill>
                <a:srgbClr val="000000"/>
              </a:solidFill>
              <a:effectLst>
                <a:outerShdw blurRad="38100" dist="38100" dir="2700000" algn="tl">
                  <a:srgbClr val="FFFFFF"/>
                </a:outerShdw>
              </a:effectLst>
              <a:latin typeface="標楷體" panose="03000509000000000000" pitchFamily="65" charset="-120"/>
            </a:endParaRPr>
          </a:p>
        </p:txBody>
      </p:sp>
      <p:grpSp>
        <p:nvGrpSpPr>
          <p:cNvPr id="53" name="群組 1">
            <a:extLst>
              <a:ext uri="{FF2B5EF4-FFF2-40B4-BE49-F238E27FC236}">
                <a16:creationId xmlns:a16="http://schemas.microsoft.com/office/drawing/2014/main" id="{8E186180-95EB-B3D9-377E-C3181D874198}"/>
              </a:ext>
            </a:extLst>
          </p:cNvPr>
          <p:cNvGrpSpPr>
            <a:grpSpLocks/>
          </p:cNvGrpSpPr>
          <p:nvPr/>
        </p:nvGrpSpPr>
        <p:grpSpPr bwMode="auto">
          <a:xfrm>
            <a:off x="2181920" y="1106479"/>
            <a:ext cx="582056" cy="568488"/>
            <a:chOff x="9139682" y="5363111"/>
            <a:chExt cx="406299" cy="406299"/>
          </a:xfrm>
        </p:grpSpPr>
        <p:sp>
          <p:nvSpPr>
            <p:cNvPr id="54" name="橢圓 53">
              <a:extLst>
                <a:ext uri="{FF2B5EF4-FFF2-40B4-BE49-F238E27FC236}">
                  <a16:creationId xmlns:a16="http://schemas.microsoft.com/office/drawing/2014/main" id="{91AE4AF1-9962-2583-1676-4E0530B794DC}"/>
                </a:ext>
              </a:extLst>
            </p:cNvPr>
            <p:cNvSpPr/>
            <p:nvPr/>
          </p:nvSpPr>
          <p:spPr>
            <a:xfrm>
              <a:off x="9139682" y="5363111"/>
              <a:ext cx="406299" cy="406299"/>
            </a:xfrm>
            <a:prstGeom prst="ellipse">
              <a:avLst/>
            </a:prstGeom>
            <a:solidFill>
              <a:srgbClr val="FFFFFF"/>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b="1" kern="0">
                <a:solidFill>
                  <a:srgbClr val="FFFFFF"/>
                </a:solidFill>
                <a:latin typeface="Verdana"/>
                <a:ea typeface="標楷體"/>
              </a:endParaRPr>
            </a:p>
          </p:txBody>
        </p:sp>
        <p:pic>
          <p:nvPicPr>
            <p:cNvPr id="55" name="圖片 4">
              <a:extLst>
                <a:ext uri="{FF2B5EF4-FFF2-40B4-BE49-F238E27FC236}">
                  <a16:creationId xmlns:a16="http://schemas.microsoft.com/office/drawing/2014/main" id="{6BD1605F-7916-0CEB-BA76-14A869410CE5}"/>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r="80557"/>
            <a:stretch>
              <a:fillRect/>
            </a:stretch>
          </p:blipFill>
          <p:spPr bwMode="auto">
            <a:xfrm>
              <a:off x="9203769" y="5400379"/>
              <a:ext cx="277743" cy="31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 name="群組 7">
            <a:extLst>
              <a:ext uri="{FF2B5EF4-FFF2-40B4-BE49-F238E27FC236}">
                <a16:creationId xmlns:a16="http://schemas.microsoft.com/office/drawing/2014/main" id="{C86BA0AC-6629-E0DE-FC21-C6CDB76D2BF3}"/>
              </a:ext>
            </a:extLst>
          </p:cNvPr>
          <p:cNvGrpSpPr>
            <a:grpSpLocks/>
          </p:cNvGrpSpPr>
          <p:nvPr/>
        </p:nvGrpSpPr>
        <p:grpSpPr bwMode="auto">
          <a:xfrm>
            <a:off x="5149119" y="1168504"/>
            <a:ext cx="582056" cy="568489"/>
            <a:chOff x="9139682" y="5363111"/>
            <a:chExt cx="406299" cy="406299"/>
          </a:xfrm>
        </p:grpSpPr>
        <p:sp>
          <p:nvSpPr>
            <p:cNvPr id="57" name="橢圓 56">
              <a:extLst>
                <a:ext uri="{FF2B5EF4-FFF2-40B4-BE49-F238E27FC236}">
                  <a16:creationId xmlns:a16="http://schemas.microsoft.com/office/drawing/2014/main" id="{214363EE-2CED-9534-37BC-516CDDE17070}"/>
                </a:ext>
              </a:extLst>
            </p:cNvPr>
            <p:cNvSpPr/>
            <p:nvPr/>
          </p:nvSpPr>
          <p:spPr>
            <a:xfrm>
              <a:off x="9139682" y="5363111"/>
              <a:ext cx="406299" cy="406299"/>
            </a:xfrm>
            <a:prstGeom prst="ellipse">
              <a:avLst/>
            </a:prstGeom>
            <a:solidFill>
              <a:srgbClr val="FFFFFF"/>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b="1" kern="0">
                <a:solidFill>
                  <a:srgbClr val="FFFFFF"/>
                </a:solidFill>
                <a:latin typeface="Verdana"/>
                <a:ea typeface="標楷體"/>
              </a:endParaRPr>
            </a:p>
          </p:txBody>
        </p:sp>
        <p:pic>
          <p:nvPicPr>
            <p:cNvPr id="58" name="圖片 9">
              <a:extLst>
                <a:ext uri="{FF2B5EF4-FFF2-40B4-BE49-F238E27FC236}">
                  <a16:creationId xmlns:a16="http://schemas.microsoft.com/office/drawing/2014/main" id="{E3565E65-177E-BA11-97D8-63AE38A6B87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r="80557"/>
            <a:stretch>
              <a:fillRect/>
            </a:stretch>
          </p:blipFill>
          <p:spPr bwMode="auto">
            <a:xfrm>
              <a:off x="9203769" y="5400379"/>
              <a:ext cx="277743" cy="31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9" name="群組 10">
            <a:extLst>
              <a:ext uri="{FF2B5EF4-FFF2-40B4-BE49-F238E27FC236}">
                <a16:creationId xmlns:a16="http://schemas.microsoft.com/office/drawing/2014/main" id="{CA9BE6DF-3486-825D-63DB-C2D76369E170}"/>
              </a:ext>
            </a:extLst>
          </p:cNvPr>
          <p:cNvGrpSpPr>
            <a:grpSpLocks/>
          </p:cNvGrpSpPr>
          <p:nvPr/>
        </p:nvGrpSpPr>
        <p:grpSpPr bwMode="auto">
          <a:xfrm>
            <a:off x="8114020" y="1151832"/>
            <a:ext cx="582055" cy="568489"/>
            <a:chOff x="9139682" y="5363111"/>
            <a:chExt cx="406299" cy="406299"/>
          </a:xfrm>
        </p:grpSpPr>
        <p:sp>
          <p:nvSpPr>
            <p:cNvPr id="60" name="橢圓 59">
              <a:extLst>
                <a:ext uri="{FF2B5EF4-FFF2-40B4-BE49-F238E27FC236}">
                  <a16:creationId xmlns:a16="http://schemas.microsoft.com/office/drawing/2014/main" id="{9C21ED68-8961-D543-E6D2-41B23D6BF752}"/>
                </a:ext>
              </a:extLst>
            </p:cNvPr>
            <p:cNvSpPr/>
            <p:nvPr/>
          </p:nvSpPr>
          <p:spPr>
            <a:xfrm>
              <a:off x="9139682" y="5363111"/>
              <a:ext cx="406299" cy="406299"/>
            </a:xfrm>
            <a:prstGeom prst="ellipse">
              <a:avLst/>
            </a:prstGeom>
            <a:solidFill>
              <a:srgbClr val="FFFFFF"/>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b="1" kern="0">
                <a:solidFill>
                  <a:srgbClr val="FFFFFF"/>
                </a:solidFill>
                <a:latin typeface="Verdana"/>
                <a:ea typeface="標楷體"/>
              </a:endParaRPr>
            </a:p>
          </p:txBody>
        </p:sp>
        <p:pic>
          <p:nvPicPr>
            <p:cNvPr id="61" name="圖片 12">
              <a:extLst>
                <a:ext uri="{FF2B5EF4-FFF2-40B4-BE49-F238E27FC236}">
                  <a16:creationId xmlns:a16="http://schemas.microsoft.com/office/drawing/2014/main" id="{FCCBB591-2DD4-2FA4-4856-4A968A97806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r="80557"/>
            <a:stretch>
              <a:fillRect/>
            </a:stretch>
          </p:blipFill>
          <p:spPr bwMode="auto">
            <a:xfrm>
              <a:off x="9203769" y="5400379"/>
              <a:ext cx="277743" cy="31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22113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A032-B5AD-2F54-D3FB-75BC78AD6E4B}"/>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0870470-866E-3ED4-A0EA-A429EB8CEAAC}"/>
              </a:ext>
            </a:extLst>
          </p:cNvPr>
          <p:cNvSpPr>
            <a:spLocks noGrp="1"/>
          </p:cNvSpPr>
          <p:nvPr>
            <p:ph type="sldNum" sz="quarter" idx="12"/>
          </p:nvPr>
        </p:nvSpPr>
        <p:spPr/>
        <p:txBody>
          <a:bodyPr/>
          <a:lstStyle/>
          <a:p>
            <a:fld id="{07DAB7E5-A3B0-47BD-8D18-E55FD35DFD22}" type="slidenum">
              <a:rPr lang="zh-TW" altLang="en-US" smtClean="0"/>
              <a:t>41</a:t>
            </a:fld>
            <a:endParaRPr lang="zh-TW" altLang="en-US"/>
          </a:p>
        </p:txBody>
      </p:sp>
      <p:sp>
        <p:nvSpPr>
          <p:cNvPr id="3" name="標題 2">
            <a:extLst>
              <a:ext uri="{FF2B5EF4-FFF2-40B4-BE49-F238E27FC236}">
                <a16:creationId xmlns:a16="http://schemas.microsoft.com/office/drawing/2014/main" id="{442ACF70-0E5D-33CF-9062-613885D20A88}"/>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雲林管理處</a:t>
            </a:r>
            <a:r>
              <a:rPr lang="en-US" altLang="zh-TW" sz="3200" dirty="0"/>
              <a:t>-</a:t>
            </a:r>
            <a:r>
              <a:rPr lang="zh-TW" altLang="en-US" sz="3200" dirty="0"/>
              <a:t>濁幹線林內分水工</a:t>
            </a:r>
            <a:r>
              <a:rPr lang="en-US" altLang="zh-TW" sz="3200" dirty="0"/>
              <a:t>-</a:t>
            </a:r>
            <a:r>
              <a:rPr lang="zh-TW" altLang="en-US" sz="3200" dirty="0"/>
              <a:t>參賽亮點</a:t>
            </a:r>
          </a:p>
        </p:txBody>
      </p:sp>
      <p:grpSp>
        <p:nvGrpSpPr>
          <p:cNvPr id="4" name="群組 3">
            <a:extLst>
              <a:ext uri="{FF2B5EF4-FFF2-40B4-BE49-F238E27FC236}">
                <a16:creationId xmlns:a16="http://schemas.microsoft.com/office/drawing/2014/main" id="{A2FA63AC-B861-3E05-5A1A-EDD434166D24}"/>
              </a:ext>
            </a:extLst>
          </p:cNvPr>
          <p:cNvGrpSpPr/>
          <p:nvPr/>
        </p:nvGrpSpPr>
        <p:grpSpPr>
          <a:xfrm>
            <a:off x="767408" y="950700"/>
            <a:ext cx="10383398" cy="5770775"/>
            <a:chOff x="385121" y="889000"/>
            <a:chExt cx="9086850" cy="5467350"/>
          </a:xfrm>
        </p:grpSpPr>
        <p:sp>
          <p:nvSpPr>
            <p:cNvPr id="5" name="文字方塊 6">
              <a:extLst>
                <a:ext uri="{FF2B5EF4-FFF2-40B4-BE49-F238E27FC236}">
                  <a16:creationId xmlns:a16="http://schemas.microsoft.com/office/drawing/2014/main" id="{F39781F1-52AF-F0EE-206E-277E68958795}"/>
                </a:ext>
              </a:extLst>
            </p:cNvPr>
            <p:cNvSpPr txBox="1">
              <a:spLocks noChangeArrowheads="1"/>
            </p:cNvSpPr>
            <p:nvPr/>
          </p:nvSpPr>
          <p:spPr bwMode="auto">
            <a:xfrm>
              <a:off x="3375971" y="1422400"/>
              <a:ext cx="31988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CN" altLang="en-US" sz="1200"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挑戰</a:t>
              </a:r>
              <a:r>
                <a:rPr lang="zh-TW" altLang="en-US" sz="1200"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考量耕作制度，僅年底能進行清淤，且清淤期間須避免影響供水</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eaLnBrk="0" fontAlgn="base" hangingPunct="0">
                <a:spcBef>
                  <a:spcPct val="0"/>
                </a:spcBef>
                <a:spcAft>
                  <a:spcPct val="0"/>
                </a:spcAft>
                <a:buClrTx/>
                <a:buFontTx/>
                <a:buNone/>
              </a:pPr>
              <a:r>
                <a:rPr lang="zh-TW" altLang="en-US" sz="1200" b="1">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對策：</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清淤</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動線分流</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、設置</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備援暫置區與專責機具縮短運距</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日內清淤分水工</a:t>
              </a:r>
              <a:r>
                <a:rPr lang="en-US" altLang="zh-TW"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2.6</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萬</a:t>
              </a:r>
              <a:r>
                <a:rPr lang="en-US" altLang="zh-TW"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m</a:t>
              </a:r>
              <a:r>
                <a:rPr lang="en-US" altLang="zh-TW" sz="1200" b="1" baseline="30000">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之土方量</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6" name="圖片 7">
              <a:extLst>
                <a:ext uri="{FF2B5EF4-FFF2-40B4-BE49-F238E27FC236}">
                  <a16:creationId xmlns:a16="http://schemas.microsoft.com/office/drawing/2014/main" id="{9B8E4CCE-0FFD-7ACA-7D9B-A7D7CC5560D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40684" y="2155825"/>
              <a:ext cx="2946400" cy="165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8311">
              <a:extLst>
                <a:ext uri="{FF2B5EF4-FFF2-40B4-BE49-F238E27FC236}">
                  <a16:creationId xmlns:a16="http://schemas.microsoft.com/office/drawing/2014/main" id="{D30086A4-3FDE-8EEA-1EBD-81FCD32EBBB2}"/>
                </a:ext>
              </a:extLst>
            </p:cNvPr>
            <p:cNvPicPr>
              <a:picLocks/>
            </p:cNvPicPr>
            <p:nvPr/>
          </p:nvPicPr>
          <p:blipFill>
            <a:blip r:embed="rId3" cstate="print">
              <a:extLst>
                <a:ext uri="{28A0092B-C50C-407E-A947-70E740481C1C}">
                  <a14:useLocalDpi xmlns:a14="http://schemas.microsoft.com/office/drawing/2010/main"/>
                </a:ext>
              </a:extLst>
            </a:blip>
            <a:srcRect/>
            <a:stretch>
              <a:fillRect/>
            </a:stretch>
          </p:blipFill>
          <p:spPr bwMode="auto">
            <a:xfrm>
              <a:off x="6527159" y="1733550"/>
              <a:ext cx="2928937" cy="14700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圖片 53">
              <a:extLst>
                <a:ext uri="{FF2B5EF4-FFF2-40B4-BE49-F238E27FC236}">
                  <a16:creationId xmlns:a16="http://schemas.microsoft.com/office/drawing/2014/main" id="{DD765C2E-9755-C1B0-4B1B-C13C271D45BA}"/>
                </a:ext>
              </a:extLst>
            </p:cNvPr>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363271" y="2354262"/>
              <a:ext cx="3071813"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5200">
              <a:extLst>
                <a:ext uri="{FF2B5EF4-FFF2-40B4-BE49-F238E27FC236}">
                  <a16:creationId xmlns:a16="http://schemas.microsoft.com/office/drawing/2014/main" id="{4BFF7AC1-2A1C-B2E2-E073-C65E77E5E5FD}"/>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496371" y="4633912"/>
              <a:ext cx="1912938"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5141">
              <a:extLst>
                <a:ext uri="{FF2B5EF4-FFF2-40B4-BE49-F238E27FC236}">
                  <a16:creationId xmlns:a16="http://schemas.microsoft.com/office/drawing/2014/main" id="{FA1E8050-1A49-3B78-C552-F2356E39E0C4}"/>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574784" y="5495925"/>
              <a:ext cx="2897187"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圓角矩形 31">
              <a:extLst>
                <a:ext uri="{FF2B5EF4-FFF2-40B4-BE49-F238E27FC236}">
                  <a16:creationId xmlns:a16="http://schemas.microsoft.com/office/drawing/2014/main" id="{DC8C15A6-019C-36DB-1C0B-08B3617AD936}"/>
                </a:ext>
              </a:extLst>
            </p:cNvPr>
            <p:cNvSpPr/>
            <p:nvPr/>
          </p:nvSpPr>
          <p:spPr bwMode="auto">
            <a:xfrm>
              <a:off x="385121" y="889000"/>
              <a:ext cx="2987675" cy="273050"/>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TW" altLang="en-US" sz="1600" b="1" i="0" u="sng" strike="noStrike" kern="0" cap="none" spc="0" normalizeH="0" baseline="0" noProof="0" dirty="0">
                  <a:ln>
                    <a:noFill/>
                  </a:ln>
                  <a:solidFill>
                    <a:srgbClr val="000000"/>
                  </a:solidFill>
                  <a:effectLst/>
                  <a:uLnTx/>
                  <a:uFillTx/>
                </a:rPr>
                <a:t>整體創新性</a:t>
              </a:r>
            </a:p>
          </p:txBody>
        </p:sp>
        <p:sp>
          <p:nvSpPr>
            <p:cNvPr id="12" name="圓角矩形 32">
              <a:extLst>
                <a:ext uri="{FF2B5EF4-FFF2-40B4-BE49-F238E27FC236}">
                  <a16:creationId xmlns:a16="http://schemas.microsoft.com/office/drawing/2014/main" id="{47DFE644-AA1A-1762-C39B-AE75414BF31B}"/>
                </a:ext>
              </a:extLst>
            </p:cNvPr>
            <p:cNvSpPr/>
            <p:nvPr/>
          </p:nvSpPr>
          <p:spPr bwMode="auto">
            <a:xfrm>
              <a:off x="3428359" y="889000"/>
              <a:ext cx="2987675" cy="273050"/>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TW" altLang="en-US" sz="1600" b="1" i="0" u="sng" strike="noStrike" kern="0" cap="none" spc="0" normalizeH="0" baseline="0" noProof="0" dirty="0">
                  <a:ln>
                    <a:noFill/>
                  </a:ln>
                  <a:solidFill>
                    <a:srgbClr val="000000"/>
                  </a:solidFill>
                  <a:effectLst/>
                  <a:uLnTx/>
                  <a:uFillTx/>
                </a:rPr>
                <a:t>整體挑戰性</a:t>
              </a:r>
            </a:p>
          </p:txBody>
        </p:sp>
        <p:sp>
          <p:nvSpPr>
            <p:cNvPr id="13" name="圓角矩形 62">
              <a:extLst>
                <a:ext uri="{FF2B5EF4-FFF2-40B4-BE49-F238E27FC236}">
                  <a16:creationId xmlns:a16="http://schemas.microsoft.com/office/drawing/2014/main" id="{D7C74FF6-0D40-CDDA-B755-E8EA349A8F4B}"/>
                </a:ext>
              </a:extLst>
            </p:cNvPr>
            <p:cNvSpPr/>
            <p:nvPr/>
          </p:nvSpPr>
          <p:spPr bwMode="auto">
            <a:xfrm>
              <a:off x="6466834" y="889000"/>
              <a:ext cx="2989262" cy="273050"/>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TW" altLang="en-US" sz="1600" b="1" i="0" u="sng" strike="noStrike" kern="0" cap="none" spc="0" normalizeH="0" baseline="0" noProof="0" dirty="0">
                  <a:ln>
                    <a:noFill/>
                  </a:ln>
                  <a:solidFill>
                    <a:srgbClr val="000000"/>
                  </a:solidFill>
                  <a:effectLst/>
                  <a:uLnTx/>
                  <a:uFillTx/>
                </a:rPr>
                <a:t>整體周延性</a:t>
              </a:r>
            </a:p>
          </p:txBody>
        </p:sp>
        <p:sp>
          <p:nvSpPr>
            <p:cNvPr id="14" name="文字方塊 8">
              <a:extLst>
                <a:ext uri="{FF2B5EF4-FFF2-40B4-BE49-F238E27FC236}">
                  <a16:creationId xmlns:a16="http://schemas.microsoft.com/office/drawing/2014/main" id="{3E141AEC-32E9-0DB3-3E1F-0621078B94D7}"/>
                </a:ext>
              </a:extLst>
            </p:cNvPr>
            <p:cNvSpPr txBox="1">
              <a:spLocks noChangeArrowheads="1"/>
            </p:cNvSpPr>
            <p:nvPr/>
          </p:nvSpPr>
          <p:spPr bwMode="auto">
            <a:xfrm>
              <a:off x="6500171" y="1160462"/>
              <a:ext cx="2909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完善維管計畫與相關維管手冊</a:t>
              </a:r>
            </a:p>
          </p:txBody>
        </p:sp>
        <p:sp>
          <p:nvSpPr>
            <p:cNvPr id="15" name="文字方塊 5130">
              <a:extLst>
                <a:ext uri="{FF2B5EF4-FFF2-40B4-BE49-F238E27FC236}">
                  <a16:creationId xmlns:a16="http://schemas.microsoft.com/office/drawing/2014/main" id="{6880A85B-737E-6D85-58CF-76B3F10340E9}"/>
                </a:ext>
              </a:extLst>
            </p:cNvPr>
            <p:cNvSpPr txBox="1">
              <a:spLocks noChangeArrowheads="1"/>
            </p:cNvSpPr>
            <p:nvPr/>
          </p:nvSpPr>
          <p:spPr bwMode="auto">
            <a:xfrm>
              <a:off x="6500171" y="3232150"/>
              <a:ext cx="2955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關鍵設施落實定期維管目標</a:t>
              </a:r>
            </a:p>
          </p:txBody>
        </p:sp>
        <p:sp>
          <p:nvSpPr>
            <p:cNvPr id="16" name="文字方塊 5131">
              <a:extLst>
                <a:ext uri="{FF2B5EF4-FFF2-40B4-BE49-F238E27FC236}">
                  <a16:creationId xmlns:a16="http://schemas.microsoft.com/office/drawing/2014/main" id="{AFC0AF77-9CBD-D6C6-D6AE-0492F1D24CAC}"/>
                </a:ext>
              </a:extLst>
            </p:cNvPr>
            <p:cNvSpPr txBox="1">
              <a:spLocks noChangeArrowheads="1"/>
            </p:cNvSpPr>
            <p:nvPr/>
          </p:nvSpPr>
          <p:spPr bwMode="auto">
            <a:xfrm>
              <a:off x="6500171" y="4113212"/>
              <a:ext cx="2955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異常事件統計分類對症下藥</a:t>
              </a:r>
            </a:p>
          </p:txBody>
        </p:sp>
        <p:sp>
          <p:nvSpPr>
            <p:cNvPr id="17" name="文字方塊 5134">
              <a:extLst>
                <a:ext uri="{FF2B5EF4-FFF2-40B4-BE49-F238E27FC236}">
                  <a16:creationId xmlns:a16="http://schemas.microsoft.com/office/drawing/2014/main" id="{0B779706-ED17-980F-0E17-4C6C5067BCFD}"/>
                </a:ext>
              </a:extLst>
            </p:cNvPr>
            <p:cNvSpPr txBox="1">
              <a:spLocks noChangeArrowheads="1"/>
            </p:cNvSpPr>
            <p:nvPr/>
          </p:nvSpPr>
          <p:spPr bwMode="auto">
            <a:xfrm>
              <a:off x="6500171" y="3522662"/>
              <a:ext cx="2955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落實定期</a:t>
              </a:r>
              <a:r>
                <a:rPr lang="zh-TW" altLang="zh-TW"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每週、雙週、每季維護管理目標</a:t>
              </a:r>
              <a:r>
                <a:rPr lang="zh-TW"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；亦訂有颱風、豪雨</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、乾旱</a:t>
              </a:r>
              <a:r>
                <a:rPr lang="zh-TW"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之不定期檢查目標，</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近五年設施妥善率達</a:t>
              </a:r>
              <a:r>
                <a:rPr lang="en-US" altLang="zh-TW"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98~100%</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18" name="圖片 5137">
              <a:extLst>
                <a:ext uri="{FF2B5EF4-FFF2-40B4-BE49-F238E27FC236}">
                  <a16:creationId xmlns:a16="http://schemas.microsoft.com/office/drawing/2014/main" id="{C7206A3E-484C-89A1-B4CB-25AA2E8A60B4}"/>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l="13089" t="424" r="26913" b="14633"/>
            <a:stretch>
              <a:fillRect/>
            </a:stretch>
          </p:blipFill>
          <p:spPr bwMode="auto">
            <a:xfrm>
              <a:off x="8451209" y="4410075"/>
              <a:ext cx="1004887"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字方塊 5138">
              <a:extLst>
                <a:ext uri="{FF2B5EF4-FFF2-40B4-BE49-F238E27FC236}">
                  <a16:creationId xmlns:a16="http://schemas.microsoft.com/office/drawing/2014/main" id="{888877F5-FC98-E4FE-C900-269D46059C1D}"/>
                </a:ext>
              </a:extLst>
            </p:cNvPr>
            <p:cNvSpPr txBox="1">
              <a:spLocks noChangeArrowheads="1"/>
            </p:cNvSpPr>
            <p:nvPr/>
          </p:nvSpPr>
          <p:spPr bwMode="auto">
            <a:xfrm>
              <a:off x="6484296" y="4402137"/>
              <a:ext cx="2022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just" eaLnBrk="0" fontAlgn="base" hangingPunct="0">
                <a:spcBef>
                  <a:spcPct val="0"/>
                </a:spcBef>
                <a:spcAft>
                  <a:spcPct val="0"/>
                </a:spcAft>
                <a:buClrTx/>
                <a:buFontTx/>
                <a:buNone/>
              </a:pP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部分零件異常次數頻繁</a:t>
              </a:r>
              <a:r>
                <a:rPr lang="zh-CN"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CN"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just" eaLnBrk="0" fontAlgn="base" hangingPunct="0">
                <a:spcBef>
                  <a:spcPct val="0"/>
                </a:spcBef>
                <a:spcAft>
                  <a:spcPct val="0"/>
                </a:spcAft>
                <a:buClrTx/>
                <a:buFontTx/>
                <a:buNone/>
              </a:pP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設置備品專區定期檢核補充</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並</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定期檢核備品數量</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0" name="文字方塊 5135">
              <a:extLst>
                <a:ext uri="{FF2B5EF4-FFF2-40B4-BE49-F238E27FC236}">
                  <a16:creationId xmlns:a16="http://schemas.microsoft.com/office/drawing/2014/main" id="{BFE094EB-0EC1-26EC-0B40-5155E2216B8C}"/>
                </a:ext>
              </a:extLst>
            </p:cNvPr>
            <p:cNvSpPr txBox="1">
              <a:spLocks noChangeArrowheads="1"/>
            </p:cNvSpPr>
            <p:nvPr/>
          </p:nvSpPr>
          <p:spPr bwMode="auto">
            <a:xfrm>
              <a:off x="6500171" y="5168900"/>
              <a:ext cx="2955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設施依分級保養頻率據以落實</a:t>
              </a:r>
            </a:p>
          </p:txBody>
        </p:sp>
        <p:sp>
          <p:nvSpPr>
            <p:cNvPr id="21" name="文字方塊 2">
              <a:extLst>
                <a:ext uri="{FF2B5EF4-FFF2-40B4-BE49-F238E27FC236}">
                  <a16:creationId xmlns:a16="http://schemas.microsoft.com/office/drawing/2014/main" id="{7668756B-3950-77EA-B35F-8797F468D3D2}"/>
                </a:ext>
              </a:extLst>
            </p:cNvPr>
            <p:cNvSpPr txBox="1">
              <a:spLocks noChangeArrowheads="1"/>
            </p:cNvSpPr>
            <p:nvPr/>
          </p:nvSpPr>
          <p:spPr bwMode="auto">
            <a:xfrm>
              <a:off x="412109" y="1160462"/>
              <a:ext cx="27971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雙重保險降低導水堤損害</a:t>
              </a:r>
            </a:p>
          </p:txBody>
        </p:sp>
        <p:sp>
          <p:nvSpPr>
            <p:cNvPr id="22" name="文字方塊 3">
              <a:extLst>
                <a:ext uri="{FF2B5EF4-FFF2-40B4-BE49-F238E27FC236}">
                  <a16:creationId xmlns:a16="http://schemas.microsoft.com/office/drawing/2014/main" id="{3898A5FE-A6EA-5E09-C0B0-AE662FE66AE3}"/>
                </a:ext>
              </a:extLst>
            </p:cNvPr>
            <p:cNvSpPr txBox="1">
              <a:spLocks noChangeArrowheads="1"/>
            </p:cNvSpPr>
            <p:nvPr/>
          </p:nvSpPr>
          <p:spPr bwMode="auto">
            <a:xfrm>
              <a:off x="399409" y="1443037"/>
              <a:ext cx="29305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just" eaLnBrk="0" fontAlgn="base" hangingPunct="0">
                <a:spcBef>
                  <a:spcPct val="0"/>
                </a:spcBef>
                <a:spcAft>
                  <a:spcPct val="0"/>
                </a:spcAft>
                <a:buClrTx/>
                <a:buFontTx/>
                <a:buNone/>
              </a:pP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透過</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前端</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施作</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坡降</a:t>
              </a:r>
              <a:r>
                <a:rPr lang="en-US" altLang="zh-TW"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1:1</a:t>
              </a:r>
              <a:r>
                <a:rPr lang="zh-CN"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的</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坡面</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降低水流衝擊，</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以及後端</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溢流堰</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設置，使</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單次颱洪事件後導水堤毀損長度由</a:t>
              </a:r>
              <a:r>
                <a:rPr lang="en-US"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400-500m/</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次降低至</a:t>
              </a:r>
              <a:r>
                <a:rPr lang="en-US" altLang="zh-TW"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100-150m/</a:t>
              </a: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次，大幅提升導水效能穩定性</a:t>
              </a:r>
              <a:r>
                <a:rPr lang="zh-CN"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3" name="文字方塊 4">
              <a:extLst>
                <a:ext uri="{FF2B5EF4-FFF2-40B4-BE49-F238E27FC236}">
                  <a16:creationId xmlns:a16="http://schemas.microsoft.com/office/drawing/2014/main" id="{62183B44-4B44-239A-7632-26625E09595C}"/>
                </a:ext>
              </a:extLst>
            </p:cNvPr>
            <p:cNvSpPr txBox="1">
              <a:spLocks noChangeArrowheads="1"/>
            </p:cNvSpPr>
            <p:nvPr/>
          </p:nvSpPr>
          <p:spPr bwMode="auto">
            <a:xfrm>
              <a:off x="3387084" y="1160462"/>
              <a:ext cx="2287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高效清淤迅速恢復供水</a:t>
              </a:r>
            </a:p>
          </p:txBody>
        </p:sp>
        <p:sp>
          <p:nvSpPr>
            <p:cNvPr id="24" name="文字方塊 15">
              <a:extLst>
                <a:ext uri="{FF2B5EF4-FFF2-40B4-BE49-F238E27FC236}">
                  <a16:creationId xmlns:a16="http://schemas.microsoft.com/office/drawing/2014/main" id="{477A22F4-0772-D6D3-1C87-E11949108218}"/>
                </a:ext>
              </a:extLst>
            </p:cNvPr>
            <p:cNvSpPr txBox="1">
              <a:spLocks noChangeArrowheads="1"/>
            </p:cNvSpPr>
            <p:nvPr/>
          </p:nvSpPr>
          <p:spPr bwMode="auto">
            <a:xfrm>
              <a:off x="412109" y="3875087"/>
              <a:ext cx="2524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科技維管</a:t>
              </a:r>
              <a:r>
                <a:rPr lang="zh-CN" altLang="en-US" sz="1600" b="1">
                  <a:solidFill>
                    <a:srgbClr val="006666"/>
                  </a:solidFill>
                  <a:latin typeface="Microsoft YaHei" panose="020B0503020204020204" pitchFamily="34" charset="-122"/>
                  <a:ea typeface="Microsoft YaHei" panose="020B0503020204020204" pitchFamily="34" charset="-122"/>
                </a:rPr>
                <a:t>，</a:t>
              </a:r>
              <a:r>
                <a:rPr lang="zh-TW" altLang="en-US" sz="1600" b="1">
                  <a:solidFill>
                    <a:srgbClr val="006666"/>
                  </a:solidFill>
                  <a:latin typeface="Microsoft YaHei" panose="020B0503020204020204" pitchFamily="34" charset="-122"/>
                  <a:ea typeface="Microsoft YaHei" panose="020B0503020204020204" pitchFamily="34" charset="-122"/>
                </a:rPr>
                <a:t>即時排除異常</a:t>
              </a:r>
            </a:p>
          </p:txBody>
        </p:sp>
        <p:sp>
          <p:nvSpPr>
            <p:cNvPr id="25" name="文字方塊 17">
              <a:extLst>
                <a:ext uri="{FF2B5EF4-FFF2-40B4-BE49-F238E27FC236}">
                  <a16:creationId xmlns:a16="http://schemas.microsoft.com/office/drawing/2014/main" id="{512D6B11-6130-1024-32E5-36C24A70C8C8}"/>
                </a:ext>
              </a:extLst>
            </p:cNvPr>
            <p:cNvSpPr txBox="1">
              <a:spLocks noChangeArrowheads="1"/>
            </p:cNvSpPr>
            <p:nvPr/>
          </p:nvSpPr>
          <p:spPr bwMode="auto">
            <a:xfrm>
              <a:off x="412109" y="4592637"/>
              <a:ext cx="1057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400" b="1">
                  <a:solidFill>
                    <a:srgbClr val="262626"/>
                  </a:solidFill>
                  <a:latin typeface="微軟正黑體" panose="020B0604030504040204" pitchFamily="34" charset="-120"/>
                  <a:ea typeface="微軟正黑體" panose="020B0604030504040204" pitchFamily="34" charset="-120"/>
                </a:rPr>
                <a:t>閘門</a:t>
              </a:r>
              <a:r>
                <a:rPr lang="en-US" altLang="zh-TW" sz="1400" b="1">
                  <a:solidFill>
                    <a:srgbClr val="262626"/>
                  </a:solidFill>
                  <a:latin typeface="微軟正黑體" panose="020B0604030504040204" pitchFamily="34" charset="-120"/>
                  <a:ea typeface="微軟正黑體" panose="020B0604030504040204" pitchFamily="34" charset="-120"/>
                </a:rPr>
                <a:t>NFC</a:t>
              </a:r>
              <a:r>
                <a:rPr lang="zh-TW" altLang="en-US" sz="1400" b="1">
                  <a:solidFill>
                    <a:srgbClr val="262626"/>
                  </a:solidFill>
                  <a:latin typeface="微軟正黑體" panose="020B0604030504040204" pitchFamily="34" charset="-120"/>
                  <a:ea typeface="微軟正黑體" panose="020B0604030504040204" pitchFamily="34" charset="-120"/>
                </a:rPr>
                <a:t>檢查系統</a:t>
              </a:r>
              <a:endParaRPr lang="en-US" altLang="zh-TW" sz="1400" b="1">
                <a:solidFill>
                  <a:srgbClr val="262626"/>
                </a:solidFill>
                <a:latin typeface="微軟正黑體" panose="020B0604030504040204" pitchFamily="34" charset="-120"/>
                <a:ea typeface="微軟正黑體" panose="020B0604030504040204" pitchFamily="34" charset="-120"/>
              </a:endParaRPr>
            </a:p>
          </p:txBody>
        </p:sp>
        <p:sp>
          <p:nvSpPr>
            <p:cNvPr id="26" name="文字方塊 25">
              <a:extLst>
                <a:ext uri="{FF2B5EF4-FFF2-40B4-BE49-F238E27FC236}">
                  <a16:creationId xmlns:a16="http://schemas.microsoft.com/office/drawing/2014/main" id="{5090576C-3045-5081-3040-9E99F9DD3D29}"/>
                </a:ext>
              </a:extLst>
            </p:cNvPr>
            <p:cNvSpPr txBox="1"/>
            <p:nvPr/>
          </p:nvSpPr>
          <p:spPr>
            <a:xfrm>
              <a:off x="412109" y="4132262"/>
              <a:ext cx="1630362" cy="307975"/>
            </a:xfrm>
            <a:prstGeom prst="rect">
              <a:avLst/>
            </a:prstGeom>
            <a:noFill/>
          </p:spPr>
          <p:txBody>
            <a:bodyPr>
              <a:spAutoFit/>
            </a:bodyPr>
            <a:lstStyle>
              <a:defPPr>
                <a:defRPr lang="zh-TW"/>
              </a:defPPr>
              <a:lvl1pPr>
                <a:defRPr sz="1600">
                  <a:solidFill>
                    <a:schemeClr val="tx2"/>
                  </a:solidFill>
                  <a:latin typeface="Microsoft YaHei" panose="020B0503020204020204" pitchFamily="34" charset="-122"/>
                  <a:ea typeface="Microsoft YaHei" panose="020B0503020204020204" pitchFamily="34" charset="-122"/>
                  <a:cs typeface="+mj-cs"/>
                </a:defRPr>
              </a:lvl1pPr>
            </a:lstStyle>
            <a:p>
              <a:pPr eaLnBrk="0" fontAlgn="base" hangingPunct="0">
                <a:spcBef>
                  <a:spcPct val="0"/>
                </a:spcBef>
                <a:spcAft>
                  <a:spcPct val="0"/>
                </a:spcAft>
                <a:defRPr/>
              </a:pPr>
              <a:r>
                <a:rPr kumimoji="1" lang="zh-TW" altLang="en-US" sz="1400" b="1" dirty="0">
                  <a:solidFill>
                    <a:srgbClr val="000000">
                      <a:lumMod val="85000"/>
                      <a:lumOff val="15000"/>
                    </a:srgbClr>
                  </a:solidFill>
                  <a:latin typeface="微軟正黑體" panose="020B0604030504040204" pitchFamily="34" charset="-120"/>
                  <a:ea typeface="微軟正黑體" panose="020B0604030504040204" pitchFamily="34" charset="-120"/>
                </a:rPr>
                <a:t>渠道目標管理系統</a:t>
              </a:r>
              <a:endParaRPr kumimoji="1" lang="en-US" altLang="zh-TW" sz="1400" b="1" dirty="0">
                <a:solidFill>
                  <a:srgbClr val="000000">
                    <a:lumMod val="85000"/>
                    <a:lumOff val="15000"/>
                  </a:srgbClr>
                </a:solidFill>
                <a:latin typeface="微軟正黑體" panose="020B0604030504040204" pitchFamily="34" charset="-120"/>
                <a:ea typeface="微軟正黑體" panose="020B0604030504040204" pitchFamily="34" charset="-120"/>
              </a:endParaRPr>
            </a:p>
          </p:txBody>
        </p:sp>
        <p:sp>
          <p:nvSpPr>
            <p:cNvPr id="27" name="文字方塊 5186">
              <a:extLst>
                <a:ext uri="{FF2B5EF4-FFF2-40B4-BE49-F238E27FC236}">
                  <a16:creationId xmlns:a16="http://schemas.microsoft.com/office/drawing/2014/main" id="{97238D96-E542-3C82-80D8-21AD817BD0C9}"/>
                </a:ext>
              </a:extLst>
            </p:cNvPr>
            <p:cNvSpPr txBox="1">
              <a:spLocks noChangeArrowheads="1"/>
            </p:cNvSpPr>
            <p:nvPr/>
          </p:nvSpPr>
          <p:spPr bwMode="auto">
            <a:xfrm>
              <a:off x="415284" y="4344987"/>
              <a:ext cx="2819400"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過去：渠道綿長手寫紀錄卡耗時耗力</a:t>
              </a:r>
            </a:p>
          </p:txBody>
        </p:sp>
        <p:sp>
          <p:nvSpPr>
            <p:cNvPr id="28" name="文字方塊 5201">
              <a:extLst>
                <a:ext uri="{FF2B5EF4-FFF2-40B4-BE49-F238E27FC236}">
                  <a16:creationId xmlns:a16="http://schemas.microsoft.com/office/drawing/2014/main" id="{F363AFB5-8D1C-A4C3-B9EF-CA1484DAA050}"/>
                </a:ext>
              </a:extLst>
            </p:cNvPr>
            <p:cNvSpPr txBox="1">
              <a:spLocks noChangeArrowheads="1"/>
            </p:cNvSpPr>
            <p:nvPr/>
          </p:nvSpPr>
          <p:spPr bwMode="auto">
            <a:xfrm>
              <a:off x="415284" y="5045075"/>
              <a:ext cx="11541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20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過去：手寫數據無法即時回報</a:t>
              </a:r>
            </a:p>
          </p:txBody>
        </p:sp>
        <p:sp>
          <p:nvSpPr>
            <p:cNvPr id="29" name="文字方塊 4">
              <a:extLst>
                <a:ext uri="{FF2B5EF4-FFF2-40B4-BE49-F238E27FC236}">
                  <a16:creationId xmlns:a16="http://schemas.microsoft.com/office/drawing/2014/main" id="{62338C5A-970F-3BBB-5591-1BC182466AEA}"/>
                </a:ext>
              </a:extLst>
            </p:cNvPr>
            <p:cNvSpPr txBox="1">
              <a:spLocks noChangeArrowheads="1"/>
            </p:cNvSpPr>
            <p:nvPr/>
          </p:nvSpPr>
          <p:spPr bwMode="auto">
            <a:xfrm>
              <a:off x="6500171" y="1443037"/>
              <a:ext cx="238283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zh-TW"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每</a:t>
              </a:r>
              <a:r>
                <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年修訂程序標準，不斷精進</a:t>
              </a:r>
              <a:r>
                <a:rPr lang="zh-CN"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200" b="1">
                <a:solidFill>
                  <a:srgbClr val="269999"/>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30" name="文字方塊 29">
              <a:extLst>
                <a:ext uri="{FF2B5EF4-FFF2-40B4-BE49-F238E27FC236}">
                  <a16:creationId xmlns:a16="http://schemas.microsoft.com/office/drawing/2014/main" id="{872D8ED1-77B2-DC58-A0FB-A4D8C7467E98}"/>
                </a:ext>
              </a:extLst>
            </p:cNvPr>
            <p:cNvSpPr txBox="1"/>
            <p:nvPr/>
          </p:nvSpPr>
          <p:spPr>
            <a:xfrm>
              <a:off x="435921" y="5951537"/>
              <a:ext cx="1981200" cy="373063"/>
            </a:xfrm>
            <a:prstGeom prst="rect">
              <a:avLst/>
            </a:prstGeom>
            <a:noFill/>
          </p:spPr>
          <p:txBody>
            <a:bodyPr/>
            <a:lstStyle>
              <a:defPPr>
                <a:defRPr lang="zh-TW"/>
              </a:defPPr>
              <a:lvl1pPr>
                <a:defRPr sz="1200" b="0" kern="0">
                  <a:effectLst/>
                  <a:latin typeface="微軟正黑體" panose="020B0604030504040204" pitchFamily="34" charset="-120"/>
                  <a:ea typeface="微軟正黑體" panose="020B0604030504040204" pitchFamily="34" charset="-120"/>
                  <a:cs typeface="Times New Roman" panose="02020603050405020304" pitchFamily="18" charset="0"/>
                </a:defRPr>
              </a:lvl1pPr>
            </a:lstStyle>
            <a:p>
              <a:pPr marL="0" marR="0" lvl="0" indent="0" defTabSz="914400" eaLnBrk="0" fontAlgn="base" latinLnBrk="0" hangingPunct="0">
                <a:lnSpc>
                  <a:spcPct val="100000"/>
                </a:lnSpc>
                <a:spcBef>
                  <a:spcPct val="0"/>
                </a:spcBef>
                <a:spcAft>
                  <a:spcPct val="0"/>
                </a:spcAft>
                <a:buClrTx/>
                <a:buSzTx/>
                <a:buFontTx/>
                <a:buNone/>
                <a:tabLst/>
                <a:defRPr/>
              </a:pPr>
              <a:r>
                <a:rPr kumimoji="1"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 </a:t>
              </a:r>
              <a:r>
                <a:rPr kumimoji="1" lang="zh-TW" altLang="en-US" sz="1400" b="1" i="0" u="none" strike="noStrike" kern="0" cap="none" spc="0" normalizeH="0" baseline="0" noProof="0" dirty="0">
                  <a:ln>
                    <a:noFill/>
                  </a:ln>
                  <a:solidFill>
                    <a:srgbClr val="33CCCC">
                      <a:lumMod val="75000"/>
                    </a:srgbClr>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巡檢效能提升</a:t>
              </a:r>
            </a:p>
          </p:txBody>
        </p:sp>
        <p:sp>
          <p:nvSpPr>
            <p:cNvPr id="31" name="文字方塊 8316">
              <a:extLst>
                <a:ext uri="{FF2B5EF4-FFF2-40B4-BE49-F238E27FC236}">
                  <a16:creationId xmlns:a16="http://schemas.microsoft.com/office/drawing/2014/main" id="{CAE7C6EC-2E61-786F-0D54-D3399A0994DA}"/>
                </a:ext>
              </a:extLst>
            </p:cNvPr>
            <p:cNvSpPr txBox="1">
              <a:spLocks noChangeArrowheads="1"/>
            </p:cNvSpPr>
            <p:nvPr/>
          </p:nvSpPr>
          <p:spPr bwMode="auto">
            <a:xfrm>
              <a:off x="3387084" y="3875087"/>
              <a:ext cx="3222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pPr>
              <a:r>
                <a:rPr lang="zh-TW" altLang="en-US" sz="1600" b="1">
                  <a:solidFill>
                    <a:srgbClr val="006666"/>
                  </a:solidFill>
                  <a:latin typeface="Microsoft YaHei" panose="020B0503020204020204" pitchFamily="34" charset="-122"/>
                  <a:ea typeface="Microsoft YaHei" panose="020B0503020204020204" pitchFamily="34" charset="-122"/>
                </a:rPr>
                <a:t>結合預報資訊</a:t>
              </a:r>
              <a:r>
                <a:rPr lang="zh-CN" altLang="en-US" sz="1600" b="1">
                  <a:solidFill>
                    <a:srgbClr val="006666"/>
                  </a:solidFill>
                  <a:latin typeface="Microsoft YaHei" panose="020B0503020204020204" pitchFamily="34" charset="-122"/>
                  <a:ea typeface="Microsoft YaHei" panose="020B0503020204020204" pitchFamily="34" charset="-122"/>
                </a:rPr>
                <a:t>，</a:t>
              </a:r>
              <a:r>
                <a:rPr lang="zh-TW" altLang="en-US" sz="1600" b="1">
                  <a:solidFill>
                    <a:srgbClr val="006666"/>
                  </a:solidFill>
                  <a:latin typeface="Microsoft YaHei" panose="020B0503020204020204" pitchFamily="34" charset="-122"/>
                  <a:ea typeface="Microsoft YaHei" panose="020B0503020204020204" pitchFamily="34" charset="-122"/>
                </a:rPr>
                <a:t>提前調節</a:t>
              </a:r>
              <a:r>
                <a:rPr lang="zh-CN" altLang="en-US" sz="1600" b="1">
                  <a:solidFill>
                    <a:srgbClr val="006666"/>
                  </a:solidFill>
                  <a:latin typeface="Microsoft YaHei" panose="020B0503020204020204" pitchFamily="34" charset="-122"/>
                  <a:ea typeface="Microsoft YaHei" panose="020B0503020204020204" pitchFamily="34" charset="-122"/>
                </a:rPr>
                <a:t>分水量</a:t>
              </a:r>
              <a:endParaRPr lang="zh-TW" altLang="en-US" sz="1600" b="1">
                <a:solidFill>
                  <a:srgbClr val="006666"/>
                </a:solidFill>
                <a:latin typeface="Microsoft YaHei" panose="020B0503020204020204" pitchFamily="34" charset="-122"/>
                <a:ea typeface="Microsoft YaHei" panose="020B0503020204020204" pitchFamily="34" charset="-122"/>
              </a:endParaRPr>
            </a:p>
          </p:txBody>
        </p:sp>
        <p:pic>
          <p:nvPicPr>
            <p:cNvPr id="32" name="圖片 8534">
              <a:extLst>
                <a:ext uri="{FF2B5EF4-FFF2-40B4-BE49-F238E27FC236}">
                  <a16:creationId xmlns:a16="http://schemas.microsoft.com/office/drawing/2014/main" id="{F30A6519-DB73-BF3A-696C-8C24732254FA}"/>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3641084" y="4186741"/>
              <a:ext cx="2544762"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44778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F95D2-2518-2CF3-25CF-4CB263E39613}"/>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4B72C04-4833-9BB3-F1BF-D346CC988249}"/>
              </a:ext>
            </a:extLst>
          </p:cNvPr>
          <p:cNvSpPr>
            <a:spLocks noGrp="1"/>
          </p:cNvSpPr>
          <p:nvPr>
            <p:ph type="sldNum" sz="quarter" idx="12"/>
          </p:nvPr>
        </p:nvSpPr>
        <p:spPr/>
        <p:txBody>
          <a:bodyPr/>
          <a:lstStyle/>
          <a:p>
            <a:fld id="{07DAB7E5-A3B0-47BD-8D18-E55FD35DFD22}" type="slidenum">
              <a:rPr lang="zh-TW" altLang="en-US" smtClean="0"/>
              <a:t>42</a:t>
            </a:fld>
            <a:endParaRPr lang="zh-TW" altLang="en-US"/>
          </a:p>
        </p:txBody>
      </p:sp>
      <p:sp>
        <p:nvSpPr>
          <p:cNvPr id="3" name="標題 2">
            <a:extLst>
              <a:ext uri="{FF2B5EF4-FFF2-40B4-BE49-F238E27FC236}">
                <a16:creationId xmlns:a16="http://schemas.microsoft.com/office/drawing/2014/main" id="{4295E2E6-CCDF-5686-B19F-2C87067416AC}"/>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臺東管理處</a:t>
            </a:r>
            <a:r>
              <a:rPr lang="en-US" altLang="zh-TW" sz="3200" dirty="0"/>
              <a:t>-</a:t>
            </a:r>
            <a:r>
              <a:rPr lang="zh-TW" altLang="en-US" sz="3200" dirty="0"/>
              <a:t>池上圳進水口</a:t>
            </a:r>
            <a:r>
              <a:rPr lang="en-US" altLang="zh-TW" sz="3200" dirty="0"/>
              <a:t>-</a:t>
            </a:r>
            <a:r>
              <a:rPr lang="zh-TW" altLang="en-US" sz="3200" dirty="0"/>
              <a:t>參賽亮點</a:t>
            </a:r>
          </a:p>
        </p:txBody>
      </p:sp>
      <p:pic>
        <p:nvPicPr>
          <p:cNvPr id="68" name="圖片 6143">
            <a:extLst>
              <a:ext uri="{FF2B5EF4-FFF2-40B4-BE49-F238E27FC236}">
                <a16:creationId xmlns:a16="http://schemas.microsoft.com/office/drawing/2014/main" id="{D1FD53B6-5AA5-97CB-4636-A0A6E922721E}"/>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l="44530" t="3123" r="19881" b="10683"/>
          <a:stretch>
            <a:fillRect/>
          </a:stretch>
        </p:blipFill>
        <p:spPr bwMode="auto">
          <a:xfrm>
            <a:off x="8320623" y="2336115"/>
            <a:ext cx="2529639" cy="4231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圓角矩形 5">
            <a:extLst>
              <a:ext uri="{FF2B5EF4-FFF2-40B4-BE49-F238E27FC236}">
                <a16:creationId xmlns:a16="http://schemas.microsoft.com/office/drawing/2014/main" id="{EFE22F0B-F045-97F3-1774-5000DBDE2D36}"/>
              </a:ext>
            </a:extLst>
          </p:cNvPr>
          <p:cNvSpPr/>
          <p:nvPr/>
        </p:nvSpPr>
        <p:spPr bwMode="auto">
          <a:xfrm>
            <a:off x="1062847" y="955738"/>
            <a:ext cx="9831794" cy="945258"/>
          </a:xfrm>
          <a:prstGeom prst="roundRect">
            <a:avLst/>
          </a:prstGeom>
          <a:solidFill>
            <a:srgbClr val="FFFFFF">
              <a:lumMod val="85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fontAlgn="base">
              <a:spcBef>
                <a:spcPct val="0"/>
              </a:spcBef>
              <a:spcAft>
                <a:spcPct val="0"/>
              </a:spcAft>
              <a:defRPr/>
            </a:pPr>
            <a:endParaRPr kumimoji="1" lang="zh-TW" altLang="en-US" b="1" u="sng" kern="0" dirty="0">
              <a:solidFill>
                <a:srgbClr val="000000"/>
              </a:solidFill>
              <a:latin typeface="微軟正黑體"/>
            </a:endParaRPr>
          </a:p>
        </p:txBody>
      </p:sp>
      <p:sp>
        <p:nvSpPr>
          <p:cNvPr id="70" name="文字方塊 12">
            <a:extLst>
              <a:ext uri="{FF2B5EF4-FFF2-40B4-BE49-F238E27FC236}">
                <a16:creationId xmlns:a16="http://schemas.microsoft.com/office/drawing/2014/main" id="{B8CFEA35-19C7-0417-DE4D-91CC5CA35D12}"/>
              </a:ext>
            </a:extLst>
          </p:cNvPr>
          <p:cNvSpPr txBox="1">
            <a:spLocks noChangeArrowheads="1"/>
          </p:cNvSpPr>
          <p:nvPr/>
        </p:nvSpPr>
        <p:spPr bwMode="auto">
          <a:xfrm>
            <a:off x="709516" y="1090774"/>
            <a:ext cx="1459408" cy="67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800" b="1" u="sng">
                <a:solidFill>
                  <a:srgbClr val="000000"/>
                </a:solidFill>
                <a:latin typeface="微軟正黑體" panose="020B0604030504040204" pitchFamily="34" charset="-120"/>
                <a:ea typeface="微軟正黑體" panose="020B0604030504040204" pitchFamily="34" charset="-120"/>
              </a:rPr>
              <a:t>參選</a:t>
            </a:r>
            <a:endParaRPr lang="en-US" altLang="zh-TW" sz="1800" b="1" u="sng">
              <a:solidFill>
                <a:srgbClr val="000000"/>
              </a:solidFill>
              <a:latin typeface="微軟正黑體" panose="020B0604030504040204" pitchFamily="34" charset="-120"/>
              <a:ea typeface="微軟正黑體" panose="020B0604030504040204" pitchFamily="34" charset="-120"/>
            </a:endParaRPr>
          </a:p>
          <a:p>
            <a:pPr algn="ctr" eaLnBrk="0" fontAlgn="base" hangingPunct="0">
              <a:spcBef>
                <a:spcPct val="0"/>
              </a:spcBef>
              <a:spcAft>
                <a:spcPct val="0"/>
              </a:spcAft>
              <a:buClrTx/>
              <a:buFontTx/>
              <a:buNone/>
            </a:pPr>
            <a:r>
              <a:rPr lang="zh-TW" altLang="en-US" sz="1800" b="1" u="sng">
                <a:solidFill>
                  <a:srgbClr val="000000"/>
                </a:solidFill>
                <a:latin typeface="微軟正黑體" panose="020B0604030504040204" pitchFamily="34" charset="-120"/>
                <a:ea typeface="微軟正黑體" panose="020B0604030504040204" pitchFamily="34" charset="-120"/>
              </a:rPr>
              <a:t>團隊</a:t>
            </a:r>
          </a:p>
        </p:txBody>
      </p:sp>
      <p:sp>
        <p:nvSpPr>
          <p:cNvPr id="71" name="文字方塊 16">
            <a:extLst>
              <a:ext uri="{FF2B5EF4-FFF2-40B4-BE49-F238E27FC236}">
                <a16:creationId xmlns:a16="http://schemas.microsoft.com/office/drawing/2014/main" id="{1C0250EB-D918-44A7-EB66-24A2EB403EA2}"/>
              </a:ext>
            </a:extLst>
          </p:cNvPr>
          <p:cNvSpPr txBox="1">
            <a:spLocks noChangeArrowheads="1"/>
          </p:cNvSpPr>
          <p:nvPr/>
        </p:nvSpPr>
        <p:spPr bwMode="auto">
          <a:xfrm>
            <a:off x="8972417" y="1031938"/>
            <a:ext cx="1459408" cy="32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400" b="1" u="sng">
                <a:solidFill>
                  <a:srgbClr val="CC6600"/>
                </a:solidFill>
                <a:latin typeface="微軟正黑體" panose="020B0604030504040204" pitchFamily="34" charset="-120"/>
                <a:ea typeface="微軟正黑體" panose="020B0604030504040204" pitchFamily="34" charset="-120"/>
              </a:rPr>
              <a:t>維護管理單位</a:t>
            </a:r>
          </a:p>
        </p:txBody>
      </p:sp>
      <p:sp>
        <p:nvSpPr>
          <p:cNvPr id="72" name="文字方塊 17">
            <a:extLst>
              <a:ext uri="{FF2B5EF4-FFF2-40B4-BE49-F238E27FC236}">
                <a16:creationId xmlns:a16="http://schemas.microsoft.com/office/drawing/2014/main" id="{E316DADC-2634-B195-07AB-84ABEF6D1C1F}"/>
              </a:ext>
            </a:extLst>
          </p:cNvPr>
          <p:cNvSpPr txBox="1">
            <a:spLocks noChangeArrowheads="1"/>
          </p:cNvSpPr>
          <p:nvPr/>
        </p:nvSpPr>
        <p:spPr bwMode="auto">
          <a:xfrm>
            <a:off x="8723209" y="1297972"/>
            <a:ext cx="2150705" cy="523220"/>
          </a:xfrm>
          <a:prstGeom prst="rect">
            <a:avLst/>
          </a:prstGeom>
          <a:noFill/>
          <a:ln w="9525">
            <a:noFill/>
            <a:miter lim="800000"/>
            <a:headEnd/>
            <a:tailEnd/>
          </a:ln>
        </p:spPr>
        <p:txBody>
          <a:bodyPr anchor="ctr">
            <a:spAutoFit/>
          </a:bodyPr>
          <a:lstStyle/>
          <a:p>
            <a:pPr algn="ctr" eaLnBrk="0" fontAlgn="base" hangingPunct="0">
              <a:spcBef>
                <a:spcPct val="0"/>
              </a:spcBef>
              <a:spcAft>
                <a:spcPct val="0"/>
              </a:spcAft>
              <a:defRPr/>
            </a:pPr>
            <a:r>
              <a:rPr kumimoji="1" lang="zh-TW" altLang="en-US" sz="1400" b="1" dirty="0">
                <a:solidFill>
                  <a:srgbClr val="000000"/>
                </a:solidFill>
                <a:effectLst>
                  <a:outerShdw blurRad="38100" dist="38100" dir="2700000" algn="tl">
                    <a:srgbClr val="FFFFFF"/>
                  </a:outerShdw>
                </a:effectLst>
                <a:latin typeface="標楷體" panose="03000509000000000000" pitchFamily="65" charset="-120"/>
              </a:rPr>
              <a:t>農業部農田水利署</a:t>
            </a:r>
            <a:endParaRPr kumimoji="1" lang="en-US" altLang="zh-TW" sz="1400" b="1" dirty="0">
              <a:solidFill>
                <a:srgbClr val="000000"/>
              </a:solidFill>
              <a:effectLst>
                <a:outerShdw blurRad="38100" dist="38100" dir="2700000" algn="tl">
                  <a:srgbClr val="FFFFFF"/>
                </a:outerShdw>
              </a:effectLst>
              <a:latin typeface="標楷體" panose="03000509000000000000" pitchFamily="65" charset="-120"/>
            </a:endParaRPr>
          </a:p>
          <a:p>
            <a:pPr algn="ctr" eaLnBrk="0" fontAlgn="base" hangingPunct="0">
              <a:spcBef>
                <a:spcPct val="0"/>
              </a:spcBef>
              <a:spcAft>
                <a:spcPct val="0"/>
              </a:spcAft>
              <a:defRPr/>
            </a:pPr>
            <a:r>
              <a:rPr kumimoji="1" lang="zh-TW" altLang="en-US" sz="1400" b="1" dirty="0">
                <a:solidFill>
                  <a:srgbClr val="000000"/>
                </a:solidFill>
                <a:effectLst>
                  <a:outerShdw blurRad="38100" dist="38100" dir="2700000" algn="tl">
                    <a:srgbClr val="FFFFFF"/>
                  </a:outerShdw>
                </a:effectLst>
                <a:latin typeface="標楷體" panose="03000509000000000000" pitchFamily="65" charset="-120"/>
              </a:rPr>
              <a:t>臺東管理處池上工作站 </a:t>
            </a:r>
            <a:endParaRPr kumimoji="1" lang="en-US" altLang="zh-TW" sz="1400" b="1" dirty="0">
              <a:solidFill>
                <a:srgbClr val="000000"/>
              </a:solidFill>
              <a:effectLst>
                <a:outerShdw blurRad="38100" dist="38100" dir="2700000" algn="tl">
                  <a:srgbClr val="FFFFFF"/>
                </a:outerShdw>
              </a:effectLst>
              <a:latin typeface="標楷體" panose="03000509000000000000" pitchFamily="65" charset="-120"/>
            </a:endParaRPr>
          </a:p>
        </p:txBody>
      </p:sp>
      <p:sp>
        <p:nvSpPr>
          <p:cNvPr id="73" name="圓角矩形 31">
            <a:extLst>
              <a:ext uri="{FF2B5EF4-FFF2-40B4-BE49-F238E27FC236}">
                <a16:creationId xmlns:a16="http://schemas.microsoft.com/office/drawing/2014/main" id="{BD5F7F2B-AF0C-6727-D91B-4736CF30E8A4}"/>
              </a:ext>
            </a:extLst>
          </p:cNvPr>
          <p:cNvSpPr/>
          <p:nvPr/>
        </p:nvSpPr>
        <p:spPr bwMode="auto">
          <a:xfrm>
            <a:off x="1100399" y="1931004"/>
            <a:ext cx="3842252" cy="286745"/>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algn="ctr" fontAlgn="base">
              <a:spcBef>
                <a:spcPct val="0"/>
              </a:spcBef>
              <a:spcAft>
                <a:spcPct val="0"/>
              </a:spcAft>
              <a:defRPr/>
            </a:pPr>
            <a:r>
              <a:rPr kumimoji="1" lang="zh-TW" altLang="en-US" sz="1600" b="1" u="sng" kern="0" dirty="0">
                <a:solidFill>
                  <a:srgbClr val="000000"/>
                </a:solidFill>
                <a:latin typeface="微軟正黑體"/>
              </a:rPr>
              <a:t>基本資料</a:t>
            </a:r>
          </a:p>
        </p:txBody>
      </p:sp>
      <p:sp>
        <p:nvSpPr>
          <p:cNvPr id="74" name="文字方塊 7">
            <a:extLst>
              <a:ext uri="{FF2B5EF4-FFF2-40B4-BE49-F238E27FC236}">
                <a16:creationId xmlns:a16="http://schemas.microsoft.com/office/drawing/2014/main" id="{7201ADEF-927C-3AFE-BF66-9675319827BE}"/>
              </a:ext>
            </a:extLst>
          </p:cNvPr>
          <p:cNvSpPr txBox="1">
            <a:spLocks noChangeArrowheads="1"/>
          </p:cNvSpPr>
          <p:nvPr/>
        </p:nvSpPr>
        <p:spPr bwMode="auto">
          <a:xfrm>
            <a:off x="5937778" y="1002889"/>
            <a:ext cx="1380890" cy="32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400" b="1" u="sng" dirty="0">
                <a:solidFill>
                  <a:srgbClr val="CC6600"/>
                </a:solidFill>
                <a:latin typeface="微軟正黑體" panose="020B0604030504040204" pitchFamily="34" charset="-120"/>
                <a:ea typeface="微軟正黑體" panose="020B0604030504040204" pitchFamily="34" charset="-120"/>
              </a:rPr>
              <a:t>主辦機關</a:t>
            </a:r>
          </a:p>
        </p:txBody>
      </p:sp>
      <p:sp>
        <p:nvSpPr>
          <p:cNvPr id="75" name="圓角矩形 43">
            <a:extLst>
              <a:ext uri="{FF2B5EF4-FFF2-40B4-BE49-F238E27FC236}">
                <a16:creationId xmlns:a16="http://schemas.microsoft.com/office/drawing/2014/main" id="{4121831B-CE01-2469-9049-E239B55D3AE1}"/>
              </a:ext>
            </a:extLst>
          </p:cNvPr>
          <p:cNvSpPr/>
          <p:nvPr/>
        </p:nvSpPr>
        <p:spPr bwMode="auto">
          <a:xfrm>
            <a:off x="4993858" y="1929337"/>
            <a:ext cx="5863231" cy="286745"/>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algn="ctr" fontAlgn="base">
              <a:spcBef>
                <a:spcPct val="0"/>
              </a:spcBef>
              <a:spcAft>
                <a:spcPct val="0"/>
              </a:spcAft>
              <a:defRPr/>
            </a:pPr>
            <a:r>
              <a:rPr kumimoji="1" lang="zh-TW" altLang="en-US" sz="1600" b="1" u="sng" kern="0" dirty="0">
                <a:solidFill>
                  <a:srgbClr val="000000"/>
                </a:solidFill>
                <a:latin typeface="微軟正黑體"/>
              </a:rPr>
              <a:t>維護管理特色</a:t>
            </a:r>
          </a:p>
        </p:txBody>
      </p:sp>
      <p:sp>
        <p:nvSpPr>
          <p:cNvPr id="76" name="文字方塊 22">
            <a:extLst>
              <a:ext uri="{FF2B5EF4-FFF2-40B4-BE49-F238E27FC236}">
                <a16:creationId xmlns:a16="http://schemas.microsoft.com/office/drawing/2014/main" id="{064EFD28-7621-647C-763F-755BF9380FFA}"/>
              </a:ext>
            </a:extLst>
          </p:cNvPr>
          <p:cNvSpPr txBox="1">
            <a:spLocks noChangeArrowheads="1"/>
          </p:cNvSpPr>
          <p:nvPr/>
        </p:nvSpPr>
        <p:spPr bwMode="auto">
          <a:xfrm>
            <a:off x="2750980" y="1288331"/>
            <a:ext cx="1701787" cy="523220"/>
          </a:xfrm>
          <a:prstGeom prst="rect">
            <a:avLst/>
          </a:prstGeom>
          <a:noFill/>
          <a:ln w="9525">
            <a:noFill/>
            <a:miter lim="800000"/>
            <a:headEnd/>
            <a:tailEnd/>
          </a:ln>
        </p:spPr>
        <p:txBody>
          <a:bodyPr anchor="ctr">
            <a:spAutoFit/>
          </a:bodyPr>
          <a:lstStyle>
            <a:defPPr>
              <a:defRPr lang="zh-TW"/>
            </a:defPPr>
            <a:lvl1pPr algn="ctr">
              <a:defRPr sz="1200">
                <a:effectLst>
                  <a:outerShdw blurRad="38100" dist="38100" dir="2700000" algn="tl">
                    <a:srgbClr val="FFFFFF"/>
                  </a:outerShdw>
                </a:effectLst>
                <a:latin typeface="標楷體" panose="03000509000000000000" pitchFamily="65" charset="-120"/>
                <a:ea typeface="微軟正黑體" panose="020B0604030504040204" pitchFamily="34" charset="-120"/>
              </a:defRPr>
            </a:lvl1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zh-TW" altLang="en-US"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rPr>
              <a:t>農業部</a:t>
            </a:r>
            <a:endParaRPr kumimoji="1" lang="en-US" altLang="zh-TW"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1" lang="zh-TW" altLang="en-US"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rPr>
              <a:t>農田水利署</a:t>
            </a:r>
            <a:endParaRPr kumimoji="1" lang="en-US" altLang="zh-TW" sz="1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標楷體" panose="03000509000000000000" pitchFamily="65" charset="-120"/>
              <a:ea typeface="微軟正黑體" panose="020B0604030504040204" pitchFamily="34" charset="-120"/>
            </a:endParaRPr>
          </a:p>
        </p:txBody>
      </p:sp>
      <p:sp>
        <p:nvSpPr>
          <p:cNvPr id="77" name="文字方塊 16">
            <a:extLst>
              <a:ext uri="{FF2B5EF4-FFF2-40B4-BE49-F238E27FC236}">
                <a16:creationId xmlns:a16="http://schemas.microsoft.com/office/drawing/2014/main" id="{36368064-A955-4C65-3D0B-B8D30E38E827}"/>
              </a:ext>
            </a:extLst>
          </p:cNvPr>
          <p:cNvSpPr txBox="1">
            <a:spLocks noChangeArrowheads="1"/>
          </p:cNvSpPr>
          <p:nvPr/>
        </p:nvSpPr>
        <p:spPr bwMode="auto">
          <a:xfrm>
            <a:off x="2791946" y="1001458"/>
            <a:ext cx="1459406" cy="32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pPr>
            <a:r>
              <a:rPr lang="zh-TW" altLang="en-US" sz="1400" b="1" u="sng" dirty="0">
                <a:solidFill>
                  <a:srgbClr val="CC6600"/>
                </a:solidFill>
                <a:latin typeface="微軟正黑體" panose="020B0604030504040204" pitchFamily="34" charset="-120"/>
                <a:ea typeface="微軟正黑體" panose="020B0604030504040204" pitchFamily="34" charset="-120"/>
              </a:rPr>
              <a:t>維護管理機關</a:t>
            </a:r>
          </a:p>
        </p:txBody>
      </p:sp>
      <p:sp>
        <p:nvSpPr>
          <p:cNvPr id="78" name="文字方塊 17">
            <a:extLst>
              <a:ext uri="{FF2B5EF4-FFF2-40B4-BE49-F238E27FC236}">
                <a16:creationId xmlns:a16="http://schemas.microsoft.com/office/drawing/2014/main" id="{411C2DA7-9B2F-73B3-26E8-799F10C96A1D}"/>
              </a:ext>
            </a:extLst>
          </p:cNvPr>
          <p:cNvSpPr txBox="1">
            <a:spLocks noChangeArrowheads="1"/>
          </p:cNvSpPr>
          <p:nvPr/>
        </p:nvSpPr>
        <p:spPr bwMode="auto">
          <a:xfrm>
            <a:off x="5685156" y="1297264"/>
            <a:ext cx="2150705" cy="523220"/>
          </a:xfrm>
          <a:prstGeom prst="rect">
            <a:avLst/>
          </a:prstGeom>
          <a:noFill/>
          <a:ln w="9525">
            <a:noFill/>
            <a:miter lim="800000"/>
            <a:headEnd/>
            <a:tailEnd/>
          </a:ln>
        </p:spPr>
        <p:txBody>
          <a:bodyPr anchor="ctr">
            <a:spAutoFit/>
          </a:bodyPr>
          <a:lstStyle/>
          <a:p>
            <a:pPr algn="ctr" eaLnBrk="0" fontAlgn="base" hangingPunct="0">
              <a:spcBef>
                <a:spcPct val="0"/>
              </a:spcBef>
              <a:spcAft>
                <a:spcPct val="0"/>
              </a:spcAft>
              <a:defRPr/>
            </a:pPr>
            <a:r>
              <a:rPr kumimoji="1" lang="zh-TW" altLang="en-US" sz="1400" b="1" dirty="0">
                <a:solidFill>
                  <a:srgbClr val="000000"/>
                </a:solidFill>
                <a:effectLst>
                  <a:outerShdw blurRad="38100" dist="38100" dir="2700000" algn="tl">
                    <a:srgbClr val="FFFFFF"/>
                  </a:outerShdw>
                </a:effectLst>
                <a:latin typeface="標楷體" panose="03000509000000000000" pitchFamily="65" charset="-120"/>
              </a:rPr>
              <a:t>農業部農田水利署</a:t>
            </a:r>
            <a:endParaRPr kumimoji="1" lang="en-US" altLang="zh-TW" sz="1400" b="1" dirty="0">
              <a:solidFill>
                <a:srgbClr val="000000"/>
              </a:solidFill>
              <a:effectLst>
                <a:outerShdw blurRad="38100" dist="38100" dir="2700000" algn="tl">
                  <a:srgbClr val="FFFFFF"/>
                </a:outerShdw>
              </a:effectLst>
              <a:latin typeface="標楷體" panose="03000509000000000000" pitchFamily="65" charset="-120"/>
            </a:endParaRPr>
          </a:p>
          <a:p>
            <a:pPr algn="ctr" eaLnBrk="0" fontAlgn="base" hangingPunct="0">
              <a:spcBef>
                <a:spcPct val="0"/>
              </a:spcBef>
              <a:spcAft>
                <a:spcPct val="0"/>
              </a:spcAft>
              <a:defRPr/>
            </a:pPr>
            <a:r>
              <a:rPr kumimoji="1" lang="zh-TW" altLang="en-US" sz="1400" b="1" dirty="0">
                <a:solidFill>
                  <a:srgbClr val="000000"/>
                </a:solidFill>
                <a:effectLst>
                  <a:outerShdw blurRad="38100" dist="38100" dir="2700000" algn="tl">
                    <a:srgbClr val="FFFFFF"/>
                  </a:outerShdw>
                </a:effectLst>
                <a:latin typeface="標楷體" panose="03000509000000000000" pitchFamily="65" charset="-120"/>
              </a:rPr>
              <a:t>臺東管理處</a:t>
            </a:r>
            <a:endParaRPr kumimoji="1" lang="en-US" altLang="zh-TW" sz="1400" b="1" dirty="0">
              <a:solidFill>
                <a:srgbClr val="000000"/>
              </a:solidFill>
              <a:effectLst>
                <a:outerShdw blurRad="38100" dist="38100" dir="2700000" algn="tl">
                  <a:srgbClr val="FFFFFF"/>
                </a:outerShdw>
              </a:effectLst>
              <a:latin typeface="標楷體" panose="03000509000000000000" pitchFamily="65" charset="-120"/>
            </a:endParaRPr>
          </a:p>
        </p:txBody>
      </p:sp>
      <p:grpSp>
        <p:nvGrpSpPr>
          <p:cNvPr id="79" name="群組 1">
            <a:extLst>
              <a:ext uri="{FF2B5EF4-FFF2-40B4-BE49-F238E27FC236}">
                <a16:creationId xmlns:a16="http://schemas.microsoft.com/office/drawing/2014/main" id="{D16445F6-2412-28CF-35D9-44FFEB201AB8}"/>
              </a:ext>
            </a:extLst>
          </p:cNvPr>
          <p:cNvGrpSpPr>
            <a:grpSpLocks/>
          </p:cNvGrpSpPr>
          <p:nvPr/>
        </p:nvGrpSpPr>
        <p:grpSpPr bwMode="auto">
          <a:xfrm>
            <a:off x="2226958" y="1075771"/>
            <a:ext cx="582056" cy="568488"/>
            <a:chOff x="9139682" y="5363111"/>
            <a:chExt cx="406299" cy="406299"/>
          </a:xfrm>
        </p:grpSpPr>
        <p:sp>
          <p:nvSpPr>
            <p:cNvPr id="80" name="橢圓 79">
              <a:extLst>
                <a:ext uri="{FF2B5EF4-FFF2-40B4-BE49-F238E27FC236}">
                  <a16:creationId xmlns:a16="http://schemas.microsoft.com/office/drawing/2014/main" id="{1CD83767-219F-E5AF-9579-CD1B3B4911B2}"/>
                </a:ext>
              </a:extLst>
            </p:cNvPr>
            <p:cNvSpPr/>
            <p:nvPr/>
          </p:nvSpPr>
          <p:spPr>
            <a:xfrm>
              <a:off x="9139682" y="5363111"/>
              <a:ext cx="406299" cy="406299"/>
            </a:xfrm>
            <a:prstGeom prst="ellipse">
              <a:avLst/>
            </a:prstGeom>
            <a:solidFill>
              <a:srgbClr val="FFFFFF"/>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b="1" kern="0">
                <a:solidFill>
                  <a:srgbClr val="FFFFFF"/>
                </a:solidFill>
                <a:latin typeface="Verdana"/>
                <a:ea typeface="標楷體"/>
              </a:endParaRPr>
            </a:p>
          </p:txBody>
        </p:sp>
        <p:pic>
          <p:nvPicPr>
            <p:cNvPr id="81" name="圖片 4">
              <a:extLst>
                <a:ext uri="{FF2B5EF4-FFF2-40B4-BE49-F238E27FC236}">
                  <a16:creationId xmlns:a16="http://schemas.microsoft.com/office/drawing/2014/main" id="{9E9F14C3-FF02-1246-E4DB-004F524D229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r="80557"/>
            <a:stretch>
              <a:fillRect/>
            </a:stretch>
          </p:blipFill>
          <p:spPr bwMode="auto">
            <a:xfrm>
              <a:off x="9203769" y="5400379"/>
              <a:ext cx="277743" cy="31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2" name="群組 7">
            <a:extLst>
              <a:ext uri="{FF2B5EF4-FFF2-40B4-BE49-F238E27FC236}">
                <a16:creationId xmlns:a16="http://schemas.microsoft.com/office/drawing/2014/main" id="{0B06D75C-21DD-E624-A12F-C05CDDBF571D}"/>
              </a:ext>
            </a:extLst>
          </p:cNvPr>
          <p:cNvGrpSpPr>
            <a:grpSpLocks/>
          </p:cNvGrpSpPr>
          <p:nvPr/>
        </p:nvGrpSpPr>
        <p:grpSpPr bwMode="auto">
          <a:xfrm>
            <a:off x="5394981" y="1134120"/>
            <a:ext cx="582056" cy="568489"/>
            <a:chOff x="9139682" y="5363111"/>
            <a:chExt cx="406299" cy="406299"/>
          </a:xfrm>
        </p:grpSpPr>
        <p:sp>
          <p:nvSpPr>
            <p:cNvPr id="83" name="橢圓 82">
              <a:extLst>
                <a:ext uri="{FF2B5EF4-FFF2-40B4-BE49-F238E27FC236}">
                  <a16:creationId xmlns:a16="http://schemas.microsoft.com/office/drawing/2014/main" id="{0DE1550F-03F0-85DD-701B-86107E029B4D}"/>
                </a:ext>
              </a:extLst>
            </p:cNvPr>
            <p:cNvSpPr/>
            <p:nvPr/>
          </p:nvSpPr>
          <p:spPr>
            <a:xfrm>
              <a:off x="9139682" y="5363111"/>
              <a:ext cx="406299" cy="406299"/>
            </a:xfrm>
            <a:prstGeom prst="ellipse">
              <a:avLst/>
            </a:prstGeom>
            <a:solidFill>
              <a:srgbClr val="FFFFFF"/>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b="1" kern="0">
                <a:solidFill>
                  <a:srgbClr val="FFFFFF"/>
                </a:solidFill>
                <a:latin typeface="Verdana"/>
                <a:ea typeface="標楷體"/>
              </a:endParaRPr>
            </a:p>
          </p:txBody>
        </p:sp>
        <p:pic>
          <p:nvPicPr>
            <p:cNvPr id="84" name="圖片 9">
              <a:extLst>
                <a:ext uri="{FF2B5EF4-FFF2-40B4-BE49-F238E27FC236}">
                  <a16:creationId xmlns:a16="http://schemas.microsoft.com/office/drawing/2014/main" id="{A558C445-04FC-648D-618D-99F632711A2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r="80557"/>
            <a:stretch>
              <a:fillRect/>
            </a:stretch>
          </p:blipFill>
          <p:spPr bwMode="auto">
            <a:xfrm>
              <a:off x="9203769" y="5400379"/>
              <a:ext cx="277743" cy="31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5" name="群組 10">
            <a:extLst>
              <a:ext uri="{FF2B5EF4-FFF2-40B4-BE49-F238E27FC236}">
                <a16:creationId xmlns:a16="http://schemas.microsoft.com/office/drawing/2014/main" id="{E913132E-045B-7B76-44B1-F9A4ABF0AF7C}"/>
              </a:ext>
            </a:extLst>
          </p:cNvPr>
          <p:cNvGrpSpPr>
            <a:grpSpLocks/>
          </p:cNvGrpSpPr>
          <p:nvPr/>
        </p:nvGrpSpPr>
        <p:grpSpPr bwMode="auto">
          <a:xfrm>
            <a:off x="8359882" y="1117448"/>
            <a:ext cx="582055" cy="568489"/>
            <a:chOff x="9139682" y="5363111"/>
            <a:chExt cx="406299" cy="406299"/>
          </a:xfrm>
        </p:grpSpPr>
        <p:sp>
          <p:nvSpPr>
            <p:cNvPr id="86" name="橢圓 85">
              <a:extLst>
                <a:ext uri="{FF2B5EF4-FFF2-40B4-BE49-F238E27FC236}">
                  <a16:creationId xmlns:a16="http://schemas.microsoft.com/office/drawing/2014/main" id="{37B66D13-1A26-D472-2478-2F8926654854}"/>
                </a:ext>
              </a:extLst>
            </p:cNvPr>
            <p:cNvSpPr/>
            <p:nvPr/>
          </p:nvSpPr>
          <p:spPr>
            <a:xfrm>
              <a:off x="9139682" y="5363111"/>
              <a:ext cx="406299" cy="406299"/>
            </a:xfrm>
            <a:prstGeom prst="ellipse">
              <a:avLst/>
            </a:prstGeom>
            <a:solidFill>
              <a:srgbClr val="FFFFFF"/>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b="1" kern="0">
                <a:solidFill>
                  <a:srgbClr val="FFFFFF"/>
                </a:solidFill>
                <a:latin typeface="Verdana"/>
                <a:ea typeface="標楷體"/>
              </a:endParaRPr>
            </a:p>
          </p:txBody>
        </p:sp>
        <p:pic>
          <p:nvPicPr>
            <p:cNvPr id="87" name="圖片 12">
              <a:extLst>
                <a:ext uri="{FF2B5EF4-FFF2-40B4-BE49-F238E27FC236}">
                  <a16:creationId xmlns:a16="http://schemas.microsoft.com/office/drawing/2014/main" id="{BBAA6E12-E481-9F0D-80E7-B7D16305777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r="80557"/>
            <a:stretch>
              <a:fillRect/>
            </a:stretch>
          </p:blipFill>
          <p:spPr bwMode="auto">
            <a:xfrm>
              <a:off x="9203769" y="5400379"/>
              <a:ext cx="277743" cy="31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8" name="矩形: 圓角 87">
            <a:extLst>
              <a:ext uri="{FF2B5EF4-FFF2-40B4-BE49-F238E27FC236}">
                <a16:creationId xmlns:a16="http://schemas.microsoft.com/office/drawing/2014/main" id="{C920C027-61D1-66E0-C609-01DE5BA94601}"/>
              </a:ext>
            </a:extLst>
          </p:cNvPr>
          <p:cNvSpPr/>
          <p:nvPr/>
        </p:nvSpPr>
        <p:spPr>
          <a:xfrm>
            <a:off x="5050185" y="3386402"/>
            <a:ext cx="3214110" cy="905247"/>
          </a:xfrm>
          <a:prstGeom prst="roundRect">
            <a:avLst>
              <a:gd name="adj" fmla="val 4150"/>
            </a:avLst>
          </a:prstGeom>
          <a:solidFill>
            <a:srgbClr val="DEF3F3">
              <a:alpha val="60000"/>
            </a:srgbClr>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sz="1200" b="1" kern="0">
              <a:solidFill>
                <a:srgbClr val="FFFFFF"/>
              </a:solidFill>
              <a:latin typeface="Verdana"/>
              <a:ea typeface="標楷體"/>
            </a:endParaRPr>
          </a:p>
        </p:txBody>
      </p:sp>
      <p:sp>
        <p:nvSpPr>
          <p:cNvPr id="89" name="矩形: 圓角 88">
            <a:extLst>
              <a:ext uri="{FF2B5EF4-FFF2-40B4-BE49-F238E27FC236}">
                <a16:creationId xmlns:a16="http://schemas.microsoft.com/office/drawing/2014/main" id="{549CB01A-B90B-5FE0-8742-30E28C26234C}"/>
              </a:ext>
            </a:extLst>
          </p:cNvPr>
          <p:cNvSpPr/>
          <p:nvPr/>
        </p:nvSpPr>
        <p:spPr>
          <a:xfrm>
            <a:off x="5041651" y="2472819"/>
            <a:ext cx="3241419" cy="621836"/>
          </a:xfrm>
          <a:prstGeom prst="roundRect">
            <a:avLst>
              <a:gd name="adj" fmla="val 4150"/>
            </a:avLst>
          </a:prstGeom>
          <a:solidFill>
            <a:srgbClr val="DEF3F3">
              <a:alpha val="60000"/>
            </a:srgbClr>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sz="1200" b="1" kern="0">
              <a:solidFill>
                <a:srgbClr val="FFFFFF"/>
              </a:solidFill>
              <a:latin typeface="Verdana"/>
              <a:ea typeface="標楷體"/>
            </a:endParaRPr>
          </a:p>
        </p:txBody>
      </p:sp>
      <p:sp>
        <p:nvSpPr>
          <p:cNvPr id="90" name="文字方塊 89">
            <a:extLst>
              <a:ext uri="{FF2B5EF4-FFF2-40B4-BE49-F238E27FC236}">
                <a16:creationId xmlns:a16="http://schemas.microsoft.com/office/drawing/2014/main" id="{2D03D8AC-2D6C-9F73-41D2-8E11EF979372}"/>
              </a:ext>
            </a:extLst>
          </p:cNvPr>
          <p:cNvSpPr txBox="1"/>
          <p:nvPr/>
        </p:nvSpPr>
        <p:spPr>
          <a:xfrm>
            <a:off x="4975081" y="2286102"/>
            <a:ext cx="3289214" cy="356764"/>
          </a:xfrm>
          <a:prstGeom prst="roundRect">
            <a:avLst>
              <a:gd name="adj" fmla="val 0"/>
            </a:avLst>
          </a:prstGeom>
          <a:solidFill>
            <a:srgbClr val="FFFFFF"/>
          </a:solidFill>
          <a:ln>
            <a:solidFill>
              <a:srgbClr val="55A788"/>
            </a:solidFill>
          </a:ln>
        </p:spPr>
        <p:txBody>
          <a:bodyPr>
            <a:spAutoFit/>
          </a:bodyPr>
          <a:lstStyle>
            <a:defPPr>
              <a:defRPr lang="zh-TW"/>
            </a:defPPr>
            <a:lvl1pPr marR="0" lvl="0" indent="0" algn="ctr" fontAlgn="auto">
              <a:lnSpc>
                <a:spcPct val="100000"/>
              </a:lnSpc>
              <a:spcBef>
                <a:spcPts val="0"/>
              </a:spcBef>
              <a:spcAft>
                <a:spcPts val="0"/>
              </a:spcAft>
              <a:buClrTx/>
              <a:buSzTx/>
              <a:buFontTx/>
              <a:buNone/>
              <a:tabLst/>
              <a:defRPr kumimoji="0" sz="2400" b="1" i="0" u="none" strike="noStrike" cap="all" spc="400" normalizeH="0" baseline="0">
                <a:ln>
                  <a:noFill/>
                </a:ln>
                <a:solidFill>
                  <a:schemeClr val="tx1">
                    <a:lumMod val="90000"/>
                    <a:lumOff val="10000"/>
                  </a:schemeClr>
                </a:solidFill>
                <a:effectLst/>
                <a:uLnTx/>
                <a:uFillTx/>
                <a:latin typeface="微軟正黑體" panose="020B0604030504040204" pitchFamily="34" charset="-120"/>
                <a:ea typeface="微軟正黑體" panose="020B0604030504040204" pitchFamily="34" charset="-120"/>
              </a:defRPr>
            </a:lvl1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TW" altLang="en-US" sz="1600" b="1" i="0" u="none" strike="noStrike" kern="0" cap="all" spc="-15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rPr>
              <a:t>精準的配水規劃</a:t>
            </a:r>
            <a:endParaRPr kumimoji="0" lang="zh-TW" altLang="en-US" sz="1600" b="1" i="0" u="none" strike="noStrike" kern="0" cap="all" spc="-150" normalizeH="0" baseline="0" noProof="0" dirty="0">
              <a:ln>
                <a:noFill/>
              </a:ln>
              <a:solidFill>
                <a:srgbClr val="000000">
                  <a:lumMod val="90000"/>
                  <a:lumOff val="10000"/>
                </a:srgbClr>
              </a:solidFill>
              <a:effectLst/>
              <a:uLnTx/>
              <a:uFillTx/>
              <a:latin typeface="微軟正黑體" panose="020B0604030504040204" pitchFamily="34" charset="-120"/>
              <a:ea typeface="微軟正黑體" panose="020B0604030504040204" pitchFamily="34" charset="-120"/>
            </a:endParaRPr>
          </a:p>
        </p:txBody>
      </p:sp>
      <p:sp>
        <p:nvSpPr>
          <p:cNvPr id="91" name="文字方塊 90">
            <a:extLst>
              <a:ext uri="{FF2B5EF4-FFF2-40B4-BE49-F238E27FC236}">
                <a16:creationId xmlns:a16="http://schemas.microsoft.com/office/drawing/2014/main" id="{F48D266F-F4CB-5AD2-6268-8DAAE593D7F8}"/>
              </a:ext>
            </a:extLst>
          </p:cNvPr>
          <p:cNvSpPr txBox="1"/>
          <p:nvPr/>
        </p:nvSpPr>
        <p:spPr>
          <a:xfrm>
            <a:off x="4980202" y="2643239"/>
            <a:ext cx="3509405" cy="484820"/>
          </a:xfrm>
          <a:prstGeom prst="rect">
            <a:avLst/>
          </a:prstGeom>
          <a:noFill/>
        </p:spPr>
        <p:txBody>
          <a:bodyPr>
            <a:spAutoFit/>
          </a:bodyPr>
          <a:lstStyle>
            <a:defPPr>
              <a:defRPr lang="zh-TW"/>
            </a:defPPr>
            <a:lvl1pPr algn="ctr">
              <a:defRPr kumimoji="1" sz="1400" b="1">
                <a:effectLst>
                  <a:glow rad="101600">
                    <a:schemeClr val="bg1"/>
                  </a:glow>
                </a:effectLst>
                <a:latin typeface="微軟正黑體" panose="020B0604030504040204" pitchFamily="34" charset="-120"/>
                <a:ea typeface="微軟正黑體" panose="020B0604030504040204" pitchFamily="34" charset="-120"/>
              </a:defRPr>
            </a:lvl1pPr>
            <a:lvl2pPr marL="742950" indent="-285750">
              <a:defRPr kumimoji="1">
                <a:latin typeface="Arial" panose="020B0604020202020204" pitchFamily="34" charset="0"/>
                <a:ea typeface="新細明體" panose="02020500000000000000" pitchFamily="18" charset="-120"/>
              </a:defRPr>
            </a:lvl2pPr>
            <a:lvl3pPr marL="1143000" indent="-228600">
              <a:defRPr kumimoji="1">
                <a:latin typeface="Arial" panose="020B0604020202020204" pitchFamily="34" charset="0"/>
                <a:ea typeface="新細明體" panose="02020500000000000000" pitchFamily="18" charset="-120"/>
              </a:defRPr>
            </a:lvl3pPr>
            <a:lvl4pPr marL="1600200" indent="-228600">
              <a:defRPr kumimoji="1">
                <a:latin typeface="Arial" panose="020B0604020202020204" pitchFamily="34" charset="0"/>
                <a:ea typeface="新細明體" panose="02020500000000000000" pitchFamily="18" charset="-120"/>
              </a:defRPr>
            </a:lvl4pPr>
            <a:lvl5pPr marL="2057400" indent="-228600">
              <a:defRPr kumimoji="1">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9pPr>
          </a:lstStyle>
          <a:p>
            <a:pPr marL="0" marR="0" lvl="0" indent="0" algn="l" defTabSz="914400" eaLnBrk="0" fontAlgn="base" latinLnBrk="0" hangingPunct="0">
              <a:lnSpc>
                <a:spcPct val="100000"/>
              </a:lnSpc>
              <a:spcBef>
                <a:spcPct val="0"/>
              </a:spcBef>
              <a:spcAft>
                <a:spcPct val="0"/>
              </a:spcAft>
              <a:buClrTx/>
              <a:buSzTx/>
              <a:buFontTx/>
              <a:buNone/>
              <a:tabLst/>
              <a:defRPr/>
            </a:pPr>
            <a:r>
              <a:rPr kumimoji="1" lang="zh-TW" altLang="en-US"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水源主要來自關山圳導水路分流水，</a:t>
            </a:r>
            <a:endParaRPr kumimoji="1" lang="en-US" altLang="zh-TW"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0" marR="0" lvl="0" indent="0" algn="l" defTabSz="914400" eaLnBrk="0" fontAlgn="base" latinLnBrk="0" hangingPunct="0">
              <a:lnSpc>
                <a:spcPct val="100000"/>
              </a:lnSpc>
              <a:spcBef>
                <a:spcPct val="0"/>
              </a:spcBef>
              <a:spcAft>
                <a:spcPct val="0"/>
              </a:spcAft>
              <a:buClrTx/>
              <a:buSzTx/>
              <a:buFontTx/>
              <a:buNone/>
              <a:tabLst/>
              <a:defRPr/>
            </a:pPr>
            <a:r>
              <a:rPr kumimoji="1" lang="zh-TW" altLang="en-US"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需與關山圳密切溝通、監測，完成精準配水。</a:t>
            </a:r>
          </a:p>
        </p:txBody>
      </p:sp>
      <p:sp>
        <p:nvSpPr>
          <p:cNvPr id="92" name="文字方塊 91">
            <a:extLst>
              <a:ext uri="{FF2B5EF4-FFF2-40B4-BE49-F238E27FC236}">
                <a16:creationId xmlns:a16="http://schemas.microsoft.com/office/drawing/2014/main" id="{905A5B57-C056-4C2F-CD08-7D51558A134D}"/>
              </a:ext>
            </a:extLst>
          </p:cNvPr>
          <p:cNvSpPr txBox="1"/>
          <p:nvPr/>
        </p:nvSpPr>
        <p:spPr>
          <a:xfrm>
            <a:off x="4975081" y="3144669"/>
            <a:ext cx="3296041" cy="355098"/>
          </a:xfrm>
          <a:prstGeom prst="roundRect">
            <a:avLst>
              <a:gd name="adj" fmla="val 0"/>
            </a:avLst>
          </a:prstGeom>
          <a:solidFill>
            <a:srgbClr val="FFFFFF"/>
          </a:solidFill>
          <a:ln>
            <a:solidFill>
              <a:srgbClr val="55A788"/>
            </a:solidFill>
          </a:ln>
        </p:spPr>
        <p:txBody>
          <a:bodyPr>
            <a:spAutoFit/>
          </a:bodyPr>
          <a:lstStyle>
            <a:defPPr>
              <a:defRPr lang="zh-TW"/>
            </a:defPPr>
            <a:lvl1pPr marR="0" lvl="0" indent="0" algn="ctr" fontAlgn="auto">
              <a:lnSpc>
                <a:spcPct val="100000"/>
              </a:lnSpc>
              <a:spcBef>
                <a:spcPts val="0"/>
              </a:spcBef>
              <a:spcAft>
                <a:spcPts val="0"/>
              </a:spcAft>
              <a:buClrTx/>
              <a:buSzTx/>
              <a:buFontTx/>
              <a:buNone/>
              <a:tabLst/>
              <a:defRPr kumimoji="0" sz="2400" b="1" i="0" u="none" strike="noStrike" cap="all" spc="400" normalizeH="0" baseline="0">
                <a:ln>
                  <a:noFill/>
                </a:ln>
                <a:solidFill>
                  <a:schemeClr val="tx1">
                    <a:lumMod val="90000"/>
                    <a:lumOff val="10000"/>
                  </a:schemeClr>
                </a:solidFill>
                <a:effectLst/>
                <a:uLnTx/>
                <a:uFillTx/>
                <a:latin typeface="微軟正黑體" panose="020B0604030504040204" pitchFamily="34" charset="-120"/>
                <a:ea typeface="微軟正黑體" panose="020B0604030504040204" pitchFamily="34" charset="-120"/>
              </a:defRPr>
            </a:lvl1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TW" altLang="en-US" sz="1600" b="1" i="0" u="none" strike="noStrike" kern="0" cap="all" spc="-15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rPr>
              <a:t>採多重保險設計的導水堤</a:t>
            </a:r>
            <a:endParaRPr kumimoji="0" lang="zh-TW" altLang="en-US" sz="1600" b="1" i="0" u="sng" strike="noStrike" kern="0" cap="all" spc="-150" normalizeH="0" baseline="0" noProof="0" dirty="0">
              <a:ln>
                <a:noFill/>
              </a:ln>
              <a:solidFill>
                <a:srgbClr val="0070C0"/>
              </a:solidFill>
              <a:effectLst/>
              <a:uLnTx/>
              <a:uFillTx/>
              <a:latin typeface="微軟正黑體" panose="020B0604030504040204" pitchFamily="34" charset="-120"/>
              <a:ea typeface="微軟正黑體" panose="020B0604030504040204" pitchFamily="34" charset="-120"/>
            </a:endParaRPr>
          </a:p>
        </p:txBody>
      </p:sp>
      <p:pic>
        <p:nvPicPr>
          <p:cNvPr id="93" name="圖片 40">
            <a:extLst>
              <a:ext uri="{FF2B5EF4-FFF2-40B4-BE49-F238E27FC236}">
                <a16:creationId xmlns:a16="http://schemas.microsoft.com/office/drawing/2014/main" id="{AC5BCDD7-16F1-696E-0E60-66641A157D16}"/>
              </a:ext>
            </a:extLst>
          </p:cNvPr>
          <p:cNvPicPr>
            <a:picLocks noChangeAspect="1" noChangeArrowheads="1"/>
          </p:cNvPicPr>
          <p:nvPr/>
        </p:nvPicPr>
        <p:blipFill>
          <a:blip r:embed="rId4">
            <a:extLst>
              <a:ext uri="{28A0092B-C50C-407E-A947-70E740481C1C}">
                <a14:useLocalDpi xmlns:a14="http://schemas.microsoft.com/office/drawing/2010/main"/>
              </a:ext>
            </a:extLst>
          </a:blip>
          <a:srcRect r="4015"/>
          <a:stretch>
            <a:fillRect/>
          </a:stretch>
        </p:blipFill>
        <p:spPr bwMode="auto">
          <a:xfrm>
            <a:off x="1132830" y="4650081"/>
            <a:ext cx="3811527" cy="198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圓角矩形 32">
            <a:extLst>
              <a:ext uri="{FF2B5EF4-FFF2-40B4-BE49-F238E27FC236}">
                <a16:creationId xmlns:a16="http://schemas.microsoft.com/office/drawing/2014/main" id="{E62070BC-EA3C-C8A1-F490-D8807BFCEB93}"/>
              </a:ext>
            </a:extLst>
          </p:cNvPr>
          <p:cNvSpPr/>
          <p:nvPr/>
        </p:nvSpPr>
        <p:spPr bwMode="auto">
          <a:xfrm>
            <a:off x="1102106" y="3861532"/>
            <a:ext cx="3842251" cy="286745"/>
          </a:xfrm>
          <a:prstGeom prst="roundRect">
            <a:avLst/>
          </a:prstGeom>
          <a:solidFill>
            <a:srgbClr val="006666">
              <a:lumMod val="40000"/>
              <a:lumOff val="60000"/>
            </a:srgbClr>
          </a:solidFill>
          <a:ln w="9525" cap="flat" cmpd="sng" algn="ctr">
            <a:solidFill>
              <a:srgbClr val="000000"/>
            </a:solidFill>
            <a:prstDash val="solid"/>
            <a:round/>
            <a:headEnd type="none" w="med" len="med"/>
            <a:tailEnd type="none" w="med" len="med"/>
          </a:ln>
          <a:effectLst/>
        </p:spPr>
        <p:txBody>
          <a:bodyPr lIns="0" tIns="0" rIns="0" bIns="0" anchor="ctr">
            <a:spAutoFit/>
          </a:bodyPr>
          <a:lstStyle/>
          <a:p>
            <a:pPr algn="ctr" fontAlgn="base">
              <a:spcBef>
                <a:spcPct val="0"/>
              </a:spcBef>
              <a:spcAft>
                <a:spcPct val="0"/>
              </a:spcAft>
              <a:defRPr/>
            </a:pPr>
            <a:r>
              <a:rPr kumimoji="1" lang="zh-TW" altLang="en-US" sz="1600" b="1" u="sng" kern="0" dirty="0">
                <a:solidFill>
                  <a:srgbClr val="000000"/>
                </a:solidFill>
                <a:latin typeface="微軟正黑體"/>
              </a:rPr>
              <a:t>設施概要</a:t>
            </a:r>
          </a:p>
        </p:txBody>
      </p:sp>
      <p:sp>
        <p:nvSpPr>
          <p:cNvPr id="95" name="文字方塊 94">
            <a:extLst>
              <a:ext uri="{FF2B5EF4-FFF2-40B4-BE49-F238E27FC236}">
                <a16:creationId xmlns:a16="http://schemas.microsoft.com/office/drawing/2014/main" id="{0DF25F19-9E85-3766-C41F-F75F1F1EF12B}"/>
              </a:ext>
            </a:extLst>
          </p:cNvPr>
          <p:cNvSpPr txBox="1"/>
          <p:nvPr/>
        </p:nvSpPr>
        <p:spPr>
          <a:xfrm>
            <a:off x="5032577" y="3464441"/>
            <a:ext cx="4704620" cy="872676"/>
          </a:xfrm>
          <a:prstGeom prst="rect">
            <a:avLst/>
          </a:prstGeom>
          <a:noFill/>
        </p:spPr>
        <p:txBody>
          <a:bodyPr>
            <a:spAutoFit/>
          </a:bodyPr>
          <a:lstStyle>
            <a:defPPr>
              <a:defRPr lang="zh-TW"/>
            </a:defPPr>
            <a:lvl1pPr>
              <a:defRPr kumimoji="1" b="1">
                <a:effectLst>
                  <a:glow rad="101600">
                    <a:schemeClr val="bg1"/>
                  </a:glow>
                </a:effectLst>
                <a:latin typeface="微軟正黑體" panose="020B0604030504040204" pitchFamily="34" charset="-120"/>
                <a:ea typeface="微軟正黑體" panose="020B0604030504040204" pitchFamily="34" charset="-120"/>
              </a:defRPr>
            </a:lvl1pPr>
            <a:lvl2pPr marL="742950" indent="-285750">
              <a:defRPr kumimoji="1">
                <a:latin typeface="Arial" panose="020B0604020202020204" pitchFamily="34" charset="0"/>
                <a:ea typeface="新細明體" panose="02020500000000000000" pitchFamily="18" charset="-120"/>
              </a:defRPr>
            </a:lvl2pPr>
            <a:lvl3pPr marL="1143000" indent="-228600">
              <a:defRPr kumimoji="1">
                <a:latin typeface="Arial" panose="020B0604020202020204" pitchFamily="34" charset="0"/>
                <a:ea typeface="新細明體" panose="02020500000000000000" pitchFamily="18" charset="-120"/>
              </a:defRPr>
            </a:lvl3pPr>
            <a:lvl4pPr marL="1600200" indent="-228600">
              <a:defRPr kumimoji="1">
                <a:latin typeface="Arial" panose="020B0604020202020204" pitchFamily="34" charset="0"/>
                <a:ea typeface="新細明體" panose="02020500000000000000" pitchFamily="18" charset="-120"/>
              </a:defRPr>
            </a:lvl4pPr>
            <a:lvl5pPr marL="2057400" indent="-228600">
              <a:defRPr kumimoji="1">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9pPr>
          </a:lstStyle>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減少導水堤長度減少維修頻率</a:t>
            </a:r>
            <a:endParaRPr kumimoji="1" lang="en-US" altLang="zh-TW"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依歷史流路變化修正導水堤</a:t>
            </a:r>
            <a:endParaRPr kumimoji="1" lang="en-US" altLang="zh-TW"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設置</a:t>
            </a:r>
            <a:r>
              <a:rPr kumimoji="1" lang="en-US" altLang="zh-TW"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2</a:t>
            </a:r>
            <a:r>
              <a:rPr kumimoji="1" lang="zh-TW" altLang="en-US"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處溢流口及排水門啟動機制，</a:t>
            </a:r>
            <a:endParaRPr kumimoji="1" lang="en-US" altLang="zh-TW"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0" marR="0" lvl="0" indent="0" defTabSz="914400" eaLnBrk="0" fontAlgn="base" latinLnBrk="0" hangingPunct="0">
              <a:lnSpc>
                <a:spcPct val="100000"/>
              </a:lnSpc>
              <a:spcBef>
                <a:spcPct val="0"/>
              </a:spcBef>
              <a:spcAft>
                <a:spcPct val="0"/>
              </a:spcAft>
              <a:buClrTx/>
              <a:buSzTx/>
              <a:buFontTx/>
              <a:buNone/>
              <a:tabLst/>
              <a:defRPr/>
            </a:pPr>
            <a:r>
              <a:rPr kumimoji="1" lang="zh-TW" altLang="en-US"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               穩定導水堤功能</a:t>
            </a:r>
            <a:endParaRPr kumimoji="1" lang="en-US" altLang="zh-TW" sz="1200" b="1" i="0" u="none" strike="noStrike" kern="0" cap="none" spc="-15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p:txBody>
      </p:sp>
      <p:sp>
        <p:nvSpPr>
          <p:cNvPr id="96" name="文字方塊 95">
            <a:extLst>
              <a:ext uri="{FF2B5EF4-FFF2-40B4-BE49-F238E27FC236}">
                <a16:creationId xmlns:a16="http://schemas.microsoft.com/office/drawing/2014/main" id="{888F806C-9352-2E8E-80A7-72A5DAE802A5}"/>
              </a:ext>
            </a:extLst>
          </p:cNvPr>
          <p:cNvSpPr txBox="1"/>
          <p:nvPr/>
        </p:nvSpPr>
        <p:spPr>
          <a:xfrm>
            <a:off x="1100400" y="2190025"/>
            <a:ext cx="2555616" cy="988534"/>
          </a:xfrm>
          <a:prstGeom prst="roundRect">
            <a:avLst>
              <a:gd name="adj" fmla="val 0"/>
            </a:avLst>
          </a:prstGeom>
          <a:noFill/>
          <a:ln w="12700" cap="flat" cmpd="sng" algn="ctr">
            <a:noFill/>
            <a:prstDash val="solid"/>
            <a:miter lim="800000"/>
          </a:ln>
          <a:effectLst/>
        </p:spPr>
        <p:txBody>
          <a:bodyPr/>
          <a:lstStyle/>
          <a:p>
            <a:pPr eaLnBrk="0" fontAlgn="base" hangingPunct="0">
              <a:spcBef>
                <a:spcPct val="0"/>
              </a:spcBef>
              <a:spcAft>
                <a:spcPts val="600"/>
              </a:spcAft>
              <a:defRPr/>
            </a:pPr>
            <a:r>
              <a:rPr kumimoji="1" lang="zh-TW" altLang="en-US" sz="1200" b="1" kern="0" dirty="0">
                <a:solidFill>
                  <a:srgbClr val="FFFFFF"/>
                </a:solidFill>
                <a:effectLst>
                  <a:glow rad="101600">
                    <a:srgbClr val="000000">
                      <a:alpha val="60000"/>
                    </a:srgbClr>
                  </a:glow>
                </a:effectLst>
                <a:latin typeface="微軟正黑體"/>
              </a:rPr>
              <a:t>建造費用：</a:t>
            </a:r>
            <a:r>
              <a:rPr kumimoji="1" lang="en-US" altLang="zh-TW" sz="1400" b="1" kern="0" dirty="0">
                <a:solidFill>
                  <a:srgbClr val="FFFFFF"/>
                </a:solidFill>
                <a:effectLst>
                  <a:glow rad="101600">
                    <a:srgbClr val="000000">
                      <a:alpha val="60000"/>
                    </a:srgbClr>
                  </a:glow>
                </a:effectLst>
                <a:latin typeface="微軟正黑體"/>
              </a:rPr>
              <a:t>48,964,417</a:t>
            </a:r>
            <a:r>
              <a:rPr kumimoji="1" lang="zh-TW" altLang="en-US" sz="1200" b="1" kern="0" dirty="0">
                <a:solidFill>
                  <a:srgbClr val="FFFFFF"/>
                </a:solidFill>
                <a:effectLst>
                  <a:glow rad="101600">
                    <a:srgbClr val="000000">
                      <a:alpha val="60000"/>
                    </a:srgbClr>
                  </a:glow>
                </a:effectLst>
                <a:latin typeface="微軟正黑體"/>
              </a:rPr>
              <a:t>元 </a:t>
            </a:r>
            <a:endParaRPr kumimoji="1" lang="en-US" altLang="zh-TW" sz="1200" b="1" kern="0" dirty="0">
              <a:solidFill>
                <a:srgbClr val="FFFFFF"/>
              </a:solidFill>
              <a:effectLst>
                <a:glow rad="101600">
                  <a:srgbClr val="000000">
                    <a:alpha val="60000"/>
                  </a:srgbClr>
                </a:glow>
              </a:effectLst>
              <a:latin typeface="微軟正黑體"/>
            </a:endParaRPr>
          </a:p>
        </p:txBody>
      </p:sp>
      <p:sp>
        <p:nvSpPr>
          <p:cNvPr id="97" name="矩形: 圓角 96">
            <a:extLst>
              <a:ext uri="{FF2B5EF4-FFF2-40B4-BE49-F238E27FC236}">
                <a16:creationId xmlns:a16="http://schemas.microsoft.com/office/drawing/2014/main" id="{DA1A60C7-F249-9159-07F5-52D4CE9AAE30}"/>
              </a:ext>
            </a:extLst>
          </p:cNvPr>
          <p:cNvSpPr/>
          <p:nvPr/>
        </p:nvSpPr>
        <p:spPr>
          <a:xfrm>
            <a:off x="5050185" y="4616738"/>
            <a:ext cx="3214110" cy="685187"/>
          </a:xfrm>
          <a:prstGeom prst="roundRect">
            <a:avLst>
              <a:gd name="adj" fmla="val 4150"/>
            </a:avLst>
          </a:prstGeom>
          <a:solidFill>
            <a:srgbClr val="DEF3F3">
              <a:alpha val="60000"/>
            </a:srgbClr>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sz="1200" b="1" kern="0">
              <a:solidFill>
                <a:srgbClr val="FFFFFF"/>
              </a:solidFill>
              <a:latin typeface="Verdana"/>
              <a:ea typeface="標楷體"/>
            </a:endParaRPr>
          </a:p>
        </p:txBody>
      </p:sp>
      <p:sp>
        <p:nvSpPr>
          <p:cNvPr id="98" name="文字方塊 97">
            <a:extLst>
              <a:ext uri="{FF2B5EF4-FFF2-40B4-BE49-F238E27FC236}">
                <a16:creationId xmlns:a16="http://schemas.microsoft.com/office/drawing/2014/main" id="{40A4CC0C-9FAF-556B-F4F8-B137C59BC626}"/>
              </a:ext>
            </a:extLst>
          </p:cNvPr>
          <p:cNvSpPr txBox="1"/>
          <p:nvPr/>
        </p:nvSpPr>
        <p:spPr>
          <a:xfrm>
            <a:off x="4980203" y="4326659"/>
            <a:ext cx="3296040" cy="356764"/>
          </a:xfrm>
          <a:prstGeom prst="roundRect">
            <a:avLst>
              <a:gd name="adj" fmla="val 0"/>
            </a:avLst>
          </a:prstGeom>
          <a:solidFill>
            <a:srgbClr val="FFFFFF"/>
          </a:solidFill>
          <a:ln>
            <a:solidFill>
              <a:srgbClr val="55A788"/>
            </a:solidFill>
          </a:ln>
        </p:spPr>
        <p:txBody>
          <a:bodyPr>
            <a:spAutoFit/>
          </a:bodyPr>
          <a:lstStyle>
            <a:defPPr>
              <a:defRPr lang="zh-TW"/>
            </a:defPPr>
            <a:lvl1pPr marR="0" lvl="0" indent="0" algn="ctr" fontAlgn="auto">
              <a:lnSpc>
                <a:spcPct val="100000"/>
              </a:lnSpc>
              <a:spcBef>
                <a:spcPts val="0"/>
              </a:spcBef>
              <a:spcAft>
                <a:spcPts val="0"/>
              </a:spcAft>
              <a:buClrTx/>
              <a:buSzTx/>
              <a:buFontTx/>
              <a:buNone/>
              <a:tabLst/>
              <a:defRPr kumimoji="0" sz="2400" b="1" i="0" u="none" strike="noStrike" cap="all" spc="400" normalizeH="0" baseline="0">
                <a:ln>
                  <a:noFill/>
                </a:ln>
                <a:solidFill>
                  <a:schemeClr val="tx1">
                    <a:lumMod val="90000"/>
                    <a:lumOff val="10000"/>
                  </a:schemeClr>
                </a:solidFill>
                <a:effectLst/>
                <a:uLnTx/>
                <a:uFillTx/>
                <a:latin typeface="微軟正黑體" panose="020B0604030504040204" pitchFamily="34" charset="-120"/>
                <a:ea typeface="微軟正黑體" panose="020B0604030504040204" pitchFamily="34" charset="-120"/>
              </a:defRPr>
            </a:lvl1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TW" altLang="en-US" sz="1600" b="1" i="0" u="none" strike="noStrike" kern="0" cap="all" spc="-15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rPr>
              <a:t>兼顧生態保育考量之取水規劃</a:t>
            </a:r>
            <a:endParaRPr kumimoji="0" lang="zh-TW" altLang="en-US" sz="1600" b="1" i="0" u="sng" strike="noStrike" kern="0" cap="all" spc="-150" normalizeH="0" baseline="0" noProof="0" dirty="0">
              <a:ln>
                <a:noFill/>
              </a:ln>
              <a:solidFill>
                <a:srgbClr val="0070C0"/>
              </a:solidFill>
              <a:effectLst/>
              <a:uLnTx/>
              <a:uFillTx/>
              <a:latin typeface="微軟正黑體" panose="020B0604030504040204" pitchFamily="34" charset="-120"/>
              <a:ea typeface="微軟正黑體" panose="020B0604030504040204" pitchFamily="34" charset="-120"/>
            </a:endParaRPr>
          </a:p>
        </p:txBody>
      </p:sp>
      <p:sp>
        <p:nvSpPr>
          <p:cNvPr id="99" name="文字方塊 98">
            <a:extLst>
              <a:ext uri="{FF2B5EF4-FFF2-40B4-BE49-F238E27FC236}">
                <a16:creationId xmlns:a16="http://schemas.microsoft.com/office/drawing/2014/main" id="{9147CD76-F106-188A-8393-472ADD6A8F53}"/>
              </a:ext>
            </a:extLst>
          </p:cNvPr>
          <p:cNvSpPr txBox="1"/>
          <p:nvPr/>
        </p:nvSpPr>
        <p:spPr>
          <a:xfrm>
            <a:off x="5041650" y="4669395"/>
            <a:ext cx="4704620" cy="678748"/>
          </a:xfrm>
          <a:prstGeom prst="rect">
            <a:avLst/>
          </a:prstGeom>
          <a:noFill/>
        </p:spPr>
        <p:txBody>
          <a:bodyPr>
            <a:spAutoFit/>
          </a:bodyPr>
          <a:lstStyle>
            <a:defPPr>
              <a:defRPr lang="zh-TW"/>
            </a:defPPr>
            <a:lvl1pPr>
              <a:defRPr kumimoji="1" b="1">
                <a:effectLst>
                  <a:glow rad="101600">
                    <a:schemeClr val="bg1"/>
                  </a:glow>
                </a:effectLst>
                <a:latin typeface="微軟正黑體" panose="020B0604030504040204" pitchFamily="34" charset="-120"/>
                <a:ea typeface="微軟正黑體" panose="020B0604030504040204" pitchFamily="34" charset="-120"/>
              </a:defRPr>
            </a:lvl1pPr>
            <a:lvl2pPr marL="742950" indent="-285750">
              <a:defRPr kumimoji="1">
                <a:latin typeface="Arial" panose="020B0604020202020204" pitchFamily="34" charset="0"/>
                <a:ea typeface="新細明體" panose="02020500000000000000" pitchFamily="18" charset="-120"/>
              </a:defRPr>
            </a:lvl2pPr>
            <a:lvl3pPr marL="1143000" indent="-228600">
              <a:defRPr kumimoji="1">
                <a:latin typeface="Arial" panose="020B0604020202020204" pitchFamily="34" charset="0"/>
                <a:ea typeface="新細明體" panose="02020500000000000000" pitchFamily="18" charset="-120"/>
              </a:defRPr>
            </a:lvl3pPr>
            <a:lvl4pPr marL="1600200" indent="-228600">
              <a:defRPr kumimoji="1">
                <a:latin typeface="Arial" panose="020B0604020202020204" pitchFamily="34" charset="0"/>
                <a:ea typeface="新細明體" panose="02020500000000000000" pitchFamily="18" charset="-120"/>
              </a:defRPr>
            </a:lvl4pPr>
            <a:lvl5pPr marL="2057400" indent="-228600">
              <a:defRPr kumimoji="1">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9pPr>
          </a:lstStyle>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於容易阻絕廊道之進水口設置魚道</a:t>
            </a:r>
            <a:endParaRPr kumimoji="1" lang="en-US" altLang="zh-TW"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以環境友善工法，打造生態導水路</a:t>
            </a:r>
            <a:endParaRPr kumimoji="1" lang="en-US" altLang="zh-TW"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2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觀光休閒木棧道，量身定制維護工序</a:t>
            </a:r>
          </a:p>
        </p:txBody>
      </p:sp>
      <p:sp>
        <p:nvSpPr>
          <p:cNvPr id="100" name="矩形: 圓角 99">
            <a:extLst>
              <a:ext uri="{FF2B5EF4-FFF2-40B4-BE49-F238E27FC236}">
                <a16:creationId xmlns:a16="http://schemas.microsoft.com/office/drawing/2014/main" id="{F8B123A2-34A6-6774-9422-1F8E504ABBF1}"/>
              </a:ext>
            </a:extLst>
          </p:cNvPr>
          <p:cNvSpPr/>
          <p:nvPr/>
        </p:nvSpPr>
        <p:spPr>
          <a:xfrm>
            <a:off x="5041651" y="5618678"/>
            <a:ext cx="3222644" cy="990271"/>
          </a:xfrm>
          <a:prstGeom prst="roundRect">
            <a:avLst>
              <a:gd name="adj" fmla="val 4150"/>
            </a:avLst>
          </a:prstGeom>
          <a:solidFill>
            <a:srgbClr val="DEF3F3">
              <a:alpha val="60000"/>
            </a:srgbClr>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sz="1200" b="1" kern="0">
              <a:solidFill>
                <a:srgbClr val="FFFFFF"/>
              </a:solidFill>
              <a:latin typeface="Verdana"/>
              <a:ea typeface="標楷體"/>
            </a:endParaRPr>
          </a:p>
        </p:txBody>
      </p:sp>
      <p:sp>
        <p:nvSpPr>
          <p:cNvPr id="101" name="文字方塊 100">
            <a:extLst>
              <a:ext uri="{FF2B5EF4-FFF2-40B4-BE49-F238E27FC236}">
                <a16:creationId xmlns:a16="http://schemas.microsoft.com/office/drawing/2014/main" id="{1EA6A757-3AC9-5C8E-9B20-EF77C20F4723}"/>
              </a:ext>
            </a:extLst>
          </p:cNvPr>
          <p:cNvSpPr txBox="1"/>
          <p:nvPr/>
        </p:nvSpPr>
        <p:spPr>
          <a:xfrm>
            <a:off x="4966547" y="5378613"/>
            <a:ext cx="3309696" cy="355098"/>
          </a:xfrm>
          <a:prstGeom prst="roundRect">
            <a:avLst>
              <a:gd name="adj" fmla="val 0"/>
            </a:avLst>
          </a:prstGeom>
          <a:solidFill>
            <a:srgbClr val="FFFFFF"/>
          </a:solidFill>
          <a:ln>
            <a:solidFill>
              <a:srgbClr val="55A788"/>
            </a:solidFill>
          </a:ln>
        </p:spPr>
        <p:txBody>
          <a:bodyPr>
            <a:spAutoFit/>
          </a:bodyPr>
          <a:lstStyle>
            <a:defPPr>
              <a:defRPr lang="zh-TW"/>
            </a:defPPr>
            <a:lvl1pPr marR="0" lvl="0" indent="0" algn="ctr" fontAlgn="auto">
              <a:lnSpc>
                <a:spcPct val="100000"/>
              </a:lnSpc>
              <a:spcBef>
                <a:spcPts val="0"/>
              </a:spcBef>
              <a:spcAft>
                <a:spcPts val="0"/>
              </a:spcAft>
              <a:buClrTx/>
              <a:buSzTx/>
              <a:buFontTx/>
              <a:buNone/>
              <a:tabLst/>
              <a:defRPr kumimoji="0" sz="2400" b="1" i="0" u="none" strike="noStrike" cap="all" spc="400" normalizeH="0" baseline="0">
                <a:ln>
                  <a:noFill/>
                </a:ln>
                <a:solidFill>
                  <a:schemeClr val="tx1">
                    <a:lumMod val="90000"/>
                    <a:lumOff val="10000"/>
                  </a:schemeClr>
                </a:solidFill>
                <a:effectLst/>
                <a:uLnTx/>
                <a:uFillTx/>
                <a:latin typeface="微軟正黑體" panose="020B0604030504040204" pitchFamily="34" charset="-120"/>
                <a:ea typeface="微軟正黑體" panose="020B0604030504040204" pitchFamily="34" charset="-120"/>
              </a:defRPr>
            </a:lvl1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TW" altLang="en-US" sz="1600" b="1" i="0" u="none" strike="noStrike" kern="0" cap="all" spc="-15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rPr>
              <a:t>納入節能減碳思維的還砂於河措施</a:t>
            </a:r>
            <a:endParaRPr kumimoji="0" lang="zh-TW" altLang="en-US" sz="1600" b="1" i="0" u="none" strike="noStrike" kern="0" cap="all" spc="-150" normalizeH="0" baseline="0" noProof="0" dirty="0">
              <a:ln>
                <a:noFill/>
              </a:ln>
              <a:solidFill>
                <a:srgbClr val="000000">
                  <a:lumMod val="90000"/>
                  <a:lumOff val="10000"/>
                </a:srgbClr>
              </a:solidFill>
              <a:effectLst/>
              <a:uLnTx/>
              <a:uFillTx/>
              <a:latin typeface="微軟正黑體" panose="020B0604030504040204" pitchFamily="34" charset="-120"/>
              <a:ea typeface="微軟正黑體" panose="020B0604030504040204" pitchFamily="34" charset="-120"/>
            </a:endParaRPr>
          </a:p>
        </p:txBody>
      </p:sp>
      <p:sp>
        <p:nvSpPr>
          <p:cNvPr id="102" name="文字方塊 101">
            <a:extLst>
              <a:ext uri="{FF2B5EF4-FFF2-40B4-BE49-F238E27FC236}">
                <a16:creationId xmlns:a16="http://schemas.microsoft.com/office/drawing/2014/main" id="{2C2C5C17-2CDA-0601-D2C4-30B23C958399}"/>
              </a:ext>
            </a:extLst>
          </p:cNvPr>
          <p:cNvSpPr txBox="1"/>
          <p:nvPr/>
        </p:nvSpPr>
        <p:spPr>
          <a:xfrm>
            <a:off x="5021733" y="5725616"/>
            <a:ext cx="3286941" cy="500981"/>
          </a:xfrm>
          <a:prstGeom prst="rect">
            <a:avLst/>
          </a:prstGeom>
          <a:noFill/>
        </p:spPr>
        <p:txBody>
          <a:bodyPr>
            <a:spAutoFit/>
          </a:bodyPr>
          <a:lstStyle>
            <a:defPPr>
              <a:defRPr lang="zh-TW"/>
            </a:defPPr>
            <a:lvl1pPr algn="ctr">
              <a:defRPr kumimoji="1" sz="1400" b="1">
                <a:effectLst>
                  <a:glow rad="101600">
                    <a:schemeClr val="bg1"/>
                  </a:glow>
                </a:effectLst>
                <a:latin typeface="微軟正黑體" panose="020B0604030504040204" pitchFamily="34" charset="-120"/>
                <a:ea typeface="微軟正黑體" panose="020B0604030504040204" pitchFamily="34" charset="-120"/>
              </a:defRPr>
            </a:lvl1pPr>
            <a:lvl2pPr marL="742950" indent="-285750">
              <a:defRPr kumimoji="1">
                <a:latin typeface="Arial" panose="020B0604020202020204" pitchFamily="34" charset="0"/>
                <a:ea typeface="新細明體" panose="02020500000000000000" pitchFamily="18" charset="-120"/>
              </a:defRPr>
            </a:lvl2pPr>
            <a:lvl3pPr marL="1143000" indent="-228600">
              <a:defRPr kumimoji="1">
                <a:latin typeface="Arial" panose="020B0604020202020204" pitchFamily="34" charset="0"/>
                <a:ea typeface="新細明體" panose="02020500000000000000" pitchFamily="18" charset="-120"/>
              </a:defRPr>
            </a:lvl3pPr>
            <a:lvl4pPr marL="1600200" indent="-228600">
              <a:defRPr kumimoji="1">
                <a:latin typeface="Arial" panose="020B0604020202020204" pitchFamily="34" charset="0"/>
                <a:ea typeface="新細明體" panose="02020500000000000000" pitchFamily="18" charset="-120"/>
              </a:defRPr>
            </a:lvl4pPr>
            <a:lvl5pPr marL="2057400" indent="-228600">
              <a:defRPr kumimoji="1">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9pPr>
          </a:lstStyle>
          <a:p>
            <a:pPr marL="171450" marR="0" lvl="0" indent="-171450" algn="l"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進水口前營造入流緩衝區使</a:t>
            </a:r>
            <a:r>
              <a:rPr kumimoji="1" lang="zh-TW" altLang="en-US" sz="14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推移載</a:t>
            </a:r>
            <a:r>
              <a:rPr kumimoji="1" lang="zh-TW" altLang="en-US"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沉降後</a:t>
            </a:r>
            <a:endParaRPr kumimoji="1" lang="en-US" altLang="zh-TW"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0" marR="0" lvl="0" indent="0" algn="l" defTabSz="914400" eaLnBrk="0" fontAlgn="base" latinLnBrk="0" hangingPunct="0">
              <a:lnSpc>
                <a:spcPct val="100000"/>
              </a:lnSpc>
              <a:spcBef>
                <a:spcPct val="0"/>
              </a:spcBef>
              <a:spcAft>
                <a:spcPct val="0"/>
              </a:spcAft>
              <a:buClrTx/>
              <a:buSzTx/>
              <a:buFontTx/>
              <a:buNone/>
              <a:tabLst/>
              <a:defRPr/>
            </a:pPr>
            <a:r>
              <a:rPr kumimoji="1" lang="zh-TW" altLang="en-US"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     由排水門排回河川。</a:t>
            </a:r>
            <a:endParaRPr kumimoji="1" lang="en-US" altLang="zh-TW"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p:txBody>
      </p:sp>
      <p:sp>
        <p:nvSpPr>
          <p:cNvPr id="103" name="文字方塊 102">
            <a:extLst>
              <a:ext uri="{FF2B5EF4-FFF2-40B4-BE49-F238E27FC236}">
                <a16:creationId xmlns:a16="http://schemas.microsoft.com/office/drawing/2014/main" id="{E4EF33E8-CA8A-7A43-AB16-A5DEF6719F3E}"/>
              </a:ext>
            </a:extLst>
          </p:cNvPr>
          <p:cNvSpPr txBox="1"/>
          <p:nvPr/>
        </p:nvSpPr>
        <p:spPr>
          <a:xfrm>
            <a:off x="1106800" y="4144824"/>
            <a:ext cx="2850731" cy="775712"/>
          </a:xfrm>
          <a:prstGeom prst="rect">
            <a:avLst/>
          </a:prstGeom>
          <a:noFill/>
          <a:ln w="12700" cap="flat" cmpd="sng" algn="ctr">
            <a:noFill/>
            <a:prstDash val="solid"/>
            <a:miter lim="800000"/>
          </a:ln>
          <a:effectLst/>
        </p:spPr>
        <p:txBody>
          <a:bodyPr/>
          <a:lstStyle>
            <a:defPPr>
              <a:defRPr lang="zh-TW"/>
            </a:defPPr>
            <a:lvl1pPr>
              <a:spcAft>
                <a:spcPts val="600"/>
              </a:spcAft>
              <a:defRPr sz="1400" kern="0">
                <a:solidFill>
                  <a:schemeClr val="bg1"/>
                </a:solidFill>
                <a:effectLst>
                  <a:glow rad="101600">
                    <a:schemeClr val="tx1">
                      <a:alpha val="60000"/>
                    </a:schemeClr>
                  </a:glow>
                </a:effectLst>
                <a:latin typeface="微軟正黑體" panose="020B0604030504040204" pitchFamily="34" charset="-120"/>
                <a:ea typeface="微軟正黑體" panose="020B0604030504040204" pitchFamily="34" charset="-120"/>
              </a:defRPr>
            </a:lvl1pPr>
          </a:lstStyle>
          <a:p>
            <a:pPr marL="0" marR="0" lvl="0" indent="0" defTabSz="914400" eaLnBrk="0" fontAlgn="base" latinLnBrk="0" hangingPunct="0">
              <a:lnSpc>
                <a:spcPct val="100000"/>
              </a:lnSpc>
              <a:spcBef>
                <a:spcPct val="0"/>
              </a:spcBef>
              <a:spcAft>
                <a:spcPts val="600"/>
              </a:spcAft>
              <a:buClrTx/>
              <a:buSzTx/>
              <a:buFontTx/>
              <a:buNone/>
              <a:tabLst/>
              <a:defRPr/>
            </a:pPr>
            <a:r>
              <a:rPr kumimoji="1" lang="zh-TW" altLang="en-US" sz="1200" b="1" i="0" u="none" strike="noStrike" kern="0" cap="none" spc="0" normalizeH="0" baseline="0" noProof="0" dirty="0">
                <a:ln>
                  <a:noFill/>
                </a:ln>
                <a:solidFill>
                  <a:srgbClr val="FFFFFF"/>
                </a:solidFill>
                <a:effectLst>
                  <a:glow rad="101600">
                    <a:srgbClr val="000000">
                      <a:alpha val="60000"/>
                    </a:srgbClr>
                  </a:glow>
                </a:effectLst>
                <a:uLnTx/>
                <a:uFillTx/>
                <a:latin typeface="微軟正黑體" panose="020B0604030504040204" pitchFamily="34" charset="-120"/>
                <a:ea typeface="微軟正黑體" panose="020B0604030504040204" pitchFamily="34" charset="-120"/>
              </a:rPr>
              <a:t>包含導水堤、進水門、排水門、魚道、生態導水路、沉砂池及水利公園</a:t>
            </a:r>
          </a:p>
        </p:txBody>
      </p:sp>
      <p:grpSp>
        <p:nvGrpSpPr>
          <p:cNvPr id="104" name="群組 30">
            <a:extLst>
              <a:ext uri="{FF2B5EF4-FFF2-40B4-BE49-F238E27FC236}">
                <a16:creationId xmlns:a16="http://schemas.microsoft.com/office/drawing/2014/main" id="{3FB28AFD-5E88-DA42-F3B5-3E9C98D62B0D}"/>
              </a:ext>
            </a:extLst>
          </p:cNvPr>
          <p:cNvGrpSpPr>
            <a:grpSpLocks/>
          </p:cNvGrpSpPr>
          <p:nvPr/>
        </p:nvGrpSpPr>
        <p:grpSpPr bwMode="auto">
          <a:xfrm>
            <a:off x="1132830" y="2467817"/>
            <a:ext cx="3809820" cy="551818"/>
            <a:chOff x="74330" y="2368141"/>
            <a:chExt cx="3455325" cy="525999"/>
          </a:xfrm>
        </p:grpSpPr>
        <p:sp>
          <p:nvSpPr>
            <p:cNvPr id="105" name="文字方塊 21">
              <a:extLst>
                <a:ext uri="{FF2B5EF4-FFF2-40B4-BE49-F238E27FC236}">
                  <a16:creationId xmlns:a16="http://schemas.microsoft.com/office/drawing/2014/main" id="{7A38CD1D-D787-1B91-2129-F186AB518D71}"/>
                </a:ext>
              </a:extLst>
            </p:cNvPr>
            <p:cNvSpPr txBox="1">
              <a:spLocks noChangeArrowheads="1"/>
            </p:cNvSpPr>
            <p:nvPr/>
          </p:nvSpPr>
          <p:spPr bwMode="auto">
            <a:xfrm>
              <a:off x="74330" y="2368141"/>
              <a:ext cx="1145414" cy="523612"/>
            </a:xfrm>
            <a:prstGeom prst="rect">
              <a:avLst/>
            </a:prstGeom>
            <a:solidFill>
              <a:srgbClr val="DEF3F3">
                <a:alpha val="79999"/>
              </a:srgbClr>
            </a:solidFill>
            <a:ln w="19050">
              <a:solidFill>
                <a:srgbClr val="FFFFFF"/>
              </a:solidFill>
              <a:miter lim="800000"/>
              <a:headEnd/>
              <a:tailEnd/>
            </a:ln>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defRPr/>
              </a:pPr>
              <a:r>
                <a:rPr lang="zh-TW" altLang="en-US" sz="1200" b="1" kern="0">
                  <a:solidFill>
                    <a:srgbClr val="000000"/>
                  </a:solidFill>
                  <a:latin typeface="微軟正黑體" panose="020B0604030504040204" pitchFamily="34" charset="-120"/>
                  <a:ea typeface="微軟正黑體" panose="020B0604030504040204" pitchFamily="34" charset="-120"/>
                </a:rPr>
                <a:t>提供</a:t>
              </a:r>
              <a:endParaRPr lang="en-US" altLang="zh-TW" sz="1200" b="1" kern="0">
                <a:solidFill>
                  <a:srgbClr val="000000"/>
                </a:solidFill>
                <a:latin typeface="微軟正黑體" panose="020B0604030504040204" pitchFamily="34" charset="-120"/>
                <a:ea typeface="微軟正黑體" panose="020B0604030504040204" pitchFamily="34" charset="-120"/>
              </a:endParaRPr>
            </a:p>
            <a:p>
              <a:pPr algn="ctr" eaLnBrk="0" fontAlgn="base" hangingPunct="0">
                <a:spcBef>
                  <a:spcPct val="0"/>
                </a:spcBef>
                <a:spcAft>
                  <a:spcPct val="0"/>
                </a:spcAft>
                <a:buClrTx/>
                <a:buFontTx/>
                <a:buNone/>
                <a:defRPr/>
              </a:pPr>
              <a:r>
                <a:rPr lang="zh-TW" altLang="en-US" sz="1600" b="1" kern="0">
                  <a:solidFill>
                    <a:srgbClr val="000000"/>
                  </a:solidFill>
                  <a:latin typeface="微軟正黑體" panose="020B0604030504040204" pitchFamily="34" charset="-120"/>
                  <a:ea typeface="微軟正黑體" panose="020B0604030504040204" pitchFamily="34" charset="-120"/>
                </a:rPr>
                <a:t>灌溉用水</a:t>
              </a:r>
            </a:p>
          </p:txBody>
        </p:sp>
        <p:sp>
          <p:nvSpPr>
            <p:cNvPr id="106" name="文字方塊 22">
              <a:extLst>
                <a:ext uri="{FF2B5EF4-FFF2-40B4-BE49-F238E27FC236}">
                  <a16:creationId xmlns:a16="http://schemas.microsoft.com/office/drawing/2014/main" id="{845E3CB5-574C-D99E-140F-36042A13109D}"/>
                </a:ext>
              </a:extLst>
            </p:cNvPr>
            <p:cNvSpPr txBox="1">
              <a:spLocks noChangeArrowheads="1"/>
            </p:cNvSpPr>
            <p:nvPr/>
          </p:nvSpPr>
          <p:spPr bwMode="auto">
            <a:xfrm>
              <a:off x="2384241" y="2370528"/>
              <a:ext cx="1145414" cy="523612"/>
            </a:xfrm>
            <a:prstGeom prst="rect">
              <a:avLst/>
            </a:prstGeom>
            <a:solidFill>
              <a:srgbClr val="DAF5C7">
                <a:alpha val="79999"/>
              </a:srgbClr>
            </a:solidFill>
            <a:ln w="19050">
              <a:solidFill>
                <a:srgbClr val="FFFFFF"/>
              </a:solidFill>
              <a:miter lim="800000"/>
              <a:headEnd/>
              <a:tailEnd/>
            </a:ln>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defRPr/>
              </a:pPr>
              <a:r>
                <a:rPr lang="zh-TW" altLang="en-US" sz="1200" b="1" kern="0">
                  <a:solidFill>
                    <a:srgbClr val="000000"/>
                  </a:solidFill>
                  <a:latin typeface="微軟正黑體" panose="020B0604030504040204" pitchFamily="34" charset="-120"/>
                  <a:ea typeface="微軟正黑體" panose="020B0604030504040204" pitchFamily="34" charset="-120"/>
                </a:rPr>
                <a:t>確保</a:t>
              </a:r>
              <a:endParaRPr lang="en-US" altLang="zh-TW" sz="1200" b="1" kern="0">
                <a:solidFill>
                  <a:srgbClr val="000000"/>
                </a:solidFill>
                <a:latin typeface="微軟正黑體" panose="020B0604030504040204" pitchFamily="34" charset="-120"/>
                <a:ea typeface="微軟正黑體" panose="020B0604030504040204" pitchFamily="34" charset="-120"/>
              </a:endParaRPr>
            </a:p>
            <a:p>
              <a:pPr algn="ctr" eaLnBrk="0" fontAlgn="base" hangingPunct="0">
                <a:spcBef>
                  <a:spcPct val="0"/>
                </a:spcBef>
                <a:spcAft>
                  <a:spcPct val="0"/>
                </a:spcAft>
                <a:buClrTx/>
                <a:buFontTx/>
                <a:buNone/>
                <a:defRPr/>
              </a:pPr>
              <a:r>
                <a:rPr lang="zh-TW" altLang="en-US" sz="1600" b="1" kern="0">
                  <a:solidFill>
                    <a:srgbClr val="000000"/>
                  </a:solidFill>
                  <a:latin typeface="微軟正黑體" panose="020B0604030504040204" pitchFamily="34" charset="-120"/>
                  <a:ea typeface="微軟正黑體" panose="020B0604030504040204" pitchFamily="34" charset="-120"/>
                </a:rPr>
                <a:t>生態保育</a:t>
              </a:r>
            </a:p>
          </p:txBody>
        </p:sp>
        <p:sp>
          <p:nvSpPr>
            <p:cNvPr id="107" name="文字方塊 25">
              <a:extLst>
                <a:ext uri="{FF2B5EF4-FFF2-40B4-BE49-F238E27FC236}">
                  <a16:creationId xmlns:a16="http://schemas.microsoft.com/office/drawing/2014/main" id="{E6365E9C-1BE3-5785-DD7E-2EEFFBD2D103}"/>
                </a:ext>
              </a:extLst>
            </p:cNvPr>
            <p:cNvSpPr txBox="1">
              <a:spLocks noChangeArrowheads="1"/>
            </p:cNvSpPr>
            <p:nvPr/>
          </p:nvSpPr>
          <p:spPr bwMode="auto">
            <a:xfrm>
              <a:off x="1229285" y="2370528"/>
              <a:ext cx="1145415" cy="523612"/>
            </a:xfrm>
            <a:prstGeom prst="rect">
              <a:avLst/>
            </a:prstGeom>
            <a:solidFill>
              <a:srgbClr val="F7E8B3">
                <a:alpha val="79999"/>
              </a:srgbClr>
            </a:solidFill>
            <a:ln w="19050">
              <a:solidFill>
                <a:srgbClr val="FFFFFF"/>
              </a:solidFill>
              <a:miter lim="800000"/>
              <a:headEnd/>
              <a:tailEnd/>
            </a:ln>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algn="ctr" eaLnBrk="0" fontAlgn="base" hangingPunct="0">
                <a:spcBef>
                  <a:spcPct val="0"/>
                </a:spcBef>
                <a:spcAft>
                  <a:spcPct val="0"/>
                </a:spcAft>
                <a:buClrTx/>
                <a:buFontTx/>
                <a:buNone/>
                <a:defRPr/>
              </a:pPr>
              <a:r>
                <a:rPr lang="zh-TW" altLang="en-US" sz="1200" b="1" kern="0">
                  <a:solidFill>
                    <a:srgbClr val="000000"/>
                  </a:solidFill>
                  <a:latin typeface="微軟正黑體" panose="020B0604030504040204" pitchFamily="34" charset="-120"/>
                  <a:ea typeface="微軟正黑體" panose="020B0604030504040204" pitchFamily="34" charset="-120"/>
                </a:rPr>
                <a:t>滿足</a:t>
              </a:r>
              <a:endParaRPr lang="en-US" altLang="zh-TW" sz="1200" b="1" kern="0">
                <a:solidFill>
                  <a:srgbClr val="000000"/>
                </a:solidFill>
                <a:latin typeface="微軟正黑體" panose="020B0604030504040204" pitchFamily="34" charset="-120"/>
                <a:ea typeface="微軟正黑體" panose="020B0604030504040204" pitchFamily="34" charset="-120"/>
              </a:endParaRPr>
            </a:p>
            <a:p>
              <a:pPr algn="ctr" eaLnBrk="0" fontAlgn="base" hangingPunct="0">
                <a:spcBef>
                  <a:spcPct val="0"/>
                </a:spcBef>
                <a:spcAft>
                  <a:spcPct val="0"/>
                </a:spcAft>
                <a:buClrTx/>
                <a:buFontTx/>
                <a:buNone/>
                <a:defRPr/>
              </a:pPr>
              <a:r>
                <a:rPr lang="zh-TW" altLang="en-US" sz="1600" b="1" kern="0">
                  <a:solidFill>
                    <a:srgbClr val="000000"/>
                  </a:solidFill>
                  <a:latin typeface="微軟正黑體" panose="020B0604030504040204" pitchFamily="34" charset="-120"/>
                  <a:ea typeface="微軟正黑體" panose="020B0604030504040204" pitchFamily="34" charset="-120"/>
                </a:rPr>
                <a:t>觀光遊憩</a:t>
              </a:r>
            </a:p>
          </p:txBody>
        </p:sp>
      </p:grpSp>
      <p:pic>
        <p:nvPicPr>
          <p:cNvPr id="108" name="圖片 55">
            <a:extLst>
              <a:ext uri="{FF2B5EF4-FFF2-40B4-BE49-F238E27FC236}">
                <a16:creationId xmlns:a16="http://schemas.microsoft.com/office/drawing/2014/main" id="{A1E60A1C-A9CC-E025-D391-7F66B592E1C5}"/>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462512" y="3016301"/>
            <a:ext cx="1174353" cy="84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109" name="圖片 56">
            <a:extLst>
              <a:ext uri="{FF2B5EF4-FFF2-40B4-BE49-F238E27FC236}">
                <a16:creationId xmlns:a16="http://schemas.microsoft.com/office/drawing/2014/main" id="{9A366900-53E8-B502-E563-648A6B06828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141364" y="3011299"/>
            <a:ext cx="1222147" cy="84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 name="Picture 4" descr="11/30池上圳進水口排砂道魚類洄游跳躍影像| PeoPo 公民新聞">
            <a:extLst>
              <a:ext uri="{FF2B5EF4-FFF2-40B4-BE49-F238E27FC236}">
                <a16:creationId xmlns:a16="http://schemas.microsoft.com/office/drawing/2014/main" id="{F37B7E3F-76FC-699F-ED1F-2CFE04CFCA93}"/>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r="20583"/>
          <a:stretch>
            <a:fillRect/>
          </a:stretch>
        </p:blipFill>
        <p:spPr bwMode="auto">
          <a:xfrm>
            <a:off x="3706849" y="3017968"/>
            <a:ext cx="1223853" cy="84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cxnSp>
        <p:nvCxnSpPr>
          <p:cNvPr id="111" name="接點: 肘形 110">
            <a:extLst>
              <a:ext uri="{FF2B5EF4-FFF2-40B4-BE49-F238E27FC236}">
                <a16:creationId xmlns:a16="http://schemas.microsoft.com/office/drawing/2014/main" id="{41EFE6BE-CE63-67D4-6EB7-8CE0364B9552}"/>
              </a:ext>
            </a:extLst>
          </p:cNvPr>
          <p:cNvCxnSpPr>
            <a:cxnSpLocks/>
            <a:endCxn id="90" idx="3"/>
          </p:cNvCxnSpPr>
          <p:nvPr/>
        </p:nvCxnSpPr>
        <p:spPr>
          <a:xfrm rot="16200000" flipV="1">
            <a:off x="7743808" y="2984970"/>
            <a:ext cx="1512080" cy="471107"/>
          </a:xfrm>
          <a:prstGeom prst="bentConnector2">
            <a:avLst/>
          </a:prstGeom>
          <a:noFill/>
          <a:ln w="9525" cap="flat" cmpd="sng" algn="ctr">
            <a:solidFill>
              <a:srgbClr val="002060"/>
            </a:solidFill>
            <a:prstDash val="sysDot"/>
            <a:headEnd type="oval" w="sm" len="sm"/>
            <a:tailEnd type="none" w="sm" len="sm"/>
          </a:ln>
          <a:effectLst/>
        </p:spPr>
      </p:cxnSp>
      <p:cxnSp>
        <p:nvCxnSpPr>
          <p:cNvPr id="112" name="接點: 肘形 6166">
            <a:extLst>
              <a:ext uri="{FF2B5EF4-FFF2-40B4-BE49-F238E27FC236}">
                <a16:creationId xmlns:a16="http://schemas.microsoft.com/office/drawing/2014/main" id="{50BA8FBC-A3CD-8A17-D323-D7497C51C5C7}"/>
              </a:ext>
            </a:extLst>
          </p:cNvPr>
          <p:cNvCxnSpPr>
            <a:cxnSpLocks/>
            <a:endCxn id="92" idx="3"/>
          </p:cNvCxnSpPr>
          <p:nvPr/>
        </p:nvCxnSpPr>
        <p:spPr>
          <a:xfrm rot="10800000">
            <a:off x="8271123" y="3323052"/>
            <a:ext cx="1314320" cy="1030282"/>
          </a:xfrm>
          <a:prstGeom prst="bentConnector3">
            <a:avLst>
              <a:gd name="adj1" fmla="val 89732"/>
            </a:avLst>
          </a:prstGeom>
          <a:noFill/>
          <a:ln w="9525" cap="flat" cmpd="sng" algn="ctr">
            <a:solidFill>
              <a:srgbClr val="002060"/>
            </a:solidFill>
            <a:prstDash val="sysDot"/>
            <a:headEnd type="oval" w="sm" len="sm"/>
            <a:tailEnd type="none" w="sm" len="sm"/>
          </a:ln>
          <a:effectLst/>
        </p:spPr>
      </p:cxnSp>
      <p:cxnSp>
        <p:nvCxnSpPr>
          <p:cNvPr id="113" name="接點: 肘形 112">
            <a:extLst>
              <a:ext uri="{FF2B5EF4-FFF2-40B4-BE49-F238E27FC236}">
                <a16:creationId xmlns:a16="http://schemas.microsoft.com/office/drawing/2014/main" id="{A8A0741E-3A86-306B-DAE4-12BF3B0BBDEB}"/>
              </a:ext>
            </a:extLst>
          </p:cNvPr>
          <p:cNvCxnSpPr>
            <a:cxnSpLocks/>
            <a:endCxn id="98" idx="3"/>
          </p:cNvCxnSpPr>
          <p:nvPr/>
        </p:nvCxnSpPr>
        <p:spPr>
          <a:xfrm rot="10800000">
            <a:off x="8276243" y="4505041"/>
            <a:ext cx="1708616" cy="70019"/>
          </a:xfrm>
          <a:prstGeom prst="bentConnector3">
            <a:avLst>
              <a:gd name="adj1" fmla="val 30432"/>
            </a:avLst>
          </a:prstGeom>
          <a:noFill/>
          <a:ln w="9525" cap="flat" cmpd="sng" algn="ctr">
            <a:solidFill>
              <a:srgbClr val="002060"/>
            </a:solidFill>
            <a:prstDash val="sysDot"/>
            <a:headEnd type="oval" w="sm" len="sm"/>
            <a:tailEnd type="none" w="sm" len="sm"/>
          </a:ln>
          <a:effectLst/>
        </p:spPr>
      </p:cxnSp>
      <p:cxnSp>
        <p:nvCxnSpPr>
          <p:cNvPr id="114" name="接點: 肘形 113">
            <a:extLst>
              <a:ext uri="{FF2B5EF4-FFF2-40B4-BE49-F238E27FC236}">
                <a16:creationId xmlns:a16="http://schemas.microsoft.com/office/drawing/2014/main" id="{61F7F9B8-D956-E04A-ECC4-D7CE3990FE69}"/>
              </a:ext>
            </a:extLst>
          </p:cNvPr>
          <p:cNvCxnSpPr>
            <a:cxnSpLocks/>
          </p:cNvCxnSpPr>
          <p:nvPr/>
        </p:nvCxnSpPr>
        <p:spPr>
          <a:xfrm rot="10800000" flipV="1">
            <a:off x="8276243" y="4830130"/>
            <a:ext cx="1804203" cy="995271"/>
          </a:xfrm>
          <a:prstGeom prst="bentConnector3">
            <a:avLst>
              <a:gd name="adj1" fmla="val 74212"/>
            </a:avLst>
          </a:prstGeom>
          <a:noFill/>
          <a:ln w="9525" cap="flat" cmpd="sng" algn="ctr">
            <a:solidFill>
              <a:srgbClr val="002060"/>
            </a:solidFill>
            <a:prstDash val="sysDot"/>
            <a:headEnd type="oval" w="sm" len="sm"/>
            <a:tailEnd type="none" w="sm" len="sm"/>
          </a:ln>
          <a:effectLst/>
        </p:spPr>
      </p:cxnSp>
      <p:grpSp>
        <p:nvGrpSpPr>
          <p:cNvPr id="115" name="群組 6186">
            <a:extLst>
              <a:ext uri="{FF2B5EF4-FFF2-40B4-BE49-F238E27FC236}">
                <a16:creationId xmlns:a16="http://schemas.microsoft.com/office/drawing/2014/main" id="{9D2B7142-280C-C0AE-A3DD-C5491512815A}"/>
              </a:ext>
            </a:extLst>
          </p:cNvPr>
          <p:cNvGrpSpPr>
            <a:grpSpLocks/>
          </p:cNvGrpSpPr>
          <p:nvPr/>
        </p:nvGrpSpPr>
        <p:grpSpPr bwMode="auto">
          <a:xfrm>
            <a:off x="9389147" y="5648687"/>
            <a:ext cx="1964653" cy="1021946"/>
            <a:chOff x="328200" y="4771970"/>
            <a:chExt cx="2398396" cy="1276887"/>
          </a:xfrm>
        </p:grpSpPr>
        <p:sp>
          <p:nvSpPr>
            <p:cNvPr id="116" name="矩形: 圓角 6187">
              <a:extLst>
                <a:ext uri="{FF2B5EF4-FFF2-40B4-BE49-F238E27FC236}">
                  <a16:creationId xmlns:a16="http://schemas.microsoft.com/office/drawing/2014/main" id="{02C2D5AE-D2C8-8207-15F8-6803031F07D7}"/>
                </a:ext>
              </a:extLst>
            </p:cNvPr>
            <p:cNvSpPr/>
            <p:nvPr/>
          </p:nvSpPr>
          <p:spPr>
            <a:xfrm>
              <a:off x="328200" y="4771970"/>
              <a:ext cx="1760769" cy="1276887"/>
            </a:xfrm>
            <a:prstGeom prst="roundRect">
              <a:avLst>
                <a:gd name="adj" fmla="val 0"/>
              </a:avLst>
            </a:prstGeom>
            <a:solidFill>
              <a:srgbClr val="FFFFFF"/>
            </a:solidFill>
            <a:ln w="3175" cap="flat" cmpd="sng" algn="ctr">
              <a:solidFill>
                <a:srgbClr val="FFFFFF">
                  <a:lumMod val="85000"/>
                </a:srgbClr>
              </a:solidFill>
              <a:prstDash val="solid"/>
            </a:ln>
            <a:effectLst/>
          </p:spPr>
          <p:txBody>
            <a:bodyPr anchor="ctr"/>
            <a:lstStyle/>
            <a:p>
              <a:pPr algn="ctr" eaLnBrk="0" fontAlgn="base" hangingPunct="0">
                <a:spcBef>
                  <a:spcPct val="0"/>
                </a:spcBef>
                <a:spcAft>
                  <a:spcPct val="0"/>
                </a:spcAft>
                <a:defRPr/>
              </a:pPr>
              <a:endParaRPr kumimoji="1" lang="zh-TW" altLang="en-US" sz="900" b="1" kern="0">
                <a:solidFill>
                  <a:srgbClr val="FFFFFF"/>
                </a:solidFill>
                <a:latin typeface="Verdana"/>
                <a:ea typeface="標楷體"/>
              </a:endParaRPr>
            </a:p>
          </p:txBody>
        </p:sp>
        <p:sp>
          <p:nvSpPr>
            <p:cNvPr id="117" name="文字方塊 6192">
              <a:extLst>
                <a:ext uri="{FF2B5EF4-FFF2-40B4-BE49-F238E27FC236}">
                  <a16:creationId xmlns:a16="http://schemas.microsoft.com/office/drawing/2014/main" id="{88A5953A-B5DD-2034-9308-D228E9BB3CED}"/>
                </a:ext>
              </a:extLst>
            </p:cNvPr>
            <p:cNvSpPr txBox="1"/>
            <p:nvPr/>
          </p:nvSpPr>
          <p:spPr>
            <a:xfrm>
              <a:off x="803295" y="4826128"/>
              <a:ext cx="1914966" cy="231215"/>
            </a:xfrm>
            <a:prstGeom prst="rect">
              <a:avLst/>
            </a:prstGeom>
            <a:noFill/>
          </p:spPr>
          <p:txBody>
            <a:bodyPr>
              <a:spAutoFit/>
            </a:bodyPr>
            <a:lstStyle/>
            <a:p>
              <a:pPr eaLnBrk="0" fontAlgn="base" hangingPunct="0">
                <a:spcBef>
                  <a:spcPct val="0"/>
                </a:spcBef>
                <a:spcAft>
                  <a:spcPct val="0"/>
                </a:spcAft>
                <a:defRPr/>
              </a:pPr>
              <a:r>
                <a:rPr kumimoji="1" lang="zh-TW" altLang="en-US" sz="900" b="1" kern="0" dirty="0">
                  <a:solidFill>
                    <a:srgbClr val="000000">
                      <a:lumMod val="75000"/>
                      <a:lumOff val="25000"/>
                    </a:srgbClr>
                  </a:solidFill>
                  <a:latin typeface="微軟正黑體"/>
                </a:rPr>
                <a:t>沖積層</a:t>
              </a:r>
            </a:p>
          </p:txBody>
        </p:sp>
        <p:sp>
          <p:nvSpPr>
            <p:cNvPr id="118" name="矩形 117">
              <a:extLst>
                <a:ext uri="{FF2B5EF4-FFF2-40B4-BE49-F238E27FC236}">
                  <a16:creationId xmlns:a16="http://schemas.microsoft.com/office/drawing/2014/main" id="{129E1AE0-F04E-338A-18B3-DF9466637DCF}"/>
                </a:ext>
              </a:extLst>
            </p:cNvPr>
            <p:cNvSpPr/>
            <p:nvPr/>
          </p:nvSpPr>
          <p:spPr>
            <a:xfrm>
              <a:off x="428220" y="4919865"/>
              <a:ext cx="385494" cy="154143"/>
            </a:xfrm>
            <a:prstGeom prst="rect">
              <a:avLst/>
            </a:prstGeom>
            <a:solidFill>
              <a:srgbClr val="F8F7C7"/>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sz="900" b="1" kern="0">
                <a:solidFill>
                  <a:srgbClr val="FFFFFF"/>
                </a:solidFill>
                <a:latin typeface="Verdana"/>
                <a:ea typeface="標楷體"/>
              </a:endParaRPr>
            </a:p>
          </p:txBody>
        </p:sp>
        <p:cxnSp>
          <p:nvCxnSpPr>
            <p:cNvPr id="119" name="直線接點 6196">
              <a:extLst>
                <a:ext uri="{FF2B5EF4-FFF2-40B4-BE49-F238E27FC236}">
                  <a16:creationId xmlns:a16="http://schemas.microsoft.com/office/drawing/2014/main" id="{F0D52982-8AB7-9B98-5BE5-5B3BC1BEAC34}"/>
                </a:ext>
              </a:extLst>
            </p:cNvPr>
            <p:cNvCxnSpPr>
              <a:cxnSpLocks/>
            </p:cNvCxnSpPr>
            <p:nvPr/>
          </p:nvCxnSpPr>
          <p:spPr>
            <a:xfrm>
              <a:off x="432387" y="5436451"/>
              <a:ext cx="385494" cy="0"/>
            </a:xfrm>
            <a:prstGeom prst="line">
              <a:avLst/>
            </a:prstGeom>
            <a:noFill/>
            <a:ln w="38100" cap="flat" cmpd="sng" algn="ctr">
              <a:solidFill>
                <a:srgbClr val="0000EE"/>
              </a:solidFill>
              <a:prstDash val="solid"/>
            </a:ln>
            <a:effectLst/>
          </p:spPr>
        </p:cxnSp>
        <p:sp>
          <p:nvSpPr>
            <p:cNvPr id="120" name="文字方塊 6198">
              <a:extLst>
                <a:ext uri="{FF2B5EF4-FFF2-40B4-BE49-F238E27FC236}">
                  <a16:creationId xmlns:a16="http://schemas.microsoft.com/office/drawing/2014/main" id="{99C1F8D5-41DC-7220-B9F0-F1EEAEEA8FFF}"/>
                </a:ext>
              </a:extLst>
            </p:cNvPr>
            <p:cNvSpPr txBox="1">
              <a:spLocks noChangeArrowheads="1"/>
            </p:cNvSpPr>
            <p:nvPr/>
          </p:nvSpPr>
          <p:spPr bwMode="auto">
            <a:xfrm>
              <a:off x="826083" y="5278739"/>
              <a:ext cx="16838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defRPr/>
              </a:pPr>
              <a:r>
                <a:rPr lang="zh-TW" altLang="en-US" sz="900" b="1" kern="0">
                  <a:solidFill>
                    <a:srgbClr val="404040"/>
                  </a:solidFill>
                  <a:latin typeface="微軟正黑體" panose="020B0604030504040204" pitchFamily="34" charset="-120"/>
                  <a:ea typeface="微軟正黑體" panose="020B0604030504040204" pitchFamily="34" charset="-120"/>
                </a:rPr>
                <a:t>池上圳引灌水</a:t>
              </a:r>
            </a:p>
          </p:txBody>
        </p:sp>
        <p:cxnSp>
          <p:nvCxnSpPr>
            <p:cNvPr id="121" name="直線接點 120">
              <a:extLst>
                <a:ext uri="{FF2B5EF4-FFF2-40B4-BE49-F238E27FC236}">
                  <a16:creationId xmlns:a16="http://schemas.microsoft.com/office/drawing/2014/main" id="{958AD7F7-7EA9-5625-D4F7-B06D40FF7D93}"/>
                </a:ext>
              </a:extLst>
            </p:cNvPr>
            <p:cNvCxnSpPr>
              <a:cxnSpLocks/>
            </p:cNvCxnSpPr>
            <p:nvPr/>
          </p:nvCxnSpPr>
          <p:spPr>
            <a:xfrm>
              <a:off x="426137" y="5665583"/>
              <a:ext cx="385493" cy="0"/>
            </a:xfrm>
            <a:prstGeom prst="line">
              <a:avLst/>
            </a:prstGeom>
            <a:noFill/>
            <a:ln w="28575" cap="flat" cmpd="sng" algn="ctr">
              <a:solidFill>
                <a:srgbClr val="3BB0D9"/>
              </a:solidFill>
              <a:prstDash val="solid"/>
            </a:ln>
            <a:effectLst/>
          </p:spPr>
        </p:cxnSp>
        <p:sp>
          <p:nvSpPr>
            <p:cNvPr id="122" name="文字方塊 6200">
              <a:extLst>
                <a:ext uri="{FF2B5EF4-FFF2-40B4-BE49-F238E27FC236}">
                  <a16:creationId xmlns:a16="http://schemas.microsoft.com/office/drawing/2014/main" id="{DB0E48BB-4A96-EB13-537C-93440C9795B5}"/>
                </a:ext>
              </a:extLst>
            </p:cNvPr>
            <p:cNvSpPr txBox="1"/>
            <p:nvPr/>
          </p:nvSpPr>
          <p:spPr>
            <a:xfrm>
              <a:off x="826217" y="5507274"/>
              <a:ext cx="1694087" cy="231214"/>
            </a:xfrm>
            <a:prstGeom prst="rect">
              <a:avLst/>
            </a:prstGeom>
            <a:noFill/>
          </p:spPr>
          <p:txBody>
            <a:bodyPr>
              <a:spAutoFit/>
            </a:bodyPr>
            <a:lstStyle/>
            <a:p>
              <a:pPr eaLnBrk="0" fontAlgn="base" hangingPunct="0">
                <a:spcBef>
                  <a:spcPct val="0"/>
                </a:spcBef>
                <a:spcAft>
                  <a:spcPct val="0"/>
                </a:spcAft>
                <a:defRPr/>
              </a:pPr>
              <a:r>
                <a:rPr kumimoji="1" lang="zh-TW" altLang="en-US" sz="900" b="1" kern="0" dirty="0">
                  <a:solidFill>
                    <a:srgbClr val="000000">
                      <a:lumMod val="75000"/>
                      <a:lumOff val="25000"/>
                    </a:srgbClr>
                  </a:solidFill>
                  <a:latin typeface="微軟正黑體"/>
                </a:rPr>
                <a:t>池上圳灌溉系統</a:t>
              </a:r>
            </a:p>
          </p:txBody>
        </p:sp>
        <p:cxnSp>
          <p:nvCxnSpPr>
            <p:cNvPr id="123" name="直線接點 122">
              <a:extLst>
                <a:ext uri="{FF2B5EF4-FFF2-40B4-BE49-F238E27FC236}">
                  <a16:creationId xmlns:a16="http://schemas.microsoft.com/office/drawing/2014/main" id="{AE5146A1-C4ED-205B-62EF-723E1FDB479E}"/>
                </a:ext>
              </a:extLst>
            </p:cNvPr>
            <p:cNvCxnSpPr>
              <a:cxnSpLocks/>
            </p:cNvCxnSpPr>
            <p:nvPr/>
          </p:nvCxnSpPr>
          <p:spPr>
            <a:xfrm>
              <a:off x="417802" y="5886382"/>
              <a:ext cx="385493" cy="0"/>
            </a:xfrm>
            <a:prstGeom prst="line">
              <a:avLst/>
            </a:prstGeom>
            <a:noFill/>
            <a:ln w="38100" cap="flat" cmpd="sng" algn="ctr">
              <a:solidFill>
                <a:srgbClr val="227A00"/>
              </a:solidFill>
              <a:prstDash val="solid"/>
            </a:ln>
            <a:effectLst/>
          </p:spPr>
        </p:cxnSp>
        <p:sp>
          <p:nvSpPr>
            <p:cNvPr id="124" name="文字方塊 6202">
              <a:extLst>
                <a:ext uri="{FF2B5EF4-FFF2-40B4-BE49-F238E27FC236}">
                  <a16:creationId xmlns:a16="http://schemas.microsoft.com/office/drawing/2014/main" id="{38DC343E-8EE9-1C78-2FD6-C3D6F219AF9B}"/>
                </a:ext>
              </a:extLst>
            </p:cNvPr>
            <p:cNvSpPr txBox="1">
              <a:spLocks noChangeArrowheads="1"/>
            </p:cNvSpPr>
            <p:nvPr/>
          </p:nvSpPr>
          <p:spPr bwMode="auto">
            <a:xfrm>
              <a:off x="823993" y="5741080"/>
              <a:ext cx="16838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
                <a:defRPr kumimoji="1" sz="2900">
                  <a:solidFill>
                    <a:schemeClr val="tx1"/>
                  </a:solidFill>
                  <a:latin typeface="Verdana" panose="020B0604030504040204" pitchFamily="34" charset="0"/>
                  <a:ea typeface="標楷體" panose="03000509000000000000" pitchFamily="65" charset="-120"/>
                </a:defRPr>
              </a:lvl1pPr>
              <a:lvl2pPr marL="742950" indent="-285750">
                <a:spcBef>
                  <a:spcPct val="20000"/>
                </a:spcBef>
                <a:buClr>
                  <a:srgbClr val="336699"/>
                </a:buClr>
                <a:buFont typeface="Wingdings" panose="05000000000000000000" pitchFamily="2" charset="2"/>
                <a:buChar char="l"/>
                <a:defRPr kumimoji="1" sz="2500">
                  <a:solidFill>
                    <a:schemeClr val="tx1"/>
                  </a:solidFill>
                  <a:latin typeface="Verdana" panose="020B0604030504040204" pitchFamily="34" charset="0"/>
                  <a:ea typeface="標楷體" panose="03000509000000000000" pitchFamily="65" charset="-120"/>
                </a:defRPr>
              </a:lvl2pPr>
              <a:lvl3pPr marL="1143000" indent="-228600">
                <a:spcBef>
                  <a:spcPct val="20000"/>
                </a:spcBef>
                <a:buClr>
                  <a:srgbClr val="336699"/>
                </a:buClr>
                <a:buFont typeface="Wingdings" panose="05000000000000000000" pitchFamily="2" charset="2"/>
                <a:buChar char="¡"/>
                <a:defRPr kumimoji="1" sz="2200">
                  <a:solidFill>
                    <a:schemeClr val="tx1"/>
                  </a:solidFill>
                  <a:latin typeface="Verdana" panose="020B0604030504040204" pitchFamily="34" charset="0"/>
                  <a:ea typeface="標楷體" panose="03000509000000000000" pitchFamily="65" charset="-120"/>
                </a:defRPr>
              </a:lvl3pPr>
              <a:lvl4pPr marL="1600200" indent="-228600">
                <a:spcBef>
                  <a:spcPct val="20000"/>
                </a:spcBef>
                <a:buClr>
                  <a:srgbClr val="336699"/>
                </a:buClr>
                <a:buFont typeface="Wingdings" panose="05000000000000000000" pitchFamily="2" charset="2"/>
                <a:buChar char="l"/>
                <a:defRPr kumimoji="1" sz="1900">
                  <a:solidFill>
                    <a:schemeClr val="tx1"/>
                  </a:solidFill>
                  <a:latin typeface="Verdana" panose="020B0604030504040204" pitchFamily="34" charset="0"/>
                  <a:ea typeface="標楷體" panose="03000509000000000000" pitchFamily="65" charset="-120"/>
                </a:defRPr>
              </a:lvl4pPr>
              <a:lvl5pPr marL="2057400" indent="-228600">
                <a:spcBef>
                  <a:spcPct val="20000"/>
                </a:spcBef>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5pPr>
              <a:lvl6pPr marL="25146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6pPr>
              <a:lvl7pPr marL="29718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7pPr>
              <a:lvl8pPr marL="34290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8pPr>
              <a:lvl9pPr marL="3886200" indent="-228600" eaLnBrk="0" fontAlgn="base" hangingPunct="0">
                <a:spcBef>
                  <a:spcPct val="20000"/>
                </a:spcBef>
                <a:spcAft>
                  <a:spcPct val="0"/>
                </a:spcAft>
                <a:buClr>
                  <a:srgbClr val="336699"/>
                </a:buClr>
                <a:buFont typeface="Wingdings" panose="05000000000000000000" pitchFamily="2" charset="2"/>
                <a:buChar char="¡"/>
                <a:defRPr kumimoji="1" sz="1900">
                  <a:solidFill>
                    <a:schemeClr val="tx1"/>
                  </a:solidFill>
                  <a:latin typeface="Verdana" panose="020B0604030504040204" pitchFamily="34" charset="0"/>
                  <a:ea typeface="標楷體" panose="03000509000000000000" pitchFamily="65" charset="-120"/>
                </a:defRPr>
              </a:lvl9pPr>
            </a:lstStyle>
            <a:p>
              <a:pPr eaLnBrk="0" fontAlgn="base" hangingPunct="0">
                <a:spcBef>
                  <a:spcPct val="0"/>
                </a:spcBef>
                <a:spcAft>
                  <a:spcPct val="0"/>
                </a:spcAft>
                <a:buClrTx/>
                <a:buFontTx/>
                <a:buNone/>
                <a:defRPr/>
              </a:pPr>
              <a:r>
                <a:rPr lang="zh-TW" altLang="en-US" sz="900" b="1" kern="0">
                  <a:solidFill>
                    <a:srgbClr val="404040"/>
                  </a:solidFill>
                  <a:latin typeface="微軟正黑體" panose="020B0604030504040204" pitchFamily="34" charset="-120"/>
                  <a:ea typeface="微軟正黑體" panose="020B0604030504040204" pitchFamily="34" charset="-120"/>
                </a:rPr>
                <a:t>關山圳幹線</a:t>
              </a:r>
            </a:p>
          </p:txBody>
        </p:sp>
        <p:sp>
          <p:nvSpPr>
            <p:cNvPr id="125" name="文字方塊 124">
              <a:extLst>
                <a:ext uri="{FF2B5EF4-FFF2-40B4-BE49-F238E27FC236}">
                  <a16:creationId xmlns:a16="http://schemas.microsoft.com/office/drawing/2014/main" id="{5E3C2D17-A066-2312-8FFC-76B6BF9CCDEA}"/>
                </a:ext>
              </a:extLst>
            </p:cNvPr>
            <p:cNvSpPr txBox="1"/>
            <p:nvPr/>
          </p:nvSpPr>
          <p:spPr>
            <a:xfrm>
              <a:off x="811630" y="5071924"/>
              <a:ext cx="1914966" cy="231215"/>
            </a:xfrm>
            <a:prstGeom prst="rect">
              <a:avLst/>
            </a:prstGeom>
            <a:noFill/>
          </p:spPr>
          <p:txBody>
            <a:bodyPr>
              <a:spAutoFit/>
            </a:bodyPr>
            <a:lstStyle/>
            <a:p>
              <a:pPr eaLnBrk="0" fontAlgn="base" hangingPunct="0">
                <a:spcBef>
                  <a:spcPct val="0"/>
                </a:spcBef>
                <a:spcAft>
                  <a:spcPct val="0"/>
                </a:spcAft>
                <a:defRPr/>
              </a:pPr>
              <a:r>
                <a:rPr kumimoji="1" lang="zh-TW" altLang="en-US" sz="900" b="1" kern="0" dirty="0">
                  <a:solidFill>
                    <a:srgbClr val="000000">
                      <a:lumMod val="75000"/>
                      <a:lumOff val="25000"/>
                    </a:srgbClr>
                  </a:solidFill>
                  <a:latin typeface="微軟正黑體"/>
                </a:rPr>
                <a:t>池上圳灌區</a:t>
              </a:r>
            </a:p>
          </p:txBody>
        </p:sp>
        <p:sp>
          <p:nvSpPr>
            <p:cNvPr id="126" name="矩形 125">
              <a:extLst>
                <a:ext uri="{FF2B5EF4-FFF2-40B4-BE49-F238E27FC236}">
                  <a16:creationId xmlns:a16="http://schemas.microsoft.com/office/drawing/2014/main" id="{0E40B800-5813-2974-155E-58000C8F3ED2}"/>
                </a:ext>
              </a:extLst>
            </p:cNvPr>
            <p:cNvSpPr/>
            <p:nvPr/>
          </p:nvSpPr>
          <p:spPr>
            <a:xfrm>
              <a:off x="434472" y="5167742"/>
              <a:ext cx="387577" cy="152061"/>
            </a:xfrm>
            <a:prstGeom prst="rect">
              <a:avLst/>
            </a:prstGeom>
            <a:solidFill>
              <a:srgbClr val="E4EDC2"/>
            </a:solidFill>
            <a:ln w="25400" cap="flat" cmpd="sng" algn="ctr">
              <a:noFill/>
              <a:prstDash val="solid"/>
            </a:ln>
            <a:effectLst/>
          </p:spPr>
          <p:txBody>
            <a:bodyPr anchor="ctr"/>
            <a:lstStyle/>
            <a:p>
              <a:pPr algn="ctr" eaLnBrk="0" fontAlgn="base" hangingPunct="0">
                <a:spcBef>
                  <a:spcPct val="0"/>
                </a:spcBef>
                <a:spcAft>
                  <a:spcPct val="0"/>
                </a:spcAft>
                <a:defRPr/>
              </a:pPr>
              <a:endParaRPr kumimoji="1" lang="zh-TW" altLang="en-US" sz="900" b="1" kern="0">
                <a:solidFill>
                  <a:srgbClr val="FFFFFF"/>
                </a:solidFill>
                <a:latin typeface="Verdana"/>
                <a:ea typeface="標楷體"/>
              </a:endParaRPr>
            </a:p>
          </p:txBody>
        </p:sp>
      </p:grpSp>
      <p:grpSp>
        <p:nvGrpSpPr>
          <p:cNvPr id="127" name="群組 6208">
            <a:extLst>
              <a:ext uri="{FF2B5EF4-FFF2-40B4-BE49-F238E27FC236}">
                <a16:creationId xmlns:a16="http://schemas.microsoft.com/office/drawing/2014/main" id="{714ABCE5-981C-3EE8-09A3-13CFEAF77654}"/>
              </a:ext>
            </a:extLst>
          </p:cNvPr>
          <p:cNvGrpSpPr>
            <a:grpSpLocks/>
          </p:cNvGrpSpPr>
          <p:nvPr/>
        </p:nvGrpSpPr>
        <p:grpSpPr bwMode="auto">
          <a:xfrm>
            <a:off x="9160422" y="2107719"/>
            <a:ext cx="1793962" cy="1156983"/>
            <a:chOff x="7282389" y="2411699"/>
            <a:chExt cx="1963385" cy="1297090"/>
          </a:xfrm>
        </p:grpSpPr>
        <p:sp>
          <p:nvSpPr>
            <p:cNvPr id="128" name="矩形: 圓角 127">
              <a:extLst>
                <a:ext uri="{FF2B5EF4-FFF2-40B4-BE49-F238E27FC236}">
                  <a16:creationId xmlns:a16="http://schemas.microsoft.com/office/drawing/2014/main" id="{1B0B4492-039D-E06E-FE4A-D50A77BC8CC6}"/>
                </a:ext>
              </a:extLst>
            </p:cNvPr>
            <p:cNvSpPr/>
            <p:nvPr/>
          </p:nvSpPr>
          <p:spPr>
            <a:xfrm>
              <a:off x="7289861" y="2583648"/>
              <a:ext cx="1819540" cy="1125141"/>
            </a:xfrm>
            <a:prstGeom prst="roundRect">
              <a:avLst>
                <a:gd name="adj" fmla="val 8773"/>
              </a:avLst>
            </a:prstGeom>
            <a:solidFill>
              <a:srgbClr val="FFFFFF"/>
            </a:solidFill>
            <a:ln w="6350" cap="flat" cmpd="sng" algn="ctr">
              <a:solidFill>
                <a:srgbClr val="FFFFFF">
                  <a:lumMod val="65000"/>
                </a:srgbClr>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TW" altLang="en-US" sz="1800" b="1" i="0" u="none" strike="noStrike" kern="0" cap="none" spc="0" normalizeH="0" baseline="0" noProof="0">
                <a:ln>
                  <a:noFill/>
                </a:ln>
                <a:solidFill>
                  <a:srgbClr val="FFFFFF"/>
                </a:solidFill>
                <a:effectLst/>
                <a:uLnTx/>
                <a:uFillTx/>
                <a:latin typeface="Verdana"/>
                <a:ea typeface="標楷體"/>
              </a:endParaRPr>
            </a:p>
          </p:txBody>
        </p:sp>
        <p:pic>
          <p:nvPicPr>
            <p:cNvPr id="129" name="圖片 6207">
              <a:extLst>
                <a:ext uri="{FF2B5EF4-FFF2-40B4-BE49-F238E27FC236}">
                  <a16:creationId xmlns:a16="http://schemas.microsoft.com/office/drawing/2014/main" id="{138469B3-8852-1578-E4A3-20922C551F8B}"/>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t="29544" b="2739"/>
            <a:stretch>
              <a:fillRect/>
            </a:stretch>
          </p:blipFill>
          <p:spPr bwMode="auto">
            <a:xfrm>
              <a:off x="7366228" y="2577337"/>
              <a:ext cx="1665983" cy="109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 name="文字方塊 129">
              <a:extLst>
                <a:ext uri="{FF2B5EF4-FFF2-40B4-BE49-F238E27FC236}">
                  <a16:creationId xmlns:a16="http://schemas.microsoft.com/office/drawing/2014/main" id="{0F762CBD-69A8-3E00-E5C0-C9BBDCD7E08A}"/>
                </a:ext>
              </a:extLst>
            </p:cNvPr>
            <p:cNvSpPr txBox="1"/>
            <p:nvPr/>
          </p:nvSpPr>
          <p:spPr>
            <a:xfrm>
              <a:off x="7282389" y="2411699"/>
              <a:ext cx="1963385" cy="905760"/>
            </a:xfrm>
            <a:prstGeom prst="rect">
              <a:avLst/>
            </a:prstGeom>
            <a:noFill/>
          </p:spPr>
          <p:txBody>
            <a:bodyPr>
              <a:spAutoFit/>
            </a:bodyPr>
            <a:lstStyle>
              <a:defPPr>
                <a:defRPr lang="zh-TW"/>
              </a:defPPr>
              <a:lvl1pPr algn="ctr">
                <a:defRPr kumimoji="1" sz="1400" b="1">
                  <a:effectLst>
                    <a:glow rad="101600">
                      <a:schemeClr val="bg1"/>
                    </a:glow>
                  </a:effectLst>
                  <a:latin typeface="微軟正黑體" panose="020B0604030504040204" pitchFamily="34" charset="-120"/>
                  <a:ea typeface="微軟正黑體" panose="020B0604030504040204" pitchFamily="34" charset="-120"/>
                </a:defRPr>
              </a:lvl1pPr>
              <a:lvl2pPr marL="742950" indent="-285750">
                <a:defRPr kumimoji="1">
                  <a:latin typeface="Arial" panose="020B0604020202020204" pitchFamily="34" charset="0"/>
                  <a:ea typeface="新細明體" panose="02020500000000000000" pitchFamily="18" charset="-120"/>
                </a:defRPr>
              </a:lvl2pPr>
              <a:lvl3pPr marL="1143000" indent="-228600">
                <a:defRPr kumimoji="1">
                  <a:latin typeface="Arial" panose="020B0604020202020204" pitchFamily="34" charset="0"/>
                  <a:ea typeface="新細明體" panose="02020500000000000000" pitchFamily="18" charset="-120"/>
                </a:defRPr>
              </a:lvl3pPr>
              <a:lvl4pPr marL="1600200" indent="-228600">
                <a:defRPr kumimoji="1">
                  <a:latin typeface="Arial" panose="020B0604020202020204" pitchFamily="34" charset="0"/>
                  <a:ea typeface="新細明體" panose="02020500000000000000" pitchFamily="18" charset="-120"/>
                </a:defRPr>
              </a:lvl4pPr>
              <a:lvl5pPr marL="2057400" indent="-228600">
                <a:defRPr kumimoji="1">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9pPr>
            </a:lstStyle>
            <a:p>
              <a:pPr marL="0" marR="0" lvl="0" indent="0" algn="l" defTabSz="914400" eaLnBrk="0" fontAlgn="base" latinLnBrk="0" hangingPunct="0">
                <a:lnSpc>
                  <a:spcPct val="100000"/>
                </a:lnSpc>
                <a:spcBef>
                  <a:spcPct val="0"/>
                </a:spcBef>
                <a:spcAft>
                  <a:spcPct val="0"/>
                </a:spcAft>
                <a:buClrTx/>
                <a:buSzTx/>
                <a:buFontTx/>
                <a:buNone/>
                <a:tabLst/>
                <a:defRPr/>
              </a:pPr>
              <a:endParaRPr kumimoji="1" lang="en-US" altLang="zh-TW"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0" marR="0" lvl="0" indent="0" algn="l" defTabSz="914400" eaLnBrk="0" fontAlgn="base" latinLnBrk="0" hangingPunct="0">
                <a:lnSpc>
                  <a:spcPct val="100000"/>
                </a:lnSpc>
                <a:spcBef>
                  <a:spcPct val="0"/>
                </a:spcBef>
                <a:spcAft>
                  <a:spcPct val="0"/>
                </a:spcAft>
                <a:buClrTx/>
                <a:buSzTx/>
                <a:buFontTx/>
                <a:buNone/>
                <a:tabLst/>
                <a:defRPr/>
              </a:pPr>
              <a:r>
                <a:rPr kumimoji="1" lang="zh-TW" altLang="en-US"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早期上游峽谷引水灌溉</a:t>
              </a:r>
            </a:p>
            <a:p>
              <a:pPr marL="0" marR="0" lvl="0" indent="0" algn="l" defTabSz="914400" eaLnBrk="0" fontAlgn="base" latinLnBrk="0" hangingPunct="0">
                <a:lnSpc>
                  <a:spcPct val="100000"/>
                </a:lnSpc>
                <a:spcBef>
                  <a:spcPct val="0"/>
                </a:spcBef>
                <a:spcAft>
                  <a:spcPct val="0"/>
                </a:spcAft>
                <a:buClrTx/>
                <a:buSzTx/>
                <a:buFontTx/>
                <a:buNone/>
                <a:tabLst/>
                <a:defRPr/>
              </a:pPr>
              <a:r>
                <a:rPr kumimoji="1" lang="zh-TW" altLang="en-US"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沖積扇地形</a:t>
              </a:r>
              <a:endParaRPr kumimoji="1" lang="en-US" altLang="zh-TW"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0" marR="0" lvl="0" indent="0" algn="l" defTabSz="914400" eaLnBrk="0" fontAlgn="base" latinLnBrk="0" hangingPunct="0">
                <a:lnSpc>
                  <a:spcPct val="100000"/>
                </a:lnSpc>
                <a:spcBef>
                  <a:spcPct val="0"/>
                </a:spcBef>
                <a:spcAft>
                  <a:spcPct val="0"/>
                </a:spcAft>
                <a:buClrTx/>
                <a:buSzTx/>
                <a:buFontTx/>
                <a:buNone/>
                <a:tabLst/>
                <a:defRPr/>
              </a:pPr>
              <a:r>
                <a:rPr kumimoji="1" lang="zh-TW" altLang="en-US"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流路分岐</a:t>
              </a:r>
              <a:endParaRPr kumimoji="1" lang="en-US" altLang="zh-TW" sz="11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p:txBody>
        </p:sp>
      </p:grpSp>
      <p:sp>
        <p:nvSpPr>
          <p:cNvPr id="131" name="文字方塊 130">
            <a:extLst>
              <a:ext uri="{FF2B5EF4-FFF2-40B4-BE49-F238E27FC236}">
                <a16:creationId xmlns:a16="http://schemas.microsoft.com/office/drawing/2014/main" id="{AFD34D40-986D-5907-57AB-917E634A7F3C}"/>
              </a:ext>
            </a:extLst>
          </p:cNvPr>
          <p:cNvSpPr txBox="1"/>
          <p:nvPr/>
        </p:nvSpPr>
        <p:spPr>
          <a:xfrm>
            <a:off x="5009106" y="6150804"/>
            <a:ext cx="3598164" cy="492900"/>
          </a:xfrm>
          <a:prstGeom prst="rect">
            <a:avLst/>
          </a:prstGeom>
          <a:noFill/>
        </p:spPr>
        <p:txBody>
          <a:bodyPr>
            <a:spAutoFit/>
          </a:bodyPr>
          <a:lstStyle>
            <a:defPPr>
              <a:defRPr lang="zh-TW"/>
            </a:defPPr>
            <a:lvl1pPr algn="ctr">
              <a:defRPr kumimoji="1" sz="1400" b="1">
                <a:effectLst>
                  <a:glow rad="101600">
                    <a:schemeClr val="bg1"/>
                  </a:glow>
                </a:effectLst>
                <a:latin typeface="微軟正黑體" panose="020B0604030504040204" pitchFamily="34" charset="-120"/>
                <a:ea typeface="微軟正黑體" panose="020B0604030504040204" pitchFamily="34" charset="-120"/>
              </a:defRPr>
            </a:lvl1pPr>
            <a:lvl2pPr marL="742950" indent="-285750">
              <a:defRPr kumimoji="1">
                <a:latin typeface="Arial" panose="020B0604020202020204" pitchFamily="34" charset="0"/>
                <a:ea typeface="新細明體" panose="02020500000000000000" pitchFamily="18" charset="-120"/>
              </a:defRPr>
            </a:lvl2pPr>
            <a:lvl3pPr marL="1143000" indent="-228600">
              <a:defRPr kumimoji="1">
                <a:latin typeface="Arial" panose="020B0604020202020204" pitchFamily="34" charset="0"/>
                <a:ea typeface="新細明體" panose="02020500000000000000" pitchFamily="18" charset="-120"/>
              </a:defRPr>
            </a:lvl3pPr>
            <a:lvl4pPr marL="1600200" indent="-228600">
              <a:defRPr kumimoji="1">
                <a:latin typeface="Arial" panose="020B0604020202020204" pitchFamily="34" charset="0"/>
                <a:ea typeface="新細明體" panose="02020500000000000000" pitchFamily="18" charset="-120"/>
              </a:defRPr>
            </a:lvl4pPr>
            <a:lvl5pPr marL="2057400" indent="-228600">
              <a:defRPr kumimoji="1">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latin typeface="Arial" panose="020B0604020202020204" pitchFamily="34" charset="0"/>
                <a:ea typeface="新細明體" panose="02020500000000000000" pitchFamily="18" charset="-120"/>
              </a:defRPr>
            </a:lvl9pPr>
          </a:lstStyle>
          <a:p>
            <a:pPr marL="171450" marR="0" lvl="0" indent="-171450" algn="l"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1" lang="zh-TW" altLang="en-US" sz="105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沉砂池以逆坡降整流穩定流速使</a:t>
            </a:r>
            <a:r>
              <a:rPr kumimoji="1" lang="zh-TW" altLang="en-US" sz="140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懸浮載</a:t>
            </a:r>
            <a:r>
              <a:rPr kumimoji="1" lang="zh-TW" altLang="en-US" sz="105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落淤後</a:t>
            </a:r>
            <a:endParaRPr kumimoji="1" lang="en-US" altLang="zh-TW" sz="105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endParaRPr>
          </a:p>
          <a:p>
            <a:pPr marL="0" marR="0" lvl="0" indent="0" algn="l" defTabSz="914400" eaLnBrk="0" fontAlgn="base" latinLnBrk="0" hangingPunct="0">
              <a:lnSpc>
                <a:spcPct val="100000"/>
              </a:lnSpc>
              <a:spcBef>
                <a:spcPct val="0"/>
              </a:spcBef>
              <a:spcAft>
                <a:spcPct val="0"/>
              </a:spcAft>
              <a:buClrTx/>
              <a:buSzTx/>
              <a:buFontTx/>
              <a:buNone/>
              <a:tabLst/>
              <a:defRPr/>
            </a:pPr>
            <a:r>
              <a:rPr kumimoji="1" lang="zh-TW" altLang="en-US" sz="1050" b="1" i="0" u="none" strike="noStrike" kern="0" cap="none" spc="0" normalizeH="0" baseline="0" noProof="0" dirty="0">
                <a:ln>
                  <a:noFill/>
                </a:ln>
                <a:solidFill>
                  <a:srgbClr val="000000"/>
                </a:solidFill>
                <a:effectLst>
                  <a:glow rad="101600">
                    <a:srgbClr val="FFFFFF"/>
                  </a:glow>
                </a:effectLst>
                <a:uLnTx/>
                <a:uFillTx/>
                <a:latin typeface="微軟正黑體" panose="020B0604030504040204" pitchFamily="34" charset="-120"/>
                <a:ea typeface="微軟正黑體" panose="020B0604030504040204" pitchFamily="34" charset="-120"/>
              </a:rPr>
              <a:t>     由水力排砂至河川。</a:t>
            </a:r>
          </a:p>
        </p:txBody>
      </p:sp>
    </p:spTree>
    <p:extLst>
      <p:ext uri="{BB962C8B-B14F-4D97-AF65-F5344CB8AC3E}">
        <p14:creationId xmlns:p14="http://schemas.microsoft.com/office/powerpoint/2010/main" val="25488343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3F9FF-1BA6-0BB4-D251-913E38480332}"/>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F8D7D2C-0316-0DC4-A809-AAFACB48C7C7}"/>
              </a:ext>
            </a:extLst>
          </p:cNvPr>
          <p:cNvSpPr>
            <a:spLocks noGrp="1"/>
          </p:cNvSpPr>
          <p:nvPr>
            <p:ph type="sldNum" sz="quarter" idx="12"/>
          </p:nvPr>
        </p:nvSpPr>
        <p:spPr/>
        <p:txBody>
          <a:bodyPr/>
          <a:lstStyle/>
          <a:p>
            <a:fld id="{07DAB7E5-A3B0-47BD-8D18-E55FD35DFD22}" type="slidenum">
              <a:rPr lang="zh-TW" altLang="en-US" smtClean="0"/>
              <a:t>43</a:t>
            </a:fld>
            <a:endParaRPr lang="zh-TW" altLang="en-US"/>
          </a:p>
        </p:txBody>
      </p:sp>
      <p:sp>
        <p:nvSpPr>
          <p:cNvPr id="3" name="標題 2">
            <a:extLst>
              <a:ext uri="{FF2B5EF4-FFF2-40B4-BE49-F238E27FC236}">
                <a16:creationId xmlns:a16="http://schemas.microsoft.com/office/drawing/2014/main" id="{44E334A1-02BE-6EDD-2443-AD26DD474F8A}"/>
              </a:ext>
            </a:extLst>
          </p:cNvPr>
          <p:cNvSpPr txBox="1">
            <a:spLocks/>
          </p:cNvSpPr>
          <p:nvPr/>
        </p:nvSpPr>
        <p:spPr>
          <a:xfrm>
            <a:off x="368824" y="214296"/>
            <a:ext cx="9867528" cy="628651"/>
          </a:xfrm>
          <a:prstGeom prst="rect">
            <a:avLst/>
          </a:prstGeom>
          <a:noFill/>
        </p:spPr>
        <p:txBody>
          <a:bodyPr vert="horz" lIns="91440" tIns="45720" rIns="91440" bIns="45720" rtlCol="0" anchor="ctr">
            <a:noAutofit/>
          </a:bodyPr>
          <a:lstStyle>
            <a:defPPr>
              <a:defRPr lang="zh-TW"/>
            </a:defPPr>
            <a:lvl1pPr>
              <a:lnSpc>
                <a:spcPct val="90000"/>
              </a:lnSpc>
              <a:spcBef>
                <a:spcPct val="0"/>
              </a:spcBef>
              <a:buNone/>
              <a:defRPr sz="4400" b="1">
                <a:solidFill>
                  <a:schemeClr val="tx1">
                    <a:lumMod val="75000"/>
                    <a:lumOff val="25000"/>
                  </a:schemeClr>
                </a:solidFill>
                <a:latin typeface="+mj-lt"/>
                <a:ea typeface="+mj-ea"/>
                <a:cs typeface="+mj-cs"/>
              </a:defRPr>
            </a:lvl1pPr>
          </a:lstStyle>
          <a:p>
            <a:r>
              <a:rPr lang="zh-TW" altLang="en-US" dirty="0"/>
              <a:t>金質獎</a:t>
            </a:r>
            <a:r>
              <a:rPr lang="en-US" altLang="zh-TW" dirty="0"/>
              <a:t>-</a:t>
            </a:r>
            <a:r>
              <a:rPr lang="zh-TW" altLang="en-US" sz="3200" dirty="0"/>
              <a:t>臺東管理處</a:t>
            </a:r>
            <a:r>
              <a:rPr lang="en-US" altLang="zh-TW" sz="3200" dirty="0"/>
              <a:t>-</a:t>
            </a:r>
            <a:r>
              <a:rPr lang="zh-TW" altLang="en-US" sz="3200" dirty="0"/>
              <a:t>池上圳進水口</a:t>
            </a:r>
            <a:r>
              <a:rPr lang="en-US" altLang="zh-TW" sz="3200" dirty="0"/>
              <a:t>-</a:t>
            </a:r>
            <a:r>
              <a:rPr lang="zh-TW" altLang="en-US" sz="3200" dirty="0"/>
              <a:t>參賽亮點</a:t>
            </a:r>
          </a:p>
        </p:txBody>
      </p:sp>
      <p:pic>
        <p:nvPicPr>
          <p:cNvPr id="4" name="圖片 3">
            <a:extLst>
              <a:ext uri="{FF2B5EF4-FFF2-40B4-BE49-F238E27FC236}">
                <a16:creationId xmlns:a16="http://schemas.microsoft.com/office/drawing/2014/main" id="{8FAA7E9A-B74B-3ECB-D250-41C68745388D}"/>
              </a:ext>
            </a:extLst>
          </p:cNvPr>
          <p:cNvPicPr>
            <a:picLocks noChangeAspect="1"/>
          </p:cNvPicPr>
          <p:nvPr/>
        </p:nvPicPr>
        <p:blipFill>
          <a:blip r:embed="rId2">
            <a:extLst>
              <a:ext uri="{28A0092B-C50C-407E-A947-70E740481C1C}">
                <a14:useLocalDpi xmlns:a14="http://schemas.microsoft.com/office/drawing/2010/main"/>
              </a:ext>
            </a:extLst>
          </a:blip>
          <a:srcRect b="11256"/>
          <a:stretch/>
        </p:blipFill>
        <p:spPr>
          <a:xfrm>
            <a:off x="1206661" y="883476"/>
            <a:ext cx="9522050" cy="5897497"/>
          </a:xfrm>
          <a:prstGeom prst="rect">
            <a:avLst/>
          </a:prstGeom>
        </p:spPr>
      </p:pic>
    </p:spTree>
    <p:extLst>
      <p:ext uri="{BB962C8B-B14F-4D97-AF65-F5344CB8AC3E}">
        <p14:creationId xmlns:p14="http://schemas.microsoft.com/office/powerpoint/2010/main" val="3224913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A61E4D94-793E-498B-8FAA-9974C836665C}"/>
              </a:ext>
            </a:extLst>
          </p:cNvPr>
          <p:cNvSpPr>
            <a:spLocks noGrp="1"/>
          </p:cNvSpPr>
          <p:nvPr>
            <p:ph idx="1"/>
          </p:nvPr>
        </p:nvSpPr>
        <p:spPr>
          <a:xfrm>
            <a:off x="193264" y="1310118"/>
            <a:ext cx="11805472" cy="6267732"/>
          </a:xfrm>
        </p:spPr>
        <p:txBody>
          <a:bodyPr>
            <a:noAutofit/>
          </a:bodyPr>
          <a:lstStyle/>
          <a:p>
            <a:pPr algn="just">
              <a:lnSpc>
                <a:spcPct val="140000"/>
              </a:lnSpc>
              <a:spcBef>
                <a:spcPts val="600"/>
              </a:spcBef>
              <a:spcAft>
                <a:spcPts val="600"/>
              </a:spcAft>
              <a:buFont typeface="Wingdings" panose="05000000000000000000" pitchFamily="2" charset="2"/>
              <a:buChar char="Ø"/>
            </a:pPr>
            <a:r>
              <a:rPr lang="zh-TW" altLang="en-US" sz="2600" dirty="0">
                <a:solidFill>
                  <a:schemeClr val="tx1">
                    <a:lumMod val="75000"/>
                    <a:lumOff val="25000"/>
                  </a:schemeClr>
                </a:solidFill>
                <a:latin typeface="微軟正黑體" panose="020B0604030504040204" pitchFamily="34" charset="-120"/>
                <a:ea typeface="微軟正黑體" panose="020B0604030504040204" pitchFamily="34" charset="-120"/>
              </a:rPr>
              <a:t>本署各管理處戮力辦理農田水利設施維護管理作業，而設施數量龐大且遍布全臺，爰本署訂定設施維護管理作業標準，包含設施初複檢及抽檢機制，災害臨前檢查與災中應變機制，以確保穩定提供灌溉用水。</a:t>
            </a:r>
            <a:endParaRPr lang="en-US" altLang="zh-TW" sz="26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just">
              <a:lnSpc>
                <a:spcPct val="140000"/>
              </a:lnSpc>
              <a:spcBef>
                <a:spcPts val="600"/>
              </a:spcBef>
              <a:spcAft>
                <a:spcPts val="600"/>
              </a:spcAft>
              <a:buFont typeface="Wingdings" panose="05000000000000000000" pitchFamily="2" charset="2"/>
              <a:buChar char="Ø"/>
            </a:pPr>
            <a:r>
              <a:rPr lang="zh-TW" altLang="en-US" sz="2600" dirty="0">
                <a:solidFill>
                  <a:schemeClr val="tx1">
                    <a:lumMod val="75000"/>
                    <a:lumOff val="25000"/>
                  </a:schemeClr>
                </a:solidFill>
                <a:latin typeface="微軟正黑體" panose="020B0604030504040204" pitchFamily="34" charset="-120"/>
                <a:ea typeface="微軟正黑體" panose="020B0604030504040204" pitchFamily="34" charset="-120"/>
              </a:rPr>
              <a:t>此外，本署建置「圳路清淤通報專線」以及「圳路清淤通報網」，全國民眾除既有之通報方式外，更可透過上述管道進行通報，型塑本署各管理處永續經營全國農田水利事業之形象。</a:t>
            </a:r>
            <a:endParaRPr lang="en-US" altLang="zh-TW" sz="26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gn="just">
              <a:lnSpc>
                <a:spcPct val="140000"/>
              </a:lnSpc>
              <a:spcBef>
                <a:spcPts val="600"/>
              </a:spcBef>
              <a:spcAft>
                <a:spcPts val="600"/>
              </a:spcAft>
              <a:buFont typeface="Wingdings" panose="05000000000000000000" pitchFamily="2" charset="2"/>
              <a:buChar char="Ø"/>
            </a:pPr>
            <a:r>
              <a:rPr lang="zh-TW" altLang="en-US" sz="2600" dirty="0">
                <a:solidFill>
                  <a:schemeClr val="tx1">
                    <a:lumMod val="75000"/>
                    <a:lumOff val="25000"/>
                  </a:schemeClr>
                </a:solidFill>
                <a:latin typeface="微軟正黑體" panose="020B0604030504040204" pitchFamily="34" charset="-120"/>
                <a:ea typeface="微軟正黑體" panose="020B0604030504040204" pitchFamily="34" charset="-120"/>
              </a:rPr>
              <a:t>最後，本署鼓勵各管理處積極參與公共工程金質獎競賽，除可把過往維護管理成果完整展現外，亦可於參賽過程，持續不斷精進維護管理作為。</a:t>
            </a:r>
            <a:endParaRPr lang="en-US" altLang="zh-TW" sz="26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5" name="標題 1">
            <a:extLst>
              <a:ext uri="{FF2B5EF4-FFF2-40B4-BE49-F238E27FC236}">
                <a16:creationId xmlns:a16="http://schemas.microsoft.com/office/drawing/2014/main" id="{1FEEC054-6BFE-4547-8AC5-E165316932EB}"/>
              </a:ext>
            </a:extLst>
          </p:cNvPr>
          <p:cNvSpPr txBox="1">
            <a:spLocks/>
          </p:cNvSpPr>
          <p:nvPr/>
        </p:nvSpPr>
        <p:spPr>
          <a:xfrm>
            <a:off x="298420" y="155617"/>
            <a:ext cx="7140285" cy="91675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a:lstStyle>
          <a:p>
            <a:r>
              <a:rPr lang="zh-TW" altLang="en-US" dirty="0">
                <a:solidFill>
                  <a:schemeClr val="tx1">
                    <a:lumMod val="75000"/>
                    <a:lumOff val="25000"/>
                  </a:schemeClr>
                </a:solidFill>
              </a:rPr>
              <a:t>結語</a:t>
            </a:r>
            <a:endParaRPr lang="zh-TW" altLang="en-US" sz="4000" dirty="0">
              <a:solidFill>
                <a:schemeClr val="tx1">
                  <a:lumMod val="75000"/>
                  <a:lumOff val="25000"/>
                </a:schemeClr>
              </a:solidFill>
            </a:endParaRPr>
          </a:p>
        </p:txBody>
      </p:sp>
      <p:sp>
        <p:nvSpPr>
          <p:cNvPr id="8" name="投影片編號版面配置區 3">
            <a:extLst>
              <a:ext uri="{FF2B5EF4-FFF2-40B4-BE49-F238E27FC236}">
                <a16:creationId xmlns:a16="http://schemas.microsoft.com/office/drawing/2014/main" id="{777EA22A-25AE-42D3-B291-6623BBC53140}"/>
              </a:ext>
            </a:extLst>
          </p:cNvPr>
          <p:cNvSpPr>
            <a:spLocks noGrp="1"/>
          </p:cNvSpPr>
          <p:nvPr>
            <p:ph type="sldNum" sz="quarter" idx="12"/>
          </p:nvPr>
        </p:nvSpPr>
        <p:spPr>
          <a:xfrm>
            <a:off x="9435628" y="6533848"/>
            <a:ext cx="2743200" cy="365125"/>
          </a:xfrm>
        </p:spPr>
        <p:txBody>
          <a:bodyPr/>
          <a:lstStyle/>
          <a:p>
            <a:fld id="{07DAB7E5-A3B0-47BD-8D18-E55FD35DFD22}" type="slidenum">
              <a:rPr lang="zh-TW" altLang="en-US" smtClean="0"/>
              <a:pPr/>
              <a:t>44</a:t>
            </a:fld>
            <a:endParaRPr lang="zh-TW" altLang="en-US" dirty="0"/>
          </a:p>
        </p:txBody>
      </p:sp>
    </p:spTree>
    <p:extLst>
      <p:ext uri="{BB962C8B-B14F-4D97-AF65-F5344CB8AC3E}">
        <p14:creationId xmlns:p14="http://schemas.microsoft.com/office/powerpoint/2010/main" val="4274282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標題 2">
            <a:extLst>
              <a:ext uri="{FF2B5EF4-FFF2-40B4-BE49-F238E27FC236}">
                <a16:creationId xmlns:a16="http://schemas.microsoft.com/office/drawing/2014/main" id="{4CD1897D-2EBC-4F4C-BE1A-88E295911FDB}"/>
              </a:ext>
            </a:extLst>
          </p:cNvPr>
          <p:cNvSpPr txBox="1">
            <a:spLocks/>
          </p:cNvSpPr>
          <p:nvPr/>
        </p:nvSpPr>
        <p:spPr>
          <a:xfrm>
            <a:off x="3605488" y="2652528"/>
            <a:ext cx="5214938" cy="23876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Wingdings" panose="05000000000000000000" pitchFamily="2" charset="2"/>
              <a:buNone/>
              <a:defRPr sz="2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Wingdings" panose="05000000000000000000" pitchFamily="2" charset="2"/>
              <a:buNone/>
              <a:defRPr sz="2000" b="1"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Wingdings" panose="05000000000000000000" pitchFamily="2" charset="2"/>
              <a:buNone/>
              <a:defRPr sz="1800" b="1"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Wingdings" panose="05000000000000000000" pitchFamily="2" charset="2"/>
              <a:buNone/>
              <a:defRPr sz="1600" b="1"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Wingdings" panose="05000000000000000000" pitchFamily="2" charset="2"/>
              <a:buNone/>
              <a:defRPr sz="1600" b="1"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TW" altLang="en-US" sz="4000" dirty="0">
                <a:solidFill>
                  <a:schemeClr val="tx1">
                    <a:lumMod val="75000"/>
                    <a:lumOff val="25000"/>
                  </a:schemeClr>
                </a:solidFill>
              </a:rPr>
              <a:t>簡報完畢 敬請指教 </a:t>
            </a:r>
            <a:endParaRPr lang="en-US" altLang="zh-TW" sz="4000" b="1" dirty="0">
              <a:solidFill>
                <a:schemeClr val="tx1">
                  <a:lumMod val="75000"/>
                  <a:lumOff val="25000"/>
                </a:schemeClr>
              </a:solidFill>
            </a:endParaRPr>
          </a:p>
        </p:txBody>
      </p:sp>
      <p:grpSp>
        <p:nvGrpSpPr>
          <p:cNvPr id="6" name="群組 5">
            <a:extLst>
              <a:ext uri="{FF2B5EF4-FFF2-40B4-BE49-F238E27FC236}">
                <a16:creationId xmlns:a16="http://schemas.microsoft.com/office/drawing/2014/main" id="{D116A062-778D-4088-8FC0-59CBC0028191}"/>
              </a:ext>
            </a:extLst>
          </p:cNvPr>
          <p:cNvGrpSpPr/>
          <p:nvPr/>
        </p:nvGrpSpPr>
        <p:grpSpPr>
          <a:xfrm>
            <a:off x="4311612" y="5813679"/>
            <a:ext cx="3802690" cy="681042"/>
            <a:chOff x="4878324" y="3429000"/>
            <a:chExt cx="2527333" cy="463296"/>
          </a:xfrm>
        </p:grpSpPr>
        <p:pic>
          <p:nvPicPr>
            <p:cNvPr id="7" name="圖片 6" descr="一張含有 圖形, 平面設計, 標誌, 螢幕擷取畫面 的圖片&#10;&#10;自動產生的描述">
              <a:extLst>
                <a:ext uri="{FF2B5EF4-FFF2-40B4-BE49-F238E27FC236}">
                  <a16:creationId xmlns:a16="http://schemas.microsoft.com/office/drawing/2014/main" id="{B11CFF5A-F655-44F6-AD73-D9AB11C5AD0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5326917" y="3507860"/>
              <a:ext cx="2078740" cy="305577"/>
            </a:xfrm>
            <a:prstGeom prst="rect">
              <a:avLst/>
            </a:prstGeom>
          </p:spPr>
        </p:pic>
        <p:pic>
          <p:nvPicPr>
            <p:cNvPr id="8" name="圖片 7" descr="一張含有 設計 的圖片&#10;&#10;描述是以中可信度自動產生">
              <a:extLst>
                <a:ext uri="{FF2B5EF4-FFF2-40B4-BE49-F238E27FC236}">
                  <a16:creationId xmlns:a16="http://schemas.microsoft.com/office/drawing/2014/main" id="{804A7CB3-C615-45B3-92AF-D8F5A25F039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78324" y="3429000"/>
              <a:ext cx="385671" cy="463296"/>
            </a:xfrm>
            <a:prstGeom prst="rect">
              <a:avLst/>
            </a:prstGeom>
          </p:spPr>
        </p:pic>
      </p:grpSp>
    </p:spTree>
    <p:extLst>
      <p:ext uri="{BB962C8B-B14F-4D97-AF65-F5344CB8AC3E}">
        <p14:creationId xmlns:p14="http://schemas.microsoft.com/office/powerpoint/2010/main" val="2172368841"/>
      </p:ext>
    </p:extLst>
  </p:cSld>
  <p:clrMapOvr>
    <a:masterClrMapping/>
  </p:clrMapOvr>
</p:sld>
</file>

<file path=ppt/theme/theme1.xml><?xml version="1.0" encoding="utf-8"?>
<a:theme xmlns:a="http://schemas.openxmlformats.org/drawingml/2006/main" name="Office 佈景主題">
  <a:themeElements>
    <a:clrScheme name="跑馬燈">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5644</TotalTime>
  <Words>6451</Words>
  <Application>Microsoft Office PowerPoint</Application>
  <PresentationFormat>寬螢幕</PresentationFormat>
  <Paragraphs>862</Paragraphs>
  <Slides>45</Slides>
  <Notes>18</Notes>
  <HiddenSlides>0</HiddenSlides>
  <MMClips>0</MMClips>
  <ScaleCrop>false</ScaleCrop>
  <HeadingPairs>
    <vt:vector size="6" baseType="variant">
      <vt:variant>
        <vt:lpstr>使用字型</vt:lpstr>
      </vt:variant>
      <vt:variant>
        <vt:i4>18</vt:i4>
      </vt:variant>
      <vt:variant>
        <vt:lpstr>佈景主題</vt:lpstr>
      </vt:variant>
      <vt:variant>
        <vt:i4>1</vt:i4>
      </vt:variant>
      <vt:variant>
        <vt:lpstr>投影片標題</vt:lpstr>
      </vt:variant>
      <vt:variant>
        <vt:i4>45</vt:i4>
      </vt:variant>
    </vt:vector>
  </HeadingPairs>
  <TitlesOfParts>
    <vt:vector size="64" baseType="lpstr">
      <vt:lpstr>Microsoft JhengHei Light</vt:lpstr>
      <vt:lpstr>Microsoft JhengHei UI</vt:lpstr>
      <vt:lpstr>Microsoft YaHei</vt:lpstr>
      <vt:lpstr>Microsoft YaHei UI</vt:lpstr>
      <vt:lpstr>細明體</vt:lpstr>
      <vt:lpstr>微軟正黑體</vt:lpstr>
      <vt:lpstr>新細明體</vt:lpstr>
      <vt:lpstr>標楷體</vt:lpstr>
      <vt:lpstr>arial</vt:lpstr>
      <vt:lpstr>arial</vt:lpstr>
      <vt:lpstr>Arial Black</vt:lpstr>
      <vt:lpstr>Calibri</vt:lpstr>
      <vt:lpstr>Microsoft Himalaya</vt:lpstr>
      <vt:lpstr>Times New Roman</vt:lpstr>
      <vt:lpstr>Tisa Offc Serif Pro</vt:lpstr>
      <vt:lpstr>Univers</vt:lpstr>
      <vt:lpstr>Verdana</vt:lpstr>
      <vt:lpstr>Wingdings</vt:lpstr>
      <vt:lpstr>Office 佈景主題</vt:lpstr>
      <vt:lpstr> 114年 農田水利設施管理業務推動現況及展望 </vt:lpstr>
      <vt:lpstr>目錄</vt:lpstr>
      <vt:lpstr>災害防救業務法源依據與辦理期程</vt:lpstr>
      <vt:lpstr>災前整備－年度巡檢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災前整備－署本部抽檢</vt:lpstr>
      <vt:lpstr>各管理處抽檢樣態分析</vt:lpstr>
      <vt:lpstr>各管理處抽檢樣態分析</vt:lpstr>
      <vt:lpstr>各管理處抽檢樣態分析</vt:lpstr>
      <vt:lpstr>各管理處抽檢樣態分析</vt:lpstr>
      <vt:lpstr>各管理處抽檢樣態分析</vt:lpstr>
      <vt:lpstr>災前整備-線上填報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農水署李國維</dc:creator>
  <cp:lastModifiedBy>李國維</cp:lastModifiedBy>
  <cp:revision>421</cp:revision>
  <cp:lastPrinted>2022-05-13T12:07:44Z</cp:lastPrinted>
  <dcterms:created xsi:type="dcterms:W3CDTF">2021-05-19T06:43:03Z</dcterms:created>
  <dcterms:modified xsi:type="dcterms:W3CDTF">2025-05-01T07:36:05Z</dcterms:modified>
</cp:coreProperties>
</file>