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8" r:id="rId5"/>
    <p:sldId id="259" r:id="rId6"/>
    <p:sldId id="262" r:id="rId7"/>
    <p:sldId id="264" r:id="rId8"/>
    <p:sldId id="266" r:id="rId9"/>
    <p:sldId id="268" r:id="rId10"/>
    <p:sldId id="263" r:id="rId11"/>
    <p:sldId id="265" r:id="rId12"/>
    <p:sldId id="270" r:id="rId13"/>
    <p:sldId id="269" r:id="rId14"/>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D7467F5-BB06-4ED3-B4D0-F9B860FE13EE}"/>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id="{1A621511-69AE-410F-A68F-CC24714FCB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5E9F3C40-8E39-49EB-A2B0-5A5BA0301F15}"/>
              </a:ext>
            </a:extLst>
          </p:cNvPr>
          <p:cNvSpPr>
            <a:spLocks noGrp="1"/>
          </p:cNvSpPr>
          <p:nvPr>
            <p:ph type="dt" sz="half" idx="10"/>
          </p:nvPr>
        </p:nvSpPr>
        <p:spPr/>
        <p:txBody>
          <a:bodyPr/>
          <a:lstStyle/>
          <a:p>
            <a:fld id="{55AD3BE7-1F9E-4897-AAE0-9E3EF35B7454}" type="datetimeFigureOut">
              <a:rPr lang="zh-TW" altLang="en-US" smtClean="0"/>
              <a:t>2025/8/11</a:t>
            </a:fld>
            <a:endParaRPr lang="zh-TW" altLang="en-US"/>
          </a:p>
        </p:txBody>
      </p:sp>
      <p:sp>
        <p:nvSpPr>
          <p:cNvPr id="5" name="頁尾版面配置區 4">
            <a:extLst>
              <a:ext uri="{FF2B5EF4-FFF2-40B4-BE49-F238E27FC236}">
                <a16:creationId xmlns:a16="http://schemas.microsoft.com/office/drawing/2014/main" id="{1664E265-0A7B-4AA6-8596-9E72B86BF175}"/>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1191D357-88B5-4CA8-9B5D-126D07A2A7D1}"/>
              </a:ext>
            </a:extLst>
          </p:cNvPr>
          <p:cNvSpPr>
            <a:spLocks noGrp="1"/>
          </p:cNvSpPr>
          <p:nvPr>
            <p:ph type="sldNum" sz="quarter" idx="12"/>
          </p:nvPr>
        </p:nvSpPr>
        <p:spPr/>
        <p:txBody>
          <a:bodyPr/>
          <a:lstStyle/>
          <a:p>
            <a:fld id="{82948E90-79ED-49AE-BD68-5555C5DEF25D}" type="slidenum">
              <a:rPr lang="zh-TW" altLang="en-US" smtClean="0"/>
              <a:t>‹#›</a:t>
            </a:fld>
            <a:endParaRPr lang="zh-TW" altLang="en-US"/>
          </a:p>
        </p:txBody>
      </p:sp>
    </p:spTree>
    <p:extLst>
      <p:ext uri="{BB962C8B-B14F-4D97-AF65-F5344CB8AC3E}">
        <p14:creationId xmlns:p14="http://schemas.microsoft.com/office/powerpoint/2010/main" val="4172459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CF1A17B-90D8-4710-B618-9A83C7C5E2E0}"/>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C2C4BDE3-3DB4-45D8-A6C0-F261BCD242F5}"/>
              </a:ext>
            </a:extLst>
          </p:cNvPr>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97F5B61D-B171-437F-8464-31DFC7B9701F}"/>
              </a:ext>
            </a:extLst>
          </p:cNvPr>
          <p:cNvSpPr>
            <a:spLocks noGrp="1"/>
          </p:cNvSpPr>
          <p:nvPr>
            <p:ph type="dt" sz="half" idx="10"/>
          </p:nvPr>
        </p:nvSpPr>
        <p:spPr/>
        <p:txBody>
          <a:bodyPr/>
          <a:lstStyle/>
          <a:p>
            <a:fld id="{55AD3BE7-1F9E-4897-AAE0-9E3EF35B7454}" type="datetimeFigureOut">
              <a:rPr lang="zh-TW" altLang="en-US" smtClean="0"/>
              <a:t>2025/8/11</a:t>
            </a:fld>
            <a:endParaRPr lang="zh-TW" altLang="en-US"/>
          </a:p>
        </p:txBody>
      </p:sp>
      <p:sp>
        <p:nvSpPr>
          <p:cNvPr id="5" name="頁尾版面配置區 4">
            <a:extLst>
              <a:ext uri="{FF2B5EF4-FFF2-40B4-BE49-F238E27FC236}">
                <a16:creationId xmlns:a16="http://schemas.microsoft.com/office/drawing/2014/main" id="{3A3069D2-915A-4D0E-B71E-1C3DACB03D18}"/>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D396F48E-9EBF-4205-BF33-5C4AA09D4FA4}"/>
              </a:ext>
            </a:extLst>
          </p:cNvPr>
          <p:cNvSpPr>
            <a:spLocks noGrp="1"/>
          </p:cNvSpPr>
          <p:nvPr>
            <p:ph type="sldNum" sz="quarter" idx="12"/>
          </p:nvPr>
        </p:nvSpPr>
        <p:spPr/>
        <p:txBody>
          <a:bodyPr/>
          <a:lstStyle/>
          <a:p>
            <a:fld id="{82948E90-79ED-49AE-BD68-5555C5DEF25D}" type="slidenum">
              <a:rPr lang="zh-TW" altLang="en-US" smtClean="0"/>
              <a:t>‹#›</a:t>
            </a:fld>
            <a:endParaRPr lang="zh-TW" altLang="en-US"/>
          </a:p>
        </p:txBody>
      </p:sp>
    </p:spTree>
    <p:extLst>
      <p:ext uri="{BB962C8B-B14F-4D97-AF65-F5344CB8AC3E}">
        <p14:creationId xmlns:p14="http://schemas.microsoft.com/office/powerpoint/2010/main" val="2376442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CFD260B-EB9C-46DD-A575-100B5FC5A5B0}"/>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62451D95-AC2F-41F7-8A1A-D51F0BC78F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592F6361-273C-4CD4-9A54-73DF6827F6D3}"/>
              </a:ext>
            </a:extLst>
          </p:cNvPr>
          <p:cNvSpPr>
            <a:spLocks noGrp="1"/>
          </p:cNvSpPr>
          <p:nvPr>
            <p:ph type="dt" sz="half" idx="10"/>
          </p:nvPr>
        </p:nvSpPr>
        <p:spPr/>
        <p:txBody>
          <a:bodyPr/>
          <a:lstStyle/>
          <a:p>
            <a:fld id="{55AD3BE7-1F9E-4897-AAE0-9E3EF35B7454}" type="datetimeFigureOut">
              <a:rPr lang="zh-TW" altLang="en-US" smtClean="0"/>
              <a:t>2025/8/11</a:t>
            </a:fld>
            <a:endParaRPr lang="zh-TW" altLang="en-US"/>
          </a:p>
        </p:txBody>
      </p:sp>
      <p:sp>
        <p:nvSpPr>
          <p:cNvPr id="5" name="頁尾版面配置區 4">
            <a:extLst>
              <a:ext uri="{FF2B5EF4-FFF2-40B4-BE49-F238E27FC236}">
                <a16:creationId xmlns:a16="http://schemas.microsoft.com/office/drawing/2014/main" id="{F798250D-3C45-4959-A570-EB34A9ADD22F}"/>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8A128064-70AA-443A-8035-1664D21BF6DE}"/>
              </a:ext>
            </a:extLst>
          </p:cNvPr>
          <p:cNvSpPr>
            <a:spLocks noGrp="1"/>
          </p:cNvSpPr>
          <p:nvPr>
            <p:ph type="sldNum" sz="quarter" idx="12"/>
          </p:nvPr>
        </p:nvSpPr>
        <p:spPr/>
        <p:txBody>
          <a:bodyPr/>
          <a:lstStyle/>
          <a:p>
            <a:fld id="{82948E90-79ED-49AE-BD68-5555C5DEF25D}" type="slidenum">
              <a:rPr lang="zh-TW" altLang="en-US" smtClean="0"/>
              <a:t>‹#›</a:t>
            </a:fld>
            <a:endParaRPr lang="zh-TW" altLang="en-US"/>
          </a:p>
        </p:txBody>
      </p:sp>
    </p:spTree>
    <p:extLst>
      <p:ext uri="{BB962C8B-B14F-4D97-AF65-F5344CB8AC3E}">
        <p14:creationId xmlns:p14="http://schemas.microsoft.com/office/powerpoint/2010/main" val="1918866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98BA292-7C4F-463A-A3B9-A84028CA6428}"/>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FDBCB723-4568-4853-A5B6-D75878584679}"/>
              </a:ext>
            </a:extLst>
          </p:cNvPr>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2633B144-3368-4AC7-8BD4-2E26CB0146F2}"/>
              </a:ext>
            </a:extLst>
          </p:cNvPr>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6C2C4471-2998-4C30-A951-90C4F8A230E9}"/>
              </a:ext>
            </a:extLst>
          </p:cNvPr>
          <p:cNvSpPr>
            <a:spLocks noGrp="1"/>
          </p:cNvSpPr>
          <p:nvPr>
            <p:ph type="dt" sz="half" idx="10"/>
          </p:nvPr>
        </p:nvSpPr>
        <p:spPr/>
        <p:txBody>
          <a:bodyPr/>
          <a:lstStyle/>
          <a:p>
            <a:fld id="{55AD3BE7-1F9E-4897-AAE0-9E3EF35B7454}" type="datetimeFigureOut">
              <a:rPr lang="zh-TW" altLang="en-US" smtClean="0"/>
              <a:t>2025/8/11</a:t>
            </a:fld>
            <a:endParaRPr lang="zh-TW" altLang="en-US"/>
          </a:p>
        </p:txBody>
      </p:sp>
      <p:sp>
        <p:nvSpPr>
          <p:cNvPr id="6" name="頁尾版面配置區 5">
            <a:extLst>
              <a:ext uri="{FF2B5EF4-FFF2-40B4-BE49-F238E27FC236}">
                <a16:creationId xmlns:a16="http://schemas.microsoft.com/office/drawing/2014/main" id="{8A2CD511-DD35-4B1D-8B8A-0E6A16FA5BBE}"/>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C0FB3F16-2206-4E19-8AEB-412BC4F734E8}"/>
              </a:ext>
            </a:extLst>
          </p:cNvPr>
          <p:cNvSpPr>
            <a:spLocks noGrp="1"/>
          </p:cNvSpPr>
          <p:nvPr>
            <p:ph type="sldNum" sz="quarter" idx="12"/>
          </p:nvPr>
        </p:nvSpPr>
        <p:spPr/>
        <p:txBody>
          <a:bodyPr/>
          <a:lstStyle/>
          <a:p>
            <a:fld id="{82948E90-79ED-49AE-BD68-5555C5DEF25D}" type="slidenum">
              <a:rPr lang="zh-TW" altLang="en-US" smtClean="0"/>
              <a:t>‹#›</a:t>
            </a:fld>
            <a:endParaRPr lang="zh-TW" altLang="en-US"/>
          </a:p>
        </p:txBody>
      </p:sp>
    </p:spTree>
    <p:extLst>
      <p:ext uri="{BB962C8B-B14F-4D97-AF65-F5344CB8AC3E}">
        <p14:creationId xmlns:p14="http://schemas.microsoft.com/office/powerpoint/2010/main" val="3866428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0D650E2-5920-462D-839B-A6D473EB72CE}"/>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F2F8FF32-D4AC-4565-9C06-D754D7D3D0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a:extLst>
              <a:ext uri="{FF2B5EF4-FFF2-40B4-BE49-F238E27FC236}">
                <a16:creationId xmlns:a16="http://schemas.microsoft.com/office/drawing/2014/main" id="{7D44A8B7-16AC-4A50-B166-1E256E09765F}"/>
              </a:ext>
            </a:extLst>
          </p:cNvPr>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D0D80575-2B3E-47A5-AEDA-C95412FA79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a:extLst>
              <a:ext uri="{FF2B5EF4-FFF2-40B4-BE49-F238E27FC236}">
                <a16:creationId xmlns:a16="http://schemas.microsoft.com/office/drawing/2014/main" id="{31AAC7BE-362F-46FC-A409-D8871512D3C3}"/>
              </a:ext>
            </a:extLst>
          </p:cNvPr>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1EC181CB-B9E5-411D-8358-766584BEFD24}"/>
              </a:ext>
            </a:extLst>
          </p:cNvPr>
          <p:cNvSpPr>
            <a:spLocks noGrp="1"/>
          </p:cNvSpPr>
          <p:nvPr>
            <p:ph type="dt" sz="half" idx="10"/>
          </p:nvPr>
        </p:nvSpPr>
        <p:spPr/>
        <p:txBody>
          <a:bodyPr/>
          <a:lstStyle/>
          <a:p>
            <a:fld id="{55AD3BE7-1F9E-4897-AAE0-9E3EF35B7454}" type="datetimeFigureOut">
              <a:rPr lang="zh-TW" altLang="en-US" smtClean="0"/>
              <a:t>2025/8/11</a:t>
            </a:fld>
            <a:endParaRPr lang="zh-TW" altLang="en-US"/>
          </a:p>
        </p:txBody>
      </p:sp>
      <p:sp>
        <p:nvSpPr>
          <p:cNvPr id="8" name="頁尾版面配置區 7">
            <a:extLst>
              <a:ext uri="{FF2B5EF4-FFF2-40B4-BE49-F238E27FC236}">
                <a16:creationId xmlns:a16="http://schemas.microsoft.com/office/drawing/2014/main" id="{6B452A87-7564-4F58-B868-3985C95A1C29}"/>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6BC84965-787D-4952-98E7-B9A90ADA5230}"/>
              </a:ext>
            </a:extLst>
          </p:cNvPr>
          <p:cNvSpPr>
            <a:spLocks noGrp="1"/>
          </p:cNvSpPr>
          <p:nvPr>
            <p:ph type="sldNum" sz="quarter" idx="12"/>
          </p:nvPr>
        </p:nvSpPr>
        <p:spPr/>
        <p:txBody>
          <a:bodyPr/>
          <a:lstStyle/>
          <a:p>
            <a:fld id="{82948E90-79ED-49AE-BD68-5555C5DEF25D}" type="slidenum">
              <a:rPr lang="zh-TW" altLang="en-US" smtClean="0"/>
              <a:t>‹#›</a:t>
            </a:fld>
            <a:endParaRPr lang="zh-TW" altLang="en-US"/>
          </a:p>
        </p:txBody>
      </p:sp>
    </p:spTree>
    <p:extLst>
      <p:ext uri="{BB962C8B-B14F-4D97-AF65-F5344CB8AC3E}">
        <p14:creationId xmlns:p14="http://schemas.microsoft.com/office/powerpoint/2010/main" val="2898577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22803C8-3760-470B-BDDE-A67D50FD79A9}"/>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6C5EE876-12FC-4D14-ACC6-7D714BAB8F9F}"/>
              </a:ext>
            </a:extLst>
          </p:cNvPr>
          <p:cNvSpPr>
            <a:spLocks noGrp="1"/>
          </p:cNvSpPr>
          <p:nvPr>
            <p:ph type="dt" sz="half" idx="10"/>
          </p:nvPr>
        </p:nvSpPr>
        <p:spPr/>
        <p:txBody>
          <a:bodyPr/>
          <a:lstStyle/>
          <a:p>
            <a:fld id="{55AD3BE7-1F9E-4897-AAE0-9E3EF35B7454}" type="datetimeFigureOut">
              <a:rPr lang="zh-TW" altLang="en-US" smtClean="0"/>
              <a:t>2025/8/11</a:t>
            </a:fld>
            <a:endParaRPr lang="zh-TW" altLang="en-US"/>
          </a:p>
        </p:txBody>
      </p:sp>
      <p:sp>
        <p:nvSpPr>
          <p:cNvPr id="4" name="頁尾版面配置區 3">
            <a:extLst>
              <a:ext uri="{FF2B5EF4-FFF2-40B4-BE49-F238E27FC236}">
                <a16:creationId xmlns:a16="http://schemas.microsoft.com/office/drawing/2014/main" id="{884E2DC7-F680-4C88-8BD7-D66D80A41C64}"/>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798324A0-665A-45C2-B17E-2A12E4A462D4}"/>
              </a:ext>
            </a:extLst>
          </p:cNvPr>
          <p:cNvSpPr>
            <a:spLocks noGrp="1"/>
          </p:cNvSpPr>
          <p:nvPr>
            <p:ph type="sldNum" sz="quarter" idx="12"/>
          </p:nvPr>
        </p:nvSpPr>
        <p:spPr/>
        <p:txBody>
          <a:bodyPr/>
          <a:lstStyle/>
          <a:p>
            <a:fld id="{82948E90-79ED-49AE-BD68-5555C5DEF25D}" type="slidenum">
              <a:rPr lang="zh-TW" altLang="en-US" smtClean="0"/>
              <a:t>‹#›</a:t>
            </a:fld>
            <a:endParaRPr lang="zh-TW" altLang="en-US"/>
          </a:p>
        </p:txBody>
      </p:sp>
    </p:spTree>
    <p:extLst>
      <p:ext uri="{BB962C8B-B14F-4D97-AF65-F5344CB8AC3E}">
        <p14:creationId xmlns:p14="http://schemas.microsoft.com/office/powerpoint/2010/main" val="1297683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1B482530-AA0C-4D5B-B546-67F62AFE7B6C}"/>
              </a:ext>
            </a:extLst>
          </p:cNvPr>
          <p:cNvSpPr>
            <a:spLocks noGrp="1"/>
          </p:cNvSpPr>
          <p:nvPr>
            <p:ph type="dt" sz="half" idx="10"/>
          </p:nvPr>
        </p:nvSpPr>
        <p:spPr/>
        <p:txBody>
          <a:bodyPr/>
          <a:lstStyle/>
          <a:p>
            <a:fld id="{55AD3BE7-1F9E-4897-AAE0-9E3EF35B7454}" type="datetimeFigureOut">
              <a:rPr lang="zh-TW" altLang="en-US" smtClean="0"/>
              <a:t>2025/8/11</a:t>
            </a:fld>
            <a:endParaRPr lang="zh-TW" altLang="en-US"/>
          </a:p>
        </p:txBody>
      </p:sp>
      <p:sp>
        <p:nvSpPr>
          <p:cNvPr id="3" name="頁尾版面配置區 2">
            <a:extLst>
              <a:ext uri="{FF2B5EF4-FFF2-40B4-BE49-F238E27FC236}">
                <a16:creationId xmlns:a16="http://schemas.microsoft.com/office/drawing/2014/main" id="{AC1E6E91-F3B5-45AE-BA72-7B31064C80E9}"/>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37D4AE7A-688D-4DE8-94BD-EDBA096CFCA0}"/>
              </a:ext>
            </a:extLst>
          </p:cNvPr>
          <p:cNvSpPr>
            <a:spLocks noGrp="1"/>
          </p:cNvSpPr>
          <p:nvPr>
            <p:ph type="sldNum" sz="quarter" idx="12"/>
          </p:nvPr>
        </p:nvSpPr>
        <p:spPr/>
        <p:txBody>
          <a:bodyPr/>
          <a:lstStyle/>
          <a:p>
            <a:fld id="{82948E90-79ED-49AE-BD68-5555C5DEF25D}" type="slidenum">
              <a:rPr lang="zh-TW" altLang="en-US" smtClean="0"/>
              <a:t>‹#›</a:t>
            </a:fld>
            <a:endParaRPr lang="zh-TW" altLang="en-US"/>
          </a:p>
        </p:txBody>
      </p:sp>
    </p:spTree>
    <p:extLst>
      <p:ext uri="{BB962C8B-B14F-4D97-AF65-F5344CB8AC3E}">
        <p14:creationId xmlns:p14="http://schemas.microsoft.com/office/powerpoint/2010/main" val="107842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B83DDFF-5D29-4A50-81C8-333CD38B4A34}"/>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1588F682-AA0E-4651-B2BC-C36109D4BC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5E5E6577-9DA4-48C4-BA88-236A6347CA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026FE97F-E94B-4FFF-985F-49A45881CC14}"/>
              </a:ext>
            </a:extLst>
          </p:cNvPr>
          <p:cNvSpPr>
            <a:spLocks noGrp="1"/>
          </p:cNvSpPr>
          <p:nvPr>
            <p:ph type="dt" sz="half" idx="10"/>
          </p:nvPr>
        </p:nvSpPr>
        <p:spPr/>
        <p:txBody>
          <a:bodyPr/>
          <a:lstStyle/>
          <a:p>
            <a:fld id="{55AD3BE7-1F9E-4897-AAE0-9E3EF35B7454}" type="datetimeFigureOut">
              <a:rPr lang="zh-TW" altLang="en-US" smtClean="0"/>
              <a:t>2025/8/11</a:t>
            </a:fld>
            <a:endParaRPr lang="zh-TW" altLang="en-US"/>
          </a:p>
        </p:txBody>
      </p:sp>
      <p:sp>
        <p:nvSpPr>
          <p:cNvPr id="6" name="頁尾版面配置區 5">
            <a:extLst>
              <a:ext uri="{FF2B5EF4-FFF2-40B4-BE49-F238E27FC236}">
                <a16:creationId xmlns:a16="http://schemas.microsoft.com/office/drawing/2014/main" id="{407A338C-3519-4632-9A9C-5249A2CF61B0}"/>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561D9C7B-CEB2-4D6F-BF21-CF1E498C6AFF}"/>
              </a:ext>
            </a:extLst>
          </p:cNvPr>
          <p:cNvSpPr>
            <a:spLocks noGrp="1"/>
          </p:cNvSpPr>
          <p:nvPr>
            <p:ph type="sldNum" sz="quarter" idx="12"/>
          </p:nvPr>
        </p:nvSpPr>
        <p:spPr/>
        <p:txBody>
          <a:bodyPr/>
          <a:lstStyle/>
          <a:p>
            <a:fld id="{82948E90-79ED-49AE-BD68-5555C5DEF25D}" type="slidenum">
              <a:rPr lang="zh-TW" altLang="en-US" smtClean="0"/>
              <a:t>‹#›</a:t>
            </a:fld>
            <a:endParaRPr lang="zh-TW" altLang="en-US"/>
          </a:p>
        </p:txBody>
      </p:sp>
    </p:spTree>
    <p:extLst>
      <p:ext uri="{BB962C8B-B14F-4D97-AF65-F5344CB8AC3E}">
        <p14:creationId xmlns:p14="http://schemas.microsoft.com/office/powerpoint/2010/main" val="505083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1EE9962-26DF-4333-92D1-9AC835E47C1F}"/>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4173E622-7673-4CDD-BBD9-164C6AADAE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FB32E0F1-9D6B-4645-A23C-16E42F01FE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54DA8D8B-C65A-46DE-95B0-D51106335678}"/>
              </a:ext>
            </a:extLst>
          </p:cNvPr>
          <p:cNvSpPr>
            <a:spLocks noGrp="1"/>
          </p:cNvSpPr>
          <p:nvPr>
            <p:ph type="dt" sz="half" idx="10"/>
          </p:nvPr>
        </p:nvSpPr>
        <p:spPr/>
        <p:txBody>
          <a:bodyPr/>
          <a:lstStyle/>
          <a:p>
            <a:fld id="{55AD3BE7-1F9E-4897-AAE0-9E3EF35B7454}" type="datetimeFigureOut">
              <a:rPr lang="zh-TW" altLang="en-US" smtClean="0"/>
              <a:t>2025/8/11</a:t>
            </a:fld>
            <a:endParaRPr lang="zh-TW" altLang="en-US"/>
          </a:p>
        </p:txBody>
      </p:sp>
      <p:sp>
        <p:nvSpPr>
          <p:cNvPr id="6" name="頁尾版面配置區 5">
            <a:extLst>
              <a:ext uri="{FF2B5EF4-FFF2-40B4-BE49-F238E27FC236}">
                <a16:creationId xmlns:a16="http://schemas.microsoft.com/office/drawing/2014/main" id="{90C82E96-F04B-406B-BE30-7A2899ADE38F}"/>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4CDDAF34-0B6A-49BC-A9EE-EE6968231391}"/>
              </a:ext>
            </a:extLst>
          </p:cNvPr>
          <p:cNvSpPr>
            <a:spLocks noGrp="1"/>
          </p:cNvSpPr>
          <p:nvPr>
            <p:ph type="sldNum" sz="quarter" idx="12"/>
          </p:nvPr>
        </p:nvSpPr>
        <p:spPr/>
        <p:txBody>
          <a:bodyPr/>
          <a:lstStyle/>
          <a:p>
            <a:fld id="{82948E90-79ED-49AE-BD68-5555C5DEF25D}" type="slidenum">
              <a:rPr lang="zh-TW" altLang="en-US" smtClean="0"/>
              <a:t>‹#›</a:t>
            </a:fld>
            <a:endParaRPr lang="zh-TW" altLang="en-US"/>
          </a:p>
        </p:txBody>
      </p:sp>
    </p:spTree>
    <p:extLst>
      <p:ext uri="{BB962C8B-B14F-4D97-AF65-F5344CB8AC3E}">
        <p14:creationId xmlns:p14="http://schemas.microsoft.com/office/powerpoint/2010/main" val="2245030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7DED229-2E5C-4310-B05D-27929E4FEE74}"/>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E73FD9A8-CFEB-4B84-8ACC-B5E9EAA8348A}"/>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5E21B287-9AAF-47E7-908D-73745E94BE8E}"/>
              </a:ext>
            </a:extLst>
          </p:cNvPr>
          <p:cNvSpPr>
            <a:spLocks noGrp="1"/>
          </p:cNvSpPr>
          <p:nvPr>
            <p:ph type="dt" sz="half" idx="10"/>
          </p:nvPr>
        </p:nvSpPr>
        <p:spPr/>
        <p:txBody>
          <a:bodyPr/>
          <a:lstStyle/>
          <a:p>
            <a:fld id="{55AD3BE7-1F9E-4897-AAE0-9E3EF35B7454}" type="datetimeFigureOut">
              <a:rPr lang="zh-TW" altLang="en-US" smtClean="0"/>
              <a:t>2025/8/11</a:t>
            </a:fld>
            <a:endParaRPr lang="zh-TW" altLang="en-US"/>
          </a:p>
        </p:txBody>
      </p:sp>
      <p:sp>
        <p:nvSpPr>
          <p:cNvPr id="5" name="頁尾版面配置區 4">
            <a:extLst>
              <a:ext uri="{FF2B5EF4-FFF2-40B4-BE49-F238E27FC236}">
                <a16:creationId xmlns:a16="http://schemas.microsoft.com/office/drawing/2014/main" id="{4ED834B6-2B50-4B25-88A6-17A35317D42B}"/>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D03C0A25-4C10-418F-A7C7-D6F9C1F302DB}"/>
              </a:ext>
            </a:extLst>
          </p:cNvPr>
          <p:cNvSpPr>
            <a:spLocks noGrp="1"/>
          </p:cNvSpPr>
          <p:nvPr>
            <p:ph type="sldNum" sz="quarter" idx="12"/>
          </p:nvPr>
        </p:nvSpPr>
        <p:spPr/>
        <p:txBody>
          <a:bodyPr/>
          <a:lstStyle/>
          <a:p>
            <a:fld id="{82948E90-79ED-49AE-BD68-5555C5DEF25D}" type="slidenum">
              <a:rPr lang="zh-TW" altLang="en-US" smtClean="0"/>
              <a:t>‹#›</a:t>
            </a:fld>
            <a:endParaRPr lang="zh-TW" altLang="en-US"/>
          </a:p>
        </p:txBody>
      </p:sp>
    </p:spTree>
    <p:extLst>
      <p:ext uri="{BB962C8B-B14F-4D97-AF65-F5344CB8AC3E}">
        <p14:creationId xmlns:p14="http://schemas.microsoft.com/office/powerpoint/2010/main" val="4186413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36387BD3-13A6-4766-B0E9-5FEF5B1894F2}"/>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8F5B6292-4737-4630-A9F0-B9F9EB6F3521}"/>
              </a:ext>
            </a:extLst>
          </p:cNvPr>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7F617D10-B52B-428D-81B2-A49C7AB8EC49}"/>
              </a:ext>
            </a:extLst>
          </p:cNvPr>
          <p:cNvSpPr>
            <a:spLocks noGrp="1"/>
          </p:cNvSpPr>
          <p:nvPr>
            <p:ph type="dt" sz="half" idx="10"/>
          </p:nvPr>
        </p:nvSpPr>
        <p:spPr/>
        <p:txBody>
          <a:bodyPr/>
          <a:lstStyle/>
          <a:p>
            <a:fld id="{55AD3BE7-1F9E-4897-AAE0-9E3EF35B7454}" type="datetimeFigureOut">
              <a:rPr lang="zh-TW" altLang="en-US" smtClean="0"/>
              <a:t>2025/8/11</a:t>
            </a:fld>
            <a:endParaRPr lang="zh-TW" altLang="en-US"/>
          </a:p>
        </p:txBody>
      </p:sp>
      <p:sp>
        <p:nvSpPr>
          <p:cNvPr id="5" name="頁尾版面配置區 4">
            <a:extLst>
              <a:ext uri="{FF2B5EF4-FFF2-40B4-BE49-F238E27FC236}">
                <a16:creationId xmlns:a16="http://schemas.microsoft.com/office/drawing/2014/main" id="{3CB14460-679D-48AE-8AA7-8FC94BD7749C}"/>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30CCDD20-CE9A-46F4-AFD8-61EF933F58C1}"/>
              </a:ext>
            </a:extLst>
          </p:cNvPr>
          <p:cNvSpPr>
            <a:spLocks noGrp="1"/>
          </p:cNvSpPr>
          <p:nvPr>
            <p:ph type="sldNum" sz="quarter" idx="12"/>
          </p:nvPr>
        </p:nvSpPr>
        <p:spPr/>
        <p:txBody>
          <a:bodyPr/>
          <a:lstStyle/>
          <a:p>
            <a:fld id="{82948E90-79ED-49AE-BD68-5555C5DEF25D}" type="slidenum">
              <a:rPr lang="zh-TW" altLang="en-US" smtClean="0"/>
              <a:t>‹#›</a:t>
            </a:fld>
            <a:endParaRPr lang="zh-TW" altLang="en-US"/>
          </a:p>
        </p:txBody>
      </p:sp>
    </p:spTree>
    <p:extLst>
      <p:ext uri="{BB962C8B-B14F-4D97-AF65-F5344CB8AC3E}">
        <p14:creationId xmlns:p14="http://schemas.microsoft.com/office/powerpoint/2010/main" val="2551555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2C281EAE-A510-4927-94DC-1F94E12D7F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48552F99-F383-4686-B8CE-CBB37ACAC3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7A83DDE5-0C8E-45CB-9092-11418955E0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AD3BE7-1F9E-4897-AAE0-9E3EF35B7454}" type="datetimeFigureOut">
              <a:rPr lang="zh-TW" altLang="en-US" smtClean="0"/>
              <a:t>2025/8/11</a:t>
            </a:fld>
            <a:endParaRPr lang="zh-TW" altLang="en-US"/>
          </a:p>
        </p:txBody>
      </p:sp>
      <p:sp>
        <p:nvSpPr>
          <p:cNvPr id="5" name="頁尾版面配置區 4">
            <a:extLst>
              <a:ext uri="{FF2B5EF4-FFF2-40B4-BE49-F238E27FC236}">
                <a16:creationId xmlns:a16="http://schemas.microsoft.com/office/drawing/2014/main" id="{E8EDEAF6-8755-48C6-952E-9F3E4A952B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329B513C-BE3B-44DD-BFCA-434DE79D70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948E90-79ED-49AE-BD68-5555C5DEF25D}" type="slidenum">
              <a:rPr lang="zh-TW" altLang="en-US" smtClean="0"/>
              <a:t>‹#›</a:t>
            </a:fld>
            <a:endParaRPr lang="zh-TW" altLang="en-US"/>
          </a:p>
        </p:txBody>
      </p:sp>
    </p:spTree>
    <p:extLst>
      <p:ext uri="{BB962C8B-B14F-4D97-AF65-F5344CB8AC3E}">
        <p14:creationId xmlns:p14="http://schemas.microsoft.com/office/powerpoint/2010/main" val="35090908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D583B33-A054-41AB-9D68-476B2C7C0EFF}"/>
              </a:ext>
            </a:extLst>
          </p:cNvPr>
          <p:cNvSpPr>
            <a:spLocks noGrp="1"/>
          </p:cNvSpPr>
          <p:nvPr>
            <p:ph type="ctrTitle"/>
          </p:nvPr>
        </p:nvSpPr>
        <p:spPr>
          <a:xfrm>
            <a:off x="550333" y="235672"/>
            <a:ext cx="11091333" cy="1087437"/>
          </a:xfrm>
        </p:spPr>
        <p:txBody>
          <a:bodyPr>
            <a:normAutofit/>
          </a:bodyPr>
          <a:lstStyle/>
          <a:p>
            <a:r>
              <a:rPr lang="en-US" altLang="zh-TW" dirty="0">
                <a:latin typeface="微軟正黑體" panose="020B0604030504040204" pitchFamily="34" charset="-120"/>
                <a:ea typeface="微軟正黑體" panose="020B0604030504040204" pitchFamily="34" charset="-120"/>
              </a:rPr>
              <a:t>114</a:t>
            </a:r>
            <a:r>
              <a:rPr lang="zh-TW" altLang="en-US" dirty="0">
                <a:latin typeface="微軟正黑體" panose="020B0604030504040204" pitchFamily="34" charset="-120"/>
                <a:ea typeface="微軟正黑體" panose="020B0604030504040204" pitchFamily="34" charset="-120"/>
              </a:rPr>
              <a:t>年度灌溉水質管理業務講習</a:t>
            </a:r>
          </a:p>
        </p:txBody>
      </p:sp>
      <p:sp>
        <p:nvSpPr>
          <p:cNvPr id="3" name="副標題 2">
            <a:extLst>
              <a:ext uri="{FF2B5EF4-FFF2-40B4-BE49-F238E27FC236}">
                <a16:creationId xmlns:a16="http://schemas.microsoft.com/office/drawing/2014/main" id="{691B7F75-7E41-4459-85C5-1409EECEA33C}"/>
              </a:ext>
            </a:extLst>
          </p:cNvPr>
          <p:cNvSpPr>
            <a:spLocks noGrp="1"/>
          </p:cNvSpPr>
          <p:nvPr>
            <p:ph type="subTitle" idx="1"/>
          </p:nvPr>
        </p:nvSpPr>
        <p:spPr>
          <a:xfrm>
            <a:off x="550333" y="1779084"/>
            <a:ext cx="11032066" cy="827881"/>
          </a:xfrm>
        </p:spPr>
        <p:txBody>
          <a:bodyPr>
            <a:normAutofit/>
          </a:bodyPr>
          <a:lstStyle/>
          <a:p>
            <a:r>
              <a:rPr lang="zh-TW" altLang="en-US" sz="4000" dirty="0">
                <a:latin typeface="微軟正黑體" panose="020B0604030504040204" pitchFamily="34" charset="-120"/>
                <a:ea typeface="微軟正黑體" panose="020B0604030504040204" pitchFamily="34" charset="-120"/>
              </a:rPr>
              <a:t>農田水利設施兼作其他使用申辦流程及注意事項</a:t>
            </a:r>
            <a:endParaRPr lang="zh-TW" altLang="en-US" sz="4000" dirty="0"/>
          </a:p>
        </p:txBody>
      </p:sp>
      <p:sp>
        <p:nvSpPr>
          <p:cNvPr id="6" name="矩形: 圓角 5">
            <a:extLst>
              <a:ext uri="{FF2B5EF4-FFF2-40B4-BE49-F238E27FC236}">
                <a16:creationId xmlns:a16="http://schemas.microsoft.com/office/drawing/2014/main" id="{22D136DA-6AFE-4629-9326-F750718DF22A}"/>
              </a:ext>
            </a:extLst>
          </p:cNvPr>
          <p:cNvSpPr/>
          <p:nvPr/>
        </p:nvSpPr>
        <p:spPr>
          <a:xfrm>
            <a:off x="458161" y="1521689"/>
            <a:ext cx="11334943" cy="990601"/>
          </a:xfrm>
          <a:prstGeom prst="roundRect">
            <a:avLst/>
          </a:prstGeom>
          <a:noFill/>
          <a:ln w="381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文字方塊 6">
            <a:extLst>
              <a:ext uri="{FF2B5EF4-FFF2-40B4-BE49-F238E27FC236}">
                <a16:creationId xmlns:a16="http://schemas.microsoft.com/office/drawing/2014/main" id="{26086A73-79E1-45ED-AE51-80C1A22117BF}"/>
              </a:ext>
            </a:extLst>
          </p:cNvPr>
          <p:cNvSpPr txBox="1"/>
          <p:nvPr/>
        </p:nvSpPr>
        <p:spPr>
          <a:xfrm>
            <a:off x="1459348" y="2958374"/>
            <a:ext cx="4451927" cy="3416320"/>
          </a:xfrm>
          <a:prstGeom prst="rect">
            <a:avLst/>
          </a:prstGeom>
          <a:noFill/>
        </p:spPr>
        <p:txBody>
          <a:bodyPr wrap="square" rtlCol="0">
            <a:spAutoFit/>
          </a:bodyPr>
          <a:lstStyle/>
          <a:p>
            <a:r>
              <a:rPr lang="zh-TW" altLang="en-US" b="1" dirty="0">
                <a:latin typeface="微軟正黑體" panose="020B0604030504040204" pitchFamily="34" charset="-120"/>
                <a:ea typeface="微軟正黑體" panose="020B0604030504040204" pitchFamily="34" charset="-120"/>
              </a:rPr>
              <a:t>一、申辦理由及法源依據</a:t>
            </a:r>
            <a:endParaRPr lang="en-US" altLang="zh-TW" b="1" dirty="0">
              <a:latin typeface="微軟正黑體" panose="020B0604030504040204" pitchFamily="34" charset="-120"/>
              <a:ea typeface="微軟正黑體" panose="020B0604030504040204" pitchFamily="34" charset="-120"/>
            </a:endParaRPr>
          </a:p>
          <a:p>
            <a:endParaRPr lang="en-US" altLang="zh-TW" b="1" dirty="0">
              <a:latin typeface="微軟正黑體" panose="020B0604030504040204" pitchFamily="34" charset="-120"/>
              <a:ea typeface="微軟正黑體" panose="020B0604030504040204" pitchFamily="34" charset="-120"/>
            </a:endParaRPr>
          </a:p>
          <a:p>
            <a:endParaRPr lang="en-US" altLang="zh-TW" dirty="0">
              <a:latin typeface="新細明體" panose="02020500000000000000" pitchFamily="18" charset="-120"/>
              <a:ea typeface="新細明體" panose="02020500000000000000" pitchFamily="18" charset="-120"/>
            </a:endParaRPr>
          </a:p>
          <a:p>
            <a:r>
              <a:rPr lang="zh-TW" altLang="en-US" b="1" dirty="0">
                <a:latin typeface="微軟正黑體" panose="020B0604030504040204" pitchFamily="34" charset="-120"/>
                <a:ea typeface="微軟正黑體" panose="020B0604030504040204" pitchFamily="34" charset="-120"/>
              </a:rPr>
              <a:t>二、</a:t>
            </a:r>
            <a:r>
              <a:rPr lang="zh-TW" altLang="en-US" sz="1800" b="1" dirty="0">
                <a:latin typeface="微軟正黑體" panose="020B0604030504040204" pitchFamily="34" charset="-120"/>
                <a:ea typeface="微軟正黑體" panose="020B0604030504040204" pitchFamily="34" charset="-120"/>
              </a:rPr>
              <a:t>農田水利法</a:t>
            </a:r>
            <a:endParaRPr lang="en-US" altLang="zh-TW" sz="1800" b="1" dirty="0">
              <a:latin typeface="微軟正黑體" panose="020B0604030504040204" pitchFamily="34" charset="-120"/>
              <a:ea typeface="微軟正黑體" panose="020B0604030504040204" pitchFamily="34" charset="-120"/>
            </a:endParaRPr>
          </a:p>
          <a:p>
            <a:endParaRPr lang="en-US" altLang="zh-TW" sz="1800" b="1" dirty="0">
              <a:latin typeface="微軟正黑體" panose="020B0604030504040204" pitchFamily="34" charset="-120"/>
              <a:ea typeface="微軟正黑體" panose="020B0604030504040204" pitchFamily="34" charset="-120"/>
            </a:endParaRPr>
          </a:p>
          <a:p>
            <a:endParaRPr lang="en-US" altLang="zh-TW" sz="1800" dirty="0">
              <a:latin typeface="微軟正黑體" panose="020B0604030504040204" pitchFamily="34" charset="-120"/>
              <a:ea typeface="微軟正黑體" panose="020B0604030504040204" pitchFamily="34" charset="-120"/>
            </a:endParaRPr>
          </a:p>
          <a:p>
            <a:r>
              <a:rPr lang="zh-TW" altLang="en-US" b="1" dirty="0">
                <a:latin typeface="微軟正黑體" panose="020B0604030504040204" pitchFamily="34" charset="-120"/>
                <a:ea typeface="微軟正黑體" panose="020B0604030504040204" pitchFamily="34" charset="-120"/>
              </a:rPr>
              <a:t>三、農田灌溉排水管理辦法</a:t>
            </a:r>
            <a:endParaRPr lang="en-US" altLang="zh-TW" b="1" dirty="0">
              <a:latin typeface="微軟正黑體" panose="020B0604030504040204" pitchFamily="34" charset="-120"/>
              <a:ea typeface="微軟正黑體" panose="020B0604030504040204" pitchFamily="34" charset="-120"/>
            </a:endParaRPr>
          </a:p>
          <a:p>
            <a:endParaRPr lang="en-US" altLang="zh-TW" b="1" dirty="0">
              <a:latin typeface="微軟正黑體" panose="020B0604030504040204" pitchFamily="34" charset="-120"/>
              <a:ea typeface="微軟正黑體" panose="020B0604030504040204" pitchFamily="34" charset="-120"/>
            </a:endParaRPr>
          </a:p>
          <a:p>
            <a:endParaRPr lang="en-US" altLang="zh-TW" dirty="0">
              <a:latin typeface="新細明體" panose="02020500000000000000" pitchFamily="18" charset="-120"/>
              <a:ea typeface="新細明體" panose="02020500000000000000" pitchFamily="18" charset="-120"/>
            </a:endParaRPr>
          </a:p>
          <a:p>
            <a:r>
              <a:rPr lang="zh-TW" altLang="en-US" b="1" dirty="0">
                <a:latin typeface="微軟正黑體" panose="020B0604030504040204" pitchFamily="34" charset="-120"/>
                <a:ea typeface="微軟正黑體" panose="020B0604030504040204" pitchFamily="34" charset="-120"/>
              </a:rPr>
              <a:t>四、農田水利申請許可案件規費收費標準</a:t>
            </a:r>
            <a:endParaRPr lang="en-US" altLang="zh-TW" b="1" dirty="0">
              <a:latin typeface="微軟正黑體" panose="020B0604030504040204" pitchFamily="34" charset="-120"/>
              <a:ea typeface="微軟正黑體" panose="020B0604030504040204" pitchFamily="34" charset="-120"/>
            </a:endParaRPr>
          </a:p>
          <a:p>
            <a:endParaRPr lang="en-US" altLang="zh-TW" b="1" dirty="0">
              <a:highlight>
                <a:srgbClr val="FFFF00"/>
              </a:highlight>
              <a:latin typeface="微軟正黑體" panose="020B0604030504040204" pitchFamily="34" charset="-120"/>
              <a:ea typeface="微軟正黑體" panose="020B0604030504040204" pitchFamily="34" charset="-120"/>
            </a:endParaRPr>
          </a:p>
          <a:p>
            <a:endParaRPr lang="zh-TW" altLang="en-US" dirty="0"/>
          </a:p>
        </p:txBody>
      </p:sp>
      <p:sp>
        <p:nvSpPr>
          <p:cNvPr id="8" name="文字方塊 7">
            <a:extLst>
              <a:ext uri="{FF2B5EF4-FFF2-40B4-BE49-F238E27FC236}">
                <a16:creationId xmlns:a16="http://schemas.microsoft.com/office/drawing/2014/main" id="{B5F36EC2-27E3-418F-8BE1-DB7C1DA0F34E}"/>
              </a:ext>
            </a:extLst>
          </p:cNvPr>
          <p:cNvSpPr txBox="1"/>
          <p:nvPr/>
        </p:nvSpPr>
        <p:spPr>
          <a:xfrm>
            <a:off x="6640948" y="2710870"/>
            <a:ext cx="4451927" cy="2585323"/>
          </a:xfrm>
          <a:prstGeom prst="rect">
            <a:avLst/>
          </a:prstGeom>
          <a:noFill/>
        </p:spPr>
        <p:txBody>
          <a:bodyPr wrap="square" rtlCol="0">
            <a:spAutoFit/>
          </a:bodyPr>
          <a:lstStyle/>
          <a:p>
            <a:endParaRPr lang="en-US" altLang="zh-TW" b="1" dirty="0">
              <a:highlight>
                <a:srgbClr val="FFFF00"/>
              </a:highlight>
              <a:latin typeface="微軟正黑體" panose="020B0604030504040204" pitchFamily="34" charset="-120"/>
              <a:ea typeface="微軟正黑體" panose="020B0604030504040204" pitchFamily="34" charset="-120"/>
            </a:endParaRPr>
          </a:p>
          <a:p>
            <a:r>
              <a:rPr lang="zh-TW" altLang="en-US" b="1" dirty="0">
                <a:latin typeface="微軟正黑體" panose="020B0604030504040204" pitchFamily="34" charset="-120"/>
                <a:ea typeface="微軟正黑體" panose="020B0604030504040204" pitchFamily="34" charset="-120"/>
              </a:rPr>
              <a:t>五、申請資料審查注意事項</a:t>
            </a:r>
            <a:endParaRPr lang="en-US" altLang="zh-TW" b="1" dirty="0">
              <a:latin typeface="微軟正黑體" panose="020B0604030504040204" pitchFamily="34" charset="-120"/>
              <a:ea typeface="微軟正黑體" panose="020B0604030504040204" pitchFamily="34" charset="-120"/>
            </a:endParaRPr>
          </a:p>
          <a:p>
            <a:endParaRPr lang="en-US" altLang="zh-TW" b="1" dirty="0">
              <a:latin typeface="微軟正黑體" panose="020B0604030504040204" pitchFamily="34" charset="-120"/>
              <a:ea typeface="微軟正黑體" panose="020B0604030504040204" pitchFamily="34" charset="-120"/>
            </a:endParaRPr>
          </a:p>
          <a:p>
            <a:endParaRPr lang="en-US" altLang="zh-TW" b="1" dirty="0">
              <a:latin typeface="微軟正黑體" panose="020B0604030504040204" pitchFamily="34" charset="-120"/>
              <a:ea typeface="微軟正黑體" panose="020B0604030504040204" pitchFamily="34" charset="-120"/>
            </a:endParaRPr>
          </a:p>
          <a:p>
            <a:r>
              <a:rPr lang="zh-TW" altLang="en-US" b="1" dirty="0">
                <a:latin typeface="微軟正黑體" panose="020B0604030504040204" pitchFamily="34" charset="-120"/>
                <a:ea typeface="微軟正黑體" panose="020B0604030504040204" pitchFamily="34" charset="-120"/>
              </a:rPr>
              <a:t>六、附掛及埋設常見樣態</a:t>
            </a:r>
            <a:endParaRPr lang="en-US" altLang="zh-TW" b="1" dirty="0">
              <a:latin typeface="微軟正黑體" panose="020B0604030504040204" pitchFamily="34" charset="-120"/>
              <a:ea typeface="微軟正黑體" panose="020B0604030504040204" pitchFamily="34" charset="-120"/>
            </a:endParaRPr>
          </a:p>
          <a:p>
            <a:endParaRPr lang="en-US" altLang="zh-TW" b="1" dirty="0">
              <a:latin typeface="微軟正黑體" panose="020B0604030504040204" pitchFamily="34" charset="-120"/>
              <a:ea typeface="微軟正黑體" panose="020B0604030504040204" pitchFamily="34" charset="-120"/>
            </a:endParaRPr>
          </a:p>
          <a:p>
            <a:endParaRPr lang="en-US" altLang="zh-TW" b="1" dirty="0">
              <a:latin typeface="微軟正黑體" panose="020B0604030504040204" pitchFamily="34" charset="-120"/>
              <a:ea typeface="微軟正黑體" panose="020B0604030504040204" pitchFamily="34" charset="-120"/>
            </a:endParaRPr>
          </a:p>
          <a:p>
            <a:r>
              <a:rPr lang="zh-TW" altLang="en-US" b="1" dirty="0">
                <a:latin typeface="微軟正黑體" panose="020B0604030504040204" pitchFamily="34" charset="-120"/>
                <a:ea typeface="微軟正黑體" panose="020B0604030504040204" pitchFamily="34" charset="-120"/>
              </a:rPr>
              <a:t>七、結語</a:t>
            </a:r>
          </a:p>
          <a:p>
            <a:endParaRPr lang="zh-TW" altLang="en-US" dirty="0"/>
          </a:p>
        </p:txBody>
      </p:sp>
    </p:spTree>
    <p:extLst>
      <p:ext uri="{BB962C8B-B14F-4D97-AF65-F5344CB8AC3E}">
        <p14:creationId xmlns:p14="http://schemas.microsoft.com/office/powerpoint/2010/main" val="3332661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111A011-739D-496C-9E4C-0E1840D41282}"/>
              </a:ext>
            </a:extLst>
          </p:cNvPr>
          <p:cNvSpPr>
            <a:spLocks noGrp="1"/>
          </p:cNvSpPr>
          <p:nvPr>
            <p:ph type="title"/>
          </p:nvPr>
        </p:nvSpPr>
        <p:spPr>
          <a:xfrm>
            <a:off x="810490" y="483656"/>
            <a:ext cx="10422467" cy="1819276"/>
          </a:xfrm>
        </p:spPr>
        <p:txBody>
          <a:bodyPr>
            <a:normAutofit fontScale="90000"/>
          </a:bodyPr>
          <a:lstStyle/>
          <a:p>
            <a:pPr algn="ctr"/>
            <a:r>
              <a:rPr lang="zh-TW" altLang="en-US" sz="3100" b="1" dirty="0">
                <a:highlight>
                  <a:srgbClr val="FFFF00"/>
                </a:highlight>
                <a:latin typeface="微軟正黑體" panose="020B0604030504040204" pitchFamily="34" charset="-120"/>
                <a:ea typeface="微軟正黑體" panose="020B0604030504040204" pitchFamily="34" charset="-120"/>
              </a:rPr>
              <a:t>申請理由及法源依據</a:t>
            </a:r>
            <a:br>
              <a:rPr lang="en-US" altLang="zh-TW" sz="3300" b="1" dirty="0">
                <a:highlight>
                  <a:srgbClr val="FFFF00"/>
                </a:highlight>
                <a:latin typeface="微軟正黑體" panose="020B0604030504040204" pitchFamily="34" charset="-120"/>
                <a:ea typeface="微軟正黑體" panose="020B0604030504040204" pitchFamily="34" charset="-120"/>
              </a:rPr>
            </a:br>
            <a:br>
              <a:rPr lang="en-US" altLang="zh-TW" sz="3300" b="1" dirty="0">
                <a:latin typeface="微軟正黑體" panose="020B0604030504040204" pitchFamily="34" charset="-120"/>
                <a:ea typeface="微軟正黑體" panose="020B0604030504040204" pitchFamily="34" charset="-120"/>
              </a:rPr>
            </a:br>
            <a:r>
              <a:rPr lang="zh-TW" altLang="en-US" sz="2200" b="1" dirty="0">
                <a:latin typeface="微軟正黑體" panose="020B0604030504040204" pitchFamily="34" charset="-120"/>
                <a:ea typeface="微軟正黑體" panose="020B0604030504040204" pitchFamily="34" charset="-120"/>
              </a:rPr>
              <a:t>針對非農業用途的排水需求，須依法申請專門許可，確保農業用水品質與安全</a:t>
            </a:r>
            <a:br>
              <a:rPr lang="zh-TW" altLang="en-US" dirty="0"/>
            </a:br>
            <a:endParaRPr lang="zh-TW" altLang="en-US" dirty="0"/>
          </a:p>
        </p:txBody>
      </p:sp>
      <p:sp>
        <p:nvSpPr>
          <p:cNvPr id="3" name="內容版面配置區 2">
            <a:extLst>
              <a:ext uri="{FF2B5EF4-FFF2-40B4-BE49-F238E27FC236}">
                <a16:creationId xmlns:a16="http://schemas.microsoft.com/office/drawing/2014/main" id="{799B89DD-72FC-4737-BE20-384F0657E9ED}"/>
              </a:ext>
            </a:extLst>
          </p:cNvPr>
          <p:cNvSpPr>
            <a:spLocks noGrp="1"/>
          </p:cNvSpPr>
          <p:nvPr>
            <p:ph idx="1"/>
          </p:nvPr>
        </p:nvSpPr>
        <p:spPr>
          <a:xfrm>
            <a:off x="884767" y="2506133"/>
            <a:ext cx="10422466" cy="3868211"/>
          </a:xfrm>
        </p:spPr>
        <p:txBody>
          <a:bodyPr>
            <a:normAutofit/>
          </a:bodyPr>
          <a:lstStyle/>
          <a:p>
            <a:pPr marL="0" indent="0" algn="ctr">
              <a:buNone/>
            </a:pPr>
            <a:r>
              <a:rPr lang="zh-TW" altLang="en-US" dirty="0">
                <a:highlight>
                  <a:srgbClr val="FFFF00"/>
                </a:highlight>
                <a:latin typeface="微軟正黑體" panose="020B0604030504040204" pitchFamily="34" charset="-120"/>
                <a:ea typeface="微軟正黑體" panose="020B0604030504040204" pitchFamily="34" charset="-120"/>
              </a:rPr>
              <a:t>農田水利法</a:t>
            </a:r>
            <a:endParaRPr lang="en-US" altLang="zh-TW" dirty="0">
              <a:highlight>
                <a:srgbClr val="FFFF00"/>
              </a:highlight>
              <a:latin typeface="微軟正黑體" panose="020B0604030504040204" pitchFamily="34" charset="-120"/>
              <a:ea typeface="微軟正黑體" panose="020B0604030504040204" pitchFamily="34" charset="-120"/>
            </a:endParaRPr>
          </a:p>
          <a:p>
            <a:pPr>
              <a:buFont typeface="Arial" panose="020B0604020202020204" pitchFamily="34" charset="0"/>
              <a:buChar char="•"/>
            </a:pPr>
            <a:r>
              <a:rPr lang="zh-TW" altLang="en-US" sz="2000" b="1" dirty="0">
                <a:latin typeface="微軟正黑體" panose="020B0604030504040204" pitchFamily="34" charset="-120"/>
                <a:ea typeface="微軟正黑體" panose="020B0604030504040204" pitchFamily="34" charset="-120"/>
              </a:rPr>
              <a:t>第</a:t>
            </a:r>
            <a:r>
              <a:rPr lang="en-US" altLang="zh-TW" sz="2000" b="1" dirty="0">
                <a:latin typeface="微軟正黑體" panose="020B0604030504040204" pitchFamily="34" charset="-120"/>
                <a:ea typeface="微軟正黑體" panose="020B0604030504040204" pitchFamily="34" charset="-120"/>
              </a:rPr>
              <a:t>1</a:t>
            </a:r>
            <a:r>
              <a:rPr lang="zh-TW" altLang="en-US" sz="2000" b="1" dirty="0">
                <a:latin typeface="微軟正黑體" panose="020B0604030504040204" pitchFamily="34" charset="-120"/>
                <a:ea typeface="微軟正黑體" panose="020B0604030504040204" pitchFamily="34" charset="-120"/>
              </a:rPr>
              <a:t>條</a:t>
            </a:r>
            <a:r>
              <a:rPr lang="zh-TW" altLang="en-US" sz="2000" dirty="0">
                <a:latin typeface="微軟正黑體" panose="020B0604030504040204" pitchFamily="34" charset="-120"/>
                <a:ea typeface="微軟正黑體" panose="020B0604030504040204" pitchFamily="34" charset="-120"/>
              </a:rPr>
              <a:t> </a:t>
            </a:r>
          </a:p>
          <a:p>
            <a:pPr marL="0" indent="0" algn="just">
              <a:buNone/>
            </a:pPr>
            <a:r>
              <a:rPr lang="zh-TW" altLang="en-US" sz="2000" dirty="0">
                <a:effectLst/>
                <a:latin typeface="微軟正黑體" panose="020B0604030504040204" pitchFamily="34" charset="-120"/>
                <a:ea typeface="微軟正黑體" panose="020B0604030504040204" pitchFamily="34" charset="-120"/>
              </a:rPr>
              <a:t>為確保</a:t>
            </a:r>
            <a:r>
              <a:rPr lang="zh-TW" altLang="en-US" sz="2000" b="1" dirty="0">
                <a:solidFill>
                  <a:srgbClr val="FF0000"/>
                </a:solidFill>
                <a:effectLst/>
                <a:latin typeface="微軟正黑體" panose="020B0604030504040204" pitchFamily="34" charset="-120"/>
                <a:ea typeface="微軟正黑體" panose="020B0604030504040204" pitchFamily="34" charset="-120"/>
              </a:rPr>
              <a:t>糧食安全</a:t>
            </a:r>
            <a:r>
              <a:rPr lang="zh-TW" altLang="en-US" sz="2000" dirty="0">
                <a:effectLst/>
                <a:latin typeface="微軟正黑體" panose="020B0604030504040204" pitchFamily="34" charset="-120"/>
                <a:ea typeface="微軟正黑體" panose="020B0604030504040204" pitchFamily="34" charset="-120"/>
              </a:rPr>
              <a:t>及農業永續，</a:t>
            </a:r>
            <a:r>
              <a:rPr lang="en-US" altLang="zh-TW" sz="2000" dirty="0">
                <a:effectLst/>
                <a:latin typeface="微軟正黑體" panose="020B0604030504040204" pitchFamily="34" charset="-120"/>
                <a:ea typeface="微軟正黑體" panose="020B0604030504040204" pitchFamily="34" charset="-120"/>
              </a:rPr>
              <a:t>……</a:t>
            </a:r>
            <a:r>
              <a:rPr lang="zh-TW" altLang="en-US" sz="2000" dirty="0">
                <a:effectLst/>
                <a:latin typeface="微軟正黑體" panose="020B0604030504040204" pitchFamily="34" charset="-120"/>
                <a:ea typeface="微軟正黑體" panose="020B0604030504040204" pitchFamily="34" charset="-120"/>
              </a:rPr>
              <a:t>，並</a:t>
            </a:r>
            <a:r>
              <a:rPr lang="zh-TW" altLang="en-US" sz="2000" b="1" dirty="0">
                <a:solidFill>
                  <a:srgbClr val="FF0000"/>
                </a:solidFill>
                <a:effectLst/>
                <a:latin typeface="微軟正黑體" panose="020B0604030504040204" pitchFamily="34" charset="-120"/>
                <a:ea typeface="微軟正黑體" panose="020B0604030504040204" pitchFamily="34" charset="-120"/>
              </a:rPr>
              <a:t>維護農業生產</a:t>
            </a:r>
            <a:r>
              <a:rPr lang="en-US" altLang="zh-TW" sz="2000" dirty="0">
                <a:effectLst/>
                <a:latin typeface="微軟正黑體" panose="020B0604030504040204" pitchFamily="34" charset="-120"/>
                <a:ea typeface="微軟正黑體" panose="020B0604030504040204" pitchFamily="34" charset="-120"/>
              </a:rPr>
              <a:t>……</a:t>
            </a:r>
            <a:r>
              <a:rPr lang="zh-TW" altLang="en-US" sz="2000" dirty="0">
                <a:effectLst/>
                <a:latin typeface="微軟正黑體" panose="020B0604030504040204" pitchFamily="34" charset="-120"/>
                <a:ea typeface="微軟正黑體" panose="020B0604030504040204" pitchFamily="34" charset="-120"/>
              </a:rPr>
              <a:t>，特制定本法。</a:t>
            </a:r>
          </a:p>
          <a:p>
            <a:pPr>
              <a:buFont typeface="Arial" panose="020B0604020202020204" pitchFamily="34" charset="0"/>
              <a:buChar char="•"/>
            </a:pPr>
            <a:r>
              <a:rPr lang="zh-TW" altLang="en-US" sz="2000" b="1" dirty="0">
                <a:latin typeface="微軟正黑體" panose="020B0604030504040204" pitchFamily="34" charset="-120"/>
                <a:ea typeface="微軟正黑體" panose="020B0604030504040204" pitchFamily="34" charset="-120"/>
              </a:rPr>
              <a:t>第</a:t>
            </a:r>
            <a:r>
              <a:rPr lang="en-US" altLang="zh-TW" sz="2000" b="1" dirty="0">
                <a:latin typeface="微軟正黑體" panose="020B0604030504040204" pitchFamily="34" charset="-120"/>
                <a:ea typeface="微軟正黑體" panose="020B0604030504040204" pitchFamily="34" charset="-120"/>
              </a:rPr>
              <a:t>12</a:t>
            </a:r>
            <a:r>
              <a:rPr lang="zh-TW" altLang="en-US" sz="2000" b="1" dirty="0">
                <a:latin typeface="微軟正黑體" panose="020B0604030504040204" pitchFamily="34" charset="-120"/>
                <a:ea typeface="微軟正黑體" panose="020B0604030504040204" pitchFamily="34" charset="-120"/>
              </a:rPr>
              <a:t>條 </a:t>
            </a:r>
          </a:p>
          <a:p>
            <a:pPr marL="0" indent="0" algn="just">
              <a:buNone/>
            </a:pPr>
            <a:r>
              <a:rPr lang="zh-TW" altLang="en-US" sz="2000" dirty="0">
                <a:latin typeface="微軟正黑體" panose="020B0604030504040204" pitchFamily="34" charset="-120"/>
                <a:ea typeface="微軟正黑體" panose="020B0604030504040204" pitchFamily="34" charset="-120"/>
              </a:rPr>
              <a:t>農田水利設施不得兼作其他使用。</a:t>
            </a:r>
            <a:r>
              <a:rPr lang="en-US" altLang="zh-TW" sz="2000" dirty="0">
                <a:latin typeface="微軟正黑體" panose="020B0604030504040204" pitchFamily="34" charset="-120"/>
                <a:ea typeface="微軟正黑體" panose="020B0604030504040204" pitchFamily="34" charset="-120"/>
              </a:rPr>
              <a:t>…….</a:t>
            </a:r>
            <a:r>
              <a:rPr lang="zh-TW" altLang="en-US" sz="2000" b="0" i="0" dirty="0">
                <a:solidFill>
                  <a:srgbClr val="000000"/>
                </a:solidFill>
                <a:effectLst/>
                <a:latin typeface="細明體" panose="02020509000000000000" pitchFamily="49" charset="-120"/>
                <a:ea typeface="細明體" panose="02020509000000000000" pitchFamily="49" charset="-120"/>
              </a:rPr>
              <a:t> ，</a:t>
            </a:r>
            <a:r>
              <a:rPr lang="zh-TW" altLang="en-US" sz="2000" b="0" i="0" dirty="0">
                <a:solidFill>
                  <a:srgbClr val="000000"/>
                </a:solidFill>
                <a:effectLst/>
                <a:latin typeface="微軟正黑體" panose="020B0604030504040204" pitchFamily="34" charset="-120"/>
                <a:ea typeface="微軟正黑體" panose="020B0604030504040204" pitchFamily="34" charset="-120"/>
              </a:rPr>
              <a:t>申請人得檢附計畫書，</a:t>
            </a:r>
            <a:r>
              <a:rPr lang="zh-TW" altLang="en-US" sz="2000" dirty="0">
                <a:latin typeface="微軟正黑體" panose="020B0604030504040204" pitchFamily="34" charset="-120"/>
                <a:ea typeface="微軟正黑體" panose="020B0604030504040204" pitchFamily="34" charset="-120"/>
              </a:rPr>
              <a:t>向主管機關申請許可，</a:t>
            </a:r>
            <a:r>
              <a:rPr lang="zh-TW" altLang="en-US" sz="2000" b="1" dirty="0">
                <a:solidFill>
                  <a:srgbClr val="FF0000"/>
                </a:solidFill>
                <a:effectLst/>
                <a:latin typeface="微軟正黑體" panose="020B0604030504040204" pitchFamily="34" charset="-120"/>
                <a:ea typeface="微軟正黑體" panose="020B0604030504040204" pitchFamily="34" charset="-120"/>
              </a:rPr>
              <a:t>兼作其他使用</a:t>
            </a:r>
            <a:r>
              <a:rPr lang="zh-TW" altLang="en-US" sz="2000" dirty="0">
                <a:latin typeface="微軟正黑體" panose="020B0604030504040204" pitchFamily="34" charset="-120"/>
                <a:ea typeface="微軟正黑體" panose="020B0604030504040204" pitchFamily="34" charset="-120"/>
              </a:rPr>
              <a:t>。</a:t>
            </a:r>
          </a:p>
          <a:p>
            <a:pPr>
              <a:buFont typeface="Arial" panose="020B0604020202020204" pitchFamily="34" charset="0"/>
              <a:buChar char="•"/>
            </a:pPr>
            <a:r>
              <a:rPr lang="zh-TW" altLang="en-US" sz="2000" b="1" dirty="0">
                <a:latin typeface="微軟正黑體" panose="020B0604030504040204" pitchFamily="34" charset="-120"/>
                <a:ea typeface="微軟正黑體" panose="020B0604030504040204" pitchFamily="34" charset="-120"/>
              </a:rPr>
              <a:t>第</a:t>
            </a:r>
            <a:r>
              <a:rPr lang="en-US" altLang="zh-TW" sz="2000" b="1" dirty="0">
                <a:latin typeface="微軟正黑體" panose="020B0604030504040204" pitchFamily="34" charset="-120"/>
                <a:ea typeface="微軟正黑體" panose="020B0604030504040204" pitchFamily="34" charset="-120"/>
              </a:rPr>
              <a:t>14</a:t>
            </a:r>
            <a:r>
              <a:rPr lang="zh-TW" altLang="en-US" sz="2000" b="1" dirty="0">
                <a:latin typeface="微軟正黑體" panose="020B0604030504040204" pitchFamily="34" charset="-120"/>
                <a:ea typeface="微軟正黑體" panose="020B0604030504040204" pitchFamily="34" charset="-120"/>
              </a:rPr>
              <a:t>條 </a:t>
            </a:r>
          </a:p>
          <a:p>
            <a:pPr marL="0" indent="0" algn="just">
              <a:lnSpc>
                <a:spcPts val="2400"/>
              </a:lnSpc>
              <a:buNone/>
            </a:pPr>
            <a:r>
              <a:rPr lang="zh-TW" altLang="en-US" sz="2000" dirty="0">
                <a:effectLst/>
                <a:latin typeface="微軟正黑體" panose="020B0604030504040204" pitchFamily="34" charset="-120"/>
                <a:ea typeface="微軟正黑體" panose="020B0604030504040204" pitchFamily="34" charset="-120"/>
              </a:rPr>
              <a:t>農田水利設施範圍內，未經主管機關之許可</a:t>
            </a:r>
            <a:r>
              <a:rPr lang="zh-TW" altLang="en-US" sz="2000" b="1" dirty="0">
                <a:solidFill>
                  <a:srgbClr val="FF0000"/>
                </a:solidFill>
                <a:effectLst/>
                <a:latin typeface="微軟正黑體" panose="020B0604030504040204" pitchFamily="34" charset="-120"/>
                <a:ea typeface="微軟正黑體" panose="020B0604030504040204" pitchFamily="34" charset="-120"/>
              </a:rPr>
              <a:t>不得擅自排放非農田之排水</a:t>
            </a:r>
            <a:r>
              <a:rPr lang="zh-TW" altLang="en-US" sz="2000" dirty="0">
                <a:effectLst/>
                <a:latin typeface="微軟正黑體" panose="020B0604030504040204" pitchFamily="34" charset="-120"/>
                <a:ea typeface="微軟正黑體" panose="020B0604030504040204" pitchFamily="34" charset="-120"/>
              </a:rPr>
              <a:t>；其屬</a:t>
            </a:r>
            <a:r>
              <a:rPr lang="zh-TW" altLang="en-US" sz="2000" b="1" dirty="0">
                <a:solidFill>
                  <a:srgbClr val="FF0000"/>
                </a:solidFill>
                <a:effectLst/>
                <a:latin typeface="微軟正黑體" panose="020B0604030504040204" pitchFamily="34" charset="-120"/>
                <a:ea typeface="微軟正黑體" panose="020B0604030504040204" pitchFamily="34" charset="-120"/>
              </a:rPr>
              <a:t>灌溉專用渠道原則禁止</a:t>
            </a:r>
            <a:r>
              <a:rPr lang="zh-TW" altLang="en-US" sz="2000" dirty="0">
                <a:latin typeface="微軟正黑體" panose="020B0604030504040204" pitchFamily="34" charset="-120"/>
                <a:ea typeface="微軟正黑體" panose="020B0604030504040204" pitchFamily="34" charset="-120"/>
              </a:rPr>
              <a:t>。</a:t>
            </a:r>
            <a:endParaRPr lang="zh-TW" altLang="en-US" sz="2000" dirty="0">
              <a:effectLst/>
              <a:latin typeface="微軟正黑體" panose="020B0604030504040204" pitchFamily="34" charset="-120"/>
              <a:ea typeface="微軟正黑體" panose="020B0604030504040204" pitchFamily="34" charset="-120"/>
            </a:endParaRPr>
          </a:p>
          <a:p>
            <a:endParaRPr lang="en-US" altLang="zh-TW" b="1" dirty="0">
              <a:latin typeface="微軟正黑體 Light" panose="020B0304030504040204" pitchFamily="34" charset="-120"/>
              <a:ea typeface="微軟正黑體 Light" panose="020B0304030504040204" pitchFamily="34" charset="-120"/>
            </a:endParaRPr>
          </a:p>
          <a:p>
            <a:endParaRPr lang="zh-TW" altLang="en-US" dirty="0"/>
          </a:p>
        </p:txBody>
      </p:sp>
      <p:sp>
        <p:nvSpPr>
          <p:cNvPr id="6" name="內容版面配置區 2">
            <a:extLst>
              <a:ext uri="{FF2B5EF4-FFF2-40B4-BE49-F238E27FC236}">
                <a16:creationId xmlns:a16="http://schemas.microsoft.com/office/drawing/2014/main" id="{FC003E63-4A14-4899-84BA-FDF75B29A8BD}"/>
              </a:ext>
            </a:extLst>
          </p:cNvPr>
          <p:cNvSpPr txBox="1">
            <a:spLocks/>
          </p:cNvSpPr>
          <p:nvPr/>
        </p:nvSpPr>
        <p:spPr>
          <a:xfrm>
            <a:off x="6290733" y="2099731"/>
            <a:ext cx="5300134" cy="47582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zh-TW" altLang="en-US" b="1" dirty="0">
              <a:latin typeface="微軟正黑體" panose="020B0604030504040204" pitchFamily="34" charset="-120"/>
              <a:ea typeface="微軟正黑體" panose="020B0604030504040204" pitchFamily="34" charset="-120"/>
            </a:endParaRPr>
          </a:p>
          <a:p>
            <a:endParaRPr lang="zh-TW" altLang="en-US" dirty="0"/>
          </a:p>
        </p:txBody>
      </p:sp>
    </p:spTree>
    <p:extLst>
      <p:ext uri="{BB962C8B-B14F-4D97-AF65-F5344CB8AC3E}">
        <p14:creationId xmlns:p14="http://schemas.microsoft.com/office/powerpoint/2010/main" val="593278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5765A7C-B53F-4AA9-AAD3-17C2785B46BA}"/>
              </a:ext>
            </a:extLst>
          </p:cNvPr>
          <p:cNvSpPr>
            <a:spLocks noGrp="1"/>
          </p:cNvSpPr>
          <p:nvPr>
            <p:ph type="title"/>
          </p:nvPr>
        </p:nvSpPr>
        <p:spPr>
          <a:xfrm>
            <a:off x="838200" y="365126"/>
            <a:ext cx="10515600" cy="1311274"/>
          </a:xfrm>
        </p:spPr>
        <p:txBody>
          <a:bodyPr>
            <a:normAutofit/>
          </a:bodyPr>
          <a:lstStyle/>
          <a:p>
            <a:pPr algn="ctr"/>
            <a:r>
              <a:rPr lang="zh-TW" altLang="en-US" sz="2800" b="1" dirty="0">
                <a:highlight>
                  <a:srgbClr val="FFFF00"/>
                </a:highlight>
                <a:latin typeface="微軟正黑體" panose="020B0604030504040204" pitchFamily="34" charset="-120"/>
                <a:ea typeface="微軟正黑體" panose="020B0604030504040204" pitchFamily="34" charset="-120"/>
              </a:rPr>
              <a:t>農田灌溉排水管理辦法</a:t>
            </a:r>
            <a:br>
              <a:rPr lang="en-US" altLang="zh-TW" sz="4400" b="1" dirty="0">
                <a:latin typeface="微軟正黑體" panose="020B0604030504040204" pitchFamily="34" charset="-120"/>
                <a:ea typeface="微軟正黑體" panose="020B0604030504040204" pitchFamily="34" charset="-120"/>
              </a:rPr>
            </a:br>
            <a:endParaRPr lang="zh-TW" altLang="en-US" dirty="0"/>
          </a:p>
        </p:txBody>
      </p:sp>
      <p:sp>
        <p:nvSpPr>
          <p:cNvPr id="3" name="內容版面配置區 2">
            <a:extLst>
              <a:ext uri="{FF2B5EF4-FFF2-40B4-BE49-F238E27FC236}">
                <a16:creationId xmlns:a16="http://schemas.microsoft.com/office/drawing/2014/main" id="{3E2A1217-A0A3-4FA0-BCBB-557C1E55143D}"/>
              </a:ext>
            </a:extLst>
          </p:cNvPr>
          <p:cNvSpPr>
            <a:spLocks noGrp="1"/>
          </p:cNvSpPr>
          <p:nvPr>
            <p:ph idx="1"/>
          </p:nvPr>
        </p:nvSpPr>
        <p:spPr>
          <a:xfrm>
            <a:off x="838200" y="1041400"/>
            <a:ext cx="10515600" cy="5451473"/>
          </a:xfrm>
        </p:spPr>
        <p:txBody>
          <a:bodyPr>
            <a:normAutofit fontScale="25000" lnSpcReduction="20000"/>
          </a:bodyPr>
          <a:lstStyle/>
          <a:p>
            <a:pPr>
              <a:lnSpc>
                <a:spcPts val="2300"/>
              </a:lnSpc>
            </a:pPr>
            <a:r>
              <a:rPr lang="zh-TW" altLang="en-US" sz="6800" b="1" dirty="0">
                <a:latin typeface="微軟正黑體" panose="020B0604030504040204" pitchFamily="34" charset="-120"/>
                <a:ea typeface="微軟正黑體" panose="020B0604030504040204" pitchFamily="34" charset="-120"/>
              </a:rPr>
              <a:t>第 </a:t>
            </a:r>
            <a:r>
              <a:rPr lang="en-US" altLang="zh-TW" sz="6800" b="1" dirty="0">
                <a:latin typeface="微軟正黑體" panose="020B0604030504040204" pitchFamily="34" charset="-120"/>
                <a:ea typeface="微軟正黑體" panose="020B0604030504040204" pitchFamily="34" charset="-120"/>
              </a:rPr>
              <a:t>9 </a:t>
            </a:r>
            <a:r>
              <a:rPr lang="zh-TW" altLang="en-US" sz="6800" b="1" dirty="0">
                <a:latin typeface="微軟正黑體" panose="020B0604030504040204" pitchFamily="34" charset="-120"/>
                <a:ea typeface="微軟正黑體" panose="020B0604030504040204" pitchFamily="34" charset="-120"/>
              </a:rPr>
              <a:t>條　　</a:t>
            </a:r>
            <a:br>
              <a:rPr lang="zh-TW" altLang="en-US" sz="6800" dirty="0">
                <a:latin typeface="微軟正黑體" panose="020B0604030504040204" pitchFamily="34" charset="-120"/>
                <a:ea typeface="微軟正黑體" panose="020B0604030504040204" pitchFamily="34" charset="-120"/>
              </a:rPr>
            </a:br>
            <a:r>
              <a:rPr lang="zh-TW" altLang="en-US" sz="6800" dirty="0">
                <a:latin typeface="微軟正黑體" panose="020B0604030504040204" pitchFamily="34" charset="-120"/>
                <a:ea typeface="微軟正黑體" panose="020B0604030504040204" pitchFamily="34" charset="-120"/>
              </a:rPr>
              <a:t>依本法第十二條第一項規定申請</a:t>
            </a:r>
            <a:r>
              <a:rPr lang="zh-TW" altLang="en-US" sz="6800" b="1" dirty="0">
                <a:solidFill>
                  <a:srgbClr val="FF0000"/>
                </a:solidFill>
                <a:latin typeface="微軟正黑體" panose="020B0604030504040204" pitchFamily="34" charset="-120"/>
                <a:ea typeface="微軟正黑體" panose="020B0604030504040204" pitchFamily="34" charset="-120"/>
              </a:rPr>
              <a:t>農田水利設施兼作其他使用</a:t>
            </a:r>
            <a:r>
              <a:rPr lang="zh-TW" altLang="en-US" sz="6800" dirty="0">
                <a:latin typeface="微軟正黑體" panose="020B0604030504040204" pitchFamily="34" charset="-120"/>
                <a:ea typeface="微軟正黑體" panose="020B0604030504040204" pitchFamily="34" charset="-120"/>
              </a:rPr>
              <a:t>（以下簡稱兼作使用）之項目如下：</a:t>
            </a:r>
            <a:br>
              <a:rPr lang="zh-TW" altLang="en-US" sz="6800" dirty="0">
                <a:latin typeface="微軟正黑體" panose="020B0604030504040204" pitchFamily="34" charset="-120"/>
                <a:ea typeface="微軟正黑體" panose="020B0604030504040204" pitchFamily="34" charset="-120"/>
              </a:rPr>
            </a:br>
            <a:r>
              <a:rPr lang="zh-TW" altLang="en-US" sz="6800" dirty="0">
                <a:latin typeface="微軟正黑體" panose="020B0604030504040204" pitchFamily="34" charset="-120"/>
                <a:ea typeface="微軟正黑體" panose="020B0604030504040204" pitchFamily="34" charset="-120"/>
              </a:rPr>
              <a:t>三、</a:t>
            </a:r>
            <a:r>
              <a:rPr lang="zh-TW" altLang="en-US" sz="6800" b="1" dirty="0">
                <a:solidFill>
                  <a:srgbClr val="FF0000"/>
                </a:solidFill>
                <a:latin typeface="微軟正黑體" panose="020B0604030504040204" pitchFamily="34" charset="-120"/>
                <a:ea typeface="微軟正黑體" panose="020B0604030504040204" pitchFamily="34" charset="-120"/>
              </a:rPr>
              <a:t>埋設設施</a:t>
            </a:r>
            <a:r>
              <a:rPr lang="zh-TW" altLang="en-US" sz="6800" b="1" dirty="0">
                <a:latin typeface="微軟正黑體" panose="020B0604030504040204" pitchFamily="34" charset="-120"/>
                <a:ea typeface="微軟正黑體" panose="020B0604030504040204" pitchFamily="34" charset="-120"/>
              </a:rPr>
              <a:t>。</a:t>
            </a:r>
            <a:br>
              <a:rPr lang="zh-TW" altLang="en-US" sz="6800" dirty="0">
                <a:latin typeface="微軟正黑體" panose="020B0604030504040204" pitchFamily="34" charset="-120"/>
                <a:ea typeface="微軟正黑體" panose="020B0604030504040204" pitchFamily="34" charset="-120"/>
              </a:rPr>
            </a:br>
            <a:r>
              <a:rPr lang="zh-TW" altLang="en-US" sz="6800" dirty="0">
                <a:latin typeface="微軟正黑體" panose="020B0604030504040204" pitchFamily="34" charset="-120"/>
                <a:ea typeface="微軟正黑體" panose="020B0604030504040204" pitchFamily="34" charset="-120"/>
              </a:rPr>
              <a:t>四、</a:t>
            </a:r>
            <a:r>
              <a:rPr lang="zh-TW" altLang="en-US" sz="6800" b="1" dirty="0">
                <a:solidFill>
                  <a:srgbClr val="FF0000"/>
                </a:solidFill>
                <a:latin typeface="微軟正黑體" panose="020B0604030504040204" pitchFamily="34" charset="-120"/>
                <a:ea typeface="微軟正黑體" panose="020B0604030504040204" pitchFamily="34" charset="-120"/>
              </a:rPr>
              <a:t>架空纜（管）線</a:t>
            </a:r>
            <a:r>
              <a:rPr lang="zh-TW" altLang="en-US" sz="6800" dirty="0">
                <a:latin typeface="微軟正黑體" panose="020B0604030504040204" pitchFamily="34" charset="-120"/>
                <a:ea typeface="微軟正黑體" panose="020B0604030504040204" pitchFamily="34" charset="-120"/>
              </a:rPr>
              <a:t>。</a:t>
            </a:r>
            <a:endParaRPr lang="en-US" altLang="zh-TW" sz="6800" dirty="0">
              <a:latin typeface="微軟正黑體" panose="020B0604030504040204" pitchFamily="34" charset="-120"/>
              <a:ea typeface="微軟正黑體" panose="020B0604030504040204" pitchFamily="34" charset="-120"/>
            </a:endParaRPr>
          </a:p>
          <a:p>
            <a:pPr>
              <a:lnSpc>
                <a:spcPts val="2300"/>
              </a:lnSpc>
            </a:pPr>
            <a:r>
              <a:rPr lang="zh-TW" altLang="en-US" sz="6800" b="1" i="0" dirty="0">
                <a:solidFill>
                  <a:srgbClr val="000000"/>
                </a:solidFill>
                <a:effectLst/>
                <a:latin typeface="微軟正黑體" panose="020B0604030504040204" pitchFamily="34" charset="-120"/>
                <a:ea typeface="微軟正黑體" panose="020B0604030504040204" pitchFamily="34" charset="-120"/>
              </a:rPr>
              <a:t>第 </a:t>
            </a:r>
            <a:r>
              <a:rPr lang="en-US" altLang="zh-TW" sz="6800" b="1" i="0" dirty="0">
                <a:solidFill>
                  <a:srgbClr val="000000"/>
                </a:solidFill>
                <a:effectLst/>
                <a:latin typeface="微軟正黑體" panose="020B0604030504040204" pitchFamily="34" charset="-120"/>
                <a:ea typeface="微軟正黑體" panose="020B0604030504040204" pitchFamily="34" charset="-120"/>
              </a:rPr>
              <a:t>10 </a:t>
            </a:r>
            <a:r>
              <a:rPr lang="zh-TW" altLang="en-US" sz="6800" b="1" i="0" dirty="0">
                <a:solidFill>
                  <a:srgbClr val="000000"/>
                </a:solidFill>
                <a:effectLst/>
                <a:latin typeface="微軟正黑體" panose="020B0604030504040204" pitchFamily="34" charset="-120"/>
                <a:ea typeface="微軟正黑體" panose="020B0604030504040204" pitchFamily="34" charset="-120"/>
              </a:rPr>
              <a:t>條　　</a:t>
            </a:r>
            <a:br>
              <a:rPr lang="zh-TW" altLang="en-US" sz="6800" dirty="0">
                <a:latin typeface="微軟正黑體" panose="020B0604030504040204" pitchFamily="34" charset="-120"/>
                <a:ea typeface="微軟正黑體" panose="020B0604030504040204" pitchFamily="34" charset="-120"/>
              </a:rPr>
            </a:br>
            <a:r>
              <a:rPr lang="zh-TW" altLang="en-US" sz="6800" b="0" i="0" dirty="0">
                <a:solidFill>
                  <a:srgbClr val="000000"/>
                </a:solidFill>
                <a:effectLst/>
                <a:latin typeface="微軟正黑體" panose="020B0604030504040204" pitchFamily="34" charset="-120"/>
                <a:ea typeface="微軟正黑體" panose="020B0604030504040204" pitchFamily="34" charset="-120"/>
              </a:rPr>
              <a:t>依本法第八條第一項、第十二條第一項、第十三條第一項、第十四條第二項及第十六條第二項規定申請者，應填具申請書，並檢附下列文件，向主管機關提出：</a:t>
            </a:r>
            <a:br>
              <a:rPr lang="zh-TW" altLang="en-US" sz="6800" dirty="0">
                <a:latin typeface="微軟正黑體" panose="020B0604030504040204" pitchFamily="34" charset="-120"/>
                <a:ea typeface="微軟正黑體" panose="020B0604030504040204" pitchFamily="34" charset="-120"/>
              </a:rPr>
            </a:br>
            <a:r>
              <a:rPr lang="zh-TW" altLang="en-US" sz="6800" b="0" i="0" dirty="0">
                <a:solidFill>
                  <a:srgbClr val="000000"/>
                </a:solidFill>
                <a:effectLst/>
                <a:latin typeface="微軟正黑體" panose="020B0604030504040204" pitchFamily="34" charset="-120"/>
                <a:ea typeface="微軟正黑體" panose="020B0604030504040204" pitchFamily="34" charset="-120"/>
              </a:rPr>
              <a:t>三、</a:t>
            </a:r>
            <a:r>
              <a:rPr lang="zh-TW" altLang="en-US" sz="6800" b="1" i="0" dirty="0">
                <a:solidFill>
                  <a:srgbClr val="FF0000"/>
                </a:solidFill>
                <a:effectLst/>
                <a:latin typeface="微軟正黑體" panose="020B0604030504040204" pitchFamily="34" charset="-120"/>
                <a:ea typeface="微軟正黑體" panose="020B0604030504040204" pitchFamily="34" charset="-120"/>
              </a:rPr>
              <a:t>土地使用同意證明文件</a:t>
            </a:r>
            <a:r>
              <a:rPr lang="zh-TW" altLang="en-US" sz="6800" b="0" i="0" dirty="0">
                <a:solidFill>
                  <a:srgbClr val="000000"/>
                </a:solidFill>
                <a:effectLst/>
                <a:latin typeface="微軟正黑體" panose="020B0604030504040204" pitchFamily="34" charset="-120"/>
                <a:ea typeface="微軟正黑體" panose="020B0604030504040204" pitchFamily="34" charset="-120"/>
              </a:rPr>
              <a:t>。申請</a:t>
            </a:r>
            <a:r>
              <a:rPr lang="zh-TW" altLang="en-US" sz="6800" b="1" i="0" dirty="0">
                <a:solidFill>
                  <a:srgbClr val="FF0000"/>
                </a:solidFill>
                <a:effectLst/>
                <a:latin typeface="微軟正黑體" panose="020B0604030504040204" pitchFamily="34" charset="-120"/>
                <a:ea typeface="微軟正黑體" panose="020B0604030504040204" pitchFamily="34" charset="-120"/>
              </a:rPr>
              <a:t>土地屬申請人所有</a:t>
            </a:r>
            <a:r>
              <a:rPr lang="zh-TW" altLang="en-US" sz="6800" b="0" i="0" dirty="0">
                <a:solidFill>
                  <a:srgbClr val="000000"/>
                </a:solidFill>
                <a:effectLst/>
                <a:latin typeface="微軟正黑體" panose="020B0604030504040204" pitchFamily="34" charset="-120"/>
                <a:ea typeface="微軟正黑體" panose="020B0604030504040204" pitchFamily="34" charset="-120"/>
              </a:rPr>
              <a:t>或由主管機關管理者，得免附。</a:t>
            </a:r>
            <a:br>
              <a:rPr lang="zh-TW" altLang="en-US" sz="6800" dirty="0">
                <a:latin typeface="微軟正黑體" panose="020B0604030504040204" pitchFamily="34" charset="-120"/>
                <a:ea typeface="微軟正黑體" panose="020B0604030504040204" pitchFamily="34" charset="-120"/>
              </a:rPr>
            </a:br>
            <a:r>
              <a:rPr lang="zh-TW" altLang="en-US" sz="6800" b="1" dirty="0">
                <a:latin typeface="微軟正黑體" panose="020B0604030504040204" pitchFamily="34" charset="-120"/>
                <a:ea typeface="微軟正黑體" panose="020B0604030504040204" pitchFamily="34" charset="-120"/>
              </a:rPr>
              <a:t>第 </a:t>
            </a:r>
            <a:r>
              <a:rPr lang="en-US" altLang="zh-TW" sz="6800" b="1" dirty="0">
                <a:latin typeface="微軟正黑體" panose="020B0604030504040204" pitchFamily="34" charset="-120"/>
                <a:ea typeface="微軟正黑體" panose="020B0604030504040204" pitchFamily="34" charset="-120"/>
              </a:rPr>
              <a:t>13 </a:t>
            </a:r>
            <a:r>
              <a:rPr lang="zh-TW" altLang="en-US" sz="6800" b="1" dirty="0">
                <a:latin typeface="微軟正黑體" panose="020B0604030504040204" pitchFamily="34" charset="-120"/>
                <a:ea typeface="微軟正黑體" panose="020B0604030504040204" pitchFamily="34" charset="-120"/>
              </a:rPr>
              <a:t>條</a:t>
            </a:r>
            <a:br>
              <a:rPr lang="zh-TW" altLang="en-US" sz="6800" dirty="0">
                <a:latin typeface="微軟正黑體" panose="020B0604030504040204" pitchFamily="34" charset="-120"/>
                <a:ea typeface="微軟正黑體" panose="020B0604030504040204" pitchFamily="34" charset="-120"/>
              </a:rPr>
            </a:br>
            <a:r>
              <a:rPr lang="zh-TW" altLang="en-US" sz="6800" dirty="0">
                <a:latin typeface="微軟正黑體" panose="020B0604030504040204" pitchFamily="34" charset="-120"/>
                <a:ea typeface="微軟正黑體" panose="020B0604030504040204" pitchFamily="34" charset="-120"/>
              </a:rPr>
              <a:t>依第十條規定之申請，有下列情形之一者，主管機關應不予許可：</a:t>
            </a:r>
            <a:br>
              <a:rPr lang="zh-TW" altLang="en-US" sz="6800" dirty="0">
                <a:latin typeface="微軟正黑體" panose="020B0604030504040204" pitchFamily="34" charset="-120"/>
                <a:ea typeface="微軟正黑體" panose="020B0604030504040204" pitchFamily="34" charset="-120"/>
              </a:rPr>
            </a:br>
            <a:r>
              <a:rPr lang="zh-TW" altLang="en-US" sz="6800" dirty="0">
                <a:latin typeface="微軟正黑體" panose="020B0604030504040204" pitchFamily="34" charset="-120"/>
                <a:ea typeface="微軟正黑體" panose="020B0604030504040204" pitchFamily="34" charset="-120"/>
              </a:rPr>
              <a:t>五、</a:t>
            </a:r>
            <a:r>
              <a:rPr lang="zh-TW" altLang="en-US" sz="6800" b="1" dirty="0">
                <a:solidFill>
                  <a:srgbClr val="FF0000"/>
                </a:solidFill>
                <a:latin typeface="微軟正黑體" panose="020B0604030504040204" pitchFamily="34" charset="-120"/>
                <a:ea typeface="微軟正黑體" panose="020B0604030504040204" pitchFamily="34" charset="-120"/>
              </a:rPr>
              <a:t>妨礙農田水利設施之灌溉或排水功能或有妨礙之虞</a:t>
            </a:r>
            <a:r>
              <a:rPr lang="zh-TW" altLang="en-US" sz="6800" dirty="0">
                <a:latin typeface="微軟正黑體" panose="020B0604030504040204" pitchFamily="34" charset="-120"/>
                <a:ea typeface="微軟正黑體" panose="020B0604030504040204" pitchFamily="34" charset="-120"/>
              </a:rPr>
              <a:t>。</a:t>
            </a:r>
            <a:br>
              <a:rPr lang="zh-TW" altLang="en-US" sz="6800" dirty="0">
                <a:latin typeface="微軟正黑體" panose="020B0604030504040204" pitchFamily="34" charset="-120"/>
                <a:ea typeface="微軟正黑體" panose="020B0604030504040204" pitchFamily="34" charset="-120"/>
              </a:rPr>
            </a:br>
            <a:r>
              <a:rPr lang="zh-TW" altLang="en-US" sz="6800" dirty="0">
                <a:latin typeface="微軟正黑體" panose="020B0604030504040204" pitchFamily="34" charset="-120"/>
                <a:ea typeface="微軟正黑體" panose="020B0604030504040204" pitchFamily="34" charset="-120"/>
              </a:rPr>
              <a:t>六、</a:t>
            </a:r>
            <a:r>
              <a:rPr lang="zh-TW" altLang="en-US" sz="6800" b="1" dirty="0">
                <a:solidFill>
                  <a:srgbClr val="FF0000"/>
                </a:solidFill>
                <a:latin typeface="微軟正黑體" panose="020B0604030504040204" pitchFamily="34" charset="-120"/>
                <a:ea typeface="微軟正黑體" panose="020B0604030504040204" pitchFamily="34" charset="-120"/>
              </a:rPr>
              <a:t>造成農田水利設施管理維護成本增加，或有增加之虞</a:t>
            </a:r>
            <a:r>
              <a:rPr lang="zh-TW" altLang="en-US" sz="6800" dirty="0">
                <a:latin typeface="微軟正黑體" panose="020B0604030504040204" pitchFamily="34" charset="-120"/>
                <a:ea typeface="微軟正黑體" panose="020B0604030504040204" pitchFamily="34" charset="-120"/>
              </a:rPr>
              <a:t>。</a:t>
            </a:r>
          </a:p>
          <a:p>
            <a:pPr>
              <a:lnSpc>
                <a:spcPts val="2300"/>
              </a:lnSpc>
            </a:pPr>
            <a:r>
              <a:rPr lang="zh-TW" altLang="en-US" sz="6800" b="1" i="0" dirty="0">
                <a:solidFill>
                  <a:srgbClr val="000000"/>
                </a:solidFill>
                <a:effectLst/>
                <a:latin typeface="微軟正黑體" panose="020B0604030504040204" pitchFamily="34" charset="-120"/>
                <a:ea typeface="微軟正黑體" panose="020B0604030504040204" pitchFamily="34" charset="-120"/>
              </a:rPr>
              <a:t>第 </a:t>
            </a:r>
            <a:r>
              <a:rPr lang="en-US" altLang="zh-TW" sz="6800" b="1" i="0" dirty="0">
                <a:solidFill>
                  <a:srgbClr val="000000"/>
                </a:solidFill>
                <a:effectLst/>
                <a:latin typeface="微軟正黑體" panose="020B0604030504040204" pitchFamily="34" charset="-120"/>
                <a:ea typeface="微軟正黑體" panose="020B0604030504040204" pitchFamily="34" charset="-120"/>
              </a:rPr>
              <a:t>14 </a:t>
            </a:r>
            <a:r>
              <a:rPr lang="zh-TW" altLang="en-US" sz="6800" b="1" i="0" dirty="0">
                <a:solidFill>
                  <a:srgbClr val="000000"/>
                </a:solidFill>
                <a:effectLst/>
                <a:latin typeface="微軟正黑體" panose="020B0604030504040204" pitchFamily="34" charset="-120"/>
                <a:ea typeface="微軟正黑體" panose="020B0604030504040204" pitchFamily="34" charset="-120"/>
              </a:rPr>
              <a:t>條</a:t>
            </a:r>
            <a:br>
              <a:rPr lang="zh-TW" altLang="en-US" sz="6800" dirty="0">
                <a:latin typeface="微軟正黑體" panose="020B0604030504040204" pitchFamily="34" charset="-120"/>
                <a:ea typeface="微軟正黑體" panose="020B0604030504040204" pitchFamily="34" charset="-120"/>
              </a:rPr>
            </a:br>
            <a:r>
              <a:rPr lang="zh-TW" altLang="en-US" sz="6800" b="0" i="0" dirty="0">
                <a:solidFill>
                  <a:srgbClr val="000000"/>
                </a:solidFill>
                <a:effectLst/>
                <a:latin typeface="微軟正黑體" panose="020B0604030504040204" pitchFamily="34" charset="-120"/>
                <a:ea typeface="微軟正黑體" panose="020B0604030504040204" pitchFamily="34" charset="-120"/>
              </a:rPr>
              <a:t>依第十條規定之申請，</a:t>
            </a:r>
            <a:r>
              <a:rPr lang="zh-TW" altLang="en-US" sz="6800" b="1" i="0" dirty="0">
                <a:solidFill>
                  <a:srgbClr val="FF0000"/>
                </a:solidFill>
                <a:effectLst/>
                <a:latin typeface="微軟正黑體" panose="020B0604030504040204" pitchFamily="34" charset="-120"/>
                <a:ea typeface="微軟正黑體" panose="020B0604030504040204" pitchFamily="34" charset="-120"/>
              </a:rPr>
              <a:t>經審查合於規定者，主管機關應予以許可</a:t>
            </a:r>
            <a:r>
              <a:rPr lang="zh-TW" altLang="en-US" sz="6800" b="0" i="0" dirty="0">
                <a:solidFill>
                  <a:srgbClr val="000000"/>
                </a:solidFill>
                <a:effectLst/>
                <a:latin typeface="微軟正黑體" panose="020B0604030504040204" pitchFamily="34" charset="-120"/>
                <a:ea typeface="微軟正黑體" panose="020B0604030504040204" pitchFamily="34" charset="-120"/>
              </a:rPr>
              <a:t>，其許可有效期間，依下列規定定之：</a:t>
            </a:r>
            <a:br>
              <a:rPr lang="zh-TW" altLang="en-US" sz="6800" dirty="0">
                <a:latin typeface="微軟正黑體" panose="020B0604030504040204" pitchFamily="34" charset="-120"/>
                <a:ea typeface="微軟正黑體" panose="020B0604030504040204" pitchFamily="34" charset="-120"/>
              </a:rPr>
            </a:br>
            <a:r>
              <a:rPr lang="zh-TW" altLang="en-US" sz="6800" b="0" i="0" dirty="0">
                <a:solidFill>
                  <a:srgbClr val="000000"/>
                </a:solidFill>
                <a:effectLst/>
                <a:latin typeface="微軟正黑體" panose="020B0604030504040204" pitchFamily="34" charset="-120"/>
                <a:ea typeface="微軟正黑體" panose="020B0604030504040204" pitchFamily="34" charset="-120"/>
              </a:rPr>
              <a:t>一、</a:t>
            </a:r>
            <a:r>
              <a:rPr lang="zh-TW" altLang="en-US" sz="6800" b="1" i="0" dirty="0">
                <a:solidFill>
                  <a:srgbClr val="FF0000"/>
                </a:solidFill>
                <a:effectLst/>
                <a:latin typeface="微軟正黑體" panose="020B0604030504040204" pitchFamily="34" charset="-120"/>
                <a:ea typeface="微軟正黑體" panose="020B0604030504040204" pitchFamily="34" charset="-120"/>
              </a:rPr>
              <a:t>不得超過</a:t>
            </a:r>
            <a:r>
              <a:rPr lang="zh-TW" altLang="en-US" sz="6800" b="0" i="0" dirty="0">
                <a:solidFill>
                  <a:srgbClr val="000000"/>
                </a:solidFill>
                <a:effectLst/>
                <a:latin typeface="微軟正黑體" panose="020B0604030504040204" pitchFamily="34" charset="-120"/>
                <a:ea typeface="微軟正黑體" panose="020B0604030504040204" pitchFamily="34" charset="-120"/>
              </a:rPr>
              <a:t>依第十條第三款規定</a:t>
            </a:r>
            <a:r>
              <a:rPr lang="zh-TW" altLang="en-US" sz="6800" b="1" i="0" dirty="0">
                <a:solidFill>
                  <a:srgbClr val="FF0000"/>
                </a:solidFill>
                <a:effectLst/>
                <a:latin typeface="微軟正黑體" panose="020B0604030504040204" pitchFamily="34" charset="-120"/>
                <a:ea typeface="微軟正黑體" panose="020B0604030504040204" pitchFamily="34" charset="-120"/>
              </a:rPr>
              <a:t>提供之土地使用同意證明文件之期限</a:t>
            </a:r>
            <a:r>
              <a:rPr lang="zh-TW" altLang="en-US" sz="6800" b="0" i="0" dirty="0">
                <a:solidFill>
                  <a:srgbClr val="000000"/>
                </a:solidFill>
                <a:effectLst/>
                <a:latin typeface="微軟正黑體" panose="020B0604030504040204" pitchFamily="34" charset="-120"/>
                <a:ea typeface="微軟正黑體" panose="020B0604030504040204" pitchFamily="34" charset="-120"/>
              </a:rPr>
              <a:t>。</a:t>
            </a:r>
            <a:br>
              <a:rPr lang="zh-TW" altLang="en-US" sz="6800" dirty="0">
                <a:latin typeface="微軟正黑體" panose="020B0604030504040204" pitchFamily="34" charset="-120"/>
                <a:ea typeface="微軟正黑體" panose="020B0604030504040204" pitchFamily="34" charset="-120"/>
              </a:rPr>
            </a:br>
            <a:r>
              <a:rPr lang="zh-TW" altLang="en-US" sz="6800" b="0" i="0" dirty="0">
                <a:solidFill>
                  <a:srgbClr val="000000"/>
                </a:solidFill>
                <a:effectLst/>
                <a:latin typeface="微軟正黑體" panose="020B0604030504040204" pitchFamily="34" charset="-120"/>
                <a:ea typeface="微軟正黑體" panose="020B0604030504040204" pitchFamily="34" charset="-120"/>
              </a:rPr>
              <a:t>二、申請兼作使用</a:t>
            </a:r>
            <a:r>
              <a:rPr lang="en-US" altLang="zh-TW" sz="6800" b="0" i="0" dirty="0">
                <a:solidFill>
                  <a:srgbClr val="000000"/>
                </a:solidFill>
                <a:effectLst/>
                <a:latin typeface="微軟正黑體" panose="020B0604030504040204" pitchFamily="34" charset="-120"/>
                <a:ea typeface="微軟正黑體" panose="020B0604030504040204" pitchFamily="34" charset="-120"/>
              </a:rPr>
              <a:t>……</a:t>
            </a:r>
            <a:r>
              <a:rPr lang="zh-TW" altLang="en-US" sz="6800" b="0" i="0" dirty="0">
                <a:solidFill>
                  <a:srgbClr val="000000"/>
                </a:solidFill>
                <a:effectLst/>
                <a:latin typeface="微軟正黑體" panose="020B0604030504040204" pitchFamily="34" charset="-120"/>
                <a:ea typeface="微軟正黑體" panose="020B0604030504040204" pitchFamily="34" charset="-120"/>
              </a:rPr>
              <a:t>，</a:t>
            </a:r>
            <a:r>
              <a:rPr lang="zh-TW" altLang="en-US" sz="6800" b="1" i="0" dirty="0">
                <a:solidFill>
                  <a:srgbClr val="FF0000"/>
                </a:solidFill>
                <a:effectLst/>
                <a:latin typeface="微軟正黑體" panose="020B0604030504040204" pitchFamily="34" charset="-120"/>
                <a:ea typeface="微軟正黑體" panose="020B0604030504040204" pitchFamily="34" charset="-120"/>
              </a:rPr>
              <a:t>有效期間不得超過二十年</a:t>
            </a:r>
            <a:r>
              <a:rPr lang="zh-TW" altLang="en-US" sz="6800" b="0" i="0" dirty="0">
                <a:solidFill>
                  <a:srgbClr val="000000"/>
                </a:solidFill>
                <a:effectLst/>
                <a:latin typeface="微軟正黑體" panose="020B0604030504040204" pitchFamily="34" charset="-120"/>
                <a:ea typeface="微軟正黑體" panose="020B0604030504040204" pitchFamily="34" charset="-120"/>
              </a:rPr>
              <a:t>。</a:t>
            </a:r>
            <a:br>
              <a:rPr lang="zh-TW" altLang="en-US" sz="6800" dirty="0">
                <a:latin typeface="微軟正黑體" panose="020B0604030504040204" pitchFamily="34" charset="-120"/>
                <a:ea typeface="微軟正黑體" panose="020B0604030504040204" pitchFamily="34" charset="-120"/>
              </a:rPr>
            </a:br>
            <a:endParaRPr lang="zh-TW" altLang="en-US" dirty="0"/>
          </a:p>
        </p:txBody>
      </p:sp>
    </p:spTree>
    <p:extLst>
      <p:ext uri="{BB962C8B-B14F-4D97-AF65-F5344CB8AC3E}">
        <p14:creationId xmlns:p14="http://schemas.microsoft.com/office/powerpoint/2010/main" val="4099213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內容版面配置區 4">
            <a:extLst>
              <a:ext uri="{FF2B5EF4-FFF2-40B4-BE49-F238E27FC236}">
                <a16:creationId xmlns:a16="http://schemas.microsoft.com/office/drawing/2014/main" id="{43E0BC05-A363-4FAA-BEB6-D0D0414C2AD9}"/>
              </a:ext>
            </a:extLst>
          </p:cNvPr>
          <p:cNvSpPr>
            <a:spLocks noGrp="1"/>
          </p:cNvSpPr>
          <p:nvPr>
            <p:ph idx="1"/>
          </p:nvPr>
        </p:nvSpPr>
        <p:spPr>
          <a:xfrm>
            <a:off x="287867" y="355600"/>
            <a:ext cx="11065933" cy="5821363"/>
          </a:xfrm>
        </p:spPr>
        <p:txBody>
          <a:bodyPr/>
          <a:lstStyle/>
          <a:p>
            <a:pPr marL="0" indent="0" algn="ctr">
              <a:buNone/>
            </a:pPr>
            <a:r>
              <a:rPr lang="zh-TW" altLang="en-US" b="1" dirty="0">
                <a:highlight>
                  <a:srgbClr val="FFFF00"/>
                </a:highlight>
                <a:latin typeface="微軟正黑體" panose="020B0604030504040204" pitchFamily="34" charset="-120"/>
                <a:ea typeface="微軟正黑體" panose="020B0604030504040204" pitchFamily="34" charset="-120"/>
              </a:rPr>
              <a:t>農田水利申請許可案件規費收費標準</a:t>
            </a:r>
          </a:p>
        </p:txBody>
      </p:sp>
      <p:sp>
        <p:nvSpPr>
          <p:cNvPr id="7" name="文字方塊 6">
            <a:extLst>
              <a:ext uri="{FF2B5EF4-FFF2-40B4-BE49-F238E27FC236}">
                <a16:creationId xmlns:a16="http://schemas.microsoft.com/office/drawing/2014/main" id="{F75A2D7D-E82C-4DED-8F7E-BE8A8AD632E1}"/>
              </a:ext>
            </a:extLst>
          </p:cNvPr>
          <p:cNvSpPr txBox="1"/>
          <p:nvPr/>
        </p:nvSpPr>
        <p:spPr>
          <a:xfrm>
            <a:off x="287866" y="1058333"/>
            <a:ext cx="11726333" cy="4988482"/>
          </a:xfrm>
          <a:prstGeom prst="rect">
            <a:avLst/>
          </a:prstGeom>
          <a:noFill/>
        </p:spPr>
        <p:txBody>
          <a:bodyPr wrap="square">
            <a:spAutoFit/>
          </a:bodyPr>
          <a:lstStyle/>
          <a:p>
            <a:pPr marL="285750" indent="-285750">
              <a:lnSpc>
                <a:spcPts val="2400"/>
              </a:lnSpc>
              <a:buFont typeface="Arial" panose="020B0604020202020204" pitchFamily="34" charset="0"/>
              <a:buChar char="•"/>
            </a:pPr>
            <a:r>
              <a:rPr lang="zh-TW" altLang="en-US" sz="1600" b="1" dirty="0">
                <a:latin typeface="微軟正黑體" panose="020B0604030504040204" pitchFamily="34" charset="-120"/>
                <a:ea typeface="微軟正黑體" panose="020B0604030504040204" pitchFamily="34" charset="-120"/>
              </a:rPr>
              <a:t>第 </a:t>
            </a:r>
            <a:r>
              <a:rPr lang="en-US" altLang="zh-TW" sz="1600" b="1" dirty="0">
                <a:latin typeface="微軟正黑體" panose="020B0604030504040204" pitchFamily="34" charset="-120"/>
                <a:ea typeface="微軟正黑體" panose="020B0604030504040204" pitchFamily="34" charset="-120"/>
              </a:rPr>
              <a:t>2 </a:t>
            </a:r>
            <a:r>
              <a:rPr lang="zh-TW" altLang="en-US" sz="1600" b="1" dirty="0">
                <a:latin typeface="微軟正黑體" panose="020B0604030504040204" pitchFamily="34" charset="-120"/>
                <a:ea typeface="微軟正黑體" panose="020B0604030504040204" pitchFamily="34" charset="-120"/>
              </a:rPr>
              <a:t>條</a:t>
            </a:r>
            <a:r>
              <a:rPr lang="zh-TW" altLang="en-US" sz="1600" dirty="0">
                <a:latin typeface="微軟正黑體" panose="020B0604030504040204" pitchFamily="34" charset="-120"/>
                <a:ea typeface="微軟正黑體" panose="020B0604030504040204" pitchFamily="34" charset="-120"/>
              </a:rPr>
              <a:t> </a:t>
            </a:r>
            <a:endParaRPr lang="en-US" altLang="zh-TW" sz="1600" dirty="0">
              <a:latin typeface="微軟正黑體" panose="020B0604030504040204" pitchFamily="34" charset="-120"/>
              <a:ea typeface="微軟正黑體" panose="020B0604030504040204" pitchFamily="34" charset="-120"/>
            </a:endParaRPr>
          </a:p>
          <a:p>
            <a:pPr>
              <a:lnSpc>
                <a:spcPts val="2400"/>
              </a:lnSpc>
            </a:pPr>
            <a:r>
              <a:rPr lang="zh-TW" altLang="en-US" sz="1600" dirty="0">
                <a:latin typeface="微軟正黑體" panose="020B0604030504040204" pitchFamily="34" charset="-120"/>
                <a:ea typeface="微軟正黑體" panose="020B0604030504040204" pitchFamily="34" charset="-120"/>
              </a:rPr>
              <a:t>     依農田水利法（以下簡稱本法）申請各種許可使用行為之使用規費；其收費計算基準如下：</a:t>
            </a:r>
            <a:endParaRPr lang="en-US" altLang="zh-TW" sz="1600" dirty="0">
              <a:latin typeface="微軟正黑體" panose="020B0604030504040204" pitchFamily="34" charset="-120"/>
              <a:ea typeface="微軟正黑體" panose="020B0604030504040204" pitchFamily="34" charset="-120"/>
            </a:endParaRPr>
          </a:p>
          <a:p>
            <a:pPr>
              <a:lnSpc>
                <a:spcPts val="2400"/>
              </a:lnSpc>
            </a:pPr>
            <a:r>
              <a:rPr lang="zh-TW" altLang="en-US" sz="1600" dirty="0">
                <a:latin typeface="微軟正黑體" panose="020B0604030504040204" pitchFamily="34" charset="-120"/>
                <a:ea typeface="微軟正黑體" panose="020B0604030504040204" pitchFamily="34" charset="-120"/>
              </a:rPr>
              <a:t>      二、依本法第十二條第一項但書規定，</a:t>
            </a:r>
            <a:r>
              <a:rPr lang="en-US" altLang="zh-TW" sz="1600" dirty="0">
                <a:latin typeface="微軟正黑體" panose="020B0604030504040204" pitchFamily="34" charset="-120"/>
                <a:ea typeface="微軟正黑體" panose="020B0604030504040204" pitchFamily="34" charset="-120"/>
              </a:rPr>
              <a:t>……</a:t>
            </a:r>
            <a:r>
              <a:rPr lang="zh-TW" altLang="en-US" sz="1600" b="1" dirty="0">
                <a:solidFill>
                  <a:srgbClr val="FF0000"/>
                </a:solidFill>
                <a:effectLst/>
                <a:latin typeface="微軟正黑體" panose="020B0604030504040204" pitchFamily="34" charset="-120"/>
                <a:ea typeface="微軟正黑體" panose="020B0604030504040204" pitchFamily="34" charset="-120"/>
              </a:rPr>
              <a:t>埋設設施、架空纜（管）線</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應繳納費額</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a:t>
            </a:r>
            <a:br>
              <a:rPr lang="zh-TW" altLang="en-US" sz="1600" dirty="0">
                <a:latin typeface="微軟正黑體" panose="020B0604030504040204" pitchFamily="34" charset="-120"/>
                <a:ea typeface="微軟正黑體" panose="020B0604030504040204" pitchFamily="34" charset="-120"/>
              </a:rPr>
            </a:br>
            <a:r>
              <a:rPr lang="zh-TW" altLang="en-US" sz="1600" dirty="0">
                <a:latin typeface="微軟正黑體" panose="020B0604030504040204" pitchFamily="34" charset="-120"/>
                <a:ea typeface="微軟正黑體" panose="020B0604030504040204" pitchFamily="34" charset="-120"/>
              </a:rPr>
              <a:t>     </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一</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繳納基數：</a:t>
            </a:r>
            <a:r>
              <a:rPr lang="zh-TW" altLang="en-US" sz="1600" b="1" dirty="0">
                <a:solidFill>
                  <a:srgbClr val="FF0000"/>
                </a:solidFill>
                <a:effectLst/>
                <a:latin typeface="微軟正黑體" panose="020B0604030504040204" pitchFamily="34" charset="-120"/>
                <a:ea typeface="微軟正黑體" panose="020B0604030504040204" pitchFamily="34" charset="-120"/>
              </a:rPr>
              <a:t>使用面積</a:t>
            </a:r>
            <a:r>
              <a:rPr lang="en-US" altLang="zh-TW" sz="1600" b="1" dirty="0">
                <a:solidFill>
                  <a:srgbClr val="FF0000"/>
                </a:solidFill>
                <a:effectLst/>
                <a:latin typeface="微軟正黑體" panose="020B0604030504040204" pitchFamily="34" charset="-120"/>
                <a:ea typeface="微軟正黑體" panose="020B0604030504040204" pitchFamily="34" charset="-120"/>
              </a:rPr>
              <a:t>×</a:t>
            </a:r>
            <a:r>
              <a:rPr lang="zh-TW" altLang="en-US" sz="1600" b="1" dirty="0">
                <a:solidFill>
                  <a:srgbClr val="FF0000"/>
                </a:solidFill>
                <a:effectLst/>
                <a:latin typeface="微軟正黑體" panose="020B0604030504040204" pitchFamily="34" charset="-120"/>
                <a:ea typeface="微軟正黑體" panose="020B0604030504040204" pitchFamily="34" charset="-120"/>
              </a:rPr>
              <a:t>當期公告土地現值</a:t>
            </a:r>
            <a:r>
              <a:rPr lang="en-US" altLang="zh-TW" sz="1600" b="1" dirty="0">
                <a:solidFill>
                  <a:srgbClr val="FF0000"/>
                </a:solidFill>
                <a:effectLst/>
                <a:latin typeface="微軟正黑體" panose="020B0604030504040204" pitchFamily="34" charset="-120"/>
                <a:ea typeface="微軟正黑體" panose="020B0604030504040204" pitchFamily="34" charset="-120"/>
              </a:rPr>
              <a:t>×</a:t>
            </a:r>
            <a:r>
              <a:rPr lang="zh-TW" altLang="en-US" sz="1600" b="1" dirty="0">
                <a:solidFill>
                  <a:srgbClr val="FF0000"/>
                </a:solidFill>
                <a:effectLst/>
                <a:latin typeface="微軟正黑體" panose="020B0604030504040204" pitchFamily="34" charset="-120"/>
                <a:ea typeface="微軟正黑體" panose="020B0604030504040204" pitchFamily="34" charset="-120"/>
              </a:rPr>
              <a:t>百分之五</a:t>
            </a:r>
            <a:r>
              <a:rPr lang="en-US" altLang="zh-TW" sz="1600" b="1" dirty="0">
                <a:solidFill>
                  <a:srgbClr val="FF0000"/>
                </a:solidFill>
                <a:effectLst/>
                <a:latin typeface="微軟正黑體" panose="020B0604030504040204" pitchFamily="34" charset="-120"/>
                <a:ea typeface="微軟正黑體" panose="020B0604030504040204" pitchFamily="34" charset="-120"/>
              </a:rPr>
              <a:t>×</a:t>
            </a:r>
            <a:r>
              <a:rPr lang="zh-TW" altLang="en-US" sz="1600" b="1" dirty="0">
                <a:solidFill>
                  <a:srgbClr val="FF0000"/>
                </a:solidFill>
                <a:effectLst/>
                <a:latin typeface="微軟正黑體" panose="020B0604030504040204" pitchFamily="34" charset="-120"/>
                <a:ea typeface="微軟正黑體" panose="020B0604030504040204" pitchFamily="34" charset="-120"/>
              </a:rPr>
              <a:t>許可有效期間</a:t>
            </a:r>
            <a:r>
              <a:rPr lang="zh-TW" altLang="en-US" sz="1600" dirty="0">
                <a:latin typeface="微軟正黑體" panose="020B0604030504040204" pitchFamily="34" charset="-120"/>
                <a:ea typeface="微軟正黑體" panose="020B0604030504040204" pitchFamily="34" charset="-120"/>
              </a:rPr>
              <a:t>。</a:t>
            </a:r>
          </a:p>
          <a:p>
            <a:pPr>
              <a:lnSpc>
                <a:spcPts val="2400"/>
              </a:lnSpc>
            </a:pPr>
            <a:r>
              <a:rPr lang="en-US" altLang="zh-TW" sz="1600" dirty="0">
                <a:latin typeface="微軟正黑體" panose="020B0604030504040204" pitchFamily="34" charset="-120"/>
                <a:ea typeface="微軟正黑體" panose="020B0604030504040204" pitchFamily="34" charset="-120"/>
              </a:rPr>
              <a:t>     (</a:t>
            </a:r>
            <a:r>
              <a:rPr lang="zh-TW" altLang="en-US" sz="1600" dirty="0">
                <a:latin typeface="微軟正黑體" panose="020B0604030504040204" pitchFamily="34" charset="-120"/>
                <a:ea typeface="微軟正黑體" panose="020B0604030504040204" pitchFamily="34" charset="-120"/>
              </a:rPr>
              <a:t>三</a:t>
            </a:r>
            <a:r>
              <a:rPr lang="en-US" altLang="zh-TW" sz="1600" dirty="0">
                <a:latin typeface="微軟正黑體" panose="020B0604030504040204" pitchFamily="34" charset="-120"/>
                <a:ea typeface="微軟正黑體" panose="020B0604030504040204" pitchFamily="34" charset="-120"/>
              </a:rPr>
              <a:t>)</a:t>
            </a:r>
            <a:r>
              <a:rPr lang="zh-TW" altLang="en-US" sz="1600" b="1" dirty="0">
                <a:solidFill>
                  <a:srgbClr val="FF0000"/>
                </a:solidFill>
                <a:effectLst/>
                <a:latin typeface="微軟正黑體" panose="020B0604030504040204" pitchFamily="34" charset="-120"/>
                <a:ea typeface="微軟正黑體" panose="020B0604030504040204" pitchFamily="34" charset="-120"/>
              </a:rPr>
              <a:t>當期公告土地現值</a:t>
            </a:r>
            <a:r>
              <a:rPr lang="zh-TW" altLang="en-US" sz="1600" dirty="0">
                <a:latin typeface="微軟正黑體" panose="020B0604030504040204" pitchFamily="34" charset="-120"/>
                <a:ea typeface="微軟正黑體" panose="020B0604030504040204" pitchFamily="34" charset="-120"/>
              </a:rPr>
              <a:t>：依本法第十二條規定許可土地公告現值：</a:t>
            </a:r>
          </a:p>
          <a:p>
            <a:pPr>
              <a:lnSpc>
                <a:spcPts val="2400"/>
              </a:lnSpc>
            </a:pPr>
            <a:r>
              <a:rPr lang="en-US" altLang="zh-TW" sz="1600" dirty="0">
                <a:latin typeface="微軟正黑體" panose="020B0604030504040204" pitchFamily="34" charset="-120"/>
                <a:ea typeface="微軟正黑體" panose="020B0604030504040204" pitchFamily="34" charset="-120"/>
              </a:rPr>
              <a:t>           1.</a:t>
            </a:r>
            <a:r>
              <a:rPr lang="zh-TW" altLang="en-US" sz="1600" dirty="0">
                <a:effectLst/>
                <a:latin typeface="微軟正黑體" panose="020B0604030504040204" pitchFamily="34" charset="-120"/>
                <a:ea typeface="微軟正黑體" panose="020B0604030504040204" pitchFamily="34" charset="-120"/>
              </a:rPr>
              <a:t>其有坐落二筆以上土地者，以坐落土地公告現值平均值核計</a:t>
            </a:r>
            <a:r>
              <a:rPr lang="zh-TW" altLang="en-US" sz="1600" dirty="0">
                <a:latin typeface="微軟正黑體" panose="020B0604030504040204" pitchFamily="34" charset="-120"/>
                <a:ea typeface="微軟正黑體" panose="020B0604030504040204" pitchFamily="34" charset="-120"/>
              </a:rPr>
              <a:t>。</a:t>
            </a:r>
          </a:p>
          <a:p>
            <a:pPr>
              <a:lnSpc>
                <a:spcPts val="2400"/>
              </a:lnSpc>
            </a:pPr>
            <a:r>
              <a:rPr lang="en-US" altLang="zh-TW" sz="1600" dirty="0">
                <a:latin typeface="微軟正黑體" panose="020B0604030504040204" pitchFamily="34" charset="-120"/>
                <a:ea typeface="微軟正黑體" panose="020B0604030504040204" pitchFamily="34" charset="-120"/>
              </a:rPr>
              <a:t>           2.</a:t>
            </a:r>
            <a:r>
              <a:rPr lang="zh-TW" altLang="en-US" sz="1600" dirty="0">
                <a:effectLst/>
                <a:latin typeface="微軟正黑體" panose="020B0604030504040204" pitchFamily="34" charset="-120"/>
                <a:ea typeface="微軟正黑體" panose="020B0604030504040204" pitchFamily="34" charset="-120"/>
              </a:rPr>
              <a:t>其未有土地公告現值編定者，應依毗鄰地 當期公告土地平均現值計算</a:t>
            </a:r>
            <a:r>
              <a:rPr lang="zh-TW" altLang="en-US" sz="1600" dirty="0">
                <a:latin typeface="微軟正黑體" panose="020B0604030504040204" pitchFamily="34" charset="-120"/>
                <a:ea typeface="微軟正黑體" panose="020B0604030504040204" pitchFamily="34" charset="-120"/>
              </a:rPr>
              <a:t>。</a:t>
            </a:r>
          </a:p>
          <a:p>
            <a:pPr>
              <a:lnSpc>
                <a:spcPts val="2400"/>
              </a:lnSpc>
            </a:pPr>
            <a:r>
              <a:rPr lang="en-US" altLang="zh-TW" sz="1600" dirty="0">
                <a:latin typeface="微軟正黑體" panose="020B0604030504040204" pitchFamily="34" charset="-120"/>
                <a:ea typeface="微軟正黑體" panose="020B0604030504040204" pitchFamily="34" charset="-120"/>
              </a:rPr>
              <a:t>           3.</a:t>
            </a:r>
            <a:r>
              <a:rPr lang="zh-TW" altLang="en-US" sz="1600" dirty="0">
                <a:latin typeface="微軟正黑體" panose="020B0604030504040204" pitchFamily="34" charset="-120"/>
                <a:ea typeface="微軟正黑體" panose="020B0604030504040204" pitchFamily="34" charset="-120"/>
              </a:rPr>
              <a:t>其屬臺北市轄區且為都市計畫範圍內者， 應依當期土地公告地價繳納。</a:t>
            </a:r>
            <a:endParaRPr lang="en-US" altLang="zh-TW" sz="1600" dirty="0">
              <a:latin typeface="微軟正黑體" panose="020B0604030504040204" pitchFamily="34" charset="-120"/>
              <a:ea typeface="微軟正黑體" panose="020B0604030504040204" pitchFamily="34" charset="-120"/>
            </a:endParaRPr>
          </a:p>
          <a:p>
            <a:pPr>
              <a:lnSpc>
                <a:spcPts val="2400"/>
              </a:lnSpc>
            </a:pPr>
            <a:r>
              <a:rPr lang="en-US" altLang="zh-TW" sz="1600" dirty="0">
                <a:latin typeface="微軟正黑體" panose="020B0604030504040204" pitchFamily="34" charset="-120"/>
                <a:ea typeface="微軟正黑體" panose="020B0604030504040204" pitchFamily="34" charset="-120"/>
              </a:rPr>
              <a:t>     (</a:t>
            </a:r>
            <a:r>
              <a:rPr lang="zh-TW" altLang="en-US" sz="1600" dirty="0">
                <a:latin typeface="微軟正黑體" panose="020B0604030504040204" pitchFamily="34" charset="-120"/>
                <a:ea typeface="微軟正黑體" panose="020B0604030504040204" pitchFamily="34" charset="-120"/>
              </a:rPr>
              <a:t>四</a:t>
            </a:r>
            <a:r>
              <a:rPr lang="en-US" altLang="zh-TW" sz="1600" dirty="0">
                <a:latin typeface="微軟正黑體" panose="020B0604030504040204" pitchFamily="34" charset="-120"/>
                <a:ea typeface="微軟正黑體" panose="020B0604030504040204" pitchFamily="34" charset="-120"/>
              </a:rPr>
              <a:t>)</a:t>
            </a:r>
            <a:r>
              <a:rPr lang="zh-TW" altLang="en-US" sz="1600" b="1" dirty="0">
                <a:solidFill>
                  <a:srgbClr val="FF0000"/>
                </a:solidFill>
                <a:effectLst/>
                <a:latin typeface="微軟正黑體" panose="020B0604030504040204" pitchFamily="34" charset="-120"/>
                <a:ea typeface="微軟正黑體" panose="020B0604030504040204" pitchFamily="34" charset="-120"/>
              </a:rPr>
              <a:t>許可有效期間，按許可年限核計之；其未滿 一年者，以許可使用日數占全年日數比例核計之</a:t>
            </a:r>
            <a:r>
              <a:rPr lang="zh-TW" altLang="en-US" sz="1600" dirty="0">
                <a:latin typeface="微軟正黑體" panose="020B0604030504040204" pitchFamily="34" charset="-120"/>
                <a:ea typeface="微軟正黑體" panose="020B0604030504040204" pitchFamily="34" charset="-120"/>
              </a:rPr>
              <a:t>。</a:t>
            </a:r>
            <a:endParaRPr lang="en-US" altLang="zh-TW" sz="1600" dirty="0">
              <a:latin typeface="微軟正黑體" panose="020B0604030504040204" pitchFamily="34" charset="-120"/>
              <a:ea typeface="微軟正黑體" panose="020B0604030504040204" pitchFamily="34" charset="-120"/>
            </a:endParaRPr>
          </a:p>
          <a:p>
            <a:pPr marL="285750" indent="-285750">
              <a:lnSpc>
                <a:spcPts val="2400"/>
              </a:lnSpc>
              <a:buFont typeface="Arial" panose="020B0604020202020204" pitchFamily="34" charset="0"/>
              <a:buChar char="•"/>
            </a:pPr>
            <a:r>
              <a:rPr lang="zh-TW" altLang="en-US" sz="1600" b="1" dirty="0">
                <a:latin typeface="微軟正黑體" panose="020B0604030504040204" pitchFamily="34" charset="-120"/>
                <a:ea typeface="微軟正黑體" panose="020B0604030504040204" pitchFamily="34" charset="-120"/>
              </a:rPr>
              <a:t>第 </a:t>
            </a:r>
            <a:r>
              <a:rPr lang="en-US" altLang="zh-TW" sz="1600" b="1" dirty="0">
                <a:latin typeface="微軟正黑體" panose="020B0604030504040204" pitchFamily="34" charset="-120"/>
                <a:ea typeface="微軟正黑體" panose="020B0604030504040204" pitchFamily="34" charset="-120"/>
              </a:rPr>
              <a:t>4 </a:t>
            </a:r>
            <a:r>
              <a:rPr lang="zh-TW" altLang="en-US" sz="1600" b="1" dirty="0">
                <a:latin typeface="微軟正黑體" panose="020B0604030504040204" pitchFamily="34" charset="-120"/>
                <a:ea typeface="微軟正黑體" panose="020B0604030504040204" pitchFamily="34" charset="-120"/>
              </a:rPr>
              <a:t>條</a:t>
            </a:r>
            <a:endParaRPr lang="en-US" altLang="zh-TW" sz="1600" b="1" dirty="0">
              <a:latin typeface="微軟正黑體" panose="020B0604030504040204" pitchFamily="34" charset="-120"/>
              <a:ea typeface="微軟正黑體" panose="020B0604030504040204" pitchFamily="34" charset="-120"/>
            </a:endParaRPr>
          </a:p>
          <a:p>
            <a:pPr>
              <a:lnSpc>
                <a:spcPts val="2400"/>
              </a:lnSpc>
            </a:pPr>
            <a:r>
              <a:rPr lang="zh-TW" altLang="en-US" sz="1600" dirty="0">
                <a:latin typeface="微軟正黑體" panose="020B0604030504040204" pitchFamily="34" charset="-120"/>
                <a:ea typeface="微軟正黑體" panose="020B0604030504040204" pitchFamily="34" charset="-120"/>
              </a:rPr>
              <a:t>     有下列各款情形之一者，</a:t>
            </a:r>
            <a:r>
              <a:rPr lang="zh-TW" altLang="en-US" sz="1600" b="1" dirty="0">
                <a:solidFill>
                  <a:srgbClr val="FF0000"/>
                </a:solidFill>
                <a:effectLst/>
                <a:latin typeface="微軟正黑體" panose="020B0604030504040204" pitchFamily="34" charset="-120"/>
                <a:ea typeface="微軟正黑體" panose="020B0604030504040204" pitchFamily="34" charset="-120"/>
              </a:rPr>
              <a:t>得免繳各該使用規費</a:t>
            </a:r>
            <a:r>
              <a:rPr lang="zh-TW" altLang="en-US" sz="1600" dirty="0">
                <a:latin typeface="微軟正黑體" panose="020B0604030504040204" pitchFamily="34" charset="-120"/>
                <a:ea typeface="微軟正黑體" panose="020B0604030504040204" pitchFamily="34" charset="-120"/>
              </a:rPr>
              <a:t>：</a:t>
            </a:r>
            <a:br>
              <a:rPr lang="zh-TW" altLang="en-US" sz="1600" dirty="0">
                <a:latin typeface="微軟正黑體" panose="020B0604030504040204" pitchFamily="34" charset="-120"/>
                <a:ea typeface="微軟正黑體" panose="020B0604030504040204" pitchFamily="34" charset="-120"/>
              </a:rPr>
            </a:br>
            <a:r>
              <a:rPr lang="zh-TW" altLang="en-US" sz="1600" dirty="0">
                <a:latin typeface="微軟正黑體" panose="020B0604030504040204" pitchFamily="34" charset="-120"/>
                <a:ea typeface="微軟正黑體" panose="020B0604030504040204" pitchFamily="34" charset="-120"/>
              </a:rPr>
              <a:t>     一、</a:t>
            </a:r>
            <a:r>
              <a:rPr lang="zh-TW" altLang="en-US" sz="1600" b="1" dirty="0">
                <a:solidFill>
                  <a:srgbClr val="FF0000"/>
                </a:solidFill>
                <a:effectLst/>
                <a:latin typeface="微軟正黑體" panose="020B0604030504040204" pitchFamily="34" charset="-120"/>
                <a:ea typeface="微軟正黑體" panose="020B0604030504040204" pitchFamily="34" charset="-120"/>
              </a:rPr>
              <a:t>申請人為設施坐落土地之所有權人</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a:t>
            </a:r>
            <a:endParaRPr lang="en-US" altLang="zh-TW" sz="1600" dirty="0">
              <a:latin typeface="微軟正黑體" panose="020B0604030504040204" pitchFamily="34" charset="-120"/>
              <a:ea typeface="微軟正黑體" panose="020B0604030504040204" pitchFamily="34" charset="-120"/>
            </a:endParaRPr>
          </a:p>
          <a:p>
            <a:pPr marL="285750" indent="-285750">
              <a:lnSpc>
                <a:spcPts val="2400"/>
              </a:lnSpc>
              <a:buFont typeface="Arial" panose="020B0604020202020204" pitchFamily="34" charset="0"/>
              <a:buChar char="•"/>
            </a:pPr>
            <a:r>
              <a:rPr lang="zh-TW" altLang="en-US" sz="1600" b="1" dirty="0">
                <a:latin typeface="微軟正黑體" panose="020B0604030504040204" pitchFamily="34" charset="-120"/>
                <a:ea typeface="微軟正黑體" panose="020B0604030504040204" pitchFamily="34" charset="-120"/>
              </a:rPr>
              <a:t>第 </a:t>
            </a:r>
            <a:r>
              <a:rPr lang="en-US" altLang="zh-TW" sz="1600" b="1" dirty="0">
                <a:latin typeface="微軟正黑體" panose="020B0604030504040204" pitchFamily="34" charset="-120"/>
                <a:ea typeface="微軟正黑體" panose="020B0604030504040204" pitchFamily="34" charset="-120"/>
              </a:rPr>
              <a:t>5 </a:t>
            </a:r>
            <a:r>
              <a:rPr lang="zh-TW" altLang="en-US" sz="1600" b="1" dirty="0">
                <a:latin typeface="微軟正黑體" panose="020B0604030504040204" pitchFamily="34" charset="-120"/>
                <a:ea typeface="微軟正黑體" panose="020B0604030504040204" pitchFamily="34" charset="-120"/>
              </a:rPr>
              <a:t>條</a:t>
            </a:r>
            <a:r>
              <a:rPr lang="zh-TW" altLang="en-US" sz="1600" b="0" i="0" dirty="0">
                <a:solidFill>
                  <a:srgbClr val="000000"/>
                </a:solidFill>
                <a:effectLst/>
                <a:latin typeface="細明體" panose="02020509000000000000" pitchFamily="49" charset="-120"/>
                <a:ea typeface="細明體" panose="02020509000000000000" pitchFamily="49" charset="-120"/>
              </a:rPr>
              <a:t>  </a:t>
            </a:r>
            <a:br>
              <a:rPr lang="zh-TW" altLang="en-US" sz="1600" dirty="0">
                <a:latin typeface="微軟正黑體" panose="020B0604030504040204" pitchFamily="34" charset="-120"/>
                <a:ea typeface="微軟正黑體" panose="020B0604030504040204" pitchFamily="34" charset="-120"/>
              </a:rPr>
            </a:br>
            <a:r>
              <a:rPr lang="zh-TW" altLang="en-US" sz="1600" b="0" i="0" dirty="0">
                <a:solidFill>
                  <a:srgbClr val="000000"/>
                </a:solidFill>
                <a:effectLst/>
                <a:latin typeface="細明體" panose="02020509000000000000" pitchFamily="49" charset="-120"/>
                <a:ea typeface="細明體" panose="02020509000000000000" pitchFamily="49" charset="-120"/>
              </a:rPr>
              <a:t>本標準施行前，依本法申請各種許可使用行為，經原農田水利會或主管機關依本法第十八條規定，於所屬機關內設置之灌溉管理組織與各該使用人已訂立契約或經許可者，其費用繳納得依原契約約定或原許可行政處分辦理；</a:t>
            </a:r>
            <a:r>
              <a:rPr lang="zh-TW" altLang="en-US" sz="1600" b="1" i="0" dirty="0">
                <a:solidFill>
                  <a:srgbClr val="FF0000"/>
                </a:solidFill>
                <a:effectLst/>
                <a:latin typeface="細明體" panose="02020509000000000000" pitchFamily="49" charset="-120"/>
                <a:ea typeface="細明體" panose="02020509000000000000" pitchFamily="49" charset="-120"/>
              </a:rPr>
              <a:t>原契約約定期間期滿或原許可期限屆至後，應依本標準辦理</a:t>
            </a:r>
            <a:r>
              <a:rPr lang="zh-TW" altLang="en-US" sz="1600" b="0" i="0" dirty="0">
                <a:solidFill>
                  <a:srgbClr val="000000"/>
                </a:solidFill>
                <a:effectLst/>
                <a:latin typeface="細明體" panose="02020509000000000000" pitchFamily="49" charset="-120"/>
                <a:ea typeface="細明體" panose="02020509000000000000" pitchFamily="49" charset="-120"/>
              </a:rPr>
              <a:t>。</a:t>
            </a:r>
            <a:endParaRPr lang="zh-TW" altLang="en-US" sz="16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634545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BCCE971B-89F8-4AA9-AAE0-91B1136715CF}"/>
              </a:ext>
            </a:extLst>
          </p:cNvPr>
          <p:cNvSpPr>
            <a:spLocks noGrp="1"/>
          </p:cNvSpPr>
          <p:nvPr>
            <p:ph idx="1"/>
          </p:nvPr>
        </p:nvSpPr>
        <p:spPr>
          <a:xfrm>
            <a:off x="838200" y="499533"/>
            <a:ext cx="10515600" cy="5677430"/>
          </a:xfrm>
        </p:spPr>
        <p:txBody>
          <a:bodyPr>
            <a:normAutofit fontScale="92500" lnSpcReduction="10000"/>
          </a:bodyPr>
          <a:lstStyle/>
          <a:p>
            <a:pPr marL="0" indent="0" algn="ctr">
              <a:buNone/>
            </a:pPr>
            <a:r>
              <a:rPr lang="zh-TW" altLang="en-US" sz="3000" b="1" i="0" dirty="0">
                <a:solidFill>
                  <a:srgbClr val="000000"/>
                </a:solidFill>
                <a:effectLst/>
                <a:highlight>
                  <a:srgbClr val="FFFF00"/>
                </a:highlight>
                <a:latin typeface="微軟正黑體" panose="020B0604030504040204" pitchFamily="34" charset="-120"/>
                <a:ea typeface="微軟正黑體" panose="020B0604030504040204" pitchFamily="34" charset="-120"/>
              </a:rPr>
              <a:t>農田水利會組織通則</a:t>
            </a:r>
            <a:endParaRPr lang="en-US" altLang="zh-TW" sz="3000" b="1" i="0" dirty="0">
              <a:solidFill>
                <a:srgbClr val="000000"/>
              </a:solidFill>
              <a:effectLst/>
              <a:highlight>
                <a:srgbClr val="FFFF00"/>
              </a:highlight>
              <a:latin typeface="微軟正黑體" panose="020B0604030504040204" pitchFamily="34" charset="-120"/>
              <a:ea typeface="微軟正黑體" panose="020B0604030504040204" pitchFamily="34" charset="-120"/>
            </a:endParaRPr>
          </a:p>
          <a:p>
            <a:pPr>
              <a:lnSpc>
                <a:spcPts val="2400"/>
              </a:lnSpc>
            </a:pPr>
            <a:r>
              <a:rPr lang="zh-TW" altLang="en-US" sz="1700" b="1" i="0" dirty="0">
                <a:solidFill>
                  <a:srgbClr val="000000"/>
                </a:solidFill>
                <a:effectLst/>
                <a:latin typeface="微軟正黑體" panose="020B0604030504040204" pitchFamily="34" charset="-120"/>
                <a:ea typeface="微軟正黑體" panose="020B0604030504040204" pitchFamily="34" charset="-120"/>
              </a:rPr>
              <a:t>第 </a:t>
            </a:r>
            <a:r>
              <a:rPr lang="en-US" altLang="zh-TW" sz="1700" b="1" i="0" dirty="0">
                <a:solidFill>
                  <a:srgbClr val="000000"/>
                </a:solidFill>
                <a:effectLst/>
                <a:latin typeface="微軟正黑體" panose="020B0604030504040204" pitchFamily="34" charset="-120"/>
                <a:ea typeface="微軟正黑體" panose="020B0604030504040204" pitchFamily="34" charset="-120"/>
              </a:rPr>
              <a:t>29 </a:t>
            </a:r>
            <a:r>
              <a:rPr lang="zh-TW" altLang="en-US" sz="1700" b="1" i="0" dirty="0">
                <a:solidFill>
                  <a:srgbClr val="000000"/>
                </a:solidFill>
                <a:effectLst/>
                <a:latin typeface="微軟正黑體" panose="020B0604030504040204" pitchFamily="34" charset="-120"/>
                <a:ea typeface="微軟正黑體" panose="020B0604030504040204" pitchFamily="34" charset="-120"/>
              </a:rPr>
              <a:t>條</a:t>
            </a:r>
            <a:br>
              <a:rPr lang="zh-TW" altLang="en-US" sz="1200" dirty="0"/>
            </a:br>
            <a:r>
              <a:rPr lang="zh-TW" altLang="en-US" sz="1700" b="0" i="0" dirty="0">
                <a:solidFill>
                  <a:srgbClr val="000000"/>
                </a:solidFill>
                <a:effectLst/>
                <a:latin typeface="微軟正黑體" panose="020B0604030504040204" pitchFamily="34" charset="-120"/>
                <a:ea typeface="微軟正黑體" panose="020B0604030504040204" pitchFamily="34" charset="-120"/>
              </a:rPr>
              <a:t>農田水利會依前四條規定徵收各費之適用對象、種類、徵收程序及其計算基準之辦法，由主管機關定之。</a:t>
            </a:r>
            <a:endParaRPr lang="en-US" altLang="zh-TW" sz="1700" b="1" dirty="0">
              <a:latin typeface="微軟正黑體" panose="020B0604030504040204" pitchFamily="34" charset="-120"/>
              <a:ea typeface="微軟正黑體" panose="020B0604030504040204" pitchFamily="34" charset="-120"/>
            </a:endParaRPr>
          </a:p>
          <a:p>
            <a:pPr marL="0" indent="0">
              <a:buNone/>
            </a:pPr>
            <a:r>
              <a:rPr lang="zh-TW" altLang="en-US" b="1" dirty="0">
                <a:latin typeface="微軟正黑體" panose="020B0604030504040204" pitchFamily="34" charset="-120"/>
                <a:ea typeface="微軟正黑體" panose="020B0604030504040204" pitchFamily="34" charset="-120"/>
              </a:rPr>
              <a:t>農田水利會會費徵收辦法</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改制前</a:t>
            </a:r>
            <a:r>
              <a:rPr lang="en-US" altLang="zh-TW" b="1" dirty="0">
                <a:latin typeface="微軟正黑體" panose="020B0604030504040204" pitchFamily="34" charset="-120"/>
                <a:ea typeface="微軟正黑體" panose="020B0604030504040204" pitchFamily="34" charset="-120"/>
              </a:rPr>
              <a:t>)</a:t>
            </a:r>
          </a:p>
          <a:p>
            <a:r>
              <a:rPr lang="zh-TW" altLang="en-US" sz="1800" b="1" i="0" dirty="0">
                <a:effectLst/>
                <a:latin typeface="微軟正黑體" panose="020B0604030504040204" pitchFamily="34" charset="-120"/>
                <a:ea typeface="微軟正黑體" panose="020B0604030504040204" pitchFamily="34" charset="-120"/>
              </a:rPr>
              <a:t>第 </a:t>
            </a:r>
            <a:r>
              <a:rPr lang="en-US" altLang="zh-TW" sz="1800" b="1" i="0" dirty="0">
                <a:effectLst/>
                <a:latin typeface="微軟正黑體" panose="020B0604030504040204" pitchFamily="34" charset="-120"/>
                <a:ea typeface="微軟正黑體" panose="020B0604030504040204" pitchFamily="34" charset="-120"/>
              </a:rPr>
              <a:t>1 </a:t>
            </a:r>
            <a:r>
              <a:rPr lang="zh-TW" altLang="en-US" sz="1800" b="1" i="0" dirty="0">
                <a:effectLst/>
                <a:latin typeface="微軟正黑體" panose="020B0604030504040204" pitchFamily="34" charset="-120"/>
                <a:ea typeface="微軟正黑體" panose="020B0604030504040204" pitchFamily="34" charset="-120"/>
              </a:rPr>
              <a:t>條</a:t>
            </a:r>
          </a:p>
          <a:p>
            <a:pPr marL="0" indent="0" algn="l">
              <a:buNone/>
            </a:pPr>
            <a:r>
              <a:rPr lang="zh-TW" altLang="en-US" sz="2000" i="0" dirty="0">
                <a:effectLst/>
                <a:latin typeface="微軟正黑體" panose="020B0604030504040204" pitchFamily="34" charset="-120"/>
                <a:ea typeface="微軟正黑體" panose="020B0604030504040204" pitchFamily="34" charset="-120"/>
              </a:rPr>
              <a:t>    </a:t>
            </a:r>
            <a:r>
              <a:rPr lang="zh-TW" altLang="en-US" sz="1800" i="0" dirty="0">
                <a:effectLst/>
                <a:latin typeface="微軟正黑體" panose="020B0604030504040204" pitchFamily="34" charset="-120"/>
                <a:ea typeface="微軟正黑體" panose="020B0604030504040204" pitchFamily="34" charset="-120"/>
              </a:rPr>
              <a:t>本辦法依農田水利會組織通則第二十九條規定訂定之。</a:t>
            </a:r>
          </a:p>
          <a:p>
            <a:pPr>
              <a:lnSpc>
                <a:spcPts val="2500"/>
              </a:lnSpc>
            </a:pPr>
            <a:r>
              <a:rPr lang="zh-TW" altLang="en-US" sz="1700" b="1" dirty="0">
                <a:latin typeface="微軟正黑體" panose="020B0604030504040204" pitchFamily="34" charset="-120"/>
                <a:ea typeface="微軟正黑體" panose="020B0604030504040204" pitchFamily="34" charset="-120"/>
              </a:rPr>
              <a:t>第 </a:t>
            </a:r>
            <a:r>
              <a:rPr lang="en-US" altLang="zh-TW" sz="1700" b="1" dirty="0">
                <a:latin typeface="微軟正黑體" panose="020B0604030504040204" pitchFamily="34" charset="-120"/>
                <a:ea typeface="微軟正黑體" panose="020B0604030504040204" pitchFamily="34" charset="-120"/>
              </a:rPr>
              <a:t>7 </a:t>
            </a:r>
            <a:r>
              <a:rPr lang="zh-TW" altLang="en-US" sz="1700" b="1" dirty="0">
                <a:latin typeface="微軟正黑體" panose="020B0604030504040204" pitchFamily="34" charset="-120"/>
                <a:ea typeface="微軟正黑體" panose="020B0604030504040204" pitchFamily="34" charset="-120"/>
              </a:rPr>
              <a:t>條</a:t>
            </a:r>
            <a:br>
              <a:rPr lang="zh-TW" altLang="en-US" sz="1700" dirty="0">
                <a:latin typeface="微軟正黑體" panose="020B0604030504040204" pitchFamily="34" charset="-120"/>
                <a:ea typeface="微軟正黑體" panose="020B0604030504040204" pitchFamily="34" charset="-120"/>
              </a:rPr>
            </a:br>
            <a:r>
              <a:rPr lang="zh-TW" altLang="en-US" sz="1700" dirty="0">
                <a:latin typeface="微軟正黑體" panose="020B0604030504040204" pitchFamily="34" charset="-120"/>
                <a:ea typeface="微軟正黑體" panose="020B0604030504040204" pitchFamily="34" charset="-120"/>
              </a:rPr>
              <a:t>農田水利會對事業區域內管理之農田水利建造物，得受理申請</a:t>
            </a:r>
            <a:r>
              <a:rPr lang="en-US" altLang="zh-TW" sz="1700" dirty="0">
                <a:latin typeface="微軟正黑體" panose="020B0604030504040204" pitchFamily="34" charset="-120"/>
                <a:ea typeface="微軟正黑體" panose="020B0604030504040204" pitchFamily="34" charset="-120"/>
              </a:rPr>
              <a:t>……</a:t>
            </a:r>
            <a:r>
              <a:rPr lang="zh-TW" altLang="en-US" sz="1700" b="1" dirty="0">
                <a:solidFill>
                  <a:srgbClr val="FF0000"/>
                </a:solidFill>
                <a:latin typeface="微軟正黑體" panose="020B0604030504040204" pitchFamily="34" charset="-120"/>
                <a:ea typeface="微軟正黑體" panose="020B0604030504040204" pitchFamily="34" charset="-120"/>
              </a:rPr>
              <a:t>架設管線或纜線</a:t>
            </a:r>
            <a:r>
              <a:rPr lang="en-US" altLang="zh-TW" sz="1700" dirty="0">
                <a:latin typeface="微軟正黑體" panose="020B0604030504040204" pitchFamily="34" charset="-120"/>
                <a:ea typeface="微軟正黑體" panose="020B0604030504040204" pitchFamily="34" charset="-120"/>
              </a:rPr>
              <a:t>……</a:t>
            </a:r>
            <a:r>
              <a:rPr lang="zh-TW" altLang="en-US" sz="1700" dirty="0">
                <a:latin typeface="微軟正黑體" panose="020B0604030504040204" pitchFamily="34" charset="-120"/>
                <a:ea typeface="微軟正黑體" panose="020B0604030504040204" pitchFamily="34" charset="-120"/>
              </a:rPr>
              <a:t>，並向申請人徵收建造物使用費。</a:t>
            </a:r>
            <a:br>
              <a:rPr lang="zh-TW" altLang="en-US" sz="1700" dirty="0">
                <a:latin typeface="微軟正黑體" panose="020B0604030504040204" pitchFamily="34" charset="-120"/>
                <a:ea typeface="微軟正黑體" panose="020B0604030504040204" pitchFamily="34" charset="-120"/>
              </a:rPr>
            </a:br>
            <a:r>
              <a:rPr lang="zh-TW" altLang="en-US" sz="1700" dirty="0">
                <a:latin typeface="微軟正黑體" panose="020B0604030504040204" pitchFamily="34" charset="-120"/>
                <a:ea typeface="微軟正黑體" panose="020B0604030504040204" pitchFamily="34" charset="-120"/>
              </a:rPr>
              <a:t>前項農田水利建造物所座落之土地，非屬農田水利會所有者，農田水利會依前項同意申請時，應徵得土地所有權人之同意。</a:t>
            </a:r>
            <a:br>
              <a:rPr lang="zh-TW" altLang="en-US" sz="1700" dirty="0">
                <a:latin typeface="微軟正黑體" panose="020B0604030504040204" pitchFamily="34" charset="-120"/>
                <a:ea typeface="微軟正黑體" panose="020B0604030504040204" pitchFamily="34" charset="-120"/>
              </a:rPr>
            </a:br>
            <a:r>
              <a:rPr lang="zh-TW" altLang="en-US" sz="1700" dirty="0">
                <a:latin typeface="微軟正黑體" panose="020B0604030504040204" pitchFamily="34" charset="-120"/>
                <a:ea typeface="微軟正黑體" panose="020B0604030504040204" pitchFamily="34" charset="-120"/>
              </a:rPr>
              <a:t>建造物使用費，依農田水利會同意使用面積按</a:t>
            </a:r>
            <a:r>
              <a:rPr lang="zh-TW" altLang="en-US" sz="1700" b="1" dirty="0">
                <a:solidFill>
                  <a:srgbClr val="FF0000"/>
                </a:solidFill>
                <a:latin typeface="微軟正黑體" panose="020B0604030504040204" pitchFamily="34" charset="-120"/>
                <a:ea typeface="微軟正黑體" panose="020B0604030504040204" pitchFamily="34" charset="-120"/>
              </a:rPr>
              <a:t>當期</a:t>
            </a:r>
            <a:r>
              <a:rPr lang="zh-TW" altLang="en-US" sz="1700" b="1" dirty="0">
                <a:solidFill>
                  <a:srgbClr val="FF0000"/>
                </a:solidFill>
                <a:effectLst/>
                <a:latin typeface="微軟正黑體" panose="020B0604030504040204" pitchFamily="34" charset="-120"/>
                <a:ea typeface="微軟正黑體" panose="020B0604030504040204" pitchFamily="34" charset="-120"/>
              </a:rPr>
              <a:t>公告土地現值百分之四至百分之六乘二十以一次或分年計收</a:t>
            </a:r>
            <a:r>
              <a:rPr lang="zh-TW" altLang="en-US" sz="1700" dirty="0">
                <a:latin typeface="微軟正黑體" panose="020B0604030504040204" pitchFamily="34" charset="-120"/>
                <a:ea typeface="微軟正黑體" panose="020B0604030504040204" pitchFamily="34" charset="-120"/>
              </a:rPr>
              <a:t>；無公告土地現值者，以毗鄰地當期公告土地平均現值為準；其費率由各農田水利會依區域實際狀況核算。</a:t>
            </a:r>
            <a:br>
              <a:rPr lang="zh-TW" altLang="en-US" sz="1700" dirty="0">
                <a:latin typeface="微軟正黑體" panose="020B0604030504040204" pitchFamily="34" charset="-120"/>
                <a:ea typeface="微軟正黑體" panose="020B0604030504040204" pitchFamily="34" charset="-120"/>
              </a:rPr>
            </a:br>
            <a:r>
              <a:rPr lang="zh-TW" altLang="en-US" sz="1700" dirty="0">
                <a:latin typeface="微軟正黑體" panose="020B0604030504040204" pitchFamily="34" charset="-120"/>
                <a:ea typeface="微軟正黑體" panose="020B0604030504040204" pitchFamily="34" charset="-120"/>
              </a:rPr>
              <a:t>有下列情形之一者，</a:t>
            </a:r>
            <a:r>
              <a:rPr lang="zh-TW" altLang="en-US" sz="1700" b="1" dirty="0">
                <a:solidFill>
                  <a:srgbClr val="FF0000"/>
                </a:solidFill>
                <a:effectLst/>
                <a:latin typeface="微軟正黑體" panose="020B0604030504040204" pitchFamily="34" charset="-120"/>
                <a:ea typeface="微軟正黑體" panose="020B0604030504040204" pitchFamily="34" charset="-120"/>
              </a:rPr>
              <a:t>得免收建造物使用費</a:t>
            </a:r>
            <a:r>
              <a:rPr lang="zh-TW" altLang="en-US" sz="1700" dirty="0">
                <a:latin typeface="微軟正黑體" panose="020B0604030504040204" pitchFamily="34" charset="-120"/>
                <a:ea typeface="微軟正黑體" panose="020B0604030504040204" pitchFamily="34" charset="-120"/>
              </a:rPr>
              <a:t>：</a:t>
            </a:r>
            <a:br>
              <a:rPr lang="zh-TW" altLang="en-US" sz="1700" dirty="0">
                <a:latin typeface="微軟正黑體" panose="020B0604030504040204" pitchFamily="34" charset="-120"/>
                <a:ea typeface="微軟正黑體" panose="020B0604030504040204" pitchFamily="34" charset="-120"/>
              </a:rPr>
            </a:br>
            <a:r>
              <a:rPr lang="zh-TW" altLang="en-US" sz="1700" dirty="0">
                <a:latin typeface="微軟正黑體" panose="020B0604030504040204" pitchFamily="34" charset="-120"/>
                <a:ea typeface="微軟正黑體" panose="020B0604030504040204" pitchFamily="34" charset="-120"/>
              </a:rPr>
              <a:t>一、</a:t>
            </a:r>
            <a:r>
              <a:rPr lang="zh-TW" altLang="en-US" sz="1700" b="1" dirty="0">
                <a:solidFill>
                  <a:srgbClr val="FF0000"/>
                </a:solidFill>
                <a:effectLst/>
                <a:latin typeface="微軟正黑體" panose="020B0604030504040204" pitchFamily="34" charset="-120"/>
                <a:ea typeface="微軟正黑體" panose="020B0604030504040204" pitchFamily="34" charset="-120"/>
              </a:rPr>
              <a:t>建造物所在土地所有權人為申請人者</a:t>
            </a:r>
            <a:r>
              <a:rPr lang="zh-TW" altLang="en-US" sz="1700" dirty="0">
                <a:latin typeface="微軟正黑體" panose="020B0604030504040204" pitchFamily="34" charset="-120"/>
                <a:ea typeface="微軟正黑體" panose="020B0604030504040204" pitchFamily="34" charset="-120"/>
              </a:rPr>
              <a:t>。</a:t>
            </a:r>
            <a:br>
              <a:rPr lang="zh-TW" altLang="en-US" sz="1700" dirty="0">
                <a:latin typeface="微軟正黑體" panose="020B0604030504040204" pitchFamily="34" charset="-120"/>
                <a:ea typeface="微軟正黑體" panose="020B0604030504040204" pitchFamily="34" charset="-120"/>
              </a:rPr>
            </a:br>
            <a:endParaRPr lang="zh-TW" altLang="en-US" dirty="0"/>
          </a:p>
        </p:txBody>
      </p:sp>
    </p:spTree>
    <p:extLst>
      <p:ext uri="{BB962C8B-B14F-4D97-AF65-F5344CB8AC3E}">
        <p14:creationId xmlns:p14="http://schemas.microsoft.com/office/powerpoint/2010/main" val="3675644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內容版面配置區 6">
            <a:extLst>
              <a:ext uri="{FF2B5EF4-FFF2-40B4-BE49-F238E27FC236}">
                <a16:creationId xmlns:a16="http://schemas.microsoft.com/office/drawing/2014/main" id="{62778C3B-7CFA-4F5D-A453-03A075D867AA}"/>
              </a:ext>
            </a:extLst>
          </p:cNvPr>
          <p:cNvSpPr>
            <a:spLocks noGrp="1"/>
          </p:cNvSpPr>
          <p:nvPr>
            <p:ph idx="1"/>
          </p:nvPr>
        </p:nvSpPr>
        <p:spPr>
          <a:xfrm>
            <a:off x="338667" y="355599"/>
            <a:ext cx="11514666" cy="6341533"/>
          </a:xfrm>
        </p:spPr>
        <p:txBody>
          <a:bodyPr/>
          <a:lstStyle/>
          <a:p>
            <a:pPr marL="0" indent="0">
              <a:buNone/>
            </a:pPr>
            <a:r>
              <a:rPr lang="zh-TW" altLang="en-US" sz="2800" dirty="0">
                <a:highlight>
                  <a:srgbClr val="FFFF00"/>
                </a:highlight>
                <a:latin typeface="微軟正黑體" panose="020B0604030504040204" pitchFamily="34" charset="-120"/>
                <a:ea typeface="微軟正黑體" panose="020B0604030504040204" pitchFamily="34" charset="-120"/>
              </a:rPr>
              <a:t>申請資料審查 </a:t>
            </a:r>
            <a:r>
              <a:rPr lang="zh-TW" altLang="en-US" dirty="0">
                <a:highlight>
                  <a:srgbClr val="FFFF00"/>
                </a:highlight>
                <a:latin typeface="微軟正黑體" panose="020B0604030504040204" pitchFamily="34" charset="-120"/>
                <a:ea typeface="微軟正黑體" panose="020B0604030504040204" pitchFamily="34" charset="-120"/>
              </a:rPr>
              <a:t>一</a:t>
            </a:r>
          </a:p>
        </p:txBody>
      </p:sp>
      <p:pic>
        <p:nvPicPr>
          <p:cNvPr id="14" name="內容版面配置區 8">
            <a:extLst>
              <a:ext uri="{FF2B5EF4-FFF2-40B4-BE49-F238E27FC236}">
                <a16:creationId xmlns:a16="http://schemas.microsoft.com/office/drawing/2014/main" id="{5A73D84A-0982-4569-96DA-CAD294FFA8F8}"/>
              </a:ext>
            </a:extLst>
          </p:cNvPr>
          <p:cNvPicPr>
            <a:picLocks noChangeAspect="1"/>
          </p:cNvPicPr>
          <p:nvPr/>
        </p:nvPicPr>
        <p:blipFill>
          <a:blip r:embed="rId2"/>
          <a:stretch>
            <a:fillRect/>
          </a:stretch>
        </p:blipFill>
        <p:spPr>
          <a:xfrm>
            <a:off x="8245364" y="1400647"/>
            <a:ext cx="3539289" cy="4909185"/>
          </a:xfrm>
          <a:prstGeom prst="rect">
            <a:avLst/>
          </a:prstGeom>
        </p:spPr>
      </p:pic>
      <p:pic>
        <p:nvPicPr>
          <p:cNvPr id="17" name="圖片 16">
            <a:extLst>
              <a:ext uri="{FF2B5EF4-FFF2-40B4-BE49-F238E27FC236}">
                <a16:creationId xmlns:a16="http://schemas.microsoft.com/office/drawing/2014/main" id="{90AA59DB-32B3-4FB5-82D9-3BE58E6BA9D5}"/>
              </a:ext>
            </a:extLst>
          </p:cNvPr>
          <p:cNvPicPr>
            <a:picLocks noChangeAspect="1"/>
          </p:cNvPicPr>
          <p:nvPr/>
        </p:nvPicPr>
        <p:blipFill>
          <a:blip r:embed="rId3"/>
          <a:stretch>
            <a:fillRect/>
          </a:stretch>
        </p:blipFill>
        <p:spPr>
          <a:xfrm>
            <a:off x="4140729" y="1316829"/>
            <a:ext cx="3867150" cy="5076825"/>
          </a:xfrm>
          <a:prstGeom prst="rect">
            <a:avLst/>
          </a:prstGeom>
        </p:spPr>
      </p:pic>
      <p:pic>
        <p:nvPicPr>
          <p:cNvPr id="19" name="圖片 18">
            <a:extLst>
              <a:ext uri="{FF2B5EF4-FFF2-40B4-BE49-F238E27FC236}">
                <a16:creationId xmlns:a16="http://schemas.microsoft.com/office/drawing/2014/main" id="{7CFE9D62-15E9-4877-8F0C-865FAD5A24CA}"/>
              </a:ext>
            </a:extLst>
          </p:cNvPr>
          <p:cNvPicPr>
            <a:picLocks noChangeAspect="1"/>
          </p:cNvPicPr>
          <p:nvPr/>
        </p:nvPicPr>
        <p:blipFill>
          <a:blip r:embed="rId4"/>
          <a:stretch>
            <a:fillRect/>
          </a:stretch>
        </p:blipFill>
        <p:spPr>
          <a:xfrm>
            <a:off x="6095996" y="3428997"/>
            <a:ext cx="7" cy="5"/>
          </a:xfrm>
          <a:prstGeom prst="rect">
            <a:avLst/>
          </a:prstGeom>
        </p:spPr>
      </p:pic>
      <p:pic>
        <p:nvPicPr>
          <p:cNvPr id="21" name="圖片 20">
            <a:extLst>
              <a:ext uri="{FF2B5EF4-FFF2-40B4-BE49-F238E27FC236}">
                <a16:creationId xmlns:a16="http://schemas.microsoft.com/office/drawing/2014/main" id="{F2852EA6-BD82-4FAB-BAF4-0B9D2722C55E}"/>
              </a:ext>
            </a:extLst>
          </p:cNvPr>
          <p:cNvPicPr>
            <a:picLocks noChangeAspect="1"/>
          </p:cNvPicPr>
          <p:nvPr/>
        </p:nvPicPr>
        <p:blipFill>
          <a:blip r:embed="rId4"/>
          <a:stretch>
            <a:fillRect/>
          </a:stretch>
        </p:blipFill>
        <p:spPr>
          <a:xfrm>
            <a:off x="106057" y="1209675"/>
            <a:ext cx="3771899" cy="5411849"/>
          </a:xfrm>
          <a:prstGeom prst="rect">
            <a:avLst/>
          </a:prstGeom>
        </p:spPr>
      </p:pic>
      <p:sp>
        <p:nvSpPr>
          <p:cNvPr id="23" name="矩形: 圓角 22">
            <a:extLst>
              <a:ext uri="{FF2B5EF4-FFF2-40B4-BE49-F238E27FC236}">
                <a16:creationId xmlns:a16="http://schemas.microsoft.com/office/drawing/2014/main" id="{956E9293-8A72-451E-88B3-74645F53391C}"/>
              </a:ext>
            </a:extLst>
          </p:cNvPr>
          <p:cNvSpPr/>
          <p:nvPr/>
        </p:nvSpPr>
        <p:spPr>
          <a:xfrm>
            <a:off x="153041" y="1192278"/>
            <a:ext cx="3771899" cy="547714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圓角 23">
            <a:extLst>
              <a:ext uri="{FF2B5EF4-FFF2-40B4-BE49-F238E27FC236}">
                <a16:creationId xmlns:a16="http://schemas.microsoft.com/office/drawing/2014/main" id="{6CCFA049-8879-4698-9F33-A725415C3EE6}"/>
              </a:ext>
            </a:extLst>
          </p:cNvPr>
          <p:cNvSpPr/>
          <p:nvPr/>
        </p:nvSpPr>
        <p:spPr>
          <a:xfrm>
            <a:off x="4162425" y="1116670"/>
            <a:ext cx="3867150" cy="547714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圓角 24">
            <a:extLst>
              <a:ext uri="{FF2B5EF4-FFF2-40B4-BE49-F238E27FC236}">
                <a16:creationId xmlns:a16="http://schemas.microsoft.com/office/drawing/2014/main" id="{E0C02D58-8713-442C-A00B-1C45EC13733F}"/>
              </a:ext>
            </a:extLst>
          </p:cNvPr>
          <p:cNvSpPr/>
          <p:nvPr/>
        </p:nvSpPr>
        <p:spPr>
          <a:xfrm>
            <a:off x="8212156" y="1116668"/>
            <a:ext cx="3633258" cy="547714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071310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607A8FB8-3057-48D2-8906-D55D5547EB6A}"/>
              </a:ext>
            </a:extLst>
          </p:cNvPr>
          <p:cNvSpPr>
            <a:spLocks noGrp="1"/>
          </p:cNvSpPr>
          <p:nvPr>
            <p:ph idx="1"/>
          </p:nvPr>
        </p:nvSpPr>
        <p:spPr>
          <a:xfrm>
            <a:off x="431801" y="295275"/>
            <a:ext cx="11590866" cy="6351058"/>
          </a:xfrm>
        </p:spPr>
        <p:txBody>
          <a:bodyPr/>
          <a:lstStyle/>
          <a:p>
            <a:pPr marL="0" indent="0">
              <a:buNone/>
            </a:pPr>
            <a:r>
              <a:rPr lang="zh-TW" altLang="en-US" sz="2800" dirty="0">
                <a:highlight>
                  <a:srgbClr val="FFFF00"/>
                </a:highlight>
                <a:latin typeface="微軟正黑體" panose="020B0604030504040204" pitchFamily="34" charset="-120"/>
                <a:ea typeface="微軟正黑體" panose="020B0604030504040204" pitchFamily="34" charset="-120"/>
              </a:rPr>
              <a:t>申請資料審查 </a:t>
            </a:r>
            <a:r>
              <a:rPr lang="zh-TW" altLang="en-US" dirty="0">
                <a:highlight>
                  <a:srgbClr val="FFFF00"/>
                </a:highlight>
                <a:latin typeface="微軟正黑體" panose="020B0604030504040204" pitchFamily="34" charset="-120"/>
                <a:ea typeface="微軟正黑體" panose="020B0604030504040204" pitchFamily="34" charset="-120"/>
              </a:rPr>
              <a:t>二</a:t>
            </a:r>
          </a:p>
          <a:p>
            <a:pPr marL="0" indent="0">
              <a:buNone/>
            </a:pPr>
            <a:endParaRPr lang="zh-TW" altLang="en-US" dirty="0"/>
          </a:p>
        </p:txBody>
      </p:sp>
      <p:pic>
        <p:nvPicPr>
          <p:cNvPr id="5" name="圖片 4">
            <a:extLst>
              <a:ext uri="{FF2B5EF4-FFF2-40B4-BE49-F238E27FC236}">
                <a16:creationId xmlns:a16="http://schemas.microsoft.com/office/drawing/2014/main" id="{CF464914-3A6B-4A5A-91D7-68DA8D42E513}"/>
              </a:ext>
            </a:extLst>
          </p:cNvPr>
          <p:cNvPicPr>
            <a:picLocks noChangeAspect="1"/>
          </p:cNvPicPr>
          <p:nvPr/>
        </p:nvPicPr>
        <p:blipFill>
          <a:blip r:embed="rId2"/>
          <a:stretch>
            <a:fillRect/>
          </a:stretch>
        </p:blipFill>
        <p:spPr>
          <a:xfrm>
            <a:off x="4306951" y="1104129"/>
            <a:ext cx="3791511" cy="5672665"/>
          </a:xfrm>
          <a:prstGeom prst="rect">
            <a:avLst/>
          </a:prstGeom>
        </p:spPr>
      </p:pic>
      <p:pic>
        <p:nvPicPr>
          <p:cNvPr id="6" name="內容版面配置區 4">
            <a:extLst>
              <a:ext uri="{FF2B5EF4-FFF2-40B4-BE49-F238E27FC236}">
                <a16:creationId xmlns:a16="http://schemas.microsoft.com/office/drawing/2014/main" id="{F066D19D-F541-401A-9671-1B952AD22DC3}"/>
              </a:ext>
            </a:extLst>
          </p:cNvPr>
          <p:cNvPicPr>
            <a:picLocks noChangeAspect="1"/>
          </p:cNvPicPr>
          <p:nvPr/>
        </p:nvPicPr>
        <p:blipFill>
          <a:blip r:embed="rId3"/>
          <a:stretch>
            <a:fillRect/>
          </a:stretch>
        </p:blipFill>
        <p:spPr>
          <a:xfrm>
            <a:off x="395934" y="1209963"/>
            <a:ext cx="3791510" cy="5460999"/>
          </a:xfrm>
          <a:prstGeom prst="rect">
            <a:avLst/>
          </a:prstGeom>
        </p:spPr>
      </p:pic>
      <p:pic>
        <p:nvPicPr>
          <p:cNvPr id="11" name="圖片 10">
            <a:extLst>
              <a:ext uri="{FF2B5EF4-FFF2-40B4-BE49-F238E27FC236}">
                <a16:creationId xmlns:a16="http://schemas.microsoft.com/office/drawing/2014/main" id="{8E291580-F9B7-49FD-9550-8A9BE491D074}"/>
              </a:ext>
            </a:extLst>
          </p:cNvPr>
          <p:cNvPicPr>
            <a:picLocks noChangeAspect="1"/>
          </p:cNvPicPr>
          <p:nvPr/>
        </p:nvPicPr>
        <p:blipFill>
          <a:blip r:embed="rId4"/>
          <a:stretch>
            <a:fillRect/>
          </a:stretch>
        </p:blipFill>
        <p:spPr>
          <a:xfrm>
            <a:off x="8198121" y="1145597"/>
            <a:ext cx="3735525" cy="5672666"/>
          </a:xfrm>
          <a:prstGeom prst="rect">
            <a:avLst/>
          </a:prstGeom>
        </p:spPr>
      </p:pic>
      <p:sp>
        <p:nvSpPr>
          <p:cNvPr id="14" name="矩形: 圓角 13">
            <a:extLst>
              <a:ext uri="{FF2B5EF4-FFF2-40B4-BE49-F238E27FC236}">
                <a16:creationId xmlns:a16="http://schemas.microsoft.com/office/drawing/2014/main" id="{EEBA48B2-54A0-4109-BEE2-8F8F39636FB5}"/>
              </a:ext>
            </a:extLst>
          </p:cNvPr>
          <p:cNvSpPr/>
          <p:nvPr/>
        </p:nvSpPr>
        <p:spPr>
          <a:xfrm>
            <a:off x="4307088" y="1028412"/>
            <a:ext cx="3802012" cy="5780615"/>
          </a:xfrm>
          <a:prstGeom prst="roundRect">
            <a:avLst/>
          </a:prstGeom>
          <a:no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5" name="矩形: 圓角 14">
            <a:extLst>
              <a:ext uri="{FF2B5EF4-FFF2-40B4-BE49-F238E27FC236}">
                <a16:creationId xmlns:a16="http://schemas.microsoft.com/office/drawing/2014/main" id="{CC564BB4-AAF7-4FDC-A7D4-019F2EFBCC9E}"/>
              </a:ext>
            </a:extLst>
          </p:cNvPr>
          <p:cNvSpPr/>
          <p:nvPr/>
        </p:nvSpPr>
        <p:spPr>
          <a:xfrm>
            <a:off x="276427" y="1058334"/>
            <a:ext cx="3842992" cy="5764259"/>
          </a:xfrm>
          <a:prstGeom prst="roundRect">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solidFill>
                <a:schemeClr val="accent1"/>
              </a:solidFill>
            </a:endParaRPr>
          </a:p>
        </p:txBody>
      </p:sp>
      <p:sp>
        <p:nvSpPr>
          <p:cNvPr id="16" name="矩形: 圓角 15">
            <a:extLst>
              <a:ext uri="{FF2B5EF4-FFF2-40B4-BE49-F238E27FC236}">
                <a16:creationId xmlns:a16="http://schemas.microsoft.com/office/drawing/2014/main" id="{2F1D74F4-F1BF-4570-9587-8801036FC367}"/>
              </a:ext>
            </a:extLst>
          </p:cNvPr>
          <p:cNvSpPr/>
          <p:nvPr/>
        </p:nvSpPr>
        <p:spPr>
          <a:xfrm>
            <a:off x="8253836" y="1037648"/>
            <a:ext cx="3672155" cy="5780615"/>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263371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607A8FB8-3057-48D2-8906-D55D5547EB6A}"/>
              </a:ext>
            </a:extLst>
          </p:cNvPr>
          <p:cNvSpPr>
            <a:spLocks noGrp="1"/>
          </p:cNvSpPr>
          <p:nvPr>
            <p:ph idx="1"/>
          </p:nvPr>
        </p:nvSpPr>
        <p:spPr>
          <a:xfrm>
            <a:off x="371475" y="295275"/>
            <a:ext cx="10982325" cy="6324600"/>
          </a:xfrm>
        </p:spPr>
        <p:txBody>
          <a:bodyPr/>
          <a:lstStyle/>
          <a:p>
            <a:pPr marL="0" indent="0">
              <a:buNone/>
            </a:pPr>
            <a:r>
              <a:rPr lang="zh-TW" altLang="en-US" sz="2800" dirty="0">
                <a:highlight>
                  <a:srgbClr val="FFFF00"/>
                </a:highlight>
                <a:latin typeface="微軟正黑體" panose="020B0604030504040204" pitchFamily="34" charset="-120"/>
                <a:ea typeface="微軟正黑體" panose="020B0604030504040204" pitchFamily="34" charset="-120"/>
              </a:rPr>
              <a:t>申請資料審查 </a:t>
            </a:r>
            <a:r>
              <a:rPr lang="zh-TW" altLang="en-US" dirty="0">
                <a:highlight>
                  <a:srgbClr val="FFFF00"/>
                </a:highlight>
                <a:latin typeface="微軟正黑體" panose="020B0604030504040204" pitchFamily="34" charset="-120"/>
                <a:ea typeface="微軟正黑體" panose="020B0604030504040204" pitchFamily="34" charset="-120"/>
              </a:rPr>
              <a:t>三</a:t>
            </a:r>
          </a:p>
          <a:p>
            <a:pPr marL="0" indent="0">
              <a:buNone/>
            </a:pPr>
            <a:endParaRPr lang="zh-TW" altLang="en-US" dirty="0"/>
          </a:p>
        </p:txBody>
      </p:sp>
      <p:pic>
        <p:nvPicPr>
          <p:cNvPr id="8" name="圖片 7">
            <a:extLst>
              <a:ext uri="{FF2B5EF4-FFF2-40B4-BE49-F238E27FC236}">
                <a16:creationId xmlns:a16="http://schemas.microsoft.com/office/drawing/2014/main" id="{ABA02013-F836-48C3-B8D5-E13634E472A9}"/>
              </a:ext>
            </a:extLst>
          </p:cNvPr>
          <p:cNvPicPr>
            <a:picLocks noChangeAspect="1"/>
          </p:cNvPicPr>
          <p:nvPr/>
        </p:nvPicPr>
        <p:blipFill>
          <a:blip r:embed="rId2"/>
          <a:stretch>
            <a:fillRect/>
          </a:stretch>
        </p:blipFill>
        <p:spPr>
          <a:xfrm>
            <a:off x="7822263" y="3154362"/>
            <a:ext cx="3729183" cy="3022601"/>
          </a:xfrm>
          <a:prstGeom prst="rect">
            <a:avLst/>
          </a:prstGeom>
        </p:spPr>
      </p:pic>
      <p:pic>
        <p:nvPicPr>
          <p:cNvPr id="20" name="圖片 19">
            <a:extLst>
              <a:ext uri="{FF2B5EF4-FFF2-40B4-BE49-F238E27FC236}">
                <a16:creationId xmlns:a16="http://schemas.microsoft.com/office/drawing/2014/main" id="{1DCE2DBD-5462-4D37-98BB-40A990FD9189}"/>
              </a:ext>
            </a:extLst>
          </p:cNvPr>
          <p:cNvPicPr>
            <a:picLocks noChangeAspect="1"/>
          </p:cNvPicPr>
          <p:nvPr/>
        </p:nvPicPr>
        <p:blipFill>
          <a:blip r:embed="rId3"/>
          <a:stretch>
            <a:fillRect/>
          </a:stretch>
        </p:blipFill>
        <p:spPr>
          <a:xfrm rot="10800000" flipH="1" flipV="1">
            <a:off x="4970597" y="3236119"/>
            <a:ext cx="2414337" cy="3155951"/>
          </a:xfrm>
          <a:prstGeom prst="rect">
            <a:avLst/>
          </a:prstGeom>
        </p:spPr>
      </p:pic>
      <p:pic>
        <p:nvPicPr>
          <p:cNvPr id="24" name="圖片 23">
            <a:extLst>
              <a:ext uri="{FF2B5EF4-FFF2-40B4-BE49-F238E27FC236}">
                <a16:creationId xmlns:a16="http://schemas.microsoft.com/office/drawing/2014/main" id="{D5906310-830F-40EF-9FA0-80E4CC4AB1A6}"/>
              </a:ext>
            </a:extLst>
          </p:cNvPr>
          <p:cNvPicPr>
            <a:picLocks noChangeAspect="1"/>
          </p:cNvPicPr>
          <p:nvPr/>
        </p:nvPicPr>
        <p:blipFill>
          <a:blip r:embed="rId4"/>
          <a:stretch>
            <a:fillRect/>
          </a:stretch>
        </p:blipFill>
        <p:spPr>
          <a:xfrm>
            <a:off x="2823383" y="3064739"/>
            <a:ext cx="1863338" cy="1528206"/>
          </a:xfrm>
          <a:prstGeom prst="rect">
            <a:avLst/>
          </a:prstGeom>
        </p:spPr>
      </p:pic>
      <p:pic>
        <p:nvPicPr>
          <p:cNvPr id="28" name="圖片 27">
            <a:extLst>
              <a:ext uri="{FF2B5EF4-FFF2-40B4-BE49-F238E27FC236}">
                <a16:creationId xmlns:a16="http://schemas.microsoft.com/office/drawing/2014/main" id="{C38BD367-DB20-416E-9D13-6EFB1EAFDD8F}"/>
              </a:ext>
            </a:extLst>
          </p:cNvPr>
          <p:cNvPicPr>
            <a:picLocks noChangeAspect="1"/>
          </p:cNvPicPr>
          <p:nvPr/>
        </p:nvPicPr>
        <p:blipFill>
          <a:blip r:embed="rId5"/>
          <a:stretch>
            <a:fillRect/>
          </a:stretch>
        </p:blipFill>
        <p:spPr>
          <a:xfrm>
            <a:off x="643872" y="927574"/>
            <a:ext cx="2761935" cy="2005570"/>
          </a:xfrm>
          <a:prstGeom prst="rect">
            <a:avLst/>
          </a:prstGeom>
        </p:spPr>
      </p:pic>
      <p:sp>
        <p:nvSpPr>
          <p:cNvPr id="29" name="矩形 28">
            <a:extLst>
              <a:ext uri="{FF2B5EF4-FFF2-40B4-BE49-F238E27FC236}">
                <a16:creationId xmlns:a16="http://schemas.microsoft.com/office/drawing/2014/main" id="{3C6C15DD-2E3C-44C3-9148-ED9E1341D61E}"/>
              </a:ext>
            </a:extLst>
          </p:cNvPr>
          <p:cNvSpPr/>
          <p:nvPr/>
        </p:nvSpPr>
        <p:spPr>
          <a:xfrm>
            <a:off x="10473394" y="3792993"/>
            <a:ext cx="1083951" cy="400110"/>
          </a:xfrm>
          <a:prstGeom prst="rect">
            <a:avLst/>
          </a:prstGeom>
          <a:noFill/>
        </p:spPr>
        <p:txBody>
          <a:bodyPr wrap="none" lIns="91440" tIns="45720" rIns="91440" bIns="45720">
            <a:spAutoFit/>
          </a:bodyPr>
          <a:lstStyle/>
          <a:p>
            <a:pPr algn="ctr"/>
            <a:r>
              <a:rPr lang="zh-TW" altLang="en-US" sz="2000" b="0" cap="none" spc="0" dirty="0">
                <a:ln w="0"/>
                <a:solidFill>
                  <a:schemeClr val="accent2"/>
                </a:solidFill>
                <a:effectLst>
                  <a:outerShdw blurRad="38100" dist="19050" dir="2700000" algn="tl" rotWithShape="0">
                    <a:schemeClr val="dk1">
                      <a:alpha val="40000"/>
                    </a:schemeClr>
                  </a:outerShdw>
                </a:effectLst>
              </a:rPr>
              <a:t>地籍圖</a:t>
            </a:r>
            <a:r>
              <a:rPr lang="en-US" altLang="zh-TW" sz="2000" b="0" cap="none" spc="0" dirty="0">
                <a:ln w="0"/>
                <a:solidFill>
                  <a:schemeClr val="accent2"/>
                </a:solidFill>
                <a:effectLst>
                  <a:outerShdw blurRad="38100" dist="19050" dir="2700000" algn="tl" rotWithShape="0">
                    <a:schemeClr val="dk1">
                      <a:alpha val="40000"/>
                    </a:schemeClr>
                  </a:outerShdw>
                </a:effectLst>
              </a:rPr>
              <a:t>1</a:t>
            </a:r>
            <a:endParaRPr lang="zh-TW" altLang="en-US" sz="2000" b="0" cap="none" spc="0" dirty="0">
              <a:ln w="0"/>
              <a:solidFill>
                <a:schemeClr val="accent2"/>
              </a:solidFill>
              <a:effectLst>
                <a:outerShdw blurRad="38100" dist="19050" dir="2700000" algn="tl" rotWithShape="0">
                  <a:schemeClr val="dk1">
                    <a:alpha val="40000"/>
                  </a:schemeClr>
                </a:outerShdw>
              </a:effectLst>
            </a:endParaRPr>
          </a:p>
        </p:txBody>
      </p:sp>
      <p:sp>
        <p:nvSpPr>
          <p:cNvPr id="31" name="矩形 30">
            <a:extLst>
              <a:ext uri="{FF2B5EF4-FFF2-40B4-BE49-F238E27FC236}">
                <a16:creationId xmlns:a16="http://schemas.microsoft.com/office/drawing/2014/main" id="{35527837-44B1-4A3E-87F1-F84026CD38D6}"/>
              </a:ext>
            </a:extLst>
          </p:cNvPr>
          <p:cNvSpPr/>
          <p:nvPr/>
        </p:nvSpPr>
        <p:spPr>
          <a:xfrm>
            <a:off x="5320516" y="4097763"/>
            <a:ext cx="1083951" cy="400110"/>
          </a:xfrm>
          <a:prstGeom prst="rect">
            <a:avLst/>
          </a:prstGeom>
          <a:noFill/>
        </p:spPr>
        <p:txBody>
          <a:bodyPr wrap="none" lIns="91440" tIns="45720" rIns="91440" bIns="45720">
            <a:spAutoFit/>
          </a:bodyPr>
          <a:lstStyle/>
          <a:p>
            <a:pPr algn="ctr"/>
            <a:r>
              <a:rPr lang="zh-TW" altLang="en-US" sz="2000" b="0" cap="none" spc="0" dirty="0">
                <a:ln w="0"/>
                <a:solidFill>
                  <a:schemeClr val="accent2"/>
                </a:solidFill>
                <a:effectLst>
                  <a:outerShdw blurRad="38100" dist="19050" dir="2700000" algn="tl" rotWithShape="0">
                    <a:schemeClr val="dk1">
                      <a:alpha val="40000"/>
                    </a:schemeClr>
                  </a:outerShdw>
                </a:effectLst>
              </a:rPr>
              <a:t>地籍圖</a:t>
            </a:r>
            <a:r>
              <a:rPr lang="en-US" altLang="zh-TW" sz="2000" b="0" cap="none" spc="0" dirty="0">
                <a:ln w="0"/>
                <a:solidFill>
                  <a:schemeClr val="accent2"/>
                </a:solidFill>
                <a:effectLst>
                  <a:outerShdw blurRad="38100" dist="19050" dir="2700000" algn="tl" rotWithShape="0">
                    <a:schemeClr val="dk1">
                      <a:alpha val="40000"/>
                    </a:schemeClr>
                  </a:outerShdw>
                </a:effectLst>
              </a:rPr>
              <a:t>2</a:t>
            </a:r>
            <a:endParaRPr lang="zh-TW" altLang="en-US" sz="2000" b="0" cap="none" spc="0" dirty="0">
              <a:ln w="0"/>
              <a:solidFill>
                <a:schemeClr val="accent2"/>
              </a:solidFill>
              <a:effectLst>
                <a:outerShdw blurRad="38100" dist="19050" dir="2700000" algn="tl" rotWithShape="0">
                  <a:schemeClr val="dk1">
                    <a:alpha val="40000"/>
                  </a:schemeClr>
                </a:outerShdw>
              </a:effectLst>
            </a:endParaRPr>
          </a:p>
        </p:txBody>
      </p:sp>
      <p:sp>
        <p:nvSpPr>
          <p:cNvPr id="32" name="矩形 31">
            <a:extLst>
              <a:ext uri="{FF2B5EF4-FFF2-40B4-BE49-F238E27FC236}">
                <a16:creationId xmlns:a16="http://schemas.microsoft.com/office/drawing/2014/main" id="{D4FDEC32-438C-4893-BEB0-32197B455933}"/>
              </a:ext>
            </a:extLst>
          </p:cNvPr>
          <p:cNvSpPr/>
          <p:nvPr/>
        </p:nvSpPr>
        <p:spPr>
          <a:xfrm>
            <a:off x="3346927" y="3828842"/>
            <a:ext cx="1083951" cy="400110"/>
          </a:xfrm>
          <a:prstGeom prst="rect">
            <a:avLst/>
          </a:prstGeom>
          <a:noFill/>
        </p:spPr>
        <p:txBody>
          <a:bodyPr wrap="none" lIns="91440" tIns="45720" rIns="91440" bIns="45720">
            <a:spAutoFit/>
          </a:bodyPr>
          <a:lstStyle/>
          <a:p>
            <a:pPr algn="ctr"/>
            <a:r>
              <a:rPr lang="zh-TW" altLang="en-US" sz="2000" b="0" cap="none" spc="0" dirty="0">
                <a:ln w="0"/>
                <a:solidFill>
                  <a:schemeClr val="accent2"/>
                </a:solidFill>
                <a:effectLst>
                  <a:outerShdw blurRad="38100" dist="19050" dir="2700000" algn="tl" rotWithShape="0">
                    <a:schemeClr val="dk1">
                      <a:alpha val="40000"/>
                    </a:schemeClr>
                  </a:outerShdw>
                </a:effectLst>
              </a:rPr>
              <a:t>地籍圖</a:t>
            </a:r>
            <a:r>
              <a:rPr lang="en-US" altLang="zh-TW" sz="2000" b="0" cap="none" spc="0" dirty="0">
                <a:ln w="0"/>
                <a:solidFill>
                  <a:schemeClr val="accent2"/>
                </a:solidFill>
                <a:effectLst>
                  <a:outerShdw blurRad="38100" dist="19050" dir="2700000" algn="tl" rotWithShape="0">
                    <a:schemeClr val="dk1">
                      <a:alpha val="40000"/>
                    </a:schemeClr>
                  </a:outerShdw>
                </a:effectLst>
              </a:rPr>
              <a:t>3</a:t>
            </a:r>
            <a:endParaRPr lang="zh-TW" altLang="en-US" sz="2000" b="0" cap="none" spc="0" dirty="0">
              <a:ln w="0"/>
              <a:solidFill>
                <a:schemeClr val="accent2"/>
              </a:solidFill>
              <a:effectLst>
                <a:outerShdw blurRad="38100" dist="19050" dir="2700000" algn="tl" rotWithShape="0">
                  <a:schemeClr val="dk1">
                    <a:alpha val="40000"/>
                  </a:schemeClr>
                </a:outerShdw>
              </a:effectLst>
            </a:endParaRPr>
          </a:p>
        </p:txBody>
      </p:sp>
      <p:sp>
        <p:nvSpPr>
          <p:cNvPr id="33" name="矩形 32">
            <a:extLst>
              <a:ext uri="{FF2B5EF4-FFF2-40B4-BE49-F238E27FC236}">
                <a16:creationId xmlns:a16="http://schemas.microsoft.com/office/drawing/2014/main" id="{703F9EAF-CC06-44B5-AAD2-68C6C78D47BD}"/>
              </a:ext>
            </a:extLst>
          </p:cNvPr>
          <p:cNvSpPr/>
          <p:nvPr/>
        </p:nvSpPr>
        <p:spPr>
          <a:xfrm>
            <a:off x="1905476" y="1157258"/>
            <a:ext cx="1083951" cy="400110"/>
          </a:xfrm>
          <a:prstGeom prst="rect">
            <a:avLst/>
          </a:prstGeom>
          <a:noFill/>
        </p:spPr>
        <p:txBody>
          <a:bodyPr wrap="none" lIns="91440" tIns="45720" rIns="91440" bIns="45720">
            <a:spAutoFit/>
          </a:bodyPr>
          <a:lstStyle/>
          <a:p>
            <a:pPr algn="ctr"/>
            <a:r>
              <a:rPr lang="zh-TW" altLang="en-US" sz="2000" b="0" cap="none" spc="0" dirty="0">
                <a:ln w="0"/>
                <a:solidFill>
                  <a:schemeClr val="accent2"/>
                </a:solidFill>
                <a:effectLst>
                  <a:outerShdw blurRad="38100" dist="19050" dir="2700000" algn="tl" rotWithShape="0">
                    <a:schemeClr val="dk1">
                      <a:alpha val="40000"/>
                    </a:schemeClr>
                  </a:outerShdw>
                </a:effectLst>
              </a:rPr>
              <a:t>地籍圖</a:t>
            </a:r>
            <a:r>
              <a:rPr lang="en-US" altLang="zh-TW" sz="2000" b="0" cap="none" spc="0" dirty="0">
                <a:ln w="0"/>
                <a:solidFill>
                  <a:schemeClr val="accent2"/>
                </a:solidFill>
                <a:effectLst>
                  <a:outerShdw blurRad="38100" dist="19050" dir="2700000" algn="tl" rotWithShape="0">
                    <a:schemeClr val="dk1">
                      <a:alpha val="40000"/>
                    </a:schemeClr>
                  </a:outerShdw>
                </a:effectLst>
              </a:rPr>
              <a:t>4</a:t>
            </a:r>
            <a:endParaRPr lang="zh-TW" altLang="en-US" sz="2000" b="0" cap="none" spc="0" dirty="0">
              <a:ln w="0"/>
              <a:solidFill>
                <a:schemeClr val="accent2"/>
              </a:solidFill>
              <a:effectLst>
                <a:outerShdw blurRad="38100" dist="19050" dir="2700000" algn="tl" rotWithShape="0">
                  <a:schemeClr val="dk1">
                    <a:alpha val="40000"/>
                  </a:schemeClr>
                </a:outerShdw>
              </a:effectLst>
            </a:endParaRPr>
          </a:p>
        </p:txBody>
      </p:sp>
      <p:pic>
        <p:nvPicPr>
          <p:cNvPr id="37" name="圖片 36">
            <a:extLst>
              <a:ext uri="{FF2B5EF4-FFF2-40B4-BE49-F238E27FC236}">
                <a16:creationId xmlns:a16="http://schemas.microsoft.com/office/drawing/2014/main" id="{DCDD5C64-2A3B-4517-AB50-A204CA602E48}"/>
              </a:ext>
            </a:extLst>
          </p:cNvPr>
          <p:cNvPicPr>
            <a:picLocks noChangeAspect="1"/>
          </p:cNvPicPr>
          <p:nvPr/>
        </p:nvPicPr>
        <p:blipFill>
          <a:blip r:embed="rId6"/>
          <a:stretch>
            <a:fillRect/>
          </a:stretch>
        </p:blipFill>
        <p:spPr>
          <a:xfrm>
            <a:off x="8191500" y="1809133"/>
            <a:ext cx="3551075" cy="833795"/>
          </a:xfrm>
          <a:prstGeom prst="rect">
            <a:avLst/>
          </a:prstGeom>
        </p:spPr>
      </p:pic>
      <p:cxnSp>
        <p:nvCxnSpPr>
          <p:cNvPr id="41" name="直線單箭頭接點 40">
            <a:extLst>
              <a:ext uri="{FF2B5EF4-FFF2-40B4-BE49-F238E27FC236}">
                <a16:creationId xmlns:a16="http://schemas.microsoft.com/office/drawing/2014/main" id="{4D2E72B4-E759-4EA9-BAE1-86E0216EFD23}"/>
              </a:ext>
            </a:extLst>
          </p:cNvPr>
          <p:cNvCxnSpPr/>
          <p:nvPr/>
        </p:nvCxnSpPr>
        <p:spPr>
          <a:xfrm flipH="1">
            <a:off x="9877425" y="2642928"/>
            <a:ext cx="781050" cy="172904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44" name="橢圓 43">
            <a:extLst>
              <a:ext uri="{FF2B5EF4-FFF2-40B4-BE49-F238E27FC236}">
                <a16:creationId xmlns:a16="http://schemas.microsoft.com/office/drawing/2014/main" id="{C801A00A-8758-47AE-BB90-9EEF293040E4}"/>
              </a:ext>
            </a:extLst>
          </p:cNvPr>
          <p:cNvSpPr/>
          <p:nvPr/>
        </p:nvSpPr>
        <p:spPr>
          <a:xfrm>
            <a:off x="7896226" y="1419285"/>
            <a:ext cx="4171950" cy="1407598"/>
          </a:xfrm>
          <a:prstGeom prst="ellipse">
            <a:avLst/>
          </a:prstGeom>
          <a:no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cxnSp>
        <p:nvCxnSpPr>
          <p:cNvPr id="48" name="直線單箭頭接點 47">
            <a:extLst>
              <a:ext uri="{FF2B5EF4-FFF2-40B4-BE49-F238E27FC236}">
                <a16:creationId xmlns:a16="http://schemas.microsoft.com/office/drawing/2014/main" id="{AA733F9B-C5B4-48B6-A277-DEF9F8CCD7B1}"/>
              </a:ext>
            </a:extLst>
          </p:cNvPr>
          <p:cNvCxnSpPr/>
          <p:nvPr/>
        </p:nvCxnSpPr>
        <p:spPr>
          <a:xfrm flipH="1">
            <a:off x="9182100" y="2642928"/>
            <a:ext cx="914400" cy="195001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50" name="直線單箭頭接點 49">
            <a:extLst>
              <a:ext uri="{FF2B5EF4-FFF2-40B4-BE49-F238E27FC236}">
                <a16:creationId xmlns:a16="http://schemas.microsoft.com/office/drawing/2014/main" id="{8E77CB46-A443-43A6-A771-4EBEF0DD912B}"/>
              </a:ext>
            </a:extLst>
          </p:cNvPr>
          <p:cNvCxnSpPr/>
          <p:nvPr/>
        </p:nvCxnSpPr>
        <p:spPr>
          <a:xfrm flipH="1">
            <a:off x="9182100" y="2642928"/>
            <a:ext cx="1162050" cy="259582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pic>
        <p:nvPicPr>
          <p:cNvPr id="58" name="圖片 57">
            <a:extLst>
              <a:ext uri="{FF2B5EF4-FFF2-40B4-BE49-F238E27FC236}">
                <a16:creationId xmlns:a16="http://schemas.microsoft.com/office/drawing/2014/main" id="{A666B4A0-D745-4C4A-86AC-12F1510D2E49}"/>
              </a:ext>
            </a:extLst>
          </p:cNvPr>
          <p:cNvPicPr>
            <a:picLocks noChangeAspect="1"/>
          </p:cNvPicPr>
          <p:nvPr/>
        </p:nvPicPr>
        <p:blipFill>
          <a:blip r:embed="rId7"/>
          <a:stretch>
            <a:fillRect/>
          </a:stretch>
        </p:blipFill>
        <p:spPr>
          <a:xfrm rot="10800000" flipH="1" flipV="1">
            <a:off x="4048744" y="927575"/>
            <a:ext cx="3649835" cy="1950017"/>
          </a:xfrm>
          <a:prstGeom prst="rect">
            <a:avLst/>
          </a:prstGeom>
        </p:spPr>
      </p:pic>
      <p:pic>
        <p:nvPicPr>
          <p:cNvPr id="60" name="圖片 59">
            <a:extLst>
              <a:ext uri="{FF2B5EF4-FFF2-40B4-BE49-F238E27FC236}">
                <a16:creationId xmlns:a16="http://schemas.microsoft.com/office/drawing/2014/main" id="{A89FE28F-8295-423D-85E9-FA696B7A6B30}"/>
              </a:ext>
            </a:extLst>
          </p:cNvPr>
          <p:cNvPicPr>
            <a:picLocks noChangeAspect="1"/>
          </p:cNvPicPr>
          <p:nvPr/>
        </p:nvPicPr>
        <p:blipFill>
          <a:blip r:embed="rId8"/>
          <a:stretch>
            <a:fillRect/>
          </a:stretch>
        </p:blipFill>
        <p:spPr>
          <a:xfrm>
            <a:off x="256323" y="3308840"/>
            <a:ext cx="3678353" cy="454080"/>
          </a:xfrm>
          <a:prstGeom prst="rect">
            <a:avLst/>
          </a:prstGeom>
        </p:spPr>
      </p:pic>
      <p:sp>
        <p:nvSpPr>
          <p:cNvPr id="61" name="橢圓 60">
            <a:extLst>
              <a:ext uri="{FF2B5EF4-FFF2-40B4-BE49-F238E27FC236}">
                <a16:creationId xmlns:a16="http://schemas.microsoft.com/office/drawing/2014/main" id="{3C42925F-8953-4F08-8B4A-4E6A9C3B21DE}"/>
              </a:ext>
            </a:extLst>
          </p:cNvPr>
          <p:cNvSpPr/>
          <p:nvPr/>
        </p:nvSpPr>
        <p:spPr>
          <a:xfrm>
            <a:off x="128604" y="3181741"/>
            <a:ext cx="3990342" cy="72548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ln w="22225">
                <a:solidFill>
                  <a:schemeClr val="accent2"/>
                </a:solidFill>
                <a:prstDash val="solid"/>
              </a:ln>
              <a:solidFill>
                <a:schemeClr val="accent2">
                  <a:lumMod val="40000"/>
                  <a:lumOff val="60000"/>
                </a:schemeClr>
              </a:solidFill>
            </a:endParaRPr>
          </a:p>
        </p:txBody>
      </p:sp>
      <p:pic>
        <p:nvPicPr>
          <p:cNvPr id="63" name="圖片 62">
            <a:extLst>
              <a:ext uri="{FF2B5EF4-FFF2-40B4-BE49-F238E27FC236}">
                <a16:creationId xmlns:a16="http://schemas.microsoft.com/office/drawing/2014/main" id="{F1663E6C-B0F9-4C96-9CD6-A01B2EC19E71}"/>
              </a:ext>
            </a:extLst>
          </p:cNvPr>
          <p:cNvPicPr>
            <a:picLocks noChangeAspect="1"/>
          </p:cNvPicPr>
          <p:nvPr/>
        </p:nvPicPr>
        <p:blipFill>
          <a:blip r:embed="rId9"/>
          <a:stretch>
            <a:fillRect/>
          </a:stretch>
        </p:blipFill>
        <p:spPr>
          <a:xfrm>
            <a:off x="323442" y="4476037"/>
            <a:ext cx="4363279" cy="1924140"/>
          </a:xfrm>
          <a:prstGeom prst="rect">
            <a:avLst/>
          </a:prstGeom>
        </p:spPr>
      </p:pic>
      <p:cxnSp>
        <p:nvCxnSpPr>
          <p:cNvPr id="67" name="直線單箭頭接點 66">
            <a:extLst>
              <a:ext uri="{FF2B5EF4-FFF2-40B4-BE49-F238E27FC236}">
                <a16:creationId xmlns:a16="http://schemas.microsoft.com/office/drawing/2014/main" id="{1482AF53-CF34-4976-B340-4837F3BF097B}"/>
              </a:ext>
            </a:extLst>
          </p:cNvPr>
          <p:cNvCxnSpPr/>
          <p:nvPr/>
        </p:nvCxnSpPr>
        <p:spPr>
          <a:xfrm flipV="1">
            <a:off x="1657350" y="2642928"/>
            <a:ext cx="447675" cy="6659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9" name="矩形: 圓角 68">
            <a:extLst>
              <a:ext uri="{FF2B5EF4-FFF2-40B4-BE49-F238E27FC236}">
                <a16:creationId xmlns:a16="http://schemas.microsoft.com/office/drawing/2014/main" id="{D2C75183-85C6-43EB-9BE0-0137E8FB312B}"/>
              </a:ext>
            </a:extLst>
          </p:cNvPr>
          <p:cNvSpPr/>
          <p:nvPr/>
        </p:nvSpPr>
        <p:spPr>
          <a:xfrm>
            <a:off x="4837304" y="3064739"/>
            <a:ext cx="2855715" cy="349798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0" name="矩形: 圓角 69">
            <a:extLst>
              <a:ext uri="{FF2B5EF4-FFF2-40B4-BE49-F238E27FC236}">
                <a16:creationId xmlns:a16="http://schemas.microsoft.com/office/drawing/2014/main" id="{32FD1A4B-8F92-473E-B497-E13348F745B3}"/>
              </a:ext>
            </a:extLst>
          </p:cNvPr>
          <p:cNvSpPr/>
          <p:nvPr/>
        </p:nvSpPr>
        <p:spPr>
          <a:xfrm>
            <a:off x="7822263" y="2998817"/>
            <a:ext cx="3998262" cy="349798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1" name="矩形: 圓角 70">
            <a:extLst>
              <a:ext uri="{FF2B5EF4-FFF2-40B4-BE49-F238E27FC236}">
                <a16:creationId xmlns:a16="http://schemas.microsoft.com/office/drawing/2014/main" id="{DDFF51AB-A6E5-4281-838B-ABA92B72AD3B}"/>
              </a:ext>
            </a:extLst>
          </p:cNvPr>
          <p:cNvSpPr/>
          <p:nvPr/>
        </p:nvSpPr>
        <p:spPr>
          <a:xfrm>
            <a:off x="544945" y="822036"/>
            <a:ext cx="3189474" cy="209839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2" name="矩形: 圓角 71">
            <a:extLst>
              <a:ext uri="{FF2B5EF4-FFF2-40B4-BE49-F238E27FC236}">
                <a16:creationId xmlns:a16="http://schemas.microsoft.com/office/drawing/2014/main" id="{747E5045-963F-479E-9409-35CA77707422}"/>
              </a:ext>
            </a:extLst>
          </p:cNvPr>
          <p:cNvSpPr/>
          <p:nvPr/>
        </p:nvSpPr>
        <p:spPr>
          <a:xfrm>
            <a:off x="3922550" y="822036"/>
            <a:ext cx="3880175" cy="217678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3" name="矩形: 圓角 72">
            <a:extLst>
              <a:ext uri="{FF2B5EF4-FFF2-40B4-BE49-F238E27FC236}">
                <a16:creationId xmlns:a16="http://schemas.microsoft.com/office/drawing/2014/main" id="{D79E2E3D-D11D-4826-8D93-7A4C2928CEE9}"/>
              </a:ext>
            </a:extLst>
          </p:cNvPr>
          <p:cNvSpPr/>
          <p:nvPr/>
        </p:nvSpPr>
        <p:spPr>
          <a:xfrm>
            <a:off x="256323" y="4395188"/>
            <a:ext cx="4445194" cy="21376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4" name="矩形: 圓角 73">
            <a:extLst>
              <a:ext uri="{FF2B5EF4-FFF2-40B4-BE49-F238E27FC236}">
                <a16:creationId xmlns:a16="http://schemas.microsoft.com/office/drawing/2014/main" id="{EFAB94F7-0D5D-4BB4-907B-1A6DAB7542C3}"/>
              </a:ext>
            </a:extLst>
          </p:cNvPr>
          <p:cNvSpPr/>
          <p:nvPr/>
        </p:nvSpPr>
        <p:spPr>
          <a:xfrm>
            <a:off x="2632364" y="2998817"/>
            <a:ext cx="2088691" cy="136031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929500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607A8FB8-3057-48D2-8906-D55D5547EB6A}"/>
              </a:ext>
            </a:extLst>
          </p:cNvPr>
          <p:cNvSpPr>
            <a:spLocks noGrp="1"/>
          </p:cNvSpPr>
          <p:nvPr>
            <p:ph idx="1"/>
          </p:nvPr>
        </p:nvSpPr>
        <p:spPr>
          <a:xfrm>
            <a:off x="371475" y="295275"/>
            <a:ext cx="10982325" cy="6324600"/>
          </a:xfrm>
        </p:spPr>
        <p:txBody>
          <a:bodyPr/>
          <a:lstStyle/>
          <a:p>
            <a:pPr marL="0" indent="0">
              <a:buNone/>
            </a:pPr>
            <a:r>
              <a:rPr lang="zh-TW" altLang="en-US" sz="2800" dirty="0">
                <a:highlight>
                  <a:srgbClr val="FFFF00"/>
                </a:highlight>
                <a:latin typeface="微軟正黑體" panose="020B0604030504040204" pitchFamily="34" charset="-120"/>
                <a:ea typeface="微軟正黑體" panose="020B0604030504040204" pitchFamily="34" charset="-120"/>
              </a:rPr>
              <a:t>申請資料審查 </a:t>
            </a:r>
            <a:r>
              <a:rPr lang="zh-TW" altLang="en-US" dirty="0">
                <a:highlight>
                  <a:srgbClr val="FFFF00"/>
                </a:highlight>
                <a:latin typeface="微軟正黑體" panose="020B0604030504040204" pitchFamily="34" charset="-120"/>
                <a:ea typeface="微軟正黑體" panose="020B0604030504040204" pitchFamily="34" charset="-120"/>
              </a:rPr>
              <a:t>四</a:t>
            </a:r>
          </a:p>
          <a:p>
            <a:pPr marL="0" indent="0">
              <a:buNone/>
            </a:pPr>
            <a:endParaRPr lang="zh-TW" altLang="en-US" dirty="0"/>
          </a:p>
        </p:txBody>
      </p:sp>
      <p:pic>
        <p:nvPicPr>
          <p:cNvPr id="21" name="圖片 20">
            <a:extLst>
              <a:ext uri="{FF2B5EF4-FFF2-40B4-BE49-F238E27FC236}">
                <a16:creationId xmlns:a16="http://schemas.microsoft.com/office/drawing/2014/main" id="{72AD8E4E-D137-4869-8A16-C8EA6A8A81E9}"/>
              </a:ext>
            </a:extLst>
          </p:cNvPr>
          <p:cNvPicPr>
            <a:picLocks noChangeAspect="1"/>
          </p:cNvPicPr>
          <p:nvPr/>
        </p:nvPicPr>
        <p:blipFill>
          <a:blip r:embed="rId2"/>
          <a:stretch>
            <a:fillRect/>
          </a:stretch>
        </p:blipFill>
        <p:spPr>
          <a:xfrm>
            <a:off x="773625" y="1191491"/>
            <a:ext cx="3496733" cy="5188790"/>
          </a:xfrm>
          <a:prstGeom prst="rect">
            <a:avLst/>
          </a:prstGeom>
        </p:spPr>
      </p:pic>
      <p:pic>
        <p:nvPicPr>
          <p:cNvPr id="22" name="圖片 21">
            <a:extLst>
              <a:ext uri="{FF2B5EF4-FFF2-40B4-BE49-F238E27FC236}">
                <a16:creationId xmlns:a16="http://schemas.microsoft.com/office/drawing/2014/main" id="{8E2BEA88-EBE0-46B4-BE46-7825FAA14351}"/>
              </a:ext>
            </a:extLst>
          </p:cNvPr>
          <p:cNvPicPr>
            <a:picLocks noChangeAspect="1"/>
          </p:cNvPicPr>
          <p:nvPr/>
        </p:nvPicPr>
        <p:blipFill>
          <a:blip r:embed="rId3"/>
          <a:stretch>
            <a:fillRect/>
          </a:stretch>
        </p:blipFill>
        <p:spPr>
          <a:xfrm>
            <a:off x="4997322" y="1647390"/>
            <a:ext cx="6656787" cy="4567673"/>
          </a:xfrm>
          <a:prstGeom prst="rect">
            <a:avLst/>
          </a:prstGeom>
        </p:spPr>
      </p:pic>
      <p:sp>
        <p:nvSpPr>
          <p:cNvPr id="2" name="矩形: 圓角 1">
            <a:extLst>
              <a:ext uri="{FF2B5EF4-FFF2-40B4-BE49-F238E27FC236}">
                <a16:creationId xmlns:a16="http://schemas.microsoft.com/office/drawing/2014/main" id="{3C6AE6EF-FF2D-41C5-99D5-859E5A0CBBEF}"/>
              </a:ext>
            </a:extLst>
          </p:cNvPr>
          <p:cNvSpPr/>
          <p:nvPr/>
        </p:nvSpPr>
        <p:spPr>
          <a:xfrm>
            <a:off x="4708525" y="1191491"/>
            <a:ext cx="7111999" cy="529917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矩形: 圓角 3">
            <a:extLst>
              <a:ext uri="{FF2B5EF4-FFF2-40B4-BE49-F238E27FC236}">
                <a16:creationId xmlns:a16="http://schemas.microsoft.com/office/drawing/2014/main" id="{D7F41742-D324-4458-9AAF-1594523BEE84}"/>
              </a:ext>
            </a:extLst>
          </p:cNvPr>
          <p:cNvSpPr/>
          <p:nvPr/>
        </p:nvSpPr>
        <p:spPr>
          <a:xfrm>
            <a:off x="522255" y="1078440"/>
            <a:ext cx="3999474" cy="570557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304452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pic>
        <p:nvPicPr>
          <p:cNvPr id="17" name="圖片 16">
            <a:extLst>
              <a:ext uri="{FF2B5EF4-FFF2-40B4-BE49-F238E27FC236}">
                <a16:creationId xmlns:a16="http://schemas.microsoft.com/office/drawing/2014/main" id="{1C7EE36B-B294-41C3-9474-2C9FE6209D8D}"/>
              </a:ext>
            </a:extLst>
          </p:cNvPr>
          <p:cNvPicPr>
            <a:picLocks noChangeAspect="1"/>
          </p:cNvPicPr>
          <p:nvPr/>
        </p:nvPicPr>
        <p:blipFill>
          <a:blip r:embed="rId2"/>
          <a:stretch>
            <a:fillRect/>
          </a:stretch>
        </p:blipFill>
        <p:spPr>
          <a:xfrm>
            <a:off x="6637866" y="801784"/>
            <a:ext cx="4893733" cy="5514349"/>
          </a:xfrm>
          <a:prstGeom prst="rect">
            <a:avLst/>
          </a:prstGeom>
        </p:spPr>
      </p:pic>
      <p:pic>
        <p:nvPicPr>
          <p:cNvPr id="18" name="圖片 17">
            <a:extLst>
              <a:ext uri="{FF2B5EF4-FFF2-40B4-BE49-F238E27FC236}">
                <a16:creationId xmlns:a16="http://schemas.microsoft.com/office/drawing/2014/main" id="{E777E070-49C7-498D-BA57-E8DD172416E1}"/>
              </a:ext>
            </a:extLst>
          </p:cNvPr>
          <p:cNvPicPr>
            <a:picLocks noChangeAspect="1"/>
          </p:cNvPicPr>
          <p:nvPr/>
        </p:nvPicPr>
        <p:blipFill>
          <a:blip r:embed="rId3"/>
          <a:stretch>
            <a:fillRect/>
          </a:stretch>
        </p:blipFill>
        <p:spPr>
          <a:xfrm>
            <a:off x="660400" y="1015558"/>
            <a:ext cx="4675566" cy="5368309"/>
          </a:xfrm>
          <a:prstGeom prst="rect">
            <a:avLst/>
          </a:prstGeom>
        </p:spPr>
      </p:pic>
      <p:sp>
        <p:nvSpPr>
          <p:cNvPr id="20" name="文字方塊 19">
            <a:extLst>
              <a:ext uri="{FF2B5EF4-FFF2-40B4-BE49-F238E27FC236}">
                <a16:creationId xmlns:a16="http://schemas.microsoft.com/office/drawing/2014/main" id="{59D2B51A-9C3A-41DF-B689-48E639D24FDC}"/>
              </a:ext>
            </a:extLst>
          </p:cNvPr>
          <p:cNvSpPr txBox="1"/>
          <p:nvPr/>
        </p:nvSpPr>
        <p:spPr>
          <a:xfrm>
            <a:off x="660400" y="290945"/>
            <a:ext cx="6096000" cy="523220"/>
          </a:xfrm>
          <a:prstGeom prst="rect">
            <a:avLst/>
          </a:prstGeom>
          <a:noFill/>
        </p:spPr>
        <p:txBody>
          <a:bodyPr wrap="square">
            <a:spAutoFit/>
          </a:bodyPr>
          <a:lstStyle/>
          <a:p>
            <a:pPr marL="0" indent="0">
              <a:buNone/>
            </a:pPr>
            <a:r>
              <a:rPr lang="zh-TW" altLang="en-US" sz="2800" dirty="0">
                <a:highlight>
                  <a:srgbClr val="FFFF00"/>
                </a:highlight>
                <a:latin typeface="微軟正黑體" panose="020B0604030504040204" pitchFamily="34" charset="-120"/>
                <a:ea typeface="微軟正黑體" panose="020B0604030504040204" pitchFamily="34" charset="-120"/>
              </a:rPr>
              <a:t>申請資料審查 五</a:t>
            </a:r>
          </a:p>
        </p:txBody>
      </p:sp>
      <p:sp>
        <p:nvSpPr>
          <p:cNvPr id="21" name="矩形: 圓角 20">
            <a:extLst>
              <a:ext uri="{FF2B5EF4-FFF2-40B4-BE49-F238E27FC236}">
                <a16:creationId xmlns:a16="http://schemas.microsoft.com/office/drawing/2014/main" id="{A361D291-D982-4FD3-A604-043E81C6409B}"/>
              </a:ext>
            </a:extLst>
          </p:cNvPr>
          <p:cNvSpPr/>
          <p:nvPr/>
        </p:nvSpPr>
        <p:spPr>
          <a:xfrm>
            <a:off x="147781" y="897692"/>
            <a:ext cx="5624945" cy="566936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矩形: 圓角 21">
            <a:extLst>
              <a:ext uri="{FF2B5EF4-FFF2-40B4-BE49-F238E27FC236}">
                <a16:creationId xmlns:a16="http://schemas.microsoft.com/office/drawing/2014/main" id="{DDCB53A4-4BCB-44B8-9BE2-7E677D429CD9}"/>
              </a:ext>
            </a:extLst>
          </p:cNvPr>
          <p:cNvSpPr/>
          <p:nvPr/>
        </p:nvSpPr>
        <p:spPr>
          <a:xfrm>
            <a:off x="6169890" y="541868"/>
            <a:ext cx="5689601" cy="610831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24494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pic>
        <p:nvPicPr>
          <p:cNvPr id="20" name="圖片 19">
            <a:extLst>
              <a:ext uri="{FF2B5EF4-FFF2-40B4-BE49-F238E27FC236}">
                <a16:creationId xmlns:a16="http://schemas.microsoft.com/office/drawing/2014/main" id="{A334F2D7-C805-4387-B0AC-4CAD5CC543C0}"/>
              </a:ext>
            </a:extLst>
          </p:cNvPr>
          <p:cNvPicPr>
            <a:picLocks noChangeAspect="1"/>
          </p:cNvPicPr>
          <p:nvPr/>
        </p:nvPicPr>
        <p:blipFill>
          <a:blip r:embed="rId2"/>
          <a:stretch>
            <a:fillRect/>
          </a:stretch>
        </p:blipFill>
        <p:spPr>
          <a:xfrm>
            <a:off x="4464749" y="1303865"/>
            <a:ext cx="3483351" cy="5096115"/>
          </a:xfrm>
          <a:prstGeom prst="rect">
            <a:avLst/>
          </a:prstGeom>
        </p:spPr>
      </p:pic>
      <p:pic>
        <p:nvPicPr>
          <p:cNvPr id="21" name="圖片 20">
            <a:extLst>
              <a:ext uri="{FF2B5EF4-FFF2-40B4-BE49-F238E27FC236}">
                <a16:creationId xmlns:a16="http://schemas.microsoft.com/office/drawing/2014/main" id="{EA3C553D-4189-407F-A39F-0535C1869F74}"/>
              </a:ext>
            </a:extLst>
          </p:cNvPr>
          <p:cNvPicPr>
            <a:picLocks noChangeAspect="1"/>
          </p:cNvPicPr>
          <p:nvPr/>
        </p:nvPicPr>
        <p:blipFill>
          <a:blip r:embed="rId3"/>
          <a:stretch>
            <a:fillRect/>
          </a:stretch>
        </p:blipFill>
        <p:spPr>
          <a:xfrm>
            <a:off x="509726" y="1303866"/>
            <a:ext cx="3682761" cy="5096115"/>
          </a:xfrm>
          <a:prstGeom prst="rect">
            <a:avLst/>
          </a:prstGeom>
        </p:spPr>
      </p:pic>
      <p:sp>
        <p:nvSpPr>
          <p:cNvPr id="23" name="文字方塊 22">
            <a:extLst>
              <a:ext uri="{FF2B5EF4-FFF2-40B4-BE49-F238E27FC236}">
                <a16:creationId xmlns:a16="http://schemas.microsoft.com/office/drawing/2014/main" id="{F193EE48-DF44-40EE-BF4B-890056E4C475}"/>
              </a:ext>
            </a:extLst>
          </p:cNvPr>
          <p:cNvSpPr txBox="1"/>
          <p:nvPr/>
        </p:nvSpPr>
        <p:spPr>
          <a:xfrm>
            <a:off x="685800" y="374134"/>
            <a:ext cx="6096000" cy="523220"/>
          </a:xfrm>
          <a:prstGeom prst="rect">
            <a:avLst/>
          </a:prstGeom>
          <a:noFill/>
        </p:spPr>
        <p:txBody>
          <a:bodyPr wrap="square">
            <a:spAutoFit/>
          </a:bodyPr>
          <a:lstStyle/>
          <a:p>
            <a:pPr marL="0" indent="0">
              <a:buNone/>
            </a:pPr>
            <a:r>
              <a:rPr lang="zh-TW" altLang="en-US" sz="2800" dirty="0">
                <a:highlight>
                  <a:srgbClr val="FFFF00"/>
                </a:highlight>
                <a:latin typeface="微軟正黑體" panose="020B0604030504040204" pitchFamily="34" charset="-120"/>
                <a:ea typeface="微軟正黑體" panose="020B0604030504040204" pitchFamily="34" charset="-120"/>
              </a:rPr>
              <a:t>規費計算</a:t>
            </a:r>
          </a:p>
        </p:txBody>
      </p:sp>
      <p:sp>
        <p:nvSpPr>
          <p:cNvPr id="24" name="文字方塊 23">
            <a:extLst>
              <a:ext uri="{FF2B5EF4-FFF2-40B4-BE49-F238E27FC236}">
                <a16:creationId xmlns:a16="http://schemas.microsoft.com/office/drawing/2014/main" id="{385FAED6-0F2F-4C43-BA0E-865B662B53CF}"/>
              </a:ext>
            </a:extLst>
          </p:cNvPr>
          <p:cNvSpPr txBox="1"/>
          <p:nvPr/>
        </p:nvSpPr>
        <p:spPr>
          <a:xfrm>
            <a:off x="2438399" y="458019"/>
            <a:ext cx="6096000" cy="369332"/>
          </a:xfrm>
          <a:prstGeom prst="rect">
            <a:avLst/>
          </a:prstGeom>
          <a:noFill/>
        </p:spPr>
        <p:txBody>
          <a:bodyPr wrap="square">
            <a:spAutoFit/>
          </a:bodyPr>
          <a:lstStyle/>
          <a:p>
            <a:r>
              <a:rPr lang="zh-TW" altLang="en-US" sz="1800" b="1" dirty="0">
                <a:solidFill>
                  <a:srgbClr val="FF0000"/>
                </a:solidFill>
                <a:effectLst/>
                <a:latin typeface="微軟正黑體" panose="020B0604030504040204" pitchFamily="34" charset="-120"/>
                <a:ea typeface="微軟正黑體" panose="020B0604030504040204" pitchFamily="34" charset="-120"/>
              </a:rPr>
              <a:t>使用面積</a:t>
            </a:r>
            <a:r>
              <a:rPr lang="en-US" altLang="zh-TW" sz="1800" b="1" dirty="0">
                <a:solidFill>
                  <a:srgbClr val="FF0000"/>
                </a:solidFill>
                <a:effectLst/>
                <a:latin typeface="微軟正黑體" panose="020B0604030504040204" pitchFamily="34" charset="-120"/>
                <a:ea typeface="微軟正黑體" panose="020B0604030504040204" pitchFamily="34" charset="-120"/>
              </a:rPr>
              <a:t>×</a:t>
            </a:r>
            <a:r>
              <a:rPr lang="zh-TW" altLang="en-US" sz="1800" b="1" dirty="0">
                <a:solidFill>
                  <a:srgbClr val="FF0000"/>
                </a:solidFill>
                <a:effectLst/>
                <a:latin typeface="微軟正黑體" panose="020B0604030504040204" pitchFamily="34" charset="-120"/>
                <a:ea typeface="微軟正黑體" panose="020B0604030504040204" pitchFamily="34" charset="-120"/>
              </a:rPr>
              <a:t>當期公告土地現值</a:t>
            </a:r>
            <a:r>
              <a:rPr lang="en-US" altLang="zh-TW" sz="1800" b="1" dirty="0">
                <a:solidFill>
                  <a:srgbClr val="FF0000"/>
                </a:solidFill>
                <a:effectLst/>
                <a:latin typeface="微軟正黑體" panose="020B0604030504040204" pitchFamily="34" charset="-120"/>
                <a:ea typeface="微軟正黑體" panose="020B0604030504040204" pitchFamily="34" charset="-120"/>
              </a:rPr>
              <a:t>×</a:t>
            </a:r>
            <a:r>
              <a:rPr lang="zh-TW" altLang="en-US" sz="1800" b="1" dirty="0">
                <a:solidFill>
                  <a:srgbClr val="FF0000"/>
                </a:solidFill>
                <a:effectLst/>
                <a:latin typeface="微軟正黑體" panose="020B0604030504040204" pitchFamily="34" charset="-120"/>
                <a:ea typeface="微軟正黑體" panose="020B0604030504040204" pitchFamily="34" charset="-120"/>
              </a:rPr>
              <a:t>百分之五</a:t>
            </a:r>
            <a:r>
              <a:rPr lang="en-US" altLang="zh-TW" sz="1800" b="1" dirty="0">
                <a:solidFill>
                  <a:srgbClr val="FF0000"/>
                </a:solidFill>
                <a:effectLst/>
                <a:latin typeface="微軟正黑體" panose="020B0604030504040204" pitchFamily="34" charset="-120"/>
                <a:ea typeface="微軟正黑體" panose="020B0604030504040204" pitchFamily="34" charset="-120"/>
              </a:rPr>
              <a:t>×</a:t>
            </a:r>
            <a:r>
              <a:rPr lang="zh-TW" altLang="en-US" sz="1800" b="1" dirty="0">
                <a:solidFill>
                  <a:srgbClr val="FF0000"/>
                </a:solidFill>
                <a:effectLst/>
                <a:latin typeface="微軟正黑體" panose="020B0604030504040204" pitchFamily="34" charset="-120"/>
                <a:ea typeface="微軟正黑體" panose="020B0604030504040204" pitchFamily="34" charset="-120"/>
              </a:rPr>
              <a:t>許可有效期間</a:t>
            </a:r>
            <a:endParaRPr lang="zh-TW" altLang="en-US" dirty="0"/>
          </a:p>
        </p:txBody>
      </p:sp>
      <p:pic>
        <p:nvPicPr>
          <p:cNvPr id="28" name="圖片 27">
            <a:extLst>
              <a:ext uri="{FF2B5EF4-FFF2-40B4-BE49-F238E27FC236}">
                <a16:creationId xmlns:a16="http://schemas.microsoft.com/office/drawing/2014/main" id="{7E838208-8FF3-4708-9E44-603DAE39559A}"/>
              </a:ext>
            </a:extLst>
          </p:cNvPr>
          <p:cNvPicPr>
            <a:picLocks noChangeAspect="1"/>
          </p:cNvPicPr>
          <p:nvPr/>
        </p:nvPicPr>
        <p:blipFill>
          <a:blip r:embed="rId4"/>
          <a:stretch>
            <a:fillRect/>
          </a:stretch>
        </p:blipFill>
        <p:spPr>
          <a:xfrm>
            <a:off x="8170333" y="1303865"/>
            <a:ext cx="3948759" cy="1960175"/>
          </a:xfrm>
          <a:prstGeom prst="rect">
            <a:avLst/>
          </a:prstGeom>
        </p:spPr>
      </p:pic>
      <p:pic>
        <p:nvPicPr>
          <p:cNvPr id="30" name="圖片 29">
            <a:extLst>
              <a:ext uri="{FF2B5EF4-FFF2-40B4-BE49-F238E27FC236}">
                <a16:creationId xmlns:a16="http://schemas.microsoft.com/office/drawing/2014/main" id="{3DCFFB82-1769-4708-B082-E0436AAF3364}"/>
              </a:ext>
            </a:extLst>
          </p:cNvPr>
          <p:cNvPicPr>
            <a:picLocks noChangeAspect="1"/>
          </p:cNvPicPr>
          <p:nvPr/>
        </p:nvPicPr>
        <p:blipFill>
          <a:blip r:embed="rId5"/>
          <a:stretch>
            <a:fillRect/>
          </a:stretch>
        </p:blipFill>
        <p:spPr>
          <a:xfrm>
            <a:off x="8170333" y="3932627"/>
            <a:ext cx="3948759" cy="1391040"/>
          </a:xfrm>
          <a:prstGeom prst="rect">
            <a:avLst/>
          </a:prstGeom>
        </p:spPr>
      </p:pic>
      <p:sp>
        <p:nvSpPr>
          <p:cNvPr id="31" name="矩形: 圓角 30">
            <a:extLst>
              <a:ext uri="{FF2B5EF4-FFF2-40B4-BE49-F238E27FC236}">
                <a16:creationId xmlns:a16="http://schemas.microsoft.com/office/drawing/2014/main" id="{B3E8E0C1-C0CC-4BEA-B12B-E9A5EE84722B}"/>
              </a:ext>
            </a:extLst>
          </p:cNvPr>
          <p:cNvSpPr/>
          <p:nvPr/>
        </p:nvSpPr>
        <p:spPr>
          <a:xfrm>
            <a:off x="8170333" y="3713018"/>
            <a:ext cx="3948759" cy="172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矩形: 圓角 32">
            <a:extLst>
              <a:ext uri="{FF2B5EF4-FFF2-40B4-BE49-F238E27FC236}">
                <a16:creationId xmlns:a16="http://schemas.microsoft.com/office/drawing/2014/main" id="{275C2241-5649-4010-A87E-E75F8D631E41}"/>
              </a:ext>
            </a:extLst>
          </p:cNvPr>
          <p:cNvSpPr/>
          <p:nvPr/>
        </p:nvSpPr>
        <p:spPr>
          <a:xfrm>
            <a:off x="350982" y="1191491"/>
            <a:ext cx="3841505" cy="544021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矩形: 圓角 33">
            <a:extLst>
              <a:ext uri="{FF2B5EF4-FFF2-40B4-BE49-F238E27FC236}">
                <a16:creationId xmlns:a16="http://schemas.microsoft.com/office/drawing/2014/main" id="{5A775FB3-C55B-40EA-966D-07EA4D137EE6}"/>
              </a:ext>
            </a:extLst>
          </p:cNvPr>
          <p:cNvSpPr/>
          <p:nvPr/>
        </p:nvSpPr>
        <p:spPr>
          <a:xfrm>
            <a:off x="4285673" y="1191491"/>
            <a:ext cx="3841505" cy="53570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圓角 34">
            <a:extLst>
              <a:ext uri="{FF2B5EF4-FFF2-40B4-BE49-F238E27FC236}">
                <a16:creationId xmlns:a16="http://schemas.microsoft.com/office/drawing/2014/main" id="{5C077D99-C19B-4421-856E-47EA2F355D51}"/>
              </a:ext>
            </a:extLst>
          </p:cNvPr>
          <p:cNvSpPr/>
          <p:nvPr/>
        </p:nvSpPr>
        <p:spPr>
          <a:xfrm>
            <a:off x="8170333" y="1191491"/>
            <a:ext cx="3948759" cy="223750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315201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94B0678-C2C4-4C56-BC29-FCAE6A33A320}"/>
              </a:ext>
            </a:extLst>
          </p:cNvPr>
          <p:cNvSpPr>
            <a:spLocks noGrp="1"/>
          </p:cNvSpPr>
          <p:nvPr>
            <p:ph type="title"/>
          </p:nvPr>
        </p:nvSpPr>
        <p:spPr>
          <a:xfrm>
            <a:off x="838200" y="397163"/>
            <a:ext cx="5461000" cy="1468582"/>
          </a:xfrm>
        </p:spPr>
        <p:txBody>
          <a:bodyPr>
            <a:normAutofit/>
          </a:bodyPr>
          <a:lstStyle/>
          <a:p>
            <a:r>
              <a:rPr lang="zh-TW" altLang="en-US" b="1" dirty="0">
                <a:latin typeface="微軟正黑體" panose="020B0604030504040204" pitchFamily="34" charset="-120"/>
                <a:ea typeface="微軟正黑體" panose="020B0604030504040204" pitchFamily="34" charset="-120"/>
              </a:rPr>
              <a:t>附掛及埋設常見樣態</a:t>
            </a:r>
            <a:br>
              <a:rPr lang="en-US" altLang="zh-TW" b="1" dirty="0">
                <a:latin typeface="微軟正黑體" panose="020B0604030504040204" pitchFamily="34" charset="-120"/>
                <a:ea typeface="微軟正黑體" panose="020B0604030504040204" pitchFamily="34" charset="-120"/>
              </a:rPr>
            </a:br>
            <a:endParaRPr lang="zh-TW" altLang="en-US" dirty="0"/>
          </a:p>
        </p:txBody>
      </p:sp>
      <p:pic>
        <p:nvPicPr>
          <p:cNvPr id="7" name="圖片 6">
            <a:extLst>
              <a:ext uri="{FF2B5EF4-FFF2-40B4-BE49-F238E27FC236}">
                <a16:creationId xmlns:a16="http://schemas.microsoft.com/office/drawing/2014/main" id="{E7B1A824-4A85-4A50-A26A-282C1648ABAD}"/>
              </a:ext>
            </a:extLst>
          </p:cNvPr>
          <p:cNvPicPr>
            <a:picLocks noChangeAspect="1"/>
          </p:cNvPicPr>
          <p:nvPr/>
        </p:nvPicPr>
        <p:blipFill>
          <a:blip r:embed="rId2"/>
          <a:stretch>
            <a:fillRect/>
          </a:stretch>
        </p:blipFill>
        <p:spPr>
          <a:xfrm>
            <a:off x="655781" y="1177653"/>
            <a:ext cx="11024016" cy="5680347"/>
          </a:xfrm>
          <a:prstGeom prst="rect">
            <a:avLst/>
          </a:prstGeom>
        </p:spPr>
      </p:pic>
      <p:sp>
        <p:nvSpPr>
          <p:cNvPr id="8" name="矩形: 圓角 7">
            <a:extLst>
              <a:ext uri="{FF2B5EF4-FFF2-40B4-BE49-F238E27FC236}">
                <a16:creationId xmlns:a16="http://schemas.microsoft.com/office/drawing/2014/main" id="{1CB43567-7580-465E-98A0-2A0406D29DC4}"/>
              </a:ext>
            </a:extLst>
          </p:cNvPr>
          <p:cNvSpPr/>
          <p:nvPr/>
        </p:nvSpPr>
        <p:spPr>
          <a:xfrm>
            <a:off x="341745" y="1177653"/>
            <a:ext cx="11619346" cy="543558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778470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標題 5">
            <a:extLst>
              <a:ext uri="{FF2B5EF4-FFF2-40B4-BE49-F238E27FC236}">
                <a16:creationId xmlns:a16="http://schemas.microsoft.com/office/drawing/2014/main" id="{808D4906-EB03-43EE-9F03-A12F14C98B60}"/>
              </a:ext>
            </a:extLst>
          </p:cNvPr>
          <p:cNvSpPr>
            <a:spLocks noGrp="1"/>
          </p:cNvSpPr>
          <p:nvPr>
            <p:ph type="title"/>
          </p:nvPr>
        </p:nvSpPr>
        <p:spPr>
          <a:xfrm>
            <a:off x="838199" y="3306617"/>
            <a:ext cx="10975109" cy="2613891"/>
          </a:xfrm>
        </p:spPr>
        <p:txBody>
          <a:bodyPr>
            <a:normAutofit/>
          </a:bodyPr>
          <a:lstStyle/>
          <a:p>
            <a:pPr>
              <a:lnSpc>
                <a:spcPts val="4800"/>
              </a:lnSpc>
            </a:pPr>
            <a:br>
              <a:rPr lang="en-US" altLang="zh-TW" sz="3000" b="0" i="0" dirty="0">
                <a:solidFill>
                  <a:srgbClr val="001D35"/>
                </a:solidFill>
                <a:effectLst/>
                <a:latin typeface="Arial" panose="020B0604020202020204" pitchFamily="34" charset="0"/>
              </a:rPr>
            </a:br>
            <a:br>
              <a:rPr lang="en-US" altLang="zh-TW" sz="3000" b="0" i="0" dirty="0">
                <a:solidFill>
                  <a:srgbClr val="001D35"/>
                </a:solidFill>
                <a:effectLst/>
                <a:latin typeface="Arial" panose="020B0604020202020204" pitchFamily="34" charset="0"/>
              </a:rPr>
            </a:br>
            <a:endParaRPr lang="zh-TW" altLang="en-US" sz="3000" dirty="0"/>
          </a:p>
        </p:txBody>
      </p:sp>
      <p:sp>
        <p:nvSpPr>
          <p:cNvPr id="7" name="文字方塊 6">
            <a:extLst>
              <a:ext uri="{FF2B5EF4-FFF2-40B4-BE49-F238E27FC236}">
                <a16:creationId xmlns:a16="http://schemas.microsoft.com/office/drawing/2014/main" id="{2C096A3F-D081-46CA-A86C-C482BC2BEDC8}"/>
              </a:ext>
            </a:extLst>
          </p:cNvPr>
          <p:cNvSpPr txBox="1"/>
          <p:nvPr/>
        </p:nvSpPr>
        <p:spPr>
          <a:xfrm>
            <a:off x="960582" y="600363"/>
            <a:ext cx="1856510" cy="523220"/>
          </a:xfrm>
          <a:prstGeom prst="rect">
            <a:avLst/>
          </a:prstGeom>
          <a:noFill/>
        </p:spPr>
        <p:txBody>
          <a:bodyPr wrap="square" rtlCol="0">
            <a:spAutoFit/>
          </a:bodyPr>
          <a:lstStyle/>
          <a:p>
            <a:r>
              <a:rPr lang="zh-TW" altLang="en-US" sz="2800" b="1" i="0" dirty="0">
                <a:solidFill>
                  <a:srgbClr val="001D35"/>
                </a:solidFill>
                <a:effectLst/>
                <a:latin typeface="微軟正黑體" panose="020B0604030504040204" pitchFamily="34" charset="-120"/>
                <a:ea typeface="微軟正黑體" panose="020B0604030504040204" pitchFamily="34" charset="-120"/>
              </a:rPr>
              <a:t>結語</a:t>
            </a:r>
            <a:endParaRPr lang="zh-TW" altLang="en-US" sz="2800" dirty="0"/>
          </a:p>
        </p:txBody>
      </p:sp>
      <p:sp>
        <p:nvSpPr>
          <p:cNvPr id="9" name="文字方塊 8">
            <a:extLst>
              <a:ext uri="{FF2B5EF4-FFF2-40B4-BE49-F238E27FC236}">
                <a16:creationId xmlns:a16="http://schemas.microsoft.com/office/drawing/2014/main" id="{CF553330-38A2-4517-B62C-6DE26F2F6E86}"/>
              </a:ext>
            </a:extLst>
          </p:cNvPr>
          <p:cNvSpPr txBox="1"/>
          <p:nvPr/>
        </p:nvSpPr>
        <p:spPr>
          <a:xfrm>
            <a:off x="960582" y="1165330"/>
            <a:ext cx="10270836" cy="2730235"/>
          </a:xfrm>
          <a:prstGeom prst="rect">
            <a:avLst/>
          </a:prstGeom>
          <a:noFill/>
        </p:spPr>
        <p:txBody>
          <a:bodyPr wrap="square" rtlCol="0">
            <a:spAutoFit/>
          </a:bodyPr>
          <a:lstStyle/>
          <a:p>
            <a:pPr algn="just">
              <a:lnSpc>
                <a:spcPct val="200000"/>
              </a:lnSpc>
            </a:pPr>
            <a:r>
              <a:rPr lang="zh-TW" altLang="en-US" sz="3000" b="0" i="0" dirty="0">
                <a:solidFill>
                  <a:srgbClr val="001D35"/>
                </a:solidFill>
                <a:effectLst/>
                <a:latin typeface="Arial" panose="020B0604020202020204" pitchFamily="34" charset="0"/>
              </a:rPr>
              <a:t>以上對於這就是我今天想和大家分享的內容，希望大家對辦理</a:t>
            </a:r>
            <a:r>
              <a:rPr lang="zh-TW" altLang="en-US" sz="3000" b="1" dirty="0">
                <a:latin typeface="微軟正黑體" panose="020B0604030504040204" pitchFamily="34" charset="-120"/>
                <a:ea typeface="微軟正黑體" panose="020B0604030504040204" pitchFamily="34" charset="-120"/>
              </a:rPr>
              <a:t>農田水利設施兼作其他使用</a:t>
            </a:r>
            <a:r>
              <a:rPr lang="en-US" altLang="zh-TW" sz="3000" b="1" dirty="0">
                <a:latin typeface="微軟正黑體" panose="020B0604030504040204" pitchFamily="34" charset="-120"/>
                <a:ea typeface="微軟正黑體" panose="020B0604030504040204" pitchFamily="34" charset="-120"/>
              </a:rPr>
              <a:t>(</a:t>
            </a:r>
            <a:r>
              <a:rPr lang="zh-TW" altLang="en-US" sz="3000" b="1" i="0" dirty="0">
                <a:solidFill>
                  <a:srgbClr val="001D35"/>
                </a:solidFill>
                <a:effectLst/>
                <a:latin typeface="微軟正黑體" panose="020B0604030504040204" pitchFamily="34" charset="-120"/>
                <a:ea typeface="微軟正黑體" panose="020B0604030504040204" pitchFamily="34" charset="-120"/>
              </a:rPr>
              <a:t>附掛及埋設</a:t>
            </a:r>
            <a:r>
              <a:rPr lang="en-US" altLang="zh-TW" sz="3000" b="1" i="0" dirty="0">
                <a:solidFill>
                  <a:srgbClr val="001D35"/>
                </a:solidFill>
                <a:effectLst/>
                <a:latin typeface="微軟正黑體" panose="020B0604030504040204" pitchFamily="34" charset="-120"/>
                <a:ea typeface="微軟正黑體" panose="020B0604030504040204" pitchFamily="34" charset="-120"/>
              </a:rPr>
              <a:t>)</a:t>
            </a:r>
            <a:r>
              <a:rPr lang="zh-TW" altLang="en-US" sz="3000" b="1" i="0" dirty="0">
                <a:solidFill>
                  <a:srgbClr val="001D35"/>
                </a:solidFill>
                <a:effectLst/>
                <a:latin typeface="微軟正黑體" panose="020B0604030504040204" pitchFamily="34" charset="-120"/>
                <a:ea typeface="微軟正黑體" panose="020B0604030504040204" pitchFamily="34" charset="-120"/>
              </a:rPr>
              <a:t>辦理流程及審查注意事項</a:t>
            </a:r>
            <a:r>
              <a:rPr lang="zh-TW" altLang="en-US" sz="3000" b="0" i="0" dirty="0">
                <a:solidFill>
                  <a:srgbClr val="001D35"/>
                </a:solidFill>
                <a:effectLst/>
                <a:latin typeface="Arial" panose="020B0604020202020204" pitchFamily="34" charset="0"/>
              </a:rPr>
              <a:t>有更進一步的了解。</a:t>
            </a:r>
            <a:endParaRPr lang="zh-TW" altLang="en-US" sz="3000" dirty="0"/>
          </a:p>
        </p:txBody>
      </p:sp>
      <p:sp>
        <p:nvSpPr>
          <p:cNvPr id="10" name="文字方塊 9">
            <a:extLst>
              <a:ext uri="{FF2B5EF4-FFF2-40B4-BE49-F238E27FC236}">
                <a16:creationId xmlns:a16="http://schemas.microsoft.com/office/drawing/2014/main" id="{0215EEF6-E2B6-4BC3-A29E-2A5A2B3CBE65}"/>
              </a:ext>
            </a:extLst>
          </p:cNvPr>
          <p:cNvSpPr txBox="1"/>
          <p:nvPr/>
        </p:nvSpPr>
        <p:spPr>
          <a:xfrm>
            <a:off x="960582" y="4248727"/>
            <a:ext cx="9818254" cy="553998"/>
          </a:xfrm>
          <a:prstGeom prst="rect">
            <a:avLst/>
          </a:prstGeom>
          <a:noFill/>
        </p:spPr>
        <p:txBody>
          <a:bodyPr wrap="square" rtlCol="0">
            <a:spAutoFit/>
          </a:bodyPr>
          <a:lstStyle/>
          <a:p>
            <a:r>
              <a:rPr lang="zh-TW" altLang="en-US" sz="3000" b="0" i="0" dirty="0">
                <a:solidFill>
                  <a:srgbClr val="001D35"/>
                </a:solidFill>
                <a:effectLst/>
                <a:latin typeface="微軟正黑體" panose="020B0604030504040204" pitchFamily="34" charset="-120"/>
                <a:ea typeface="微軟正黑體" panose="020B0604030504040204" pitchFamily="34" charset="-120"/>
              </a:rPr>
              <a:t>謝謝大家今天的寶貴時間，希望今天的內容對您有所幫助</a:t>
            </a:r>
            <a:endParaRPr lang="zh-TW" altLang="en-US" sz="3000" dirty="0">
              <a:latin typeface="微軟正黑體" panose="020B0604030504040204" pitchFamily="34" charset="-120"/>
              <a:ea typeface="微軟正黑體" panose="020B0604030504040204" pitchFamily="34" charset="-120"/>
            </a:endParaRPr>
          </a:p>
        </p:txBody>
      </p:sp>
      <p:sp>
        <p:nvSpPr>
          <p:cNvPr id="11" name="矩形: 圓角 10">
            <a:extLst>
              <a:ext uri="{FF2B5EF4-FFF2-40B4-BE49-F238E27FC236}">
                <a16:creationId xmlns:a16="http://schemas.microsoft.com/office/drawing/2014/main" id="{F5F16E9B-223A-44F4-BF38-E046E86F60AB}"/>
              </a:ext>
            </a:extLst>
          </p:cNvPr>
          <p:cNvSpPr/>
          <p:nvPr/>
        </p:nvSpPr>
        <p:spPr>
          <a:xfrm>
            <a:off x="637310" y="1207079"/>
            <a:ext cx="10716492" cy="2730234"/>
          </a:xfrm>
          <a:prstGeom prst="roundRect">
            <a:avLst/>
          </a:prstGeom>
          <a:noFill/>
          <a:ln>
            <a:solidFill>
              <a:schemeClr val="accent2"/>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2" name="矩形: 圓角 11">
            <a:extLst>
              <a:ext uri="{FF2B5EF4-FFF2-40B4-BE49-F238E27FC236}">
                <a16:creationId xmlns:a16="http://schemas.microsoft.com/office/drawing/2014/main" id="{ADE12777-D100-4408-A604-FB4F97698B2A}"/>
              </a:ext>
            </a:extLst>
          </p:cNvPr>
          <p:cNvSpPr/>
          <p:nvPr/>
        </p:nvSpPr>
        <p:spPr>
          <a:xfrm>
            <a:off x="637310" y="4128655"/>
            <a:ext cx="10716491" cy="997527"/>
          </a:xfrm>
          <a:prstGeom prst="roundRect">
            <a:avLst/>
          </a:prstGeom>
          <a:noFill/>
          <a:ln>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Tree>
    <p:extLst>
      <p:ext uri="{BB962C8B-B14F-4D97-AF65-F5344CB8AC3E}">
        <p14:creationId xmlns:p14="http://schemas.microsoft.com/office/powerpoint/2010/main" val="2147021653"/>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2831</TotalTime>
  <Words>1101</Words>
  <Application>Microsoft Office PowerPoint</Application>
  <PresentationFormat>寬螢幕</PresentationFormat>
  <Paragraphs>66</Paragraphs>
  <Slides>13</Slides>
  <Notes>0</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13</vt:i4>
      </vt:variant>
    </vt:vector>
  </HeadingPairs>
  <TitlesOfParts>
    <vt:vector size="21" baseType="lpstr">
      <vt:lpstr>細明體</vt:lpstr>
      <vt:lpstr>微軟正黑體</vt:lpstr>
      <vt:lpstr>微軟正黑體 Light</vt:lpstr>
      <vt:lpstr>新細明體</vt:lpstr>
      <vt:lpstr>Arial</vt:lpstr>
      <vt:lpstr>Calibri</vt:lpstr>
      <vt:lpstr>Calibri Light</vt:lpstr>
      <vt:lpstr>Office 佈景主題</vt:lpstr>
      <vt:lpstr>114年度灌溉水質管理業務講習</vt:lpstr>
      <vt:lpstr>申請理由及法源依據  針對非農業用途的排水需求，須依法申請專門許可，確保農業用水品質與安全 </vt:lpstr>
      <vt:lpstr>農田灌溉排水管理辦法 </vt:lpstr>
      <vt:lpstr>PowerPoint 簡報</vt:lpstr>
      <vt:lpstr>PowerPoint 簡報</vt:lpstr>
      <vt:lpstr>PowerPoint 簡報</vt:lpstr>
      <vt:lpstr>PowerPoint 簡報</vt:lpstr>
      <vt:lpstr>PowerPoint 簡報</vt:lpstr>
      <vt:lpstr>PowerPoint 簡報</vt:lpstr>
      <vt:lpstr>PowerPoint 簡報</vt:lpstr>
      <vt:lpstr>PowerPoint 簡報</vt:lpstr>
      <vt:lpstr>附掛及埋設常見樣態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吳信輝</dc:creator>
  <cp:lastModifiedBy>葉惠美</cp:lastModifiedBy>
  <cp:revision>58</cp:revision>
  <dcterms:created xsi:type="dcterms:W3CDTF">2025-08-07T09:38:15Z</dcterms:created>
  <dcterms:modified xsi:type="dcterms:W3CDTF">2025-08-11T00:19:01Z</dcterms:modified>
</cp:coreProperties>
</file>